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  <p:sldMasterId id="2147483709" r:id="rId3"/>
    <p:sldMasterId id="2147483721" r:id="rId4"/>
    <p:sldMasterId id="2147483733" r:id="rId5"/>
  </p:sldMasterIdLst>
  <p:notesMasterIdLst>
    <p:notesMasterId r:id="rId124"/>
  </p:notesMasterIdLst>
  <p:handoutMasterIdLst>
    <p:handoutMasterId r:id="rId125"/>
  </p:handoutMasterIdLst>
  <p:sldIdLst>
    <p:sldId id="256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80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358" r:id="rId37"/>
    <p:sldId id="296" r:id="rId38"/>
    <p:sldId id="297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59" r:id="rId50"/>
    <p:sldId id="361" r:id="rId51"/>
    <p:sldId id="362" r:id="rId52"/>
    <p:sldId id="383" r:id="rId53"/>
    <p:sldId id="384" r:id="rId54"/>
    <p:sldId id="385" r:id="rId55"/>
    <p:sldId id="360" r:id="rId56"/>
    <p:sldId id="386" r:id="rId57"/>
    <p:sldId id="388" r:id="rId58"/>
    <p:sldId id="389" r:id="rId59"/>
    <p:sldId id="390" r:id="rId60"/>
    <p:sldId id="391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8" r:id="rId69"/>
    <p:sldId id="319" r:id="rId70"/>
    <p:sldId id="320" r:id="rId71"/>
    <p:sldId id="321" r:id="rId72"/>
    <p:sldId id="394" r:id="rId73"/>
    <p:sldId id="322" r:id="rId74"/>
    <p:sldId id="323" r:id="rId75"/>
    <p:sldId id="324" r:id="rId76"/>
    <p:sldId id="364" r:id="rId77"/>
    <p:sldId id="365" r:id="rId78"/>
    <p:sldId id="366" r:id="rId79"/>
    <p:sldId id="378" r:id="rId80"/>
    <p:sldId id="367" r:id="rId81"/>
    <p:sldId id="392" r:id="rId82"/>
    <p:sldId id="379" r:id="rId83"/>
    <p:sldId id="368" r:id="rId84"/>
    <p:sldId id="369" r:id="rId85"/>
    <p:sldId id="370" r:id="rId86"/>
    <p:sldId id="371" r:id="rId87"/>
    <p:sldId id="372" r:id="rId88"/>
    <p:sldId id="380" r:id="rId89"/>
    <p:sldId id="373" r:id="rId90"/>
    <p:sldId id="382" r:id="rId91"/>
    <p:sldId id="374" r:id="rId92"/>
    <p:sldId id="325" r:id="rId93"/>
    <p:sldId id="326" r:id="rId94"/>
    <p:sldId id="327" r:id="rId95"/>
    <p:sldId id="328" r:id="rId96"/>
    <p:sldId id="329" r:id="rId97"/>
    <p:sldId id="330" r:id="rId98"/>
    <p:sldId id="331" r:id="rId99"/>
    <p:sldId id="332" r:id="rId100"/>
    <p:sldId id="333" r:id="rId101"/>
    <p:sldId id="334" r:id="rId102"/>
    <p:sldId id="335" r:id="rId103"/>
    <p:sldId id="336" r:id="rId104"/>
    <p:sldId id="375" r:id="rId105"/>
    <p:sldId id="376" r:id="rId106"/>
    <p:sldId id="395" r:id="rId107"/>
    <p:sldId id="396" r:id="rId108"/>
    <p:sldId id="377" r:id="rId109"/>
    <p:sldId id="338" r:id="rId110"/>
    <p:sldId id="339" r:id="rId111"/>
    <p:sldId id="346" r:id="rId112"/>
    <p:sldId id="347" r:id="rId113"/>
    <p:sldId id="348" r:id="rId114"/>
    <p:sldId id="349" r:id="rId115"/>
    <p:sldId id="350" r:id="rId116"/>
    <p:sldId id="351" r:id="rId117"/>
    <p:sldId id="352" r:id="rId118"/>
    <p:sldId id="353" r:id="rId119"/>
    <p:sldId id="354" r:id="rId120"/>
    <p:sldId id="355" r:id="rId121"/>
    <p:sldId id="356" r:id="rId122"/>
    <p:sldId id="357" r:id="rId12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5FF"/>
    <a:srgbClr val="376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2" autoAdjust="0"/>
    <p:restoredTop sz="94705"/>
  </p:normalViewPr>
  <p:slideViewPr>
    <p:cSldViewPr>
      <p:cViewPr varScale="1">
        <p:scale>
          <a:sx n="97" d="100"/>
          <a:sy n="97" d="100"/>
        </p:scale>
        <p:origin x="8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theme" Target="theme/theme1.xml"/><Relationship Id="rId5" Type="http://schemas.openxmlformats.org/officeDocument/2006/relationships/slideMaster" Target="slideMasters/slideMaster4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2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16" Type="http://schemas.openxmlformats.org/officeDocument/2006/relationships/slide" Target="slides/slide111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61" Type="http://schemas.openxmlformats.org/officeDocument/2006/relationships/slide" Target="slides/slide56.xml"/><Relationship Id="rId82" Type="http://schemas.openxmlformats.org/officeDocument/2006/relationships/slide" Target="slides/slide7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94437-5E7C-8A48-B157-638ABE78F499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86943-93B9-5D4A-808D-82A90A4D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49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5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75318BB4-F9B5-814D-8A11-E3A7D7F03362}" type="slidenum">
              <a:rPr lang="en-US" altLang="zh-CN">
                <a:solidFill>
                  <a:prstClr val="black"/>
                </a:solidFill>
              </a:rPr>
              <a:pPr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6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341222C0-FB74-1042-B1A3-F14125E892D4}" type="slidenum">
              <a:rPr lang="en-US" altLang="zh-CN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84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DEB0FD16-9990-C94F-97F8-4801DF8317A3}" type="slidenum">
              <a:rPr lang="en-US" altLang="zh-CN">
                <a:solidFill>
                  <a:prstClr val="black"/>
                </a:solidFill>
              </a:rPr>
              <a:pPr/>
              <a:t>21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B68724B3-2888-3042-B661-71FC3BDBA519}" type="slidenum">
              <a:rPr lang="en-US" altLang="zh-CN">
                <a:solidFill>
                  <a:prstClr val="black"/>
                </a:solidFill>
              </a:rPr>
              <a:pPr/>
              <a:t>27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B6CCA82A-827D-1D4F-94E2-318B1B3F8D36}" type="slidenum">
              <a:rPr lang="en-US" altLang="zh-CN">
                <a:solidFill>
                  <a:prstClr val="black"/>
                </a:solidFill>
              </a:rPr>
              <a:pPr/>
              <a:t>105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0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0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F2333F3C-E139-3E43-8986-28C10A4BD4F7}" type="slidenum">
              <a:rPr lang="en-US" altLang="zh-CN">
                <a:solidFill>
                  <a:prstClr val="black"/>
                </a:solidFill>
              </a:rPr>
              <a:pPr/>
              <a:t>108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2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28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09600" y="152400"/>
            <a:ext cx="792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/>
                <a:cs typeface="Times New Roman"/>
              </a:rPr>
              <a:t>CS612</a:t>
            </a:r>
            <a:r>
              <a:rPr lang="en-US" sz="3600" baseline="0" dirty="0" smtClean="0">
                <a:latin typeface="Times New Roman"/>
                <a:cs typeface="Times New Roman"/>
              </a:rPr>
              <a:t> </a:t>
            </a:r>
            <a:endParaRPr lang="en-US" sz="2800" baseline="0" dirty="0" smtClean="0">
              <a:latin typeface="Times New Roman"/>
              <a:cs typeface="Times New Roman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>
                <a:latin typeface="Times New Roman"/>
                <a:cs typeface="Times New Roman"/>
              </a:rPr>
              <a:t>Algorithms for Electronic Design Automation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algn="ctr"/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752600" y="3124200"/>
            <a:ext cx="57912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1524000" y="6324600"/>
            <a:ext cx="6259283" cy="533400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n-US" dirty="0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00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612 – Lecture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27584C48-8C88-D34B-B682-1ACE125B5F61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777050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D91790F2-E288-7944-A7DC-CC6745E6D44E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041424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E772A34E-A934-194E-8816-0C9F28B8C5C6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267600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152400"/>
            <a:ext cx="2155825" cy="6292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438" y="152400"/>
            <a:ext cx="6319837" cy="6292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1ABF6EDC-5CFB-C046-AB24-B996209E4FFB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5951168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4418A8-1429-594A-9581-74517A22B1E8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6353538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21745C-48EA-8145-BDC3-2DCC9F26913D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649907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1C936E-EB41-CF43-93E8-96C73D6167B1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056992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293813"/>
            <a:ext cx="401955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9963" y="1293813"/>
            <a:ext cx="402113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A202F5-EFE1-C34B-9669-AB9F1CDBEC69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7869864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762F4B-0417-4C4E-A15A-5FD4F37BA6AD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4858384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3636AD-6983-1F43-B1BD-137715F1A812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33570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1524000" y="6324600"/>
            <a:ext cx="6259283" cy="533400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n-US" dirty="0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00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612 – Lecture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13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F536-F42D-AB44-92EF-DDF474B2B81D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6740602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E94577-0B97-D14E-9CD2-D113869D1043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8949564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141651-F946-7346-B529-B2EB1D44045E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8583125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B45277-4A92-7D40-B41D-9D6EDC3C8A61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6114469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1988" y="0"/>
            <a:ext cx="2133600" cy="5675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0"/>
            <a:ext cx="6251575" cy="5675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1C896F-90EE-7540-BA61-735CFE37B7B2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4777150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5FA17B-52F8-E643-9656-4CE3BB162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4758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D9E556-CD4C-1D42-A42D-82432AA94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886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7093FF-C795-E74A-AD2D-A90ECAA579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971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293813"/>
            <a:ext cx="401955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9963" y="1293813"/>
            <a:ext cx="402113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DAB2AE-7970-E245-85E1-A0C3AC5B64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3329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33BECE-E968-B54B-8BA1-FA693D9065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82613" y="3273425"/>
            <a:ext cx="7864475" cy="2908300"/>
          </a:xfrm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365125"/>
            <a:ext cx="8001000" cy="2468563"/>
          </a:xfrm>
          <a:effectLst>
            <a:outerShdw blurRad="63500" dist="29783" dir="1514402" algn="ctr" rotWithShape="0">
              <a:schemeClr val="bg2">
                <a:alpha val="74998"/>
              </a:schemeClr>
            </a:outerShdw>
          </a:effectLst>
        </p:spPr>
        <p:txBody>
          <a:bodyPr lIns="92075" tIns="46038" rIns="92075" bIns="46038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5869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418AC2-7106-2B40-AFA1-383DB3DAC1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997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CD4103-2D1B-D149-967C-27DD397F0B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9242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92661C-CF3D-E34B-A392-F9643AA4D4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403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AAA78D-A227-9346-8894-BFE6CEE3C8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2392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5F5037-E94D-A942-9609-5937338B64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7125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1988" y="0"/>
            <a:ext cx="2133600" cy="5675313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0"/>
            <a:ext cx="6251575" cy="5675313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D5F658-2E87-6E4A-8388-7C62D30461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9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2E18EF7F-C898-4D41-B29F-D0BA63BD2709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110740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47A4BAC0-7BAC-F643-998A-8EE3AB3E4DEE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22841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438" y="1371600"/>
            <a:ext cx="4189412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250" y="1371600"/>
            <a:ext cx="4189413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6D52A17F-0599-134B-B9C2-ABE1FA8F272E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766592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B041857F-F7C5-164A-A4D6-43910225A723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221408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C97B1131-3A61-264A-ACE2-017B162C1506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533747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DB12535D-A258-944D-9A8C-0C91F0410149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312868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077200" y="6324600"/>
            <a:ext cx="68580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62000" y="6248400"/>
            <a:ext cx="800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" y="1219200"/>
            <a:ext cx="8839200" cy="548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3366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0188" y="152400"/>
            <a:ext cx="8596312" cy="990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53882" dir="2700000" algn="ctr" rotWithShape="0">
                    <a:srgbClr val="777777">
                      <a:alpha val="96001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438" y="1371600"/>
            <a:ext cx="8531225" cy="5073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62875" y="6605588"/>
            <a:ext cx="1381125" cy="2778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 Narrow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3366"/>
                </a:solidFill>
                <a:ea typeface="ＭＳ Ｐゴシック" charset="0"/>
                <a:cs typeface="Arial" charset="0"/>
              </a:rPr>
              <a:t>- </a:t>
            </a:r>
            <a:fld id="{7E8B8A0B-D581-0B45-A722-A490529FF89B}" type="slidenum">
              <a:rPr lang="en-US" smtClean="0">
                <a:solidFill>
                  <a:srgbClr val="003366"/>
                </a:solidFill>
                <a:ea typeface="ＭＳ Ｐゴシック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mtClean="0">
                <a:solidFill>
                  <a:srgbClr val="003366"/>
                </a:solidFill>
                <a:ea typeface="ＭＳ Ｐゴシック" charset="0"/>
                <a:cs typeface="Arial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9824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57188" indent="-357188" algn="l" rtl="0" fontAlgn="base">
        <a:lnSpc>
          <a:spcPct val="94000"/>
        </a:lnSpc>
        <a:spcBef>
          <a:spcPct val="50000"/>
        </a:spcBef>
        <a:spcAft>
          <a:spcPct val="0"/>
        </a:spcAft>
        <a:buClr>
          <a:srgbClr val="C395DF"/>
        </a:buClr>
        <a:buFont typeface="Wingdings" charset="0"/>
        <a:buBlip>
          <a:blip r:embed="rId13"/>
        </a:buBlip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00113" indent="-363538" algn="l" rtl="0" fontAlgn="base">
        <a:lnSpc>
          <a:spcPct val="89000"/>
        </a:lnSpc>
        <a:spcBef>
          <a:spcPct val="25000"/>
        </a:spcBef>
        <a:spcAft>
          <a:spcPct val="0"/>
        </a:spcAft>
        <a:buClr>
          <a:schemeClr val="accent2"/>
        </a:buClr>
        <a:buSzPct val="60000"/>
        <a:buFont typeface="Wingdings" charset="0"/>
        <a:buBlip>
          <a:blip r:embed="rId14"/>
        </a:buBlip>
        <a:defRPr sz="2200">
          <a:solidFill>
            <a:schemeClr val="bg2"/>
          </a:solidFill>
          <a:latin typeface="+mn-lt"/>
          <a:ea typeface="Arial" charset="0"/>
          <a:cs typeface="+mn-cs"/>
        </a:defRPr>
      </a:lvl2pPr>
      <a:lvl3pPr marL="1343025" indent="-263525" algn="l" rtl="0" fontAlgn="base">
        <a:lnSpc>
          <a:spcPct val="85000"/>
        </a:lnSpc>
        <a:spcBef>
          <a:spcPct val="10000"/>
        </a:spcBef>
        <a:spcAft>
          <a:spcPct val="0"/>
        </a:spcAft>
        <a:buClr>
          <a:schemeClr val="tx2"/>
        </a:buClr>
        <a:buSzPct val="35000"/>
        <a:buFont typeface="Wingdings" charset="0"/>
        <a:buBlip>
          <a:blip r:embed="rId15"/>
        </a:buBlip>
        <a:defRPr sz="2000">
          <a:solidFill>
            <a:schemeClr val="bg2"/>
          </a:solidFill>
          <a:latin typeface="+mn-lt"/>
          <a:ea typeface="Arial" charset="0"/>
          <a:cs typeface="+mn-cs"/>
        </a:defRPr>
      </a:lvl3pPr>
      <a:lvl4pPr marL="2032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762000"/>
            <a:ext cx="9140825" cy="60960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877" tIns="44939" rIns="89877" bIns="44939" anchor="ctr"/>
          <a:lstStyle/>
          <a:p>
            <a:pPr algn="ctr" defTabSz="89852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93813"/>
            <a:ext cx="8193087" cy="4381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91084" tIns="44939" rIns="89877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Symbol" charset="0"/>
              </a:rPr>
              <a:t>	Mastertextformat bearbeiten</a:t>
            </a:r>
          </a:p>
          <a:p>
            <a:pPr lvl="1"/>
            <a:r>
              <a:rPr lang="en-US">
                <a:sym typeface="Symbol" charset="0"/>
              </a:rPr>
              <a:t>	Zweite Ebene</a:t>
            </a:r>
          </a:p>
          <a:p>
            <a:pPr lvl="2"/>
            <a:r>
              <a:rPr lang="en-US">
                <a:sym typeface="Symbol" charset="0"/>
              </a:rPr>
              <a:t>	Dritte Ebene</a:t>
            </a:r>
          </a:p>
          <a:p>
            <a:pPr lvl="3"/>
            <a:r>
              <a:rPr lang="en-US">
                <a:sym typeface="Symbol" charset="0"/>
              </a:rPr>
              <a:t>Vierte Ebene</a:t>
            </a:r>
          </a:p>
          <a:p>
            <a:pPr lvl="4"/>
            <a:r>
              <a:rPr lang="en-US">
                <a:sym typeface="Symbol" charset="0"/>
              </a:rPr>
              <a:t>Fünfte Ebene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0"/>
            <a:ext cx="8304213" cy="762000"/>
          </a:xfrm>
          <a:prstGeom prst="rect">
            <a:avLst/>
          </a:prstGeom>
          <a:gradFill rotWithShape="1">
            <a:gsLst>
              <a:gs pos="0">
                <a:srgbClr val="0C325C"/>
              </a:gs>
              <a:gs pos="100000">
                <a:srgbClr val="CC0000">
                  <a:alpha val="67999"/>
                </a:srgbClr>
              </a:gs>
            </a:gsLst>
            <a:lin ang="0" scaled="1"/>
          </a:gra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91084" tIns="44939" rIns="89877" bIns="67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696913" y="6478588"/>
            <a:ext cx="8104187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856" tIns="53928" rIns="107856" bIns="53928"/>
          <a:lstStyle/>
          <a:p>
            <a:pPr defTabSz="1079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VLSI Physical Design: From Graph Partitioning to Timing Closure         		Chapter 2: Netlist and System Partitioning</a:t>
            </a:r>
          </a:p>
        </p:txBody>
      </p:sp>
      <p:sp>
        <p:nvSpPr>
          <p:cNvPr id="2089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defTabSz="1019175">
              <a:lnSpc>
                <a:spcPct val="100000"/>
              </a:lnSpc>
              <a:defRPr sz="1000">
                <a:solidFill>
                  <a:srgbClr val="C0C0C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5597134-18B5-A74D-A807-CC2002CA1EF4}" type="slidenum">
              <a:rPr lang="en-US" smtClean="0"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08915" name="Object 19"/>
          <p:cNvGraphicFramePr>
            <a:graphicFrameLocks noChangeAspect="1"/>
          </p:cNvGraphicFramePr>
          <p:nvPr userDrawn="1"/>
        </p:nvGraphicFramePr>
        <p:xfrm>
          <a:off x="0" y="0"/>
          <a:ext cx="8413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Photo Editor-Foto" r:id="rId14" imgW="933580" imgH="971686" progId="MSPhotoEd.3">
                  <p:embed/>
                </p:oleObj>
              </mc:Choice>
              <mc:Fallback>
                <p:oleObj name="Photo Editor-Foto" r:id="rId14" imgW="933580" imgH="9716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413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6" name="Text Box 20"/>
          <p:cNvSpPr txBox="1">
            <a:spLocks noChangeArrowheads="1"/>
          </p:cNvSpPr>
          <p:nvPr userDrawn="1"/>
        </p:nvSpPr>
        <p:spPr bwMode="auto">
          <a:xfrm rot="16200000">
            <a:off x="8701088" y="939800"/>
            <a:ext cx="36830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© KLMH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  <p:sp>
        <p:nvSpPr>
          <p:cNvPr id="208918" name="Text Box 22"/>
          <p:cNvSpPr txBox="1">
            <a:spLocks noChangeArrowheads="1"/>
          </p:cNvSpPr>
          <p:nvPr userDrawn="1"/>
        </p:nvSpPr>
        <p:spPr bwMode="auto">
          <a:xfrm rot="16200000">
            <a:off x="8909844" y="6598444"/>
            <a:ext cx="325438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Lienig 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0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2pPr>
      <a:lvl3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3pPr>
      <a:lvl4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4pPr>
      <a:lvl5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·"/>
        <a:tabLst>
          <a:tab pos="301625" algn="l"/>
          <a:tab pos="542925" algn="l"/>
        </a:tabLst>
        <a:defRPr sz="1700">
          <a:solidFill>
            <a:schemeClr val="tx1"/>
          </a:solidFill>
          <a:latin typeface="+mn-lt"/>
          <a:ea typeface="+mn-ea"/>
          <a:cs typeface="+mn-cs"/>
          <a:sym typeface="Symbol" charset="0"/>
        </a:defRPr>
      </a:lvl1pPr>
      <a:lvl2pPr marL="301625"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-"/>
        <a:tabLst>
          <a:tab pos="301625" algn="l"/>
          <a:tab pos="542925" algn="l"/>
        </a:tabLst>
        <a:defRPr sz="1600">
          <a:solidFill>
            <a:schemeClr val="tx1"/>
          </a:solidFill>
          <a:latin typeface="+mn-lt"/>
          <a:ea typeface="+mn-ea"/>
          <a:sym typeface="Symbol" charset="0"/>
        </a:defRPr>
      </a:lvl2pPr>
      <a:lvl3pPr marL="449263" indent="31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3pPr>
      <a:lvl4pPr marL="6762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4pPr>
      <a:lvl5pPr marL="9001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5pPr>
      <a:lvl6pPr marL="13573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6pPr>
      <a:lvl7pPr marL="18145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7pPr>
      <a:lvl8pPr marL="22717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8pPr>
      <a:lvl9pPr marL="27289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762000"/>
            <a:ext cx="9140825" cy="60960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877" tIns="44939" rIns="89877" bIns="44939" anchor="ctr"/>
          <a:lstStyle/>
          <a:p>
            <a:pPr algn="ctr" defTabSz="89852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93813"/>
            <a:ext cx="8193087" cy="4381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91084" tIns="44939" rIns="89877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Symbol" charset="0"/>
              </a:rPr>
              <a:t>	Mastertextformat bearbeiten</a:t>
            </a:r>
          </a:p>
          <a:p>
            <a:pPr lvl="1"/>
            <a:r>
              <a:rPr lang="en-US">
                <a:sym typeface="Symbol" charset="0"/>
              </a:rPr>
              <a:t>	Zweite Ebene</a:t>
            </a:r>
          </a:p>
          <a:p>
            <a:pPr lvl="2"/>
            <a:r>
              <a:rPr lang="en-US">
                <a:sym typeface="Symbol" charset="0"/>
              </a:rPr>
              <a:t>	Dritte Ebene</a:t>
            </a:r>
          </a:p>
          <a:p>
            <a:pPr lvl="3"/>
            <a:r>
              <a:rPr lang="en-US">
                <a:sym typeface="Symbol" charset="0"/>
              </a:rPr>
              <a:t>Vierte Ebene</a:t>
            </a:r>
          </a:p>
          <a:p>
            <a:pPr lvl="4"/>
            <a:r>
              <a:rPr lang="en-US">
                <a:sym typeface="Symbol" charset="0"/>
              </a:rPr>
              <a:t>Fünfte Ebene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0"/>
            <a:ext cx="8304213" cy="762000"/>
          </a:xfrm>
          <a:prstGeom prst="rect">
            <a:avLst/>
          </a:prstGeom>
          <a:gradFill rotWithShape="1">
            <a:gsLst>
              <a:gs pos="0">
                <a:srgbClr val="0C325C"/>
              </a:gs>
              <a:gs pos="100000">
                <a:srgbClr val="CC0000">
                  <a:alpha val="67999"/>
                </a:srgbClr>
              </a:gs>
            </a:gsLst>
            <a:lin ang="0" scaled="1"/>
          </a:gra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91084" tIns="44939" rIns="89877" bIns="67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730250" y="6478588"/>
            <a:ext cx="8070850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856" tIns="53928" rIns="107856" bIns="53928"/>
          <a:lstStyle/>
          <a:p>
            <a:pPr defTabSz="1079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VLSI Physical Design: From Graph Partitioning to Timing Closure         		Chapter 5: Global Routing</a:t>
            </a:r>
          </a:p>
        </p:txBody>
      </p:sp>
      <p:sp>
        <p:nvSpPr>
          <p:cNvPr id="2089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defTabSz="1019175">
              <a:spcBef>
                <a:spcPct val="0"/>
              </a:spcBef>
              <a:defRPr sz="1000">
                <a:solidFill>
                  <a:srgbClr val="C0C0C0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4879DC7-A918-FF44-A3B2-B129B721622A}" type="slidenum">
              <a:rPr lang="en-US" smtClean="0">
                <a:latin typeface="Arial" charset="0"/>
                <a:ea typeface="ＭＳ Ｐゴシック" charset="0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smtClean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08915" name="Object 19"/>
          <p:cNvGraphicFramePr>
            <a:graphicFrameLocks noChangeAspect="1"/>
          </p:cNvGraphicFramePr>
          <p:nvPr userDrawn="1"/>
        </p:nvGraphicFramePr>
        <p:xfrm>
          <a:off x="0" y="0"/>
          <a:ext cx="8413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89" name="Photo Editor-Foto" r:id="rId14" imgW="933580" imgH="971686" progId="MSPhotoEd.3">
                  <p:embed/>
                </p:oleObj>
              </mc:Choice>
              <mc:Fallback>
                <p:oleObj name="Photo Editor-Foto" r:id="rId14" imgW="933580" imgH="9716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413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6" name="Text Box 20"/>
          <p:cNvSpPr txBox="1">
            <a:spLocks noChangeArrowheads="1"/>
          </p:cNvSpPr>
          <p:nvPr userDrawn="1"/>
        </p:nvSpPr>
        <p:spPr bwMode="auto">
          <a:xfrm rot="16200000">
            <a:off x="8701088" y="939800"/>
            <a:ext cx="36830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© KLMH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  <p:sp>
        <p:nvSpPr>
          <p:cNvPr id="208918" name="Text Box 22"/>
          <p:cNvSpPr txBox="1">
            <a:spLocks noChangeArrowheads="1"/>
          </p:cNvSpPr>
          <p:nvPr userDrawn="1"/>
        </p:nvSpPr>
        <p:spPr bwMode="auto">
          <a:xfrm rot="16200000">
            <a:off x="8874919" y="6553994"/>
            <a:ext cx="325438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 Lienig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  <p:sp>
        <p:nvSpPr>
          <p:cNvPr id="208919" name="Text Box 23"/>
          <p:cNvSpPr txBox="1">
            <a:spLocks noChangeArrowheads="1"/>
          </p:cNvSpPr>
          <p:nvPr userDrawn="1"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800" smtClean="0">
                <a:solidFill>
                  <a:srgbClr val="C0C0C0"/>
                </a:solidFill>
              </a:rPr>
              <a:t>© 2011 Springer Verlag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0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2pPr>
      <a:lvl3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3pPr>
      <a:lvl4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4pPr>
      <a:lvl5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·"/>
        <a:tabLst>
          <a:tab pos="301625" algn="l"/>
          <a:tab pos="542925" algn="l"/>
        </a:tabLst>
        <a:defRPr sz="1700">
          <a:solidFill>
            <a:schemeClr val="tx1"/>
          </a:solidFill>
          <a:latin typeface="+mn-lt"/>
          <a:ea typeface="+mn-ea"/>
          <a:cs typeface="+mn-cs"/>
          <a:sym typeface="Symbol" charset="0"/>
        </a:defRPr>
      </a:lvl1pPr>
      <a:lvl2pPr marL="301625"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-"/>
        <a:tabLst>
          <a:tab pos="301625" algn="l"/>
          <a:tab pos="542925" algn="l"/>
        </a:tabLst>
        <a:defRPr sz="1600">
          <a:solidFill>
            <a:schemeClr val="tx1"/>
          </a:solidFill>
          <a:latin typeface="+mn-lt"/>
          <a:ea typeface="+mn-ea"/>
          <a:sym typeface="Symbol" charset="0"/>
        </a:defRPr>
      </a:lvl2pPr>
      <a:lvl3pPr marL="449263" indent="31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3pPr>
      <a:lvl4pPr marL="6762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4pPr>
      <a:lvl5pPr marL="9001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5pPr>
      <a:lvl6pPr marL="13573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6pPr>
      <a:lvl7pPr marL="18145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7pPr>
      <a:lvl8pPr marL="22717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8pPr>
      <a:lvl9pPr marL="27289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3.wmf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Global Routing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724400"/>
            <a:ext cx="200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Mustafa Ozdal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68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29C80-EFBA-3049-B507-B403F1FA7926}" type="slidenum">
              <a:rPr lang="en-US"/>
              <a:pPr/>
              <a:t>10</a:t>
            </a:fld>
            <a:endParaRPr lang="en-US"/>
          </a:p>
        </p:txBody>
      </p:sp>
      <p:sp>
        <p:nvSpPr>
          <p:cNvPr id="1098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2132013"/>
            <a:ext cx="8193087" cy="2376487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Wire segments are tentatively assigned (embedded) within the chip layout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Chip area is represented by a coarse routing grid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Available routing resources are represented by edges with capacities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in a grid graph </a:t>
            </a:r>
          </a:p>
          <a:p>
            <a:pPr marL="323850" indent="-323850" defTabSz="849313">
              <a:buFont typeface="Symbol" charset="0"/>
              <a:buChar char="Þ"/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Nets are assigned to these routing resources</a:t>
            </a:r>
            <a:endParaRPr lang="de-DE"/>
          </a:p>
          <a:p>
            <a:pPr marL="323850" indent="-323850" defTabSz="849313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84163" algn="l"/>
                <a:tab pos="512763" algn="l"/>
              </a:tabLst>
            </a:pP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1098757" name="Text Box 5"/>
          <p:cNvSpPr txBox="1">
            <a:spLocks noChangeArrowheads="1"/>
          </p:cNvSpPr>
          <p:nvPr/>
        </p:nvSpPr>
        <p:spPr bwMode="auto">
          <a:xfrm>
            <a:off x="827088" y="1522413"/>
            <a:ext cx="2376487" cy="3571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 anchor="ctr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Global Routing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987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5.1	Introduction</a:t>
            </a:r>
          </a:p>
        </p:txBody>
      </p:sp>
      <p:sp>
        <p:nvSpPr>
          <p:cNvPr id="1098760" name="Text Box 8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800" smtClean="0">
                <a:solidFill>
                  <a:srgbClr val="C0C0C0"/>
                </a:solidFill>
              </a:rPr>
              <a:t>© 2011 Springer Verlag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8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8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8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98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8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6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305800" cy="47244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Best-first</a:t>
            </a:r>
            <a:r>
              <a:rPr lang="en-US" dirty="0" smtClean="0"/>
              <a:t>” search</a:t>
            </a:r>
          </a:p>
          <a:p>
            <a:r>
              <a:rPr lang="en-US" dirty="0" smtClean="0"/>
              <a:t>Cost function: </a:t>
            </a:r>
            <a:r>
              <a:rPr lang="en-US" dirty="0" smtClean="0">
                <a:solidFill>
                  <a:srgbClr val="0000FF"/>
                </a:solidFill>
              </a:rPr>
              <a:t>f(x) = g(x) + h(x)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g(x)</a:t>
            </a:r>
            <a:r>
              <a:rPr lang="en-US" sz="2400" dirty="0" smtClean="0"/>
              <a:t>: the cost of the partial path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→ x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h(x)</a:t>
            </a:r>
            <a:r>
              <a:rPr lang="en-US" sz="2400" dirty="0" smtClean="0"/>
              <a:t>: the estimated cost of the remaining path </a:t>
            </a:r>
            <a:r>
              <a:rPr lang="en-US" sz="2400" dirty="0" smtClean="0">
                <a:solidFill>
                  <a:srgbClr val="FF0000"/>
                </a:solidFill>
              </a:rPr>
              <a:t>x → </a:t>
            </a:r>
            <a:r>
              <a:rPr lang="en-US" sz="2400" dirty="0" err="1" smtClean="0">
                <a:solidFill>
                  <a:srgbClr val="FF0000"/>
                </a:solidFill>
              </a:rPr>
              <a:t>tgt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Note: If h(x) = 0 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 same as </a:t>
            </a:r>
            <a:r>
              <a:rPr lang="en-US" sz="2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Dijkstra’s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algorithm</a:t>
            </a:r>
          </a:p>
          <a:p>
            <a:endParaRPr lang="en-US" sz="2400" dirty="0">
              <a:sym typeface="Wingdings"/>
            </a:endParaRPr>
          </a:p>
          <a:p>
            <a:r>
              <a:rPr lang="en-US" sz="2400" i="1" u="sng" dirty="0" smtClean="0">
                <a:solidFill>
                  <a:srgbClr val="FF0000"/>
                </a:solidFill>
                <a:sym typeface="Wingdings"/>
              </a:rPr>
              <a:t>Optimality</a:t>
            </a:r>
            <a:r>
              <a:rPr lang="en-US" sz="2400" dirty="0" smtClean="0">
                <a:sym typeface="Wingdings"/>
              </a:rPr>
              <a:t>: If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h(x)</a:t>
            </a:r>
            <a:r>
              <a:rPr lang="en-US" sz="2400" dirty="0" smtClean="0">
                <a:sym typeface="Wingdings"/>
              </a:rPr>
              <a:t> is </a:t>
            </a:r>
            <a:r>
              <a:rPr lang="en-US" sz="2400" b="1" i="1" u="sng" dirty="0" smtClean="0">
                <a:solidFill>
                  <a:srgbClr val="FF0000"/>
                </a:solidFill>
                <a:sym typeface="Wingdings"/>
              </a:rPr>
              <a:t>admissible</a:t>
            </a:r>
            <a:r>
              <a:rPr lang="en-US" sz="2400" dirty="0" smtClean="0">
                <a:sym typeface="Wingdings"/>
              </a:rPr>
              <a:t> then the path computed is guaranteed to be optimal</a:t>
            </a:r>
          </a:p>
          <a:p>
            <a:pPr marL="365760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h(x)</a:t>
            </a:r>
            <a:r>
              <a:rPr lang="en-US" dirty="0" smtClean="0">
                <a:sym typeface="Wingdings"/>
              </a:rPr>
              <a:t> is </a:t>
            </a:r>
            <a:r>
              <a:rPr lang="en-US" i="1" u="sng" dirty="0" smtClean="0">
                <a:solidFill>
                  <a:srgbClr val="FF0000"/>
                </a:solidFill>
                <a:sym typeface="Wingdings"/>
              </a:rPr>
              <a:t>admissible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if it does not overestimate the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4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Search: Example</a:t>
            </a:r>
            <a:endParaRPr lang="en-US" dirty="0"/>
          </a:p>
        </p:txBody>
      </p:sp>
      <p:sp>
        <p:nvSpPr>
          <p:cNvPr id="45" name="Rectangle 60"/>
          <p:cNvSpPr>
            <a:spLocks noChangeArrowheads="1"/>
          </p:cNvSpPr>
          <p:nvPr/>
        </p:nvSpPr>
        <p:spPr bwMode="auto">
          <a:xfrm>
            <a:off x="911225" y="2043113"/>
            <a:ext cx="2146300" cy="2160588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6" name="Group 61"/>
          <p:cNvGrpSpPr>
            <a:grpSpLocks/>
          </p:cNvGrpSpPr>
          <p:nvPr/>
        </p:nvGrpSpPr>
        <p:grpSpPr bwMode="auto">
          <a:xfrm>
            <a:off x="914400" y="2057400"/>
            <a:ext cx="2147887" cy="2147888"/>
            <a:chOff x="35" y="1262"/>
            <a:chExt cx="1353" cy="1353"/>
          </a:xfrm>
        </p:grpSpPr>
        <p:sp>
          <p:nvSpPr>
            <p:cNvPr id="90" name="Line 62"/>
            <p:cNvSpPr>
              <a:spLocks noChangeShapeType="1"/>
            </p:cNvSpPr>
            <p:nvPr/>
          </p:nvSpPr>
          <p:spPr bwMode="auto">
            <a:xfrm>
              <a:off x="35" y="1452"/>
              <a:ext cx="1353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Line 63"/>
            <p:cNvSpPr>
              <a:spLocks noChangeShapeType="1"/>
            </p:cNvSpPr>
            <p:nvPr/>
          </p:nvSpPr>
          <p:spPr bwMode="auto">
            <a:xfrm>
              <a:off x="35" y="1646"/>
              <a:ext cx="1353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2" name="Line 64"/>
            <p:cNvSpPr>
              <a:spLocks noChangeShapeType="1"/>
            </p:cNvSpPr>
            <p:nvPr/>
          </p:nvSpPr>
          <p:spPr bwMode="auto">
            <a:xfrm>
              <a:off x="35" y="1842"/>
              <a:ext cx="1353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Line 65"/>
            <p:cNvSpPr>
              <a:spLocks noChangeShapeType="1"/>
            </p:cNvSpPr>
            <p:nvPr/>
          </p:nvSpPr>
          <p:spPr bwMode="auto">
            <a:xfrm>
              <a:off x="35" y="2037"/>
              <a:ext cx="1353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Line 66"/>
            <p:cNvSpPr>
              <a:spLocks noChangeShapeType="1"/>
            </p:cNvSpPr>
            <p:nvPr/>
          </p:nvSpPr>
          <p:spPr bwMode="auto">
            <a:xfrm>
              <a:off x="35" y="2233"/>
              <a:ext cx="1353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5" name="Line 67"/>
            <p:cNvSpPr>
              <a:spLocks noChangeShapeType="1"/>
            </p:cNvSpPr>
            <p:nvPr/>
          </p:nvSpPr>
          <p:spPr bwMode="auto">
            <a:xfrm>
              <a:off x="224" y="1262"/>
              <a:ext cx="0" cy="135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6" name="Line 68"/>
            <p:cNvSpPr>
              <a:spLocks noChangeShapeType="1"/>
            </p:cNvSpPr>
            <p:nvPr/>
          </p:nvSpPr>
          <p:spPr bwMode="auto">
            <a:xfrm>
              <a:off x="419" y="1262"/>
              <a:ext cx="0" cy="135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7" name="Line 69"/>
            <p:cNvSpPr>
              <a:spLocks noChangeShapeType="1"/>
            </p:cNvSpPr>
            <p:nvPr/>
          </p:nvSpPr>
          <p:spPr bwMode="auto">
            <a:xfrm>
              <a:off x="615" y="1262"/>
              <a:ext cx="0" cy="135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8" name="Line 70"/>
            <p:cNvSpPr>
              <a:spLocks noChangeShapeType="1"/>
            </p:cNvSpPr>
            <p:nvPr/>
          </p:nvSpPr>
          <p:spPr bwMode="auto">
            <a:xfrm>
              <a:off x="810" y="1262"/>
              <a:ext cx="0" cy="135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9" name="Line 71"/>
            <p:cNvSpPr>
              <a:spLocks noChangeShapeType="1"/>
            </p:cNvSpPr>
            <p:nvPr/>
          </p:nvSpPr>
          <p:spPr bwMode="auto">
            <a:xfrm>
              <a:off x="1006" y="1262"/>
              <a:ext cx="0" cy="135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" name="Line 72"/>
            <p:cNvSpPr>
              <a:spLocks noChangeShapeType="1"/>
            </p:cNvSpPr>
            <p:nvPr/>
          </p:nvSpPr>
          <p:spPr bwMode="auto">
            <a:xfrm>
              <a:off x="1200" y="1262"/>
              <a:ext cx="0" cy="135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" name="Line 73"/>
            <p:cNvSpPr>
              <a:spLocks noChangeShapeType="1"/>
            </p:cNvSpPr>
            <p:nvPr/>
          </p:nvSpPr>
          <p:spPr bwMode="auto">
            <a:xfrm>
              <a:off x="35" y="2428"/>
              <a:ext cx="1353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7" name="Text Box 74"/>
          <p:cNvSpPr txBox="1">
            <a:spLocks noChangeArrowheads="1"/>
          </p:cNvSpPr>
          <p:nvPr/>
        </p:nvSpPr>
        <p:spPr bwMode="auto">
          <a:xfrm>
            <a:off x="2138362" y="264953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75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5</a:t>
            </a:r>
            <a:endParaRPr lang="en-US" altLang="zh-CN" sz="1600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" name="Text Box 76"/>
          <p:cNvSpPr txBox="1">
            <a:spLocks noChangeArrowheads="1"/>
          </p:cNvSpPr>
          <p:nvPr/>
        </p:nvSpPr>
        <p:spPr bwMode="auto">
          <a:xfrm>
            <a:off x="1738312" y="2335213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75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50" name="Text Box 77"/>
          <p:cNvSpPr txBox="1">
            <a:spLocks noChangeArrowheads="1"/>
          </p:cNvSpPr>
          <p:nvPr/>
        </p:nvSpPr>
        <p:spPr bwMode="auto">
          <a:xfrm>
            <a:off x="1846262" y="264477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75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5</a:t>
            </a:r>
          </a:p>
        </p:txBody>
      </p:sp>
      <p:grpSp>
        <p:nvGrpSpPr>
          <p:cNvPr id="52" name="Group 79"/>
          <p:cNvGrpSpPr>
            <a:grpSpLocks/>
          </p:cNvGrpSpPr>
          <p:nvPr/>
        </p:nvGrpSpPr>
        <p:grpSpPr bwMode="auto">
          <a:xfrm>
            <a:off x="2117725" y="2328863"/>
            <a:ext cx="355600" cy="336550"/>
            <a:chOff x="796" y="1436"/>
            <a:chExt cx="224" cy="212"/>
          </a:xfrm>
        </p:grpSpPr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814" y="1453"/>
              <a:ext cx="194" cy="19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Text Box 81"/>
            <p:cNvSpPr txBox="1">
              <a:spLocks noChangeArrowheads="1"/>
            </p:cNvSpPr>
            <p:nvPr/>
          </p:nvSpPr>
          <p:spPr bwMode="auto">
            <a:xfrm>
              <a:off x="796" y="1436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O</a:t>
              </a:r>
            </a:p>
          </p:txBody>
        </p:sp>
      </p:grpSp>
      <p:grpSp>
        <p:nvGrpSpPr>
          <p:cNvPr id="53" name="Group 82"/>
          <p:cNvGrpSpPr>
            <a:grpSpLocks/>
          </p:cNvGrpSpPr>
          <p:nvPr/>
        </p:nvGrpSpPr>
        <p:grpSpPr bwMode="auto">
          <a:xfrm>
            <a:off x="1497012" y="2955925"/>
            <a:ext cx="355600" cy="344488"/>
            <a:chOff x="402" y="1825"/>
            <a:chExt cx="224" cy="217"/>
          </a:xfrm>
        </p:grpSpPr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420" y="1842"/>
              <a:ext cx="194" cy="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Text Box 84"/>
            <p:cNvSpPr txBox="1">
              <a:spLocks noChangeArrowheads="1"/>
            </p:cNvSpPr>
            <p:nvPr/>
          </p:nvSpPr>
          <p:spPr bwMode="auto">
            <a:xfrm>
              <a:off x="402" y="1825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O</a:t>
              </a:r>
            </a:p>
          </p:txBody>
        </p:sp>
      </p:grpSp>
      <p:grpSp>
        <p:nvGrpSpPr>
          <p:cNvPr id="55" name="Group 86"/>
          <p:cNvGrpSpPr>
            <a:grpSpLocks/>
          </p:cNvGrpSpPr>
          <p:nvPr/>
        </p:nvGrpSpPr>
        <p:grpSpPr bwMode="auto">
          <a:xfrm>
            <a:off x="1498600" y="2643188"/>
            <a:ext cx="360362" cy="344488"/>
            <a:chOff x="1896" y="1630"/>
            <a:chExt cx="224" cy="217"/>
          </a:xfrm>
        </p:grpSpPr>
        <p:sp>
          <p:nvSpPr>
            <p:cNvPr id="84" name="Rectangle 87"/>
            <p:cNvSpPr>
              <a:spLocks noChangeArrowheads="1"/>
            </p:cNvSpPr>
            <p:nvPr/>
          </p:nvSpPr>
          <p:spPr bwMode="auto">
            <a:xfrm>
              <a:off x="1914" y="1647"/>
              <a:ext cx="191" cy="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Text Box 88"/>
            <p:cNvSpPr txBox="1">
              <a:spLocks noChangeArrowheads="1"/>
            </p:cNvSpPr>
            <p:nvPr/>
          </p:nvSpPr>
          <p:spPr bwMode="auto">
            <a:xfrm>
              <a:off x="1896" y="1630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O</a:t>
              </a:r>
            </a:p>
          </p:txBody>
        </p:sp>
      </p:grpSp>
      <p:grpSp>
        <p:nvGrpSpPr>
          <p:cNvPr id="57" name="Group 92"/>
          <p:cNvGrpSpPr>
            <a:grpSpLocks/>
          </p:cNvGrpSpPr>
          <p:nvPr/>
        </p:nvGrpSpPr>
        <p:grpSpPr bwMode="auto">
          <a:xfrm>
            <a:off x="2071687" y="2932113"/>
            <a:ext cx="444500" cy="338138"/>
            <a:chOff x="1011" y="1809"/>
            <a:chExt cx="280" cy="213"/>
          </a:xfrm>
        </p:grpSpPr>
        <p:sp>
          <p:nvSpPr>
            <p:cNvPr id="80" name="Oval 93"/>
            <p:cNvSpPr>
              <a:spLocks noChangeArrowheads="1"/>
            </p:cNvSpPr>
            <p:nvPr/>
          </p:nvSpPr>
          <p:spPr bwMode="auto">
            <a:xfrm>
              <a:off x="1065" y="1849"/>
              <a:ext cx="173" cy="1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1" name="Text Box 94"/>
            <p:cNvSpPr txBox="1">
              <a:spLocks noChangeArrowheads="1"/>
            </p:cNvSpPr>
            <p:nvPr/>
          </p:nvSpPr>
          <p:spPr bwMode="auto">
            <a:xfrm>
              <a:off x="1011" y="1809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s</a:t>
              </a:r>
              <a:endParaRPr lang="en-US" altLang="zh-CN" sz="16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60" name="Group 99"/>
          <p:cNvGrpSpPr>
            <a:grpSpLocks/>
          </p:cNvGrpSpPr>
          <p:nvPr/>
        </p:nvGrpSpPr>
        <p:grpSpPr bwMode="auto">
          <a:xfrm>
            <a:off x="1169987" y="2335213"/>
            <a:ext cx="382587" cy="336550"/>
            <a:chOff x="634" y="2401"/>
            <a:chExt cx="241" cy="212"/>
          </a:xfrm>
        </p:grpSpPr>
        <p:sp>
          <p:nvSpPr>
            <p:cNvPr id="76" name="Oval 100"/>
            <p:cNvSpPr>
              <a:spLocks noChangeArrowheads="1"/>
            </p:cNvSpPr>
            <p:nvPr/>
          </p:nvSpPr>
          <p:spPr bwMode="auto">
            <a:xfrm>
              <a:off x="673" y="2432"/>
              <a:ext cx="173" cy="17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" name="Text Box 101"/>
            <p:cNvSpPr txBox="1">
              <a:spLocks noChangeArrowheads="1"/>
            </p:cNvSpPr>
            <p:nvPr/>
          </p:nvSpPr>
          <p:spPr bwMode="auto">
            <a:xfrm>
              <a:off x="634" y="2401"/>
              <a:ext cx="2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t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3886200" y="2514600"/>
            <a:ext cx="522335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An easy choice for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h(x)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 Manhattan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distance between x and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tgt</a:t>
            </a:r>
            <a:endParaRPr lang="en-US" sz="2400" b="1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  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  <a:sym typeface="Wingdings"/>
              </a:rPr>
              <a:t> Guaranteed to be a lower bound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911600" y="1943100"/>
            <a:ext cx="44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Assume each grid cell has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cost = 1</a:t>
            </a:r>
          </a:p>
        </p:txBody>
      </p:sp>
      <p:sp>
        <p:nvSpPr>
          <p:cNvPr id="127" name="Text Box 74"/>
          <p:cNvSpPr txBox="1">
            <a:spLocks noChangeArrowheads="1"/>
          </p:cNvSpPr>
          <p:nvPr/>
        </p:nvSpPr>
        <p:spPr bwMode="auto">
          <a:xfrm>
            <a:off x="2438400" y="26670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75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128" name="Text Box 74"/>
          <p:cNvSpPr txBox="1">
            <a:spLocks noChangeArrowheads="1"/>
          </p:cNvSpPr>
          <p:nvPr/>
        </p:nvSpPr>
        <p:spPr bwMode="auto">
          <a:xfrm>
            <a:off x="2438400" y="29718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75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129" name="Text Box 74"/>
          <p:cNvSpPr txBox="1">
            <a:spLocks noChangeArrowheads="1"/>
          </p:cNvSpPr>
          <p:nvPr/>
        </p:nvSpPr>
        <p:spPr bwMode="auto">
          <a:xfrm>
            <a:off x="2133600" y="3276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75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130" name="Text Box 76"/>
          <p:cNvSpPr txBox="1">
            <a:spLocks noChangeArrowheads="1"/>
          </p:cNvSpPr>
          <p:nvPr/>
        </p:nvSpPr>
        <p:spPr bwMode="auto">
          <a:xfrm>
            <a:off x="1447800" y="233680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75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873500" y="4241800"/>
            <a:ext cx="476133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Another practical heuristic</a:t>
            </a:r>
            <a:r>
              <a:rPr lang="en-US" sz="2400" dirty="0" smtClean="0">
                <a:latin typeface="Times New Roman"/>
                <a:cs typeface="Times New Roman"/>
              </a:rPr>
              <a:t>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For identical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f(x) </a:t>
            </a:r>
            <a:r>
              <a:rPr lang="en-US" sz="2400" dirty="0" smtClean="0">
                <a:latin typeface="Times New Roman"/>
                <a:cs typeface="Times New Roman"/>
              </a:rPr>
              <a:t>values, break ties </a:t>
            </a:r>
          </a:p>
          <a:p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  based on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h(x)</a:t>
            </a:r>
          </a:p>
        </p:txBody>
      </p:sp>
      <p:sp>
        <p:nvSpPr>
          <p:cNvPr id="132" name="Text Box 76"/>
          <p:cNvSpPr txBox="1">
            <a:spLocks noChangeArrowheads="1"/>
          </p:cNvSpPr>
          <p:nvPr/>
        </p:nvSpPr>
        <p:spPr bwMode="auto">
          <a:xfrm>
            <a:off x="1752600" y="205740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75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133" name="Text Box 76"/>
          <p:cNvSpPr txBox="1">
            <a:spLocks noChangeArrowheads="1"/>
          </p:cNvSpPr>
          <p:nvPr/>
        </p:nvSpPr>
        <p:spPr bwMode="auto">
          <a:xfrm>
            <a:off x="1447800" y="205740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75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6</a:t>
            </a:r>
          </a:p>
        </p:txBody>
      </p:sp>
      <p:cxnSp>
        <p:nvCxnSpPr>
          <p:cNvPr id="137" name="Straight Arrow Connector 136"/>
          <p:cNvCxnSpPr>
            <a:stCxn id="48" idx="2"/>
          </p:cNvCxnSpPr>
          <p:nvPr/>
        </p:nvCxnSpPr>
        <p:spPr>
          <a:xfrm>
            <a:off x="1980406" y="3299242"/>
            <a:ext cx="794" cy="1425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Box 75"/>
          <p:cNvSpPr txBox="1">
            <a:spLocks noChangeArrowheads="1"/>
          </p:cNvSpPr>
          <p:nvPr/>
        </p:nvSpPr>
        <p:spPr bwMode="auto">
          <a:xfrm>
            <a:off x="1836737" y="2960688"/>
            <a:ext cx="2873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75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5</a:t>
            </a:r>
            <a:endParaRPr lang="en-US" altLang="zh-CN" sz="1600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143000" y="4800600"/>
            <a:ext cx="1772515" cy="40011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f(x) = 1 + 4 = 5</a:t>
            </a:r>
          </a:p>
        </p:txBody>
      </p:sp>
      <p:cxnSp>
        <p:nvCxnSpPr>
          <p:cNvPr id="142" name="Straight Arrow Connector 141"/>
          <p:cNvCxnSpPr>
            <a:endCxn id="143" idx="0"/>
          </p:cNvCxnSpPr>
          <p:nvPr/>
        </p:nvCxnSpPr>
        <p:spPr>
          <a:xfrm flipH="1">
            <a:off x="1203558" y="5105400"/>
            <a:ext cx="701442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6454" y="5410200"/>
            <a:ext cx="1274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actual cost </a:t>
            </a:r>
          </a:p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s→x</a:t>
            </a:r>
            <a:endParaRPr lang="en-US" sz="20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2362200" y="5105400"/>
            <a:ext cx="5334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341422" y="5410200"/>
            <a:ext cx="10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est. cost 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sz="2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→tgt</a:t>
            </a:r>
            <a:endParaRPr lang="en-US" sz="20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19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  <p:bldP spid="127" grpId="0"/>
      <p:bldP spid="128" grpId="0"/>
      <p:bldP spid="129" grpId="0"/>
      <p:bldP spid="130" grpId="0"/>
      <p:bldP spid="132" grpId="0"/>
      <p:bldP spid="133" grpId="0"/>
      <p:bldP spid="48" grpId="0"/>
      <p:bldP spid="139" grpId="0" animBg="1"/>
      <p:bldP spid="143" grpId="0"/>
      <p:bldP spid="149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of A* Search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h(x) is admissible: h(x) does not overestimate the cost to target</a:t>
            </a:r>
          </a:p>
          <a:p>
            <a:r>
              <a:rPr lang="en-US" sz="2000" u="sng" dirty="0" smtClean="0">
                <a:solidFill>
                  <a:srgbClr val="FF0000"/>
                </a:solidFill>
              </a:rPr>
              <a:t>Optimality proof:</a:t>
            </a:r>
          </a:p>
          <a:p>
            <a:pPr marL="0" indent="0">
              <a:buNone/>
            </a:pPr>
            <a:r>
              <a:rPr lang="en-US" sz="2000" dirty="0" smtClean="0"/>
              <a:t>	When A* terminates its search at node </a:t>
            </a:r>
            <a:r>
              <a:rPr lang="en-US" sz="2000" b="1" dirty="0" smtClean="0">
                <a:solidFill>
                  <a:srgbClr val="4E55FF"/>
                </a:solidFill>
              </a:rPr>
              <a:t>t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What is the cost of the path found?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4E55FF"/>
                </a:solidFill>
              </a:rPr>
              <a:t> 	</a:t>
            </a:r>
            <a:r>
              <a:rPr lang="en-US" sz="2000" b="1" dirty="0" smtClean="0">
                <a:solidFill>
                  <a:srgbClr val="4E55FF"/>
                </a:solidFill>
              </a:rPr>
              <a:t>f(t) = g(t)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 smtClean="0"/>
              <a:t>      Can there be another node </a:t>
            </a:r>
            <a:r>
              <a:rPr lang="en-US" sz="2000" b="1" dirty="0" smtClean="0">
                <a:solidFill>
                  <a:srgbClr val="4E55FF"/>
                </a:solidFill>
              </a:rPr>
              <a:t>y</a:t>
            </a:r>
            <a:r>
              <a:rPr lang="en-US" sz="2000" dirty="0" smtClean="0"/>
              <a:t> that has </a:t>
            </a:r>
            <a:r>
              <a:rPr lang="en-US" sz="2000" b="1" dirty="0" smtClean="0">
                <a:solidFill>
                  <a:srgbClr val="4E55FF"/>
                </a:solidFill>
              </a:rPr>
              <a:t>f(y) &lt; f(t)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No, because we expand from the min cost node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 smtClean="0"/>
              <a:t>      Can there be another node </a:t>
            </a:r>
            <a:r>
              <a:rPr lang="en-US" sz="2000" b="1" dirty="0" smtClean="0">
                <a:solidFill>
                  <a:srgbClr val="4E55FF"/>
                </a:solidFill>
              </a:rPr>
              <a:t>y</a:t>
            </a:r>
            <a:r>
              <a:rPr lang="en-US" sz="2000" dirty="0" smtClean="0"/>
              <a:t> that can lead to a shorter path?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No, because </a:t>
            </a:r>
            <a:r>
              <a:rPr lang="en-US" sz="2000" b="1" dirty="0" smtClean="0">
                <a:solidFill>
                  <a:srgbClr val="4E55FF"/>
                </a:solidFill>
              </a:rPr>
              <a:t>f(y) = g(y) + h(y),</a:t>
            </a:r>
            <a:r>
              <a:rPr lang="en-US" sz="2000" dirty="0" smtClean="0"/>
              <a:t> and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4E55FF"/>
                </a:solidFill>
              </a:rPr>
              <a:t>h(y) </a:t>
            </a:r>
            <a:r>
              <a:rPr lang="en-US" sz="2000" dirty="0" smtClean="0"/>
              <a:t>underestimates the path length to target.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813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Inadmissible Heuristics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81000" y="1524000"/>
            <a:ext cx="8382000" cy="2286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may want to use inadmissible heuristics when:</a:t>
            </a:r>
          </a:p>
          <a:p>
            <a:pPr lvl="1"/>
            <a:r>
              <a:rPr lang="en-US" sz="2000" dirty="0" smtClean="0"/>
              <a:t>We cannot find an effective admissible heuristics</a:t>
            </a:r>
          </a:p>
          <a:p>
            <a:pPr lvl="2"/>
            <a:r>
              <a:rPr lang="en-US" sz="2000" dirty="0"/>
              <a:t>e</a:t>
            </a:r>
            <a:r>
              <a:rPr lang="en-US" sz="2000" dirty="0" smtClean="0"/>
              <a:t>.g. When the edge weights differ a lot. What if there is a 0-cost edge? </a:t>
            </a:r>
          </a:p>
          <a:p>
            <a:pPr lvl="1"/>
            <a:r>
              <a:rPr lang="en-US" sz="2000" dirty="0" smtClean="0"/>
              <a:t>We don’t want to explore all nodes with equal f(x) values</a:t>
            </a:r>
          </a:p>
          <a:p>
            <a:r>
              <a:rPr lang="en-US" sz="2000" dirty="0" smtClean="0"/>
              <a:t>Possible to tradeoff solution quality vs. runtime using inadmissible heuristics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09600" y="5715000"/>
            <a:ext cx="8401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"Weighted A star with eps 5" by Subh83 - Own work. Licensed under CC BY 3.0 via Commons - https://commons.wikimedia.org/wiki/File:Weighted_A_star_with_eps_5.gif#/media/File:Weighted_A_star_with_eps_5.gif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603993"/>
            <a:ext cx="2000250" cy="2000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490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838200" y="1905000"/>
            <a:ext cx="6096000" cy="3810000"/>
            <a:chOff x="838200" y="1905000"/>
            <a:chExt cx="6096000" cy="3810000"/>
          </a:xfrm>
        </p:grpSpPr>
        <p:sp>
          <p:nvSpPr>
            <p:cNvPr id="5" name="Rectangle 4"/>
            <p:cNvSpPr/>
            <p:nvPr/>
          </p:nvSpPr>
          <p:spPr>
            <a:xfrm>
              <a:off x="838200" y="1905000"/>
              <a:ext cx="6096000" cy="3810000"/>
            </a:xfrm>
            <a:prstGeom prst="rect">
              <a:avLst/>
            </a:prstGeom>
            <a:noFill/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219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00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81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505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62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743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886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67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91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48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172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29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10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53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38200" y="2286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38200" y="2667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38200" y="3048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38200" y="3429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38200" y="3810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38200" y="4191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38200" y="4572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38200" y="4953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38200" y="5334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600200" y="2590800"/>
              <a:ext cx="3244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05400" y="2971800"/>
              <a:ext cx="2872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24200" y="2667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24200" y="3048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4200" y="3429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48200" y="3048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48200" y="3429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48200" y="3810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8200" y="4191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48200" y="4572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124200" y="2286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43200" y="3429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505200" y="3048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86200" y="3048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67200" y="3048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62200" y="3429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78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0554A-EE06-6B44-8B64-C13D75EF45BA}" type="slidenum">
              <a:rPr lang="en-US"/>
              <a:pPr/>
              <a:t>105</a:t>
            </a:fld>
            <a:endParaRPr lang="en-US"/>
          </a:p>
        </p:txBody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193087" cy="50403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5.1 	Introduction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5.2 	Terminology and Definitions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5.3 	Optimization Goals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5.4 	Representations of Routing Regions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5.5 	The Global Routing Flow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5.6 	Single-Net Routing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5.6.1 Rectilinear Routing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5.6.2 Global Routing in a Connectivity Graph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5.6.3 Finding Shortest Paths with Dijkstra’s Algorithm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5.6.4 Finding Shortest Paths with A* Search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5.7 	Full-Netlist Routing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ea typeface="宋体" charset="0"/>
                <a:cs typeface="宋体" charset="0"/>
              </a:rPr>
              <a:t>  5.7.1 Routing by Integer Linear Programming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ea typeface="宋体" charset="0"/>
                <a:cs typeface="宋体" charset="0"/>
              </a:rPr>
              <a:t>  5.7.2 Rip-Up and Reroute (RRR)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5.8 	Modern Global Routing	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5.8.1 Pattern Routing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5.8.2 Negotiated-Congestion Routing </a:t>
            </a:r>
          </a:p>
        </p:txBody>
      </p:sp>
      <p:sp>
        <p:nvSpPr>
          <p:cNvPr id="1207300" name="Line 4"/>
          <p:cNvSpPr>
            <a:spLocks noChangeShapeType="1"/>
          </p:cNvSpPr>
          <p:nvPr/>
        </p:nvSpPr>
        <p:spPr bwMode="auto">
          <a:xfrm>
            <a:off x="247650" y="4581525"/>
            <a:ext cx="411163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7302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342900" indent="-342900"/>
            <a:r>
              <a:rPr lang="de-DE"/>
              <a:t>5.7		</a:t>
            </a:r>
            <a:r>
              <a:rPr lang="en-US" altLang="zh-CN">
                <a:ea typeface="宋体" charset="0"/>
                <a:cs typeface="宋体" charset="0"/>
              </a:rPr>
              <a:t>Full-Netlist Routing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374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35DAB-D5D8-8D4D-B32B-F28FB85CC110}" type="slidenum">
              <a:rPr lang="en-US"/>
              <a:pPr/>
              <a:t>106</a:t>
            </a:fld>
            <a:endParaRPr lang="en-US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/>
              <a:t>5.7		</a:t>
            </a:r>
            <a:r>
              <a:rPr lang="en-US" altLang="zh-CN">
                <a:ea typeface="宋体" charset="0"/>
                <a:cs typeface="宋体" charset="0"/>
              </a:rPr>
              <a:t>Full-Netlist Routing</a:t>
            </a:r>
            <a:endParaRPr lang="de-DE"/>
          </a:p>
        </p:txBody>
      </p:sp>
      <p:sp>
        <p:nvSpPr>
          <p:cNvPr id="1209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1663" y="1301750"/>
            <a:ext cx="8154987" cy="4795838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Global routers must properly match nets with routing resources,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without oversubscribing resources in any part of the chip </a:t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 marL="323850" indent="-32385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Signal nets are either routed </a:t>
            </a:r>
          </a:p>
          <a:p>
            <a:pPr marL="588963" lvl="1" indent="-304800" defTabSz="849313">
              <a:lnSpc>
                <a:spcPct val="100000"/>
              </a:lnSpc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simultaneously, e.g., by </a:t>
            </a: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integer linear programming,</a:t>
            </a:r>
            <a:r>
              <a:rPr lang="en-US" altLang="zh-CN">
                <a:ea typeface="宋体" charset="0"/>
                <a:cs typeface="宋体" charset="0"/>
              </a:rPr>
              <a:t> or </a:t>
            </a:r>
          </a:p>
          <a:p>
            <a:pPr marL="588963" lvl="1" indent="-304800" defTabSz="849313">
              <a:lnSpc>
                <a:spcPct val="100000"/>
              </a:lnSpc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sequentially, e.g., one net at a time </a:t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 marL="323850" indent="-32385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When certain nets cause resource contention or overflow for routing edges, sequential routing requires multiple iterations: </a:t>
            </a: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rip-up and reroute 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74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9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09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09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09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09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348" grpId="0" build="p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F7D93-0795-3040-9E5B-A66F335D8984}" type="slidenum">
              <a:rPr lang="en-US"/>
              <a:pPr/>
              <a:t>107</a:t>
            </a:fld>
            <a:endParaRPr lang="en-US"/>
          </a:p>
        </p:txBody>
      </p:sp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/>
              <a:t>5.7.2	</a:t>
            </a:r>
            <a:r>
              <a:rPr lang="en-US" altLang="zh-CN">
                <a:ea typeface="宋体" charset="0"/>
                <a:cs typeface="宋体" charset="0"/>
              </a:rPr>
              <a:t>Rip-Up and Reroute (RRR)</a:t>
            </a:r>
            <a:endParaRPr lang="de-DE"/>
          </a:p>
        </p:txBody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301750"/>
            <a:ext cx="8154987" cy="4795838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Rip-up and reroute</a:t>
            </a:r>
            <a:r>
              <a:rPr lang="en-US" altLang="zh-CN">
                <a:ea typeface="宋体" charset="0"/>
                <a:cs typeface="宋体" charset="0"/>
              </a:rPr>
              <a:t> (RRR) framework: focuses on hard-to-route nets </a:t>
            </a:r>
          </a:p>
          <a:p>
            <a:pPr marL="323850" indent="-32385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Idea: allow temporary violations, so that all nets are routed, but then iteratively remove some nets (</a:t>
            </a: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rip-up</a:t>
            </a:r>
            <a:r>
              <a:rPr lang="en-US" altLang="zh-CN">
                <a:ea typeface="宋体" charset="0"/>
                <a:cs typeface="宋体" charset="0"/>
              </a:rPr>
              <a:t>), and route them differently (</a:t>
            </a: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reroute</a:t>
            </a:r>
            <a:r>
              <a:rPr lang="en-US" altLang="zh-CN">
                <a:ea typeface="宋体" charset="0"/>
                <a:cs typeface="宋体" charset="0"/>
              </a:rPr>
              <a:t>) </a:t>
            </a:r>
          </a:p>
        </p:txBody>
      </p:sp>
      <p:grpSp>
        <p:nvGrpSpPr>
          <p:cNvPr id="1211640" name="Group 248"/>
          <p:cNvGrpSpPr>
            <a:grpSpLocks/>
          </p:cNvGrpSpPr>
          <p:nvPr/>
        </p:nvGrpSpPr>
        <p:grpSpPr bwMode="auto">
          <a:xfrm>
            <a:off x="3425825" y="2873375"/>
            <a:ext cx="2022475" cy="1597025"/>
            <a:chOff x="2158" y="1810"/>
            <a:chExt cx="1274" cy="1006"/>
          </a:xfrm>
        </p:grpSpPr>
        <p:sp>
          <p:nvSpPr>
            <p:cNvPr id="1211459" name="Rectangle 67"/>
            <p:cNvSpPr>
              <a:spLocks noChangeAspect="1" noChangeArrowheads="1"/>
            </p:cNvSpPr>
            <p:nvPr/>
          </p:nvSpPr>
          <p:spPr bwMode="auto">
            <a:xfrm>
              <a:off x="2161" y="1811"/>
              <a:ext cx="1001" cy="100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11460" name="Group 68"/>
            <p:cNvGrpSpPr>
              <a:grpSpLocks noChangeAspect="1"/>
            </p:cNvGrpSpPr>
            <p:nvPr/>
          </p:nvGrpSpPr>
          <p:grpSpPr bwMode="auto">
            <a:xfrm>
              <a:off x="2164" y="1812"/>
              <a:ext cx="1001" cy="1001"/>
              <a:chOff x="200" y="909"/>
              <a:chExt cx="1429" cy="1430"/>
            </a:xfrm>
          </p:grpSpPr>
          <p:sp>
            <p:nvSpPr>
              <p:cNvPr id="1211461" name="Line 69"/>
              <p:cNvSpPr>
                <a:spLocks noChangeAspect="1" noChangeShapeType="1"/>
              </p:cNvSpPr>
              <p:nvPr/>
            </p:nvSpPr>
            <p:spPr bwMode="auto">
              <a:xfrm>
                <a:off x="438" y="909"/>
                <a:ext cx="0" cy="143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462" name="Line 70"/>
              <p:cNvSpPr>
                <a:spLocks noChangeAspect="1" noChangeShapeType="1"/>
              </p:cNvSpPr>
              <p:nvPr/>
            </p:nvSpPr>
            <p:spPr bwMode="auto">
              <a:xfrm>
                <a:off x="677" y="909"/>
                <a:ext cx="0" cy="143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463" name="Line 71"/>
              <p:cNvSpPr>
                <a:spLocks noChangeAspect="1" noChangeShapeType="1"/>
              </p:cNvSpPr>
              <p:nvPr/>
            </p:nvSpPr>
            <p:spPr bwMode="auto">
              <a:xfrm>
                <a:off x="915" y="909"/>
                <a:ext cx="0" cy="143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464" name="Line 72"/>
              <p:cNvSpPr>
                <a:spLocks noChangeAspect="1" noChangeShapeType="1"/>
              </p:cNvSpPr>
              <p:nvPr/>
            </p:nvSpPr>
            <p:spPr bwMode="auto">
              <a:xfrm>
                <a:off x="200" y="1148"/>
                <a:ext cx="142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465" name="Line 73"/>
              <p:cNvSpPr>
                <a:spLocks noChangeAspect="1" noChangeShapeType="1"/>
              </p:cNvSpPr>
              <p:nvPr/>
            </p:nvSpPr>
            <p:spPr bwMode="auto">
              <a:xfrm>
                <a:off x="200" y="1386"/>
                <a:ext cx="142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466" name="Line 74"/>
              <p:cNvSpPr>
                <a:spLocks noChangeAspect="1" noChangeShapeType="1"/>
              </p:cNvSpPr>
              <p:nvPr/>
            </p:nvSpPr>
            <p:spPr bwMode="auto">
              <a:xfrm>
                <a:off x="200" y="1626"/>
                <a:ext cx="142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467" name="Line 75"/>
              <p:cNvSpPr>
                <a:spLocks noChangeAspect="1" noChangeShapeType="1"/>
              </p:cNvSpPr>
              <p:nvPr/>
            </p:nvSpPr>
            <p:spPr bwMode="auto">
              <a:xfrm>
                <a:off x="200" y="1865"/>
                <a:ext cx="142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468" name="Line 76"/>
              <p:cNvSpPr>
                <a:spLocks noChangeAspect="1" noChangeShapeType="1"/>
              </p:cNvSpPr>
              <p:nvPr/>
            </p:nvSpPr>
            <p:spPr bwMode="auto">
              <a:xfrm>
                <a:off x="200" y="2104"/>
                <a:ext cx="142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469" name="Line 77"/>
              <p:cNvSpPr>
                <a:spLocks noChangeAspect="1" noChangeShapeType="1"/>
              </p:cNvSpPr>
              <p:nvPr/>
            </p:nvSpPr>
            <p:spPr bwMode="auto">
              <a:xfrm>
                <a:off x="1155" y="909"/>
                <a:ext cx="0" cy="143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470" name="Line 78"/>
              <p:cNvSpPr>
                <a:spLocks noChangeAspect="1" noChangeShapeType="1"/>
              </p:cNvSpPr>
              <p:nvPr/>
            </p:nvSpPr>
            <p:spPr bwMode="auto">
              <a:xfrm>
                <a:off x="1393" y="909"/>
                <a:ext cx="0" cy="143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211471" name="Line 79"/>
            <p:cNvSpPr>
              <a:spLocks noChangeAspect="1" noChangeShapeType="1"/>
            </p:cNvSpPr>
            <p:nvPr/>
          </p:nvSpPr>
          <p:spPr bwMode="auto">
            <a:xfrm>
              <a:off x="2164" y="2816"/>
              <a:ext cx="1001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472" name="Rectangle 80"/>
            <p:cNvSpPr>
              <a:spLocks noChangeAspect="1" noChangeArrowheads="1"/>
            </p:cNvSpPr>
            <p:nvPr/>
          </p:nvSpPr>
          <p:spPr bwMode="auto">
            <a:xfrm rot="16200000">
              <a:off x="1993" y="1975"/>
              <a:ext cx="838" cy="5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473" name="Rectangle 81"/>
            <p:cNvSpPr>
              <a:spLocks noChangeAspect="1" noChangeArrowheads="1"/>
            </p:cNvSpPr>
            <p:nvPr/>
          </p:nvSpPr>
          <p:spPr bwMode="auto">
            <a:xfrm rot="16200000">
              <a:off x="2829" y="2484"/>
              <a:ext cx="502" cy="16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474" name="Oval 82"/>
            <p:cNvSpPr>
              <a:spLocks noChangeAspect="1" noChangeArrowheads="1"/>
            </p:cNvSpPr>
            <p:nvPr/>
          </p:nvSpPr>
          <p:spPr bwMode="auto">
            <a:xfrm>
              <a:off x="2309" y="2623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475" name="Oval 83"/>
            <p:cNvSpPr>
              <a:spLocks noChangeAspect="1" noChangeArrowheads="1"/>
            </p:cNvSpPr>
            <p:nvPr/>
          </p:nvSpPr>
          <p:spPr bwMode="auto">
            <a:xfrm>
              <a:off x="2640" y="2458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476" name="Text Box 84"/>
            <p:cNvSpPr txBox="1">
              <a:spLocks noChangeAspect="1" noChangeArrowheads="1"/>
            </p:cNvSpPr>
            <p:nvPr/>
          </p:nvSpPr>
          <p:spPr bwMode="auto">
            <a:xfrm>
              <a:off x="2200" y="2432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  <p:sp>
          <p:nvSpPr>
            <p:cNvPr id="1211477" name="Text Box 85"/>
            <p:cNvSpPr txBox="1">
              <a:spLocks noChangeAspect="1" noChangeArrowheads="1"/>
            </p:cNvSpPr>
            <p:nvPr/>
          </p:nvSpPr>
          <p:spPr bwMode="auto">
            <a:xfrm>
              <a:off x="2641" y="1839"/>
              <a:ext cx="1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  <p:sp>
          <p:nvSpPr>
            <p:cNvPr id="1211478" name="Oval 86"/>
            <p:cNvSpPr>
              <a:spLocks noChangeAspect="1" noChangeArrowheads="1"/>
            </p:cNvSpPr>
            <p:nvPr/>
          </p:nvSpPr>
          <p:spPr bwMode="auto">
            <a:xfrm>
              <a:off x="2643" y="2123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479" name="Oval 87"/>
            <p:cNvSpPr>
              <a:spLocks noChangeAspect="1" noChangeArrowheads="1"/>
            </p:cNvSpPr>
            <p:nvPr/>
          </p:nvSpPr>
          <p:spPr bwMode="auto">
            <a:xfrm>
              <a:off x="2640" y="1958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480" name="Oval 88"/>
            <p:cNvSpPr>
              <a:spLocks noChangeAspect="1" noChangeArrowheads="1"/>
            </p:cNvSpPr>
            <p:nvPr/>
          </p:nvSpPr>
          <p:spPr bwMode="auto">
            <a:xfrm>
              <a:off x="2474" y="2626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482" name="Oval 90"/>
            <p:cNvSpPr>
              <a:spLocks noChangeAspect="1" noChangeArrowheads="1"/>
            </p:cNvSpPr>
            <p:nvPr/>
          </p:nvSpPr>
          <p:spPr bwMode="auto">
            <a:xfrm>
              <a:off x="2977" y="2628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483" name="Oval 91"/>
            <p:cNvSpPr>
              <a:spLocks noChangeAspect="1" noChangeArrowheads="1"/>
            </p:cNvSpPr>
            <p:nvPr/>
          </p:nvSpPr>
          <p:spPr bwMode="auto">
            <a:xfrm>
              <a:off x="3136" y="1957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484" name="Oval 92"/>
            <p:cNvSpPr>
              <a:spLocks noChangeAspect="1" noChangeArrowheads="1"/>
            </p:cNvSpPr>
            <p:nvPr/>
          </p:nvSpPr>
          <p:spPr bwMode="auto">
            <a:xfrm>
              <a:off x="2811" y="2290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486" name="Text Box 94"/>
            <p:cNvSpPr txBox="1">
              <a:spLocks noChangeAspect="1" noChangeArrowheads="1"/>
            </p:cNvSpPr>
            <p:nvPr/>
          </p:nvSpPr>
          <p:spPr bwMode="auto">
            <a:xfrm>
              <a:off x="2632" y="1994"/>
              <a:ext cx="2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r>
                <a:rPr lang="en-US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Arial" charset="0"/>
                </a:rPr>
                <a:t>’</a:t>
              </a:r>
            </a:p>
          </p:txBody>
        </p:sp>
        <p:sp>
          <p:nvSpPr>
            <p:cNvPr id="1211487" name="Text Box 95"/>
            <p:cNvSpPr txBox="1">
              <a:spLocks noChangeAspect="1" noChangeArrowheads="1"/>
            </p:cNvSpPr>
            <p:nvPr/>
          </p:nvSpPr>
          <p:spPr bwMode="auto">
            <a:xfrm>
              <a:off x="3107" y="1837"/>
              <a:ext cx="3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r>
                <a:rPr lang="en-US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’</a:t>
              </a:r>
              <a:r>
                <a:rPr lang="de-DE" sz="14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 </a:t>
              </a:r>
              <a:endParaRPr lang="de-DE" sz="14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endParaRPr>
            </a:p>
          </p:txBody>
        </p:sp>
        <p:sp>
          <p:nvSpPr>
            <p:cNvPr id="1211488" name="Text Box 96"/>
            <p:cNvSpPr txBox="1">
              <a:spLocks noChangeAspect="1" noChangeArrowheads="1"/>
            </p:cNvSpPr>
            <p:nvPr/>
          </p:nvSpPr>
          <p:spPr bwMode="auto">
            <a:xfrm>
              <a:off x="2640" y="2336"/>
              <a:ext cx="2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r>
                <a:rPr lang="en-US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’</a:t>
              </a:r>
              <a:endParaRPr lang="de-DE" sz="14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endParaRPr>
            </a:p>
          </p:txBody>
        </p:sp>
        <p:sp>
          <p:nvSpPr>
            <p:cNvPr id="1211489" name="Text Box 97"/>
            <p:cNvSpPr txBox="1">
              <a:spLocks noChangeAspect="1" noChangeArrowheads="1"/>
            </p:cNvSpPr>
            <p:nvPr/>
          </p:nvSpPr>
          <p:spPr bwMode="auto">
            <a:xfrm>
              <a:off x="2971" y="2523"/>
              <a:ext cx="3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r>
                <a:rPr lang="en-US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’</a:t>
              </a:r>
              <a:endParaRPr lang="de-DE" sz="14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endParaRPr>
            </a:p>
          </p:txBody>
        </p:sp>
        <p:sp>
          <p:nvSpPr>
            <p:cNvPr id="1211481" name="Text Box 89"/>
            <p:cNvSpPr txBox="1">
              <a:spLocks noChangeAspect="1" noChangeArrowheads="1"/>
            </p:cNvSpPr>
            <p:nvPr/>
          </p:nvSpPr>
          <p:spPr bwMode="auto">
            <a:xfrm>
              <a:off x="2366" y="2434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  <p:sp>
          <p:nvSpPr>
            <p:cNvPr id="1211485" name="Text Box 93"/>
            <p:cNvSpPr txBox="1">
              <a:spLocks noChangeAspect="1" noChangeArrowheads="1"/>
            </p:cNvSpPr>
            <p:nvPr/>
          </p:nvSpPr>
          <p:spPr bwMode="auto">
            <a:xfrm>
              <a:off x="2816" y="2171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1211641" name="Group 249"/>
          <p:cNvGrpSpPr>
            <a:grpSpLocks/>
          </p:cNvGrpSpPr>
          <p:nvPr/>
        </p:nvGrpSpPr>
        <p:grpSpPr bwMode="auto">
          <a:xfrm>
            <a:off x="835025" y="3448050"/>
            <a:ext cx="2152650" cy="2903538"/>
            <a:chOff x="526" y="2172"/>
            <a:chExt cx="1356" cy="1829"/>
          </a:xfrm>
        </p:grpSpPr>
        <p:sp>
          <p:nvSpPr>
            <p:cNvPr id="1211526" name="Rectangle 134"/>
            <p:cNvSpPr>
              <a:spLocks noChangeAspect="1" noChangeArrowheads="1"/>
            </p:cNvSpPr>
            <p:nvPr/>
          </p:nvSpPr>
          <p:spPr bwMode="auto">
            <a:xfrm>
              <a:off x="607" y="2742"/>
              <a:ext cx="1002" cy="100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527" name="Line 135"/>
            <p:cNvSpPr>
              <a:spLocks noChangeAspect="1" noChangeShapeType="1"/>
            </p:cNvSpPr>
            <p:nvPr/>
          </p:nvSpPr>
          <p:spPr bwMode="auto">
            <a:xfrm>
              <a:off x="610" y="3580"/>
              <a:ext cx="1001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11528" name="Group 136"/>
            <p:cNvGrpSpPr>
              <a:grpSpLocks noChangeAspect="1"/>
            </p:cNvGrpSpPr>
            <p:nvPr/>
          </p:nvGrpSpPr>
          <p:grpSpPr bwMode="auto">
            <a:xfrm>
              <a:off x="610" y="2743"/>
              <a:ext cx="1001" cy="1002"/>
              <a:chOff x="1946" y="909"/>
              <a:chExt cx="1429" cy="1430"/>
            </a:xfrm>
          </p:grpSpPr>
          <p:sp>
            <p:nvSpPr>
              <p:cNvPr id="1211529" name="Line 137"/>
              <p:cNvSpPr>
                <a:spLocks noChangeAspect="1" noChangeShapeType="1"/>
              </p:cNvSpPr>
              <p:nvPr/>
            </p:nvSpPr>
            <p:spPr bwMode="auto">
              <a:xfrm>
                <a:off x="2184" y="909"/>
                <a:ext cx="0" cy="143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530" name="Line 138"/>
              <p:cNvSpPr>
                <a:spLocks noChangeAspect="1" noChangeShapeType="1"/>
              </p:cNvSpPr>
              <p:nvPr/>
            </p:nvSpPr>
            <p:spPr bwMode="auto">
              <a:xfrm>
                <a:off x="1946" y="1148"/>
                <a:ext cx="142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531" name="Line 139"/>
              <p:cNvSpPr>
                <a:spLocks noChangeAspect="1" noChangeShapeType="1"/>
              </p:cNvSpPr>
              <p:nvPr/>
            </p:nvSpPr>
            <p:spPr bwMode="auto">
              <a:xfrm>
                <a:off x="1946" y="1386"/>
                <a:ext cx="142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532" name="Line 140"/>
              <p:cNvSpPr>
                <a:spLocks noChangeAspect="1" noChangeShapeType="1"/>
              </p:cNvSpPr>
              <p:nvPr/>
            </p:nvSpPr>
            <p:spPr bwMode="auto">
              <a:xfrm>
                <a:off x="1946" y="1626"/>
                <a:ext cx="142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533" name="Line 141"/>
              <p:cNvSpPr>
                <a:spLocks noChangeAspect="1" noChangeShapeType="1"/>
              </p:cNvSpPr>
              <p:nvPr/>
            </p:nvSpPr>
            <p:spPr bwMode="auto">
              <a:xfrm>
                <a:off x="1946" y="1865"/>
                <a:ext cx="142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534" name="Line 142"/>
              <p:cNvSpPr>
                <a:spLocks noChangeAspect="1" noChangeShapeType="1"/>
              </p:cNvSpPr>
              <p:nvPr/>
            </p:nvSpPr>
            <p:spPr bwMode="auto">
              <a:xfrm>
                <a:off x="2423" y="909"/>
                <a:ext cx="0" cy="143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535" name="Line 143"/>
              <p:cNvSpPr>
                <a:spLocks noChangeAspect="1" noChangeShapeType="1"/>
              </p:cNvSpPr>
              <p:nvPr/>
            </p:nvSpPr>
            <p:spPr bwMode="auto">
              <a:xfrm>
                <a:off x="2661" y="909"/>
                <a:ext cx="0" cy="143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536" name="Line 144"/>
              <p:cNvSpPr>
                <a:spLocks noChangeAspect="1" noChangeShapeType="1"/>
              </p:cNvSpPr>
              <p:nvPr/>
            </p:nvSpPr>
            <p:spPr bwMode="auto">
              <a:xfrm>
                <a:off x="2901" y="909"/>
                <a:ext cx="0" cy="143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537" name="Line 145"/>
              <p:cNvSpPr>
                <a:spLocks noChangeAspect="1" noChangeShapeType="1"/>
              </p:cNvSpPr>
              <p:nvPr/>
            </p:nvSpPr>
            <p:spPr bwMode="auto">
              <a:xfrm>
                <a:off x="3139" y="909"/>
                <a:ext cx="0" cy="143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211538" name="Line 146"/>
            <p:cNvSpPr>
              <a:spLocks noChangeAspect="1" noChangeShapeType="1"/>
            </p:cNvSpPr>
            <p:nvPr/>
          </p:nvSpPr>
          <p:spPr bwMode="auto">
            <a:xfrm>
              <a:off x="610" y="3748"/>
              <a:ext cx="1001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539" name="Rectangle 147"/>
            <p:cNvSpPr>
              <a:spLocks noChangeAspect="1" noChangeArrowheads="1"/>
            </p:cNvSpPr>
            <p:nvPr/>
          </p:nvSpPr>
          <p:spPr bwMode="auto">
            <a:xfrm rot="16200000">
              <a:off x="438" y="2907"/>
              <a:ext cx="839" cy="5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540" name="Rectangle 148"/>
            <p:cNvSpPr>
              <a:spLocks noChangeAspect="1" noChangeArrowheads="1"/>
            </p:cNvSpPr>
            <p:nvPr/>
          </p:nvSpPr>
          <p:spPr bwMode="auto">
            <a:xfrm rot="16200000">
              <a:off x="1275" y="3416"/>
              <a:ext cx="502" cy="16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541" name="Oval 149"/>
            <p:cNvSpPr>
              <a:spLocks noChangeAspect="1" noChangeArrowheads="1"/>
            </p:cNvSpPr>
            <p:nvPr/>
          </p:nvSpPr>
          <p:spPr bwMode="auto">
            <a:xfrm>
              <a:off x="755" y="3555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542" name="Oval 150"/>
            <p:cNvSpPr>
              <a:spLocks noChangeAspect="1" noChangeArrowheads="1"/>
            </p:cNvSpPr>
            <p:nvPr/>
          </p:nvSpPr>
          <p:spPr bwMode="auto">
            <a:xfrm>
              <a:off x="1086" y="3389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543" name="Text Box 151"/>
            <p:cNvSpPr txBox="1">
              <a:spLocks noChangeAspect="1" noChangeArrowheads="1"/>
            </p:cNvSpPr>
            <p:nvPr/>
          </p:nvSpPr>
          <p:spPr bwMode="auto">
            <a:xfrm>
              <a:off x="657" y="3385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  <p:sp>
          <p:nvSpPr>
            <p:cNvPr id="1211544" name="Text Box 152"/>
            <p:cNvSpPr txBox="1">
              <a:spLocks noChangeAspect="1" noChangeArrowheads="1"/>
            </p:cNvSpPr>
            <p:nvPr/>
          </p:nvSpPr>
          <p:spPr bwMode="auto">
            <a:xfrm>
              <a:off x="1087" y="2770"/>
              <a:ext cx="1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  <p:sp>
          <p:nvSpPr>
            <p:cNvPr id="1211545" name="Oval 153"/>
            <p:cNvSpPr>
              <a:spLocks noChangeAspect="1" noChangeArrowheads="1"/>
            </p:cNvSpPr>
            <p:nvPr/>
          </p:nvSpPr>
          <p:spPr bwMode="auto">
            <a:xfrm>
              <a:off x="1089" y="3054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546" name="Oval 154"/>
            <p:cNvSpPr>
              <a:spLocks noChangeAspect="1" noChangeArrowheads="1"/>
            </p:cNvSpPr>
            <p:nvPr/>
          </p:nvSpPr>
          <p:spPr bwMode="auto">
            <a:xfrm>
              <a:off x="1086" y="2889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547" name="Oval 155"/>
            <p:cNvSpPr>
              <a:spLocks noChangeAspect="1" noChangeArrowheads="1"/>
            </p:cNvSpPr>
            <p:nvPr/>
          </p:nvSpPr>
          <p:spPr bwMode="auto">
            <a:xfrm>
              <a:off x="921" y="3557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548" name="Text Box 156"/>
            <p:cNvSpPr txBox="1">
              <a:spLocks noChangeAspect="1" noChangeArrowheads="1"/>
            </p:cNvSpPr>
            <p:nvPr/>
          </p:nvSpPr>
          <p:spPr bwMode="auto">
            <a:xfrm>
              <a:off x="823" y="3387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  <p:sp>
          <p:nvSpPr>
            <p:cNvPr id="1211549" name="Oval 157"/>
            <p:cNvSpPr>
              <a:spLocks noChangeAspect="1" noChangeArrowheads="1"/>
            </p:cNvSpPr>
            <p:nvPr/>
          </p:nvSpPr>
          <p:spPr bwMode="auto">
            <a:xfrm>
              <a:off x="1423" y="3559"/>
              <a:ext cx="45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550" name="Oval 158"/>
            <p:cNvSpPr>
              <a:spLocks noChangeAspect="1" noChangeArrowheads="1"/>
            </p:cNvSpPr>
            <p:nvPr/>
          </p:nvSpPr>
          <p:spPr bwMode="auto">
            <a:xfrm>
              <a:off x="1583" y="2888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551" name="Oval 159"/>
            <p:cNvSpPr>
              <a:spLocks noChangeAspect="1" noChangeArrowheads="1"/>
            </p:cNvSpPr>
            <p:nvPr/>
          </p:nvSpPr>
          <p:spPr bwMode="auto">
            <a:xfrm>
              <a:off x="1257" y="3221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552" name="Text Box 160"/>
            <p:cNvSpPr txBox="1">
              <a:spLocks noChangeAspect="1" noChangeArrowheads="1"/>
            </p:cNvSpPr>
            <p:nvPr/>
          </p:nvSpPr>
          <p:spPr bwMode="auto">
            <a:xfrm>
              <a:off x="1263" y="3102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  <p:sp>
          <p:nvSpPr>
            <p:cNvPr id="1211553" name="Line 161"/>
            <p:cNvSpPr>
              <a:spLocks noChangeAspect="1" noChangeShapeType="1"/>
            </p:cNvSpPr>
            <p:nvPr/>
          </p:nvSpPr>
          <p:spPr bwMode="auto">
            <a:xfrm>
              <a:off x="941" y="3578"/>
              <a:ext cx="5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554" name="Line 162"/>
            <p:cNvSpPr>
              <a:spLocks noChangeAspect="1" noChangeShapeType="1"/>
            </p:cNvSpPr>
            <p:nvPr/>
          </p:nvSpPr>
          <p:spPr bwMode="auto">
            <a:xfrm>
              <a:off x="1109" y="2901"/>
              <a:ext cx="0" cy="5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555" name="Freeform 163"/>
            <p:cNvSpPr>
              <a:spLocks noChangeAspect="1"/>
            </p:cNvSpPr>
            <p:nvPr/>
          </p:nvSpPr>
          <p:spPr bwMode="auto">
            <a:xfrm flipH="1" flipV="1">
              <a:off x="1279" y="2915"/>
              <a:ext cx="330" cy="326"/>
            </a:xfrm>
            <a:custGeom>
              <a:avLst/>
              <a:gdLst>
                <a:gd name="T0" fmla="*/ 0 w 471"/>
                <a:gd name="T1" fmla="*/ 465 h 465"/>
                <a:gd name="T2" fmla="*/ 471 w 471"/>
                <a:gd name="T3" fmla="*/ 465 h 465"/>
                <a:gd name="T4" fmla="*/ 471 w 471"/>
                <a:gd name="T5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1" h="465">
                  <a:moveTo>
                    <a:pt x="0" y="465"/>
                  </a:moveTo>
                  <a:lnTo>
                    <a:pt x="471" y="465"/>
                  </a:lnTo>
                  <a:lnTo>
                    <a:pt x="471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556" name="Text Box 164"/>
            <p:cNvSpPr txBox="1">
              <a:spLocks noChangeAspect="1" noChangeArrowheads="1"/>
            </p:cNvSpPr>
            <p:nvPr/>
          </p:nvSpPr>
          <p:spPr bwMode="auto">
            <a:xfrm>
              <a:off x="1036" y="2927"/>
              <a:ext cx="2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r>
                <a:rPr lang="en-US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Arial" charset="0"/>
                </a:rPr>
                <a:t>’</a:t>
              </a:r>
            </a:p>
          </p:txBody>
        </p:sp>
        <p:sp>
          <p:nvSpPr>
            <p:cNvPr id="1211557" name="Text Box 165"/>
            <p:cNvSpPr txBox="1">
              <a:spLocks noChangeAspect="1" noChangeArrowheads="1"/>
            </p:cNvSpPr>
            <p:nvPr/>
          </p:nvSpPr>
          <p:spPr bwMode="auto">
            <a:xfrm>
              <a:off x="1555" y="2770"/>
              <a:ext cx="3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r>
                <a:rPr lang="en-US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’</a:t>
              </a:r>
              <a:r>
                <a:rPr lang="de-DE" sz="14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 </a:t>
              </a:r>
              <a:endParaRPr lang="de-DE" sz="14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endParaRPr>
            </a:p>
          </p:txBody>
        </p:sp>
        <p:sp>
          <p:nvSpPr>
            <p:cNvPr id="1211558" name="Text Box 166"/>
            <p:cNvSpPr txBox="1">
              <a:spLocks noChangeAspect="1" noChangeArrowheads="1"/>
            </p:cNvSpPr>
            <p:nvPr/>
          </p:nvSpPr>
          <p:spPr bwMode="auto">
            <a:xfrm>
              <a:off x="1095" y="3270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r>
                <a:rPr lang="en-US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’</a:t>
              </a:r>
              <a:endParaRPr lang="de-DE" sz="14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endParaRPr>
            </a:p>
          </p:txBody>
        </p:sp>
        <p:sp>
          <p:nvSpPr>
            <p:cNvPr id="1211559" name="Text Box 167"/>
            <p:cNvSpPr txBox="1">
              <a:spLocks noChangeAspect="1" noChangeArrowheads="1"/>
            </p:cNvSpPr>
            <p:nvPr/>
          </p:nvSpPr>
          <p:spPr bwMode="auto">
            <a:xfrm>
              <a:off x="1391" y="3465"/>
              <a:ext cx="3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r>
                <a:rPr lang="en-US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’</a:t>
              </a:r>
              <a:endParaRPr lang="de-DE" sz="14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endParaRPr>
            </a:p>
          </p:txBody>
        </p:sp>
        <p:sp>
          <p:nvSpPr>
            <p:cNvPr id="1211560" name="Freeform 168"/>
            <p:cNvSpPr>
              <a:spLocks noChangeAspect="1"/>
            </p:cNvSpPr>
            <p:nvPr/>
          </p:nvSpPr>
          <p:spPr bwMode="auto">
            <a:xfrm>
              <a:off x="775" y="3075"/>
              <a:ext cx="668" cy="673"/>
            </a:xfrm>
            <a:custGeom>
              <a:avLst/>
              <a:gdLst>
                <a:gd name="T0" fmla="*/ 0 w 954"/>
                <a:gd name="T1" fmla="*/ 723 h 960"/>
                <a:gd name="T2" fmla="*/ 0 w 954"/>
                <a:gd name="T3" fmla="*/ 960 h 960"/>
                <a:gd name="T4" fmla="*/ 717 w 954"/>
                <a:gd name="T5" fmla="*/ 960 h 960"/>
                <a:gd name="T6" fmla="*/ 717 w 954"/>
                <a:gd name="T7" fmla="*/ 477 h 960"/>
                <a:gd name="T8" fmla="*/ 954 w 954"/>
                <a:gd name="T9" fmla="*/ 477 h 960"/>
                <a:gd name="T10" fmla="*/ 954 w 954"/>
                <a:gd name="T11" fmla="*/ 0 h 960"/>
                <a:gd name="T12" fmla="*/ 480 w 954"/>
                <a:gd name="T13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4" h="960">
                  <a:moveTo>
                    <a:pt x="0" y="723"/>
                  </a:moveTo>
                  <a:lnTo>
                    <a:pt x="0" y="960"/>
                  </a:lnTo>
                  <a:lnTo>
                    <a:pt x="717" y="960"/>
                  </a:lnTo>
                  <a:lnTo>
                    <a:pt x="717" y="477"/>
                  </a:lnTo>
                  <a:lnTo>
                    <a:pt x="954" y="477"/>
                  </a:lnTo>
                  <a:lnTo>
                    <a:pt x="954" y="0"/>
                  </a:lnTo>
                  <a:lnTo>
                    <a:pt x="4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35" name="AutoShape 243"/>
            <p:cNvSpPr>
              <a:spLocks noChangeArrowheads="1"/>
            </p:cNvSpPr>
            <p:nvPr/>
          </p:nvSpPr>
          <p:spPr bwMode="auto">
            <a:xfrm rot="19425088" flipH="1">
              <a:off x="1691" y="2353"/>
              <a:ext cx="191" cy="255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36" name="Text Box 244"/>
            <p:cNvSpPr txBox="1">
              <a:spLocks noChangeArrowheads="1"/>
            </p:cNvSpPr>
            <p:nvPr/>
          </p:nvSpPr>
          <p:spPr bwMode="auto">
            <a:xfrm>
              <a:off x="526" y="2172"/>
              <a:ext cx="1138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7281" tIns="43641" rIns="87281" bIns="43641">
              <a:spAutoFit/>
            </a:bodyPr>
            <a:lstStyle>
              <a:lvl1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Routing without </a:t>
              </a:r>
              <a:br>
                <a:rPr lang="en-US" altLang="zh-CN" sz="16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</a:br>
              <a:r>
                <a:rPr lang="en-US" altLang="zh-CN" sz="16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allowing violations</a:t>
              </a:r>
            </a:p>
          </p:txBody>
        </p:sp>
        <p:sp>
          <p:nvSpPr>
            <p:cNvPr id="1211638" name="Text Box 246"/>
            <p:cNvSpPr txBox="1">
              <a:spLocks noChangeArrowheads="1"/>
            </p:cNvSpPr>
            <p:nvPr/>
          </p:nvSpPr>
          <p:spPr bwMode="auto">
            <a:xfrm>
              <a:off x="775" y="3793"/>
              <a:ext cx="5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7281" tIns="43641" rIns="87281" bIns="43641">
              <a:spAutoFit/>
            </a:bodyPr>
            <a:lstStyle>
              <a:lvl1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WL = 21</a:t>
              </a:r>
            </a:p>
          </p:txBody>
        </p:sp>
      </p:grpSp>
      <p:grpSp>
        <p:nvGrpSpPr>
          <p:cNvPr id="1211642" name="Group 250"/>
          <p:cNvGrpSpPr>
            <a:grpSpLocks/>
          </p:cNvGrpSpPr>
          <p:nvPr/>
        </p:nvGrpSpPr>
        <p:grpSpPr bwMode="auto">
          <a:xfrm>
            <a:off x="5519738" y="3430588"/>
            <a:ext cx="2868612" cy="2933700"/>
            <a:chOff x="3477" y="2161"/>
            <a:chExt cx="1807" cy="1848"/>
          </a:xfrm>
        </p:grpSpPr>
        <p:sp>
          <p:nvSpPr>
            <p:cNvPr id="1211597" name="Rectangle 205"/>
            <p:cNvSpPr>
              <a:spLocks noChangeAspect="1" noChangeArrowheads="1"/>
            </p:cNvSpPr>
            <p:nvPr/>
          </p:nvSpPr>
          <p:spPr bwMode="auto">
            <a:xfrm>
              <a:off x="3938" y="2743"/>
              <a:ext cx="1001" cy="100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598" name="Line 206"/>
            <p:cNvSpPr>
              <a:spLocks noChangeAspect="1" noChangeShapeType="1"/>
            </p:cNvSpPr>
            <p:nvPr/>
          </p:nvSpPr>
          <p:spPr bwMode="auto">
            <a:xfrm>
              <a:off x="3941" y="3246"/>
              <a:ext cx="1001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11599" name="Group 207"/>
            <p:cNvGrpSpPr>
              <a:grpSpLocks noChangeAspect="1"/>
            </p:cNvGrpSpPr>
            <p:nvPr/>
          </p:nvGrpSpPr>
          <p:grpSpPr bwMode="auto">
            <a:xfrm>
              <a:off x="3941" y="2744"/>
              <a:ext cx="1001" cy="1001"/>
              <a:chOff x="3797" y="909"/>
              <a:chExt cx="1429" cy="1430"/>
            </a:xfrm>
          </p:grpSpPr>
          <p:sp>
            <p:nvSpPr>
              <p:cNvPr id="1211600" name="Line 208"/>
              <p:cNvSpPr>
                <a:spLocks noChangeAspect="1" noChangeShapeType="1"/>
              </p:cNvSpPr>
              <p:nvPr/>
            </p:nvSpPr>
            <p:spPr bwMode="auto">
              <a:xfrm>
                <a:off x="3797" y="1148"/>
                <a:ext cx="142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601" name="Line 209"/>
              <p:cNvSpPr>
                <a:spLocks noChangeAspect="1" noChangeShapeType="1"/>
              </p:cNvSpPr>
              <p:nvPr/>
            </p:nvSpPr>
            <p:spPr bwMode="auto">
              <a:xfrm>
                <a:off x="3797" y="1386"/>
                <a:ext cx="142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602" name="Line 210"/>
              <p:cNvSpPr>
                <a:spLocks noChangeAspect="1" noChangeShapeType="1"/>
              </p:cNvSpPr>
              <p:nvPr/>
            </p:nvSpPr>
            <p:spPr bwMode="auto">
              <a:xfrm>
                <a:off x="3797" y="1865"/>
                <a:ext cx="142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603" name="Line 211"/>
              <p:cNvSpPr>
                <a:spLocks noChangeAspect="1" noChangeShapeType="1"/>
              </p:cNvSpPr>
              <p:nvPr/>
            </p:nvSpPr>
            <p:spPr bwMode="auto">
              <a:xfrm>
                <a:off x="3797" y="2104"/>
                <a:ext cx="142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604" name="Line 212"/>
              <p:cNvSpPr>
                <a:spLocks noChangeAspect="1" noChangeShapeType="1"/>
              </p:cNvSpPr>
              <p:nvPr/>
            </p:nvSpPr>
            <p:spPr bwMode="auto">
              <a:xfrm>
                <a:off x="4035" y="909"/>
                <a:ext cx="0" cy="143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605" name="Line 213"/>
              <p:cNvSpPr>
                <a:spLocks noChangeAspect="1" noChangeShapeType="1"/>
              </p:cNvSpPr>
              <p:nvPr/>
            </p:nvSpPr>
            <p:spPr bwMode="auto">
              <a:xfrm>
                <a:off x="4274" y="909"/>
                <a:ext cx="0" cy="143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606" name="Line 214"/>
              <p:cNvSpPr>
                <a:spLocks noChangeAspect="1" noChangeShapeType="1"/>
              </p:cNvSpPr>
              <p:nvPr/>
            </p:nvSpPr>
            <p:spPr bwMode="auto">
              <a:xfrm>
                <a:off x="4512" y="909"/>
                <a:ext cx="0" cy="143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607" name="Line 215"/>
              <p:cNvSpPr>
                <a:spLocks noChangeAspect="1" noChangeShapeType="1"/>
              </p:cNvSpPr>
              <p:nvPr/>
            </p:nvSpPr>
            <p:spPr bwMode="auto">
              <a:xfrm>
                <a:off x="4752" y="909"/>
                <a:ext cx="0" cy="143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1608" name="Line 216"/>
              <p:cNvSpPr>
                <a:spLocks noChangeAspect="1" noChangeShapeType="1"/>
              </p:cNvSpPr>
              <p:nvPr/>
            </p:nvSpPr>
            <p:spPr bwMode="auto">
              <a:xfrm>
                <a:off x="4990" y="909"/>
                <a:ext cx="0" cy="143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211609" name="Line 217"/>
            <p:cNvSpPr>
              <a:spLocks noChangeAspect="1" noChangeShapeType="1"/>
            </p:cNvSpPr>
            <p:nvPr/>
          </p:nvSpPr>
          <p:spPr bwMode="auto">
            <a:xfrm>
              <a:off x="3941" y="3748"/>
              <a:ext cx="1001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10" name="Rectangle 218"/>
            <p:cNvSpPr>
              <a:spLocks noChangeAspect="1" noChangeArrowheads="1"/>
            </p:cNvSpPr>
            <p:nvPr/>
          </p:nvSpPr>
          <p:spPr bwMode="auto">
            <a:xfrm rot="16200000">
              <a:off x="3770" y="2907"/>
              <a:ext cx="838" cy="5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11" name="Rectangle 219"/>
            <p:cNvSpPr>
              <a:spLocks noChangeAspect="1" noChangeArrowheads="1"/>
            </p:cNvSpPr>
            <p:nvPr/>
          </p:nvSpPr>
          <p:spPr bwMode="auto">
            <a:xfrm rot="16200000">
              <a:off x="4606" y="3415"/>
              <a:ext cx="502" cy="16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12" name="Oval 220"/>
            <p:cNvSpPr>
              <a:spLocks noChangeAspect="1" noChangeArrowheads="1"/>
            </p:cNvSpPr>
            <p:nvPr/>
          </p:nvSpPr>
          <p:spPr bwMode="auto">
            <a:xfrm>
              <a:off x="4086" y="3555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13" name="Oval 221"/>
            <p:cNvSpPr>
              <a:spLocks noChangeAspect="1" noChangeArrowheads="1"/>
            </p:cNvSpPr>
            <p:nvPr/>
          </p:nvSpPr>
          <p:spPr bwMode="auto">
            <a:xfrm>
              <a:off x="4417" y="3389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14" name="Text Box 222"/>
            <p:cNvSpPr txBox="1">
              <a:spLocks noChangeAspect="1" noChangeArrowheads="1"/>
            </p:cNvSpPr>
            <p:nvPr/>
          </p:nvSpPr>
          <p:spPr bwMode="auto">
            <a:xfrm>
              <a:off x="4014" y="3377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  <p:sp>
          <p:nvSpPr>
            <p:cNvPr id="1211615" name="Text Box 223"/>
            <p:cNvSpPr txBox="1">
              <a:spLocks noChangeAspect="1" noChangeArrowheads="1"/>
            </p:cNvSpPr>
            <p:nvPr/>
          </p:nvSpPr>
          <p:spPr bwMode="auto">
            <a:xfrm>
              <a:off x="4418" y="2742"/>
              <a:ext cx="1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  <p:sp>
          <p:nvSpPr>
            <p:cNvPr id="1211616" name="Oval 224"/>
            <p:cNvSpPr>
              <a:spLocks noChangeAspect="1" noChangeArrowheads="1"/>
            </p:cNvSpPr>
            <p:nvPr/>
          </p:nvSpPr>
          <p:spPr bwMode="auto">
            <a:xfrm>
              <a:off x="4419" y="3055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17" name="Oval 225"/>
            <p:cNvSpPr>
              <a:spLocks noChangeAspect="1" noChangeArrowheads="1"/>
            </p:cNvSpPr>
            <p:nvPr/>
          </p:nvSpPr>
          <p:spPr bwMode="auto">
            <a:xfrm>
              <a:off x="4417" y="2890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18" name="Oval 226"/>
            <p:cNvSpPr>
              <a:spLocks noChangeAspect="1" noChangeArrowheads="1"/>
            </p:cNvSpPr>
            <p:nvPr/>
          </p:nvSpPr>
          <p:spPr bwMode="auto">
            <a:xfrm>
              <a:off x="4251" y="3557"/>
              <a:ext cx="45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19" name="Text Box 227"/>
            <p:cNvSpPr txBox="1">
              <a:spLocks noChangeAspect="1" noChangeArrowheads="1"/>
            </p:cNvSpPr>
            <p:nvPr/>
          </p:nvSpPr>
          <p:spPr bwMode="auto">
            <a:xfrm>
              <a:off x="4150" y="3377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  <p:sp>
          <p:nvSpPr>
            <p:cNvPr id="1211620" name="Oval 228"/>
            <p:cNvSpPr>
              <a:spLocks noChangeAspect="1" noChangeArrowheads="1"/>
            </p:cNvSpPr>
            <p:nvPr/>
          </p:nvSpPr>
          <p:spPr bwMode="auto">
            <a:xfrm>
              <a:off x="4753" y="3560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21" name="Oval 229"/>
            <p:cNvSpPr>
              <a:spLocks noChangeAspect="1" noChangeArrowheads="1"/>
            </p:cNvSpPr>
            <p:nvPr/>
          </p:nvSpPr>
          <p:spPr bwMode="auto">
            <a:xfrm>
              <a:off x="4913" y="2889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22" name="Oval 230"/>
            <p:cNvSpPr>
              <a:spLocks noChangeAspect="1" noChangeArrowheads="1"/>
            </p:cNvSpPr>
            <p:nvPr/>
          </p:nvSpPr>
          <p:spPr bwMode="auto">
            <a:xfrm>
              <a:off x="4587" y="3221"/>
              <a:ext cx="45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23" name="Text Box 231"/>
            <p:cNvSpPr txBox="1">
              <a:spLocks noChangeAspect="1" noChangeArrowheads="1"/>
            </p:cNvSpPr>
            <p:nvPr/>
          </p:nvSpPr>
          <p:spPr bwMode="auto">
            <a:xfrm>
              <a:off x="4593" y="3060"/>
              <a:ext cx="1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  <p:sp>
          <p:nvSpPr>
            <p:cNvPr id="1211624" name="Freeform 232"/>
            <p:cNvSpPr>
              <a:spLocks noChangeAspect="1"/>
            </p:cNvSpPr>
            <p:nvPr/>
          </p:nvSpPr>
          <p:spPr bwMode="auto">
            <a:xfrm>
              <a:off x="4610" y="2916"/>
              <a:ext cx="330" cy="326"/>
            </a:xfrm>
            <a:custGeom>
              <a:avLst/>
              <a:gdLst>
                <a:gd name="T0" fmla="*/ 0 w 471"/>
                <a:gd name="T1" fmla="*/ 465 h 465"/>
                <a:gd name="T2" fmla="*/ 471 w 471"/>
                <a:gd name="T3" fmla="*/ 465 h 465"/>
                <a:gd name="T4" fmla="*/ 471 w 471"/>
                <a:gd name="T5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1" h="465">
                  <a:moveTo>
                    <a:pt x="0" y="465"/>
                  </a:moveTo>
                  <a:lnTo>
                    <a:pt x="471" y="465"/>
                  </a:lnTo>
                  <a:lnTo>
                    <a:pt x="471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25" name="Freeform 233"/>
            <p:cNvSpPr>
              <a:spLocks noChangeAspect="1"/>
            </p:cNvSpPr>
            <p:nvPr/>
          </p:nvSpPr>
          <p:spPr bwMode="auto">
            <a:xfrm>
              <a:off x="4440" y="2912"/>
              <a:ext cx="170" cy="500"/>
            </a:xfrm>
            <a:custGeom>
              <a:avLst/>
              <a:gdLst>
                <a:gd name="T0" fmla="*/ 3 w 243"/>
                <a:gd name="T1" fmla="*/ 0 h 714"/>
                <a:gd name="T2" fmla="*/ 243 w 243"/>
                <a:gd name="T3" fmla="*/ 0 h 714"/>
                <a:gd name="T4" fmla="*/ 243 w 243"/>
                <a:gd name="T5" fmla="*/ 714 h 714"/>
                <a:gd name="T6" fmla="*/ 0 w 243"/>
                <a:gd name="T7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714">
                  <a:moveTo>
                    <a:pt x="3" y="0"/>
                  </a:moveTo>
                  <a:lnTo>
                    <a:pt x="243" y="0"/>
                  </a:lnTo>
                  <a:lnTo>
                    <a:pt x="243" y="714"/>
                  </a:lnTo>
                  <a:lnTo>
                    <a:pt x="0" y="714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26" name="Freeform 234"/>
            <p:cNvSpPr>
              <a:spLocks noChangeAspect="1"/>
            </p:cNvSpPr>
            <p:nvPr/>
          </p:nvSpPr>
          <p:spPr bwMode="auto">
            <a:xfrm>
              <a:off x="4110" y="3080"/>
              <a:ext cx="332" cy="502"/>
            </a:xfrm>
            <a:custGeom>
              <a:avLst/>
              <a:gdLst>
                <a:gd name="T0" fmla="*/ 0 w 480"/>
                <a:gd name="T1" fmla="*/ 717 h 717"/>
                <a:gd name="T2" fmla="*/ 480 w 480"/>
                <a:gd name="T3" fmla="*/ 717 h 717"/>
                <a:gd name="T4" fmla="*/ 480 w 480"/>
                <a:gd name="T5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717">
                  <a:moveTo>
                    <a:pt x="0" y="717"/>
                  </a:moveTo>
                  <a:lnTo>
                    <a:pt x="480" y="717"/>
                  </a:lnTo>
                  <a:lnTo>
                    <a:pt x="4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27" name="Text Box 235"/>
            <p:cNvSpPr txBox="1">
              <a:spLocks noChangeAspect="1" noChangeArrowheads="1"/>
            </p:cNvSpPr>
            <p:nvPr/>
          </p:nvSpPr>
          <p:spPr bwMode="auto">
            <a:xfrm>
              <a:off x="4363" y="2926"/>
              <a:ext cx="2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r>
                <a:rPr lang="en-US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Arial" charset="0"/>
                </a:rPr>
                <a:t>’</a:t>
              </a:r>
            </a:p>
          </p:txBody>
        </p:sp>
        <p:sp>
          <p:nvSpPr>
            <p:cNvPr id="1211628" name="Text Box 236"/>
            <p:cNvSpPr txBox="1">
              <a:spLocks noChangeAspect="1" noChangeArrowheads="1"/>
            </p:cNvSpPr>
            <p:nvPr/>
          </p:nvSpPr>
          <p:spPr bwMode="auto">
            <a:xfrm>
              <a:off x="4876" y="2769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r>
                <a:rPr lang="en-US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’</a:t>
              </a:r>
              <a:r>
                <a:rPr lang="de-DE" sz="14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 </a:t>
              </a:r>
              <a:endParaRPr lang="de-DE" sz="14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endParaRPr>
            </a:p>
          </p:txBody>
        </p:sp>
        <p:sp>
          <p:nvSpPr>
            <p:cNvPr id="1211629" name="Text Box 237"/>
            <p:cNvSpPr txBox="1">
              <a:spLocks noChangeAspect="1" noChangeArrowheads="1"/>
            </p:cNvSpPr>
            <p:nvPr/>
          </p:nvSpPr>
          <p:spPr bwMode="auto">
            <a:xfrm>
              <a:off x="4364" y="3241"/>
              <a:ext cx="33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r>
                <a:rPr lang="en-US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’</a:t>
              </a:r>
              <a:endParaRPr lang="de-DE" sz="14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endParaRPr>
            </a:p>
          </p:txBody>
        </p:sp>
        <p:sp>
          <p:nvSpPr>
            <p:cNvPr id="1211630" name="Text Box 238"/>
            <p:cNvSpPr txBox="1">
              <a:spLocks noChangeAspect="1" noChangeArrowheads="1"/>
            </p:cNvSpPr>
            <p:nvPr/>
          </p:nvSpPr>
          <p:spPr bwMode="auto">
            <a:xfrm>
              <a:off x="4695" y="3433"/>
              <a:ext cx="34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r>
                <a:rPr lang="en-US" altLang="zh-CN" sz="14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’</a:t>
              </a:r>
              <a:endParaRPr lang="de-DE" sz="14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endParaRPr>
            </a:p>
          </p:txBody>
        </p:sp>
        <p:sp>
          <p:nvSpPr>
            <p:cNvPr id="1211631" name="Freeform 239"/>
            <p:cNvSpPr>
              <a:spLocks noChangeAspect="1"/>
            </p:cNvSpPr>
            <p:nvPr/>
          </p:nvSpPr>
          <p:spPr bwMode="auto">
            <a:xfrm>
              <a:off x="4272" y="3580"/>
              <a:ext cx="504" cy="164"/>
            </a:xfrm>
            <a:custGeom>
              <a:avLst/>
              <a:gdLst>
                <a:gd name="T0" fmla="*/ 0 w 720"/>
                <a:gd name="T1" fmla="*/ 0 h 234"/>
                <a:gd name="T2" fmla="*/ 0 w 720"/>
                <a:gd name="T3" fmla="*/ 234 h 234"/>
                <a:gd name="T4" fmla="*/ 720 w 720"/>
                <a:gd name="T5" fmla="*/ 234 h 234"/>
                <a:gd name="T6" fmla="*/ 720 w 720"/>
                <a:gd name="T7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234">
                  <a:moveTo>
                    <a:pt x="0" y="0"/>
                  </a:moveTo>
                  <a:lnTo>
                    <a:pt x="0" y="234"/>
                  </a:lnTo>
                  <a:lnTo>
                    <a:pt x="720" y="234"/>
                  </a:lnTo>
                  <a:lnTo>
                    <a:pt x="720" y="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34" name="AutoShape 242"/>
            <p:cNvSpPr>
              <a:spLocks noChangeArrowheads="1"/>
            </p:cNvSpPr>
            <p:nvPr/>
          </p:nvSpPr>
          <p:spPr bwMode="auto">
            <a:xfrm rot="2174912">
              <a:off x="3477" y="2374"/>
              <a:ext cx="191" cy="255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1637" name="Text Box 245"/>
            <p:cNvSpPr txBox="1">
              <a:spLocks noChangeArrowheads="1"/>
            </p:cNvSpPr>
            <p:nvPr/>
          </p:nvSpPr>
          <p:spPr bwMode="auto">
            <a:xfrm>
              <a:off x="3878" y="2161"/>
              <a:ext cx="140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7281" tIns="43641" rIns="87281" bIns="43641">
              <a:spAutoFit/>
            </a:bodyPr>
            <a:lstStyle>
              <a:lvl1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Routing with allowing violations </a:t>
              </a:r>
              <a:r>
                <a:rPr lang="en-US" altLang="zh-CN" sz="1600" smtClean="0">
                  <a:solidFill>
                    <a:srgbClr val="CC0000"/>
                  </a:solidFill>
                  <a:ea typeface="宋体" charset="0"/>
                  <a:cs typeface="宋体" charset="0"/>
                </a:rPr>
                <a:t>and RRR</a:t>
              </a:r>
            </a:p>
          </p:txBody>
        </p:sp>
        <p:sp>
          <p:nvSpPr>
            <p:cNvPr id="1211639" name="Text Box 247"/>
            <p:cNvSpPr txBox="1">
              <a:spLocks noChangeArrowheads="1"/>
            </p:cNvSpPr>
            <p:nvPr/>
          </p:nvSpPr>
          <p:spPr bwMode="auto">
            <a:xfrm>
              <a:off x="4105" y="3801"/>
              <a:ext cx="5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7281" tIns="43641" rIns="87281" bIns="43641">
              <a:spAutoFit/>
            </a:bodyPr>
            <a:lstStyle>
              <a:lvl1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CC0000"/>
                  </a:solidFill>
                  <a:ea typeface="宋体" charset="0"/>
                  <a:cs typeface="宋体" charset="0"/>
                </a:rPr>
                <a:t>WL = 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629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5" grpId="0" build="p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9CC9D-5112-2541-B9EC-6127356DC30E}" type="slidenum">
              <a:rPr lang="en-US"/>
              <a:pPr/>
              <a:t>108</a:t>
            </a:fld>
            <a:endParaRPr lang="en-US"/>
          </a:p>
        </p:txBody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193087" cy="50403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5.1 	Introduction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5.2 	Terminology and Definitions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5.3 	Optimization Goals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5.4 	Representations of Routing Regions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5.5 	The Global Routing Flow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5.6 	Single-Net Routing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5.6.1 Rectilinear Routing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5.6.2 Global Routing in a Connectivity Graph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5.6.3 Finding Shortest Paths with Dijkstra’s Algorithm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5.6.4 Finding Shortest Paths with A* Search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5.7 	Full-Netlist Routing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5.7.1 Routing by Integer Linear Programming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5.7.2 Rip-Up and Reroute (RRR)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5.8 	Modern Global Routing	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ea typeface="宋体" charset="0"/>
                <a:cs typeface="宋体" charset="0"/>
              </a:rPr>
              <a:t>  5.8.1 Pattern Routing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ea typeface="宋体" charset="0"/>
                <a:cs typeface="宋体" charset="0"/>
              </a:rPr>
              <a:t>  5.8.2 Negotiated-Congestion Routing </a:t>
            </a:r>
          </a:p>
        </p:txBody>
      </p:sp>
      <p:sp>
        <p:nvSpPr>
          <p:cNvPr id="1221636" name="Line 4"/>
          <p:cNvSpPr>
            <a:spLocks noChangeShapeType="1"/>
          </p:cNvSpPr>
          <p:nvPr/>
        </p:nvSpPr>
        <p:spPr bwMode="auto">
          <a:xfrm>
            <a:off x="247650" y="5445125"/>
            <a:ext cx="411163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163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342900" indent="-342900"/>
            <a:r>
              <a:rPr lang="de-DE"/>
              <a:t>5.8		</a:t>
            </a:r>
            <a:r>
              <a:rPr lang="en-US" altLang="zh-CN">
                <a:ea typeface="宋体" charset="0"/>
                <a:cs typeface="宋体" charset="0"/>
              </a:rPr>
              <a:t>Modern Global Routing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01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E43A3-A716-6F4D-8806-5298A196C9B1}" type="slidenum">
              <a:rPr lang="en-US"/>
              <a:pPr/>
              <a:t>109</a:t>
            </a:fld>
            <a:endParaRPr lang="en-US"/>
          </a:p>
        </p:txBody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301750"/>
            <a:ext cx="8154987" cy="4795838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General flow for modern global routers, where each router uses a unique set of optimizations: </a:t>
            </a:r>
          </a:p>
        </p:txBody>
      </p:sp>
      <p:grpSp>
        <p:nvGrpSpPr>
          <p:cNvPr id="1218690" name="Group 130"/>
          <p:cNvGrpSpPr>
            <a:grpSpLocks/>
          </p:cNvGrpSpPr>
          <p:nvPr/>
        </p:nvGrpSpPr>
        <p:grpSpPr bwMode="auto">
          <a:xfrm>
            <a:off x="1609725" y="2565400"/>
            <a:ext cx="6315075" cy="3095625"/>
            <a:chOff x="1014" y="1616"/>
            <a:chExt cx="3978" cy="1950"/>
          </a:xfrm>
        </p:grpSpPr>
        <p:sp>
          <p:nvSpPr>
            <p:cNvPr id="1218671" name="Line 111"/>
            <p:cNvSpPr>
              <a:spLocks noChangeShapeType="1"/>
            </p:cNvSpPr>
            <p:nvPr/>
          </p:nvSpPr>
          <p:spPr bwMode="auto">
            <a:xfrm>
              <a:off x="4056" y="2992"/>
              <a:ext cx="3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8672" name="Freeform 112"/>
            <p:cNvSpPr>
              <a:spLocks/>
            </p:cNvSpPr>
            <p:nvPr/>
          </p:nvSpPr>
          <p:spPr bwMode="auto">
            <a:xfrm>
              <a:off x="4637" y="2779"/>
              <a:ext cx="355" cy="651"/>
            </a:xfrm>
            <a:custGeom>
              <a:avLst/>
              <a:gdLst>
                <a:gd name="T0" fmla="*/ 283 w 408"/>
                <a:gd name="T1" fmla="*/ 533 h 533"/>
                <a:gd name="T2" fmla="*/ 408 w 408"/>
                <a:gd name="T3" fmla="*/ 533 h 533"/>
                <a:gd name="T4" fmla="*/ 408 w 408"/>
                <a:gd name="T5" fmla="*/ 0 h 533"/>
                <a:gd name="T6" fmla="*/ 0 w 408"/>
                <a:gd name="T7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533">
                  <a:moveTo>
                    <a:pt x="283" y="533"/>
                  </a:moveTo>
                  <a:lnTo>
                    <a:pt x="408" y="533"/>
                  </a:lnTo>
                  <a:lnTo>
                    <a:pt x="40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8673" name="Line 113"/>
            <p:cNvSpPr>
              <a:spLocks noChangeShapeType="1"/>
            </p:cNvSpPr>
            <p:nvPr/>
          </p:nvSpPr>
          <p:spPr bwMode="auto">
            <a:xfrm>
              <a:off x="1973" y="1842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8674" name="Line 114"/>
            <p:cNvSpPr>
              <a:spLocks noChangeShapeType="1"/>
            </p:cNvSpPr>
            <p:nvPr/>
          </p:nvSpPr>
          <p:spPr bwMode="auto">
            <a:xfrm>
              <a:off x="4056" y="2368"/>
              <a:ext cx="0" cy="1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8675" name="Line 115"/>
            <p:cNvSpPr>
              <a:spLocks noChangeShapeType="1"/>
            </p:cNvSpPr>
            <p:nvPr/>
          </p:nvSpPr>
          <p:spPr bwMode="auto">
            <a:xfrm flipH="1">
              <a:off x="1973" y="2876"/>
              <a:ext cx="5" cy="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8676" name="Text Box 116"/>
            <p:cNvSpPr txBox="1">
              <a:spLocks noChangeArrowheads="1"/>
            </p:cNvSpPr>
            <p:nvPr/>
          </p:nvSpPr>
          <p:spPr bwMode="auto">
            <a:xfrm>
              <a:off x="1014" y="1616"/>
              <a:ext cx="1850" cy="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de-DE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Global Routing Instance</a:t>
              </a:r>
              <a:endPara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18677" name="Text Box 117"/>
            <p:cNvSpPr txBox="1">
              <a:spLocks noChangeArrowheads="1"/>
            </p:cNvSpPr>
            <p:nvPr/>
          </p:nvSpPr>
          <p:spPr bwMode="auto">
            <a:xfrm>
              <a:off x="1016" y="2140"/>
              <a:ext cx="1847" cy="2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Net Decomposition</a:t>
              </a:r>
              <a:endPara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18678" name="Text Box 118"/>
            <p:cNvSpPr txBox="1">
              <a:spLocks noChangeArrowheads="1"/>
            </p:cNvSpPr>
            <p:nvPr/>
          </p:nvSpPr>
          <p:spPr bwMode="auto">
            <a:xfrm>
              <a:off x="3221" y="2138"/>
              <a:ext cx="1697" cy="2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Initial Routing</a:t>
              </a:r>
              <a:endPara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18679" name="Text Box 119"/>
            <p:cNvSpPr txBox="1">
              <a:spLocks noChangeArrowheads="1"/>
            </p:cNvSpPr>
            <p:nvPr/>
          </p:nvSpPr>
          <p:spPr bwMode="auto">
            <a:xfrm>
              <a:off x="1018" y="2674"/>
              <a:ext cx="1848" cy="2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Layer Assignment</a:t>
              </a:r>
              <a:endPara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18680" name="Text Box 120"/>
            <p:cNvSpPr txBox="1">
              <a:spLocks noChangeArrowheads="1"/>
            </p:cNvSpPr>
            <p:nvPr/>
          </p:nvSpPr>
          <p:spPr bwMode="auto">
            <a:xfrm>
              <a:off x="1014" y="3346"/>
              <a:ext cx="1848" cy="22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600" b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Final Improvements</a:t>
              </a:r>
              <a:endParaRPr lang="en-US" altLang="zh-CN" sz="16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18681" name="Text Box 121"/>
            <p:cNvSpPr txBox="1">
              <a:spLocks noChangeArrowheads="1"/>
            </p:cNvSpPr>
            <p:nvPr/>
          </p:nvSpPr>
          <p:spPr bwMode="auto">
            <a:xfrm>
              <a:off x="3010" y="258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no</a:t>
              </a:r>
              <a:endParaRPr lang="en-US" altLang="zh-CN" sz="16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18682" name="Text Box 122"/>
            <p:cNvSpPr txBox="1">
              <a:spLocks noChangeArrowheads="1"/>
            </p:cNvSpPr>
            <p:nvPr/>
          </p:nvSpPr>
          <p:spPr bwMode="auto">
            <a:xfrm>
              <a:off x="4057" y="2948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600" b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yes</a:t>
              </a:r>
              <a:endParaRPr lang="en-US" altLang="zh-CN" sz="16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18683" name="Text Box 123"/>
            <p:cNvSpPr txBox="1">
              <a:spLocks noChangeArrowheads="1"/>
            </p:cNvSpPr>
            <p:nvPr/>
          </p:nvSpPr>
          <p:spPr bwMode="auto">
            <a:xfrm>
              <a:off x="3224" y="3348"/>
              <a:ext cx="1697" cy="2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Rip-up and Reroute</a:t>
              </a:r>
              <a:endPara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18684" name="Line 124"/>
            <p:cNvSpPr>
              <a:spLocks noChangeShapeType="1"/>
            </p:cNvSpPr>
            <p:nvPr/>
          </p:nvSpPr>
          <p:spPr bwMode="auto">
            <a:xfrm>
              <a:off x="2873" y="2257"/>
              <a:ext cx="3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18685" name="Group 125"/>
            <p:cNvGrpSpPr>
              <a:grpSpLocks/>
            </p:cNvGrpSpPr>
            <p:nvPr/>
          </p:nvGrpSpPr>
          <p:grpSpPr bwMode="auto">
            <a:xfrm>
              <a:off x="3466" y="2554"/>
              <a:ext cx="1176" cy="452"/>
              <a:chOff x="1350" y="1246"/>
              <a:chExt cx="1176" cy="452"/>
            </a:xfrm>
          </p:grpSpPr>
          <p:sp>
            <p:nvSpPr>
              <p:cNvPr id="1218686" name="AutoShape 126"/>
              <p:cNvSpPr>
                <a:spLocks noChangeArrowheads="1"/>
              </p:cNvSpPr>
              <p:nvPr/>
            </p:nvSpPr>
            <p:spPr bwMode="auto">
              <a:xfrm>
                <a:off x="1350" y="1246"/>
                <a:ext cx="1176" cy="452"/>
              </a:xfrm>
              <a:prstGeom prst="diamond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8687" name="Text Box 127"/>
              <p:cNvSpPr txBox="1">
                <a:spLocks noChangeArrowheads="1"/>
              </p:cNvSpPr>
              <p:nvPr/>
            </p:nvSpPr>
            <p:spPr bwMode="auto">
              <a:xfrm>
                <a:off x="1530" y="1356"/>
                <a:ext cx="8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60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Violations?</a:t>
                </a:r>
              </a:p>
            </p:txBody>
          </p:sp>
        </p:grpSp>
        <p:sp>
          <p:nvSpPr>
            <p:cNvPr id="1218688" name="Line 128"/>
            <p:cNvSpPr>
              <a:spLocks noChangeShapeType="1"/>
            </p:cNvSpPr>
            <p:nvPr/>
          </p:nvSpPr>
          <p:spPr bwMode="auto">
            <a:xfrm flipH="1">
              <a:off x="2865" y="2779"/>
              <a:ext cx="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8689" name="Text Box 129"/>
            <p:cNvSpPr txBox="1">
              <a:spLocks noChangeArrowheads="1"/>
            </p:cNvSpPr>
            <p:nvPr/>
          </p:nvSpPr>
          <p:spPr bwMode="auto">
            <a:xfrm>
              <a:off x="1259" y="2934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(optional)</a:t>
              </a:r>
            </a:p>
          </p:txBody>
        </p:sp>
      </p:grpSp>
      <p:sp>
        <p:nvSpPr>
          <p:cNvPr id="1218692" name="Rectangle 13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342900" indent="-342900"/>
            <a:r>
              <a:rPr lang="de-DE"/>
              <a:t>5.8		</a:t>
            </a:r>
            <a:r>
              <a:rPr lang="en-US" altLang="zh-CN">
                <a:ea typeface="宋体" charset="0"/>
                <a:cs typeface="宋体" charset="0"/>
              </a:rPr>
              <a:t>Modern Global Routing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599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1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6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D910C-1BCF-BC4F-9EE8-AD0B82B12912}" type="slidenum">
              <a:rPr lang="en-US"/>
              <a:pPr/>
              <a:t>11</a:t>
            </a:fld>
            <a:endParaRPr lang="en-US"/>
          </a:p>
        </p:txBody>
      </p:sp>
      <p:sp>
        <p:nvSpPr>
          <p:cNvPr id="1099981" name="Rectangle 205"/>
          <p:cNvSpPr>
            <a:spLocks noChangeArrowheads="1"/>
          </p:cNvSpPr>
          <p:nvPr/>
        </p:nvSpPr>
        <p:spPr bwMode="auto">
          <a:xfrm>
            <a:off x="812800" y="2132013"/>
            <a:ext cx="3182938" cy="29479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9982" name="Rectangle 206"/>
          <p:cNvSpPr>
            <a:spLocks noChangeArrowheads="1"/>
          </p:cNvSpPr>
          <p:nvPr/>
        </p:nvSpPr>
        <p:spPr bwMode="auto">
          <a:xfrm rot="16200000">
            <a:off x="2723357" y="3937794"/>
            <a:ext cx="595312" cy="108585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9983" name="Rectangle 207"/>
          <p:cNvSpPr>
            <a:spLocks noChangeArrowheads="1"/>
          </p:cNvSpPr>
          <p:nvPr/>
        </p:nvSpPr>
        <p:spPr bwMode="auto">
          <a:xfrm>
            <a:off x="1471613" y="3798888"/>
            <a:ext cx="660400" cy="871537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9984" name="Rectangle 208"/>
          <p:cNvSpPr>
            <a:spLocks noChangeArrowheads="1"/>
          </p:cNvSpPr>
          <p:nvPr/>
        </p:nvSpPr>
        <p:spPr bwMode="auto">
          <a:xfrm flipH="1">
            <a:off x="809625" y="2132013"/>
            <a:ext cx="3186113" cy="2947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9988" name="Rectangle 212"/>
          <p:cNvSpPr>
            <a:spLocks noChangeArrowheads="1"/>
          </p:cNvSpPr>
          <p:nvPr/>
        </p:nvSpPr>
        <p:spPr bwMode="auto">
          <a:xfrm>
            <a:off x="1304925" y="2565400"/>
            <a:ext cx="660400" cy="871538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9989" name="Rectangle 213"/>
          <p:cNvSpPr>
            <a:spLocks noChangeArrowheads="1"/>
          </p:cNvSpPr>
          <p:nvPr/>
        </p:nvSpPr>
        <p:spPr bwMode="auto">
          <a:xfrm rot="16200000">
            <a:off x="2720975" y="2676525"/>
            <a:ext cx="785813" cy="1109663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9990" name="Line 214"/>
          <p:cNvSpPr>
            <a:spLocks noChangeShapeType="1"/>
          </p:cNvSpPr>
          <p:nvPr/>
        </p:nvSpPr>
        <p:spPr bwMode="auto">
          <a:xfrm>
            <a:off x="2565400" y="2135188"/>
            <a:ext cx="0" cy="2047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9991" name="Line 215"/>
          <p:cNvSpPr>
            <a:spLocks noChangeShapeType="1"/>
          </p:cNvSpPr>
          <p:nvPr/>
        </p:nvSpPr>
        <p:spPr bwMode="auto">
          <a:xfrm>
            <a:off x="822325" y="2568575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9992" name="Line 216"/>
          <p:cNvSpPr>
            <a:spLocks noChangeShapeType="1"/>
          </p:cNvSpPr>
          <p:nvPr/>
        </p:nvSpPr>
        <p:spPr bwMode="auto">
          <a:xfrm>
            <a:off x="1303338" y="2139950"/>
            <a:ext cx="0" cy="2933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9993" name="Line 217"/>
          <p:cNvSpPr>
            <a:spLocks noChangeShapeType="1"/>
          </p:cNvSpPr>
          <p:nvPr/>
        </p:nvSpPr>
        <p:spPr bwMode="auto">
          <a:xfrm>
            <a:off x="808038" y="34305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9994" name="Line 218"/>
          <p:cNvSpPr>
            <a:spLocks noChangeShapeType="1"/>
          </p:cNvSpPr>
          <p:nvPr/>
        </p:nvSpPr>
        <p:spPr bwMode="auto">
          <a:xfrm>
            <a:off x="1970088" y="2139950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9995" name="Line 219"/>
          <p:cNvSpPr>
            <a:spLocks noChangeShapeType="1"/>
          </p:cNvSpPr>
          <p:nvPr/>
        </p:nvSpPr>
        <p:spPr bwMode="auto">
          <a:xfrm>
            <a:off x="808038" y="3792538"/>
            <a:ext cx="31765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9996" name="Line 220"/>
          <p:cNvSpPr>
            <a:spLocks noChangeShapeType="1"/>
          </p:cNvSpPr>
          <p:nvPr/>
        </p:nvSpPr>
        <p:spPr bwMode="auto">
          <a:xfrm>
            <a:off x="1470025" y="3430588"/>
            <a:ext cx="0" cy="1638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9997" name="Line 221"/>
          <p:cNvSpPr>
            <a:spLocks noChangeShapeType="1"/>
          </p:cNvSpPr>
          <p:nvPr/>
        </p:nvSpPr>
        <p:spPr bwMode="auto">
          <a:xfrm>
            <a:off x="808038" y="4668838"/>
            <a:ext cx="16716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9998" name="Line 222"/>
          <p:cNvSpPr>
            <a:spLocks noChangeShapeType="1"/>
          </p:cNvSpPr>
          <p:nvPr/>
        </p:nvSpPr>
        <p:spPr bwMode="auto">
          <a:xfrm>
            <a:off x="2132013" y="2130425"/>
            <a:ext cx="0" cy="2938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9999" name="Line 223"/>
          <p:cNvSpPr>
            <a:spLocks noChangeShapeType="1"/>
          </p:cNvSpPr>
          <p:nvPr/>
        </p:nvSpPr>
        <p:spPr bwMode="auto">
          <a:xfrm>
            <a:off x="1965325" y="2844800"/>
            <a:ext cx="20240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00" name="Line 224"/>
          <p:cNvSpPr>
            <a:spLocks noChangeShapeType="1"/>
          </p:cNvSpPr>
          <p:nvPr/>
        </p:nvSpPr>
        <p:spPr bwMode="auto">
          <a:xfrm>
            <a:off x="812800" y="3630613"/>
            <a:ext cx="3181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01" name="Line 225"/>
          <p:cNvSpPr>
            <a:spLocks noChangeShapeType="1"/>
          </p:cNvSpPr>
          <p:nvPr/>
        </p:nvSpPr>
        <p:spPr bwMode="auto">
          <a:xfrm>
            <a:off x="2132013" y="4183063"/>
            <a:ext cx="1857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02" name="Line 226"/>
          <p:cNvSpPr>
            <a:spLocks noChangeShapeType="1"/>
          </p:cNvSpPr>
          <p:nvPr/>
        </p:nvSpPr>
        <p:spPr bwMode="auto">
          <a:xfrm>
            <a:off x="2479675" y="4183063"/>
            <a:ext cx="0" cy="890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03" name="Rectangle 227"/>
          <p:cNvSpPr>
            <a:spLocks noChangeArrowheads="1"/>
          </p:cNvSpPr>
          <p:nvPr/>
        </p:nvSpPr>
        <p:spPr bwMode="auto">
          <a:xfrm>
            <a:off x="1303338" y="2720975"/>
            <a:ext cx="46037" cy="182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00004" name="Group 228"/>
          <p:cNvGrpSpPr>
            <a:grpSpLocks/>
          </p:cNvGrpSpPr>
          <p:nvPr/>
        </p:nvGrpSpPr>
        <p:grpSpPr bwMode="auto">
          <a:xfrm>
            <a:off x="1327150" y="2611438"/>
            <a:ext cx="457200" cy="388937"/>
            <a:chOff x="318" y="1866"/>
            <a:chExt cx="288" cy="245"/>
          </a:xfrm>
        </p:grpSpPr>
        <p:sp>
          <p:nvSpPr>
            <p:cNvPr id="1100005" name="Text Box 229"/>
            <p:cNvSpPr txBox="1">
              <a:spLocks noChangeArrowheads="1"/>
            </p:cNvSpPr>
            <p:nvPr/>
          </p:nvSpPr>
          <p:spPr bwMode="auto">
            <a:xfrm>
              <a:off x="318" y="186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006" name="Oval 230"/>
            <p:cNvSpPr>
              <a:spLocks noChangeAspect="1" noChangeArrowheads="1"/>
            </p:cNvSpPr>
            <p:nvPr/>
          </p:nvSpPr>
          <p:spPr bwMode="auto">
            <a:xfrm>
              <a:off x="348" y="1881"/>
              <a:ext cx="230" cy="2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00007" name="Group 231"/>
          <p:cNvGrpSpPr>
            <a:grpSpLocks/>
          </p:cNvGrpSpPr>
          <p:nvPr/>
        </p:nvGrpSpPr>
        <p:grpSpPr bwMode="auto">
          <a:xfrm>
            <a:off x="1493838" y="3797300"/>
            <a:ext cx="457200" cy="388938"/>
            <a:chOff x="318" y="1866"/>
            <a:chExt cx="288" cy="245"/>
          </a:xfrm>
        </p:grpSpPr>
        <p:sp>
          <p:nvSpPr>
            <p:cNvPr id="1100008" name="Text Box 232"/>
            <p:cNvSpPr txBox="1">
              <a:spLocks noChangeArrowheads="1"/>
            </p:cNvSpPr>
            <p:nvPr/>
          </p:nvSpPr>
          <p:spPr bwMode="auto">
            <a:xfrm>
              <a:off x="318" y="186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009" name="Oval 233"/>
            <p:cNvSpPr>
              <a:spLocks noChangeAspect="1" noChangeArrowheads="1"/>
            </p:cNvSpPr>
            <p:nvPr/>
          </p:nvSpPr>
          <p:spPr bwMode="auto">
            <a:xfrm>
              <a:off x="348" y="1881"/>
              <a:ext cx="230" cy="2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00010" name="Rectangle 234"/>
          <p:cNvSpPr>
            <a:spLocks noChangeArrowheads="1"/>
          </p:cNvSpPr>
          <p:nvPr/>
        </p:nvSpPr>
        <p:spPr bwMode="auto">
          <a:xfrm>
            <a:off x="1470025" y="3916363"/>
            <a:ext cx="46038" cy="1825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00011" name="Group 235"/>
          <p:cNvGrpSpPr>
            <a:grpSpLocks/>
          </p:cNvGrpSpPr>
          <p:nvPr/>
        </p:nvGrpSpPr>
        <p:grpSpPr bwMode="auto">
          <a:xfrm>
            <a:off x="1641475" y="4206875"/>
            <a:ext cx="457200" cy="388938"/>
            <a:chOff x="318" y="1866"/>
            <a:chExt cx="288" cy="245"/>
          </a:xfrm>
        </p:grpSpPr>
        <p:sp>
          <p:nvSpPr>
            <p:cNvPr id="1100012" name="Text Box 236"/>
            <p:cNvSpPr txBox="1">
              <a:spLocks noChangeArrowheads="1"/>
            </p:cNvSpPr>
            <p:nvPr/>
          </p:nvSpPr>
          <p:spPr bwMode="auto">
            <a:xfrm>
              <a:off x="318" y="186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013" name="Oval 237"/>
            <p:cNvSpPr>
              <a:spLocks noChangeAspect="1" noChangeArrowheads="1"/>
            </p:cNvSpPr>
            <p:nvPr/>
          </p:nvSpPr>
          <p:spPr bwMode="auto">
            <a:xfrm>
              <a:off x="348" y="1881"/>
              <a:ext cx="230" cy="2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00014" name="Rectangle 238"/>
          <p:cNvSpPr>
            <a:spLocks noChangeArrowheads="1"/>
          </p:cNvSpPr>
          <p:nvPr/>
        </p:nvSpPr>
        <p:spPr bwMode="auto">
          <a:xfrm>
            <a:off x="2084388" y="4325938"/>
            <a:ext cx="46037" cy="1825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00015" name="Group 239"/>
          <p:cNvGrpSpPr>
            <a:grpSpLocks/>
          </p:cNvGrpSpPr>
          <p:nvPr/>
        </p:nvGrpSpPr>
        <p:grpSpPr bwMode="auto">
          <a:xfrm>
            <a:off x="3079750" y="4278313"/>
            <a:ext cx="457200" cy="388937"/>
            <a:chOff x="318" y="1866"/>
            <a:chExt cx="288" cy="245"/>
          </a:xfrm>
        </p:grpSpPr>
        <p:sp>
          <p:nvSpPr>
            <p:cNvPr id="1100016" name="Text Box 240"/>
            <p:cNvSpPr txBox="1">
              <a:spLocks noChangeArrowheads="1"/>
            </p:cNvSpPr>
            <p:nvPr/>
          </p:nvSpPr>
          <p:spPr bwMode="auto">
            <a:xfrm>
              <a:off x="318" y="186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2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017" name="Oval 241"/>
            <p:cNvSpPr>
              <a:spLocks noChangeAspect="1" noChangeArrowheads="1"/>
            </p:cNvSpPr>
            <p:nvPr/>
          </p:nvSpPr>
          <p:spPr bwMode="auto">
            <a:xfrm>
              <a:off x="348" y="1881"/>
              <a:ext cx="230" cy="2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00018" name="Line 242"/>
          <p:cNvSpPr>
            <a:spLocks noChangeShapeType="1"/>
          </p:cNvSpPr>
          <p:nvPr/>
        </p:nvSpPr>
        <p:spPr bwMode="auto">
          <a:xfrm>
            <a:off x="808038" y="4778375"/>
            <a:ext cx="31765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19" name="Line 243"/>
          <p:cNvSpPr>
            <a:spLocks noChangeShapeType="1"/>
          </p:cNvSpPr>
          <p:nvPr/>
        </p:nvSpPr>
        <p:spPr bwMode="auto">
          <a:xfrm>
            <a:off x="3565525" y="3630613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00020" name="Group 244"/>
          <p:cNvGrpSpPr>
            <a:grpSpLocks/>
          </p:cNvGrpSpPr>
          <p:nvPr/>
        </p:nvGrpSpPr>
        <p:grpSpPr bwMode="auto">
          <a:xfrm>
            <a:off x="2508250" y="4278313"/>
            <a:ext cx="457200" cy="388937"/>
            <a:chOff x="318" y="1866"/>
            <a:chExt cx="288" cy="245"/>
          </a:xfrm>
        </p:grpSpPr>
        <p:sp>
          <p:nvSpPr>
            <p:cNvPr id="1100021" name="Text Box 245"/>
            <p:cNvSpPr txBox="1">
              <a:spLocks noChangeArrowheads="1"/>
            </p:cNvSpPr>
            <p:nvPr/>
          </p:nvSpPr>
          <p:spPr bwMode="auto">
            <a:xfrm>
              <a:off x="318" y="186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022" name="Oval 246"/>
            <p:cNvSpPr>
              <a:spLocks noChangeAspect="1" noChangeArrowheads="1"/>
            </p:cNvSpPr>
            <p:nvPr/>
          </p:nvSpPr>
          <p:spPr bwMode="auto">
            <a:xfrm>
              <a:off x="348" y="1881"/>
              <a:ext cx="230" cy="2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00023" name="Group 247"/>
          <p:cNvGrpSpPr>
            <a:grpSpLocks/>
          </p:cNvGrpSpPr>
          <p:nvPr/>
        </p:nvGrpSpPr>
        <p:grpSpPr bwMode="auto">
          <a:xfrm>
            <a:off x="2593975" y="3221038"/>
            <a:ext cx="457200" cy="388937"/>
            <a:chOff x="318" y="1866"/>
            <a:chExt cx="288" cy="245"/>
          </a:xfrm>
        </p:grpSpPr>
        <p:sp>
          <p:nvSpPr>
            <p:cNvPr id="1100024" name="Text Box 248"/>
            <p:cNvSpPr txBox="1">
              <a:spLocks noChangeArrowheads="1"/>
            </p:cNvSpPr>
            <p:nvPr/>
          </p:nvSpPr>
          <p:spPr bwMode="auto">
            <a:xfrm>
              <a:off x="318" y="186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025" name="Oval 249"/>
            <p:cNvSpPr>
              <a:spLocks noChangeAspect="1" noChangeArrowheads="1"/>
            </p:cNvSpPr>
            <p:nvPr/>
          </p:nvSpPr>
          <p:spPr bwMode="auto">
            <a:xfrm>
              <a:off x="348" y="1881"/>
              <a:ext cx="230" cy="2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00026" name="Group 250"/>
          <p:cNvGrpSpPr>
            <a:grpSpLocks/>
          </p:cNvGrpSpPr>
          <p:nvPr/>
        </p:nvGrpSpPr>
        <p:grpSpPr bwMode="auto">
          <a:xfrm>
            <a:off x="2584450" y="2835275"/>
            <a:ext cx="457200" cy="388938"/>
            <a:chOff x="318" y="1866"/>
            <a:chExt cx="288" cy="245"/>
          </a:xfrm>
        </p:grpSpPr>
        <p:sp>
          <p:nvSpPr>
            <p:cNvPr id="1100027" name="Text Box 251"/>
            <p:cNvSpPr txBox="1">
              <a:spLocks noChangeArrowheads="1"/>
            </p:cNvSpPr>
            <p:nvPr/>
          </p:nvSpPr>
          <p:spPr bwMode="auto">
            <a:xfrm>
              <a:off x="318" y="186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028" name="Oval 252"/>
            <p:cNvSpPr>
              <a:spLocks noChangeAspect="1" noChangeArrowheads="1"/>
            </p:cNvSpPr>
            <p:nvPr/>
          </p:nvSpPr>
          <p:spPr bwMode="auto">
            <a:xfrm>
              <a:off x="348" y="1881"/>
              <a:ext cx="230" cy="2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00029" name="Group 253"/>
          <p:cNvGrpSpPr>
            <a:grpSpLocks/>
          </p:cNvGrpSpPr>
          <p:nvPr/>
        </p:nvGrpSpPr>
        <p:grpSpPr bwMode="auto">
          <a:xfrm>
            <a:off x="3170238" y="3016250"/>
            <a:ext cx="457200" cy="388938"/>
            <a:chOff x="318" y="1866"/>
            <a:chExt cx="288" cy="245"/>
          </a:xfrm>
        </p:grpSpPr>
        <p:sp>
          <p:nvSpPr>
            <p:cNvPr id="1100030" name="Text Box 254"/>
            <p:cNvSpPr txBox="1">
              <a:spLocks noChangeArrowheads="1"/>
            </p:cNvSpPr>
            <p:nvPr/>
          </p:nvSpPr>
          <p:spPr bwMode="auto">
            <a:xfrm>
              <a:off x="318" y="186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2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031" name="Oval 255"/>
            <p:cNvSpPr>
              <a:spLocks noChangeAspect="1" noChangeArrowheads="1"/>
            </p:cNvSpPr>
            <p:nvPr/>
          </p:nvSpPr>
          <p:spPr bwMode="auto">
            <a:xfrm>
              <a:off x="348" y="1881"/>
              <a:ext cx="230" cy="2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00032" name="Line 256"/>
          <p:cNvSpPr>
            <a:spLocks noChangeShapeType="1"/>
          </p:cNvSpPr>
          <p:nvPr/>
        </p:nvSpPr>
        <p:spPr bwMode="auto">
          <a:xfrm>
            <a:off x="3670300" y="2139950"/>
            <a:ext cx="0" cy="2938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33" name="Freeform 257"/>
          <p:cNvSpPr>
            <a:spLocks/>
          </p:cNvSpPr>
          <p:nvPr/>
        </p:nvSpPr>
        <p:spPr bwMode="auto">
          <a:xfrm>
            <a:off x="1069975" y="2811463"/>
            <a:ext cx="419100" cy="1209675"/>
          </a:xfrm>
          <a:custGeom>
            <a:avLst/>
            <a:gdLst>
              <a:gd name="T0" fmla="*/ 156 w 264"/>
              <a:gd name="T1" fmla="*/ 0 h 762"/>
              <a:gd name="T2" fmla="*/ 0 w 264"/>
              <a:gd name="T3" fmla="*/ 0 h 762"/>
              <a:gd name="T4" fmla="*/ 0 w 264"/>
              <a:gd name="T5" fmla="*/ 762 h 762"/>
              <a:gd name="T6" fmla="*/ 264 w 264"/>
              <a:gd name="T7" fmla="*/ 762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762">
                <a:moveTo>
                  <a:pt x="156" y="0"/>
                </a:moveTo>
                <a:lnTo>
                  <a:pt x="0" y="0"/>
                </a:lnTo>
                <a:lnTo>
                  <a:pt x="0" y="762"/>
                </a:lnTo>
                <a:lnTo>
                  <a:pt x="264" y="76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34" name="Rectangle 258"/>
          <p:cNvSpPr>
            <a:spLocks noChangeArrowheads="1"/>
          </p:cNvSpPr>
          <p:nvPr/>
        </p:nvSpPr>
        <p:spPr bwMode="auto">
          <a:xfrm>
            <a:off x="2565400" y="3335338"/>
            <a:ext cx="46038" cy="1825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35" name="Rectangle 259"/>
          <p:cNvSpPr>
            <a:spLocks noChangeArrowheads="1"/>
          </p:cNvSpPr>
          <p:nvPr/>
        </p:nvSpPr>
        <p:spPr bwMode="auto">
          <a:xfrm>
            <a:off x="2565400" y="2911475"/>
            <a:ext cx="46038" cy="182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36" name="Rectangle 260"/>
          <p:cNvSpPr>
            <a:spLocks noChangeArrowheads="1"/>
          </p:cNvSpPr>
          <p:nvPr/>
        </p:nvSpPr>
        <p:spPr bwMode="auto">
          <a:xfrm>
            <a:off x="3622675" y="3140075"/>
            <a:ext cx="46038" cy="182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37" name="Rectangle 261"/>
          <p:cNvSpPr>
            <a:spLocks noChangeArrowheads="1"/>
          </p:cNvSpPr>
          <p:nvPr/>
        </p:nvSpPr>
        <p:spPr bwMode="auto">
          <a:xfrm>
            <a:off x="3517900" y="4392613"/>
            <a:ext cx="46038" cy="1825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38" name="Rectangle 262"/>
          <p:cNvSpPr>
            <a:spLocks noChangeArrowheads="1"/>
          </p:cNvSpPr>
          <p:nvPr/>
        </p:nvSpPr>
        <p:spPr bwMode="auto">
          <a:xfrm>
            <a:off x="2479675" y="4402138"/>
            <a:ext cx="46038" cy="1825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39" name="Freeform 263"/>
          <p:cNvSpPr>
            <a:spLocks/>
          </p:cNvSpPr>
          <p:nvPr/>
        </p:nvSpPr>
        <p:spPr bwMode="auto">
          <a:xfrm>
            <a:off x="2103438" y="3011488"/>
            <a:ext cx="485775" cy="1404937"/>
          </a:xfrm>
          <a:custGeom>
            <a:avLst/>
            <a:gdLst>
              <a:gd name="T0" fmla="*/ 0 w 306"/>
              <a:gd name="T1" fmla="*/ 885 h 885"/>
              <a:gd name="T2" fmla="*/ 126 w 306"/>
              <a:gd name="T3" fmla="*/ 885 h 885"/>
              <a:gd name="T4" fmla="*/ 126 w 306"/>
              <a:gd name="T5" fmla="*/ 0 h 885"/>
              <a:gd name="T6" fmla="*/ 306 w 306"/>
              <a:gd name="T7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885">
                <a:moveTo>
                  <a:pt x="0" y="885"/>
                </a:moveTo>
                <a:lnTo>
                  <a:pt x="126" y="885"/>
                </a:lnTo>
                <a:lnTo>
                  <a:pt x="126" y="0"/>
                </a:lnTo>
                <a:lnTo>
                  <a:pt x="306" y="0"/>
                </a:ln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40" name="Freeform 264"/>
          <p:cNvSpPr>
            <a:spLocks/>
          </p:cNvSpPr>
          <p:nvPr/>
        </p:nvSpPr>
        <p:spPr bwMode="auto">
          <a:xfrm>
            <a:off x="2303463" y="4416425"/>
            <a:ext cx="200025" cy="76200"/>
          </a:xfrm>
          <a:custGeom>
            <a:avLst/>
            <a:gdLst>
              <a:gd name="T0" fmla="*/ 0 w 126"/>
              <a:gd name="T1" fmla="*/ 0 h 48"/>
              <a:gd name="T2" fmla="*/ 0 w 126"/>
              <a:gd name="T3" fmla="*/ 48 h 48"/>
              <a:gd name="T4" fmla="*/ 126 w 126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" h="48">
                <a:moveTo>
                  <a:pt x="0" y="0"/>
                </a:moveTo>
                <a:lnTo>
                  <a:pt x="0" y="48"/>
                </a:lnTo>
                <a:lnTo>
                  <a:pt x="126" y="48"/>
                </a:ln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41" name="Freeform 265"/>
          <p:cNvSpPr>
            <a:spLocks/>
          </p:cNvSpPr>
          <p:nvPr/>
        </p:nvSpPr>
        <p:spPr bwMode="auto">
          <a:xfrm>
            <a:off x="1069975" y="3392488"/>
            <a:ext cx="1490663" cy="319087"/>
          </a:xfrm>
          <a:custGeom>
            <a:avLst/>
            <a:gdLst>
              <a:gd name="T0" fmla="*/ 939 w 939"/>
              <a:gd name="T1" fmla="*/ 0 h 201"/>
              <a:gd name="T2" fmla="*/ 813 w 939"/>
              <a:gd name="T3" fmla="*/ 0 h 201"/>
              <a:gd name="T4" fmla="*/ 813 w 939"/>
              <a:gd name="T5" fmla="*/ 201 h 201"/>
              <a:gd name="T6" fmla="*/ 0 w 939"/>
              <a:gd name="T7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9" h="201">
                <a:moveTo>
                  <a:pt x="939" y="0"/>
                </a:moveTo>
                <a:lnTo>
                  <a:pt x="813" y="0"/>
                </a:lnTo>
                <a:lnTo>
                  <a:pt x="813" y="201"/>
                </a:lnTo>
                <a:lnTo>
                  <a:pt x="0" y="20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42" name="Freeform 266"/>
          <p:cNvSpPr>
            <a:spLocks/>
          </p:cNvSpPr>
          <p:nvPr/>
        </p:nvSpPr>
        <p:spPr bwMode="auto">
          <a:xfrm>
            <a:off x="3541713" y="3225800"/>
            <a:ext cx="280987" cy="1262063"/>
          </a:xfrm>
          <a:custGeom>
            <a:avLst/>
            <a:gdLst>
              <a:gd name="T0" fmla="*/ 0 w 177"/>
              <a:gd name="T1" fmla="*/ 795 h 795"/>
              <a:gd name="T2" fmla="*/ 177 w 177"/>
              <a:gd name="T3" fmla="*/ 795 h 795"/>
              <a:gd name="T4" fmla="*/ 177 w 177"/>
              <a:gd name="T5" fmla="*/ 0 h 795"/>
              <a:gd name="T6" fmla="*/ 63 w 177"/>
              <a:gd name="T7" fmla="*/ 0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" h="795">
                <a:moveTo>
                  <a:pt x="0" y="795"/>
                </a:moveTo>
                <a:lnTo>
                  <a:pt x="177" y="795"/>
                </a:lnTo>
                <a:lnTo>
                  <a:pt x="177" y="0"/>
                </a:lnTo>
                <a:lnTo>
                  <a:pt x="63" y="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43" name="Rectangle 267"/>
          <p:cNvSpPr>
            <a:spLocks noChangeArrowheads="1"/>
          </p:cNvSpPr>
          <p:nvPr/>
        </p:nvSpPr>
        <p:spPr bwMode="auto">
          <a:xfrm>
            <a:off x="4989513" y="2136775"/>
            <a:ext cx="3182937" cy="2947988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44" name="Rectangle 268"/>
          <p:cNvSpPr>
            <a:spLocks noChangeArrowheads="1"/>
          </p:cNvSpPr>
          <p:nvPr/>
        </p:nvSpPr>
        <p:spPr bwMode="auto">
          <a:xfrm rot="16200000">
            <a:off x="6900068" y="3942557"/>
            <a:ext cx="595313" cy="108585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45" name="Rectangle 269"/>
          <p:cNvSpPr>
            <a:spLocks noChangeArrowheads="1"/>
          </p:cNvSpPr>
          <p:nvPr/>
        </p:nvSpPr>
        <p:spPr bwMode="auto">
          <a:xfrm>
            <a:off x="5648325" y="3803650"/>
            <a:ext cx="660400" cy="871538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46" name="Rectangle 270"/>
          <p:cNvSpPr>
            <a:spLocks noChangeArrowheads="1"/>
          </p:cNvSpPr>
          <p:nvPr/>
        </p:nvSpPr>
        <p:spPr bwMode="auto">
          <a:xfrm flipH="1">
            <a:off x="4986338" y="2136775"/>
            <a:ext cx="3186112" cy="2947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47" name="Rectangle 271"/>
          <p:cNvSpPr>
            <a:spLocks noChangeArrowheads="1"/>
          </p:cNvSpPr>
          <p:nvPr/>
        </p:nvSpPr>
        <p:spPr bwMode="auto">
          <a:xfrm>
            <a:off x="5481638" y="2570163"/>
            <a:ext cx="660400" cy="871537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48" name="Rectangle 272"/>
          <p:cNvSpPr>
            <a:spLocks noChangeArrowheads="1"/>
          </p:cNvSpPr>
          <p:nvPr/>
        </p:nvSpPr>
        <p:spPr bwMode="auto">
          <a:xfrm rot="16200000">
            <a:off x="6897688" y="2681288"/>
            <a:ext cx="785812" cy="1109662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49" name="Rectangle 273"/>
          <p:cNvSpPr>
            <a:spLocks noChangeArrowheads="1"/>
          </p:cNvSpPr>
          <p:nvPr/>
        </p:nvSpPr>
        <p:spPr bwMode="auto">
          <a:xfrm>
            <a:off x="5480050" y="2725738"/>
            <a:ext cx="46038" cy="1825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00050" name="Group 274"/>
          <p:cNvGrpSpPr>
            <a:grpSpLocks/>
          </p:cNvGrpSpPr>
          <p:nvPr/>
        </p:nvGrpSpPr>
        <p:grpSpPr bwMode="auto">
          <a:xfrm>
            <a:off x="5503863" y="2616200"/>
            <a:ext cx="457200" cy="388938"/>
            <a:chOff x="318" y="1866"/>
            <a:chExt cx="288" cy="245"/>
          </a:xfrm>
        </p:grpSpPr>
        <p:sp>
          <p:nvSpPr>
            <p:cNvPr id="1100051" name="Text Box 275"/>
            <p:cNvSpPr txBox="1">
              <a:spLocks noChangeArrowheads="1"/>
            </p:cNvSpPr>
            <p:nvPr/>
          </p:nvSpPr>
          <p:spPr bwMode="auto">
            <a:xfrm>
              <a:off x="318" y="186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052" name="Oval 276"/>
            <p:cNvSpPr>
              <a:spLocks noChangeAspect="1" noChangeArrowheads="1"/>
            </p:cNvSpPr>
            <p:nvPr/>
          </p:nvSpPr>
          <p:spPr bwMode="auto">
            <a:xfrm>
              <a:off x="348" y="1881"/>
              <a:ext cx="230" cy="2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00053" name="Group 277"/>
          <p:cNvGrpSpPr>
            <a:grpSpLocks/>
          </p:cNvGrpSpPr>
          <p:nvPr/>
        </p:nvGrpSpPr>
        <p:grpSpPr bwMode="auto">
          <a:xfrm>
            <a:off x="5670550" y="3802063"/>
            <a:ext cx="457200" cy="388937"/>
            <a:chOff x="318" y="1866"/>
            <a:chExt cx="288" cy="245"/>
          </a:xfrm>
        </p:grpSpPr>
        <p:sp>
          <p:nvSpPr>
            <p:cNvPr id="1100054" name="Text Box 278"/>
            <p:cNvSpPr txBox="1">
              <a:spLocks noChangeArrowheads="1"/>
            </p:cNvSpPr>
            <p:nvPr/>
          </p:nvSpPr>
          <p:spPr bwMode="auto">
            <a:xfrm>
              <a:off x="318" y="186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055" name="Oval 279"/>
            <p:cNvSpPr>
              <a:spLocks noChangeAspect="1" noChangeArrowheads="1"/>
            </p:cNvSpPr>
            <p:nvPr/>
          </p:nvSpPr>
          <p:spPr bwMode="auto">
            <a:xfrm>
              <a:off x="348" y="1881"/>
              <a:ext cx="230" cy="2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00056" name="Rectangle 280"/>
          <p:cNvSpPr>
            <a:spLocks noChangeArrowheads="1"/>
          </p:cNvSpPr>
          <p:nvPr/>
        </p:nvSpPr>
        <p:spPr bwMode="auto">
          <a:xfrm>
            <a:off x="5646738" y="3921125"/>
            <a:ext cx="46037" cy="182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00057" name="Group 281"/>
          <p:cNvGrpSpPr>
            <a:grpSpLocks/>
          </p:cNvGrpSpPr>
          <p:nvPr/>
        </p:nvGrpSpPr>
        <p:grpSpPr bwMode="auto">
          <a:xfrm>
            <a:off x="5818188" y="4211638"/>
            <a:ext cx="457200" cy="388937"/>
            <a:chOff x="318" y="1866"/>
            <a:chExt cx="288" cy="245"/>
          </a:xfrm>
        </p:grpSpPr>
        <p:sp>
          <p:nvSpPr>
            <p:cNvPr id="1100058" name="Text Box 282"/>
            <p:cNvSpPr txBox="1">
              <a:spLocks noChangeArrowheads="1"/>
            </p:cNvSpPr>
            <p:nvPr/>
          </p:nvSpPr>
          <p:spPr bwMode="auto">
            <a:xfrm>
              <a:off x="318" y="186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059" name="Oval 283"/>
            <p:cNvSpPr>
              <a:spLocks noChangeAspect="1" noChangeArrowheads="1"/>
            </p:cNvSpPr>
            <p:nvPr/>
          </p:nvSpPr>
          <p:spPr bwMode="auto">
            <a:xfrm>
              <a:off x="348" y="1881"/>
              <a:ext cx="230" cy="2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00060" name="Rectangle 284"/>
          <p:cNvSpPr>
            <a:spLocks noChangeArrowheads="1"/>
          </p:cNvSpPr>
          <p:nvPr/>
        </p:nvSpPr>
        <p:spPr bwMode="auto">
          <a:xfrm>
            <a:off x="6261100" y="4330700"/>
            <a:ext cx="46038" cy="182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00061" name="Group 285"/>
          <p:cNvGrpSpPr>
            <a:grpSpLocks/>
          </p:cNvGrpSpPr>
          <p:nvPr/>
        </p:nvGrpSpPr>
        <p:grpSpPr bwMode="auto">
          <a:xfrm>
            <a:off x="7256463" y="4283075"/>
            <a:ext cx="457200" cy="388938"/>
            <a:chOff x="318" y="1866"/>
            <a:chExt cx="288" cy="245"/>
          </a:xfrm>
        </p:grpSpPr>
        <p:sp>
          <p:nvSpPr>
            <p:cNvPr id="1100062" name="Text Box 286"/>
            <p:cNvSpPr txBox="1">
              <a:spLocks noChangeArrowheads="1"/>
            </p:cNvSpPr>
            <p:nvPr/>
          </p:nvSpPr>
          <p:spPr bwMode="auto">
            <a:xfrm>
              <a:off x="318" y="186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2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063" name="Oval 287"/>
            <p:cNvSpPr>
              <a:spLocks noChangeAspect="1" noChangeArrowheads="1"/>
            </p:cNvSpPr>
            <p:nvPr/>
          </p:nvSpPr>
          <p:spPr bwMode="auto">
            <a:xfrm>
              <a:off x="348" y="1881"/>
              <a:ext cx="230" cy="2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00064" name="Group 288"/>
          <p:cNvGrpSpPr>
            <a:grpSpLocks/>
          </p:cNvGrpSpPr>
          <p:nvPr/>
        </p:nvGrpSpPr>
        <p:grpSpPr bwMode="auto">
          <a:xfrm>
            <a:off x="6684963" y="4283075"/>
            <a:ext cx="457200" cy="388938"/>
            <a:chOff x="318" y="1866"/>
            <a:chExt cx="288" cy="245"/>
          </a:xfrm>
        </p:grpSpPr>
        <p:sp>
          <p:nvSpPr>
            <p:cNvPr id="1100065" name="Text Box 289"/>
            <p:cNvSpPr txBox="1">
              <a:spLocks noChangeArrowheads="1"/>
            </p:cNvSpPr>
            <p:nvPr/>
          </p:nvSpPr>
          <p:spPr bwMode="auto">
            <a:xfrm>
              <a:off x="318" y="186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066" name="Oval 290"/>
            <p:cNvSpPr>
              <a:spLocks noChangeAspect="1" noChangeArrowheads="1"/>
            </p:cNvSpPr>
            <p:nvPr/>
          </p:nvSpPr>
          <p:spPr bwMode="auto">
            <a:xfrm>
              <a:off x="348" y="1881"/>
              <a:ext cx="230" cy="2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00067" name="Group 291"/>
          <p:cNvGrpSpPr>
            <a:grpSpLocks/>
          </p:cNvGrpSpPr>
          <p:nvPr/>
        </p:nvGrpSpPr>
        <p:grpSpPr bwMode="auto">
          <a:xfrm>
            <a:off x="6770688" y="3225800"/>
            <a:ext cx="457200" cy="388938"/>
            <a:chOff x="318" y="1866"/>
            <a:chExt cx="288" cy="245"/>
          </a:xfrm>
        </p:grpSpPr>
        <p:sp>
          <p:nvSpPr>
            <p:cNvPr id="1100068" name="Text Box 292"/>
            <p:cNvSpPr txBox="1">
              <a:spLocks noChangeArrowheads="1"/>
            </p:cNvSpPr>
            <p:nvPr/>
          </p:nvSpPr>
          <p:spPr bwMode="auto">
            <a:xfrm>
              <a:off x="318" y="186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069" name="Oval 293"/>
            <p:cNvSpPr>
              <a:spLocks noChangeAspect="1" noChangeArrowheads="1"/>
            </p:cNvSpPr>
            <p:nvPr/>
          </p:nvSpPr>
          <p:spPr bwMode="auto">
            <a:xfrm>
              <a:off x="348" y="1881"/>
              <a:ext cx="230" cy="2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00070" name="Group 294"/>
          <p:cNvGrpSpPr>
            <a:grpSpLocks/>
          </p:cNvGrpSpPr>
          <p:nvPr/>
        </p:nvGrpSpPr>
        <p:grpSpPr bwMode="auto">
          <a:xfrm>
            <a:off x="6761163" y="2840038"/>
            <a:ext cx="457200" cy="388937"/>
            <a:chOff x="318" y="1866"/>
            <a:chExt cx="288" cy="245"/>
          </a:xfrm>
        </p:grpSpPr>
        <p:sp>
          <p:nvSpPr>
            <p:cNvPr id="1100071" name="Text Box 295"/>
            <p:cNvSpPr txBox="1">
              <a:spLocks noChangeArrowheads="1"/>
            </p:cNvSpPr>
            <p:nvPr/>
          </p:nvSpPr>
          <p:spPr bwMode="auto">
            <a:xfrm>
              <a:off x="318" y="186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072" name="Oval 296"/>
            <p:cNvSpPr>
              <a:spLocks noChangeAspect="1" noChangeArrowheads="1"/>
            </p:cNvSpPr>
            <p:nvPr/>
          </p:nvSpPr>
          <p:spPr bwMode="auto">
            <a:xfrm>
              <a:off x="348" y="1881"/>
              <a:ext cx="230" cy="2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00073" name="Group 297"/>
          <p:cNvGrpSpPr>
            <a:grpSpLocks/>
          </p:cNvGrpSpPr>
          <p:nvPr/>
        </p:nvGrpSpPr>
        <p:grpSpPr bwMode="auto">
          <a:xfrm>
            <a:off x="7346950" y="3021013"/>
            <a:ext cx="457200" cy="388937"/>
            <a:chOff x="318" y="1866"/>
            <a:chExt cx="288" cy="245"/>
          </a:xfrm>
        </p:grpSpPr>
        <p:sp>
          <p:nvSpPr>
            <p:cNvPr id="1100074" name="Text Box 298"/>
            <p:cNvSpPr txBox="1">
              <a:spLocks noChangeArrowheads="1"/>
            </p:cNvSpPr>
            <p:nvPr/>
          </p:nvSpPr>
          <p:spPr bwMode="auto">
            <a:xfrm>
              <a:off x="318" y="186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N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2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075" name="Oval 299"/>
            <p:cNvSpPr>
              <a:spLocks noChangeAspect="1" noChangeArrowheads="1"/>
            </p:cNvSpPr>
            <p:nvPr/>
          </p:nvSpPr>
          <p:spPr bwMode="auto">
            <a:xfrm>
              <a:off x="348" y="1881"/>
              <a:ext cx="230" cy="2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00076" name="Rectangle 300"/>
          <p:cNvSpPr>
            <a:spLocks noChangeArrowheads="1"/>
          </p:cNvSpPr>
          <p:nvPr/>
        </p:nvSpPr>
        <p:spPr bwMode="auto">
          <a:xfrm>
            <a:off x="6742113" y="3340100"/>
            <a:ext cx="46037" cy="182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77" name="Rectangle 301"/>
          <p:cNvSpPr>
            <a:spLocks noChangeArrowheads="1"/>
          </p:cNvSpPr>
          <p:nvPr/>
        </p:nvSpPr>
        <p:spPr bwMode="auto">
          <a:xfrm>
            <a:off x="6742113" y="2916238"/>
            <a:ext cx="46037" cy="1825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78" name="Rectangle 302"/>
          <p:cNvSpPr>
            <a:spLocks noChangeArrowheads="1"/>
          </p:cNvSpPr>
          <p:nvPr/>
        </p:nvSpPr>
        <p:spPr bwMode="auto">
          <a:xfrm>
            <a:off x="7799388" y="3144838"/>
            <a:ext cx="46037" cy="1825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79" name="Rectangle 303"/>
          <p:cNvSpPr>
            <a:spLocks noChangeArrowheads="1"/>
          </p:cNvSpPr>
          <p:nvPr/>
        </p:nvSpPr>
        <p:spPr bwMode="auto">
          <a:xfrm>
            <a:off x="7694613" y="4397375"/>
            <a:ext cx="46037" cy="182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80" name="Rectangle 304"/>
          <p:cNvSpPr>
            <a:spLocks noChangeArrowheads="1"/>
          </p:cNvSpPr>
          <p:nvPr/>
        </p:nvSpPr>
        <p:spPr bwMode="auto">
          <a:xfrm>
            <a:off x="6656388" y="4406900"/>
            <a:ext cx="46037" cy="182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81" name="Freeform 305"/>
          <p:cNvSpPr>
            <a:spLocks/>
          </p:cNvSpPr>
          <p:nvPr/>
        </p:nvSpPr>
        <p:spPr bwMode="auto">
          <a:xfrm>
            <a:off x="6480175" y="4421188"/>
            <a:ext cx="200025" cy="76200"/>
          </a:xfrm>
          <a:custGeom>
            <a:avLst/>
            <a:gdLst>
              <a:gd name="T0" fmla="*/ 0 w 126"/>
              <a:gd name="T1" fmla="*/ 0 h 48"/>
              <a:gd name="T2" fmla="*/ 0 w 126"/>
              <a:gd name="T3" fmla="*/ 48 h 48"/>
              <a:gd name="T4" fmla="*/ 126 w 126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" h="48">
                <a:moveTo>
                  <a:pt x="0" y="0"/>
                </a:moveTo>
                <a:lnTo>
                  <a:pt x="0" y="48"/>
                </a:lnTo>
                <a:lnTo>
                  <a:pt x="126" y="48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82" name="Line 306"/>
          <p:cNvSpPr>
            <a:spLocks noChangeShapeType="1"/>
          </p:cNvSpPr>
          <p:nvPr/>
        </p:nvSpPr>
        <p:spPr bwMode="auto">
          <a:xfrm flipH="1">
            <a:off x="5246688" y="2816225"/>
            <a:ext cx="252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83" name="Line 307"/>
          <p:cNvSpPr>
            <a:spLocks noChangeShapeType="1"/>
          </p:cNvSpPr>
          <p:nvPr/>
        </p:nvSpPr>
        <p:spPr bwMode="auto">
          <a:xfrm>
            <a:off x="5251450" y="2820988"/>
            <a:ext cx="0" cy="12239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00084" name="Group 308"/>
          <p:cNvGrpSpPr>
            <a:grpSpLocks/>
          </p:cNvGrpSpPr>
          <p:nvPr/>
        </p:nvGrpSpPr>
        <p:grpSpPr bwMode="auto">
          <a:xfrm>
            <a:off x="5156200" y="2730500"/>
            <a:ext cx="182563" cy="182563"/>
            <a:chOff x="1257" y="894"/>
            <a:chExt cx="115" cy="115"/>
          </a:xfrm>
        </p:grpSpPr>
        <p:sp>
          <p:nvSpPr>
            <p:cNvPr id="1100085" name="Rectangle 309"/>
            <p:cNvSpPr>
              <a:spLocks noChangeAspect="1" noChangeArrowheads="1"/>
            </p:cNvSpPr>
            <p:nvPr/>
          </p:nvSpPr>
          <p:spPr bwMode="auto">
            <a:xfrm flipH="1" flipV="1">
              <a:off x="1257" y="894"/>
              <a:ext cx="115" cy="115"/>
            </a:xfrm>
            <a:prstGeom prst="rect">
              <a:avLst/>
            </a:prstGeom>
            <a:solidFill>
              <a:srgbClr val="DFDFD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0086" name="Rectangle 310"/>
            <p:cNvSpPr>
              <a:spLocks noChangeAspect="1" noChangeArrowheads="1"/>
            </p:cNvSpPr>
            <p:nvPr/>
          </p:nvSpPr>
          <p:spPr bwMode="auto">
            <a:xfrm flipH="1" flipV="1">
              <a:off x="1286" y="923"/>
              <a:ext cx="58" cy="5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00087" name="Line 311"/>
          <p:cNvSpPr>
            <a:spLocks noChangeShapeType="1"/>
          </p:cNvSpPr>
          <p:nvPr/>
        </p:nvSpPr>
        <p:spPr bwMode="auto">
          <a:xfrm>
            <a:off x="5251450" y="4016375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00088" name="Group 312"/>
          <p:cNvGrpSpPr>
            <a:grpSpLocks/>
          </p:cNvGrpSpPr>
          <p:nvPr/>
        </p:nvGrpSpPr>
        <p:grpSpPr bwMode="auto">
          <a:xfrm>
            <a:off x="5160963" y="3925888"/>
            <a:ext cx="182562" cy="182562"/>
            <a:chOff x="1257" y="894"/>
            <a:chExt cx="115" cy="115"/>
          </a:xfrm>
        </p:grpSpPr>
        <p:sp>
          <p:nvSpPr>
            <p:cNvPr id="1100089" name="Rectangle 313"/>
            <p:cNvSpPr>
              <a:spLocks noChangeAspect="1" noChangeArrowheads="1"/>
            </p:cNvSpPr>
            <p:nvPr/>
          </p:nvSpPr>
          <p:spPr bwMode="auto">
            <a:xfrm flipH="1" flipV="1">
              <a:off x="1257" y="894"/>
              <a:ext cx="115" cy="115"/>
            </a:xfrm>
            <a:prstGeom prst="rect">
              <a:avLst/>
            </a:prstGeom>
            <a:solidFill>
              <a:srgbClr val="DFDFD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0090" name="Rectangle 314"/>
            <p:cNvSpPr>
              <a:spLocks noChangeAspect="1" noChangeArrowheads="1"/>
            </p:cNvSpPr>
            <p:nvPr/>
          </p:nvSpPr>
          <p:spPr bwMode="auto">
            <a:xfrm flipH="1" flipV="1">
              <a:off x="1286" y="923"/>
              <a:ext cx="58" cy="5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00091" name="Line 315"/>
          <p:cNvSpPr>
            <a:spLocks noChangeShapeType="1"/>
          </p:cNvSpPr>
          <p:nvPr/>
        </p:nvSpPr>
        <p:spPr bwMode="auto">
          <a:xfrm>
            <a:off x="5246688" y="3716338"/>
            <a:ext cx="10239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00092" name="Group 316"/>
          <p:cNvGrpSpPr>
            <a:grpSpLocks/>
          </p:cNvGrpSpPr>
          <p:nvPr/>
        </p:nvGrpSpPr>
        <p:grpSpPr bwMode="auto">
          <a:xfrm>
            <a:off x="5156200" y="3630613"/>
            <a:ext cx="182563" cy="182562"/>
            <a:chOff x="1257" y="894"/>
            <a:chExt cx="115" cy="115"/>
          </a:xfrm>
        </p:grpSpPr>
        <p:sp>
          <p:nvSpPr>
            <p:cNvPr id="1100093" name="Rectangle 317"/>
            <p:cNvSpPr>
              <a:spLocks noChangeAspect="1" noChangeArrowheads="1"/>
            </p:cNvSpPr>
            <p:nvPr/>
          </p:nvSpPr>
          <p:spPr bwMode="auto">
            <a:xfrm flipH="1" flipV="1">
              <a:off x="1257" y="894"/>
              <a:ext cx="115" cy="115"/>
            </a:xfrm>
            <a:prstGeom prst="rect">
              <a:avLst/>
            </a:prstGeom>
            <a:solidFill>
              <a:srgbClr val="DFDFD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0094" name="Rectangle 318"/>
            <p:cNvSpPr>
              <a:spLocks noChangeAspect="1" noChangeArrowheads="1"/>
            </p:cNvSpPr>
            <p:nvPr/>
          </p:nvSpPr>
          <p:spPr bwMode="auto">
            <a:xfrm flipH="1" flipV="1">
              <a:off x="1286" y="923"/>
              <a:ext cx="58" cy="5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00095" name="Line 319"/>
          <p:cNvSpPr>
            <a:spLocks noChangeShapeType="1"/>
          </p:cNvSpPr>
          <p:nvPr/>
        </p:nvSpPr>
        <p:spPr bwMode="auto">
          <a:xfrm>
            <a:off x="6251575" y="3440113"/>
            <a:ext cx="528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096" name="Line 320"/>
          <p:cNvSpPr>
            <a:spLocks noChangeShapeType="1"/>
          </p:cNvSpPr>
          <p:nvPr/>
        </p:nvSpPr>
        <p:spPr bwMode="auto">
          <a:xfrm>
            <a:off x="6270625" y="3440113"/>
            <a:ext cx="0" cy="2714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00097" name="Group 321"/>
          <p:cNvGrpSpPr>
            <a:grpSpLocks/>
          </p:cNvGrpSpPr>
          <p:nvPr/>
        </p:nvGrpSpPr>
        <p:grpSpPr bwMode="auto">
          <a:xfrm>
            <a:off x="6175375" y="3611563"/>
            <a:ext cx="182563" cy="182562"/>
            <a:chOff x="1257" y="894"/>
            <a:chExt cx="115" cy="115"/>
          </a:xfrm>
        </p:grpSpPr>
        <p:sp>
          <p:nvSpPr>
            <p:cNvPr id="1100098" name="Rectangle 322"/>
            <p:cNvSpPr>
              <a:spLocks noChangeAspect="1" noChangeArrowheads="1"/>
            </p:cNvSpPr>
            <p:nvPr/>
          </p:nvSpPr>
          <p:spPr bwMode="auto">
            <a:xfrm flipH="1" flipV="1">
              <a:off x="1257" y="894"/>
              <a:ext cx="115" cy="115"/>
            </a:xfrm>
            <a:prstGeom prst="rect">
              <a:avLst/>
            </a:prstGeom>
            <a:solidFill>
              <a:srgbClr val="DFDFD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0099" name="Rectangle 323"/>
            <p:cNvSpPr>
              <a:spLocks noChangeAspect="1" noChangeArrowheads="1"/>
            </p:cNvSpPr>
            <p:nvPr/>
          </p:nvSpPr>
          <p:spPr bwMode="auto">
            <a:xfrm flipH="1" flipV="1">
              <a:off x="1286" y="923"/>
              <a:ext cx="58" cy="5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00100" name="Group 324"/>
          <p:cNvGrpSpPr>
            <a:grpSpLocks/>
          </p:cNvGrpSpPr>
          <p:nvPr/>
        </p:nvGrpSpPr>
        <p:grpSpPr bwMode="auto">
          <a:xfrm>
            <a:off x="6175375" y="3349625"/>
            <a:ext cx="182563" cy="182563"/>
            <a:chOff x="1257" y="894"/>
            <a:chExt cx="115" cy="115"/>
          </a:xfrm>
        </p:grpSpPr>
        <p:sp>
          <p:nvSpPr>
            <p:cNvPr id="1100101" name="Rectangle 325"/>
            <p:cNvSpPr>
              <a:spLocks noChangeAspect="1" noChangeArrowheads="1"/>
            </p:cNvSpPr>
            <p:nvPr/>
          </p:nvSpPr>
          <p:spPr bwMode="auto">
            <a:xfrm flipH="1" flipV="1">
              <a:off x="1257" y="894"/>
              <a:ext cx="115" cy="115"/>
            </a:xfrm>
            <a:prstGeom prst="rect">
              <a:avLst/>
            </a:prstGeom>
            <a:solidFill>
              <a:srgbClr val="DFDFD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0102" name="Rectangle 326"/>
            <p:cNvSpPr>
              <a:spLocks noChangeAspect="1" noChangeArrowheads="1"/>
            </p:cNvSpPr>
            <p:nvPr/>
          </p:nvSpPr>
          <p:spPr bwMode="auto">
            <a:xfrm flipH="1" flipV="1">
              <a:off x="1286" y="923"/>
              <a:ext cx="58" cy="5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00103" name="Line 327"/>
          <p:cNvSpPr>
            <a:spLocks noChangeShapeType="1"/>
          </p:cNvSpPr>
          <p:nvPr/>
        </p:nvSpPr>
        <p:spPr bwMode="auto">
          <a:xfrm>
            <a:off x="6275388" y="4430713"/>
            <a:ext cx="200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104" name="Line 328"/>
          <p:cNvSpPr>
            <a:spLocks noChangeShapeType="1"/>
          </p:cNvSpPr>
          <p:nvPr/>
        </p:nvSpPr>
        <p:spPr bwMode="auto">
          <a:xfrm flipV="1">
            <a:off x="6489700" y="3011488"/>
            <a:ext cx="0" cy="14287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00105" name="Group 329"/>
          <p:cNvGrpSpPr>
            <a:grpSpLocks/>
          </p:cNvGrpSpPr>
          <p:nvPr/>
        </p:nvGrpSpPr>
        <p:grpSpPr bwMode="auto">
          <a:xfrm>
            <a:off x="6394450" y="4354513"/>
            <a:ext cx="182563" cy="182562"/>
            <a:chOff x="1257" y="894"/>
            <a:chExt cx="115" cy="115"/>
          </a:xfrm>
        </p:grpSpPr>
        <p:sp>
          <p:nvSpPr>
            <p:cNvPr id="1100106" name="Rectangle 330"/>
            <p:cNvSpPr>
              <a:spLocks noChangeAspect="1" noChangeArrowheads="1"/>
            </p:cNvSpPr>
            <p:nvPr/>
          </p:nvSpPr>
          <p:spPr bwMode="auto">
            <a:xfrm flipH="1" flipV="1">
              <a:off x="1257" y="894"/>
              <a:ext cx="115" cy="115"/>
            </a:xfrm>
            <a:prstGeom prst="rect">
              <a:avLst/>
            </a:prstGeom>
            <a:solidFill>
              <a:srgbClr val="DFDFD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0107" name="Rectangle 331"/>
            <p:cNvSpPr>
              <a:spLocks noChangeAspect="1" noChangeArrowheads="1"/>
            </p:cNvSpPr>
            <p:nvPr/>
          </p:nvSpPr>
          <p:spPr bwMode="auto">
            <a:xfrm flipH="1" flipV="1">
              <a:off x="1286" y="923"/>
              <a:ext cx="58" cy="5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00108" name="Line 332"/>
          <p:cNvSpPr>
            <a:spLocks noChangeShapeType="1"/>
          </p:cNvSpPr>
          <p:nvPr/>
        </p:nvSpPr>
        <p:spPr bwMode="auto">
          <a:xfrm>
            <a:off x="6489700" y="3011488"/>
            <a:ext cx="276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00109" name="Group 333"/>
          <p:cNvGrpSpPr>
            <a:grpSpLocks/>
          </p:cNvGrpSpPr>
          <p:nvPr/>
        </p:nvGrpSpPr>
        <p:grpSpPr bwMode="auto">
          <a:xfrm>
            <a:off x="6399213" y="2925763"/>
            <a:ext cx="182562" cy="182562"/>
            <a:chOff x="1257" y="894"/>
            <a:chExt cx="115" cy="115"/>
          </a:xfrm>
        </p:grpSpPr>
        <p:sp>
          <p:nvSpPr>
            <p:cNvPr id="1100110" name="Rectangle 334"/>
            <p:cNvSpPr>
              <a:spLocks noChangeAspect="1" noChangeArrowheads="1"/>
            </p:cNvSpPr>
            <p:nvPr/>
          </p:nvSpPr>
          <p:spPr bwMode="auto">
            <a:xfrm flipH="1" flipV="1">
              <a:off x="1257" y="894"/>
              <a:ext cx="115" cy="115"/>
            </a:xfrm>
            <a:prstGeom prst="rect">
              <a:avLst/>
            </a:prstGeom>
            <a:solidFill>
              <a:srgbClr val="DFDFD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0111" name="Rectangle 335"/>
            <p:cNvSpPr>
              <a:spLocks noChangeAspect="1" noChangeArrowheads="1"/>
            </p:cNvSpPr>
            <p:nvPr/>
          </p:nvSpPr>
          <p:spPr bwMode="auto">
            <a:xfrm flipH="1" flipV="1">
              <a:off x="1286" y="923"/>
              <a:ext cx="58" cy="5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00112" name="Line 336"/>
          <p:cNvSpPr>
            <a:spLocks noChangeShapeType="1"/>
          </p:cNvSpPr>
          <p:nvPr/>
        </p:nvSpPr>
        <p:spPr bwMode="auto">
          <a:xfrm>
            <a:off x="7823200" y="3230563"/>
            <a:ext cx="176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113" name="Line 337"/>
          <p:cNvSpPr>
            <a:spLocks noChangeShapeType="1"/>
          </p:cNvSpPr>
          <p:nvPr/>
        </p:nvSpPr>
        <p:spPr bwMode="auto">
          <a:xfrm>
            <a:off x="7713663" y="4487863"/>
            <a:ext cx="266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114" name="Line 338"/>
          <p:cNvSpPr>
            <a:spLocks noChangeShapeType="1"/>
          </p:cNvSpPr>
          <p:nvPr/>
        </p:nvSpPr>
        <p:spPr bwMode="auto">
          <a:xfrm>
            <a:off x="8008938" y="3230563"/>
            <a:ext cx="0" cy="12620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00115" name="Group 339"/>
          <p:cNvGrpSpPr>
            <a:grpSpLocks/>
          </p:cNvGrpSpPr>
          <p:nvPr/>
        </p:nvGrpSpPr>
        <p:grpSpPr bwMode="auto">
          <a:xfrm>
            <a:off x="7918450" y="4397375"/>
            <a:ext cx="182563" cy="182563"/>
            <a:chOff x="1257" y="894"/>
            <a:chExt cx="115" cy="115"/>
          </a:xfrm>
        </p:grpSpPr>
        <p:sp>
          <p:nvSpPr>
            <p:cNvPr id="1100116" name="Rectangle 340"/>
            <p:cNvSpPr>
              <a:spLocks noChangeAspect="1" noChangeArrowheads="1"/>
            </p:cNvSpPr>
            <p:nvPr/>
          </p:nvSpPr>
          <p:spPr bwMode="auto">
            <a:xfrm flipH="1" flipV="1">
              <a:off x="1257" y="894"/>
              <a:ext cx="115" cy="115"/>
            </a:xfrm>
            <a:prstGeom prst="rect">
              <a:avLst/>
            </a:prstGeom>
            <a:solidFill>
              <a:srgbClr val="DFDFD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0117" name="Rectangle 341"/>
            <p:cNvSpPr>
              <a:spLocks noChangeAspect="1" noChangeArrowheads="1"/>
            </p:cNvSpPr>
            <p:nvPr/>
          </p:nvSpPr>
          <p:spPr bwMode="auto">
            <a:xfrm flipH="1" flipV="1">
              <a:off x="1286" y="923"/>
              <a:ext cx="58" cy="5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00118" name="Group 342"/>
          <p:cNvGrpSpPr>
            <a:grpSpLocks/>
          </p:cNvGrpSpPr>
          <p:nvPr/>
        </p:nvGrpSpPr>
        <p:grpSpPr bwMode="auto">
          <a:xfrm>
            <a:off x="7918450" y="3144838"/>
            <a:ext cx="182563" cy="182562"/>
            <a:chOff x="1257" y="894"/>
            <a:chExt cx="115" cy="115"/>
          </a:xfrm>
        </p:grpSpPr>
        <p:sp>
          <p:nvSpPr>
            <p:cNvPr id="1100119" name="Rectangle 343"/>
            <p:cNvSpPr>
              <a:spLocks noChangeAspect="1" noChangeArrowheads="1"/>
            </p:cNvSpPr>
            <p:nvPr/>
          </p:nvSpPr>
          <p:spPr bwMode="auto">
            <a:xfrm flipH="1" flipV="1">
              <a:off x="1257" y="894"/>
              <a:ext cx="115" cy="115"/>
            </a:xfrm>
            <a:prstGeom prst="rect">
              <a:avLst/>
            </a:prstGeom>
            <a:solidFill>
              <a:srgbClr val="DFDFD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0120" name="Rectangle 344"/>
            <p:cNvSpPr>
              <a:spLocks noChangeAspect="1" noChangeArrowheads="1"/>
            </p:cNvSpPr>
            <p:nvPr/>
          </p:nvSpPr>
          <p:spPr bwMode="auto">
            <a:xfrm flipH="1" flipV="1">
              <a:off x="1286" y="923"/>
              <a:ext cx="58" cy="5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00130" name="Group 354"/>
          <p:cNvGrpSpPr>
            <a:grpSpLocks/>
          </p:cNvGrpSpPr>
          <p:nvPr/>
        </p:nvGrpSpPr>
        <p:grpSpPr bwMode="auto">
          <a:xfrm>
            <a:off x="3825875" y="5445125"/>
            <a:ext cx="4346575" cy="1008063"/>
            <a:chOff x="2410" y="3430"/>
            <a:chExt cx="2738" cy="635"/>
          </a:xfrm>
        </p:grpSpPr>
        <p:sp>
          <p:nvSpPr>
            <p:cNvPr id="1099975" name="Rectangle 199"/>
            <p:cNvSpPr>
              <a:spLocks noChangeArrowheads="1"/>
            </p:cNvSpPr>
            <p:nvPr/>
          </p:nvSpPr>
          <p:spPr bwMode="auto">
            <a:xfrm>
              <a:off x="2410" y="3430"/>
              <a:ext cx="2738" cy="6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00125" name="Group 349"/>
            <p:cNvGrpSpPr>
              <a:grpSpLocks/>
            </p:cNvGrpSpPr>
            <p:nvPr/>
          </p:nvGrpSpPr>
          <p:grpSpPr bwMode="auto">
            <a:xfrm>
              <a:off x="2552" y="3521"/>
              <a:ext cx="924" cy="366"/>
              <a:chOff x="4638" y="1525"/>
              <a:chExt cx="924" cy="366"/>
            </a:xfrm>
          </p:grpSpPr>
          <p:sp>
            <p:nvSpPr>
              <p:cNvPr id="1099976" name="Text Box 200"/>
              <p:cNvSpPr txBox="1">
                <a:spLocks noChangeArrowheads="1"/>
              </p:cNvSpPr>
              <p:nvPr/>
            </p:nvSpPr>
            <p:spPr bwMode="auto">
              <a:xfrm>
                <a:off x="4871" y="1525"/>
                <a:ext cx="69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60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Horizontal</a:t>
                </a:r>
                <a:br>
                  <a:rPr lang="de-DE" sz="160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</a:br>
                <a:r>
                  <a:rPr lang="de-DE" altLang="zh-CN" sz="160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Segment</a:t>
                </a:r>
                <a:endPara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099977" name="Line 201"/>
              <p:cNvSpPr>
                <a:spLocks noChangeShapeType="1"/>
              </p:cNvSpPr>
              <p:nvPr/>
            </p:nvSpPr>
            <p:spPr bwMode="auto">
              <a:xfrm flipV="1">
                <a:off x="4638" y="1713"/>
                <a:ext cx="1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099979" name="Text Box 203"/>
            <p:cNvSpPr txBox="1">
              <a:spLocks noChangeArrowheads="1"/>
            </p:cNvSpPr>
            <p:nvPr/>
          </p:nvSpPr>
          <p:spPr bwMode="auto">
            <a:xfrm>
              <a:off x="4740" y="3603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Via</a:t>
              </a:r>
              <a:endPara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1099985" name="Group 209"/>
            <p:cNvGrpSpPr>
              <a:grpSpLocks/>
            </p:cNvGrpSpPr>
            <p:nvPr/>
          </p:nvGrpSpPr>
          <p:grpSpPr bwMode="auto">
            <a:xfrm>
              <a:off x="4579" y="3647"/>
              <a:ext cx="115" cy="115"/>
              <a:chOff x="1257" y="894"/>
              <a:chExt cx="115" cy="115"/>
            </a:xfrm>
          </p:grpSpPr>
          <p:sp>
            <p:nvSpPr>
              <p:cNvPr id="1099986" name="Rectangle 210"/>
              <p:cNvSpPr>
                <a:spLocks noChangeAspect="1" noChangeArrowheads="1"/>
              </p:cNvSpPr>
              <p:nvPr/>
            </p:nvSpPr>
            <p:spPr bwMode="auto">
              <a:xfrm flipH="1" flipV="1">
                <a:off x="1257" y="894"/>
                <a:ext cx="115" cy="115"/>
              </a:xfrm>
              <a:prstGeom prst="rect">
                <a:avLst/>
              </a:prstGeom>
              <a:solidFill>
                <a:srgbClr val="DFDFDF"/>
              </a:solidFill>
              <a:ln w="317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99987" name="Rectangle 211"/>
              <p:cNvSpPr>
                <a:spLocks noChangeAspect="1" noChangeArrowheads="1"/>
              </p:cNvSpPr>
              <p:nvPr/>
            </p:nvSpPr>
            <p:spPr bwMode="auto">
              <a:xfrm flipH="1" flipV="1">
                <a:off x="1286" y="923"/>
                <a:ext cx="58" cy="58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099978" name="Text Box 202"/>
            <p:cNvSpPr txBox="1">
              <a:spLocks noChangeArrowheads="1"/>
            </p:cNvSpPr>
            <p:nvPr/>
          </p:nvSpPr>
          <p:spPr bwMode="auto">
            <a:xfrm>
              <a:off x="3614" y="3529"/>
              <a:ext cx="80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Vertical </a:t>
              </a:r>
              <a:br>
                <a:rPr lang="de-DE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de-DE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Segment</a:t>
              </a:r>
              <a:endPara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0121" name="Line 345"/>
            <p:cNvSpPr>
              <a:spLocks noChangeShapeType="1"/>
            </p:cNvSpPr>
            <p:nvPr/>
          </p:nvSpPr>
          <p:spPr bwMode="auto">
            <a:xfrm>
              <a:off x="3660" y="3548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00122" name="Text Box 346"/>
          <p:cNvSpPr txBox="1">
            <a:spLocks noChangeArrowheads="1"/>
          </p:cNvSpPr>
          <p:nvPr/>
        </p:nvSpPr>
        <p:spPr bwMode="auto">
          <a:xfrm>
            <a:off x="5703888" y="1579563"/>
            <a:ext cx="168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Detailed Routing</a:t>
            </a:r>
            <a:endParaRPr lang="en-US" altLang="zh-CN" sz="16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0124" name="Rectangle 34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5.1	Introduction</a:t>
            </a:r>
          </a:p>
        </p:txBody>
      </p:sp>
      <p:sp>
        <p:nvSpPr>
          <p:cNvPr id="1100128" name="AutoShape 352"/>
          <p:cNvSpPr>
            <a:spLocks noChangeArrowheads="1"/>
          </p:cNvSpPr>
          <p:nvPr/>
        </p:nvSpPr>
        <p:spPr bwMode="auto">
          <a:xfrm>
            <a:off x="4335463" y="3322638"/>
            <a:ext cx="468312" cy="81915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0129" name="Text Box 353"/>
          <p:cNvSpPr txBox="1">
            <a:spLocks noChangeArrowheads="1"/>
          </p:cNvSpPr>
          <p:nvPr/>
        </p:nvSpPr>
        <p:spPr bwMode="auto">
          <a:xfrm>
            <a:off x="827088" y="1522413"/>
            <a:ext cx="2376487" cy="3571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 anchor="ctr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Global Routing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50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0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0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0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0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0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0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0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0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0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0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0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0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0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0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0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0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0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0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0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0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0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0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0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0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0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0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0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0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10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0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1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10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0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10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10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0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10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10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10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0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043" grpId="0" animBg="1"/>
      <p:bldP spid="1100044" grpId="0" animBg="1"/>
      <p:bldP spid="1100045" grpId="0" animBg="1"/>
      <p:bldP spid="1100046" grpId="0" animBg="1"/>
      <p:bldP spid="1100047" grpId="0" animBg="1"/>
      <p:bldP spid="1100048" grpId="0" animBg="1"/>
      <p:bldP spid="1100049" grpId="0" animBg="1"/>
      <p:bldP spid="1100056" grpId="0" animBg="1"/>
      <p:bldP spid="1100060" grpId="0" animBg="1"/>
      <p:bldP spid="1100076" grpId="0" animBg="1"/>
      <p:bldP spid="1100077" grpId="0" animBg="1"/>
      <p:bldP spid="1100078" grpId="0" animBg="1"/>
      <p:bldP spid="1100079" grpId="0" animBg="1"/>
      <p:bldP spid="1100080" grpId="0" animBg="1"/>
      <p:bldP spid="1100081" grpId="0" animBg="1"/>
      <p:bldP spid="1100082" grpId="0" animBg="1"/>
      <p:bldP spid="1100083" grpId="0" animBg="1"/>
      <p:bldP spid="1100087" grpId="0" animBg="1"/>
      <p:bldP spid="1100091" grpId="0" animBg="1"/>
      <p:bldP spid="1100095" grpId="0" animBg="1"/>
      <p:bldP spid="1100096" grpId="0" animBg="1"/>
      <p:bldP spid="1100103" grpId="0" animBg="1"/>
      <p:bldP spid="1100104" grpId="0" animBg="1"/>
      <p:bldP spid="1100108" grpId="0" animBg="1"/>
      <p:bldP spid="1100112" grpId="0" animBg="1"/>
      <p:bldP spid="1100113" grpId="0" animBg="1"/>
      <p:bldP spid="1100114" grpId="0" animBg="1"/>
      <p:bldP spid="1100122" grpId="0"/>
      <p:bldP spid="110012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79A56-CD23-7344-A09B-5D94D55F7EEB}" type="slidenum">
              <a:rPr lang="en-US"/>
              <a:pPr/>
              <a:t>110</a:t>
            </a:fld>
            <a:endParaRPr lang="en-US"/>
          </a:p>
        </p:txBody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301750"/>
            <a:ext cx="8154987" cy="1479550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Pattern Routing</a:t>
            </a:r>
          </a:p>
          <a:p>
            <a:pPr marL="588963" lvl="1" indent="-30480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Searches through a small number of route patterns to improve runtime</a:t>
            </a:r>
          </a:p>
          <a:p>
            <a:pPr marL="588963" lvl="1" indent="-30480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Topologies commonly used in pattern routing: </a:t>
            </a:r>
            <a:r>
              <a:rPr lang="en-US" altLang="zh-CN" i="1">
                <a:ea typeface="宋体" charset="0"/>
                <a:cs typeface="宋体" charset="0"/>
              </a:rPr>
              <a:t>L</a:t>
            </a:r>
            <a:r>
              <a:rPr lang="en-US" altLang="zh-CN">
                <a:ea typeface="宋体" charset="0"/>
                <a:cs typeface="宋体" charset="0"/>
              </a:rPr>
              <a:t>-shapes, </a:t>
            </a:r>
            <a:r>
              <a:rPr lang="en-US" altLang="zh-CN" i="1">
                <a:ea typeface="宋体" charset="0"/>
                <a:cs typeface="宋体" charset="0"/>
              </a:rPr>
              <a:t>Z</a:t>
            </a:r>
            <a:r>
              <a:rPr lang="en-US" altLang="zh-CN">
                <a:ea typeface="宋体" charset="0"/>
                <a:cs typeface="宋体" charset="0"/>
              </a:rPr>
              <a:t>-shapes, </a:t>
            </a:r>
            <a:r>
              <a:rPr lang="en-US" altLang="zh-CN" i="1">
                <a:ea typeface="宋体" charset="0"/>
                <a:cs typeface="宋体" charset="0"/>
              </a:rPr>
              <a:t>U</a:t>
            </a:r>
            <a:r>
              <a:rPr lang="en-US" altLang="zh-CN">
                <a:ea typeface="宋体" charset="0"/>
                <a:cs typeface="宋体" charset="0"/>
              </a:rPr>
              <a:t>-shapes </a:t>
            </a:r>
          </a:p>
        </p:txBody>
      </p:sp>
      <p:grpSp>
        <p:nvGrpSpPr>
          <p:cNvPr id="1219776" name="Group 192"/>
          <p:cNvGrpSpPr>
            <a:grpSpLocks/>
          </p:cNvGrpSpPr>
          <p:nvPr/>
        </p:nvGrpSpPr>
        <p:grpSpPr bwMode="auto">
          <a:xfrm>
            <a:off x="6443663" y="3001963"/>
            <a:ext cx="2263775" cy="2936875"/>
            <a:chOff x="4059" y="1891"/>
            <a:chExt cx="1426" cy="1850"/>
          </a:xfrm>
        </p:grpSpPr>
        <p:sp>
          <p:nvSpPr>
            <p:cNvPr id="1219679" name="Rectangle 95"/>
            <p:cNvSpPr>
              <a:spLocks noChangeAspect="1" noChangeArrowheads="1"/>
            </p:cNvSpPr>
            <p:nvPr/>
          </p:nvSpPr>
          <p:spPr bwMode="auto">
            <a:xfrm>
              <a:off x="4213" y="1891"/>
              <a:ext cx="1025" cy="102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81" name="Line 97"/>
            <p:cNvSpPr>
              <a:spLocks noChangeAspect="1" noChangeShapeType="1"/>
            </p:cNvSpPr>
            <p:nvPr/>
          </p:nvSpPr>
          <p:spPr bwMode="auto">
            <a:xfrm>
              <a:off x="4214" y="2036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82" name="Line 98"/>
            <p:cNvSpPr>
              <a:spLocks noChangeAspect="1" noChangeShapeType="1"/>
            </p:cNvSpPr>
            <p:nvPr/>
          </p:nvSpPr>
          <p:spPr bwMode="auto">
            <a:xfrm>
              <a:off x="4214" y="2182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83" name="Line 99"/>
            <p:cNvSpPr>
              <a:spLocks noChangeAspect="1" noChangeShapeType="1"/>
            </p:cNvSpPr>
            <p:nvPr/>
          </p:nvSpPr>
          <p:spPr bwMode="auto">
            <a:xfrm>
              <a:off x="4214" y="2329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84" name="Line 100"/>
            <p:cNvSpPr>
              <a:spLocks noChangeAspect="1" noChangeShapeType="1"/>
            </p:cNvSpPr>
            <p:nvPr/>
          </p:nvSpPr>
          <p:spPr bwMode="auto">
            <a:xfrm>
              <a:off x="4214" y="2475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85" name="Line 101"/>
            <p:cNvSpPr>
              <a:spLocks noChangeAspect="1" noChangeShapeType="1"/>
            </p:cNvSpPr>
            <p:nvPr/>
          </p:nvSpPr>
          <p:spPr bwMode="auto">
            <a:xfrm>
              <a:off x="4214" y="2622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86" name="Line 102"/>
            <p:cNvSpPr>
              <a:spLocks noChangeAspect="1" noChangeShapeType="1"/>
            </p:cNvSpPr>
            <p:nvPr/>
          </p:nvSpPr>
          <p:spPr bwMode="auto">
            <a:xfrm>
              <a:off x="4360" y="1898"/>
              <a:ext cx="0" cy="10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87" name="Line 103"/>
            <p:cNvSpPr>
              <a:spLocks noChangeAspect="1" noChangeShapeType="1"/>
            </p:cNvSpPr>
            <p:nvPr/>
          </p:nvSpPr>
          <p:spPr bwMode="auto">
            <a:xfrm>
              <a:off x="4506" y="1898"/>
              <a:ext cx="0" cy="10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88" name="Line 104"/>
            <p:cNvSpPr>
              <a:spLocks noChangeAspect="1" noChangeShapeType="1"/>
            </p:cNvSpPr>
            <p:nvPr/>
          </p:nvSpPr>
          <p:spPr bwMode="auto">
            <a:xfrm>
              <a:off x="4653" y="1894"/>
              <a:ext cx="0" cy="10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89" name="Line 105"/>
            <p:cNvSpPr>
              <a:spLocks noChangeAspect="1" noChangeShapeType="1"/>
            </p:cNvSpPr>
            <p:nvPr/>
          </p:nvSpPr>
          <p:spPr bwMode="auto">
            <a:xfrm>
              <a:off x="4800" y="1898"/>
              <a:ext cx="0" cy="100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90" name="Line 106"/>
            <p:cNvSpPr>
              <a:spLocks noChangeAspect="1" noChangeShapeType="1"/>
            </p:cNvSpPr>
            <p:nvPr/>
          </p:nvSpPr>
          <p:spPr bwMode="auto">
            <a:xfrm>
              <a:off x="4947" y="1894"/>
              <a:ext cx="0" cy="10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91" name="Line 107"/>
            <p:cNvSpPr>
              <a:spLocks noChangeAspect="1" noChangeShapeType="1"/>
            </p:cNvSpPr>
            <p:nvPr/>
          </p:nvSpPr>
          <p:spPr bwMode="auto">
            <a:xfrm>
              <a:off x="5092" y="1897"/>
              <a:ext cx="0" cy="101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92" name="Line 108"/>
            <p:cNvSpPr>
              <a:spLocks noChangeAspect="1" noChangeShapeType="1"/>
            </p:cNvSpPr>
            <p:nvPr/>
          </p:nvSpPr>
          <p:spPr bwMode="auto">
            <a:xfrm>
              <a:off x="4214" y="2768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42" name="Oval 158"/>
            <p:cNvSpPr>
              <a:spLocks noChangeAspect="1" noChangeArrowheads="1"/>
            </p:cNvSpPr>
            <p:nvPr/>
          </p:nvSpPr>
          <p:spPr bwMode="auto">
            <a:xfrm>
              <a:off x="4923" y="2159"/>
              <a:ext cx="43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45" name="Freeform 161"/>
            <p:cNvSpPr>
              <a:spLocks noChangeAspect="1"/>
            </p:cNvSpPr>
            <p:nvPr/>
          </p:nvSpPr>
          <p:spPr bwMode="auto">
            <a:xfrm>
              <a:off x="4504" y="2181"/>
              <a:ext cx="591" cy="442"/>
            </a:xfrm>
            <a:custGeom>
              <a:avLst/>
              <a:gdLst>
                <a:gd name="T0" fmla="*/ 0 w 789"/>
                <a:gd name="T1" fmla="*/ 605 h 605"/>
                <a:gd name="T2" fmla="*/ 789 w 789"/>
                <a:gd name="T3" fmla="*/ 605 h 605"/>
                <a:gd name="T4" fmla="*/ 789 w 789"/>
                <a:gd name="T5" fmla="*/ 0 h 605"/>
                <a:gd name="T6" fmla="*/ 612 w 789"/>
                <a:gd name="T7" fmla="*/ 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9" h="605">
                  <a:moveTo>
                    <a:pt x="0" y="605"/>
                  </a:moveTo>
                  <a:lnTo>
                    <a:pt x="789" y="605"/>
                  </a:lnTo>
                  <a:lnTo>
                    <a:pt x="789" y="0"/>
                  </a:lnTo>
                  <a:lnTo>
                    <a:pt x="612" y="0"/>
                  </a:lnTo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46" name="Freeform 162"/>
            <p:cNvSpPr>
              <a:spLocks noChangeAspect="1"/>
            </p:cNvSpPr>
            <p:nvPr/>
          </p:nvSpPr>
          <p:spPr bwMode="auto">
            <a:xfrm>
              <a:off x="4360" y="2181"/>
              <a:ext cx="570" cy="442"/>
            </a:xfrm>
            <a:custGeom>
              <a:avLst/>
              <a:gdLst>
                <a:gd name="T0" fmla="*/ 192 w 761"/>
                <a:gd name="T1" fmla="*/ 590 h 590"/>
                <a:gd name="T2" fmla="*/ 0 w 761"/>
                <a:gd name="T3" fmla="*/ 590 h 590"/>
                <a:gd name="T4" fmla="*/ 0 w 761"/>
                <a:gd name="T5" fmla="*/ 0 h 590"/>
                <a:gd name="T6" fmla="*/ 761 w 761"/>
                <a:gd name="T7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1" h="590">
                  <a:moveTo>
                    <a:pt x="192" y="590"/>
                  </a:moveTo>
                  <a:lnTo>
                    <a:pt x="0" y="590"/>
                  </a:lnTo>
                  <a:lnTo>
                    <a:pt x="0" y="0"/>
                  </a:lnTo>
                  <a:lnTo>
                    <a:pt x="761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67" name="Text Box 183"/>
            <p:cNvSpPr txBox="1">
              <a:spLocks noChangeArrowheads="1"/>
            </p:cNvSpPr>
            <p:nvPr/>
          </p:nvSpPr>
          <p:spPr bwMode="auto">
            <a:xfrm>
              <a:off x="4059" y="3067"/>
              <a:ext cx="817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Detour-</a:t>
              </a:r>
              <a:b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Left</a:t>
              </a:r>
              <a:b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Horizontal </a:t>
              </a:r>
              <a:b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U</a:t>
              </a: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-Shape</a:t>
              </a:r>
            </a:p>
          </p:txBody>
        </p:sp>
        <p:sp>
          <p:nvSpPr>
            <p:cNvPr id="1219768" name="Text Box 184"/>
            <p:cNvSpPr txBox="1">
              <a:spLocks noChangeArrowheads="1"/>
            </p:cNvSpPr>
            <p:nvPr/>
          </p:nvSpPr>
          <p:spPr bwMode="auto">
            <a:xfrm>
              <a:off x="4740" y="3067"/>
              <a:ext cx="74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  <a:t>Detour-</a:t>
              </a:r>
              <a:b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  <a:t>Right </a:t>
              </a:r>
              <a:b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  <a:t>Horizontal </a:t>
              </a:r>
              <a:b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600" i="1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  <a:t>U</a:t>
              </a:r>
              <a: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  <a:t>-Shape</a:t>
              </a:r>
            </a:p>
          </p:txBody>
        </p:sp>
        <p:sp>
          <p:nvSpPr>
            <p:cNvPr id="1219770" name="Line 186"/>
            <p:cNvSpPr>
              <a:spLocks noChangeShapeType="1"/>
            </p:cNvSpPr>
            <p:nvPr/>
          </p:nvSpPr>
          <p:spPr bwMode="auto">
            <a:xfrm flipV="1">
              <a:off x="5011" y="2645"/>
              <a:ext cx="1" cy="422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7281" tIns="43641" rIns="87281" bIns="43641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71" name="Line 187"/>
            <p:cNvSpPr>
              <a:spLocks noChangeShapeType="1"/>
            </p:cNvSpPr>
            <p:nvPr/>
          </p:nvSpPr>
          <p:spPr bwMode="auto">
            <a:xfrm flipV="1">
              <a:off x="4422" y="2645"/>
              <a:ext cx="1" cy="42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7281" tIns="43641" rIns="87281" bIns="43641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43" name="Oval 159"/>
            <p:cNvSpPr>
              <a:spLocks noChangeAspect="1" noChangeArrowheads="1"/>
            </p:cNvSpPr>
            <p:nvPr/>
          </p:nvSpPr>
          <p:spPr bwMode="auto">
            <a:xfrm>
              <a:off x="4482" y="2600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19775" name="Group 191"/>
          <p:cNvGrpSpPr>
            <a:grpSpLocks/>
          </p:cNvGrpSpPr>
          <p:nvPr/>
        </p:nvGrpSpPr>
        <p:grpSpPr bwMode="auto">
          <a:xfrm>
            <a:off x="4500563" y="3001963"/>
            <a:ext cx="2087562" cy="2936875"/>
            <a:chOff x="2835" y="1891"/>
            <a:chExt cx="1315" cy="1850"/>
          </a:xfrm>
        </p:grpSpPr>
        <p:sp>
          <p:nvSpPr>
            <p:cNvPr id="1219721" name="Rectangle 137"/>
            <p:cNvSpPr>
              <a:spLocks noChangeAspect="1" noChangeArrowheads="1"/>
            </p:cNvSpPr>
            <p:nvPr/>
          </p:nvSpPr>
          <p:spPr bwMode="auto">
            <a:xfrm>
              <a:off x="3031" y="1891"/>
              <a:ext cx="1025" cy="102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23" name="Line 139"/>
            <p:cNvSpPr>
              <a:spLocks noChangeAspect="1" noChangeShapeType="1"/>
            </p:cNvSpPr>
            <p:nvPr/>
          </p:nvSpPr>
          <p:spPr bwMode="auto">
            <a:xfrm>
              <a:off x="3031" y="2036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24" name="Line 140"/>
            <p:cNvSpPr>
              <a:spLocks noChangeAspect="1" noChangeShapeType="1"/>
            </p:cNvSpPr>
            <p:nvPr/>
          </p:nvSpPr>
          <p:spPr bwMode="auto">
            <a:xfrm>
              <a:off x="3031" y="2182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25" name="Line 141"/>
            <p:cNvSpPr>
              <a:spLocks noChangeAspect="1" noChangeShapeType="1"/>
            </p:cNvSpPr>
            <p:nvPr/>
          </p:nvSpPr>
          <p:spPr bwMode="auto">
            <a:xfrm>
              <a:off x="3031" y="2329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26" name="Line 142"/>
            <p:cNvSpPr>
              <a:spLocks noChangeAspect="1" noChangeShapeType="1"/>
            </p:cNvSpPr>
            <p:nvPr/>
          </p:nvSpPr>
          <p:spPr bwMode="auto">
            <a:xfrm>
              <a:off x="3031" y="2475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27" name="Line 143"/>
            <p:cNvSpPr>
              <a:spLocks noChangeAspect="1" noChangeShapeType="1"/>
            </p:cNvSpPr>
            <p:nvPr/>
          </p:nvSpPr>
          <p:spPr bwMode="auto">
            <a:xfrm>
              <a:off x="3031" y="2622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28" name="Line 144"/>
            <p:cNvSpPr>
              <a:spLocks noChangeAspect="1" noChangeShapeType="1"/>
            </p:cNvSpPr>
            <p:nvPr/>
          </p:nvSpPr>
          <p:spPr bwMode="auto">
            <a:xfrm>
              <a:off x="3177" y="1898"/>
              <a:ext cx="0" cy="10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29" name="Line 145"/>
            <p:cNvSpPr>
              <a:spLocks noChangeAspect="1" noChangeShapeType="1"/>
            </p:cNvSpPr>
            <p:nvPr/>
          </p:nvSpPr>
          <p:spPr bwMode="auto">
            <a:xfrm>
              <a:off x="3323" y="1898"/>
              <a:ext cx="0" cy="10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30" name="Line 146"/>
            <p:cNvSpPr>
              <a:spLocks noChangeAspect="1" noChangeShapeType="1"/>
            </p:cNvSpPr>
            <p:nvPr/>
          </p:nvSpPr>
          <p:spPr bwMode="auto">
            <a:xfrm>
              <a:off x="3470" y="1894"/>
              <a:ext cx="0" cy="10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31" name="Line 147"/>
            <p:cNvSpPr>
              <a:spLocks noChangeAspect="1" noChangeShapeType="1"/>
            </p:cNvSpPr>
            <p:nvPr/>
          </p:nvSpPr>
          <p:spPr bwMode="auto">
            <a:xfrm>
              <a:off x="3617" y="1898"/>
              <a:ext cx="0" cy="100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32" name="Line 148"/>
            <p:cNvSpPr>
              <a:spLocks noChangeAspect="1" noChangeShapeType="1"/>
            </p:cNvSpPr>
            <p:nvPr/>
          </p:nvSpPr>
          <p:spPr bwMode="auto">
            <a:xfrm>
              <a:off x="3764" y="1894"/>
              <a:ext cx="0" cy="10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33" name="Line 149"/>
            <p:cNvSpPr>
              <a:spLocks noChangeAspect="1" noChangeShapeType="1"/>
            </p:cNvSpPr>
            <p:nvPr/>
          </p:nvSpPr>
          <p:spPr bwMode="auto">
            <a:xfrm>
              <a:off x="3909" y="1897"/>
              <a:ext cx="0" cy="101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34" name="Line 150"/>
            <p:cNvSpPr>
              <a:spLocks noChangeAspect="1" noChangeShapeType="1"/>
            </p:cNvSpPr>
            <p:nvPr/>
          </p:nvSpPr>
          <p:spPr bwMode="auto">
            <a:xfrm>
              <a:off x="3031" y="2768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41" name="Freeform 157"/>
            <p:cNvSpPr>
              <a:spLocks noChangeAspect="1"/>
            </p:cNvSpPr>
            <p:nvPr/>
          </p:nvSpPr>
          <p:spPr bwMode="auto">
            <a:xfrm>
              <a:off x="3321" y="2177"/>
              <a:ext cx="442" cy="588"/>
            </a:xfrm>
            <a:custGeom>
              <a:avLst/>
              <a:gdLst>
                <a:gd name="T0" fmla="*/ 0 w 597"/>
                <a:gd name="T1" fmla="*/ 590 h 784"/>
                <a:gd name="T2" fmla="*/ 0 w 597"/>
                <a:gd name="T3" fmla="*/ 784 h 784"/>
                <a:gd name="T4" fmla="*/ 597 w 597"/>
                <a:gd name="T5" fmla="*/ 784 h 784"/>
                <a:gd name="T6" fmla="*/ 597 w 597"/>
                <a:gd name="T7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7" h="784">
                  <a:moveTo>
                    <a:pt x="0" y="590"/>
                  </a:moveTo>
                  <a:lnTo>
                    <a:pt x="0" y="784"/>
                  </a:lnTo>
                  <a:lnTo>
                    <a:pt x="597" y="784"/>
                  </a:lnTo>
                  <a:lnTo>
                    <a:pt x="597" y="0"/>
                  </a:lnTo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44" name="Freeform 160"/>
            <p:cNvSpPr>
              <a:spLocks noChangeAspect="1"/>
            </p:cNvSpPr>
            <p:nvPr/>
          </p:nvSpPr>
          <p:spPr bwMode="auto">
            <a:xfrm>
              <a:off x="3321" y="2033"/>
              <a:ext cx="442" cy="582"/>
            </a:xfrm>
            <a:custGeom>
              <a:avLst/>
              <a:gdLst>
                <a:gd name="T0" fmla="*/ 0 w 590"/>
                <a:gd name="T1" fmla="*/ 776 h 776"/>
                <a:gd name="T2" fmla="*/ 0 w 590"/>
                <a:gd name="T3" fmla="*/ 0 h 776"/>
                <a:gd name="T4" fmla="*/ 590 w 590"/>
                <a:gd name="T5" fmla="*/ 0 h 776"/>
                <a:gd name="T6" fmla="*/ 590 w 590"/>
                <a:gd name="T7" fmla="*/ 178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0" h="776">
                  <a:moveTo>
                    <a:pt x="0" y="776"/>
                  </a:moveTo>
                  <a:lnTo>
                    <a:pt x="0" y="0"/>
                  </a:lnTo>
                  <a:lnTo>
                    <a:pt x="590" y="0"/>
                  </a:lnTo>
                  <a:lnTo>
                    <a:pt x="590" y="178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63" name="Text Box 179"/>
            <p:cNvSpPr txBox="1">
              <a:spLocks noChangeArrowheads="1"/>
            </p:cNvSpPr>
            <p:nvPr/>
          </p:nvSpPr>
          <p:spPr bwMode="auto">
            <a:xfrm>
              <a:off x="2835" y="3067"/>
              <a:ext cx="86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Detour-Up</a:t>
              </a:r>
              <a:b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Vertical </a:t>
              </a:r>
              <a:b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U</a:t>
              </a: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-Shape</a:t>
              </a:r>
            </a:p>
          </p:txBody>
        </p:sp>
        <p:sp>
          <p:nvSpPr>
            <p:cNvPr id="1219764" name="Text Box 180"/>
            <p:cNvSpPr txBox="1">
              <a:spLocks noChangeArrowheads="1"/>
            </p:cNvSpPr>
            <p:nvPr/>
          </p:nvSpPr>
          <p:spPr bwMode="auto">
            <a:xfrm>
              <a:off x="3515" y="3067"/>
              <a:ext cx="63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  <a:t>Detour-</a:t>
              </a:r>
              <a:b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  <a:t>Down </a:t>
              </a:r>
              <a:b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  <a:t>Vertical </a:t>
              </a:r>
              <a:b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600" i="1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  <a:t>U</a:t>
              </a:r>
              <a: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  <a:t>-Shape</a:t>
              </a:r>
            </a:p>
          </p:txBody>
        </p:sp>
        <p:sp>
          <p:nvSpPr>
            <p:cNvPr id="1219766" name="Freeform 182"/>
            <p:cNvSpPr>
              <a:spLocks/>
            </p:cNvSpPr>
            <p:nvPr/>
          </p:nvSpPr>
          <p:spPr bwMode="auto">
            <a:xfrm>
              <a:off x="3151" y="2341"/>
              <a:ext cx="137" cy="726"/>
            </a:xfrm>
            <a:custGeom>
              <a:avLst/>
              <a:gdLst>
                <a:gd name="T0" fmla="*/ 15 w 106"/>
                <a:gd name="T1" fmla="*/ 681 h 681"/>
                <a:gd name="T2" fmla="*/ 15 w 106"/>
                <a:gd name="T3" fmla="*/ 137 h 681"/>
                <a:gd name="T4" fmla="*/ 106 w 106"/>
                <a:gd name="T5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681">
                  <a:moveTo>
                    <a:pt x="15" y="681"/>
                  </a:moveTo>
                  <a:cubicBezTo>
                    <a:pt x="7" y="465"/>
                    <a:pt x="0" y="250"/>
                    <a:pt x="15" y="137"/>
                  </a:cubicBezTo>
                  <a:cubicBezTo>
                    <a:pt x="30" y="24"/>
                    <a:pt x="68" y="12"/>
                    <a:pt x="106" y="0"/>
                  </a:cubicBez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7281" tIns="43641" rIns="87281" bIns="43641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72" name="Line 188"/>
            <p:cNvSpPr>
              <a:spLocks noChangeShapeType="1"/>
            </p:cNvSpPr>
            <p:nvPr/>
          </p:nvSpPr>
          <p:spPr bwMode="auto">
            <a:xfrm flipV="1">
              <a:off x="3742" y="2795"/>
              <a:ext cx="0" cy="272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7281" tIns="43641" rIns="87281" bIns="43641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37" name="Oval 153"/>
            <p:cNvSpPr>
              <a:spLocks noChangeAspect="1" noChangeArrowheads="1"/>
            </p:cNvSpPr>
            <p:nvPr/>
          </p:nvSpPr>
          <p:spPr bwMode="auto">
            <a:xfrm>
              <a:off x="3740" y="2161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38" name="Oval 154"/>
            <p:cNvSpPr>
              <a:spLocks noChangeAspect="1" noChangeArrowheads="1"/>
            </p:cNvSpPr>
            <p:nvPr/>
          </p:nvSpPr>
          <p:spPr bwMode="auto">
            <a:xfrm>
              <a:off x="3297" y="2601"/>
              <a:ext cx="43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19774" name="Group 190"/>
          <p:cNvGrpSpPr>
            <a:grpSpLocks/>
          </p:cNvGrpSpPr>
          <p:nvPr/>
        </p:nvGrpSpPr>
        <p:grpSpPr bwMode="auto">
          <a:xfrm>
            <a:off x="2628900" y="2997200"/>
            <a:ext cx="2232025" cy="2697163"/>
            <a:chOff x="1656" y="1888"/>
            <a:chExt cx="1406" cy="1699"/>
          </a:xfrm>
        </p:grpSpPr>
        <p:sp>
          <p:nvSpPr>
            <p:cNvPr id="1219707" name="Rectangle 123"/>
            <p:cNvSpPr>
              <a:spLocks noChangeAspect="1" noChangeArrowheads="1"/>
            </p:cNvSpPr>
            <p:nvPr/>
          </p:nvSpPr>
          <p:spPr bwMode="auto">
            <a:xfrm>
              <a:off x="1853" y="1888"/>
              <a:ext cx="1025" cy="102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09" name="Line 125"/>
            <p:cNvSpPr>
              <a:spLocks noChangeAspect="1" noChangeShapeType="1"/>
            </p:cNvSpPr>
            <p:nvPr/>
          </p:nvSpPr>
          <p:spPr bwMode="auto">
            <a:xfrm>
              <a:off x="1856" y="2034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10" name="Line 126"/>
            <p:cNvSpPr>
              <a:spLocks noChangeAspect="1" noChangeShapeType="1"/>
            </p:cNvSpPr>
            <p:nvPr/>
          </p:nvSpPr>
          <p:spPr bwMode="auto">
            <a:xfrm>
              <a:off x="1856" y="2179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11" name="Line 127"/>
            <p:cNvSpPr>
              <a:spLocks noChangeAspect="1" noChangeShapeType="1"/>
            </p:cNvSpPr>
            <p:nvPr/>
          </p:nvSpPr>
          <p:spPr bwMode="auto">
            <a:xfrm>
              <a:off x="1856" y="2326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12" name="Line 128"/>
            <p:cNvSpPr>
              <a:spLocks noChangeAspect="1" noChangeShapeType="1"/>
            </p:cNvSpPr>
            <p:nvPr/>
          </p:nvSpPr>
          <p:spPr bwMode="auto">
            <a:xfrm>
              <a:off x="1856" y="2472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13" name="Line 129"/>
            <p:cNvSpPr>
              <a:spLocks noChangeAspect="1" noChangeShapeType="1"/>
            </p:cNvSpPr>
            <p:nvPr/>
          </p:nvSpPr>
          <p:spPr bwMode="auto">
            <a:xfrm>
              <a:off x="1856" y="2619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14" name="Line 130"/>
            <p:cNvSpPr>
              <a:spLocks noChangeAspect="1" noChangeShapeType="1"/>
            </p:cNvSpPr>
            <p:nvPr/>
          </p:nvSpPr>
          <p:spPr bwMode="auto">
            <a:xfrm>
              <a:off x="2002" y="1896"/>
              <a:ext cx="0" cy="10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15" name="Line 131"/>
            <p:cNvSpPr>
              <a:spLocks noChangeAspect="1" noChangeShapeType="1"/>
            </p:cNvSpPr>
            <p:nvPr/>
          </p:nvSpPr>
          <p:spPr bwMode="auto">
            <a:xfrm>
              <a:off x="2148" y="1896"/>
              <a:ext cx="0" cy="10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16" name="Line 132"/>
            <p:cNvSpPr>
              <a:spLocks noChangeAspect="1" noChangeShapeType="1"/>
            </p:cNvSpPr>
            <p:nvPr/>
          </p:nvSpPr>
          <p:spPr bwMode="auto">
            <a:xfrm>
              <a:off x="2295" y="1891"/>
              <a:ext cx="0" cy="101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17" name="Line 133"/>
            <p:cNvSpPr>
              <a:spLocks noChangeAspect="1" noChangeShapeType="1"/>
            </p:cNvSpPr>
            <p:nvPr/>
          </p:nvSpPr>
          <p:spPr bwMode="auto">
            <a:xfrm>
              <a:off x="2442" y="1895"/>
              <a:ext cx="0" cy="10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18" name="Line 134"/>
            <p:cNvSpPr>
              <a:spLocks noChangeAspect="1" noChangeShapeType="1"/>
            </p:cNvSpPr>
            <p:nvPr/>
          </p:nvSpPr>
          <p:spPr bwMode="auto">
            <a:xfrm>
              <a:off x="2589" y="1891"/>
              <a:ext cx="0" cy="10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19" name="Line 135"/>
            <p:cNvSpPr>
              <a:spLocks noChangeAspect="1" noChangeShapeType="1"/>
            </p:cNvSpPr>
            <p:nvPr/>
          </p:nvSpPr>
          <p:spPr bwMode="auto">
            <a:xfrm>
              <a:off x="2734" y="1894"/>
              <a:ext cx="0" cy="10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20" name="Line 136"/>
            <p:cNvSpPr>
              <a:spLocks noChangeAspect="1" noChangeShapeType="1"/>
            </p:cNvSpPr>
            <p:nvPr/>
          </p:nvSpPr>
          <p:spPr bwMode="auto">
            <a:xfrm>
              <a:off x="1856" y="2766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40" name="Freeform 156"/>
            <p:cNvSpPr>
              <a:spLocks noChangeAspect="1"/>
            </p:cNvSpPr>
            <p:nvPr/>
          </p:nvSpPr>
          <p:spPr bwMode="auto">
            <a:xfrm>
              <a:off x="2147" y="2195"/>
              <a:ext cx="442" cy="431"/>
            </a:xfrm>
            <a:custGeom>
              <a:avLst/>
              <a:gdLst>
                <a:gd name="T0" fmla="*/ 0 w 590"/>
                <a:gd name="T1" fmla="*/ 562 h 562"/>
                <a:gd name="T2" fmla="*/ 0 w 590"/>
                <a:gd name="T3" fmla="*/ 166 h 562"/>
                <a:gd name="T4" fmla="*/ 590 w 590"/>
                <a:gd name="T5" fmla="*/ 166 h 562"/>
                <a:gd name="T6" fmla="*/ 590 w 590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0" h="562">
                  <a:moveTo>
                    <a:pt x="0" y="562"/>
                  </a:moveTo>
                  <a:lnTo>
                    <a:pt x="0" y="166"/>
                  </a:lnTo>
                  <a:lnTo>
                    <a:pt x="590" y="166"/>
                  </a:lnTo>
                  <a:lnTo>
                    <a:pt x="590" y="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59" name="Text Box 175"/>
            <p:cNvSpPr txBox="1">
              <a:spLocks noChangeArrowheads="1"/>
            </p:cNvSpPr>
            <p:nvPr/>
          </p:nvSpPr>
          <p:spPr bwMode="auto">
            <a:xfrm>
              <a:off x="1656" y="3067"/>
              <a:ext cx="72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Up-Right-Up </a:t>
              </a:r>
              <a:b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Z</a:t>
              </a: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-Shape</a:t>
              </a:r>
            </a:p>
          </p:txBody>
        </p:sp>
        <p:sp>
          <p:nvSpPr>
            <p:cNvPr id="1219760" name="Text Box 176"/>
            <p:cNvSpPr txBox="1">
              <a:spLocks noChangeArrowheads="1"/>
            </p:cNvSpPr>
            <p:nvPr/>
          </p:nvSpPr>
          <p:spPr bwMode="auto">
            <a:xfrm>
              <a:off x="2200" y="3067"/>
              <a:ext cx="86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  <a:t>Right-Up-Right </a:t>
              </a:r>
              <a:b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600" i="1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  <a:t>Z</a:t>
              </a:r>
              <a: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  <a:t>-Shape</a:t>
              </a:r>
            </a:p>
          </p:txBody>
        </p:sp>
        <p:sp>
          <p:nvSpPr>
            <p:cNvPr id="1219761" name="Freeform 177"/>
            <p:cNvSpPr>
              <a:spLocks/>
            </p:cNvSpPr>
            <p:nvPr/>
          </p:nvSpPr>
          <p:spPr bwMode="auto">
            <a:xfrm>
              <a:off x="2487" y="2478"/>
              <a:ext cx="212" cy="589"/>
            </a:xfrm>
            <a:custGeom>
              <a:avLst/>
              <a:gdLst>
                <a:gd name="T0" fmla="*/ 182 w 212"/>
                <a:gd name="T1" fmla="*/ 589 h 589"/>
                <a:gd name="T2" fmla="*/ 182 w 212"/>
                <a:gd name="T3" fmla="*/ 136 h 589"/>
                <a:gd name="T4" fmla="*/ 0 w 212"/>
                <a:gd name="T5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" h="589">
                  <a:moveTo>
                    <a:pt x="182" y="589"/>
                  </a:moveTo>
                  <a:cubicBezTo>
                    <a:pt x="197" y="411"/>
                    <a:pt x="212" y="234"/>
                    <a:pt x="182" y="136"/>
                  </a:cubicBezTo>
                  <a:cubicBezTo>
                    <a:pt x="152" y="38"/>
                    <a:pt x="76" y="19"/>
                    <a:pt x="0" y="0"/>
                  </a:cubicBezTo>
                </a:path>
              </a:pathLst>
            </a:custGeom>
            <a:noFill/>
            <a:ln w="63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281" tIns="43641" rIns="87281" bIns="43641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62" name="Freeform 178"/>
            <p:cNvSpPr>
              <a:spLocks/>
            </p:cNvSpPr>
            <p:nvPr/>
          </p:nvSpPr>
          <p:spPr bwMode="auto">
            <a:xfrm>
              <a:off x="2003" y="2417"/>
              <a:ext cx="106" cy="650"/>
            </a:xfrm>
            <a:custGeom>
              <a:avLst/>
              <a:gdLst>
                <a:gd name="T0" fmla="*/ 15 w 106"/>
                <a:gd name="T1" fmla="*/ 650 h 650"/>
                <a:gd name="T2" fmla="*/ 15 w 106"/>
                <a:gd name="T3" fmla="*/ 106 h 650"/>
                <a:gd name="T4" fmla="*/ 106 w 106"/>
                <a:gd name="T5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650">
                  <a:moveTo>
                    <a:pt x="15" y="650"/>
                  </a:moveTo>
                  <a:cubicBezTo>
                    <a:pt x="7" y="431"/>
                    <a:pt x="0" y="212"/>
                    <a:pt x="15" y="106"/>
                  </a:cubicBezTo>
                  <a:cubicBezTo>
                    <a:pt x="30" y="0"/>
                    <a:pt x="68" y="7"/>
                    <a:pt x="106" y="15"/>
                  </a:cubicBez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281" tIns="43641" rIns="87281" bIns="43641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39" name="Freeform 155"/>
            <p:cNvSpPr>
              <a:spLocks noChangeAspect="1"/>
            </p:cNvSpPr>
            <p:nvPr/>
          </p:nvSpPr>
          <p:spPr bwMode="auto">
            <a:xfrm>
              <a:off x="2146" y="2179"/>
              <a:ext cx="458" cy="442"/>
            </a:xfrm>
            <a:custGeom>
              <a:avLst/>
              <a:gdLst>
                <a:gd name="T0" fmla="*/ 0 w 611"/>
                <a:gd name="T1" fmla="*/ 590 h 590"/>
                <a:gd name="T2" fmla="*/ 396 w 611"/>
                <a:gd name="T3" fmla="*/ 590 h 590"/>
                <a:gd name="T4" fmla="*/ 396 w 611"/>
                <a:gd name="T5" fmla="*/ 0 h 590"/>
                <a:gd name="T6" fmla="*/ 611 w 611"/>
                <a:gd name="T7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1" h="590">
                  <a:moveTo>
                    <a:pt x="0" y="590"/>
                  </a:moveTo>
                  <a:lnTo>
                    <a:pt x="396" y="590"/>
                  </a:lnTo>
                  <a:lnTo>
                    <a:pt x="396" y="0"/>
                  </a:lnTo>
                  <a:lnTo>
                    <a:pt x="611" y="0"/>
                  </a:lnTo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35" name="Oval 151"/>
            <p:cNvSpPr>
              <a:spLocks noChangeAspect="1" noChangeArrowheads="1"/>
            </p:cNvSpPr>
            <p:nvPr/>
          </p:nvSpPr>
          <p:spPr bwMode="auto">
            <a:xfrm>
              <a:off x="2567" y="2159"/>
              <a:ext cx="43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36" name="Oval 152"/>
            <p:cNvSpPr>
              <a:spLocks noChangeAspect="1" noChangeArrowheads="1"/>
            </p:cNvSpPr>
            <p:nvPr/>
          </p:nvSpPr>
          <p:spPr bwMode="auto">
            <a:xfrm>
              <a:off x="2124" y="2598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19773" name="Group 189"/>
          <p:cNvGrpSpPr>
            <a:grpSpLocks/>
          </p:cNvGrpSpPr>
          <p:nvPr/>
        </p:nvGrpSpPr>
        <p:grpSpPr bwMode="auto">
          <a:xfrm>
            <a:off x="684213" y="2997200"/>
            <a:ext cx="2181225" cy="2452688"/>
            <a:chOff x="431" y="1888"/>
            <a:chExt cx="1374" cy="1545"/>
          </a:xfrm>
        </p:grpSpPr>
        <p:sp>
          <p:nvSpPr>
            <p:cNvPr id="1219693" name="Rectangle 109"/>
            <p:cNvSpPr>
              <a:spLocks noChangeAspect="1" noChangeArrowheads="1"/>
            </p:cNvSpPr>
            <p:nvPr/>
          </p:nvSpPr>
          <p:spPr bwMode="auto">
            <a:xfrm>
              <a:off x="674" y="1888"/>
              <a:ext cx="1025" cy="102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95" name="Line 111"/>
            <p:cNvSpPr>
              <a:spLocks noChangeAspect="1" noChangeShapeType="1"/>
            </p:cNvSpPr>
            <p:nvPr/>
          </p:nvSpPr>
          <p:spPr bwMode="auto">
            <a:xfrm>
              <a:off x="675" y="2034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96" name="Line 112"/>
            <p:cNvSpPr>
              <a:spLocks noChangeAspect="1" noChangeShapeType="1"/>
            </p:cNvSpPr>
            <p:nvPr/>
          </p:nvSpPr>
          <p:spPr bwMode="auto">
            <a:xfrm>
              <a:off x="675" y="2179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97" name="Line 113"/>
            <p:cNvSpPr>
              <a:spLocks noChangeAspect="1" noChangeShapeType="1"/>
            </p:cNvSpPr>
            <p:nvPr/>
          </p:nvSpPr>
          <p:spPr bwMode="auto">
            <a:xfrm>
              <a:off x="675" y="2326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98" name="Line 114"/>
            <p:cNvSpPr>
              <a:spLocks noChangeAspect="1" noChangeShapeType="1"/>
            </p:cNvSpPr>
            <p:nvPr/>
          </p:nvSpPr>
          <p:spPr bwMode="auto">
            <a:xfrm>
              <a:off x="675" y="2472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699" name="Line 115"/>
            <p:cNvSpPr>
              <a:spLocks noChangeAspect="1" noChangeShapeType="1"/>
            </p:cNvSpPr>
            <p:nvPr/>
          </p:nvSpPr>
          <p:spPr bwMode="auto">
            <a:xfrm>
              <a:off x="675" y="2619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00" name="Line 116"/>
            <p:cNvSpPr>
              <a:spLocks noChangeAspect="1" noChangeShapeType="1"/>
            </p:cNvSpPr>
            <p:nvPr/>
          </p:nvSpPr>
          <p:spPr bwMode="auto">
            <a:xfrm>
              <a:off x="821" y="1896"/>
              <a:ext cx="0" cy="10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01" name="Line 117"/>
            <p:cNvSpPr>
              <a:spLocks noChangeAspect="1" noChangeShapeType="1"/>
            </p:cNvSpPr>
            <p:nvPr/>
          </p:nvSpPr>
          <p:spPr bwMode="auto">
            <a:xfrm>
              <a:off x="967" y="1896"/>
              <a:ext cx="0" cy="10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02" name="Line 118"/>
            <p:cNvSpPr>
              <a:spLocks noChangeAspect="1" noChangeShapeType="1"/>
            </p:cNvSpPr>
            <p:nvPr/>
          </p:nvSpPr>
          <p:spPr bwMode="auto">
            <a:xfrm>
              <a:off x="1114" y="1891"/>
              <a:ext cx="0" cy="101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03" name="Line 119"/>
            <p:cNvSpPr>
              <a:spLocks noChangeAspect="1" noChangeShapeType="1"/>
            </p:cNvSpPr>
            <p:nvPr/>
          </p:nvSpPr>
          <p:spPr bwMode="auto">
            <a:xfrm>
              <a:off x="1261" y="1895"/>
              <a:ext cx="0" cy="10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04" name="Line 120"/>
            <p:cNvSpPr>
              <a:spLocks noChangeAspect="1" noChangeShapeType="1"/>
            </p:cNvSpPr>
            <p:nvPr/>
          </p:nvSpPr>
          <p:spPr bwMode="auto">
            <a:xfrm>
              <a:off x="1408" y="1891"/>
              <a:ext cx="0" cy="10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05" name="Line 121"/>
            <p:cNvSpPr>
              <a:spLocks noChangeAspect="1" noChangeShapeType="1"/>
            </p:cNvSpPr>
            <p:nvPr/>
          </p:nvSpPr>
          <p:spPr bwMode="auto">
            <a:xfrm>
              <a:off x="1553" y="1894"/>
              <a:ext cx="0" cy="10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06" name="Line 122"/>
            <p:cNvSpPr>
              <a:spLocks noChangeAspect="1" noChangeShapeType="1"/>
            </p:cNvSpPr>
            <p:nvPr/>
          </p:nvSpPr>
          <p:spPr bwMode="auto">
            <a:xfrm>
              <a:off x="675" y="2766"/>
              <a:ext cx="10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49" name="Freeform 165"/>
            <p:cNvSpPr>
              <a:spLocks noChangeAspect="1"/>
            </p:cNvSpPr>
            <p:nvPr/>
          </p:nvSpPr>
          <p:spPr bwMode="auto">
            <a:xfrm>
              <a:off x="966" y="2177"/>
              <a:ext cx="447" cy="442"/>
            </a:xfrm>
            <a:custGeom>
              <a:avLst/>
              <a:gdLst>
                <a:gd name="T0" fmla="*/ 0 w 597"/>
                <a:gd name="T1" fmla="*/ 597 h 597"/>
                <a:gd name="T2" fmla="*/ 0 w 597"/>
                <a:gd name="T3" fmla="*/ 0 h 597"/>
                <a:gd name="T4" fmla="*/ 597 w 597"/>
                <a:gd name="T5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7" h="597">
                  <a:moveTo>
                    <a:pt x="0" y="597"/>
                  </a:moveTo>
                  <a:lnTo>
                    <a:pt x="0" y="0"/>
                  </a:lnTo>
                  <a:lnTo>
                    <a:pt x="59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50" name="Freeform 166"/>
            <p:cNvSpPr>
              <a:spLocks noChangeAspect="1"/>
            </p:cNvSpPr>
            <p:nvPr/>
          </p:nvSpPr>
          <p:spPr bwMode="auto">
            <a:xfrm>
              <a:off x="956" y="2177"/>
              <a:ext cx="453" cy="442"/>
            </a:xfrm>
            <a:custGeom>
              <a:avLst/>
              <a:gdLst>
                <a:gd name="T0" fmla="*/ 0 w 604"/>
                <a:gd name="T1" fmla="*/ 604 h 604"/>
                <a:gd name="T2" fmla="*/ 604 w 604"/>
                <a:gd name="T3" fmla="*/ 604 h 604"/>
                <a:gd name="T4" fmla="*/ 604 w 604"/>
                <a:gd name="T5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4" h="604">
                  <a:moveTo>
                    <a:pt x="0" y="604"/>
                  </a:moveTo>
                  <a:lnTo>
                    <a:pt x="604" y="604"/>
                  </a:lnTo>
                  <a:lnTo>
                    <a:pt x="604" y="0"/>
                  </a:lnTo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54" name="Text Box 170"/>
            <p:cNvSpPr txBox="1">
              <a:spLocks noChangeArrowheads="1"/>
            </p:cNvSpPr>
            <p:nvPr/>
          </p:nvSpPr>
          <p:spPr bwMode="auto">
            <a:xfrm>
              <a:off x="431" y="3067"/>
              <a:ext cx="86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Up-Right </a:t>
              </a:r>
              <a:b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L</a:t>
              </a: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-Shape</a:t>
              </a:r>
            </a:p>
          </p:txBody>
        </p:sp>
        <p:sp>
          <p:nvSpPr>
            <p:cNvPr id="1219755" name="Text Box 171"/>
            <p:cNvSpPr txBox="1">
              <a:spLocks noChangeArrowheads="1"/>
            </p:cNvSpPr>
            <p:nvPr/>
          </p:nvSpPr>
          <p:spPr bwMode="auto">
            <a:xfrm>
              <a:off x="1066" y="3067"/>
              <a:ext cx="73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  <a:t>Right-Up </a:t>
              </a:r>
              <a:b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600" i="1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  <a:t>L</a:t>
              </a:r>
              <a:r>
                <a:rPr lang="en-US" altLang="zh-CN" sz="1600" smtClean="0">
                  <a:solidFill>
                    <a:srgbClr val="1860AB"/>
                  </a:solidFill>
                  <a:latin typeface="Arial" charset="0"/>
                  <a:ea typeface="宋体" charset="0"/>
                  <a:cs typeface="宋体" charset="0"/>
                </a:rPr>
                <a:t>-Shape</a:t>
              </a:r>
            </a:p>
          </p:txBody>
        </p:sp>
        <p:sp>
          <p:nvSpPr>
            <p:cNvPr id="1219757" name="Line 173"/>
            <p:cNvSpPr>
              <a:spLocks noChangeShapeType="1"/>
            </p:cNvSpPr>
            <p:nvPr/>
          </p:nvSpPr>
          <p:spPr bwMode="auto">
            <a:xfrm flipV="1">
              <a:off x="1338" y="2645"/>
              <a:ext cx="1" cy="422"/>
            </a:xfrm>
            <a:prstGeom prst="line">
              <a:avLst/>
            </a:prstGeom>
            <a:noFill/>
            <a:ln w="63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7281" tIns="43641" rIns="87281" bIns="43641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58" name="Freeform 174"/>
            <p:cNvSpPr>
              <a:spLocks/>
            </p:cNvSpPr>
            <p:nvPr/>
          </p:nvSpPr>
          <p:spPr bwMode="auto">
            <a:xfrm>
              <a:off x="793" y="2341"/>
              <a:ext cx="137" cy="726"/>
            </a:xfrm>
            <a:custGeom>
              <a:avLst/>
              <a:gdLst>
                <a:gd name="T0" fmla="*/ 15 w 106"/>
                <a:gd name="T1" fmla="*/ 681 h 681"/>
                <a:gd name="T2" fmla="*/ 15 w 106"/>
                <a:gd name="T3" fmla="*/ 137 h 681"/>
                <a:gd name="T4" fmla="*/ 106 w 106"/>
                <a:gd name="T5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681">
                  <a:moveTo>
                    <a:pt x="15" y="681"/>
                  </a:moveTo>
                  <a:cubicBezTo>
                    <a:pt x="7" y="465"/>
                    <a:pt x="0" y="250"/>
                    <a:pt x="15" y="137"/>
                  </a:cubicBezTo>
                  <a:cubicBezTo>
                    <a:pt x="30" y="24"/>
                    <a:pt x="68" y="12"/>
                    <a:pt x="106" y="0"/>
                  </a:cubicBez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7281" tIns="43641" rIns="87281" bIns="43641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48" name="Oval 164"/>
            <p:cNvSpPr>
              <a:spLocks noChangeAspect="1" noChangeArrowheads="1"/>
            </p:cNvSpPr>
            <p:nvPr/>
          </p:nvSpPr>
          <p:spPr bwMode="auto">
            <a:xfrm>
              <a:off x="943" y="2596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19747" name="Oval 163"/>
            <p:cNvSpPr>
              <a:spLocks noChangeAspect="1" noChangeArrowheads="1"/>
            </p:cNvSpPr>
            <p:nvPr/>
          </p:nvSpPr>
          <p:spPr bwMode="auto">
            <a:xfrm>
              <a:off x="1384" y="2156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19778" name="Rectangle 19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342900" indent="-342900"/>
            <a:r>
              <a:rPr lang="de-DE"/>
              <a:t>5.8		</a:t>
            </a:r>
            <a:r>
              <a:rPr lang="en-US" altLang="zh-CN">
                <a:ea typeface="宋体" charset="0"/>
                <a:cs typeface="宋体" charset="0"/>
              </a:rPr>
              <a:t>Modern Global Routing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19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1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1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1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1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0C46-49FE-CB46-9E26-BD04417F06CE}" type="slidenum">
              <a:rPr lang="en-US"/>
              <a:pPr/>
              <a:t>111</a:t>
            </a:fld>
            <a:endParaRPr lang="en-US"/>
          </a:p>
        </p:txBody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301750"/>
            <a:ext cx="8291512" cy="4214813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Negotiated-Congestion Routing</a:t>
            </a:r>
          </a:p>
          <a:p>
            <a:pPr marL="588963" lvl="1" indent="-30480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Each edge </a:t>
            </a:r>
            <a:r>
              <a:rPr lang="en-US" altLang="zh-CN" i="1">
                <a:ea typeface="宋体" charset="0"/>
                <a:cs typeface="宋体" charset="0"/>
              </a:rPr>
              <a:t>e</a:t>
            </a:r>
            <a:r>
              <a:rPr lang="en-US" altLang="zh-CN">
                <a:ea typeface="宋体" charset="0"/>
                <a:cs typeface="宋体" charset="0"/>
              </a:rPr>
              <a:t> is assigned a cost value </a:t>
            </a:r>
            <a:r>
              <a:rPr lang="en-US" altLang="zh-CN" i="1">
                <a:ea typeface="宋体" charset="0"/>
                <a:cs typeface="宋体" charset="0"/>
              </a:rPr>
              <a:t>cost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e</a:t>
            </a:r>
            <a:r>
              <a:rPr lang="en-US" altLang="zh-CN">
                <a:ea typeface="宋体" charset="0"/>
                <a:cs typeface="宋体" charset="0"/>
              </a:rPr>
              <a:t>) that reflects the demand for edge </a:t>
            </a:r>
            <a:r>
              <a:rPr lang="en-US" altLang="zh-CN" i="1">
                <a:ea typeface="宋体" charset="0"/>
                <a:cs typeface="宋体" charset="0"/>
              </a:rPr>
              <a:t>e</a:t>
            </a:r>
            <a:r>
              <a:rPr lang="en-US" altLang="zh-CN">
                <a:ea typeface="宋体" charset="0"/>
                <a:cs typeface="宋体" charset="0"/>
              </a:rPr>
              <a:t> </a:t>
            </a:r>
          </a:p>
          <a:p>
            <a:pPr marL="588963" lvl="1" indent="-30480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A segment from net </a:t>
            </a:r>
            <a:r>
              <a:rPr lang="en-US" altLang="zh-CN" i="1">
                <a:ea typeface="宋体" charset="0"/>
                <a:cs typeface="宋体" charset="0"/>
              </a:rPr>
              <a:t>net</a:t>
            </a:r>
            <a:r>
              <a:rPr lang="en-US" altLang="zh-CN">
                <a:ea typeface="宋体" charset="0"/>
                <a:cs typeface="宋体" charset="0"/>
              </a:rPr>
              <a:t> that is routed through </a:t>
            </a:r>
            <a:r>
              <a:rPr lang="en-US" altLang="zh-CN" i="1">
                <a:ea typeface="宋体" charset="0"/>
                <a:cs typeface="宋体" charset="0"/>
              </a:rPr>
              <a:t>e</a:t>
            </a:r>
            <a:r>
              <a:rPr lang="en-US" altLang="zh-CN">
                <a:ea typeface="宋体" charset="0"/>
                <a:cs typeface="宋体" charset="0"/>
              </a:rPr>
              <a:t> pays a cost of </a:t>
            </a:r>
            <a:r>
              <a:rPr lang="en-US" altLang="zh-CN" i="1">
                <a:ea typeface="宋体" charset="0"/>
                <a:cs typeface="宋体" charset="0"/>
              </a:rPr>
              <a:t>cost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e</a:t>
            </a:r>
            <a:r>
              <a:rPr lang="en-US" altLang="zh-CN">
                <a:ea typeface="宋体" charset="0"/>
                <a:cs typeface="宋体" charset="0"/>
              </a:rPr>
              <a:t>) </a:t>
            </a:r>
          </a:p>
          <a:p>
            <a:pPr marL="588963" lvl="1" indent="-30480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Total cost of </a:t>
            </a:r>
            <a:r>
              <a:rPr lang="en-US" altLang="zh-CN" i="1">
                <a:ea typeface="宋体" charset="0"/>
                <a:cs typeface="宋体" charset="0"/>
              </a:rPr>
              <a:t>net</a:t>
            </a:r>
            <a:r>
              <a:rPr lang="en-US" altLang="zh-CN">
                <a:ea typeface="宋体" charset="0"/>
                <a:cs typeface="宋体" charset="0"/>
              </a:rPr>
              <a:t>  is the sum of </a:t>
            </a:r>
            <a:r>
              <a:rPr lang="en-US" altLang="zh-CN" i="1">
                <a:ea typeface="宋体" charset="0"/>
                <a:cs typeface="宋体" charset="0"/>
              </a:rPr>
              <a:t>cost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e</a:t>
            </a:r>
            <a:r>
              <a:rPr lang="en-US" altLang="zh-CN">
                <a:ea typeface="宋体" charset="0"/>
                <a:cs typeface="宋体" charset="0"/>
              </a:rPr>
              <a:t>) values taken over all edges used by </a:t>
            </a:r>
            <a:r>
              <a:rPr lang="en-US" altLang="zh-CN" i="1">
                <a:ea typeface="宋体" charset="0"/>
                <a:cs typeface="宋体" charset="0"/>
              </a:rPr>
              <a:t>net</a:t>
            </a:r>
            <a:r>
              <a:rPr lang="en-US" altLang="zh-CN">
                <a:ea typeface="宋体" charset="0"/>
                <a:cs typeface="宋体" charset="0"/>
              </a:rPr>
              <a:t>: </a:t>
            </a:r>
          </a:p>
          <a:p>
            <a:pPr marL="588963" lvl="1" indent="-30480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endParaRPr lang="en-US" altLang="zh-CN">
              <a:ea typeface="宋体" charset="0"/>
              <a:cs typeface="宋体" charset="0"/>
            </a:endParaRPr>
          </a:p>
          <a:p>
            <a:pPr marL="588963" lvl="1" indent="-30480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endParaRPr lang="en-US" altLang="zh-CN">
              <a:ea typeface="宋体" charset="0"/>
              <a:cs typeface="宋体" charset="0"/>
            </a:endParaRPr>
          </a:p>
          <a:p>
            <a:pPr marL="588963" lvl="1" indent="-30480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The edge cost </a:t>
            </a:r>
            <a:r>
              <a:rPr lang="en-US" altLang="zh-CN" i="1">
                <a:ea typeface="宋体" charset="0"/>
                <a:cs typeface="宋体" charset="0"/>
              </a:rPr>
              <a:t>cost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e</a:t>
            </a:r>
            <a:r>
              <a:rPr lang="en-US" altLang="zh-CN">
                <a:ea typeface="宋体" charset="0"/>
                <a:cs typeface="宋体" charset="0"/>
              </a:rPr>
              <a:t>) is increased according to the </a:t>
            </a:r>
            <a:r>
              <a:rPr lang="en-US" altLang="zh-CN" i="1">
                <a:ea typeface="宋体" charset="0"/>
                <a:cs typeface="宋体" charset="0"/>
              </a:rPr>
              <a:t>edge congestion</a:t>
            </a:r>
            <a:r>
              <a:rPr lang="en-US" altLang="zh-CN">
                <a:ea typeface="宋体" charset="0"/>
                <a:cs typeface="宋体" charset="0"/>
              </a:rPr>
              <a:t> φ(</a:t>
            </a:r>
            <a:r>
              <a:rPr lang="en-US" altLang="zh-CN" i="1">
                <a:ea typeface="宋体" charset="0"/>
                <a:cs typeface="宋体" charset="0"/>
              </a:rPr>
              <a:t>e</a:t>
            </a:r>
            <a:r>
              <a:rPr lang="en-US" altLang="zh-CN">
                <a:ea typeface="宋体" charset="0"/>
                <a:cs typeface="宋体" charset="0"/>
              </a:rPr>
              <a:t>), defined as the total number of nets passing through </a:t>
            </a:r>
            <a:r>
              <a:rPr lang="en-US" altLang="zh-CN" i="1">
                <a:ea typeface="宋体" charset="0"/>
                <a:cs typeface="宋体" charset="0"/>
              </a:rPr>
              <a:t>e</a:t>
            </a:r>
            <a:r>
              <a:rPr lang="en-US" altLang="zh-CN">
                <a:ea typeface="宋体" charset="0"/>
                <a:cs typeface="宋体" charset="0"/>
              </a:rPr>
              <a:t> divided by the capacity of </a:t>
            </a:r>
            <a:r>
              <a:rPr lang="en-US" altLang="zh-CN" i="1">
                <a:ea typeface="宋体" charset="0"/>
                <a:cs typeface="宋体" charset="0"/>
              </a:rPr>
              <a:t>e</a:t>
            </a:r>
            <a:r>
              <a:rPr lang="en-US" altLang="zh-CN">
                <a:ea typeface="宋体" charset="0"/>
                <a:cs typeface="宋体" charset="0"/>
              </a:rPr>
              <a:t>:</a:t>
            </a:r>
          </a:p>
          <a:p>
            <a:pPr marL="588963" lvl="1" indent="-30480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endParaRPr lang="en-US" altLang="zh-CN">
              <a:ea typeface="宋体" charset="0"/>
              <a:cs typeface="宋体" charset="0"/>
            </a:endParaRPr>
          </a:p>
          <a:p>
            <a:pPr marL="588963" lvl="1" indent="-30480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endParaRPr lang="en-US" altLang="zh-CN">
              <a:ea typeface="宋体" charset="0"/>
              <a:cs typeface="宋体" charset="0"/>
            </a:endParaRPr>
          </a:p>
          <a:p>
            <a:pPr marL="588963" lvl="1" indent="-30480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A higher </a:t>
            </a:r>
            <a:r>
              <a:rPr lang="en-US" altLang="zh-CN" i="1">
                <a:ea typeface="宋体" charset="0"/>
                <a:cs typeface="宋体" charset="0"/>
              </a:rPr>
              <a:t>cost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e</a:t>
            </a:r>
            <a:r>
              <a:rPr lang="en-US" altLang="zh-CN">
                <a:ea typeface="宋体" charset="0"/>
                <a:cs typeface="宋体" charset="0"/>
              </a:rPr>
              <a:t>) value discourages nets from using </a:t>
            </a:r>
            <a:r>
              <a:rPr lang="en-US" altLang="zh-CN" i="1">
                <a:ea typeface="宋体" charset="0"/>
                <a:cs typeface="宋体" charset="0"/>
              </a:rPr>
              <a:t>e</a:t>
            </a:r>
            <a:r>
              <a:rPr lang="en-US" altLang="zh-CN">
                <a:ea typeface="宋体" charset="0"/>
                <a:cs typeface="宋体" charset="0"/>
              </a:rPr>
              <a:t> and implicitly encourages nets to seek out other, less used edges</a:t>
            </a:r>
          </a:p>
          <a:p>
            <a:pPr marL="588963" lvl="1" indent="-304800" defTabSz="849313">
              <a:lnSpc>
                <a:spcPct val="100000"/>
              </a:lnSpc>
              <a:buFont typeface="Symbol" charset="0"/>
              <a:buChar char="Þ"/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Iterative routing approaches (Dijkstra’s algorithm, A* search, etc.) find routes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with minimum cost while respecting edge capacities </a:t>
            </a:r>
          </a:p>
        </p:txBody>
      </p:sp>
      <p:sp>
        <p:nvSpPr>
          <p:cNvPr id="1220701" name="Rectangle 9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220700" name="Object 92"/>
          <p:cNvGraphicFramePr>
            <a:graphicFrameLocks noChangeAspect="1"/>
          </p:cNvGraphicFramePr>
          <p:nvPr/>
        </p:nvGraphicFramePr>
        <p:xfrm>
          <a:off x="1403350" y="2852738"/>
          <a:ext cx="23764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53" name="Formel" r:id="rId3" imgW="1206500" imgH="342900" progId="Equation.3">
                  <p:embed/>
                </p:oleObj>
              </mc:Choice>
              <mc:Fallback>
                <p:oleObj name="Formel" r:id="rId3" imgW="12065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2376488" cy="673100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0703" name="Rectangle 9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220702" name="Object 94"/>
          <p:cNvGraphicFramePr>
            <a:graphicFrameLocks noChangeAspect="1"/>
          </p:cNvGraphicFramePr>
          <p:nvPr/>
        </p:nvGraphicFramePr>
        <p:xfrm>
          <a:off x="1425575" y="4149725"/>
          <a:ext cx="12017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54" name="Equation" r:id="rId5" imgW="685800" imgH="406080" progId="Equation.3">
                  <p:embed/>
                </p:oleObj>
              </mc:Choice>
              <mc:Fallback>
                <p:oleObj name="Equation" r:id="rId5" imgW="685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9116" b="5064"/>
                      <a:stretch>
                        <a:fillRect/>
                      </a:stretch>
                    </p:blipFill>
                    <p:spPr bwMode="auto">
                      <a:xfrm>
                        <a:off x="1425575" y="4149725"/>
                        <a:ext cx="1201738" cy="606425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0705" name="Rectangle 9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342900" indent="-342900"/>
            <a:r>
              <a:rPr lang="de-DE"/>
              <a:t>5.8		</a:t>
            </a:r>
            <a:r>
              <a:rPr lang="en-US" altLang="zh-CN">
                <a:ea typeface="宋体" charset="0"/>
                <a:cs typeface="宋体" charset="0"/>
              </a:rPr>
              <a:t>Modern Global Routing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26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2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2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2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301A-1978-D643-9371-3A4983665779}" type="slidenum">
              <a:rPr lang="en-US"/>
              <a:pPr/>
              <a:t>112</a:t>
            </a:fld>
            <a:endParaRPr lang="en-US"/>
          </a:p>
        </p:txBody>
      </p:sp>
      <p:sp>
        <p:nvSpPr>
          <p:cNvPr id="1223684" name="Rectangle 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3686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3689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Summary of Chapter 5 – Types of Routing  </a:t>
            </a:r>
          </a:p>
        </p:txBody>
      </p:sp>
      <p:sp>
        <p:nvSpPr>
          <p:cNvPr id="122369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08013" y="1844675"/>
            <a:ext cx="8535987" cy="4679950"/>
          </a:xfrm>
          <a:noFill/>
          <a:ln/>
        </p:spPr>
        <p:txBody>
          <a:bodyPr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Input: netlist, placement, obstacles + (usually) routing grid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Partitions the routing region (chip or block) into global routing cells (gcells)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Considers the locations of cells within a region as identical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Plans routes as sequences of gcells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Minimizes total length of routes and, possibly, routed congestion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May fail if routing resources are insufficient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Variable-die can expand the routing area, so can't usually fail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Fixed-die is more common today (cannot resize a block in a larger chip)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Interpreting failures in global routing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Failure with many violations =&gt; must restructure the netlist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and/or redo global placement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Failure with few violations =&gt; detailed routing may be able to fix the problems</a:t>
            </a:r>
            <a:endParaRPr lang="de-DE"/>
          </a:p>
        </p:txBody>
      </p:sp>
      <p:sp>
        <p:nvSpPr>
          <p:cNvPr id="1223692" name="Text Box 12"/>
          <p:cNvSpPr txBox="1">
            <a:spLocks noChangeArrowheads="1"/>
          </p:cNvSpPr>
          <p:nvPr/>
        </p:nvSpPr>
        <p:spPr bwMode="auto">
          <a:xfrm>
            <a:off x="835025" y="1268413"/>
            <a:ext cx="2368550" cy="3714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Global Routing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16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3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3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3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3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3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3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23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23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23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23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23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69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F1B9A-2375-E349-A561-48E38EF0AB98}" type="slidenum">
              <a:rPr lang="en-US"/>
              <a:pPr/>
              <a:t>113</a:t>
            </a:fld>
            <a:endParaRPr lang="en-US"/>
          </a:p>
        </p:txBody>
      </p:sp>
      <p:sp>
        <p:nvSpPr>
          <p:cNvPr id="1228802" name="Rectangle 2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8803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88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Summary of Chapter 5 – Types of Routing  </a:t>
            </a:r>
          </a:p>
        </p:txBody>
      </p:sp>
      <p:sp>
        <p:nvSpPr>
          <p:cNvPr id="1228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8013" y="1844675"/>
            <a:ext cx="8285162" cy="4679950"/>
          </a:xfrm>
          <a:noFill/>
          <a:ln/>
        </p:spPr>
        <p:txBody>
          <a:bodyPr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Input: netlist, placement, obstacles, global routes (on a routing grid),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routing tracks, design rules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Seeks to implement each global route as a sequence of track segments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Includes layer assignment (unless that is performed during global routing)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Minimizes total length of routes, subject to design rules</a:t>
            </a:r>
            <a:endParaRPr lang="de-DE"/>
          </a:p>
        </p:txBody>
      </p:sp>
      <p:sp>
        <p:nvSpPr>
          <p:cNvPr id="1228806" name="Text Box 6"/>
          <p:cNvSpPr txBox="1">
            <a:spLocks noChangeArrowheads="1"/>
          </p:cNvSpPr>
          <p:nvPr/>
        </p:nvSpPr>
        <p:spPr bwMode="auto">
          <a:xfrm>
            <a:off x="835025" y="1268413"/>
            <a:ext cx="2368550" cy="3714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Detailed Routing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228807" name="Rectangle 7"/>
          <p:cNvSpPr>
            <a:spLocks noChangeArrowheads="1"/>
          </p:cNvSpPr>
          <p:nvPr/>
        </p:nvSpPr>
        <p:spPr bwMode="auto">
          <a:xfrm>
            <a:off x="608013" y="4725988"/>
            <a:ext cx="82851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/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Minimizes circuit delay by optimizing timing-critical nets</a:t>
            </a:r>
          </a:p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Usually needs to trade off route length and congestion against timing</a:t>
            </a:r>
          </a:p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Both global and detailed routing can be timing-driven</a:t>
            </a:r>
            <a:endParaRPr lang="de-DE" sz="1700" smtClean="0">
              <a:solidFill>
                <a:srgbClr val="000000"/>
              </a:solidFill>
              <a:latin typeface="Arial" charset="0"/>
              <a:ea typeface="ＭＳ Ｐゴシック" charset="0"/>
              <a:sym typeface="Symbol" charset="0"/>
            </a:endParaRPr>
          </a:p>
        </p:txBody>
      </p:sp>
      <p:sp>
        <p:nvSpPr>
          <p:cNvPr id="1228808" name="Text Box 8"/>
          <p:cNvSpPr txBox="1">
            <a:spLocks noChangeArrowheads="1"/>
          </p:cNvSpPr>
          <p:nvPr/>
        </p:nvSpPr>
        <p:spPr bwMode="auto">
          <a:xfrm>
            <a:off x="835025" y="4149725"/>
            <a:ext cx="2368550" cy="3714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Timing-Driven routing </a:t>
            </a:r>
          </a:p>
        </p:txBody>
      </p:sp>
    </p:spTree>
    <p:extLst>
      <p:ext uri="{BB962C8B-B14F-4D97-AF65-F5344CB8AC3E}">
        <p14:creationId xmlns:p14="http://schemas.microsoft.com/office/powerpoint/2010/main" val="2165624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8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8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A4720-D909-324C-AE7C-CE1320E8C753}" type="slidenum">
              <a:rPr lang="en-US"/>
              <a:pPr/>
              <a:t>114</a:t>
            </a:fld>
            <a:endParaRPr lang="en-US"/>
          </a:p>
        </p:txBody>
      </p:sp>
      <p:sp>
        <p:nvSpPr>
          <p:cNvPr id="1229826" name="Rectangle 2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9827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982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Summary of Chapter 5 – Types of Routing  </a:t>
            </a:r>
          </a:p>
        </p:txBody>
      </p:sp>
      <p:sp>
        <p:nvSpPr>
          <p:cNvPr id="1229831" name="Rectangle 7"/>
          <p:cNvSpPr>
            <a:spLocks noChangeArrowheads="1"/>
          </p:cNvSpPr>
          <p:nvPr/>
        </p:nvSpPr>
        <p:spPr bwMode="auto">
          <a:xfrm>
            <a:off x="611188" y="1844675"/>
            <a:ext cx="82851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/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Nets with many pins can be so complex that routing a single net </a:t>
            </a:r>
            <a:b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warrants dedicated algorithms</a:t>
            </a:r>
          </a:p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Steiner tree construction</a:t>
            </a:r>
          </a:p>
          <a:p>
            <a:pPr marL="588963" lvl="1" indent="-304800" defTabSz="849313" eaLnBrk="0" fontAlgn="base" hangingPunct="0">
              <a:lnSpc>
                <a:spcPct val="102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284163" algn="l"/>
                <a:tab pos="512763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Minimum wirelength, extensions for obstacle-avoidance</a:t>
            </a:r>
            <a:endParaRPr lang="en-US" altLang="zh-CN" sz="17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marL="588963" lvl="1" indent="-304800" defTabSz="849313" eaLnBrk="0" fontAlgn="base" hangingPunct="0">
              <a:lnSpc>
                <a:spcPct val="102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284163" algn="l"/>
                <a:tab pos="512763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Nonuniform routing costs to model congestion</a:t>
            </a: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  <a:sym typeface="Symbol" charset="0"/>
            </a:endParaRPr>
          </a:p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Large signal nets are routed as part of global routing </a:t>
            </a:r>
            <a:b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and then split into smaller segments processed during detailed routing</a:t>
            </a:r>
            <a:endParaRPr lang="de-DE" sz="1700" smtClean="0">
              <a:solidFill>
                <a:srgbClr val="000000"/>
              </a:solidFill>
              <a:latin typeface="Arial" charset="0"/>
              <a:ea typeface="ＭＳ Ｐゴシック" charset="0"/>
              <a:sym typeface="Symbol" charset="0"/>
            </a:endParaRPr>
          </a:p>
        </p:txBody>
      </p:sp>
      <p:sp>
        <p:nvSpPr>
          <p:cNvPr id="1229832" name="Text Box 8"/>
          <p:cNvSpPr txBox="1">
            <a:spLocks noChangeArrowheads="1"/>
          </p:cNvSpPr>
          <p:nvPr/>
        </p:nvSpPr>
        <p:spPr bwMode="auto">
          <a:xfrm>
            <a:off x="838200" y="1268413"/>
            <a:ext cx="2365375" cy="3714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Large-Net Routing </a:t>
            </a:r>
          </a:p>
        </p:txBody>
      </p:sp>
      <p:sp>
        <p:nvSpPr>
          <p:cNvPr id="1229833" name="Rectangle 9"/>
          <p:cNvSpPr>
            <a:spLocks noChangeArrowheads="1"/>
          </p:cNvSpPr>
          <p:nvPr/>
        </p:nvSpPr>
        <p:spPr bwMode="auto">
          <a:xfrm>
            <a:off x="611188" y="5229225"/>
            <a:ext cx="82851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/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Performed before global routing to avoid competition for resources </a:t>
            </a:r>
            <a:b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occupied by signal nets</a:t>
            </a:r>
          </a:p>
        </p:txBody>
      </p:sp>
      <p:sp>
        <p:nvSpPr>
          <p:cNvPr id="1229834" name="Text Box 10"/>
          <p:cNvSpPr txBox="1">
            <a:spLocks noChangeArrowheads="1"/>
          </p:cNvSpPr>
          <p:nvPr/>
        </p:nvSpPr>
        <p:spPr bwMode="auto">
          <a:xfrm>
            <a:off x="838200" y="4654550"/>
            <a:ext cx="3949700" cy="3714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Clock Tree Routing / Power Routing</a:t>
            </a:r>
          </a:p>
        </p:txBody>
      </p:sp>
    </p:spTree>
    <p:extLst>
      <p:ext uri="{BB962C8B-B14F-4D97-AF65-F5344CB8AC3E}">
        <p14:creationId xmlns:p14="http://schemas.microsoft.com/office/powerpoint/2010/main" val="1198211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9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29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2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2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3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D3307-7238-A74D-90F5-F7F2170690D2}" type="slidenum">
              <a:rPr lang="en-US"/>
              <a:pPr/>
              <a:t>115</a:t>
            </a:fld>
            <a:endParaRPr lang="en-US"/>
          </a:p>
        </p:txBody>
      </p:sp>
      <p:sp>
        <p:nvSpPr>
          <p:cNvPr id="1226754" name="Rectangle 2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6755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675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Summary of Chapter 5 – Routing Single Nets  </a:t>
            </a:r>
          </a:p>
        </p:txBody>
      </p:sp>
      <p:sp>
        <p:nvSpPr>
          <p:cNvPr id="1226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535987" cy="5256212"/>
          </a:xfrm>
          <a:noFill/>
          <a:ln/>
        </p:spPr>
        <p:txBody>
          <a:bodyPr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Usually ~50% of the nets are two-pin nets, ~25% have three pins,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~12.5% have four, etc.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Two-pin nets can be routed as L-shapes or using maze search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(in a connectivity graph of the routing regions)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Three-pin nets usually have 0 or 1 branching point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Larger nets are more difficult to handle</a:t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Pattern routing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For each net, considers only a small number of shapes (L, Z, U, T, E)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Very fast, but misses many opportunities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Good for initial routing, sometimes is sufficient</a:t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Routing pin-to-pin connections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Breadth-first-search (when costs are uniform)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Dijkstra's algorithm (non-uniform costs)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A*-search (non-uniform costs and/or using additional distance information)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65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6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6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26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6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26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26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6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67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67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267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267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267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940C-A5A8-414C-840C-E2435D3075F7}" type="slidenum">
              <a:rPr lang="en-US"/>
              <a:pPr/>
              <a:t>116</a:t>
            </a:fld>
            <a:endParaRPr lang="en-US"/>
          </a:p>
        </p:txBody>
      </p:sp>
      <p:sp>
        <p:nvSpPr>
          <p:cNvPr id="1230850" name="Rectangle 2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30851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308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Summary of Chapter 5 – Routing Single Nets  </a:t>
            </a:r>
          </a:p>
        </p:txBody>
      </p:sp>
      <p:sp>
        <p:nvSpPr>
          <p:cNvPr id="12308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535987" cy="5256212"/>
          </a:xfrm>
          <a:noFill/>
          <a:ln/>
        </p:spPr>
        <p:txBody>
          <a:bodyPr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0"/>
                <a:cs typeface="宋体" charset="0"/>
              </a:rPr>
              <a:t>Minimum Spanning Trees and Steiner Minimal Trees in the rectilinear topology (RMSTs and RSMTs)</a:t>
            </a:r>
            <a:endParaRPr lang="en-US" altLang="zh-CN">
              <a:ea typeface="宋体" charset="0"/>
              <a:cs typeface="宋体" charset="0"/>
            </a:endParaRPr>
          </a:p>
          <a:p>
            <a:pPr marL="588963" lvl="1" indent="-30480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RMSTs can be constructed in near-linear time</a:t>
            </a:r>
          </a:p>
          <a:p>
            <a:pPr marL="588963" lvl="1" indent="-30480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Constructing RSMTs is NP-hard, but feasible in practice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Each edge of an RMST or RSMT can be considered a pin-to-pin connection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and routed accordingly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Routing congestion introduces non-uniform costs, complicates the construction of minimal trees (which is why A*-search still must be used)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For nets with &lt;10 pins, RSMTs can be found using look-up tables (FLUTE)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very quickly </a:t>
            </a:r>
          </a:p>
        </p:txBody>
      </p:sp>
    </p:spTree>
    <p:extLst>
      <p:ext uri="{BB962C8B-B14F-4D97-AF65-F5344CB8AC3E}">
        <p14:creationId xmlns:p14="http://schemas.microsoft.com/office/powerpoint/2010/main" val="1679922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0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30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30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30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30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30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79AF5-2C80-5B42-BB0E-80C86E45382D}" type="slidenum">
              <a:rPr lang="en-US"/>
              <a:pPr/>
              <a:t>117</a:t>
            </a:fld>
            <a:endParaRPr lang="en-US"/>
          </a:p>
        </p:txBody>
      </p:sp>
      <p:sp>
        <p:nvSpPr>
          <p:cNvPr id="1231874" name="Rectangle 2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31875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318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Summary of Chapter 5 – Full Netlist Routing  </a:t>
            </a:r>
          </a:p>
        </p:txBody>
      </p:sp>
      <p:sp>
        <p:nvSpPr>
          <p:cNvPr id="1231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535987" cy="2160587"/>
          </a:xfrm>
          <a:noFill/>
          <a:ln/>
        </p:spPr>
        <p:txBody>
          <a:bodyPr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Routing by Integer Linear Programming (ILP)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Capture the route of each net by 0-1 variables, form equations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constraining those variables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The objective function can represent total route length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Solve the equations while minimizing the objective function (ILP software)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Usually a convenient but slow technique, may not scale to largest netlists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(can be extended by area partitioning)</a:t>
            </a:r>
          </a:p>
        </p:txBody>
      </p:sp>
      <p:sp>
        <p:nvSpPr>
          <p:cNvPr id="1231878" name="Rectangle 6"/>
          <p:cNvSpPr>
            <a:spLocks noChangeArrowheads="1"/>
          </p:cNvSpPr>
          <p:nvPr/>
        </p:nvSpPr>
        <p:spPr bwMode="auto">
          <a:xfrm>
            <a:off x="611188" y="3500438"/>
            <a:ext cx="83566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/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Rip-up and Re-route (RRR)  </a:t>
            </a:r>
          </a:p>
          <a:p>
            <a:pPr marL="588963" lvl="1" indent="-304800" defTabSz="849313" eaLnBrk="0" fontAlgn="base" hangingPunct="0">
              <a:lnSpc>
                <a:spcPct val="102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284163" algn="l"/>
                <a:tab pos="512763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Processes one net at a time, usually by A*-search and Steiner-tree heuristics       </a:t>
            </a:r>
          </a:p>
          <a:p>
            <a:pPr marL="588963" lvl="1" indent="-304800" defTabSz="849313" eaLnBrk="0" fontAlgn="base" hangingPunct="0">
              <a:lnSpc>
                <a:spcPct val="102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284163" algn="l"/>
                <a:tab pos="512763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Allows temporary overlaps between nets</a:t>
            </a:r>
          </a:p>
          <a:p>
            <a:pPr marL="588963" lvl="1" indent="-304800" defTabSz="849313" eaLnBrk="0" fontAlgn="base" hangingPunct="0">
              <a:lnSpc>
                <a:spcPct val="102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284163" algn="l"/>
                <a:tab pos="512763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When every net is routed (with overlaps), it removes (rips up) those with overlaps and routes them again with penalty for overlaps</a:t>
            </a:r>
          </a:p>
          <a:p>
            <a:pPr marL="588963" lvl="1" indent="-304800" defTabSz="849313" eaLnBrk="0" fontAlgn="base" hangingPunct="0">
              <a:lnSpc>
                <a:spcPct val="102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284163" algn="l"/>
                <a:tab pos="512763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This process may not finish, but often does, else use a time-out</a:t>
            </a:r>
          </a:p>
        </p:txBody>
      </p:sp>
      <p:sp>
        <p:nvSpPr>
          <p:cNvPr id="1231879" name="Rectangle 7"/>
          <p:cNvSpPr>
            <a:spLocks noChangeArrowheads="1"/>
          </p:cNvSpPr>
          <p:nvPr/>
        </p:nvSpPr>
        <p:spPr bwMode="auto">
          <a:xfrm>
            <a:off x="608013" y="5516563"/>
            <a:ext cx="83566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/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Both ILP-based routing and RRR can be applied in global and detailed routing </a:t>
            </a:r>
          </a:p>
          <a:p>
            <a:pPr marL="588963" lvl="1" indent="-304800" defTabSz="849313" eaLnBrk="0" fontAlgn="base" hangingPunct="0">
              <a:lnSpc>
                <a:spcPct val="102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284163" algn="l"/>
                <a:tab pos="512763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ILP-based routing is usually preferable for small, difficult-to-route regions</a:t>
            </a:r>
          </a:p>
          <a:p>
            <a:pPr marL="588963" lvl="1" indent="-304800" defTabSz="849313" eaLnBrk="0" fontAlgn="base" hangingPunct="0">
              <a:lnSpc>
                <a:spcPct val="102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284163" algn="l"/>
                <a:tab pos="512763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RRR is much faster when routing is easy</a:t>
            </a:r>
          </a:p>
        </p:txBody>
      </p:sp>
    </p:spTree>
    <p:extLst>
      <p:ext uri="{BB962C8B-B14F-4D97-AF65-F5344CB8AC3E}">
        <p14:creationId xmlns:p14="http://schemas.microsoft.com/office/powerpoint/2010/main" val="2604048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1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31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31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31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1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31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31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31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31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31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31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9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9DC5-0FA7-174A-A9B7-35F90AC99CF2}" type="slidenum">
              <a:rPr lang="en-US"/>
              <a:pPr/>
              <a:t>118</a:t>
            </a:fld>
            <a:endParaRPr lang="en-US"/>
          </a:p>
        </p:txBody>
      </p:sp>
      <p:sp>
        <p:nvSpPr>
          <p:cNvPr id="1232898" name="Rectangle 2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32899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329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Summary of Chapter 5 – Modern Global Routing  </a:t>
            </a:r>
          </a:p>
        </p:txBody>
      </p:sp>
      <p:sp>
        <p:nvSpPr>
          <p:cNvPr id="1232902" name="Rectangle 6"/>
          <p:cNvSpPr>
            <a:spLocks noChangeArrowheads="1"/>
          </p:cNvSpPr>
          <p:nvPr/>
        </p:nvSpPr>
        <p:spPr bwMode="auto">
          <a:xfrm>
            <a:off x="611188" y="1268413"/>
            <a:ext cx="8281987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/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Initial routes are constructed quickly by pattern routing and the FLUTE package for Steiner tree construction - very fast</a:t>
            </a:r>
          </a:p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Several iterations based on modified pattern routing to avoid congestion </a:t>
            </a:r>
            <a:b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- also very fast</a:t>
            </a:r>
          </a:p>
          <a:p>
            <a:pPr marL="588963" lvl="1" indent="-304800" defTabSz="849313" eaLnBrk="0" fontAlgn="base" hangingPunct="0">
              <a:lnSpc>
                <a:spcPct val="102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284163" algn="l"/>
                <a:tab pos="512763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Sometimes completes all routes without violations</a:t>
            </a:r>
          </a:p>
          <a:p>
            <a:pPr marL="588963" lvl="1" indent="-304800" defTabSz="849313" eaLnBrk="0" fontAlgn="base" hangingPunct="0">
              <a:lnSpc>
                <a:spcPct val="102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284163" algn="l"/>
                <a:tab pos="512763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If violations remain, they are limited to a few congested spots</a:t>
            </a:r>
          </a:p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The main part of the router is based on a variant of RRR </a:t>
            </a:r>
            <a:b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called Negotiated-Congestion Routing (NCR)</a:t>
            </a:r>
          </a:p>
          <a:p>
            <a:pPr marL="588963" lvl="1" indent="-304800" defTabSz="849313" eaLnBrk="0" fontAlgn="base" hangingPunct="0">
              <a:lnSpc>
                <a:spcPct val="102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284163" algn="l"/>
                <a:tab pos="512763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Several proposed alternatives are not competitive</a:t>
            </a:r>
          </a:p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NCR maintains "history" in terms of which regions attracted too many nets</a:t>
            </a:r>
          </a:p>
          <a:p>
            <a:pPr marL="32385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NCR increases routing cost according to the historical popularity of the regions </a:t>
            </a:r>
          </a:p>
          <a:p>
            <a:pPr marL="588963" lvl="1" indent="-304800" defTabSz="849313" eaLnBrk="0" fontAlgn="base" hangingPunct="0">
              <a:lnSpc>
                <a:spcPct val="102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284163" algn="l"/>
                <a:tab pos="512763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The nets with alternative routes are forced to take those routes</a:t>
            </a:r>
          </a:p>
          <a:p>
            <a:pPr marL="588963" lvl="1" indent="-304800" defTabSz="849313" eaLnBrk="0" fontAlgn="base" hangingPunct="0">
              <a:lnSpc>
                <a:spcPct val="102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284163" algn="l"/>
                <a:tab pos="512763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The nets that do not have good alternatives remain unchanged</a:t>
            </a:r>
          </a:p>
          <a:p>
            <a:pPr marL="588963" lvl="1" indent="-304800" defTabSz="849313" eaLnBrk="0" fontAlgn="base" hangingPunct="0">
              <a:lnSpc>
                <a:spcPct val="102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284163" algn="l"/>
                <a:tab pos="512763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Speed of increase controls tradeoff between runtime and route quality</a:t>
            </a:r>
          </a:p>
        </p:txBody>
      </p:sp>
    </p:spTree>
    <p:extLst>
      <p:ext uri="{BB962C8B-B14F-4D97-AF65-F5344CB8AC3E}">
        <p14:creationId xmlns:p14="http://schemas.microsoft.com/office/powerpoint/2010/main" val="399040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2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2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32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32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32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329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329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329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329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329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329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5D258-8A61-234D-BA74-3D6C34F8454C}" type="slidenum">
              <a:rPr lang="en-US"/>
              <a:pPr/>
              <a:t>12</a:t>
            </a:fld>
            <a:endParaRPr lang="en-US"/>
          </a:p>
        </p:txBody>
      </p:sp>
      <p:pic>
        <p:nvPicPr>
          <p:cNvPr id="1101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2363788"/>
            <a:ext cx="30670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1828" name="Text Box 4"/>
          <p:cNvSpPr txBox="1">
            <a:spLocks noChangeArrowheads="1"/>
          </p:cNvSpPr>
          <p:nvPr/>
        </p:nvSpPr>
        <p:spPr bwMode="auto">
          <a:xfrm>
            <a:off x="836613" y="1522413"/>
            <a:ext cx="1143000" cy="3444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Channel</a:t>
            </a:r>
          </a:p>
        </p:txBody>
      </p:sp>
      <p:pic>
        <p:nvPicPr>
          <p:cNvPr id="11018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31"/>
          <a:stretch>
            <a:fillRect/>
          </a:stretch>
        </p:blipFill>
        <p:spPr bwMode="auto">
          <a:xfrm>
            <a:off x="2532063" y="2743200"/>
            <a:ext cx="1433512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1830" name="Oval 6"/>
          <p:cNvSpPr>
            <a:spLocks noChangeArrowheads="1"/>
          </p:cNvSpPr>
          <p:nvPr/>
        </p:nvSpPr>
        <p:spPr bwMode="auto">
          <a:xfrm>
            <a:off x="5137150" y="3262313"/>
            <a:ext cx="273050" cy="203200"/>
          </a:xfrm>
          <a:prstGeom prst="ellipse">
            <a:avLst/>
          </a:prstGeom>
          <a:noFill/>
          <a:ln w="33338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1831" name="Line 7"/>
          <p:cNvSpPr>
            <a:spLocks noChangeShapeType="1"/>
          </p:cNvSpPr>
          <p:nvPr/>
        </p:nvSpPr>
        <p:spPr bwMode="auto">
          <a:xfrm flipH="1">
            <a:off x="3978275" y="3460750"/>
            <a:ext cx="1303338" cy="704850"/>
          </a:xfrm>
          <a:prstGeom prst="line">
            <a:avLst/>
          </a:prstGeom>
          <a:noFill/>
          <a:ln w="333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1832" name="Line 8"/>
          <p:cNvSpPr>
            <a:spLocks noChangeShapeType="1"/>
          </p:cNvSpPr>
          <p:nvPr/>
        </p:nvSpPr>
        <p:spPr bwMode="auto">
          <a:xfrm flipH="1" flipV="1">
            <a:off x="3971925" y="2760663"/>
            <a:ext cx="1309688" cy="492125"/>
          </a:xfrm>
          <a:prstGeom prst="line">
            <a:avLst/>
          </a:prstGeom>
          <a:noFill/>
          <a:ln w="333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1834" name="Text Box 10"/>
          <p:cNvSpPr txBox="1">
            <a:spLocks noChangeArrowheads="1"/>
          </p:cNvSpPr>
          <p:nvPr/>
        </p:nvSpPr>
        <p:spPr bwMode="auto">
          <a:xfrm>
            <a:off x="4500563" y="5175250"/>
            <a:ext cx="371951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Aft>
                <a:spcPct val="0"/>
              </a:spcAft>
            </a:pPr>
            <a:r>
              <a:rPr lang="de-DE" sz="1600" smtClean="0">
                <a:solidFill>
                  <a:srgbClr val="000000"/>
                </a:solidFill>
              </a:rPr>
              <a:t>Standard cell layout (Two-layer routing)</a:t>
            </a:r>
            <a:endParaRPr lang="en-US" altLang="zh-CN" sz="16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01839" name="Rectangle 1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5.2	</a:t>
            </a:r>
            <a:r>
              <a:rPr lang="en-US" altLang="zh-CN">
                <a:ea typeface="宋体" charset="0"/>
                <a:cs typeface="宋体" charset="0"/>
              </a:rPr>
              <a:t>Terminology and Definitions</a:t>
            </a:r>
            <a:endParaRPr lang="de-DE"/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755650" y="1924050"/>
            <a:ext cx="60547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44941"/>
          <a:lstStyle>
            <a:lvl1pPr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Rectangular routing region with pins on two opposite sides</a:t>
            </a:r>
          </a:p>
        </p:txBody>
      </p:sp>
    </p:spTree>
    <p:extLst>
      <p:ext uri="{BB962C8B-B14F-4D97-AF65-F5344CB8AC3E}">
        <p14:creationId xmlns:p14="http://schemas.microsoft.com/office/powerpoint/2010/main" val="1574999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0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0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0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0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30" grpId="0" animBg="1"/>
      <p:bldP spid="1101831" grpId="0" animBg="1"/>
      <p:bldP spid="1101832" grpId="0" animBg="1"/>
      <p:bldP spid="11018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213DF-FF8A-3E4F-A33B-33B5DC07B647}" type="slidenum">
              <a:rPr lang="en-US"/>
              <a:pPr/>
              <a:t>13</a:t>
            </a:fld>
            <a:endParaRPr lang="en-US"/>
          </a:p>
        </p:txBody>
      </p:sp>
      <p:sp>
        <p:nvSpPr>
          <p:cNvPr id="1102922" name="Text Box 74"/>
          <p:cNvSpPr txBox="1">
            <a:spLocks noChangeArrowheads="1"/>
          </p:cNvSpPr>
          <p:nvPr/>
        </p:nvSpPr>
        <p:spPr bwMode="auto">
          <a:xfrm>
            <a:off x="1527175" y="3173413"/>
            <a:ext cx="15811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400" smtClean="0">
                <a:solidFill>
                  <a:srgbClr val="000000"/>
                </a:solidFill>
              </a:rPr>
              <a:t>Routing channel</a:t>
            </a:r>
          </a:p>
        </p:txBody>
      </p:sp>
      <p:pic>
        <p:nvPicPr>
          <p:cNvPr id="1102924" name="Picture 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2363788"/>
            <a:ext cx="30670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2931" name="Text Box 83"/>
          <p:cNvSpPr txBox="1">
            <a:spLocks noChangeArrowheads="1"/>
          </p:cNvSpPr>
          <p:nvPr/>
        </p:nvSpPr>
        <p:spPr bwMode="auto">
          <a:xfrm>
            <a:off x="836613" y="1522413"/>
            <a:ext cx="1143000" cy="3444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Channel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02932" name="Rectangle 84"/>
          <p:cNvSpPr>
            <a:spLocks noChangeArrowheads="1"/>
          </p:cNvSpPr>
          <p:nvPr/>
        </p:nvSpPr>
        <p:spPr bwMode="auto">
          <a:xfrm>
            <a:off x="1392238" y="4103688"/>
            <a:ext cx="1828800" cy="228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33" name="Rectangle 85"/>
          <p:cNvSpPr>
            <a:spLocks noChangeArrowheads="1"/>
          </p:cNvSpPr>
          <p:nvPr/>
        </p:nvSpPr>
        <p:spPr bwMode="auto">
          <a:xfrm>
            <a:off x="1208088" y="2733675"/>
            <a:ext cx="2171700" cy="1898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34" name="Rectangle 86"/>
          <p:cNvSpPr>
            <a:spLocks noChangeArrowheads="1"/>
          </p:cNvSpPr>
          <p:nvPr/>
        </p:nvSpPr>
        <p:spPr bwMode="auto">
          <a:xfrm>
            <a:off x="827088" y="2362200"/>
            <a:ext cx="2928937" cy="2651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35" name="Rectangle 87"/>
          <p:cNvSpPr>
            <a:spLocks noChangeArrowheads="1"/>
          </p:cNvSpPr>
          <p:nvPr/>
        </p:nvSpPr>
        <p:spPr bwMode="auto">
          <a:xfrm>
            <a:off x="827088" y="2362200"/>
            <a:ext cx="381000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36" name="Rectangle 88"/>
          <p:cNvSpPr>
            <a:spLocks noChangeArrowheads="1"/>
          </p:cNvSpPr>
          <p:nvPr/>
        </p:nvSpPr>
        <p:spPr bwMode="auto">
          <a:xfrm>
            <a:off x="3379788" y="2362200"/>
            <a:ext cx="376237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37" name="Rectangle 89"/>
          <p:cNvSpPr>
            <a:spLocks noChangeArrowheads="1"/>
          </p:cNvSpPr>
          <p:nvPr/>
        </p:nvSpPr>
        <p:spPr bwMode="auto">
          <a:xfrm>
            <a:off x="3379788" y="4632325"/>
            <a:ext cx="376237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38" name="Rectangle 90"/>
          <p:cNvSpPr>
            <a:spLocks noChangeArrowheads="1"/>
          </p:cNvSpPr>
          <p:nvPr/>
        </p:nvSpPr>
        <p:spPr bwMode="auto">
          <a:xfrm>
            <a:off x="827088" y="4632325"/>
            <a:ext cx="3810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39" name="Rectangle 91"/>
          <p:cNvSpPr>
            <a:spLocks noChangeArrowheads="1"/>
          </p:cNvSpPr>
          <p:nvPr/>
        </p:nvSpPr>
        <p:spPr bwMode="auto">
          <a:xfrm>
            <a:off x="1209675" y="2362200"/>
            <a:ext cx="325438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40" name="Rectangle 92"/>
          <p:cNvSpPr>
            <a:spLocks noChangeArrowheads="1"/>
          </p:cNvSpPr>
          <p:nvPr/>
        </p:nvSpPr>
        <p:spPr bwMode="auto">
          <a:xfrm>
            <a:off x="1589088" y="2362200"/>
            <a:ext cx="323850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41" name="Rectangle 93"/>
          <p:cNvSpPr>
            <a:spLocks noChangeArrowheads="1"/>
          </p:cNvSpPr>
          <p:nvPr/>
        </p:nvSpPr>
        <p:spPr bwMode="auto">
          <a:xfrm>
            <a:off x="2049463" y="2362200"/>
            <a:ext cx="296862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42" name="Rectangle 94"/>
          <p:cNvSpPr>
            <a:spLocks noChangeArrowheads="1"/>
          </p:cNvSpPr>
          <p:nvPr/>
        </p:nvSpPr>
        <p:spPr bwMode="auto">
          <a:xfrm>
            <a:off x="2389188" y="2362200"/>
            <a:ext cx="296862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43" name="Rectangle 95"/>
          <p:cNvSpPr>
            <a:spLocks noChangeArrowheads="1"/>
          </p:cNvSpPr>
          <p:nvPr/>
        </p:nvSpPr>
        <p:spPr bwMode="auto">
          <a:xfrm>
            <a:off x="2728913" y="2362200"/>
            <a:ext cx="298450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44" name="Rectangle 96"/>
          <p:cNvSpPr>
            <a:spLocks noChangeArrowheads="1"/>
          </p:cNvSpPr>
          <p:nvPr/>
        </p:nvSpPr>
        <p:spPr bwMode="auto">
          <a:xfrm>
            <a:off x="3054350" y="2362200"/>
            <a:ext cx="298450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45" name="Rectangle 97"/>
          <p:cNvSpPr>
            <a:spLocks noChangeArrowheads="1"/>
          </p:cNvSpPr>
          <p:nvPr/>
        </p:nvSpPr>
        <p:spPr bwMode="auto">
          <a:xfrm>
            <a:off x="2105025" y="2462213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46" name="Rectangle 98"/>
          <p:cNvSpPr>
            <a:spLocks noChangeArrowheads="1"/>
          </p:cNvSpPr>
          <p:nvPr/>
        </p:nvSpPr>
        <p:spPr bwMode="auto">
          <a:xfrm>
            <a:off x="2441575" y="2462213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47" name="Rectangle 99"/>
          <p:cNvSpPr>
            <a:spLocks noChangeArrowheads="1"/>
          </p:cNvSpPr>
          <p:nvPr/>
        </p:nvSpPr>
        <p:spPr bwMode="auto">
          <a:xfrm>
            <a:off x="2786063" y="2462213"/>
            <a:ext cx="188912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48" name="Rectangle 100"/>
          <p:cNvSpPr>
            <a:spLocks noChangeArrowheads="1"/>
          </p:cNvSpPr>
          <p:nvPr/>
        </p:nvSpPr>
        <p:spPr bwMode="auto">
          <a:xfrm>
            <a:off x="3108325" y="2462213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49" name="Rectangle 101"/>
          <p:cNvSpPr>
            <a:spLocks noChangeArrowheads="1"/>
          </p:cNvSpPr>
          <p:nvPr/>
        </p:nvSpPr>
        <p:spPr bwMode="auto">
          <a:xfrm>
            <a:off x="1670050" y="2462213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50" name="Rectangle 102"/>
          <p:cNvSpPr>
            <a:spLocks noChangeArrowheads="1"/>
          </p:cNvSpPr>
          <p:nvPr/>
        </p:nvSpPr>
        <p:spPr bwMode="auto">
          <a:xfrm>
            <a:off x="1277938" y="2462213"/>
            <a:ext cx="188912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51" name="Rectangle 103"/>
          <p:cNvSpPr>
            <a:spLocks noChangeArrowheads="1"/>
          </p:cNvSpPr>
          <p:nvPr/>
        </p:nvSpPr>
        <p:spPr bwMode="auto">
          <a:xfrm>
            <a:off x="827088" y="2778125"/>
            <a:ext cx="381000" cy="233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52" name="Rectangle 104"/>
          <p:cNvSpPr>
            <a:spLocks noChangeArrowheads="1"/>
          </p:cNvSpPr>
          <p:nvPr/>
        </p:nvSpPr>
        <p:spPr bwMode="auto">
          <a:xfrm>
            <a:off x="827088" y="4360863"/>
            <a:ext cx="381000" cy="233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53" name="Rectangle 105"/>
          <p:cNvSpPr>
            <a:spLocks noChangeArrowheads="1"/>
          </p:cNvSpPr>
          <p:nvPr/>
        </p:nvSpPr>
        <p:spPr bwMode="auto">
          <a:xfrm>
            <a:off x="827088" y="4052888"/>
            <a:ext cx="381000" cy="233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54" name="Rectangle 106"/>
          <p:cNvSpPr>
            <a:spLocks noChangeArrowheads="1"/>
          </p:cNvSpPr>
          <p:nvPr/>
        </p:nvSpPr>
        <p:spPr bwMode="auto">
          <a:xfrm>
            <a:off x="827088" y="3656013"/>
            <a:ext cx="381000" cy="233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55" name="Rectangle 107"/>
          <p:cNvSpPr>
            <a:spLocks noChangeArrowheads="1"/>
          </p:cNvSpPr>
          <p:nvPr/>
        </p:nvSpPr>
        <p:spPr bwMode="auto">
          <a:xfrm>
            <a:off x="827088" y="3259138"/>
            <a:ext cx="381000" cy="233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56" name="Rectangle 108"/>
          <p:cNvSpPr>
            <a:spLocks noChangeArrowheads="1"/>
          </p:cNvSpPr>
          <p:nvPr/>
        </p:nvSpPr>
        <p:spPr bwMode="auto">
          <a:xfrm>
            <a:off x="908050" y="2792413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57" name="Rectangle 109"/>
          <p:cNvSpPr>
            <a:spLocks noChangeArrowheads="1"/>
          </p:cNvSpPr>
          <p:nvPr/>
        </p:nvSpPr>
        <p:spPr bwMode="auto">
          <a:xfrm>
            <a:off x="908050" y="3287713"/>
            <a:ext cx="190500" cy="188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58" name="Rectangle 110"/>
          <p:cNvSpPr>
            <a:spLocks noChangeArrowheads="1"/>
          </p:cNvSpPr>
          <p:nvPr/>
        </p:nvSpPr>
        <p:spPr bwMode="auto">
          <a:xfrm>
            <a:off x="908050" y="3683000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59" name="Rectangle 111"/>
          <p:cNvSpPr>
            <a:spLocks noChangeArrowheads="1"/>
          </p:cNvSpPr>
          <p:nvPr/>
        </p:nvSpPr>
        <p:spPr bwMode="auto">
          <a:xfrm>
            <a:off x="908050" y="4081463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60" name="Rectangle 112"/>
          <p:cNvSpPr>
            <a:spLocks noChangeArrowheads="1"/>
          </p:cNvSpPr>
          <p:nvPr/>
        </p:nvSpPr>
        <p:spPr bwMode="auto">
          <a:xfrm>
            <a:off x="908050" y="4383088"/>
            <a:ext cx="190500" cy="188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61" name="Rectangle 113"/>
          <p:cNvSpPr>
            <a:spLocks noChangeArrowheads="1"/>
          </p:cNvSpPr>
          <p:nvPr/>
        </p:nvSpPr>
        <p:spPr bwMode="auto">
          <a:xfrm>
            <a:off x="3379788" y="2924175"/>
            <a:ext cx="376237" cy="271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62" name="Rectangle 114"/>
          <p:cNvSpPr>
            <a:spLocks noChangeArrowheads="1"/>
          </p:cNvSpPr>
          <p:nvPr/>
        </p:nvSpPr>
        <p:spPr bwMode="auto">
          <a:xfrm>
            <a:off x="3379788" y="3276600"/>
            <a:ext cx="376237" cy="271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63" name="Rectangle 115"/>
          <p:cNvSpPr>
            <a:spLocks noChangeArrowheads="1"/>
          </p:cNvSpPr>
          <p:nvPr/>
        </p:nvSpPr>
        <p:spPr bwMode="auto">
          <a:xfrm>
            <a:off x="3379788" y="3873500"/>
            <a:ext cx="376237" cy="271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64" name="Rectangle 116"/>
          <p:cNvSpPr>
            <a:spLocks noChangeArrowheads="1"/>
          </p:cNvSpPr>
          <p:nvPr/>
        </p:nvSpPr>
        <p:spPr bwMode="auto">
          <a:xfrm>
            <a:off x="3379788" y="4251325"/>
            <a:ext cx="376237" cy="271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65" name="Rectangle 117"/>
          <p:cNvSpPr>
            <a:spLocks noChangeArrowheads="1"/>
          </p:cNvSpPr>
          <p:nvPr/>
        </p:nvSpPr>
        <p:spPr bwMode="auto">
          <a:xfrm>
            <a:off x="3489325" y="4295775"/>
            <a:ext cx="188913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66" name="Rectangle 118"/>
          <p:cNvSpPr>
            <a:spLocks noChangeArrowheads="1"/>
          </p:cNvSpPr>
          <p:nvPr/>
        </p:nvSpPr>
        <p:spPr bwMode="auto">
          <a:xfrm>
            <a:off x="3489325" y="3927475"/>
            <a:ext cx="188913" cy="18891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67" name="Rectangle 119"/>
          <p:cNvSpPr>
            <a:spLocks noChangeArrowheads="1"/>
          </p:cNvSpPr>
          <p:nvPr/>
        </p:nvSpPr>
        <p:spPr bwMode="auto">
          <a:xfrm>
            <a:off x="3489325" y="3330575"/>
            <a:ext cx="188913" cy="18891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68" name="Rectangle 120"/>
          <p:cNvSpPr>
            <a:spLocks noChangeArrowheads="1"/>
          </p:cNvSpPr>
          <p:nvPr/>
        </p:nvSpPr>
        <p:spPr bwMode="auto">
          <a:xfrm>
            <a:off x="3489325" y="2982913"/>
            <a:ext cx="188913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69" name="Rectangle 121"/>
          <p:cNvSpPr>
            <a:spLocks noChangeArrowheads="1"/>
          </p:cNvSpPr>
          <p:nvPr/>
        </p:nvSpPr>
        <p:spPr bwMode="auto">
          <a:xfrm>
            <a:off x="1290638" y="4632325"/>
            <a:ext cx="325437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70" name="Rectangle 122"/>
          <p:cNvSpPr>
            <a:spLocks noChangeArrowheads="1"/>
          </p:cNvSpPr>
          <p:nvPr/>
        </p:nvSpPr>
        <p:spPr bwMode="auto">
          <a:xfrm>
            <a:off x="1751013" y="4632325"/>
            <a:ext cx="325437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71" name="Rectangle 123"/>
          <p:cNvSpPr>
            <a:spLocks noChangeArrowheads="1"/>
          </p:cNvSpPr>
          <p:nvPr/>
        </p:nvSpPr>
        <p:spPr bwMode="auto">
          <a:xfrm>
            <a:off x="3027363" y="4632325"/>
            <a:ext cx="325437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72" name="Rectangle 124"/>
          <p:cNvSpPr>
            <a:spLocks noChangeArrowheads="1"/>
          </p:cNvSpPr>
          <p:nvPr/>
        </p:nvSpPr>
        <p:spPr bwMode="auto">
          <a:xfrm>
            <a:off x="2649538" y="4632325"/>
            <a:ext cx="325437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73" name="Rectangle 125"/>
          <p:cNvSpPr>
            <a:spLocks noChangeArrowheads="1"/>
          </p:cNvSpPr>
          <p:nvPr/>
        </p:nvSpPr>
        <p:spPr bwMode="auto">
          <a:xfrm>
            <a:off x="2279650" y="4632325"/>
            <a:ext cx="325438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74" name="Rectangle 126"/>
          <p:cNvSpPr>
            <a:spLocks noChangeArrowheads="1"/>
          </p:cNvSpPr>
          <p:nvPr/>
        </p:nvSpPr>
        <p:spPr bwMode="auto">
          <a:xfrm>
            <a:off x="1357313" y="4740275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75" name="Rectangle 127"/>
          <p:cNvSpPr>
            <a:spLocks noChangeArrowheads="1"/>
          </p:cNvSpPr>
          <p:nvPr/>
        </p:nvSpPr>
        <p:spPr bwMode="auto">
          <a:xfrm>
            <a:off x="1817688" y="4740275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76" name="Rectangle 128"/>
          <p:cNvSpPr>
            <a:spLocks noChangeArrowheads="1"/>
          </p:cNvSpPr>
          <p:nvPr/>
        </p:nvSpPr>
        <p:spPr bwMode="auto">
          <a:xfrm>
            <a:off x="2349500" y="4740275"/>
            <a:ext cx="188913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77" name="Rectangle 129"/>
          <p:cNvSpPr>
            <a:spLocks noChangeArrowheads="1"/>
          </p:cNvSpPr>
          <p:nvPr/>
        </p:nvSpPr>
        <p:spPr bwMode="auto">
          <a:xfrm>
            <a:off x="2713038" y="4740275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78" name="Rectangle 130"/>
          <p:cNvSpPr>
            <a:spLocks noChangeArrowheads="1"/>
          </p:cNvSpPr>
          <p:nvPr/>
        </p:nvSpPr>
        <p:spPr bwMode="auto">
          <a:xfrm>
            <a:off x="3092450" y="4740275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79" name="Line 131"/>
          <p:cNvSpPr>
            <a:spLocks noChangeShapeType="1"/>
          </p:cNvSpPr>
          <p:nvPr/>
        </p:nvSpPr>
        <p:spPr bwMode="auto">
          <a:xfrm>
            <a:off x="1717675" y="4106863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80" name="Line 132"/>
          <p:cNvSpPr>
            <a:spLocks noChangeShapeType="1"/>
          </p:cNvSpPr>
          <p:nvPr/>
        </p:nvSpPr>
        <p:spPr bwMode="auto">
          <a:xfrm>
            <a:off x="2095500" y="410845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81" name="Line 133"/>
          <p:cNvSpPr>
            <a:spLocks noChangeShapeType="1"/>
          </p:cNvSpPr>
          <p:nvPr/>
        </p:nvSpPr>
        <p:spPr bwMode="auto">
          <a:xfrm>
            <a:off x="2424113" y="41036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82" name="Line 134"/>
          <p:cNvSpPr>
            <a:spLocks noChangeShapeType="1"/>
          </p:cNvSpPr>
          <p:nvPr/>
        </p:nvSpPr>
        <p:spPr bwMode="auto">
          <a:xfrm>
            <a:off x="2606675" y="4100513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83" name="Line 135"/>
          <p:cNvSpPr>
            <a:spLocks noChangeShapeType="1"/>
          </p:cNvSpPr>
          <p:nvPr/>
        </p:nvSpPr>
        <p:spPr bwMode="auto">
          <a:xfrm>
            <a:off x="2949575" y="4100513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84" name="Rectangle 136"/>
          <p:cNvSpPr>
            <a:spLocks noChangeArrowheads="1"/>
          </p:cNvSpPr>
          <p:nvPr/>
        </p:nvSpPr>
        <p:spPr bwMode="auto">
          <a:xfrm>
            <a:off x="1389063" y="3505200"/>
            <a:ext cx="1828800" cy="228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85" name="Line 137"/>
          <p:cNvSpPr>
            <a:spLocks noChangeShapeType="1"/>
          </p:cNvSpPr>
          <p:nvPr/>
        </p:nvSpPr>
        <p:spPr bwMode="auto">
          <a:xfrm>
            <a:off x="1585913" y="3508375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86" name="Line 138"/>
          <p:cNvSpPr>
            <a:spLocks noChangeShapeType="1"/>
          </p:cNvSpPr>
          <p:nvPr/>
        </p:nvSpPr>
        <p:spPr bwMode="auto">
          <a:xfrm>
            <a:off x="1949450" y="3509963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87" name="Line 139"/>
          <p:cNvSpPr>
            <a:spLocks noChangeShapeType="1"/>
          </p:cNvSpPr>
          <p:nvPr/>
        </p:nvSpPr>
        <p:spPr bwMode="auto">
          <a:xfrm>
            <a:off x="2144713" y="3505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88" name="Line 140"/>
          <p:cNvSpPr>
            <a:spLocks noChangeShapeType="1"/>
          </p:cNvSpPr>
          <p:nvPr/>
        </p:nvSpPr>
        <p:spPr bwMode="auto">
          <a:xfrm>
            <a:off x="2608263" y="3502025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89" name="Line 141"/>
          <p:cNvSpPr>
            <a:spLocks noChangeShapeType="1"/>
          </p:cNvSpPr>
          <p:nvPr/>
        </p:nvSpPr>
        <p:spPr bwMode="auto">
          <a:xfrm>
            <a:off x="3008313" y="3502025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90" name="Line 142"/>
          <p:cNvSpPr>
            <a:spLocks noChangeShapeType="1"/>
          </p:cNvSpPr>
          <p:nvPr/>
        </p:nvSpPr>
        <p:spPr bwMode="auto">
          <a:xfrm>
            <a:off x="2470150" y="35067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91" name="Rectangle 143"/>
          <p:cNvSpPr>
            <a:spLocks noChangeArrowheads="1"/>
          </p:cNvSpPr>
          <p:nvPr/>
        </p:nvSpPr>
        <p:spPr bwMode="auto">
          <a:xfrm>
            <a:off x="1385888" y="2921000"/>
            <a:ext cx="1828800" cy="228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92" name="Line 144"/>
          <p:cNvSpPr>
            <a:spLocks noChangeShapeType="1"/>
          </p:cNvSpPr>
          <p:nvPr/>
        </p:nvSpPr>
        <p:spPr bwMode="auto">
          <a:xfrm>
            <a:off x="1687513" y="2919413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93" name="Line 145"/>
          <p:cNvSpPr>
            <a:spLocks noChangeShapeType="1"/>
          </p:cNvSpPr>
          <p:nvPr/>
        </p:nvSpPr>
        <p:spPr bwMode="auto">
          <a:xfrm>
            <a:off x="1798638" y="2925763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94" name="Line 146"/>
          <p:cNvSpPr>
            <a:spLocks noChangeShapeType="1"/>
          </p:cNvSpPr>
          <p:nvPr/>
        </p:nvSpPr>
        <p:spPr bwMode="auto">
          <a:xfrm>
            <a:off x="2141538" y="2921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95" name="Line 147"/>
          <p:cNvSpPr>
            <a:spLocks noChangeShapeType="1"/>
          </p:cNvSpPr>
          <p:nvPr/>
        </p:nvSpPr>
        <p:spPr bwMode="auto">
          <a:xfrm>
            <a:off x="2605088" y="2917825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96" name="Line 148"/>
          <p:cNvSpPr>
            <a:spLocks noChangeShapeType="1"/>
          </p:cNvSpPr>
          <p:nvPr/>
        </p:nvSpPr>
        <p:spPr bwMode="auto">
          <a:xfrm>
            <a:off x="2819400" y="2917825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97" name="Line 149"/>
          <p:cNvSpPr>
            <a:spLocks noChangeShapeType="1"/>
          </p:cNvSpPr>
          <p:nvPr/>
        </p:nvSpPr>
        <p:spPr bwMode="auto">
          <a:xfrm>
            <a:off x="2271713" y="29225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2998" name="Line 150"/>
          <p:cNvSpPr>
            <a:spLocks noChangeShapeType="1"/>
          </p:cNvSpPr>
          <p:nvPr/>
        </p:nvSpPr>
        <p:spPr bwMode="auto">
          <a:xfrm>
            <a:off x="2968625" y="2919413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3000" name="Text Box 152"/>
          <p:cNvSpPr txBox="1">
            <a:spLocks noChangeArrowheads="1"/>
          </p:cNvSpPr>
          <p:nvPr/>
        </p:nvSpPr>
        <p:spPr bwMode="auto">
          <a:xfrm>
            <a:off x="1476375" y="3800475"/>
            <a:ext cx="15811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400" smtClean="0">
                <a:solidFill>
                  <a:srgbClr val="000000"/>
                </a:solidFill>
              </a:rPr>
              <a:t>Routing channel</a:t>
            </a:r>
          </a:p>
        </p:txBody>
      </p:sp>
      <p:sp>
        <p:nvSpPr>
          <p:cNvPr id="1103002" name="Rectangle 15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5.2	</a:t>
            </a:r>
            <a:r>
              <a:rPr lang="en-US" altLang="zh-CN">
                <a:ea typeface="宋体" charset="0"/>
                <a:cs typeface="宋体" charset="0"/>
              </a:rPr>
              <a:t>Terminology and Definitions</a:t>
            </a:r>
            <a:endParaRPr lang="de-DE"/>
          </a:p>
        </p:txBody>
      </p:sp>
      <p:sp>
        <p:nvSpPr>
          <p:cNvPr id="1103003" name="Text Box 155"/>
          <p:cNvSpPr txBox="1">
            <a:spLocks noChangeArrowheads="1"/>
          </p:cNvSpPr>
          <p:nvPr/>
        </p:nvSpPr>
        <p:spPr bwMode="auto">
          <a:xfrm>
            <a:off x="4500563" y="5175250"/>
            <a:ext cx="371951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Aft>
                <a:spcPct val="0"/>
              </a:spcAft>
            </a:pPr>
            <a:r>
              <a:rPr lang="de-DE" sz="1600" smtClean="0">
                <a:solidFill>
                  <a:srgbClr val="000000"/>
                </a:solidFill>
              </a:rPr>
              <a:t>Standard cell layout (Two-layer routing)</a:t>
            </a:r>
            <a:endParaRPr lang="en-US" altLang="zh-CN" sz="16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755650" y="1924050"/>
            <a:ext cx="60547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44941"/>
          <a:lstStyle>
            <a:lvl1pPr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Rectangular routing region with pins on two opposite sides</a:t>
            </a:r>
          </a:p>
        </p:txBody>
      </p:sp>
    </p:spTree>
    <p:extLst>
      <p:ext uri="{BB962C8B-B14F-4D97-AF65-F5344CB8AC3E}">
        <p14:creationId xmlns:p14="http://schemas.microsoft.com/office/powerpoint/2010/main" val="3276725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8A692-608E-0448-9CB0-2A71F471102D}" type="slidenum">
              <a:rPr lang="en-US"/>
              <a:pPr/>
              <a:t>14</a:t>
            </a:fld>
            <a:endParaRPr lang="en-US"/>
          </a:p>
        </p:txBody>
      </p:sp>
      <p:sp>
        <p:nvSpPr>
          <p:cNvPr id="1104090" name="Text Box 218"/>
          <p:cNvSpPr txBox="1">
            <a:spLocks noChangeArrowheads="1"/>
          </p:cNvSpPr>
          <p:nvPr/>
        </p:nvSpPr>
        <p:spPr bwMode="auto">
          <a:xfrm>
            <a:off x="836613" y="1522413"/>
            <a:ext cx="1400175" cy="3444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Capacity</a:t>
            </a:r>
          </a:p>
        </p:txBody>
      </p:sp>
      <p:sp>
        <p:nvSpPr>
          <p:cNvPr id="1104435" name="Rectangle 563"/>
          <p:cNvSpPr>
            <a:spLocks noChangeArrowheads="1"/>
          </p:cNvSpPr>
          <p:nvPr/>
        </p:nvSpPr>
        <p:spPr bwMode="auto">
          <a:xfrm>
            <a:off x="1392238" y="4103688"/>
            <a:ext cx="1828800" cy="228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37" name="Rectangle 565"/>
          <p:cNvSpPr>
            <a:spLocks noChangeArrowheads="1"/>
          </p:cNvSpPr>
          <p:nvPr/>
        </p:nvSpPr>
        <p:spPr bwMode="auto">
          <a:xfrm>
            <a:off x="1208088" y="2733675"/>
            <a:ext cx="2171700" cy="1898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38" name="Rectangle 566"/>
          <p:cNvSpPr>
            <a:spLocks noChangeArrowheads="1"/>
          </p:cNvSpPr>
          <p:nvPr/>
        </p:nvSpPr>
        <p:spPr bwMode="auto">
          <a:xfrm>
            <a:off x="827088" y="2362200"/>
            <a:ext cx="2928937" cy="2651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39" name="Rectangle 567"/>
          <p:cNvSpPr>
            <a:spLocks noChangeArrowheads="1"/>
          </p:cNvSpPr>
          <p:nvPr/>
        </p:nvSpPr>
        <p:spPr bwMode="auto">
          <a:xfrm>
            <a:off x="827088" y="2362200"/>
            <a:ext cx="381000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40" name="Rectangle 568"/>
          <p:cNvSpPr>
            <a:spLocks noChangeArrowheads="1"/>
          </p:cNvSpPr>
          <p:nvPr/>
        </p:nvSpPr>
        <p:spPr bwMode="auto">
          <a:xfrm>
            <a:off x="3379788" y="2362200"/>
            <a:ext cx="376237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41" name="Rectangle 569"/>
          <p:cNvSpPr>
            <a:spLocks noChangeArrowheads="1"/>
          </p:cNvSpPr>
          <p:nvPr/>
        </p:nvSpPr>
        <p:spPr bwMode="auto">
          <a:xfrm>
            <a:off x="3379788" y="4632325"/>
            <a:ext cx="376237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42" name="Rectangle 570"/>
          <p:cNvSpPr>
            <a:spLocks noChangeArrowheads="1"/>
          </p:cNvSpPr>
          <p:nvPr/>
        </p:nvSpPr>
        <p:spPr bwMode="auto">
          <a:xfrm>
            <a:off x="827088" y="4632325"/>
            <a:ext cx="3810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43" name="Rectangle 571"/>
          <p:cNvSpPr>
            <a:spLocks noChangeArrowheads="1"/>
          </p:cNvSpPr>
          <p:nvPr/>
        </p:nvSpPr>
        <p:spPr bwMode="auto">
          <a:xfrm>
            <a:off x="1209675" y="2362200"/>
            <a:ext cx="325438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44" name="Rectangle 572"/>
          <p:cNvSpPr>
            <a:spLocks noChangeArrowheads="1"/>
          </p:cNvSpPr>
          <p:nvPr/>
        </p:nvSpPr>
        <p:spPr bwMode="auto">
          <a:xfrm>
            <a:off x="1589088" y="2362200"/>
            <a:ext cx="323850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45" name="Rectangle 573"/>
          <p:cNvSpPr>
            <a:spLocks noChangeArrowheads="1"/>
          </p:cNvSpPr>
          <p:nvPr/>
        </p:nvSpPr>
        <p:spPr bwMode="auto">
          <a:xfrm>
            <a:off x="2049463" y="2362200"/>
            <a:ext cx="296862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46" name="Rectangle 574"/>
          <p:cNvSpPr>
            <a:spLocks noChangeArrowheads="1"/>
          </p:cNvSpPr>
          <p:nvPr/>
        </p:nvSpPr>
        <p:spPr bwMode="auto">
          <a:xfrm>
            <a:off x="2389188" y="2362200"/>
            <a:ext cx="296862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47" name="Rectangle 575"/>
          <p:cNvSpPr>
            <a:spLocks noChangeArrowheads="1"/>
          </p:cNvSpPr>
          <p:nvPr/>
        </p:nvSpPr>
        <p:spPr bwMode="auto">
          <a:xfrm>
            <a:off x="2728913" y="2362200"/>
            <a:ext cx="298450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48" name="Rectangle 576"/>
          <p:cNvSpPr>
            <a:spLocks noChangeArrowheads="1"/>
          </p:cNvSpPr>
          <p:nvPr/>
        </p:nvSpPr>
        <p:spPr bwMode="auto">
          <a:xfrm>
            <a:off x="3054350" y="2362200"/>
            <a:ext cx="298450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49" name="Rectangle 577"/>
          <p:cNvSpPr>
            <a:spLocks noChangeArrowheads="1"/>
          </p:cNvSpPr>
          <p:nvPr/>
        </p:nvSpPr>
        <p:spPr bwMode="auto">
          <a:xfrm>
            <a:off x="2105025" y="2462213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50" name="Rectangle 578"/>
          <p:cNvSpPr>
            <a:spLocks noChangeArrowheads="1"/>
          </p:cNvSpPr>
          <p:nvPr/>
        </p:nvSpPr>
        <p:spPr bwMode="auto">
          <a:xfrm>
            <a:off x="2441575" y="2462213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51" name="Rectangle 579"/>
          <p:cNvSpPr>
            <a:spLocks noChangeArrowheads="1"/>
          </p:cNvSpPr>
          <p:nvPr/>
        </p:nvSpPr>
        <p:spPr bwMode="auto">
          <a:xfrm>
            <a:off x="2786063" y="2462213"/>
            <a:ext cx="188912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52" name="Rectangle 580"/>
          <p:cNvSpPr>
            <a:spLocks noChangeArrowheads="1"/>
          </p:cNvSpPr>
          <p:nvPr/>
        </p:nvSpPr>
        <p:spPr bwMode="auto">
          <a:xfrm>
            <a:off x="3108325" y="2462213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53" name="Rectangle 581"/>
          <p:cNvSpPr>
            <a:spLocks noChangeArrowheads="1"/>
          </p:cNvSpPr>
          <p:nvPr/>
        </p:nvSpPr>
        <p:spPr bwMode="auto">
          <a:xfrm>
            <a:off x="1670050" y="2462213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54" name="Rectangle 582"/>
          <p:cNvSpPr>
            <a:spLocks noChangeArrowheads="1"/>
          </p:cNvSpPr>
          <p:nvPr/>
        </p:nvSpPr>
        <p:spPr bwMode="auto">
          <a:xfrm>
            <a:off x="1277938" y="2462213"/>
            <a:ext cx="188912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55" name="Rectangle 583"/>
          <p:cNvSpPr>
            <a:spLocks noChangeArrowheads="1"/>
          </p:cNvSpPr>
          <p:nvPr/>
        </p:nvSpPr>
        <p:spPr bwMode="auto">
          <a:xfrm>
            <a:off x="827088" y="2778125"/>
            <a:ext cx="381000" cy="233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56" name="Rectangle 584"/>
          <p:cNvSpPr>
            <a:spLocks noChangeArrowheads="1"/>
          </p:cNvSpPr>
          <p:nvPr/>
        </p:nvSpPr>
        <p:spPr bwMode="auto">
          <a:xfrm>
            <a:off x="827088" y="4360863"/>
            <a:ext cx="381000" cy="233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57" name="Rectangle 585"/>
          <p:cNvSpPr>
            <a:spLocks noChangeArrowheads="1"/>
          </p:cNvSpPr>
          <p:nvPr/>
        </p:nvSpPr>
        <p:spPr bwMode="auto">
          <a:xfrm>
            <a:off x="827088" y="4052888"/>
            <a:ext cx="381000" cy="233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58" name="Rectangle 586"/>
          <p:cNvSpPr>
            <a:spLocks noChangeArrowheads="1"/>
          </p:cNvSpPr>
          <p:nvPr/>
        </p:nvSpPr>
        <p:spPr bwMode="auto">
          <a:xfrm>
            <a:off x="827088" y="3656013"/>
            <a:ext cx="381000" cy="233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59" name="Rectangle 587"/>
          <p:cNvSpPr>
            <a:spLocks noChangeArrowheads="1"/>
          </p:cNvSpPr>
          <p:nvPr/>
        </p:nvSpPr>
        <p:spPr bwMode="auto">
          <a:xfrm>
            <a:off x="827088" y="3259138"/>
            <a:ext cx="381000" cy="233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60" name="Rectangle 588"/>
          <p:cNvSpPr>
            <a:spLocks noChangeArrowheads="1"/>
          </p:cNvSpPr>
          <p:nvPr/>
        </p:nvSpPr>
        <p:spPr bwMode="auto">
          <a:xfrm>
            <a:off x="908050" y="2792413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61" name="Rectangle 589"/>
          <p:cNvSpPr>
            <a:spLocks noChangeArrowheads="1"/>
          </p:cNvSpPr>
          <p:nvPr/>
        </p:nvSpPr>
        <p:spPr bwMode="auto">
          <a:xfrm>
            <a:off x="908050" y="3287713"/>
            <a:ext cx="190500" cy="188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62" name="Rectangle 590"/>
          <p:cNvSpPr>
            <a:spLocks noChangeArrowheads="1"/>
          </p:cNvSpPr>
          <p:nvPr/>
        </p:nvSpPr>
        <p:spPr bwMode="auto">
          <a:xfrm>
            <a:off x="908050" y="3683000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63" name="Rectangle 591"/>
          <p:cNvSpPr>
            <a:spLocks noChangeArrowheads="1"/>
          </p:cNvSpPr>
          <p:nvPr/>
        </p:nvSpPr>
        <p:spPr bwMode="auto">
          <a:xfrm>
            <a:off x="908050" y="4081463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64" name="Rectangle 592"/>
          <p:cNvSpPr>
            <a:spLocks noChangeArrowheads="1"/>
          </p:cNvSpPr>
          <p:nvPr/>
        </p:nvSpPr>
        <p:spPr bwMode="auto">
          <a:xfrm>
            <a:off x="908050" y="4383088"/>
            <a:ext cx="190500" cy="188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65" name="Rectangle 593"/>
          <p:cNvSpPr>
            <a:spLocks noChangeArrowheads="1"/>
          </p:cNvSpPr>
          <p:nvPr/>
        </p:nvSpPr>
        <p:spPr bwMode="auto">
          <a:xfrm>
            <a:off x="3379788" y="2924175"/>
            <a:ext cx="376237" cy="271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66" name="Rectangle 594"/>
          <p:cNvSpPr>
            <a:spLocks noChangeArrowheads="1"/>
          </p:cNvSpPr>
          <p:nvPr/>
        </p:nvSpPr>
        <p:spPr bwMode="auto">
          <a:xfrm>
            <a:off x="3379788" y="3276600"/>
            <a:ext cx="376237" cy="271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67" name="Rectangle 595"/>
          <p:cNvSpPr>
            <a:spLocks noChangeArrowheads="1"/>
          </p:cNvSpPr>
          <p:nvPr/>
        </p:nvSpPr>
        <p:spPr bwMode="auto">
          <a:xfrm>
            <a:off x="3379788" y="3873500"/>
            <a:ext cx="376237" cy="271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68" name="Rectangle 596"/>
          <p:cNvSpPr>
            <a:spLocks noChangeArrowheads="1"/>
          </p:cNvSpPr>
          <p:nvPr/>
        </p:nvSpPr>
        <p:spPr bwMode="auto">
          <a:xfrm>
            <a:off x="3379788" y="4251325"/>
            <a:ext cx="376237" cy="271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69" name="Rectangle 597"/>
          <p:cNvSpPr>
            <a:spLocks noChangeArrowheads="1"/>
          </p:cNvSpPr>
          <p:nvPr/>
        </p:nvSpPr>
        <p:spPr bwMode="auto">
          <a:xfrm>
            <a:off x="3489325" y="4295775"/>
            <a:ext cx="188913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70" name="Rectangle 598"/>
          <p:cNvSpPr>
            <a:spLocks noChangeArrowheads="1"/>
          </p:cNvSpPr>
          <p:nvPr/>
        </p:nvSpPr>
        <p:spPr bwMode="auto">
          <a:xfrm>
            <a:off x="3489325" y="3927475"/>
            <a:ext cx="188913" cy="18891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71" name="Rectangle 599"/>
          <p:cNvSpPr>
            <a:spLocks noChangeArrowheads="1"/>
          </p:cNvSpPr>
          <p:nvPr/>
        </p:nvSpPr>
        <p:spPr bwMode="auto">
          <a:xfrm>
            <a:off x="3489325" y="3330575"/>
            <a:ext cx="188913" cy="18891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72" name="Rectangle 600"/>
          <p:cNvSpPr>
            <a:spLocks noChangeArrowheads="1"/>
          </p:cNvSpPr>
          <p:nvPr/>
        </p:nvSpPr>
        <p:spPr bwMode="auto">
          <a:xfrm>
            <a:off x="3489325" y="2982913"/>
            <a:ext cx="188913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73" name="Rectangle 601"/>
          <p:cNvSpPr>
            <a:spLocks noChangeArrowheads="1"/>
          </p:cNvSpPr>
          <p:nvPr/>
        </p:nvSpPr>
        <p:spPr bwMode="auto">
          <a:xfrm>
            <a:off x="1290638" y="4632325"/>
            <a:ext cx="325437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74" name="Rectangle 602"/>
          <p:cNvSpPr>
            <a:spLocks noChangeArrowheads="1"/>
          </p:cNvSpPr>
          <p:nvPr/>
        </p:nvSpPr>
        <p:spPr bwMode="auto">
          <a:xfrm>
            <a:off x="1751013" y="4632325"/>
            <a:ext cx="325437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75" name="Rectangle 603"/>
          <p:cNvSpPr>
            <a:spLocks noChangeArrowheads="1"/>
          </p:cNvSpPr>
          <p:nvPr/>
        </p:nvSpPr>
        <p:spPr bwMode="auto">
          <a:xfrm>
            <a:off x="3027363" y="4632325"/>
            <a:ext cx="325437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76" name="Rectangle 604"/>
          <p:cNvSpPr>
            <a:spLocks noChangeArrowheads="1"/>
          </p:cNvSpPr>
          <p:nvPr/>
        </p:nvSpPr>
        <p:spPr bwMode="auto">
          <a:xfrm>
            <a:off x="2649538" y="4632325"/>
            <a:ext cx="325437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77" name="Rectangle 605"/>
          <p:cNvSpPr>
            <a:spLocks noChangeArrowheads="1"/>
          </p:cNvSpPr>
          <p:nvPr/>
        </p:nvSpPr>
        <p:spPr bwMode="auto">
          <a:xfrm>
            <a:off x="2279650" y="4632325"/>
            <a:ext cx="325438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78" name="Rectangle 606"/>
          <p:cNvSpPr>
            <a:spLocks noChangeArrowheads="1"/>
          </p:cNvSpPr>
          <p:nvPr/>
        </p:nvSpPr>
        <p:spPr bwMode="auto">
          <a:xfrm>
            <a:off x="1357313" y="4740275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79" name="Rectangle 607"/>
          <p:cNvSpPr>
            <a:spLocks noChangeArrowheads="1"/>
          </p:cNvSpPr>
          <p:nvPr/>
        </p:nvSpPr>
        <p:spPr bwMode="auto">
          <a:xfrm>
            <a:off x="1817688" y="4740275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80" name="Rectangle 608"/>
          <p:cNvSpPr>
            <a:spLocks noChangeArrowheads="1"/>
          </p:cNvSpPr>
          <p:nvPr/>
        </p:nvSpPr>
        <p:spPr bwMode="auto">
          <a:xfrm>
            <a:off x="2349500" y="4740275"/>
            <a:ext cx="188913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81" name="Rectangle 609"/>
          <p:cNvSpPr>
            <a:spLocks noChangeArrowheads="1"/>
          </p:cNvSpPr>
          <p:nvPr/>
        </p:nvSpPr>
        <p:spPr bwMode="auto">
          <a:xfrm>
            <a:off x="2713038" y="4740275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82" name="Rectangle 610"/>
          <p:cNvSpPr>
            <a:spLocks noChangeArrowheads="1"/>
          </p:cNvSpPr>
          <p:nvPr/>
        </p:nvSpPr>
        <p:spPr bwMode="auto">
          <a:xfrm>
            <a:off x="3092450" y="4740275"/>
            <a:ext cx="190500" cy="190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84" name="Line 612"/>
          <p:cNvSpPr>
            <a:spLocks noChangeShapeType="1"/>
          </p:cNvSpPr>
          <p:nvPr/>
        </p:nvSpPr>
        <p:spPr bwMode="auto">
          <a:xfrm>
            <a:off x="1717675" y="4106863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85" name="Line 613"/>
          <p:cNvSpPr>
            <a:spLocks noChangeShapeType="1"/>
          </p:cNvSpPr>
          <p:nvPr/>
        </p:nvSpPr>
        <p:spPr bwMode="auto">
          <a:xfrm>
            <a:off x="2095500" y="410845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86" name="Line 614"/>
          <p:cNvSpPr>
            <a:spLocks noChangeShapeType="1"/>
          </p:cNvSpPr>
          <p:nvPr/>
        </p:nvSpPr>
        <p:spPr bwMode="auto">
          <a:xfrm>
            <a:off x="2424113" y="41036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87" name="Line 615"/>
          <p:cNvSpPr>
            <a:spLocks noChangeShapeType="1"/>
          </p:cNvSpPr>
          <p:nvPr/>
        </p:nvSpPr>
        <p:spPr bwMode="auto">
          <a:xfrm>
            <a:off x="2606675" y="4100513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88" name="Line 616"/>
          <p:cNvSpPr>
            <a:spLocks noChangeShapeType="1"/>
          </p:cNvSpPr>
          <p:nvPr/>
        </p:nvSpPr>
        <p:spPr bwMode="auto">
          <a:xfrm>
            <a:off x="2949575" y="4100513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89" name="Rectangle 617"/>
          <p:cNvSpPr>
            <a:spLocks noChangeArrowheads="1"/>
          </p:cNvSpPr>
          <p:nvPr/>
        </p:nvSpPr>
        <p:spPr bwMode="auto">
          <a:xfrm>
            <a:off x="1389063" y="3505200"/>
            <a:ext cx="1828800" cy="228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90" name="Line 618"/>
          <p:cNvSpPr>
            <a:spLocks noChangeShapeType="1"/>
          </p:cNvSpPr>
          <p:nvPr/>
        </p:nvSpPr>
        <p:spPr bwMode="auto">
          <a:xfrm>
            <a:off x="1585913" y="3508375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91" name="Line 619"/>
          <p:cNvSpPr>
            <a:spLocks noChangeShapeType="1"/>
          </p:cNvSpPr>
          <p:nvPr/>
        </p:nvSpPr>
        <p:spPr bwMode="auto">
          <a:xfrm>
            <a:off x="1949450" y="3509963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92" name="Line 620"/>
          <p:cNvSpPr>
            <a:spLocks noChangeShapeType="1"/>
          </p:cNvSpPr>
          <p:nvPr/>
        </p:nvSpPr>
        <p:spPr bwMode="auto">
          <a:xfrm>
            <a:off x="2144713" y="3505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93" name="Line 621"/>
          <p:cNvSpPr>
            <a:spLocks noChangeShapeType="1"/>
          </p:cNvSpPr>
          <p:nvPr/>
        </p:nvSpPr>
        <p:spPr bwMode="auto">
          <a:xfrm>
            <a:off x="2608263" y="3502025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94" name="Line 622"/>
          <p:cNvSpPr>
            <a:spLocks noChangeShapeType="1"/>
          </p:cNvSpPr>
          <p:nvPr/>
        </p:nvSpPr>
        <p:spPr bwMode="auto">
          <a:xfrm>
            <a:off x="3008313" y="3502025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95" name="Line 623"/>
          <p:cNvSpPr>
            <a:spLocks noChangeShapeType="1"/>
          </p:cNvSpPr>
          <p:nvPr/>
        </p:nvSpPr>
        <p:spPr bwMode="auto">
          <a:xfrm>
            <a:off x="2470150" y="35067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96" name="Rectangle 624"/>
          <p:cNvSpPr>
            <a:spLocks noChangeArrowheads="1"/>
          </p:cNvSpPr>
          <p:nvPr/>
        </p:nvSpPr>
        <p:spPr bwMode="auto">
          <a:xfrm>
            <a:off x="1385888" y="2921000"/>
            <a:ext cx="1828800" cy="228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97" name="Line 625"/>
          <p:cNvSpPr>
            <a:spLocks noChangeShapeType="1"/>
          </p:cNvSpPr>
          <p:nvPr/>
        </p:nvSpPr>
        <p:spPr bwMode="auto">
          <a:xfrm>
            <a:off x="1687513" y="2919413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98" name="Line 626"/>
          <p:cNvSpPr>
            <a:spLocks noChangeShapeType="1"/>
          </p:cNvSpPr>
          <p:nvPr/>
        </p:nvSpPr>
        <p:spPr bwMode="auto">
          <a:xfrm>
            <a:off x="1798638" y="2925763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499" name="Line 627"/>
          <p:cNvSpPr>
            <a:spLocks noChangeShapeType="1"/>
          </p:cNvSpPr>
          <p:nvPr/>
        </p:nvSpPr>
        <p:spPr bwMode="auto">
          <a:xfrm>
            <a:off x="2141538" y="2921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500" name="Line 628"/>
          <p:cNvSpPr>
            <a:spLocks noChangeShapeType="1"/>
          </p:cNvSpPr>
          <p:nvPr/>
        </p:nvSpPr>
        <p:spPr bwMode="auto">
          <a:xfrm>
            <a:off x="2605088" y="2917825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501" name="Line 629"/>
          <p:cNvSpPr>
            <a:spLocks noChangeShapeType="1"/>
          </p:cNvSpPr>
          <p:nvPr/>
        </p:nvSpPr>
        <p:spPr bwMode="auto">
          <a:xfrm>
            <a:off x="2819400" y="2917825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502" name="Line 630"/>
          <p:cNvSpPr>
            <a:spLocks noChangeShapeType="1"/>
          </p:cNvSpPr>
          <p:nvPr/>
        </p:nvSpPr>
        <p:spPr bwMode="auto">
          <a:xfrm>
            <a:off x="2271713" y="29225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4503" name="Line 631"/>
          <p:cNvSpPr>
            <a:spLocks noChangeShapeType="1"/>
          </p:cNvSpPr>
          <p:nvPr/>
        </p:nvSpPr>
        <p:spPr bwMode="auto">
          <a:xfrm>
            <a:off x="2968625" y="2919413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04512" name="Group 640"/>
          <p:cNvGrpSpPr>
            <a:grpSpLocks/>
          </p:cNvGrpSpPr>
          <p:nvPr/>
        </p:nvGrpSpPr>
        <p:grpSpPr bwMode="auto">
          <a:xfrm>
            <a:off x="2498725" y="1633538"/>
            <a:ext cx="6402388" cy="3179762"/>
            <a:chOff x="1574" y="1029"/>
            <a:chExt cx="4033" cy="2003"/>
          </a:xfrm>
        </p:grpSpPr>
        <p:sp>
          <p:nvSpPr>
            <p:cNvPr id="1104015" name="Freeform 143"/>
            <p:cNvSpPr>
              <a:spLocks/>
            </p:cNvSpPr>
            <p:nvPr/>
          </p:nvSpPr>
          <p:spPr bwMode="auto">
            <a:xfrm flipV="1">
              <a:off x="2979" y="1029"/>
              <a:ext cx="2066" cy="267"/>
            </a:xfrm>
            <a:custGeom>
              <a:avLst/>
              <a:gdLst>
                <a:gd name="T0" fmla="*/ 23 w 2711"/>
                <a:gd name="T1" fmla="*/ 57 h 259"/>
                <a:gd name="T2" fmla="*/ 177 w 2711"/>
                <a:gd name="T3" fmla="*/ 6 h 259"/>
                <a:gd name="T4" fmla="*/ 548 w 2711"/>
                <a:gd name="T5" fmla="*/ 46 h 259"/>
                <a:gd name="T6" fmla="*/ 719 w 2711"/>
                <a:gd name="T7" fmla="*/ 108 h 259"/>
                <a:gd name="T8" fmla="*/ 936 w 2711"/>
                <a:gd name="T9" fmla="*/ 80 h 259"/>
                <a:gd name="T10" fmla="*/ 1129 w 2711"/>
                <a:gd name="T11" fmla="*/ 51 h 259"/>
                <a:gd name="T12" fmla="*/ 1289 w 2711"/>
                <a:gd name="T13" fmla="*/ 6 h 259"/>
                <a:gd name="T14" fmla="*/ 1540 w 2711"/>
                <a:gd name="T15" fmla="*/ 11 h 259"/>
                <a:gd name="T16" fmla="*/ 1614 w 2711"/>
                <a:gd name="T17" fmla="*/ 46 h 259"/>
                <a:gd name="T18" fmla="*/ 1808 w 2711"/>
                <a:gd name="T19" fmla="*/ 91 h 259"/>
                <a:gd name="T20" fmla="*/ 1968 w 2711"/>
                <a:gd name="T21" fmla="*/ 74 h 259"/>
                <a:gd name="T22" fmla="*/ 2150 w 2711"/>
                <a:gd name="T23" fmla="*/ 23 h 259"/>
                <a:gd name="T24" fmla="*/ 2242 w 2711"/>
                <a:gd name="T25" fmla="*/ 11 h 259"/>
                <a:gd name="T26" fmla="*/ 2333 w 2711"/>
                <a:gd name="T27" fmla="*/ 0 h 259"/>
                <a:gd name="T28" fmla="*/ 2641 w 2711"/>
                <a:gd name="T29" fmla="*/ 28 h 259"/>
                <a:gd name="T30" fmla="*/ 2675 w 2711"/>
                <a:gd name="T31" fmla="*/ 194 h 259"/>
                <a:gd name="T32" fmla="*/ 2299 w 2711"/>
                <a:gd name="T33" fmla="*/ 222 h 259"/>
                <a:gd name="T34" fmla="*/ 1677 w 2711"/>
                <a:gd name="T35" fmla="*/ 228 h 259"/>
                <a:gd name="T36" fmla="*/ 1289 w 2711"/>
                <a:gd name="T37" fmla="*/ 194 h 259"/>
                <a:gd name="T38" fmla="*/ 1044 w 2711"/>
                <a:gd name="T39" fmla="*/ 165 h 259"/>
                <a:gd name="T40" fmla="*/ 953 w 2711"/>
                <a:gd name="T41" fmla="*/ 154 h 259"/>
                <a:gd name="T42" fmla="*/ 0 w 2711"/>
                <a:gd name="T43" fmla="*/ 120 h 259"/>
                <a:gd name="T44" fmla="*/ 23 w 2711"/>
                <a:gd name="T45" fmla="*/ 5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11" h="259">
                  <a:moveTo>
                    <a:pt x="23" y="57"/>
                  </a:moveTo>
                  <a:cubicBezTo>
                    <a:pt x="75" y="39"/>
                    <a:pt x="124" y="22"/>
                    <a:pt x="177" y="6"/>
                  </a:cubicBezTo>
                  <a:cubicBezTo>
                    <a:pt x="300" y="10"/>
                    <a:pt x="427" y="20"/>
                    <a:pt x="548" y="46"/>
                  </a:cubicBezTo>
                  <a:cubicBezTo>
                    <a:pt x="608" y="59"/>
                    <a:pt x="657" y="97"/>
                    <a:pt x="719" y="108"/>
                  </a:cubicBezTo>
                  <a:cubicBezTo>
                    <a:pt x="793" y="103"/>
                    <a:pt x="862" y="86"/>
                    <a:pt x="936" y="80"/>
                  </a:cubicBezTo>
                  <a:cubicBezTo>
                    <a:pt x="1000" y="69"/>
                    <a:pt x="1066" y="66"/>
                    <a:pt x="1129" y="51"/>
                  </a:cubicBezTo>
                  <a:cubicBezTo>
                    <a:pt x="1194" y="35"/>
                    <a:pt x="1218" y="13"/>
                    <a:pt x="1289" y="6"/>
                  </a:cubicBezTo>
                  <a:cubicBezTo>
                    <a:pt x="1373" y="8"/>
                    <a:pt x="1457" y="3"/>
                    <a:pt x="1540" y="11"/>
                  </a:cubicBezTo>
                  <a:cubicBezTo>
                    <a:pt x="1605" y="17"/>
                    <a:pt x="1580" y="29"/>
                    <a:pt x="1614" y="46"/>
                  </a:cubicBezTo>
                  <a:cubicBezTo>
                    <a:pt x="1674" y="76"/>
                    <a:pt x="1742" y="85"/>
                    <a:pt x="1808" y="91"/>
                  </a:cubicBezTo>
                  <a:cubicBezTo>
                    <a:pt x="1860" y="87"/>
                    <a:pt x="1917" y="87"/>
                    <a:pt x="1968" y="74"/>
                  </a:cubicBezTo>
                  <a:cubicBezTo>
                    <a:pt x="2029" y="58"/>
                    <a:pt x="2088" y="35"/>
                    <a:pt x="2150" y="23"/>
                  </a:cubicBezTo>
                  <a:cubicBezTo>
                    <a:pt x="2194" y="14"/>
                    <a:pt x="2189" y="17"/>
                    <a:pt x="2242" y="11"/>
                  </a:cubicBezTo>
                  <a:cubicBezTo>
                    <a:pt x="2272" y="8"/>
                    <a:pt x="2333" y="0"/>
                    <a:pt x="2333" y="0"/>
                  </a:cubicBezTo>
                  <a:cubicBezTo>
                    <a:pt x="2440" y="4"/>
                    <a:pt x="2537" y="19"/>
                    <a:pt x="2641" y="28"/>
                  </a:cubicBezTo>
                  <a:cubicBezTo>
                    <a:pt x="2711" y="46"/>
                    <a:pt x="2659" y="134"/>
                    <a:pt x="2675" y="194"/>
                  </a:cubicBezTo>
                  <a:cubicBezTo>
                    <a:pt x="2572" y="230"/>
                    <a:pt x="2396" y="220"/>
                    <a:pt x="2299" y="222"/>
                  </a:cubicBezTo>
                  <a:cubicBezTo>
                    <a:pt x="2084" y="259"/>
                    <a:pt x="1965" y="231"/>
                    <a:pt x="1677" y="228"/>
                  </a:cubicBezTo>
                  <a:cubicBezTo>
                    <a:pt x="1547" y="221"/>
                    <a:pt x="1419" y="203"/>
                    <a:pt x="1289" y="194"/>
                  </a:cubicBezTo>
                  <a:cubicBezTo>
                    <a:pt x="1209" y="177"/>
                    <a:pt x="1125" y="173"/>
                    <a:pt x="1044" y="165"/>
                  </a:cubicBezTo>
                  <a:cubicBezTo>
                    <a:pt x="1014" y="162"/>
                    <a:pt x="953" y="154"/>
                    <a:pt x="953" y="154"/>
                  </a:cubicBezTo>
                  <a:cubicBezTo>
                    <a:pt x="627" y="158"/>
                    <a:pt x="320" y="151"/>
                    <a:pt x="0" y="120"/>
                  </a:cubicBezTo>
                  <a:cubicBezTo>
                    <a:pt x="17" y="96"/>
                    <a:pt x="9" y="57"/>
                    <a:pt x="23" y="5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03" name="Line 431"/>
            <p:cNvSpPr>
              <a:spLocks noChangeShapeType="1"/>
            </p:cNvSpPr>
            <p:nvPr/>
          </p:nvSpPr>
          <p:spPr bwMode="auto">
            <a:xfrm>
              <a:off x="1979" y="2653"/>
              <a:ext cx="3045" cy="3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04" name="Line 432"/>
            <p:cNvSpPr>
              <a:spLocks noChangeShapeType="1"/>
            </p:cNvSpPr>
            <p:nvPr/>
          </p:nvSpPr>
          <p:spPr bwMode="auto">
            <a:xfrm flipV="1">
              <a:off x="1979" y="1722"/>
              <a:ext cx="3031" cy="5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05" name="Rectangle 433"/>
            <p:cNvSpPr>
              <a:spLocks noChangeArrowheads="1"/>
            </p:cNvSpPr>
            <p:nvPr/>
          </p:nvSpPr>
          <p:spPr bwMode="auto">
            <a:xfrm>
              <a:off x="3061" y="1710"/>
              <a:ext cx="1970" cy="13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06" name="Rectangle 434"/>
            <p:cNvSpPr>
              <a:spLocks noChangeArrowheads="1"/>
            </p:cNvSpPr>
            <p:nvPr/>
          </p:nvSpPr>
          <p:spPr bwMode="auto">
            <a:xfrm>
              <a:off x="3068" y="1710"/>
              <a:ext cx="1958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07" name="Rectangle 435"/>
            <p:cNvSpPr>
              <a:spLocks noChangeArrowheads="1"/>
            </p:cNvSpPr>
            <p:nvPr/>
          </p:nvSpPr>
          <p:spPr bwMode="auto">
            <a:xfrm>
              <a:off x="3067" y="2738"/>
              <a:ext cx="1958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08" name="Line 436"/>
            <p:cNvSpPr>
              <a:spLocks noChangeShapeType="1"/>
            </p:cNvSpPr>
            <p:nvPr/>
          </p:nvSpPr>
          <p:spPr bwMode="auto">
            <a:xfrm flipH="1" flipV="1">
              <a:off x="3072" y="2738"/>
              <a:ext cx="195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09" name="Line 437"/>
            <p:cNvSpPr>
              <a:spLocks noChangeShapeType="1"/>
            </p:cNvSpPr>
            <p:nvPr/>
          </p:nvSpPr>
          <p:spPr bwMode="auto">
            <a:xfrm flipH="1" flipV="1">
              <a:off x="3071" y="2004"/>
              <a:ext cx="195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10" name="Rectangle 438"/>
            <p:cNvSpPr>
              <a:spLocks noChangeArrowheads="1"/>
            </p:cNvSpPr>
            <p:nvPr/>
          </p:nvSpPr>
          <p:spPr bwMode="auto">
            <a:xfrm flipH="1" flipV="1">
              <a:off x="4715" y="2502"/>
              <a:ext cx="143" cy="37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11" name="Rectangle 439"/>
            <p:cNvSpPr>
              <a:spLocks noChangeArrowheads="1"/>
            </p:cNvSpPr>
            <p:nvPr/>
          </p:nvSpPr>
          <p:spPr bwMode="auto">
            <a:xfrm flipH="1" flipV="1">
              <a:off x="4715" y="2502"/>
              <a:ext cx="143" cy="37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12" name="Rectangle 440"/>
            <p:cNvSpPr>
              <a:spLocks noChangeArrowheads="1"/>
            </p:cNvSpPr>
            <p:nvPr/>
          </p:nvSpPr>
          <p:spPr bwMode="auto">
            <a:xfrm flipH="1" flipV="1">
              <a:off x="4715" y="1861"/>
              <a:ext cx="143" cy="570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13" name="Rectangle 441"/>
            <p:cNvSpPr>
              <a:spLocks noChangeArrowheads="1"/>
            </p:cNvSpPr>
            <p:nvPr/>
          </p:nvSpPr>
          <p:spPr bwMode="auto">
            <a:xfrm flipH="1" flipV="1">
              <a:off x="4715" y="1861"/>
              <a:ext cx="143" cy="570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14" name="Rectangle 442"/>
            <p:cNvSpPr>
              <a:spLocks noChangeArrowheads="1"/>
            </p:cNvSpPr>
            <p:nvPr/>
          </p:nvSpPr>
          <p:spPr bwMode="auto">
            <a:xfrm flipH="1" flipV="1">
              <a:off x="4504" y="1861"/>
              <a:ext cx="143" cy="1014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15" name="Rectangle 443"/>
            <p:cNvSpPr>
              <a:spLocks noChangeArrowheads="1"/>
            </p:cNvSpPr>
            <p:nvPr/>
          </p:nvSpPr>
          <p:spPr bwMode="auto">
            <a:xfrm flipH="1" flipV="1">
              <a:off x="4504" y="1861"/>
              <a:ext cx="143" cy="102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16" name="Rectangle 444"/>
            <p:cNvSpPr>
              <a:spLocks noChangeArrowheads="1"/>
            </p:cNvSpPr>
            <p:nvPr/>
          </p:nvSpPr>
          <p:spPr bwMode="auto">
            <a:xfrm flipH="1" flipV="1">
              <a:off x="4289" y="1861"/>
              <a:ext cx="143" cy="1014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17" name="Rectangle 445"/>
            <p:cNvSpPr>
              <a:spLocks noChangeArrowheads="1"/>
            </p:cNvSpPr>
            <p:nvPr/>
          </p:nvSpPr>
          <p:spPr bwMode="auto">
            <a:xfrm flipH="1" flipV="1">
              <a:off x="4289" y="1861"/>
              <a:ext cx="143" cy="1014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18" name="Rectangle 446"/>
            <p:cNvSpPr>
              <a:spLocks noChangeArrowheads="1"/>
            </p:cNvSpPr>
            <p:nvPr/>
          </p:nvSpPr>
          <p:spPr bwMode="auto">
            <a:xfrm flipH="1" flipV="1">
              <a:off x="4074" y="1861"/>
              <a:ext cx="143" cy="785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19" name="Rectangle 447"/>
            <p:cNvSpPr>
              <a:spLocks noChangeArrowheads="1"/>
            </p:cNvSpPr>
            <p:nvPr/>
          </p:nvSpPr>
          <p:spPr bwMode="auto">
            <a:xfrm flipH="1" flipV="1">
              <a:off x="4074" y="1861"/>
              <a:ext cx="143" cy="785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20" name="Rectangle 448"/>
            <p:cNvSpPr>
              <a:spLocks noChangeArrowheads="1"/>
            </p:cNvSpPr>
            <p:nvPr/>
          </p:nvSpPr>
          <p:spPr bwMode="auto">
            <a:xfrm flipH="1" flipV="1">
              <a:off x="3661" y="2532"/>
              <a:ext cx="144" cy="355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21" name="Rectangle 449"/>
            <p:cNvSpPr>
              <a:spLocks noChangeArrowheads="1"/>
            </p:cNvSpPr>
            <p:nvPr/>
          </p:nvSpPr>
          <p:spPr bwMode="auto">
            <a:xfrm flipH="1" flipV="1">
              <a:off x="3661" y="2532"/>
              <a:ext cx="144" cy="34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22" name="Rectangle 450"/>
            <p:cNvSpPr>
              <a:spLocks noChangeArrowheads="1"/>
            </p:cNvSpPr>
            <p:nvPr/>
          </p:nvSpPr>
          <p:spPr bwMode="auto">
            <a:xfrm flipH="1" flipV="1">
              <a:off x="3859" y="2288"/>
              <a:ext cx="144" cy="587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23" name="Rectangle 451"/>
            <p:cNvSpPr>
              <a:spLocks noChangeArrowheads="1"/>
            </p:cNvSpPr>
            <p:nvPr/>
          </p:nvSpPr>
          <p:spPr bwMode="auto">
            <a:xfrm flipH="1" flipV="1">
              <a:off x="3859" y="2288"/>
              <a:ext cx="144" cy="587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24" name="Rectangle 452"/>
            <p:cNvSpPr>
              <a:spLocks noChangeArrowheads="1"/>
            </p:cNvSpPr>
            <p:nvPr/>
          </p:nvSpPr>
          <p:spPr bwMode="auto">
            <a:xfrm flipH="1" flipV="1">
              <a:off x="3859" y="1861"/>
              <a:ext cx="144" cy="359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25" name="Rectangle 453"/>
            <p:cNvSpPr>
              <a:spLocks noChangeArrowheads="1"/>
            </p:cNvSpPr>
            <p:nvPr/>
          </p:nvSpPr>
          <p:spPr bwMode="auto">
            <a:xfrm flipH="1" flipV="1">
              <a:off x="3859" y="1861"/>
              <a:ext cx="144" cy="359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26" name="Rectangle 454"/>
            <p:cNvSpPr>
              <a:spLocks noChangeArrowheads="1"/>
            </p:cNvSpPr>
            <p:nvPr/>
          </p:nvSpPr>
          <p:spPr bwMode="auto">
            <a:xfrm flipH="1" flipV="1">
              <a:off x="3649" y="1861"/>
              <a:ext cx="143" cy="570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27" name="Rectangle 455"/>
            <p:cNvSpPr>
              <a:spLocks noChangeArrowheads="1"/>
            </p:cNvSpPr>
            <p:nvPr/>
          </p:nvSpPr>
          <p:spPr bwMode="auto">
            <a:xfrm flipH="1" flipV="1">
              <a:off x="3649" y="1861"/>
              <a:ext cx="143" cy="570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28" name="Rectangle 456"/>
            <p:cNvSpPr>
              <a:spLocks noChangeArrowheads="1"/>
            </p:cNvSpPr>
            <p:nvPr/>
          </p:nvSpPr>
          <p:spPr bwMode="auto">
            <a:xfrm flipH="1" flipV="1">
              <a:off x="3433" y="2077"/>
              <a:ext cx="144" cy="798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29" name="Rectangle 457"/>
            <p:cNvSpPr>
              <a:spLocks noChangeArrowheads="1"/>
            </p:cNvSpPr>
            <p:nvPr/>
          </p:nvSpPr>
          <p:spPr bwMode="auto">
            <a:xfrm flipH="1" flipV="1">
              <a:off x="3433" y="2077"/>
              <a:ext cx="144" cy="798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30" name="Rectangle 458"/>
            <p:cNvSpPr>
              <a:spLocks noChangeArrowheads="1"/>
            </p:cNvSpPr>
            <p:nvPr/>
          </p:nvSpPr>
          <p:spPr bwMode="auto">
            <a:xfrm flipH="1" flipV="1">
              <a:off x="3218" y="2532"/>
              <a:ext cx="144" cy="355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31" name="Rectangle 459"/>
            <p:cNvSpPr>
              <a:spLocks noChangeArrowheads="1"/>
            </p:cNvSpPr>
            <p:nvPr/>
          </p:nvSpPr>
          <p:spPr bwMode="auto">
            <a:xfrm flipH="1" flipV="1">
              <a:off x="3218" y="2532"/>
              <a:ext cx="144" cy="34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32" name="Rectangle 460"/>
            <p:cNvSpPr>
              <a:spLocks noChangeArrowheads="1"/>
            </p:cNvSpPr>
            <p:nvPr/>
          </p:nvSpPr>
          <p:spPr bwMode="auto">
            <a:xfrm flipH="1" flipV="1">
              <a:off x="3218" y="1861"/>
              <a:ext cx="144" cy="570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33" name="Rectangle 461"/>
            <p:cNvSpPr>
              <a:spLocks noChangeArrowheads="1"/>
            </p:cNvSpPr>
            <p:nvPr/>
          </p:nvSpPr>
          <p:spPr bwMode="auto">
            <a:xfrm flipH="1" flipV="1">
              <a:off x="3218" y="1861"/>
              <a:ext cx="144" cy="570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34" name="Rectangle 462"/>
            <p:cNvSpPr>
              <a:spLocks noChangeArrowheads="1"/>
            </p:cNvSpPr>
            <p:nvPr/>
          </p:nvSpPr>
          <p:spPr bwMode="auto">
            <a:xfrm flipH="1" flipV="1">
              <a:off x="4715" y="2737"/>
              <a:ext cx="143" cy="14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35" name="Rectangle 463"/>
            <p:cNvSpPr>
              <a:spLocks noChangeArrowheads="1"/>
            </p:cNvSpPr>
            <p:nvPr/>
          </p:nvSpPr>
          <p:spPr bwMode="auto">
            <a:xfrm flipH="1" flipV="1">
              <a:off x="4509" y="2737"/>
              <a:ext cx="143" cy="13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36" name="Rectangle 464"/>
            <p:cNvSpPr>
              <a:spLocks noChangeArrowheads="1"/>
            </p:cNvSpPr>
            <p:nvPr/>
          </p:nvSpPr>
          <p:spPr bwMode="auto">
            <a:xfrm flipH="1" flipV="1">
              <a:off x="4289" y="2735"/>
              <a:ext cx="143" cy="14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37" name="Rectangle 465"/>
            <p:cNvSpPr>
              <a:spLocks noChangeArrowheads="1"/>
            </p:cNvSpPr>
            <p:nvPr/>
          </p:nvSpPr>
          <p:spPr bwMode="auto">
            <a:xfrm flipH="1" flipV="1">
              <a:off x="3661" y="2738"/>
              <a:ext cx="144" cy="13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38" name="Rectangle 466"/>
            <p:cNvSpPr>
              <a:spLocks noChangeArrowheads="1"/>
            </p:cNvSpPr>
            <p:nvPr/>
          </p:nvSpPr>
          <p:spPr bwMode="auto">
            <a:xfrm flipH="1" flipV="1">
              <a:off x="3859" y="2737"/>
              <a:ext cx="144" cy="14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39" name="Rectangle 467"/>
            <p:cNvSpPr>
              <a:spLocks noChangeArrowheads="1"/>
            </p:cNvSpPr>
            <p:nvPr/>
          </p:nvSpPr>
          <p:spPr bwMode="auto">
            <a:xfrm flipH="1" flipV="1">
              <a:off x="3433" y="2737"/>
              <a:ext cx="144" cy="14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40" name="Rectangle 468"/>
            <p:cNvSpPr>
              <a:spLocks noChangeArrowheads="1"/>
            </p:cNvSpPr>
            <p:nvPr/>
          </p:nvSpPr>
          <p:spPr bwMode="auto">
            <a:xfrm flipH="1" flipV="1">
              <a:off x="3218" y="2737"/>
              <a:ext cx="144" cy="14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41" name="Rectangle 469"/>
            <p:cNvSpPr>
              <a:spLocks noChangeArrowheads="1"/>
            </p:cNvSpPr>
            <p:nvPr/>
          </p:nvSpPr>
          <p:spPr bwMode="auto">
            <a:xfrm flipH="1" flipV="1">
              <a:off x="4715" y="1861"/>
              <a:ext cx="143" cy="14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42" name="Rectangle 470"/>
            <p:cNvSpPr>
              <a:spLocks noChangeArrowheads="1"/>
            </p:cNvSpPr>
            <p:nvPr/>
          </p:nvSpPr>
          <p:spPr bwMode="auto">
            <a:xfrm flipH="1" flipV="1">
              <a:off x="4504" y="1861"/>
              <a:ext cx="143" cy="14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43" name="Rectangle 471"/>
            <p:cNvSpPr>
              <a:spLocks noChangeArrowheads="1"/>
            </p:cNvSpPr>
            <p:nvPr/>
          </p:nvSpPr>
          <p:spPr bwMode="auto">
            <a:xfrm flipH="1" flipV="1">
              <a:off x="4289" y="1861"/>
              <a:ext cx="143" cy="14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44" name="Rectangle 472"/>
            <p:cNvSpPr>
              <a:spLocks noChangeArrowheads="1"/>
            </p:cNvSpPr>
            <p:nvPr/>
          </p:nvSpPr>
          <p:spPr bwMode="auto">
            <a:xfrm flipH="1" flipV="1">
              <a:off x="4074" y="1861"/>
              <a:ext cx="143" cy="14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45" name="Rectangle 473"/>
            <p:cNvSpPr>
              <a:spLocks noChangeArrowheads="1"/>
            </p:cNvSpPr>
            <p:nvPr/>
          </p:nvSpPr>
          <p:spPr bwMode="auto">
            <a:xfrm flipH="1" flipV="1">
              <a:off x="3859" y="1861"/>
              <a:ext cx="144" cy="14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46" name="Rectangle 474"/>
            <p:cNvSpPr>
              <a:spLocks noChangeArrowheads="1"/>
            </p:cNvSpPr>
            <p:nvPr/>
          </p:nvSpPr>
          <p:spPr bwMode="auto">
            <a:xfrm flipH="1" flipV="1">
              <a:off x="3649" y="1861"/>
              <a:ext cx="143" cy="14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47" name="Rectangle 475"/>
            <p:cNvSpPr>
              <a:spLocks noChangeArrowheads="1"/>
            </p:cNvSpPr>
            <p:nvPr/>
          </p:nvSpPr>
          <p:spPr bwMode="auto">
            <a:xfrm flipH="1" flipV="1">
              <a:off x="3218" y="1861"/>
              <a:ext cx="144" cy="143"/>
            </a:xfrm>
            <a:prstGeom prst="rect">
              <a:avLst/>
            </a:prstGeom>
            <a:solidFill>
              <a:srgbClr val="80808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48" name="Rectangle 476"/>
            <p:cNvSpPr>
              <a:spLocks noChangeArrowheads="1"/>
            </p:cNvSpPr>
            <p:nvPr/>
          </p:nvSpPr>
          <p:spPr bwMode="auto">
            <a:xfrm flipH="1" flipV="1">
              <a:off x="4715" y="2502"/>
              <a:ext cx="143" cy="144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49" name="Rectangle 477"/>
            <p:cNvSpPr>
              <a:spLocks noChangeArrowheads="1"/>
            </p:cNvSpPr>
            <p:nvPr/>
          </p:nvSpPr>
          <p:spPr bwMode="auto">
            <a:xfrm flipH="1" flipV="1">
              <a:off x="4715" y="2502"/>
              <a:ext cx="143" cy="144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50" name="Rectangle 478"/>
            <p:cNvSpPr>
              <a:spLocks noChangeArrowheads="1"/>
            </p:cNvSpPr>
            <p:nvPr/>
          </p:nvSpPr>
          <p:spPr bwMode="auto">
            <a:xfrm flipH="1" flipV="1">
              <a:off x="4074" y="2502"/>
              <a:ext cx="143" cy="144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51" name="Rectangle 479"/>
            <p:cNvSpPr>
              <a:spLocks noChangeArrowheads="1"/>
            </p:cNvSpPr>
            <p:nvPr/>
          </p:nvSpPr>
          <p:spPr bwMode="auto">
            <a:xfrm flipH="1" flipV="1">
              <a:off x="4074" y="2502"/>
              <a:ext cx="143" cy="144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52" name="Rectangle 480"/>
            <p:cNvSpPr>
              <a:spLocks noChangeArrowheads="1"/>
            </p:cNvSpPr>
            <p:nvPr/>
          </p:nvSpPr>
          <p:spPr bwMode="auto">
            <a:xfrm flipH="1" flipV="1">
              <a:off x="3661" y="2499"/>
              <a:ext cx="144" cy="143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53" name="Rectangle 481"/>
            <p:cNvSpPr>
              <a:spLocks noChangeArrowheads="1"/>
            </p:cNvSpPr>
            <p:nvPr/>
          </p:nvSpPr>
          <p:spPr bwMode="auto">
            <a:xfrm flipH="1" flipV="1">
              <a:off x="3661" y="2499"/>
              <a:ext cx="144" cy="14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54" name="Rectangle 482"/>
            <p:cNvSpPr>
              <a:spLocks noChangeArrowheads="1"/>
            </p:cNvSpPr>
            <p:nvPr/>
          </p:nvSpPr>
          <p:spPr bwMode="auto">
            <a:xfrm flipH="1" flipV="1">
              <a:off x="3218" y="2499"/>
              <a:ext cx="144" cy="143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55" name="Rectangle 483"/>
            <p:cNvSpPr>
              <a:spLocks noChangeArrowheads="1"/>
            </p:cNvSpPr>
            <p:nvPr/>
          </p:nvSpPr>
          <p:spPr bwMode="auto">
            <a:xfrm flipH="1" flipV="1">
              <a:off x="3218" y="2499"/>
              <a:ext cx="144" cy="14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56" name="Rectangle 484"/>
            <p:cNvSpPr>
              <a:spLocks noChangeArrowheads="1"/>
            </p:cNvSpPr>
            <p:nvPr/>
          </p:nvSpPr>
          <p:spPr bwMode="auto">
            <a:xfrm flipH="1" flipV="1">
              <a:off x="4715" y="2288"/>
              <a:ext cx="143" cy="143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57" name="Rectangle 485"/>
            <p:cNvSpPr>
              <a:spLocks noChangeArrowheads="1"/>
            </p:cNvSpPr>
            <p:nvPr/>
          </p:nvSpPr>
          <p:spPr bwMode="auto">
            <a:xfrm flipH="1" flipV="1">
              <a:off x="4715" y="2288"/>
              <a:ext cx="143" cy="14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58" name="Rectangle 486"/>
            <p:cNvSpPr>
              <a:spLocks noChangeArrowheads="1"/>
            </p:cNvSpPr>
            <p:nvPr/>
          </p:nvSpPr>
          <p:spPr bwMode="auto">
            <a:xfrm flipH="1" flipV="1">
              <a:off x="4289" y="2288"/>
              <a:ext cx="143" cy="143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59" name="Rectangle 487"/>
            <p:cNvSpPr>
              <a:spLocks noChangeArrowheads="1"/>
            </p:cNvSpPr>
            <p:nvPr/>
          </p:nvSpPr>
          <p:spPr bwMode="auto">
            <a:xfrm flipH="1" flipV="1">
              <a:off x="4289" y="2288"/>
              <a:ext cx="143" cy="14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60" name="Rectangle 488"/>
            <p:cNvSpPr>
              <a:spLocks noChangeArrowheads="1"/>
            </p:cNvSpPr>
            <p:nvPr/>
          </p:nvSpPr>
          <p:spPr bwMode="auto">
            <a:xfrm flipH="1" flipV="1">
              <a:off x="3859" y="2288"/>
              <a:ext cx="144" cy="143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61" name="Rectangle 489"/>
            <p:cNvSpPr>
              <a:spLocks noChangeArrowheads="1"/>
            </p:cNvSpPr>
            <p:nvPr/>
          </p:nvSpPr>
          <p:spPr bwMode="auto">
            <a:xfrm flipH="1" flipV="1">
              <a:off x="3859" y="2288"/>
              <a:ext cx="144" cy="14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62" name="Rectangle 490"/>
            <p:cNvSpPr>
              <a:spLocks noChangeArrowheads="1"/>
            </p:cNvSpPr>
            <p:nvPr/>
          </p:nvSpPr>
          <p:spPr bwMode="auto">
            <a:xfrm flipH="1" flipV="1">
              <a:off x="3649" y="2288"/>
              <a:ext cx="143" cy="143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63" name="Rectangle 491"/>
            <p:cNvSpPr>
              <a:spLocks noChangeArrowheads="1"/>
            </p:cNvSpPr>
            <p:nvPr/>
          </p:nvSpPr>
          <p:spPr bwMode="auto">
            <a:xfrm flipH="1" flipV="1">
              <a:off x="3649" y="2288"/>
              <a:ext cx="143" cy="14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64" name="Rectangle 492"/>
            <p:cNvSpPr>
              <a:spLocks noChangeArrowheads="1"/>
            </p:cNvSpPr>
            <p:nvPr/>
          </p:nvSpPr>
          <p:spPr bwMode="auto">
            <a:xfrm flipH="1" flipV="1">
              <a:off x="3218" y="2288"/>
              <a:ext cx="144" cy="143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65" name="Rectangle 493"/>
            <p:cNvSpPr>
              <a:spLocks noChangeArrowheads="1"/>
            </p:cNvSpPr>
            <p:nvPr/>
          </p:nvSpPr>
          <p:spPr bwMode="auto">
            <a:xfrm flipH="1" flipV="1">
              <a:off x="3218" y="2288"/>
              <a:ext cx="144" cy="14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66" name="Rectangle 494"/>
            <p:cNvSpPr>
              <a:spLocks noChangeArrowheads="1"/>
            </p:cNvSpPr>
            <p:nvPr/>
          </p:nvSpPr>
          <p:spPr bwMode="auto">
            <a:xfrm flipH="1" flipV="1">
              <a:off x="4504" y="2077"/>
              <a:ext cx="143" cy="143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67" name="Rectangle 495"/>
            <p:cNvSpPr>
              <a:spLocks noChangeArrowheads="1"/>
            </p:cNvSpPr>
            <p:nvPr/>
          </p:nvSpPr>
          <p:spPr bwMode="auto">
            <a:xfrm flipH="1" flipV="1">
              <a:off x="4504" y="2077"/>
              <a:ext cx="143" cy="14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68" name="Rectangle 496"/>
            <p:cNvSpPr>
              <a:spLocks noChangeArrowheads="1"/>
            </p:cNvSpPr>
            <p:nvPr/>
          </p:nvSpPr>
          <p:spPr bwMode="auto">
            <a:xfrm flipH="1" flipV="1">
              <a:off x="3859" y="2077"/>
              <a:ext cx="144" cy="143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69" name="Rectangle 497"/>
            <p:cNvSpPr>
              <a:spLocks noChangeArrowheads="1"/>
            </p:cNvSpPr>
            <p:nvPr/>
          </p:nvSpPr>
          <p:spPr bwMode="auto">
            <a:xfrm flipH="1" flipV="1">
              <a:off x="3859" y="2077"/>
              <a:ext cx="144" cy="14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70" name="Rectangle 498"/>
            <p:cNvSpPr>
              <a:spLocks noChangeArrowheads="1"/>
            </p:cNvSpPr>
            <p:nvPr/>
          </p:nvSpPr>
          <p:spPr bwMode="auto">
            <a:xfrm flipH="1" flipV="1">
              <a:off x="3433" y="2077"/>
              <a:ext cx="144" cy="143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71" name="Rectangle 499"/>
            <p:cNvSpPr>
              <a:spLocks noChangeArrowheads="1"/>
            </p:cNvSpPr>
            <p:nvPr/>
          </p:nvSpPr>
          <p:spPr bwMode="auto">
            <a:xfrm flipH="1" flipV="1">
              <a:off x="3433" y="2077"/>
              <a:ext cx="144" cy="14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72" name="Rectangle 500"/>
            <p:cNvSpPr>
              <a:spLocks noChangeArrowheads="1"/>
            </p:cNvSpPr>
            <p:nvPr/>
          </p:nvSpPr>
          <p:spPr bwMode="auto">
            <a:xfrm flipH="1" flipV="1">
              <a:off x="3792" y="2325"/>
              <a:ext cx="67" cy="72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73" name="Rectangle 501"/>
            <p:cNvSpPr>
              <a:spLocks noChangeArrowheads="1"/>
            </p:cNvSpPr>
            <p:nvPr/>
          </p:nvSpPr>
          <p:spPr bwMode="auto">
            <a:xfrm flipH="1" flipV="1">
              <a:off x="3792" y="2325"/>
              <a:ext cx="67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74" name="Rectangle 502"/>
            <p:cNvSpPr>
              <a:spLocks noChangeArrowheads="1"/>
            </p:cNvSpPr>
            <p:nvPr/>
          </p:nvSpPr>
          <p:spPr bwMode="auto">
            <a:xfrm flipH="1" flipV="1">
              <a:off x="3364" y="2532"/>
              <a:ext cx="284" cy="74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75" name="Rectangle 503"/>
            <p:cNvSpPr>
              <a:spLocks noChangeArrowheads="1"/>
            </p:cNvSpPr>
            <p:nvPr/>
          </p:nvSpPr>
          <p:spPr bwMode="auto">
            <a:xfrm flipH="1" flipV="1">
              <a:off x="4217" y="2540"/>
              <a:ext cx="498" cy="72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76" name="Rectangle 504"/>
            <p:cNvSpPr>
              <a:spLocks noChangeArrowheads="1"/>
            </p:cNvSpPr>
            <p:nvPr/>
          </p:nvSpPr>
          <p:spPr bwMode="auto">
            <a:xfrm flipH="1" flipV="1">
              <a:off x="4217" y="2540"/>
              <a:ext cx="498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77" name="Rectangle 505"/>
            <p:cNvSpPr>
              <a:spLocks noChangeArrowheads="1"/>
            </p:cNvSpPr>
            <p:nvPr/>
          </p:nvSpPr>
          <p:spPr bwMode="auto">
            <a:xfrm flipH="1" flipV="1">
              <a:off x="4432" y="2325"/>
              <a:ext cx="283" cy="72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78" name="Rectangle 506"/>
            <p:cNvSpPr>
              <a:spLocks noChangeArrowheads="1"/>
            </p:cNvSpPr>
            <p:nvPr/>
          </p:nvSpPr>
          <p:spPr bwMode="auto">
            <a:xfrm flipH="1" flipV="1">
              <a:off x="4432" y="2325"/>
              <a:ext cx="283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79" name="Rectangle 507"/>
            <p:cNvSpPr>
              <a:spLocks noChangeArrowheads="1"/>
            </p:cNvSpPr>
            <p:nvPr/>
          </p:nvSpPr>
          <p:spPr bwMode="auto">
            <a:xfrm flipH="1" flipV="1">
              <a:off x="4003" y="2325"/>
              <a:ext cx="286" cy="72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80" name="Rectangle 508"/>
            <p:cNvSpPr>
              <a:spLocks noChangeArrowheads="1"/>
            </p:cNvSpPr>
            <p:nvPr/>
          </p:nvSpPr>
          <p:spPr bwMode="auto">
            <a:xfrm flipH="1" flipV="1">
              <a:off x="4003" y="2325"/>
              <a:ext cx="286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81" name="Rectangle 509"/>
            <p:cNvSpPr>
              <a:spLocks noChangeArrowheads="1"/>
            </p:cNvSpPr>
            <p:nvPr/>
          </p:nvSpPr>
          <p:spPr bwMode="auto">
            <a:xfrm flipH="1" flipV="1">
              <a:off x="3362" y="2325"/>
              <a:ext cx="287" cy="72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82" name="Rectangle 510"/>
            <p:cNvSpPr>
              <a:spLocks noChangeArrowheads="1"/>
            </p:cNvSpPr>
            <p:nvPr/>
          </p:nvSpPr>
          <p:spPr bwMode="auto">
            <a:xfrm flipH="1" flipV="1">
              <a:off x="3362" y="2325"/>
              <a:ext cx="287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83" name="Rectangle 511"/>
            <p:cNvSpPr>
              <a:spLocks noChangeArrowheads="1"/>
            </p:cNvSpPr>
            <p:nvPr/>
          </p:nvSpPr>
          <p:spPr bwMode="auto">
            <a:xfrm flipH="1" flipV="1">
              <a:off x="3577" y="2111"/>
              <a:ext cx="282" cy="71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84" name="Rectangle 512"/>
            <p:cNvSpPr>
              <a:spLocks noChangeArrowheads="1"/>
            </p:cNvSpPr>
            <p:nvPr/>
          </p:nvSpPr>
          <p:spPr bwMode="auto">
            <a:xfrm flipH="1" flipV="1">
              <a:off x="3577" y="2111"/>
              <a:ext cx="282" cy="7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85" name="Rectangle 513"/>
            <p:cNvSpPr>
              <a:spLocks noChangeArrowheads="1"/>
            </p:cNvSpPr>
            <p:nvPr/>
          </p:nvSpPr>
          <p:spPr bwMode="auto">
            <a:xfrm flipH="1" flipV="1">
              <a:off x="4003" y="2111"/>
              <a:ext cx="501" cy="71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86" name="Rectangle 514"/>
            <p:cNvSpPr>
              <a:spLocks noChangeArrowheads="1"/>
            </p:cNvSpPr>
            <p:nvPr/>
          </p:nvSpPr>
          <p:spPr bwMode="auto">
            <a:xfrm flipH="1" flipV="1">
              <a:off x="4003" y="2111"/>
              <a:ext cx="501" cy="7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87" name="Rectangle 515"/>
            <p:cNvSpPr>
              <a:spLocks noChangeArrowheads="1"/>
            </p:cNvSpPr>
            <p:nvPr/>
          </p:nvSpPr>
          <p:spPr bwMode="auto">
            <a:xfrm flipH="1" flipV="1">
              <a:off x="3699" y="2532"/>
              <a:ext cx="72" cy="7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88" name="Rectangle 516"/>
            <p:cNvSpPr>
              <a:spLocks noChangeArrowheads="1"/>
            </p:cNvSpPr>
            <p:nvPr/>
          </p:nvSpPr>
          <p:spPr bwMode="auto">
            <a:xfrm flipH="1" flipV="1">
              <a:off x="3699" y="2532"/>
              <a:ext cx="72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89" name="Rectangle 517"/>
            <p:cNvSpPr>
              <a:spLocks noChangeArrowheads="1"/>
            </p:cNvSpPr>
            <p:nvPr/>
          </p:nvSpPr>
          <p:spPr bwMode="auto">
            <a:xfrm flipH="1" flipV="1">
              <a:off x="3256" y="2532"/>
              <a:ext cx="72" cy="7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90" name="Rectangle 518"/>
            <p:cNvSpPr>
              <a:spLocks noChangeArrowheads="1"/>
            </p:cNvSpPr>
            <p:nvPr/>
          </p:nvSpPr>
          <p:spPr bwMode="auto">
            <a:xfrm flipH="1" flipV="1">
              <a:off x="3256" y="2532"/>
              <a:ext cx="72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91" name="Rectangle 519"/>
            <p:cNvSpPr>
              <a:spLocks noChangeArrowheads="1"/>
            </p:cNvSpPr>
            <p:nvPr/>
          </p:nvSpPr>
          <p:spPr bwMode="auto">
            <a:xfrm flipH="1" flipV="1">
              <a:off x="4753" y="2540"/>
              <a:ext cx="72" cy="7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92" name="Rectangle 520"/>
            <p:cNvSpPr>
              <a:spLocks noChangeArrowheads="1"/>
            </p:cNvSpPr>
            <p:nvPr/>
          </p:nvSpPr>
          <p:spPr bwMode="auto">
            <a:xfrm flipH="1" flipV="1">
              <a:off x="4753" y="2540"/>
              <a:ext cx="72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93" name="Rectangle 521"/>
            <p:cNvSpPr>
              <a:spLocks noChangeArrowheads="1"/>
            </p:cNvSpPr>
            <p:nvPr/>
          </p:nvSpPr>
          <p:spPr bwMode="auto">
            <a:xfrm flipH="1" flipV="1">
              <a:off x="4112" y="2540"/>
              <a:ext cx="71" cy="7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94" name="Rectangle 522"/>
            <p:cNvSpPr>
              <a:spLocks noChangeArrowheads="1"/>
            </p:cNvSpPr>
            <p:nvPr/>
          </p:nvSpPr>
          <p:spPr bwMode="auto">
            <a:xfrm flipH="1" flipV="1">
              <a:off x="4112" y="2540"/>
              <a:ext cx="71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95" name="Rectangle 523"/>
            <p:cNvSpPr>
              <a:spLocks noChangeArrowheads="1"/>
            </p:cNvSpPr>
            <p:nvPr/>
          </p:nvSpPr>
          <p:spPr bwMode="auto">
            <a:xfrm flipH="1" flipV="1">
              <a:off x="4753" y="2325"/>
              <a:ext cx="72" cy="7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96" name="Rectangle 524"/>
            <p:cNvSpPr>
              <a:spLocks noChangeArrowheads="1"/>
            </p:cNvSpPr>
            <p:nvPr/>
          </p:nvSpPr>
          <p:spPr bwMode="auto">
            <a:xfrm flipH="1" flipV="1">
              <a:off x="4753" y="2325"/>
              <a:ext cx="72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97" name="Rectangle 525"/>
            <p:cNvSpPr>
              <a:spLocks noChangeArrowheads="1"/>
            </p:cNvSpPr>
            <p:nvPr/>
          </p:nvSpPr>
          <p:spPr bwMode="auto">
            <a:xfrm flipH="1" flipV="1">
              <a:off x="4323" y="2325"/>
              <a:ext cx="71" cy="7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98" name="Rectangle 526"/>
            <p:cNvSpPr>
              <a:spLocks noChangeArrowheads="1"/>
            </p:cNvSpPr>
            <p:nvPr/>
          </p:nvSpPr>
          <p:spPr bwMode="auto">
            <a:xfrm flipH="1" flipV="1">
              <a:off x="4323" y="2325"/>
              <a:ext cx="71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399" name="Rectangle 527"/>
            <p:cNvSpPr>
              <a:spLocks noChangeArrowheads="1"/>
            </p:cNvSpPr>
            <p:nvPr/>
          </p:nvSpPr>
          <p:spPr bwMode="auto">
            <a:xfrm flipH="1" flipV="1">
              <a:off x="3897" y="2325"/>
              <a:ext cx="72" cy="7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00" name="Rectangle 528"/>
            <p:cNvSpPr>
              <a:spLocks noChangeArrowheads="1"/>
            </p:cNvSpPr>
            <p:nvPr/>
          </p:nvSpPr>
          <p:spPr bwMode="auto">
            <a:xfrm flipH="1" flipV="1">
              <a:off x="3897" y="2325"/>
              <a:ext cx="72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01" name="Rectangle 529"/>
            <p:cNvSpPr>
              <a:spLocks noChangeArrowheads="1"/>
            </p:cNvSpPr>
            <p:nvPr/>
          </p:nvSpPr>
          <p:spPr bwMode="auto">
            <a:xfrm flipH="1" flipV="1">
              <a:off x="3682" y="2325"/>
              <a:ext cx="72" cy="7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02" name="Rectangle 530"/>
            <p:cNvSpPr>
              <a:spLocks noChangeArrowheads="1"/>
            </p:cNvSpPr>
            <p:nvPr/>
          </p:nvSpPr>
          <p:spPr bwMode="auto">
            <a:xfrm flipH="1" flipV="1">
              <a:off x="3682" y="2325"/>
              <a:ext cx="72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03" name="Rectangle 531"/>
            <p:cNvSpPr>
              <a:spLocks noChangeArrowheads="1"/>
            </p:cNvSpPr>
            <p:nvPr/>
          </p:nvSpPr>
          <p:spPr bwMode="auto">
            <a:xfrm flipH="1" flipV="1">
              <a:off x="3256" y="2325"/>
              <a:ext cx="72" cy="7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04" name="Rectangle 532"/>
            <p:cNvSpPr>
              <a:spLocks noChangeArrowheads="1"/>
            </p:cNvSpPr>
            <p:nvPr/>
          </p:nvSpPr>
          <p:spPr bwMode="auto">
            <a:xfrm flipH="1" flipV="1">
              <a:off x="3256" y="2325"/>
              <a:ext cx="72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05" name="Rectangle 533"/>
            <p:cNvSpPr>
              <a:spLocks noChangeArrowheads="1"/>
            </p:cNvSpPr>
            <p:nvPr/>
          </p:nvSpPr>
          <p:spPr bwMode="auto">
            <a:xfrm flipH="1" flipV="1">
              <a:off x="4538" y="2111"/>
              <a:ext cx="72" cy="7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06" name="Rectangle 534"/>
            <p:cNvSpPr>
              <a:spLocks noChangeArrowheads="1"/>
            </p:cNvSpPr>
            <p:nvPr/>
          </p:nvSpPr>
          <p:spPr bwMode="auto">
            <a:xfrm flipH="1" flipV="1">
              <a:off x="4538" y="2111"/>
              <a:ext cx="72" cy="7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07" name="Rectangle 535"/>
            <p:cNvSpPr>
              <a:spLocks noChangeArrowheads="1"/>
            </p:cNvSpPr>
            <p:nvPr/>
          </p:nvSpPr>
          <p:spPr bwMode="auto">
            <a:xfrm flipH="1" flipV="1">
              <a:off x="3897" y="2111"/>
              <a:ext cx="72" cy="7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08" name="Rectangle 536"/>
            <p:cNvSpPr>
              <a:spLocks noChangeArrowheads="1"/>
            </p:cNvSpPr>
            <p:nvPr/>
          </p:nvSpPr>
          <p:spPr bwMode="auto">
            <a:xfrm flipH="1" flipV="1">
              <a:off x="3897" y="2111"/>
              <a:ext cx="72" cy="7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09" name="Rectangle 537"/>
            <p:cNvSpPr>
              <a:spLocks noChangeArrowheads="1"/>
            </p:cNvSpPr>
            <p:nvPr/>
          </p:nvSpPr>
          <p:spPr bwMode="auto">
            <a:xfrm flipH="1" flipV="1">
              <a:off x="3471" y="2111"/>
              <a:ext cx="68" cy="7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10" name="Rectangle 538"/>
            <p:cNvSpPr>
              <a:spLocks noChangeArrowheads="1"/>
            </p:cNvSpPr>
            <p:nvPr/>
          </p:nvSpPr>
          <p:spPr bwMode="auto">
            <a:xfrm flipH="1" flipV="1">
              <a:off x="3471" y="2111"/>
              <a:ext cx="68" cy="7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11" name="Rectangle 539"/>
            <p:cNvSpPr>
              <a:spLocks noChangeArrowheads="1"/>
            </p:cNvSpPr>
            <p:nvPr/>
          </p:nvSpPr>
          <p:spPr bwMode="auto">
            <a:xfrm flipH="1" flipV="1">
              <a:off x="3362" y="2532"/>
              <a:ext cx="300" cy="78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12" name="Text Box 540"/>
            <p:cNvSpPr txBox="1">
              <a:spLocks noChangeArrowheads="1"/>
            </p:cNvSpPr>
            <p:nvPr/>
          </p:nvSpPr>
          <p:spPr bwMode="auto">
            <a:xfrm>
              <a:off x="3180" y="26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endParaRPr lang="en-US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4413" name="Text Box 541"/>
            <p:cNvSpPr txBox="1">
              <a:spLocks noChangeArrowheads="1"/>
            </p:cNvSpPr>
            <p:nvPr/>
          </p:nvSpPr>
          <p:spPr bwMode="auto">
            <a:xfrm>
              <a:off x="3624" y="26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endParaRPr lang="en-US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4414" name="Text Box 542"/>
            <p:cNvSpPr txBox="1">
              <a:spLocks noChangeArrowheads="1"/>
            </p:cNvSpPr>
            <p:nvPr/>
          </p:nvSpPr>
          <p:spPr bwMode="auto">
            <a:xfrm>
              <a:off x="3183" y="181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4415" name="Text Box 543"/>
            <p:cNvSpPr txBox="1">
              <a:spLocks noChangeArrowheads="1"/>
            </p:cNvSpPr>
            <p:nvPr/>
          </p:nvSpPr>
          <p:spPr bwMode="auto">
            <a:xfrm>
              <a:off x="3614" y="181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4416" name="Text Box 544"/>
            <p:cNvSpPr txBox="1">
              <a:spLocks noChangeArrowheads="1"/>
            </p:cNvSpPr>
            <p:nvPr/>
          </p:nvSpPr>
          <p:spPr bwMode="auto">
            <a:xfrm>
              <a:off x="3823" y="26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4417" name="Text Box 545"/>
            <p:cNvSpPr txBox="1">
              <a:spLocks noChangeArrowheads="1"/>
            </p:cNvSpPr>
            <p:nvPr/>
          </p:nvSpPr>
          <p:spPr bwMode="auto">
            <a:xfrm>
              <a:off x="4252" y="181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4418" name="Text Box 546"/>
            <p:cNvSpPr txBox="1">
              <a:spLocks noChangeArrowheads="1"/>
            </p:cNvSpPr>
            <p:nvPr/>
          </p:nvSpPr>
          <p:spPr bwMode="auto">
            <a:xfrm>
              <a:off x="4677" y="181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4419" name="Text Box 547"/>
            <p:cNvSpPr txBox="1">
              <a:spLocks noChangeArrowheads="1"/>
            </p:cNvSpPr>
            <p:nvPr/>
          </p:nvSpPr>
          <p:spPr bwMode="auto">
            <a:xfrm>
              <a:off x="4252" y="26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4420" name="Text Box 548"/>
            <p:cNvSpPr txBox="1">
              <a:spLocks noChangeArrowheads="1"/>
            </p:cNvSpPr>
            <p:nvPr/>
          </p:nvSpPr>
          <p:spPr bwMode="auto">
            <a:xfrm>
              <a:off x="3393" y="26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endParaRPr lang="en-US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4421" name="Text Box 549"/>
            <p:cNvSpPr txBox="1">
              <a:spLocks noChangeArrowheads="1"/>
            </p:cNvSpPr>
            <p:nvPr/>
          </p:nvSpPr>
          <p:spPr bwMode="auto">
            <a:xfrm>
              <a:off x="3816" y="181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endParaRPr lang="en-US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4422" name="Text Box 550"/>
            <p:cNvSpPr txBox="1">
              <a:spLocks noChangeArrowheads="1"/>
            </p:cNvSpPr>
            <p:nvPr/>
          </p:nvSpPr>
          <p:spPr bwMode="auto">
            <a:xfrm>
              <a:off x="4673" y="26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endParaRPr lang="en-US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4423" name="Text Box 551"/>
            <p:cNvSpPr txBox="1">
              <a:spLocks noChangeArrowheads="1"/>
            </p:cNvSpPr>
            <p:nvPr/>
          </p:nvSpPr>
          <p:spPr bwMode="auto">
            <a:xfrm>
              <a:off x="4461" y="26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endParaRPr lang="en-US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4424" name="Text Box 552"/>
            <p:cNvSpPr txBox="1">
              <a:spLocks noChangeArrowheads="1"/>
            </p:cNvSpPr>
            <p:nvPr/>
          </p:nvSpPr>
          <p:spPr bwMode="auto">
            <a:xfrm>
              <a:off x="4461" y="181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endParaRPr lang="en-US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4425" name="Text Box 553"/>
            <p:cNvSpPr txBox="1">
              <a:spLocks noChangeArrowheads="1"/>
            </p:cNvSpPr>
            <p:nvPr/>
          </p:nvSpPr>
          <p:spPr bwMode="auto">
            <a:xfrm>
              <a:off x="4033" y="181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endParaRPr lang="en-US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4426" name="Line 554"/>
            <p:cNvSpPr>
              <a:spLocks noChangeShapeType="1"/>
            </p:cNvSpPr>
            <p:nvPr/>
          </p:nvSpPr>
          <p:spPr bwMode="auto">
            <a:xfrm>
              <a:off x="4885" y="2362"/>
              <a:ext cx="5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27" name="Line 555"/>
            <p:cNvSpPr>
              <a:spLocks noChangeShapeType="1"/>
            </p:cNvSpPr>
            <p:nvPr/>
          </p:nvSpPr>
          <p:spPr bwMode="auto">
            <a:xfrm>
              <a:off x="4885" y="2567"/>
              <a:ext cx="5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28" name="Line 556"/>
            <p:cNvSpPr>
              <a:spLocks noChangeShapeType="1"/>
            </p:cNvSpPr>
            <p:nvPr/>
          </p:nvSpPr>
          <p:spPr bwMode="auto">
            <a:xfrm>
              <a:off x="5241" y="2225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29" name="Line 557"/>
            <p:cNvSpPr>
              <a:spLocks noChangeShapeType="1"/>
            </p:cNvSpPr>
            <p:nvPr/>
          </p:nvSpPr>
          <p:spPr bwMode="auto">
            <a:xfrm flipV="1">
              <a:off x="5241" y="2567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30" name="Line 558"/>
            <p:cNvSpPr>
              <a:spLocks noChangeShapeType="1"/>
            </p:cNvSpPr>
            <p:nvPr/>
          </p:nvSpPr>
          <p:spPr bwMode="auto">
            <a:xfrm>
              <a:off x="5206" y="2738"/>
              <a:ext cx="3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31" name="Line 559"/>
            <p:cNvSpPr>
              <a:spLocks noChangeShapeType="1"/>
            </p:cNvSpPr>
            <p:nvPr/>
          </p:nvSpPr>
          <p:spPr bwMode="auto">
            <a:xfrm>
              <a:off x="5211" y="2020"/>
              <a:ext cx="3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32" name="Line 560"/>
            <p:cNvSpPr>
              <a:spLocks noChangeShapeType="1"/>
            </p:cNvSpPr>
            <p:nvPr/>
          </p:nvSpPr>
          <p:spPr bwMode="auto">
            <a:xfrm>
              <a:off x="5513" y="2020"/>
              <a:ext cx="0" cy="7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433" name="Text Box 561"/>
            <p:cNvSpPr txBox="1">
              <a:spLocks noChangeArrowheads="1"/>
            </p:cNvSpPr>
            <p:nvPr/>
          </p:nvSpPr>
          <p:spPr bwMode="auto">
            <a:xfrm>
              <a:off x="5033" y="2329"/>
              <a:ext cx="3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i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d</a:t>
              </a:r>
              <a:r>
                <a:rPr lang="de-DE" i="1" baseline="-25000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pitch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4434" name="Text Box 562"/>
            <p:cNvSpPr txBox="1">
              <a:spLocks noChangeArrowheads="1"/>
            </p:cNvSpPr>
            <p:nvPr/>
          </p:nvSpPr>
          <p:spPr bwMode="auto">
            <a:xfrm>
              <a:off x="5411" y="2256"/>
              <a:ext cx="196" cy="2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i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h</a:t>
              </a:r>
              <a:endPara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04436" name="Text Box 564"/>
            <p:cNvSpPr txBox="1">
              <a:spLocks noChangeArrowheads="1"/>
            </p:cNvSpPr>
            <p:nvPr/>
          </p:nvSpPr>
          <p:spPr bwMode="auto">
            <a:xfrm>
              <a:off x="2925" y="1452"/>
              <a:ext cx="20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600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Horizontal Routing Channel</a:t>
              </a:r>
            </a:p>
          </p:txBody>
        </p:sp>
        <p:sp>
          <p:nvSpPr>
            <p:cNvPr id="1104483" name="Line 611"/>
            <p:cNvSpPr>
              <a:spLocks noChangeShapeType="1"/>
            </p:cNvSpPr>
            <p:nvPr/>
          </p:nvSpPr>
          <p:spPr bwMode="auto">
            <a:xfrm>
              <a:off x="1580" y="2654"/>
              <a:ext cx="1481" cy="3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504" name="Rectangle 632"/>
            <p:cNvSpPr>
              <a:spLocks noChangeArrowheads="1"/>
            </p:cNvSpPr>
            <p:nvPr/>
          </p:nvSpPr>
          <p:spPr bwMode="auto">
            <a:xfrm>
              <a:off x="1574" y="2284"/>
              <a:ext cx="405" cy="36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505" name="Line 633"/>
            <p:cNvSpPr>
              <a:spLocks noChangeShapeType="1"/>
            </p:cNvSpPr>
            <p:nvPr/>
          </p:nvSpPr>
          <p:spPr bwMode="auto">
            <a:xfrm flipV="1">
              <a:off x="1575" y="1722"/>
              <a:ext cx="1486" cy="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506" name="Line 634"/>
            <p:cNvSpPr>
              <a:spLocks noChangeShapeType="1"/>
            </p:cNvSpPr>
            <p:nvPr/>
          </p:nvSpPr>
          <p:spPr bwMode="auto">
            <a:xfrm>
              <a:off x="3604" y="1710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507" name="Line 635"/>
            <p:cNvSpPr>
              <a:spLocks noChangeShapeType="1"/>
            </p:cNvSpPr>
            <p:nvPr/>
          </p:nvSpPr>
          <p:spPr bwMode="auto">
            <a:xfrm>
              <a:off x="4469" y="1711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508" name="Line 636"/>
            <p:cNvSpPr>
              <a:spLocks noChangeShapeType="1"/>
            </p:cNvSpPr>
            <p:nvPr/>
          </p:nvSpPr>
          <p:spPr bwMode="auto">
            <a:xfrm>
              <a:off x="3620" y="2740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4509" name="Line 637"/>
            <p:cNvSpPr>
              <a:spLocks noChangeShapeType="1"/>
            </p:cNvSpPr>
            <p:nvPr/>
          </p:nvSpPr>
          <p:spPr bwMode="auto">
            <a:xfrm>
              <a:off x="4250" y="2740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04511" name="Rectangle 63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5.2	</a:t>
            </a:r>
            <a:r>
              <a:rPr lang="en-US" altLang="zh-CN">
                <a:ea typeface="宋体" charset="0"/>
                <a:cs typeface="宋体" charset="0"/>
              </a:rPr>
              <a:t>Terminology and Definitions</a:t>
            </a:r>
            <a:endParaRPr lang="de-DE"/>
          </a:p>
        </p:txBody>
      </p:sp>
      <p:sp>
        <p:nvSpPr>
          <p:cNvPr id="214" name="Rectangle 9"/>
          <p:cNvSpPr txBox="1">
            <a:spLocks noChangeArrowheads="1"/>
          </p:cNvSpPr>
          <p:nvPr/>
        </p:nvSpPr>
        <p:spPr bwMode="auto">
          <a:xfrm>
            <a:off x="684213" y="1884363"/>
            <a:ext cx="605472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44941"/>
          <a:lstStyle>
            <a:lvl1pPr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Number of available routing tracks or columns</a:t>
            </a:r>
          </a:p>
        </p:txBody>
      </p:sp>
    </p:spTree>
    <p:extLst>
      <p:ext uri="{BB962C8B-B14F-4D97-AF65-F5344CB8AC3E}">
        <p14:creationId xmlns:p14="http://schemas.microsoft.com/office/powerpoint/2010/main" val="2346644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731DB-150A-2943-B8EF-10A0064067D5}" type="slidenum">
              <a:rPr lang="en-US"/>
              <a:pPr/>
              <a:t>15</a:t>
            </a:fld>
            <a:endParaRPr lang="en-US"/>
          </a:p>
        </p:txBody>
      </p:sp>
      <p:sp>
        <p:nvSpPr>
          <p:cNvPr id="110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2251075"/>
            <a:ext cx="3892550" cy="3841750"/>
          </a:xfrm>
        </p:spPr>
        <p:txBody>
          <a:bodyPr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For single-layer routing, the capacity is the height </a:t>
            </a:r>
            <a:r>
              <a:rPr lang="en-US" altLang="zh-CN" i="1">
                <a:ea typeface="宋体" charset="0"/>
                <a:cs typeface="宋体" charset="0"/>
              </a:rPr>
              <a:t>h</a:t>
            </a:r>
            <a:r>
              <a:rPr lang="en-US" altLang="zh-CN">
                <a:ea typeface="宋体" charset="0"/>
                <a:cs typeface="宋体" charset="0"/>
              </a:rPr>
              <a:t> of the channel divided by the pitch</a:t>
            </a:r>
            <a:r>
              <a:rPr lang="en-US" altLang="zh-CN" i="1">
                <a:ea typeface="宋体" charset="0"/>
                <a:cs typeface="宋体" charset="0"/>
              </a:rPr>
              <a:t> d</a:t>
            </a:r>
            <a:r>
              <a:rPr lang="en-US" altLang="zh-CN" i="1" baseline="-25000">
                <a:ea typeface="宋体" charset="0"/>
                <a:cs typeface="宋体" charset="0"/>
              </a:rPr>
              <a:t>pitch</a:t>
            </a:r>
            <a:br>
              <a:rPr lang="en-US" altLang="zh-CN" i="1" baseline="-25000">
                <a:ea typeface="宋体" charset="0"/>
                <a:cs typeface="宋体" charset="0"/>
              </a:rPr>
            </a:br>
            <a:endParaRPr lang="de-DE"/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For multilayer routing, the capacity σ is the sum of the capacities of all layers.</a:t>
            </a:r>
            <a:endParaRPr lang="de-DE"/>
          </a:p>
        </p:txBody>
      </p:sp>
      <p:sp>
        <p:nvSpPr>
          <p:cNvPr id="1104901" name="Rectangle 5"/>
          <p:cNvSpPr>
            <a:spLocks noChangeArrowheads="1"/>
          </p:cNvSpPr>
          <p:nvPr/>
        </p:nvSpPr>
        <p:spPr bwMode="auto">
          <a:xfrm>
            <a:off x="0" y="3222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044" name="Text Box 148"/>
          <p:cNvSpPr txBox="1">
            <a:spLocks noChangeArrowheads="1"/>
          </p:cNvSpPr>
          <p:nvPr/>
        </p:nvSpPr>
        <p:spPr bwMode="auto">
          <a:xfrm>
            <a:off x="836613" y="1522413"/>
            <a:ext cx="1400175" cy="3444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Capacity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05047" name="Rectangle 151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105046" name="Object 150"/>
          <p:cNvGraphicFramePr>
            <a:graphicFrameLocks noChangeAspect="1"/>
          </p:cNvGraphicFramePr>
          <p:nvPr/>
        </p:nvGraphicFramePr>
        <p:xfrm>
          <a:off x="1116013" y="4581525"/>
          <a:ext cx="35782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21" name="Equation" r:id="rId3" imgW="1968500" imgH="457200" progId="Equation.3">
                  <p:embed/>
                </p:oleObj>
              </mc:Choice>
              <mc:Fallback>
                <p:oleObj name="Equation" r:id="rId3" imgW="1968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556" b="5556"/>
                      <a:stretch>
                        <a:fillRect/>
                      </a:stretch>
                    </p:blipFill>
                    <p:spPr bwMode="auto">
                      <a:xfrm>
                        <a:off x="1116013" y="4581525"/>
                        <a:ext cx="357822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189" name="Rectangle 293"/>
          <p:cNvSpPr>
            <a:spLocks noChangeArrowheads="1"/>
          </p:cNvSpPr>
          <p:nvPr/>
        </p:nvSpPr>
        <p:spPr bwMode="auto">
          <a:xfrm>
            <a:off x="4859338" y="2714625"/>
            <a:ext cx="3127375" cy="2098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190" name="Rectangle 294"/>
          <p:cNvSpPr>
            <a:spLocks noChangeArrowheads="1"/>
          </p:cNvSpPr>
          <p:nvPr/>
        </p:nvSpPr>
        <p:spPr bwMode="auto">
          <a:xfrm>
            <a:off x="4870450" y="2714625"/>
            <a:ext cx="3108325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191" name="Rectangle 295"/>
          <p:cNvSpPr>
            <a:spLocks noChangeArrowheads="1"/>
          </p:cNvSpPr>
          <p:nvPr/>
        </p:nvSpPr>
        <p:spPr bwMode="auto">
          <a:xfrm>
            <a:off x="4868863" y="4346575"/>
            <a:ext cx="3108325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192" name="Line 296"/>
          <p:cNvSpPr>
            <a:spLocks noChangeShapeType="1"/>
          </p:cNvSpPr>
          <p:nvPr/>
        </p:nvSpPr>
        <p:spPr bwMode="auto">
          <a:xfrm flipH="1" flipV="1">
            <a:off x="4876800" y="4346575"/>
            <a:ext cx="3095625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193" name="Line 297"/>
          <p:cNvSpPr>
            <a:spLocks noChangeShapeType="1"/>
          </p:cNvSpPr>
          <p:nvPr/>
        </p:nvSpPr>
        <p:spPr bwMode="auto">
          <a:xfrm flipH="1" flipV="1">
            <a:off x="4875213" y="3181350"/>
            <a:ext cx="31003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194" name="Rectangle 298"/>
          <p:cNvSpPr>
            <a:spLocks noChangeArrowheads="1"/>
          </p:cNvSpPr>
          <p:nvPr/>
        </p:nvSpPr>
        <p:spPr bwMode="auto">
          <a:xfrm flipH="1" flipV="1">
            <a:off x="7485063" y="3971925"/>
            <a:ext cx="227012" cy="592138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195" name="Rectangle 299"/>
          <p:cNvSpPr>
            <a:spLocks noChangeArrowheads="1"/>
          </p:cNvSpPr>
          <p:nvPr/>
        </p:nvSpPr>
        <p:spPr bwMode="auto">
          <a:xfrm flipH="1" flipV="1">
            <a:off x="7485063" y="3971925"/>
            <a:ext cx="227012" cy="592138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196" name="Rectangle 300"/>
          <p:cNvSpPr>
            <a:spLocks noChangeArrowheads="1"/>
          </p:cNvSpPr>
          <p:nvPr/>
        </p:nvSpPr>
        <p:spPr bwMode="auto">
          <a:xfrm flipH="1" flipV="1">
            <a:off x="7485063" y="2954338"/>
            <a:ext cx="227012" cy="904875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197" name="Rectangle 301"/>
          <p:cNvSpPr>
            <a:spLocks noChangeArrowheads="1"/>
          </p:cNvSpPr>
          <p:nvPr/>
        </p:nvSpPr>
        <p:spPr bwMode="auto">
          <a:xfrm flipH="1" flipV="1">
            <a:off x="7485063" y="2954338"/>
            <a:ext cx="227012" cy="9048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198" name="Rectangle 302"/>
          <p:cNvSpPr>
            <a:spLocks noChangeArrowheads="1"/>
          </p:cNvSpPr>
          <p:nvPr/>
        </p:nvSpPr>
        <p:spPr bwMode="auto">
          <a:xfrm flipH="1" flipV="1">
            <a:off x="7150100" y="2954338"/>
            <a:ext cx="227013" cy="1609725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199" name="Rectangle 303"/>
          <p:cNvSpPr>
            <a:spLocks noChangeArrowheads="1"/>
          </p:cNvSpPr>
          <p:nvPr/>
        </p:nvSpPr>
        <p:spPr bwMode="auto">
          <a:xfrm flipH="1" flipV="1">
            <a:off x="7150100" y="2954338"/>
            <a:ext cx="227013" cy="1620837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00" name="Rectangle 304"/>
          <p:cNvSpPr>
            <a:spLocks noChangeArrowheads="1"/>
          </p:cNvSpPr>
          <p:nvPr/>
        </p:nvSpPr>
        <p:spPr bwMode="auto">
          <a:xfrm flipH="1" flipV="1">
            <a:off x="6808788" y="2954338"/>
            <a:ext cx="227012" cy="1609725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01" name="Rectangle 305"/>
          <p:cNvSpPr>
            <a:spLocks noChangeArrowheads="1"/>
          </p:cNvSpPr>
          <p:nvPr/>
        </p:nvSpPr>
        <p:spPr bwMode="auto">
          <a:xfrm flipH="1" flipV="1">
            <a:off x="6808788" y="2954338"/>
            <a:ext cx="227012" cy="160972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02" name="Rectangle 306"/>
          <p:cNvSpPr>
            <a:spLocks noChangeArrowheads="1"/>
          </p:cNvSpPr>
          <p:nvPr/>
        </p:nvSpPr>
        <p:spPr bwMode="auto">
          <a:xfrm flipH="1" flipV="1">
            <a:off x="6467475" y="2954338"/>
            <a:ext cx="227013" cy="1246187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03" name="Rectangle 307"/>
          <p:cNvSpPr>
            <a:spLocks noChangeArrowheads="1"/>
          </p:cNvSpPr>
          <p:nvPr/>
        </p:nvSpPr>
        <p:spPr bwMode="auto">
          <a:xfrm flipH="1" flipV="1">
            <a:off x="6467475" y="2954338"/>
            <a:ext cx="227013" cy="1246187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04" name="Rectangle 308"/>
          <p:cNvSpPr>
            <a:spLocks noChangeArrowheads="1"/>
          </p:cNvSpPr>
          <p:nvPr/>
        </p:nvSpPr>
        <p:spPr bwMode="auto">
          <a:xfrm flipH="1" flipV="1">
            <a:off x="5811838" y="4019550"/>
            <a:ext cx="228600" cy="563563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05" name="Rectangle 309"/>
          <p:cNvSpPr>
            <a:spLocks noChangeArrowheads="1"/>
          </p:cNvSpPr>
          <p:nvPr/>
        </p:nvSpPr>
        <p:spPr bwMode="auto">
          <a:xfrm flipH="1" flipV="1">
            <a:off x="5811838" y="4019550"/>
            <a:ext cx="228600" cy="544513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06" name="Rectangle 310"/>
          <p:cNvSpPr>
            <a:spLocks noChangeArrowheads="1"/>
          </p:cNvSpPr>
          <p:nvPr/>
        </p:nvSpPr>
        <p:spPr bwMode="auto">
          <a:xfrm flipH="1" flipV="1">
            <a:off x="6126163" y="3632200"/>
            <a:ext cx="228600" cy="931863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07" name="Rectangle 311"/>
          <p:cNvSpPr>
            <a:spLocks noChangeArrowheads="1"/>
          </p:cNvSpPr>
          <p:nvPr/>
        </p:nvSpPr>
        <p:spPr bwMode="auto">
          <a:xfrm flipH="1" flipV="1">
            <a:off x="6126163" y="3632200"/>
            <a:ext cx="228600" cy="931863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08" name="Rectangle 312"/>
          <p:cNvSpPr>
            <a:spLocks noChangeArrowheads="1"/>
          </p:cNvSpPr>
          <p:nvPr/>
        </p:nvSpPr>
        <p:spPr bwMode="auto">
          <a:xfrm flipH="1" flipV="1">
            <a:off x="6126163" y="2954338"/>
            <a:ext cx="228600" cy="569912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09" name="Rectangle 313"/>
          <p:cNvSpPr>
            <a:spLocks noChangeArrowheads="1"/>
          </p:cNvSpPr>
          <p:nvPr/>
        </p:nvSpPr>
        <p:spPr bwMode="auto">
          <a:xfrm flipH="1" flipV="1">
            <a:off x="6126163" y="2954338"/>
            <a:ext cx="228600" cy="5699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10" name="Rectangle 314"/>
          <p:cNvSpPr>
            <a:spLocks noChangeArrowheads="1"/>
          </p:cNvSpPr>
          <p:nvPr/>
        </p:nvSpPr>
        <p:spPr bwMode="auto">
          <a:xfrm flipH="1" flipV="1">
            <a:off x="5792788" y="2954338"/>
            <a:ext cx="227012" cy="904875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11" name="Rectangle 315"/>
          <p:cNvSpPr>
            <a:spLocks noChangeArrowheads="1"/>
          </p:cNvSpPr>
          <p:nvPr/>
        </p:nvSpPr>
        <p:spPr bwMode="auto">
          <a:xfrm flipH="1" flipV="1">
            <a:off x="5792788" y="2954338"/>
            <a:ext cx="227012" cy="9048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12" name="Rectangle 316"/>
          <p:cNvSpPr>
            <a:spLocks noChangeArrowheads="1"/>
          </p:cNvSpPr>
          <p:nvPr/>
        </p:nvSpPr>
        <p:spPr bwMode="auto">
          <a:xfrm flipH="1" flipV="1">
            <a:off x="5449888" y="3297238"/>
            <a:ext cx="228600" cy="1266825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13" name="Rectangle 317"/>
          <p:cNvSpPr>
            <a:spLocks noChangeArrowheads="1"/>
          </p:cNvSpPr>
          <p:nvPr/>
        </p:nvSpPr>
        <p:spPr bwMode="auto">
          <a:xfrm flipH="1" flipV="1">
            <a:off x="5449888" y="3297238"/>
            <a:ext cx="228600" cy="126682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14" name="Rectangle 318"/>
          <p:cNvSpPr>
            <a:spLocks noChangeArrowheads="1"/>
          </p:cNvSpPr>
          <p:nvPr/>
        </p:nvSpPr>
        <p:spPr bwMode="auto">
          <a:xfrm flipH="1" flipV="1">
            <a:off x="5108575" y="4019550"/>
            <a:ext cx="228600" cy="563563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15" name="Rectangle 319"/>
          <p:cNvSpPr>
            <a:spLocks noChangeArrowheads="1"/>
          </p:cNvSpPr>
          <p:nvPr/>
        </p:nvSpPr>
        <p:spPr bwMode="auto">
          <a:xfrm flipH="1" flipV="1">
            <a:off x="5108575" y="4019550"/>
            <a:ext cx="228600" cy="544513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16" name="Rectangle 320"/>
          <p:cNvSpPr>
            <a:spLocks noChangeArrowheads="1"/>
          </p:cNvSpPr>
          <p:nvPr/>
        </p:nvSpPr>
        <p:spPr bwMode="auto">
          <a:xfrm flipH="1" flipV="1">
            <a:off x="5108575" y="2954338"/>
            <a:ext cx="228600" cy="904875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17" name="Rectangle 321"/>
          <p:cNvSpPr>
            <a:spLocks noChangeArrowheads="1"/>
          </p:cNvSpPr>
          <p:nvPr/>
        </p:nvSpPr>
        <p:spPr bwMode="auto">
          <a:xfrm flipH="1" flipV="1">
            <a:off x="5108575" y="2954338"/>
            <a:ext cx="228600" cy="9048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18" name="Rectangle 322"/>
          <p:cNvSpPr>
            <a:spLocks noChangeArrowheads="1"/>
          </p:cNvSpPr>
          <p:nvPr/>
        </p:nvSpPr>
        <p:spPr bwMode="auto">
          <a:xfrm flipH="1" flipV="1">
            <a:off x="7485063" y="4344988"/>
            <a:ext cx="227012" cy="2222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19" name="Rectangle 323"/>
          <p:cNvSpPr>
            <a:spLocks noChangeArrowheads="1"/>
          </p:cNvSpPr>
          <p:nvPr/>
        </p:nvSpPr>
        <p:spPr bwMode="auto">
          <a:xfrm flipH="1" flipV="1">
            <a:off x="7158038" y="4344988"/>
            <a:ext cx="227012" cy="21748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20" name="Rectangle 324"/>
          <p:cNvSpPr>
            <a:spLocks noChangeArrowheads="1"/>
          </p:cNvSpPr>
          <p:nvPr/>
        </p:nvSpPr>
        <p:spPr bwMode="auto">
          <a:xfrm flipH="1" flipV="1">
            <a:off x="6808788" y="4341813"/>
            <a:ext cx="227012" cy="2222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21" name="Rectangle 325"/>
          <p:cNvSpPr>
            <a:spLocks noChangeArrowheads="1"/>
          </p:cNvSpPr>
          <p:nvPr/>
        </p:nvSpPr>
        <p:spPr bwMode="auto">
          <a:xfrm flipH="1" flipV="1">
            <a:off x="5811838" y="4346575"/>
            <a:ext cx="228600" cy="217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22" name="Rectangle 326"/>
          <p:cNvSpPr>
            <a:spLocks noChangeArrowheads="1"/>
          </p:cNvSpPr>
          <p:nvPr/>
        </p:nvSpPr>
        <p:spPr bwMode="auto">
          <a:xfrm flipH="1" flipV="1">
            <a:off x="6126163" y="4344988"/>
            <a:ext cx="228600" cy="2222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23" name="Rectangle 327"/>
          <p:cNvSpPr>
            <a:spLocks noChangeArrowheads="1"/>
          </p:cNvSpPr>
          <p:nvPr/>
        </p:nvSpPr>
        <p:spPr bwMode="auto">
          <a:xfrm flipH="1" flipV="1">
            <a:off x="5449888" y="4344988"/>
            <a:ext cx="228600" cy="2222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24" name="Rectangle 328"/>
          <p:cNvSpPr>
            <a:spLocks noChangeArrowheads="1"/>
          </p:cNvSpPr>
          <p:nvPr/>
        </p:nvSpPr>
        <p:spPr bwMode="auto">
          <a:xfrm flipH="1" flipV="1">
            <a:off x="5108575" y="4344988"/>
            <a:ext cx="228600" cy="2222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25" name="Rectangle 329"/>
          <p:cNvSpPr>
            <a:spLocks noChangeArrowheads="1"/>
          </p:cNvSpPr>
          <p:nvPr/>
        </p:nvSpPr>
        <p:spPr bwMode="auto">
          <a:xfrm flipH="1" flipV="1">
            <a:off x="7485063" y="2954338"/>
            <a:ext cx="227012" cy="2270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26" name="Rectangle 330"/>
          <p:cNvSpPr>
            <a:spLocks noChangeArrowheads="1"/>
          </p:cNvSpPr>
          <p:nvPr/>
        </p:nvSpPr>
        <p:spPr bwMode="auto">
          <a:xfrm flipH="1" flipV="1">
            <a:off x="7150100" y="2954338"/>
            <a:ext cx="227013" cy="2270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27" name="Rectangle 331"/>
          <p:cNvSpPr>
            <a:spLocks noChangeArrowheads="1"/>
          </p:cNvSpPr>
          <p:nvPr/>
        </p:nvSpPr>
        <p:spPr bwMode="auto">
          <a:xfrm flipH="1" flipV="1">
            <a:off x="6808788" y="2954338"/>
            <a:ext cx="227012" cy="2270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28" name="Rectangle 332"/>
          <p:cNvSpPr>
            <a:spLocks noChangeArrowheads="1"/>
          </p:cNvSpPr>
          <p:nvPr/>
        </p:nvSpPr>
        <p:spPr bwMode="auto">
          <a:xfrm flipH="1" flipV="1">
            <a:off x="6467475" y="2954338"/>
            <a:ext cx="227013" cy="2270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29" name="Rectangle 333"/>
          <p:cNvSpPr>
            <a:spLocks noChangeArrowheads="1"/>
          </p:cNvSpPr>
          <p:nvPr/>
        </p:nvSpPr>
        <p:spPr bwMode="auto">
          <a:xfrm flipH="1" flipV="1">
            <a:off x="6126163" y="2954338"/>
            <a:ext cx="228600" cy="2270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30" name="Rectangle 334"/>
          <p:cNvSpPr>
            <a:spLocks noChangeArrowheads="1"/>
          </p:cNvSpPr>
          <p:nvPr/>
        </p:nvSpPr>
        <p:spPr bwMode="auto">
          <a:xfrm flipH="1" flipV="1">
            <a:off x="5792788" y="2954338"/>
            <a:ext cx="227012" cy="2270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31" name="Rectangle 335"/>
          <p:cNvSpPr>
            <a:spLocks noChangeArrowheads="1"/>
          </p:cNvSpPr>
          <p:nvPr/>
        </p:nvSpPr>
        <p:spPr bwMode="auto">
          <a:xfrm flipH="1" flipV="1">
            <a:off x="5108575" y="2954338"/>
            <a:ext cx="228600" cy="227012"/>
          </a:xfrm>
          <a:prstGeom prst="rect">
            <a:avLst/>
          </a:prstGeom>
          <a:solidFill>
            <a:srgbClr val="80808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32" name="Rectangle 336"/>
          <p:cNvSpPr>
            <a:spLocks noChangeArrowheads="1"/>
          </p:cNvSpPr>
          <p:nvPr/>
        </p:nvSpPr>
        <p:spPr bwMode="auto">
          <a:xfrm flipH="1" flipV="1">
            <a:off x="7485063" y="3971925"/>
            <a:ext cx="227012" cy="228600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33" name="Rectangle 337"/>
          <p:cNvSpPr>
            <a:spLocks noChangeArrowheads="1"/>
          </p:cNvSpPr>
          <p:nvPr/>
        </p:nvSpPr>
        <p:spPr bwMode="auto">
          <a:xfrm flipH="1" flipV="1">
            <a:off x="7485063" y="3971925"/>
            <a:ext cx="227012" cy="2286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34" name="Rectangle 338"/>
          <p:cNvSpPr>
            <a:spLocks noChangeArrowheads="1"/>
          </p:cNvSpPr>
          <p:nvPr/>
        </p:nvSpPr>
        <p:spPr bwMode="auto">
          <a:xfrm flipH="1" flipV="1">
            <a:off x="6467475" y="3971925"/>
            <a:ext cx="227013" cy="228600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35" name="Rectangle 339"/>
          <p:cNvSpPr>
            <a:spLocks noChangeArrowheads="1"/>
          </p:cNvSpPr>
          <p:nvPr/>
        </p:nvSpPr>
        <p:spPr bwMode="auto">
          <a:xfrm flipH="1" flipV="1">
            <a:off x="6467475" y="3971925"/>
            <a:ext cx="227013" cy="2286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36" name="Rectangle 340"/>
          <p:cNvSpPr>
            <a:spLocks noChangeArrowheads="1"/>
          </p:cNvSpPr>
          <p:nvPr/>
        </p:nvSpPr>
        <p:spPr bwMode="auto">
          <a:xfrm flipH="1" flipV="1">
            <a:off x="5811838" y="3967163"/>
            <a:ext cx="228600" cy="227012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37" name="Rectangle 341"/>
          <p:cNvSpPr>
            <a:spLocks noChangeArrowheads="1"/>
          </p:cNvSpPr>
          <p:nvPr/>
        </p:nvSpPr>
        <p:spPr bwMode="auto">
          <a:xfrm flipH="1" flipV="1">
            <a:off x="5811838" y="3967163"/>
            <a:ext cx="228600" cy="2270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38" name="Rectangle 342"/>
          <p:cNvSpPr>
            <a:spLocks noChangeArrowheads="1"/>
          </p:cNvSpPr>
          <p:nvPr/>
        </p:nvSpPr>
        <p:spPr bwMode="auto">
          <a:xfrm flipH="1" flipV="1">
            <a:off x="5108575" y="3967163"/>
            <a:ext cx="228600" cy="227012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39" name="Rectangle 343"/>
          <p:cNvSpPr>
            <a:spLocks noChangeArrowheads="1"/>
          </p:cNvSpPr>
          <p:nvPr/>
        </p:nvSpPr>
        <p:spPr bwMode="auto">
          <a:xfrm flipH="1" flipV="1">
            <a:off x="5108575" y="3967163"/>
            <a:ext cx="228600" cy="2270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40" name="Rectangle 344"/>
          <p:cNvSpPr>
            <a:spLocks noChangeArrowheads="1"/>
          </p:cNvSpPr>
          <p:nvPr/>
        </p:nvSpPr>
        <p:spPr bwMode="auto">
          <a:xfrm flipH="1" flipV="1">
            <a:off x="7485063" y="3632200"/>
            <a:ext cx="227012" cy="227013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41" name="Rectangle 345"/>
          <p:cNvSpPr>
            <a:spLocks noChangeArrowheads="1"/>
          </p:cNvSpPr>
          <p:nvPr/>
        </p:nvSpPr>
        <p:spPr bwMode="auto">
          <a:xfrm flipH="1" flipV="1">
            <a:off x="7485063" y="3632200"/>
            <a:ext cx="227012" cy="227013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42" name="Rectangle 346"/>
          <p:cNvSpPr>
            <a:spLocks noChangeArrowheads="1"/>
          </p:cNvSpPr>
          <p:nvPr/>
        </p:nvSpPr>
        <p:spPr bwMode="auto">
          <a:xfrm flipH="1" flipV="1">
            <a:off x="6808788" y="3632200"/>
            <a:ext cx="227012" cy="227013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43" name="Rectangle 347"/>
          <p:cNvSpPr>
            <a:spLocks noChangeArrowheads="1"/>
          </p:cNvSpPr>
          <p:nvPr/>
        </p:nvSpPr>
        <p:spPr bwMode="auto">
          <a:xfrm flipH="1" flipV="1">
            <a:off x="6808788" y="3632200"/>
            <a:ext cx="227012" cy="227013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44" name="Rectangle 348"/>
          <p:cNvSpPr>
            <a:spLocks noChangeArrowheads="1"/>
          </p:cNvSpPr>
          <p:nvPr/>
        </p:nvSpPr>
        <p:spPr bwMode="auto">
          <a:xfrm flipH="1" flipV="1">
            <a:off x="6126163" y="3632200"/>
            <a:ext cx="228600" cy="227013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45" name="Rectangle 349"/>
          <p:cNvSpPr>
            <a:spLocks noChangeArrowheads="1"/>
          </p:cNvSpPr>
          <p:nvPr/>
        </p:nvSpPr>
        <p:spPr bwMode="auto">
          <a:xfrm flipH="1" flipV="1">
            <a:off x="6126163" y="3632200"/>
            <a:ext cx="228600" cy="227013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46" name="Rectangle 350"/>
          <p:cNvSpPr>
            <a:spLocks noChangeArrowheads="1"/>
          </p:cNvSpPr>
          <p:nvPr/>
        </p:nvSpPr>
        <p:spPr bwMode="auto">
          <a:xfrm flipH="1" flipV="1">
            <a:off x="5792788" y="3632200"/>
            <a:ext cx="227012" cy="227013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47" name="Rectangle 351"/>
          <p:cNvSpPr>
            <a:spLocks noChangeArrowheads="1"/>
          </p:cNvSpPr>
          <p:nvPr/>
        </p:nvSpPr>
        <p:spPr bwMode="auto">
          <a:xfrm flipH="1" flipV="1">
            <a:off x="5792788" y="3632200"/>
            <a:ext cx="227012" cy="227013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48" name="Rectangle 352"/>
          <p:cNvSpPr>
            <a:spLocks noChangeArrowheads="1"/>
          </p:cNvSpPr>
          <p:nvPr/>
        </p:nvSpPr>
        <p:spPr bwMode="auto">
          <a:xfrm flipH="1" flipV="1">
            <a:off x="5108575" y="3632200"/>
            <a:ext cx="228600" cy="227013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49" name="Rectangle 353"/>
          <p:cNvSpPr>
            <a:spLocks noChangeArrowheads="1"/>
          </p:cNvSpPr>
          <p:nvPr/>
        </p:nvSpPr>
        <p:spPr bwMode="auto">
          <a:xfrm flipH="1" flipV="1">
            <a:off x="5108575" y="3632200"/>
            <a:ext cx="228600" cy="227013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50" name="Rectangle 354"/>
          <p:cNvSpPr>
            <a:spLocks noChangeArrowheads="1"/>
          </p:cNvSpPr>
          <p:nvPr/>
        </p:nvSpPr>
        <p:spPr bwMode="auto">
          <a:xfrm flipH="1" flipV="1">
            <a:off x="7150100" y="3297238"/>
            <a:ext cx="227013" cy="227012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51" name="Rectangle 355"/>
          <p:cNvSpPr>
            <a:spLocks noChangeArrowheads="1"/>
          </p:cNvSpPr>
          <p:nvPr/>
        </p:nvSpPr>
        <p:spPr bwMode="auto">
          <a:xfrm flipH="1" flipV="1">
            <a:off x="7150100" y="3297238"/>
            <a:ext cx="227013" cy="2270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52" name="Rectangle 356"/>
          <p:cNvSpPr>
            <a:spLocks noChangeArrowheads="1"/>
          </p:cNvSpPr>
          <p:nvPr/>
        </p:nvSpPr>
        <p:spPr bwMode="auto">
          <a:xfrm flipH="1" flipV="1">
            <a:off x="6126163" y="3297238"/>
            <a:ext cx="228600" cy="227012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53" name="Rectangle 357"/>
          <p:cNvSpPr>
            <a:spLocks noChangeArrowheads="1"/>
          </p:cNvSpPr>
          <p:nvPr/>
        </p:nvSpPr>
        <p:spPr bwMode="auto">
          <a:xfrm flipH="1" flipV="1">
            <a:off x="6126163" y="3297238"/>
            <a:ext cx="228600" cy="2270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54" name="Rectangle 358"/>
          <p:cNvSpPr>
            <a:spLocks noChangeArrowheads="1"/>
          </p:cNvSpPr>
          <p:nvPr/>
        </p:nvSpPr>
        <p:spPr bwMode="auto">
          <a:xfrm flipH="1" flipV="1">
            <a:off x="5449888" y="3297238"/>
            <a:ext cx="228600" cy="227012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55" name="Rectangle 359"/>
          <p:cNvSpPr>
            <a:spLocks noChangeArrowheads="1"/>
          </p:cNvSpPr>
          <p:nvPr/>
        </p:nvSpPr>
        <p:spPr bwMode="auto">
          <a:xfrm flipH="1" flipV="1">
            <a:off x="5449888" y="3297238"/>
            <a:ext cx="228600" cy="2270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56" name="Rectangle 360"/>
          <p:cNvSpPr>
            <a:spLocks noChangeArrowheads="1"/>
          </p:cNvSpPr>
          <p:nvPr/>
        </p:nvSpPr>
        <p:spPr bwMode="auto">
          <a:xfrm flipH="1" flipV="1">
            <a:off x="6019800" y="3690938"/>
            <a:ext cx="106363" cy="114300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57" name="Rectangle 361"/>
          <p:cNvSpPr>
            <a:spLocks noChangeArrowheads="1"/>
          </p:cNvSpPr>
          <p:nvPr/>
        </p:nvSpPr>
        <p:spPr bwMode="auto">
          <a:xfrm flipH="1" flipV="1">
            <a:off x="6019800" y="3690938"/>
            <a:ext cx="106363" cy="1143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58" name="Rectangle 362"/>
          <p:cNvSpPr>
            <a:spLocks noChangeArrowheads="1"/>
          </p:cNvSpPr>
          <p:nvPr/>
        </p:nvSpPr>
        <p:spPr bwMode="auto">
          <a:xfrm flipH="1" flipV="1">
            <a:off x="5340350" y="4019550"/>
            <a:ext cx="450850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59" name="Rectangle 363"/>
          <p:cNvSpPr>
            <a:spLocks noChangeArrowheads="1"/>
          </p:cNvSpPr>
          <p:nvPr/>
        </p:nvSpPr>
        <p:spPr bwMode="auto">
          <a:xfrm flipH="1" flipV="1">
            <a:off x="6694488" y="4032250"/>
            <a:ext cx="790575" cy="114300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60" name="Rectangle 364"/>
          <p:cNvSpPr>
            <a:spLocks noChangeArrowheads="1"/>
          </p:cNvSpPr>
          <p:nvPr/>
        </p:nvSpPr>
        <p:spPr bwMode="auto">
          <a:xfrm flipH="1" flipV="1">
            <a:off x="6694488" y="4032250"/>
            <a:ext cx="790575" cy="1143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61" name="Rectangle 365"/>
          <p:cNvSpPr>
            <a:spLocks noChangeArrowheads="1"/>
          </p:cNvSpPr>
          <p:nvPr/>
        </p:nvSpPr>
        <p:spPr bwMode="auto">
          <a:xfrm flipH="1" flipV="1">
            <a:off x="7035800" y="3690938"/>
            <a:ext cx="449263" cy="114300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62" name="Rectangle 366"/>
          <p:cNvSpPr>
            <a:spLocks noChangeArrowheads="1"/>
          </p:cNvSpPr>
          <p:nvPr/>
        </p:nvSpPr>
        <p:spPr bwMode="auto">
          <a:xfrm flipH="1" flipV="1">
            <a:off x="7035800" y="3690938"/>
            <a:ext cx="449263" cy="1143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63" name="Rectangle 367"/>
          <p:cNvSpPr>
            <a:spLocks noChangeArrowheads="1"/>
          </p:cNvSpPr>
          <p:nvPr/>
        </p:nvSpPr>
        <p:spPr bwMode="auto">
          <a:xfrm flipH="1" flipV="1">
            <a:off x="6354763" y="3690938"/>
            <a:ext cx="454025" cy="114300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64" name="Rectangle 368"/>
          <p:cNvSpPr>
            <a:spLocks noChangeArrowheads="1"/>
          </p:cNvSpPr>
          <p:nvPr/>
        </p:nvSpPr>
        <p:spPr bwMode="auto">
          <a:xfrm flipH="1" flipV="1">
            <a:off x="6354763" y="3690938"/>
            <a:ext cx="454025" cy="1143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65" name="Rectangle 369"/>
          <p:cNvSpPr>
            <a:spLocks noChangeArrowheads="1"/>
          </p:cNvSpPr>
          <p:nvPr/>
        </p:nvSpPr>
        <p:spPr bwMode="auto">
          <a:xfrm flipH="1" flipV="1">
            <a:off x="5337175" y="3690938"/>
            <a:ext cx="455613" cy="114300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66" name="Rectangle 370"/>
          <p:cNvSpPr>
            <a:spLocks noChangeArrowheads="1"/>
          </p:cNvSpPr>
          <p:nvPr/>
        </p:nvSpPr>
        <p:spPr bwMode="auto">
          <a:xfrm flipH="1" flipV="1">
            <a:off x="5337175" y="3690938"/>
            <a:ext cx="455613" cy="1143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67" name="Rectangle 371"/>
          <p:cNvSpPr>
            <a:spLocks noChangeArrowheads="1"/>
          </p:cNvSpPr>
          <p:nvPr/>
        </p:nvSpPr>
        <p:spPr bwMode="auto">
          <a:xfrm flipH="1" flipV="1">
            <a:off x="5678488" y="3351213"/>
            <a:ext cx="447675" cy="112712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68" name="Rectangle 372"/>
          <p:cNvSpPr>
            <a:spLocks noChangeArrowheads="1"/>
          </p:cNvSpPr>
          <p:nvPr/>
        </p:nvSpPr>
        <p:spPr bwMode="auto">
          <a:xfrm flipH="1" flipV="1">
            <a:off x="5678488" y="3351213"/>
            <a:ext cx="447675" cy="1127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69" name="Rectangle 373"/>
          <p:cNvSpPr>
            <a:spLocks noChangeArrowheads="1"/>
          </p:cNvSpPr>
          <p:nvPr/>
        </p:nvSpPr>
        <p:spPr bwMode="auto">
          <a:xfrm flipH="1" flipV="1">
            <a:off x="6354763" y="3351213"/>
            <a:ext cx="795337" cy="112712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70" name="Rectangle 374"/>
          <p:cNvSpPr>
            <a:spLocks noChangeArrowheads="1"/>
          </p:cNvSpPr>
          <p:nvPr/>
        </p:nvSpPr>
        <p:spPr bwMode="auto">
          <a:xfrm flipH="1" flipV="1">
            <a:off x="6354763" y="3351213"/>
            <a:ext cx="795337" cy="1127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71" name="Rectangle 375"/>
          <p:cNvSpPr>
            <a:spLocks noChangeArrowheads="1"/>
          </p:cNvSpPr>
          <p:nvPr/>
        </p:nvSpPr>
        <p:spPr bwMode="auto">
          <a:xfrm flipH="1" flipV="1">
            <a:off x="5872163" y="4019550"/>
            <a:ext cx="114300" cy="1143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72" name="Rectangle 376"/>
          <p:cNvSpPr>
            <a:spLocks noChangeArrowheads="1"/>
          </p:cNvSpPr>
          <p:nvPr/>
        </p:nvSpPr>
        <p:spPr bwMode="auto">
          <a:xfrm flipH="1" flipV="1">
            <a:off x="5872163" y="4019550"/>
            <a:ext cx="114300" cy="1143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73" name="Rectangle 377"/>
          <p:cNvSpPr>
            <a:spLocks noChangeArrowheads="1"/>
          </p:cNvSpPr>
          <p:nvPr/>
        </p:nvSpPr>
        <p:spPr bwMode="auto">
          <a:xfrm flipH="1" flipV="1">
            <a:off x="5168900" y="4019550"/>
            <a:ext cx="114300" cy="1143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74" name="Rectangle 378"/>
          <p:cNvSpPr>
            <a:spLocks noChangeArrowheads="1"/>
          </p:cNvSpPr>
          <p:nvPr/>
        </p:nvSpPr>
        <p:spPr bwMode="auto">
          <a:xfrm flipH="1" flipV="1">
            <a:off x="5168900" y="4019550"/>
            <a:ext cx="114300" cy="1143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75" name="Rectangle 379"/>
          <p:cNvSpPr>
            <a:spLocks noChangeArrowheads="1"/>
          </p:cNvSpPr>
          <p:nvPr/>
        </p:nvSpPr>
        <p:spPr bwMode="auto">
          <a:xfrm flipH="1" flipV="1">
            <a:off x="7545388" y="4032250"/>
            <a:ext cx="114300" cy="1143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76" name="Rectangle 380"/>
          <p:cNvSpPr>
            <a:spLocks noChangeArrowheads="1"/>
          </p:cNvSpPr>
          <p:nvPr/>
        </p:nvSpPr>
        <p:spPr bwMode="auto">
          <a:xfrm flipH="1" flipV="1">
            <a:off x="7545388" y="4032250"/>
            <a:ext cx="114300" cy="1143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77" name="Rectangle 381"/>
          <p:cNvSpPr>
            <a:spLocks noChangeArrowheads="1"/>
          </p:cNvSpPr>
          <p:nvPr/>
        </p:nvSpPr>
        <p:spPr bwMode="auto">
          <a:xfrm flipH="1" flipV="1">
            <a:off x="6527800" y="4032250"/>
            <a:ext cx="112713" cy="1143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78" name="Rectangle 382"/>
          <p:cNvSpPr>
            <a:spLocks noChangeArrowheads="1"/>
          </p:cNvSpPr>
          <p:nvPr/>
        </p:nvSpPr>
        <p:spPr bwMode="auto">
          <a:xfrm flipH="1" flipV="1">
            <a:off x="6527800" y="4032250"/>
            <a:ext cx="112713" cy="1143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79" name="Rectangle 383"/>
          <p:cNvSpPr>
            <a:spLocks noChangeArrowheads="1"/>
          </p:cNvSpPr>
          <p:nvPr/>
        </p:nvSpPr>
        <p:spPr bwMode="auto">
          <a:xfrm flipH="1" flipV="1">
            <a:off x="7545388" y="3690938"/>
            <a:ext cx="114300" cy="1143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80" name="Rectangle 384"/>
          <p:cNvSpPr>
            <a:spLocks noChangeArrowheads="1"/>
          </p:cNvSpPr>
          <p:nvPr/>
        </p:nvSpPr>
        <p:spPr bwMode="auto">
          <a:xfrm flipH="1" flipV="1">
            <a:off x="7545388" y="3690938"/>
            <a:ext cx="114300" cy="1143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81" name="Rectangle 385"/>
          <p:cNvSpPr>
            <a:spLocks noChangeArrowheads="1"/>
          </p:cNvSpPr>
          <p:nvPr/>
        </p:nvSpPr>
        <p:spPr bwMode="auto">
          <a:xfrm flipH="1" flipV="1">
            <a:off x="6862763" y="3690938"/>
            <a:ext cx="112712" cy="1143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82" name="Rectangle 386"/>
          <p:cNvSpPr>
            <a:spLocks noChangeArrowheads="1"/>
          </p:cNvSpPr>
          <p:nvPr/>
        </p:nvSpPr>
        <p:spPr bwMode="auto">
          <a:xfrm flipH="1" flipV="1">
            <a:off x="6862763" y="3690938"/>
            <a:ext cx="112712" cy="1143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83" name="Rectangle 387"/>
          <p:cNvSpPr>
            <a:spLocks noChangeArrowheads="1"/>
          </p:cNvSpPr>
          <p:nvPr/>
        </p:nvSpPr>
        <p:spPr bwMode="auto">
          <a:xfrm flipH="1" flipV="1">
            <a:off x="6186488" y="3690938"/>
            <a:ext cx="114300" cy="1143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84" name="Rectangle 388"/>
          <p:cNvSpPr>
            <a:spLocks noChangeArrowheads="1"/>
          </p:cNvSpPr>
          <p:nvPr/>
        </p:nvSpPr>
        <p:spPr bwMode="auto">
          <a:xfrm flipH="1" flipV="1">
            <a:off x="6186488" y="3690938"/>
            <a:ext cx="114300" cy="1143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85" name="Rectangle 389"/>
          <p:cNvSpPr>
            <a:spLocks noChangeArrowheads="1"/>
          </p:cNvSpPr>
          <p:nvPr/>
        </p:nvSpPr>
        <p:spPr bwMode="auto">
          <a:xfrm flipH="1" flipV="1">
            <a:off x="5845175" y="3690938"/>
            <a:ext cx="114300" cy="1143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86" name="Rectangle 390"/>
          <p:cNvSpPr>
            <a:spLocks noChangeArrowheads="1"/>
          </p:cNvSpPr>
          <p:nvPr/>
        </p:nvSpPr>
        <p:spPr bwMode="auto">
          <a:xfrm flipH="1" flipV="1">
            <a:off x="5845175" y="3690938"/>
            <a:ext cx="114300" cy="1143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87" name="Rectangle 391"/>
          <p:cNvSpPr>
            <a:spLocks noChangeArrowheads="1"/>
          </p:cNvSpPr>
          <p:nvPr/>
        </p:nvSpPr>
        <p:spPr bwMode="auto">
          <a:xfrm flipH="1" flipV="1">
            <a:off x="5168900" y="3690938"/>
            <a:ext cx="114300" cy="1143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88" name="Rectangle 392"/>
          <p:cNvSpPr>
            <a:spLocks noChangeArrowheads="1"/>
          </p:cNvSpPr>
          <p:nvPr/>
        </p:nvSpPr>
        <p:spPr bwMode="auto">
          <a:xfrm flipH="1" flipV="1">
            <a:off x="5168900" y="3690938"/>
            <a:ext cx="114300" cy="1143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89" name="Rectangle 393"/>
          <p:cNvSpPr>
            <a:spLocks noChangeArrowheads="1"/>
          </p:cNvSpPr>
          <p:nvPr/>
        </p:nvSpPr>
        <p:spPr bwMode="auto">
          <a:xfrm flipH="1" flipV="1">
            <a:off x="7204075" y="3351213"/>
            <a:ext cx="114300" cy="112712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90" name="Rectangle 394"/>
          <p:cNvSpPr>
            <a:spLocks noChangeArrowheads="1"/>
          </p:cNvSpPr>
          <p:nvPr/>
        </p:nvSpPr>
        <p:spPr bwMode="auto">
          <a:xfrm flipH="1" flipV="1">
            <a:off x="7204075" y="3351213"/>
            <a:ext cx="114300" cy="1127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91" name="Rectangle 395"/>
          <p:cNvSpPr>
            <a:spLocks noChangeArrowheads="1"/>
          </p:cNvSpPr>
          <p:nvPr/>
        </p:nvSpPr>
        <p:spPr bwMode="auto">
          <a:xfrm flipH="1" flipV="1">
            <a:off x="6186488" y="3351213"/>
            <a:ext cx="114300" cy="112712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92" name="Rectangle 396"/>
          <p:cNvSpPr>
            <a:spLocks noChangeArrowheads="1"/>
          </p:cNvSpPr>
          <p:nvPr/>
        </p:nvSpPr>
        <p:spPr bwMode="auto">
          <a:xfrm flipH="1" flipV="1">
            <a:off x="6186488" y="3351213"/>
            <a:ext cx="114300" cy="1127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93" name="Rectangle 397"/>
          <p:cNvSpPr>
            <a:spLocks noChangeArrowheads="1"/>
          </p:cNvSpPr>
          <p:nvPr/>
        </p:nvSpPr>
        <p:spPr bwMode="auto">
          <a:xfrm flipH="1" flipV="1">
            <a:off x="5510213" y="3351213"/>
            <a:ext cx="107950" cy="112712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94" name="Rectangle 398"/>
          <p:cNvSpPr>
            <a:spLocks noChangeArrowheads="1"/>
          </p:cNvSpPr>
          <p:nvPr/>
        </p:nvSpPr>
        <p:spPr bwMode="auto">
          <a:xfrm flipH="1" flipV="1">
            <a:off x="5510213" y="3351213"/>
            <a:ext cx="107950" cy="1127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95" name="Rectangle 399"/>
          <p:cNvSpPr>
            <a:spLocks noChangeArrowheads="1"/>
          </p:cNvSpPr>
          <p:nvPr/>
        </p:nvSpPr>
        <p:spPr bwMode="auto">
          <a:xfrm flipH="1" flipV="1">
            <a:off x="5337175" y="4019550"/>
            <a:ext cx="476250" cy="12382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296" name="Text Box 400"/>
          <p:cNvSpPr txBox="1">
            <a:spLocks noChangeArrowheads="1"/>
          </p:cNvSpPr>
          <p:nvPr/>
        </p:nvSpPr>
        <p:spPr bwMode="auto">
          <a:xfrm>
            <a:off x="5048250" y="42687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i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297" name="Text Box 401"/>
          <p:cNvSpPr txBox="1">
            <a:spLocks noChangeArrowheads="1"/>
          </p:cNvSpPr>
          <p:nvPr/>
        </p:nvSpPr>
        <p:spPr bwMode="auto">
          <a:xfrm>
            <a:off x="5753100" y="42687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i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298" name="Text Box 402"/>
          <p:cNvSpPr txBox="1">
            <a:spLocks noChangeArrowheads="1"/>
          </p:cNvSpPr>
          <p:nvPr/>
        </p:nvSpPr>
        <p:spPr bwMode="auto">
          <a:xfrm>
            <a:off x="5053013" y="28829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i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299" name="Text Box 403"/>
          <p:cNvSpPr txBox="1">
            <a:spLocks noChangeArrowheads="1"/>
          </p:cNvSpPr>
          <p:nvPr/>
        </p:nvSpPr>
        <p:spPr bwMode="auto">
          <a:xfrm>
            <a:off x="5737225" y="28781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i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300" name="Text Box 404"/>
          <p:cNvSpPr txBox="1">
            <a:spLocks noChangeArrowheads="1"/>
          </p:cNvSpPr>
          <p:nvPr/>
        </p:nvSpPr>
        <p:spPr bwMode="auto">
          <a:xfrm>
            <a:off x="6069013" y="42687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i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301" name="Text Box 405"/>
          <p:cNvSpPr txBox="1">
            <a:spLocks noChangeArrowheads="1"/>
          </p:cNvSpPr>
          <p:nvPr/>
        </p:nvSpPr>
        <p:spPr bwMode="auto">
          <a:xfrm>
            <a:off x="6750050" y="28781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i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302" name="Text Box 406"/>
          <p:cNvSpPr txBox="1">
            <a:spLocks noChangeArrowheads="1"/>
          </p:cNvSpPr>
          <p:nvPr/>
        </p:nvSpPr>
        <p:spPr bwMode="auto">
          <a:xfrm>
            <a:off x="7424738" y="28781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i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303" name="Text Box 407"/>
          <p:cNvSpPr txBox="1">
            <a:spLocks noChangeArrowheads="1"/>
          </p:cNvSpPr>
          <p:nvPr/>
        </p:nvSpPr>
        <p:spPr bwMode="auto">
          <a:xfrm>
            <a:off x="6750050" y="42687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i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304" name="Text Box 408"/>
          <p:cNvSpPr txBox="1">
            <a:spLocks noChangeArrowheads="1"/>
          </p:cNvSpPr>
          <p:nvPr/>
        </p:nvSpPr>
        <p:spPr bwMode="auto">
          <a:xfrm>
            <a:off x="5386388" y="42687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i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305" name="Text Box 409"/>
          <p:cNvSpPr txBox="1">
            <a:spLocks noChangeArrowheads="1"/>
          </p:cNvSpPr>
          <p:nvPr/>
        </p:nvSpPr>
        <p:spPr bwMode="auto">
          <a:xfrm>
            <a:off x="6057900" y="28781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i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306" name="Text Box 410"/>
          <p:cNvSpPr txBox="1">
            <a:spLocks noChangeArrowheads="1"/>
          </p:cNvSpPr>
          <p:nvPr/>
        </p:nvSpPr>
        <p:spPr bwMode="auto">
          <a:xfrm>
            <a:off x="7418388" y="42687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i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307" name="Text Box 411"/>
          <p:cNvSpPr txBox="1">
            <a:spLocks noChangeArrowheads="1"/>
          </p:cNvSpPr>
          <p:nvPr/>
        </p:nvSpPr>
        <p:spPr bwMode="auto">
          <a:xfrm>
            <a:off x="7081838" y="42687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i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308" name="Text Box 412"/>
          <p:cNvSpPr txBox="1">
            <a:spLocks noChangeArrowheads="1"/>
          </p:cNvSpPr>
          <p:nvPr/>
        </p:nvSpPr>
        <p:spPr bwMode="auto">
          <a:xfrm>
            <a:off x="7081838" y="28781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i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309" name="Text Box 413"/>
          <p:cNvSpPr txBox="1">
            <a:spLocks noChangeArrowheads="1"/>
          </p:cNvSpPr>
          <p:nvPr/>
        </p:nvSpPr>
        <p:spPr bwMode="auto">
          <a:xfrm>
            <a:off x="6402388" y="28781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i="1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310" name="Line 414"/>
          <p:cNvSpPr>
            <a:spLocks noChangeShapeType="1"/>
          </p:cNvSpPr>
          <p:nvPr/>
        </p:nvSpPr>
        <p:spPr bwMode="auto">
          <a:xfrm>
            <a:off x="7754938" y="3749675"/>
            <a:ext cx="835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311" name="Line 415"/>
          <p:cNvSpPr>
            <a:spLocks noChangeShapeType="1"/>
          </p:cNvSpPr>
          <p:nvPr/>
        </p:nvSpPr>
        <p:spPr bwMode="auto">
          <a:xfrm>
            <a:off x="7754938" y="4075113"/>
            <a:ext cx="835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312" name="Line 416"/>
          <p:cNvSpPr>
            <a:spLocks noChangeShapeType="1"/>
          </p:cNvSpPr>
          <p:nvPr/>
        </p:nvSpPr>
        <p:spPr bwMode="auto">
          <a:xfrm>
            <a:off x="8320088" y="353218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313" name="Line 417"/>
          <p:cNvSpPr>
            <a:spLocks noChangeShapeType="1"/>
          </p:cNvSpPr>
          <p:nvPr/>
        </p:nvSpPr>
        <p:spPr bwMode="auto">
          <a:xfrm flipV="1">
            <a:off x="8320088" y="407511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314" name="Line 418"/>
          <p:cNvSpPr>
            <a:spLocks noChangeShapeType="1"/>
          </p:cNvSpPr>
          <p:nvPr/>
        </p:nvSpPr>
        <p:spPr bwMode="auto">
          <a:xfrm>
            <a:off x="8264525" y="4346575"/>
            <a:ext cx="596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315" name="Line 419"/>
          <p:cNvSpPr>
            <a:spLocks noChangeShapeType="1"/>
          </p:cNvSpPr>
          <p:nvPr/>
        </p:nvSpPr>
        <p:spPr bwMode="auto">
          <a:xfrm>
            <a:off x="8272463" y="3206750"/>
            <a:ext cx="595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316" name="Line 420"/>
          <p:cNvSpPr>
            <a:spLocks noChangeShapeType="1"/>
          </p:cNvSpPr>
          <p:nvPr/>
        </p:nvSpPr>
        <p:spPr bwMode="auto">
          <a:xfrm>
            <a:off x="8751888" y="3206750"/>
            <a:ext cx="0" cy="1139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317" name="Text Box 421"/>
          <p:cNvSpPr txBox="1">
            <a:spLocks noChangeArrowheads="1"/>
          </p:cNvSpPr>
          <p:nvPr/>
        </p:nvSpPr>
        <p:spPr bwMode="auto">
          <a:xfrm>
            <a:off x="7989888" y="3697288"/>
            <a:ext cx="63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</a:t>
            </a:r>
            <a:r>
              <a:rPr lang="de-DE" i="1" baseline="-250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pitch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318" name="Text Box 422"/>
          <p:cNvSpPr txBox="1">
            <a:spLocks noChangeArrowheads="1"/>
          </p:cNvSpPr>
          <p:nvPr/>
        </p:nvSpPr>
        <p:spPr bwMode="auto">
          <a:xfrm>
            <a:off x="8589963" y="3581400"/>
            <a:ext cx="311150" cy="3667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h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319" name="Text Box 423"/>
          <p:cNvSpPr txBox="1">
            <a:spLocks noChangeArrowheads="1"/>
          </p:cNvSpPr>
          <p:nvPr/>
        </p:nvSpPr>
        <p:spPr bwMode="auto">
          <a:xfrm>
            <a:off x="4643438" y="2305050"/>
            <a:ext cx="3309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Horizontal Routing Channel</a:t>
            </a:r>
          </a:p>
        </p:txBody>
      </p:sp>
      <p:sp>
        <p:nvSpPr>
          <p:cNvPr id="1105320" name="Line 424"/>
          <p:cNvSpPr>
            <a:spLocks noChangeShapeType="1"/>
          </p:cNvSpPr>
          <p:nvPr/>
        </p:nvSpPr>
        <p:spPr bwMode="auto">
          <a:xfrm>
            <a:off x="5721350" y="2714625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321" name="Line 425"/>
          <p:cNvSpPr>
            <a:spLocks noChangeShapeType="1"/>
          </p:cNvSpPr>
          <p:nvPr/>
        </p:nvSpPr>
        <p:spPr bwMode="auto">
          <a:xfrm>
            <a:off x="7094538" y="2716213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322" name="Line 426"/>
          <p:cNvSpPr>
            <a:spLocks noChangeShapeType="1"/>
          </p:cNvSpPr>
          <p:nvPr/>
        </p:nvSpPr>
        <p:spPr bwMode="auto">
          <a:xfrm>
            <a:off x="5746750" y="4349750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323" name="Line 427"/>
          <p:cNvSpPr>
            <a:spLocks noChangeShapeType="1"/>
          </p:cNvSpPr>
          <p:nvPr/>
        </p:nvSpPr>
        <p:spPr bwMode="auto">
          <a:xfrm>
            <a:off x="6746875" y="4349750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5325" name="Rectangle 42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5.2	</a:t>
            </a:r>
            <a:r>
              <a:rPr lang="en-US" altLang="zh-CN">
                <a:ea typeface="宋体" charset="0"/>
                <a:cs typeface="宋体" charset="0"/>
              </a:rPr>
              <a:t>Terminology and Definitions</a:t>
            </a:r>
            <a:endParaRPr lang="de-DE"/>
          </a:p>
        </p:txBody>
      </p:sp>
      <p:sp>
        <p:nvSpPr>
          <p:cNvPr id="214" name="Rectangle 9"/>
          <p:cNvSpPr txBox="1">
            <a:spLocks noChangeArrowheads="1"/>
          </p:cNvSpPr>
          <p:nvPr/>
        </p:nvSpPr>
        <p:spPr bwMode="auto">
          <a:xfrm>
            <a:off x="684213" y="1884363"/>
            <a:ext cx="605472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44941"/>
          <a:lstStyle>
            <a:lvl1pPr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Number of available routing tracks or columns</a:t>
            </a:r>
          </a:p>
        </p:txBody>
      </p:sp>
    </p:spTree>
    <p:extLst>
      <p:ext uri="{BB962C8B-B14F-4D97-AF65-F5344CB8AC3E}">
        <p14:creationId xmlns:p14="http://schemas.microsoft.com/office/powerpoint/2010/main" val="2687552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0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5C833-BACB-FD45-9CE9-1179300E33EF}" type="slidenum">
              <a:rPr lang="en-US"/>
              <a:pPr/>
              <a:t>16</a:t>
            </a:fld>
            <a:endParaRPr lang="en-US"/>
          </a:p>
        </p:txBody>
      </p:sp>
      <p:sp>
        <p:nvSpPr>
          <p:cNvPr id="1106948" name="Rectangle 4"/>
          <p:cNvSpPr>
            <a:spLocks noChangeArrowheads="1"/>
          </p:cNvSpPr>
          <p:nvPr/>
        </p:nvSpPr>
        <p:spPr bwMode="auto">
          <a:xfrm>
            <a:off x="3154363" y="3603625"/>
            <a:ext cx="165100" cy="3302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6998" name="Rectangle 54"/>
          <p:cNvSpPr>
            <a:spLocks noChangeArrowheads="1"/>
          </p:cNvSpPr>
          <p:nvPr/>
        </p:nvSpPr>
        <p:spPr bwMode="auto">
          <a:xfrm>
            <a:off x="1538288" y="3054350"/>
            <a:ext cx="273050" cy="2460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6999" name="Rectangle 55"/>
          <p:cNvSpPr>
            <a:spLocks noChangeArrowheads="1"/>
          </p:cNvSpPr>
          <p:nvPr/>
        </p:nvSpPr>
        <p:spPr bwMode="auto">
          <a:xfrm>
            <a:off x="1811338" y="3054350"/>
            <a:ext cx="109537" cy="2460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00" name="Rectangle 56"/>
          <p:cNvSpPr>
            <a:spLocks noChangeArrowheads="1"/>
          </p:cNvSpPr>
          <p:nvPr/>
        </p:nvSpPr>
        <p:spPr bwMode="auto">
          <a:xfrm>
            <a:off x="1865313" y="3054350"/>
            <a:ext cx="247650" cy="2460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01" name="Rectangle 57"/>
          <p:cNvSpPr>
            <a:spLocks noChangeArrowheads="1"/>
          </p:cNvSpPr>
          <p:nvPr/>
        </p:nvSpPr>
        <p:spPr bwMode="auto">
          <a:xfrm>
            <a:off x="2470150" y="3054350"/>
            <a:ext cx="549275" cy="2460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02" name="Rectangle 58"/>
          <p:cNvSpPr>
            <a:spLocks noChangeArrowheads="1"/>
          </p:cNvSpPr>
          <p:nvPr/>
        </p:nvSpPr>
        <p:spPr bwMode="auto">
          <a:xfrm>
            <a:off x="3019425" y="3054350"/>
            <a:ext cx="219075" cy="2460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03" name="Rectangle 59"/>
          <p:cNvSpPr>
            <a:spLocks noChangeArrowheads="1"/>
          </p:cNvSpPr>
          <p:nvPr/>
        </p:nvSpPr>
        <p:spPr bwMode="auto">
          <a:xfrm>
            <a:off x="3375025" y="3054350"/>
            <a:ext cx="192088" cy="2460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04" name="Rectangle 60"/>
          <p:cNvSpPr>
            <a:spLocks noChangeArrowheads="1"/>
          </p:cNvSpPr>
          <p:nvPr/>
        </p:nvSpPr>
        <p:spPr bwMode="auto">
          <a:xfrm>
            <a:off x="2797175" y="3602038"/>
            <a:ext cx="442913" cy="2476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05" name="Rectangle 61"/>
          <p:cNvSpPr>
            <a:spLocks noChangeArrowheads="1"/>
          </p:cNvSpPr>
          <p:nvPr/>
        </p:nvSpPr>
        <p:spPr bwMode="auto">
          <a:xfrm>
            <a:off x="3375025" y="3602038"/>
            <a:ext cx="192088" cy="2476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06" name="Rectangle 62"/>
          <p:cNvSpPr>
            <a:spLocks noChangeArrowheads="1"/>
          </p:cNvSpPr>
          <p:nvPr/>
        </p:nvSpPr>
        <p:spPr bwMode="auto">
          <a:xfrm>
            <a:off x="2441575" y="3602038"/>
            <a:ext cx="493713" cy="385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07" name="Rectangle 63"/>
          <p:cNvSpPr>
            <a:spLocks noChangeArrowheads="1"/>
          </p:cNvSpPr>
          <p:nvPr/>
        </p:nvSpPr>
        <p:spPr bwMode="auto">
          <a:xfrm>
            <a:off x="1809750" y="3602038"/>
            <a:ext cx="303213" cy="2476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08" name="Rectangle 64"/>
          <p:cNvSpPr>
            <a:spLocks noChangeArrowheads="1"/>
          </p:cNvSpPr>
          <p:nvPr/>
        </p:nvSpPr>
        <p:spPr bwMode="auto">
          <a:xfrm>
            <a:off x="1538288" y="3602038"/>
            <a:ext cx="273050" cy="2476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09" name="Rectangle 65"/>
          <p:cNvSpPr>
            <a:spLocks noChangeArrowheads="1"/>
          </p:cNvSpPr>
          <p:nvPr/>
        </p:nvSpPr>
        <p:spPr bwMode="auto">
          <a:xfrm>
            <a:off x="3373438" y="4043363"/>
            <a:ext cx="192087" cy="409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10" name="Rectangle 66"/>
          <p:cNvSpPr>
            <a:spLocks noChangeArrowheads="1"/>
          </p:cNvSpPr>
          <p:nvPr/>
        </p:nvSpPr>
        <p:spPr bwMode="auto">
          <a:xfrm>
            <a:off x="1538288" y="4205288"/>
            <a:ext cx="327025" cy="387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11" name="Rectangle 67"/>
          <p:cNvSpPr>
            <a:spLocks noChangeArrowheads="1"/>
          </p:cNvSpPr>
          <p:nvPr/>
        </p:nvSpPr>
        <p:spPr bwMode="auto">
          <a:xfrm>
            <a:off x="2220913" y="4205288"/>
            <a:ext cx="385762" cy="387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12" name="Rectangle 68"/>
          <p:cNvSpPr>
            <a:spLocks noChangeArrowheads="1"/>
          </p:cNvSpPr>
          <p:nvPr/>
        </p:nvSpPr>
        <p:spPr bwMode="auto">
          <a:xfrm>
            <a:off x="2606675" y="4205288"/>
            <a:ext cx="328613" cy="387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13" name="Rectangle 69"/>
          <p:cNvSpPr>
            <a:spLocks noChangeArrowheads="1"/>
          </p:cNvSpPr>
          <p:nvPr/>
        </p:nvSpPr>
        <p:spPr bwMode="auto">
          <a:xfrm>
            <a:off x="3044825" y="4205288"/>
            <a:ext cx="328613" cy="2476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14" name="Rectangle 70"/>
          <p:cNvSpPr>
            <a:spLocks noChangeArrowheads="1"/>
          </p:cNvSpPr>
          <p:nvPr/>
        </p:nvSpPr>
        <p:spPr bwMode="auto">
          <a:xfrm>
            <a:off x="3182938" y="3054350"/>
            <a:ext cx="192087" cy="2476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15" name="Oval 71"/>
          <p:cNvSpPr>
            <a:spLocks noChangeArrowheads="1"/>
          </p:cNvSpPr>
          <p:nvPr/>
        </p:nvSpPr>
        <p:spPr bwMode="auto">
          <a:xfrm>
            <a:off x="1920875" y="3165475"/>
            <a:ext cx="657225" cy="549275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29" name="Line 85"/>
          <p:cNvSpPr>
            <a:spLocks noChangeShapeType="1"/>
          </p:cNvSpPr>
          <p:nvPr/>
        </p:nvSpPr>
        <p:spPr bwMode="auto">
          <a:xfrm>
            <a:off x="2166938" y="3722688"/>
            <a:ext cx="3622675" cy="439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30" name="Line 86"/>
          <p:cNvSpPr>
            <a:spLocks noChangeShapeType="1"/>
          </p:cNvSpPr>
          <p:nvPr/>
        </p:nvSpPr>
        <p:spPr bwMode="auto">
          <a:xfrm flipV="1">
            <a:off x="2166938" y="2844800"/>
            <a:ext cx="3622675" cy="3286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07226" name="Group 282"/>
          <p:cNvGrpSpPr>
            <a:grpSpLocks/>
          </p:cNvGrpSpPr>
          <p:nvPr/>
        </p:nvGrpSpPr>
        <p:grpSpPr bwMode="auto">
          <a:xfrm>
            <a:off x="5251450" y="1389063"/>
            <a:ext cx="3898900" cy="3984625"/>
            <a:chOff x="3308" y="875"/>
            <a:chExt cx="2456" cy="2510"/>
          </a:xfrm>
        </p:grpSpPr>
        <p:sp>
          <p:nvSpPr>
            <p:cNvPr id="1106997" name="Freeform 53"/>
            <p:cNvSpPr>
              <a:spLocks/>
            </p:cNvSpPr>
            <p:nvPr/>
          </p:nvSpPr>
          <p:spPr bwMode="auto">
            <a:xfrm flipV="1">
              <a:off x="3308" y="875"/>
              <a:ext cx="2067" cy="265"/>
            </a:xfrm>
            <a:custGeom>
              <a:avLst/>
              <a:gdLst>
                <a:gd name="T0" fmla="*/ 23 w 2711"/>
                <a:gd name="T1" fmla="*/ 57 h 259"/>
                <a:gd name="T2" fmla="*/ 177 w 2711"/>
                <a:gd name="T3" fmla="*/ 6 h 259"/>
                <a:gd name="T4" fmla="*/ 548 w 2711"/>
                <a:gd name="T5" fmla="*/ 46 h 259"/>
                <a:gd name="T6" fmla="*/ 719 w 2711"/>
                <a:gd name="T7" fmla="*/ 108 h 259"/>
                <a:gd name="T8" fmla="*/ 936 w 2711"/>
                <a:gd name="T9" fmla="*/ 80 h 259"/>
                <a:gd name="T10" fmla="*/ 1129 w 2711"/>
                <a:gd name="T11" fmla="*/ 51 h 259"/>
                <a:gd name="T12" fmla="*/ 1289 w 2711"/>
                <a:gd name="T13" fmla="*/ 6 h 259"/>
                <a:gd name="T14" fmla="*/ 1540 w 2711"/>
                <a:gd name="T15" fmla="*/ 11 h 259"/>
                <a:gd name="T16" fmla="*/ 1614 w 2711"/>
                <a:gd name="T17" fmla="*/ 46 h 259"/>
                <a:gd name="T18" fmla="*/ 1808 w 2711"/>
                <a:gd name="T19" fmla="*/ 91 h 259"/>
                <a:gd name="T20" fmla="*/ 1968 w 2711"/>
                <a:gd name="T21" fmla="*/ 74 h 259"/>
                <a:gd name="T22" fmla="*/ 2150 w 2711"/>
                <a:gd name="T23" fmla="*/ 23 h 259"/>
                <a:gd name="T24" fmla="*/ 2242 w 2711"/>
                <a:gd name="T25" fmla="*/ 11 h 259"/>
                <a:gd name="T26" fmla="*/ 2333 w 2711"/>
                <a:gd name="T27" fmla="*/ 0 h 259"/>
                <a:gd name="T28" fmla="*/ 2641 w 2711"/>
                <a:gd name="T29" fmla="*/ 28 h 259"/>
                <a:gd name="T30" fmla="*/ 2675 w 2711"/>
                <a:gd name="T31" fmla="*/ 194 h 259"/>
                <a:gd name="T32" fmla="*/ 2299 w 2711"/>
                <a:gd name="T33" fmla="*/ 222 h 259"/>
                <a:gd name="T34" fmla="*/ 1677 w 2711"/>
                <a:gd name="T35" fmla="*/ 228 h 259"/>
                <a:gd name="T36" fmla="*/ 1289 w 2711"/>
                <a:gd name="T37" fmla="*/ 194 h 259"/>
                <a:gd name="T38" fmla="*/ 1044 w 2711"/>
                <a:gd name="T39" fmla="*/ 165 h 259"/>
                <a:gd name="T40" fmla="*/ 953 w 2711"/>
                <a:gd name="T41" fmla="*/ 154 h 259"/>
                <a:gd name="T42" fmla="*/ 0 w 2711"/>
                <a:gd name="T43" fmla="*/ 120 h 259"/>
                <a:gd name="T44" fmla="*/ 23 w 2711"/>
                <a:gd name="T45" fmla="*/ 5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11" h="259">
                  <a:moveTo>
                    <a:pt x="23" y="57"/>
                  </a:moveTo>
                  <a:cubicBezTo>
                    <a:pt x="75" y="39"/>
                    <a:pt x="124" y="22"/>
                    <a:pt x="177" y="6"/>
                  </a:cubicBezTo>
                  <a:cubicBezTo>
                    <a:pt x="300" y="10"/>
                    <a:pt x="427" y="20"/>
                    <a:pt x="548" y="46"/>
                  </a:cubicBezTo>
                  <a:cubicBezTo>
                    <a:pt x="608" y="59"/>
                    <a:pt x="657" y="97"/>
                    <a:pt x="719" y="108"/>
                  </a:cubicBezTo>
                  <a:cubicBezTo>
                    <a:pt x="793" y="103"/>
                    <a:pt x="862" y="86"/>
                    <a:pt x="936" y="80"/>
                  </a:cubicBezTo>
                  <a:cubicBezTo>
                    <a:pt x="1000" y="69"/>
                    <a:pt x="1066" y="66"/>
                    <a:pt x="1129" y="51"/>
                  </a:cubicBezTo>
                  <a:cubicBezTo>
                    <a:pt x="1194" y="35"/>
                    <a:pt x="1218" y="13"/>
                    <a:pt x="1289" y="6"/>
                  </a:cubicBezTo>
                  <a:cubicBezTo>
                    <a:pt x="1373" y="8"/>
                    <a:pt x="1457" y="3"/>
                    <a:pt x="1540" y="11"/>
                  </a:cubicBezTo>
                  <a:cubicBezTo>
                    <a:pt x="1605" y="17"/>
                    <a:pt x="1580" y="29"/>
                    <a:pt x="1614" y="46"/>
                  </a:cubicBezTo>
                  <a:cubicBezTo>
                    <a:pt x="1674" y="76"/>
                    <a:pt x="1742" y="85"/>
                    <a:pt x="1808" y="91"/>
                  </a:cubicBezTo>
                  <a:cubicBezTo>
                    <a:pt x="1860" y="87"/>
                    <a:pt x="1917" y="87"/>
                    <a:pt x="1968" y="74"/>
                  </a:cubicBezTo>
                  <a:cubicBezTo>
                    <a:pt x="2029" y="58"/>
                    <a:pt x="2088" y="35"/>
                    <a:pt x="2150" y="23"/>
                  </a:cubicBezTo>
                  <a:cubicBezTo>
                    <a:pt x="2194" y="14"/>
                    <a:pt x="2189" y="17"/>
                    <a:pt x="2242" y="11"/>
                  </a:cubicBezTo>
                  <a:cubicBezTo>
                    <a:pt x="2272" y="8"/>
                    <a:pt x="2333" y="0"/>
                    <a:pt x="2333" y="0"/>
                  </a:cubicBezTo>
                  <a:cubicBezTo>
                    <a:pt x="2440" y="4"/>
                    <a:pt x="2537" y="19"/>
                    <a:pt x="2641" y="28"/>
                  </a:cubicBezTo>
                  <a:cubicBezTo>
                    <a:pt x="2711" y="46"/>
                    <a:pt x="2659" y="134"/>
                    <a:pt x="2675" y="194"/>
                  </a:cubicBezTo>
                  <a:cubicBezTo>
                    <a:pt x="2572" y="230"/>
                    <a:pt x="2396" y="220"/>
                    <a:pt x="2299" y="222"/>
                  </a:cubicBezTo>
                  <a:cubicBezTo>
                    <a:pt x="2084" y="259"/>
                    <a:pt x="1965" y="231"/>
                    <a:pt x="1677" y="228"/>
                  </a:cubicBezTo>
                  <a:cubicBezTo>
                    <a:pt x="1547" y="221"/>
                    <a:pt x="1419" y="203"/>
                    <a:pt x="1289" y="194"/>
                  </a:cubicBezTo>
                  <a:cubicBezTo>
                    <a:pt x="1209" y="177"/>
                    <a:pt x="1125" y="173"/>
                    <a:pt x="1044" y="165"/>
                  </a:cubicBezTo>
                  <a:cubicBezTo>
                    <a:pt x="1014" y="162"/>
                    <a:pt x="953" y="154"/>
                    <a:pt x="953" y="154"/>
                  </a:cubicBezTo>
                  <a:cubicBezTo>
                    <a:pt x="627" y="158"/>
                    <a:pt x="320" y="151"/>
                    <a:pt x="0" y="120"/>
                  </a:cubicBezTo>
                  <a:cubicBezTo>
                    <a:pt x="17" y="96"/>
                    <a:pt x="9" y="57"/>
                    <a:pt x="23" y="5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7018" name="Freeform 74"/>
            <p:cNvSpPr>
              <a:spLocks/>
            </p:cNvSpPr>
            <p:nvPr/>
          </p:nvSpPr>
          <p:spPr bwMode="auto">
            <a:xfrm rot="33201753">
              <a:off x="3946" y="1348"/>
              <a:ext cx="1818" cy="415"/>
            </a:xfrm>
            <a:custGeom>
              <a:avLst/>
              <a:gdLst>
                <a:gd name="T0" fmla="*/ 23 w 2711"/>
                <a:gd name="T1" fmla="*/ 57 h 259"/>
                <a:gd name="T2" fmla="*/ 177 w 2711"/>
                <a:gd name="T3" fmla="*/ 6 h 259"/>
                <a:gd name="T4" fmla="*/ 548 w 2711"/>
                <a:gd name="T5" fmla="*/ 46 h 259"/>
                <a:gd name="T6" fmla="*/ 719 w 2711"/>
                <a:gd name="T7" fmla="*/ 108 h 259"/>
                <a:gd name="T8" fmla="*/ 936 w 2711"/>
                <a:gd name="T9" fmla="*/ 80 h 259"/>
                <a:gd name="T10" fmla="*/ 1129 w 2711"/>
                <a:gd name="T11" fmla="*/ 51 h 259"/>
                <a:gd name="T12" fmla="*/ 1289 w 2711"/>
                <a:gd name="T13" fmla="*/ 6 h 259"/>
                <a:gd name="T14" fmla="*/ 1540 w 2711"/>
                <a:gd name="T15" fmla="*/ 11 h 259"/>
                <a:gd name="T16" fmla="*/ 1614 w 2711"/>
                <a:gd name="T17" fmla="*/ 46 h 259"/>
                <a:gd name="T18" fmla="*/ 1808 w 2711"/>
                <a:gd name="T19" fmla="*/ 91 h 259"/>
                <a:gd name="T20" fmla="*/ 1968 w 2711"/>
                <a:gd name="T21" fmla="*/ 74 h 259"/>
                <a:gd name="T22" fmla="*/ 2150 w 2711"/>
                <a:gd name="T23" fmla="*/ 23 h 259"/>
                <a:gd name="T24" fmla="*/ 2242 w 2711"/>
                <a:gd name="T25" fmla="*/ 11 h 259"/>
                <a:gd name="T26" fmla="*/ 2333 w 2711"/>
                <a:gd name="T27" fmla="*/ 0 h 259"/>
                <a:gd name="T28" fmla="*/ 2641 w 2711"/>
                <a:gd name="T29" fmla="*/ 28 h 259"/>
                <a:gd name="T30" fmla="*/ 2675 w 2711"/>
                <a:gd name="T31" fmla="*/ 194 h 259"/>
                <a:gd name="T32" fmla="*/ 2299 w 2711"/>
                <a:gd name="T33" fmla="*/ 222 h 259"/>
                <a:gd name="T34" fmla="*/ 1677 w 2711"/>
                <a:gd name="T35" fmla="*/ 228 h 259"/>
                <a:gd name="T36" fmla="*/ 1289 w 2711"/>
                <a:gd name="T37" fmla="*/ 194 h 259"/>
                <a:gd name="T38" fmla="*/ 1044 w 2711"/>
                <a:gd name="T39" fmla="*/ 165 h 259"/>
                <a:gd name="T40" fmla="*/ 953 w 2711"/>
                <a:gd name="T41" fmla="*/ 154 h 259"/>
                <a:gd name="T42" fmla="*/ 0 w 2711"/>
                <a:gd name="T43" fmla="*/ 120 h 259"/>
                <a:gd name="T44" fmla="*/ 23 w 2711"/>
                <a:gd name="T45" fmla="*/ 5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11" h="259">
                  <a:moveTo>
                    <a:pt x="23" y="57"/>
                  </a:moveTo>
                  <a:cubicBezTo>
                    <a:pt x="75" y="39"/>
                    <a:pt x="124" y="22"/>
                    <a:pt x="177" y="6"/>
                  </a:cubicBezTo>
                  <a:cubicBezTo>
                    <a:pt x="300" y="10"/>
                    <a:pt x="427" y="20"/>
                    <a:pt x="548" y="46"/>
                  </a:cubicBezTo>
                  <a:cubicBezTo>
                    <a:pt x="608" y="59"/>
                    <a:pt x="657" y="97"/>
                    <a:pt x="719" y="108"/>
                  </a:cubicBezTo>
                  <a:cubicBezTo>
                    <a:pt x="793" y="103"/>
                    <a:pt x="862" y="86"/>
                    <a:pt x="936" y="80"/>
                  </a:cubicBezTo>
                  <a:cubicBezTo>
                    <a:pt x="1000" y="69"/>
                    <a:pt x="1066" y="66"/>
                    <a:pt x="1129" y="51"/>
                  </a:cubicBezTo>
                  <a:cubicBezTo>
                    <a:pt x="1194" y="35"/>
                    <a:pt x="1218" y="13"/>
                    <a:pt x="1289" y="6"/>
                  </a:cubicBezTo>
                  <a:cubicBezTo>
                    <a:pt x="1373" y="8"/>
                    <a:pt x="1457" y="3"/>
                    <a:pt x="1540" y="11"/>
                  </a:cubicBezTo>
                  <a:cubicBezTo>
                    <a:pt x="1605" y="17"/>
                    <a:pt x="1580" y="29"/>
                    <a:pt x="1614" y="46"/>
                  </a:cubicBezTo>
                  <a:cubicBezTo>
                    <a:pt x="1674" y="76"/>
                    <a:pt x="1742" y="85"/>
                    <a:pt x="1808" y="91"/>
                  </a:cubicBezTo>
                  <a:cubicBezTo>
                    <a:pt x="1860" y="87"/>
                    <a:pt x="1917" y="87"/>
                    <a:pt x="1968" y="74"/>
                  </a:cubicBezTo>
                  <a:cubicBezTo>
                    <a:pt x="2029" y="58"/>
                    <a:pt x="2088" y="35"/>
                    <a:pt x="2150" y="23"/>
                  </a:cubicBezTo>
                  <a:cubicBezTo>
                    <a:pt x="2194" y="14"/>
                    <a:pt x="2189" y="17"/>
                    <a:pt x="2242" y="11"/>
                  </a:cubicBezTo>
                  <a:cubicBezTo>
                    <a:pt x="2272" y="8"/>
                    <a:pt x="2333" y="0"/>
                    <a:pt x="2333" y="0"/>
                  </a:cubicBezTo>
                  <a:cubicBezTo>
                    <a:pt x="2440" y="4"/>
                    <a:pt x="2537" y="19"/>
                    <a:pt x="2641" y="28"/>
                  </a:cubicBezTo>
                  <a:cubicBezTo>
                    <a:pt x="2711" y="46"/>
                    <a:pt x="2659" y="134"/>
                    <a:pt x="2675" y="194"/>
                  </a:cubicBezTo>
                  <a:cubicBezTo>
                    <a:pt x="2572" y="230"/>
                    <a:pt x="2396" y="220"/>
                    <a:pt x="2299" y="222"/>
                  </a:cubicBezTo>
                  <a:cubicBezTo>
                    <a:pt x="2084" y="259"/>
                    <a:pt x="1965" y="231"/>
                    <a:pt x="1677" y="228"/>
                  </a:cubicBezTo>
                  <a:cubicBezTo>
                    <a:pt x="1547" y="221"/>
                    <a:pt x="1419" y="203"/>
                    <a:pt x="1289" y="194"/>
                  </a:cubicBezTo>
                  <a:cubicBezTo>
                    <a:pt x="1209" y="177"/>
                    <a:pt x="1125" y="173"/>
                    <a:pt x="1044" y="165"/>
                  </a:cubicBezTo>
                  <a:cubicBezTo>
                    <a:pt x="1014" y="162"/>
                    <a:pt x="953" y="154"/>
                    <a:pt x="953" y="154"/>
                  </a:cubicBezTo>
                  <a:cubicBezTo>
                    <a:pt x="627" y="158"/>
                    <a:pt x="320" y="151"/>
                    <a:pt x="0" y="120"/>
                  </a:cubicBezTo>
                  <a:cubicBezTo>
                    <a:pt x="17" y="96"/>
                    <a:pt x="9" y="57"/>
                    <a:pt x="23" y="5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47" name="Rectangle 3"/>
            <p:cNvSpPr>
              <a:spLocks noChangeArrowheads="1"/>
            </p:cNvSpPr>
            <p:nvPr/>
          </p:nvSpPr>
          <p:spPr bwMode="auto">
            <a:xfrm flipH="1" flipV="1">
              <a:off x="4504" y="1918"/>
              <a:ext cx="373" cy="81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49" name="Rectangle 5"/>
            <p:cNvSpPr>
              <a:spLocks noChangeArrowheads="1"/>
            </p:cNvSpPr>
            <p:nvPr/>
          </p:nvSpPr>
          <p:spPr bwMode="auto">
            <a:xfrm flipH="1" flipV="1">
              <a:off x="4158" y="2344"/>
              <a:ext cx="145" cy="658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50" name="Rectangle 6"/>
            <p:cNvSpPr>
              <a:spLocks noChangeArrowheads="1"/>
            </p:cNvSpPr>
            <p:nvPr/>
          </p:nvSpPr>
          <p:spPr bwMode="auto">
            <a:xfrm flipH="1" flipV="1">
              <a:off x="4158" y="2344"/>
              <a:ext cx="145" cy="658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51" name="Rectangle 7"/>
            <p:cNvSpPr>
              <a:spLocks noChangeArrowheads="1"/>
            </p:cNvSpPr>
            <p:nvPr/>
          </p:nvSpPr>
          <p:spPr bwMode="auto">
            <a:xfrm flipH="1" flipV="1">
              <a:off x="4359" y="2097"/>
              <a:ext cx="145" cy="905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52" name="Rectangle 8"/>
            <p:cNvSpPr>
              <a:spLocks noChangeArrowheads="1"/>
            </p:cNvSpPr>
            <p:nvPr/>
          </p:nvSpPr>
          <p:spPr bwMode="auto">
            <a:xfrm flipH="1" flipV="1">
              <a:off x="4359" y="2097"/>
              <a:ext cx="145" cy="905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53" name="Rectangle 9"/>
            <p:cNvSpPr>
              <a:spLocks noChangeArrowheads="1"/>
            </p:cNvSpPr>
            <p:nvPr/>
          </p:nvSpPr>
          <p:spPr bwMode="auto">
            <a:xfrm flipH="1" flipV="1">
              <a:off x="4359" y="1445"/>
              <a:ext cx="145" cy="58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54" name="Rectangle 10"/>
            <p:cNvSpPr>
              <a:spLocks noChangeArrowheads="1"/>
            </p:cNvSpPr>
            <p:nvPr/>
          </p:nvSpPr>
          <p:spPr bwMode="auto">
            <a:xfrm flipH="1" flipV="1">
              <a:off x="4359" y="1445"/>
              <a:ext cx="145" cy="58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55" name="Rectangle 11"/>
            <p:cNvSpPr>
              <a:spLocks noChangeArrowheads="1"/>
            </p:cNvSpPr>
            <p:nvPr/>
          </p:nvSpPr>
          <p:spPr bwMode="auto">
            <a:xfrm flipH="1" flipV="1">
              <a:off x="4145" y="1445"/>
              <a:ext cx="145" cy="797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56" name="Rectangle 12"/>
            <p:cNvSpPr>
              <a:spLocks noChangeArrowheads="1"/>
            </p:cNvSpPr>
            <p:nvPr/>
          </p:nvSpPr>
          <p:spPr bwMode="auto">
            <a:xfrm flipH="1" flipV="1">
              <a:off x="4145" y="1445"/>
              <a:ext cx="145" cy="797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57" name="Rectangle 13"/>
            <p:cNvSpPr>
              <a:spLocks noChangeArrowheads="1"/>
            </p:cNvSpPr>
            <p:nvPr/>
          </p:nvSpPr>
          <p:spPr bwMode="auto">
            <a:xfrm flipH="1" flipV="1">
              <a:off x="3927" y="1883"/>
              <a:ext cx="146" cy="1119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58" name="Rectangle 14"/>
            <p:cNvSpPr>
              <a:spLocks noChangeArrowheads="1"/>
            </p:cNvSpPr>
            <p:nvPr/>
          </p:nvSpPr>
          <p:spPr bwMode="auto">
            <a:xfrm flipH="1" flipV="1">
              <a:off x="3927" y="1883"/>
              <a:ext cx="146" cy="1119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59" name="Rectangle 15"/>
            <p:cNvSpPr>
              <a:spLocks noChangeArrowheads="1"/>
            </p:cNvSpPr>
            <p:nvPr/>
          </p:nvSpPr>
          <p:spPr bwMode="auto">
            <a:xfrm flipH="1" flipV="1">
              <a:off x="4158" y="2309"/>
              <a:ext cx="145" cy="145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60" name="Rectangle 16"/>
            <p:cNvSpPr>
              <a:spLocks noChangeArrowheads="1"/>
            </p:cNvSpPr>
            <p:nvPr/>
          </p:nvSpPr>
          <p:spPr bwMode="auto">
            <a:xfrm flipH="1" flipV="1">
              <a:off x="4158" y="2309"/>
              <a:ext cx="145" cy="145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61" name="Rectangle 17"/>
            <p:cNvSpPr>
              <a:spLocks noChangeArrowheads="1"/>
            </p:cNvSpPr>
            <p:nvPr/>
          </p:nvSpPr>
          <p:spPr bwMode="auto">
            <a:xfrm flipH="1" flipV="1">
              <a:off x="4359" y="2097"/>
              <a:ext cx="145" cy="145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62" name="Rectangle 18"/>
            <p:cNvSpPr>
              <a:spLocks noChangeArrowheads="1"/>
            </p:cNvSpPr>
            <p:nvPr/>
          </p:nvSpPr>
          <p:spPr bwMode="auto">
            <a:xfrm flipH="1" flipV="1">
              <a:off x="4359" y="2097"/>
              <a:ext cx="145" cy="145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63" name="Rectangle 19"/>
            <p:cNvSpPr>
              <a:spLocks noChangeArrowheads="1"/>
            </p:cNvSpPr>
            <p:nvPr/>
          </p:nvSpPr>
          <p:spPr bwMode="auto">
            <a:xfrm flipH="1" flipV="1">
              <a:off x="4145" y="2097"/>
              <a:ext cx="145" cy="145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64" name="Rectangle 20"/>
            <p:cNvSpPr>
              <a:spLocks noChangeArrowheads="1"/>
            </p:cNvSpPr>
            <p:nvPr/>
          </p:nvSpPr>
          <p:spPr bwMode="auto">
            <a:xfrm flipH="1" flipV="1">
              <a:off x="4145" y="2097"/>
              <a:ext cx="145" cy="145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65" name="Rectangle 21"/>
            <p:cNvSpPr>
              <a:spLocks noChangeArrowheads="1"/>
            </p:cNvSpPr>
            <p:nvPr/>
          </p:nvSpPr>
          <p:spPr bwMode="auto">
            <a:xfrm flipH="1" flipV="1">
              <a:off x="4359" y="1883"/>
              <a:ext cx="145" cy="145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66" name="Rectangle 22"/>
            <p:cNvSpPr>
              <a:spLocks noChangeArrowheads="1"/>
            </p:cNvSpPr>
            <p:nvPr/>
          </p:nvSpPr>
          <p:spPr bwMode="auto">
            <a:xfrm flipH="1" flipV="1">
              <a:off x="4359" y="1883"/>
              <a:ext cx="145" cy="145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67" name="Rectangle 23"/>
            <p:cNvSpPr>
              <a:spLocks noChangeArrowheads="1"/>
            </p:cNvSpPr>
            <p:nvPr/>
          </p:nvSpPr>
          <p:spPr bwMode="auto">
            <a:xfrm flipH="1" flipV="1">
              <a:off x="3927" y="1883"/>
              <a:ext cx="146" cy="145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68" name="Rectangle 24"/>
            <p:cNvSpPr>
              <a:spLocks noChangeArrowheads="1"/>
            </p:cNvSpPr>
            <p:nvPr/>
          </p:nvSpPr>
          <p:spPr bwMode="auto">
            <a:xfrm flipH="1" flipV="1">
              <a:off x="3927" y="1883"/>
              <a:ext cx="146" cy="145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69" name="Rectangle 25"/>
            <p:cNvSpPr>
              <a:spLocks noChangeArrowheads="1"/>
            </p:cNvSpPr>
            <p:nvPr/>
          </p:nvSpPr>
          <p:spPr bwMode="auto">
            <a:xfrm flipH="1" flipV="1">
              <a:off x="4290" y="2135"/>
              <a:ext cx="69" cy="72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70" name="Rectangle 26"/>
            <p:cNvSpPr>
              <a:spLocks noChangeArrowheads="1"/>
            </p:cNvSpPr>
            <p:nvPr/>
          </p:nvSpPr>
          <p:spPr bwMode="auto">
            <a:xfrm flipH="1" flipV="1">
              <a:off x="4290" y="2135"/>
              <a:ext cx="69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71" name="Rectangle 27"/>
            <p:cNvSpPr>
              <a:spLocks noChangeArrowheads="1"/>
            </p:cNvSpPr>
            <p:nvPr/>
          </p:nvSpPr>
          <p:spPr bwMode="auto">
            <a:xfrm flipH="1" flipV="1">
              <a:off x="3425" y="2344"/>
              <a:ext cx="717" cy="69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72" name="Rectangle 28"/>
            <p:cNvSpPr>
              <a:spLocks noChangeArrowheads="1"/>
            </p:cNvSpPr>
            <p:nvPr/>
          </p:nvSpPr>
          <p:spPr bwMode="auto">
            <a:xfrm flipH="1" flipV="1">
              <a:off x="4496" y="2137"/>
              <a:ext cx="416" cy="69"/>
            </a:xfrm>
            <a:prstGeom prst="rect">
              <a:avLst/>
            </a:prstGeom>
            <a:solidFill>
              <a:srgbClr val="EAEAEA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73" name="Rectangle 29"/>
            <p:cNvSpPr>
              <a:spLocks noChangeArrowheads="1"/>
            </p:cNvSpPr>
            <p:nvPr/>
          </p:nvSpPr>
          <p:spPr bwMode="auto">
            <a:xfrm flipH="1" flipV="1">
              <a:off x="3425" y="2135"/>
              <a:ext cx="720" cy="71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74" name="Rectangle 30"/>
            <p:cNvSpPr>
              <a:spLocks noChangeArrowheads="1"/>
            </p:cNvSpPr>
            <p:nvPr/>
          </p:nvSpPr>
          <p:spPr bwMode="auto">
            <a:xfrm flipH="1" flipV="1">
              <a:off x="3425" y="2135"/>
              <a:ext cx="720" cy="7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75" name="Rectangle 31"/>
            <p:cNvSpPr>
              <a:spLocks noChangeArrowheads="1"/>
            </p:cNvSpPr>
            <p:nvPr/>
          </p:nvSpPr>
          <p:spPr bwMode="auto">
            <a:xfrm flipH="1" flipV="1">
              <a:off x="4073" y="1918"/>
              <a:ext cx="286" cy="72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76" name="Rectangle 32"/>
            <p:cNvSpPr>
              <a:spLocks noChangeArrowheads="1"/>
            </p:cNvSpPr>
            <p:nvPr/>
          </p:nvSpPr>
          <p:spPr bwMode="auto">
            <a:xfrm flipH="1" flipV="1">
              <a:off x="4073" y="1918"/>
              <a:ext cx="286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77" name="Rectangle 33"/>
            <p:cNvSpPr>
              <a:spLocks noChangeArrowheads="1"/>
            </p:cNvSpPr>
            <p:nvPr/>
          </p:nvSpPr>
          <p:spPr bwMode="auto">
            <a:xfrm flipH="1" flipV="1">
              <a:off x="4504" y="1918"/>
              <a:ext cx="373" cy="8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78" name="Rectangle 34"/>
            <p:cNvSpPr>
              <a:spLocks noChangeArrowheads="1"/>
            </p:cNvSpPr>
            <p:nvPr/>
          </p:nvSpPr>
          <p:spPr bwMode="auto">
            <a:xfrm flipH="1" flipV="1">
              <a:off x="4196" y="2344"/>
              <a:ext cx="73" cy="7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79" name="Rectangle 35"/>
            <p:cNvSpPr>
              <a:spLocks noChangeArrowheads="1"/>
            </p:cNvSpPr>
            <p:nvPr/>
          </p:nvSpPr>
          <p:spPr bwMode="auto">
            <a:xfrm flipH="1" flipV="1">
              <a:off x="4196" y="2344"/>
              <a:ext cx="73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80" name="Rectangle 36"/>
            <p:cNvSpPr>
              <a:spLocks noChangeArrowheads="1"/>
            </p:cNvSpPr>
            <p:nvPr/>
          </p:nvSpPr>
          <p:spPr bwMode="auto">
            <a:xfrm flipH="1" flipV="1">
              <a:off x="4397" y="2135"/>
              <a:ext cx="72" cy="7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81" name="Rectangle 37"/>
            <p:cNvSpPr>
              <a:spLocks noChangeArrowheads="1"/>
            </p:cNvSpPr>
            <p:nvPr/>
          </p:nvSpPr>
          <p:spPr bwMode="auto">
            <a:xfrm flipH="1" flipV="1">
              <a:off x="4397" y="2135"/>
              <a:ext cx="72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82" name="Rectangle 38"/>
            <p:cNvSpPr>
              <a:spLocks noChangeArrowheads="1"/>
            </p:cNvSpPr>
            <p:nvPr/>
          </p:nvSpPr>
          <p:spPr bwMode="auto">
            <a:xfrm flipH="1" flipV="1">
              <a:off x="4180" y="2135"/>
              <a:ext cx="72" cy="7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83" name="Rectangle 39"/>
            <p:cNvSpPr>
              <a:spLocks noChangeArrowheads="1"/>
            </p:cNvSpPr>
            <p:nvPr/>
          </p:nvSpPr>
          <p:spPr bwMode="auto">
            <a:xfrm flipH="1" flipV="1">
              <a:off x="4180" y="2135"/>
              <a:ext cx="72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84" name="Rectangle 40"/>
            <p:cNvSpPr>
              <a:spLocks noChangeArrowheads="1"/>
            </p:cNvSpPr>
            <p:nvPr/>
          </p:nvSpPr>
          <p:spPr bwMode="auto">
            <a:xfrm flipH="1" flipV="1">
              <a:off x="4397" y="1918"/>
              <a:ext cx="72" cy="7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85" name="Rectangle 41"/>
            <p:cNvSpPr>
              <a:spLocks noChangeArrowheads="1"/>
            </p:cNvSpPr>
            <p:nvPr/>
          </p:nvSpPr>
          <p:spPr bwMode="auto">
            <a:xfrm flipH="1" flipV="1">
              <a:off x="4397" y="1918"/>
              <a:ext cx="72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86" name="Rectangle 42"/>
            <p:cNvSpPr>
              <a:spLocks noChangeArrowheads="1"/>
            </p:cNvSpPr>
            <p:nvPr/>
          </p:nvSpPr>
          <p:spPr bwMode="auto">
            <a:xfrm flipH="1" flipV="1">
              <a:off x="3965" y="1918"/>
              <a:ext cx="70" cy="7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87" name="Rectangle 43"/>
            <p:cNvSpPr>
              <a:spLocks noChangeArrowheads="1"/>
            </p:cNvSpPr>
            <p:nvPr/>
          </p:nvSpPr>
          <p:spPr bwMode="auto">
            <a:xfrm flipH="1" flipV="1">
              <a:off x="3965" y="1918"/>
              <a:ext cx="70" cy="7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88" name="Rectangle 44"/>
            <p:cNvSpPr>
              <a:spLocks noChangeArrowheads="1"/>
            </p:cNvSpPr>
            <p:nvPr/>
          </p:nvSpPr>
          <p:spPr bwMode="auto">
            <a:xfrm flipH="1" flipV="1">
              <a:off x="3425" y="2344"/>
              <a:ext cx="734" cy="69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89" name="Text Box 45"/>
            <p:cNvSpPr txBox="1">
              <a:spLocks noChangeArrowheads="1"/>
            </p:cNvSpPr>
            <p:nvPr/>
          </p:nvSpPr>
          <p:spPr bwMode="auto">
            <a:xfrm>
              <a:off x="4134" y="2603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A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06990" name="Text Box 46"/>
            <p:cNvSpPr txBox="1">
              <a:spLocks noChangeArrowheads="1"/>
            </p:cNvSpPr>
            <p:nvPr/>
          </p:nvSpPr>
          <p:spPr bwMode="auto">
            <a:xfrm>
              <a:off x="4113" y="1567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B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06991" name="Text Box 47"/>
            <p:cNvSpPr txBox="1">
              <a:spLocks noChangeArrowheads="1"/>
            </p:cNvSpPr>
            <p:nvPr/>
          </p:nvSpPr>
          <p:spPr bwMode="auto">
            <a:xfrm>
              <a:off x="4338" y="2603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B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06992" name="Text Box 48"/>
            <p:cNvSpPr txBox="1">
              <a:spLocks noChangeArrowheads="1"/>
            </p:cNvSpPr>
            <p:nvPr/>
          </p:nvSpPr>
          <p:spPr bwMode="auto">
            <a:xfrm>
              <a:off x="3903" y="2603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C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06993" name="Text Box 49"/>
            <p:cNvSpPr txBox="1">
              <a:spLocks noChangeArrowheads="1"/>
            </p:cNvSpPr>
            <p:nvPr/>
          </p:nvSpPr>
          <p:spPr bwMode="auto">
            <a:xfrm>
              <a:off x="4338" y="1567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C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06994" name="Rectangle 50"/>
            <p:cNvSpPr>
              <a:spLocks noChangeArrowheads="1"/>
            </p:cNvSpPr>
            <p:nvPr/>
          </p:nvSpPr>
          <p:spPr bwMode="auto">
            <a:xfrm>
              <a:off x="4101" y="2570"/>
              <a:ext cx="33" cy="708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95" name="Rectangle 51"/>
            <p:cNvSpPr>
              <a:spLocks noChangeArrowheads="1"/>
            </p:cNvSpPr>
            <p:nvPr/>
          </p:nvSpPr>
          <p:spPr bwMode="auto">
            <a:xfrm>
              <a:off x="4735" y="2566"/>
              <a:ext cx="33" cy="643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6996" name="Rectangle 52"/>
            <p:cNvSpPr>
              <a:spLocks noChangeArrowheads="1"/>
            </p:cNvSpPr>
            <p:nvPr/>
          </p:nvSpPr>
          <p:spPr bwMode="auto">
            <a:xfrm>
              <a:off x="3878" y="1012"/>
              <a:ext cx="34" cy="728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7016" name="Freeform 72"/>
            <p:cNvSpPr>
              <a:spLocks/>
            </p:cNvSpPr>
            <p:nvPr/>
          </p:nvSpPr>
          <p:spPr bwMode="auto">
            <a:xfrm>
              <a:off x="3425" y="2794"/>
              <a:ext cx="2066" cy="415"/>
            </a:xfrm>
            <a:custGeom>
              <a:avLst/>
              <a:gdLst>
                <a:gd name="T0" fmla="*/ 23 w 2711"/>
                <a:gd name="T1" fmla="*/ 57 h 259"/>
                <a:gd name="T2" fmla="*/ 177 w 2711"/>
                <a:gd name="T3" fmla="*/ 6 h 259"/>
                <a:gd name="T4" fmla="*/ 548 w 2711"/>
                <a:gd name="T5" fmla="*/ 46 h 259"/>
                <a:gd name="T6" fmla="*/ 719 w 2711"/>
                <a:gd name="T7" fmla="*/ 108 h 259"/>
                <a:gd name="T8" fmla="*/ 936 w 2711"/>
                <a:gd name="T9" fmla="*/ 80 h 259"/>
                <a:gd name="T10" fmla="*/ 1129 w 2711"/>
                <a:gd name="T11" fmla="*/ 51 h 259"/>
                <a:gd name="T12" fmla="*/ 1289 w 2711"/>
                <a:gd name="T13" fmla="*/ 6 h 259"/>
                <a:gd name="T14" fmla="*/ 1540 w 2711"/>
                <a:gd name="T15" fmla="*/ 11 h 259"/>
                <a:gd name="T16" fmla="*/ 1614 w 2711"/>
                <a:gd name="T17" fmla="*/ 46 h 259"/>
                <a:gd name="T18" fmla="*/ 1808 w 2711"/>
                <a:gd name="T19" fmla="*/ 91 h 259"/>
                <a:gd name="T20" fmla="*/ 1968 w 2711"/>
                <a:gd name="T21" fmla="*/ 74 h 259"/>
                <a:gd name="T22" fmla="*/ 2150 w 2711"/>
                <a:gd name="T23" fmla="*/ 23 h 259"/>
                <a:gd name="T24" fmla="*/ 2242 w 2711"/>
                <a:gd name="T25" fmla="*/ 11 h 259"/>
                <a:gd name="T26" fmla="*/ 2333 w 2711"/>
                <a:gd name="T27" fmla="*/ 0 h 259"/>
                <a:gd name="T28" fmla="*/ 2641 w 2711"/>
                <a:gd name="T29" fmla="*/ 28 h 259"/>
                <a:gd name="T30" fmla="*/ 2675 w 2711"/>
                <a:gd name="T31" fmla="*/ 194 h 259"/>
                <a:gd name="T32" fmla="*/ 2299 w 2711"/>
                <a:gd name="T33" fmla="*/ 222 h 259"/>
                <a:gd name="T34" fmla="*/ 1677 w 2711"/>
                <a:gd name="T35" fmla="*/ 228 h 259"/>
                <a:gd name="T36" fmla="*/ 1289 w 2711"/>
                <a:gd name="T37" fmla="*/ 194 h 259"/>
                <a:gd name="T38" fmla="*/ 1044 w 2711"/>
                <a:gd name="T39" fmla="*/ 165 h 259"/>
                <a:gd name="T40" fmla="*/ 953 w 2711"/>
                <a:gd name="T41" fmla="*/ 154 h 259"/>
                <a:gd name="T42" fmla="*/ 0 w 2711"/>
                <a:gd name="T43" fmla="*/ 120 h 259"/>
                <a:gd name="T44" fmla="*/ 23 w 2711"/>
                <a:gd name="T45" fmla="*/ 5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11" h="259">
                  <a:moveTo>
                    <a:pt x="23" y="57"/>
                  </a:moveTo>
                  <a:cubicBezTo>
                    <a:pt x="75" y="39"/>
                    <a:pt x="124" y="22"/>
                    <a:pt x="177" y="6"/>
                  </a:cubicBezTo>
                  <a:cubicBezTo>
                    <a:pt x="300" y="10"/>
                    <a:pt x="427" y="20"/>
                    <a:pt x="548" y="46"/>
                  </a:cubicBezTo>
                  <a:cubicBezTo>
                    <a:pt x="608" y="59"/>
                    <a:pt x="657" y="97"/>
                    <a:pt x="719" y="108"/>
                  </a:cubicBezTo>
                  <a:cubicBezTo>
                    <a:pt x="793" y="103"/>
                    <a:pt x="862" y="86"/>
                    <a:pt x="936" y="80"/>
                  </a:cubicBezTo>
                  <a:cubicBezTo>
                    <a:pt x="1000" y="69"/>
                    <a:pt x="1066" y="66"/>
                    <a:pt x="1129" y="51"/>
                  </a:cubicBezTo>
                  <a:cubicBezTo>
                    <a:pt x="1194" y="35"/>
                    <a:pt x="1218" y="13"/>
                    <a:pt x="1289" y="6"/>
                  </a:cubicBezTo>
                  <a:cubicBezTo>
                    <a:pt x="1373" y="8"/>
                    <a:pt x="1457" y="3"/>
                    <a:pt x="1540" y="11"/>
                  </a:cubicBezTo>
                  <a:cubicBezTo>
                    <a:pt x="1605" y="17"/>
                    <a:pt x="1580" y="29"/>
                    <a:pt x="1614" y="46"/>
                  </a:cubicBezTo>
                  <a:cubicBezTo>
                    <a:pt x="1674" y="76"/>
                    <a:pt x="1742" y="85"/>
                    <a:pt x="1808" y="91"/>
                  </a:cubicBezTo>
                  <a:cubicBezTo>
                    <a:pt x="1860" y="87"/>
                    <a:pt x="1917" y="87"/>
                    <a:pt x="1968" y="74"/>
                  </a:cubicBezTo>
                  <a:cubicBezTo>
                    <a:pt x="2029" y="58"/>
                    <a:pt x="2088" y="35"/>
                    <a:pt x="2150" y="23"/>
                  </a:cubicBezTo>
                  <a:cubicBezTo>
                    <a:pt x="2194" y="14"/>
                    <a:pt x="2189" y="17"/>
                    <a:pt x="2242" y="11"/>
                  </a:cubicBezTo>
                  <a:cubicBezTo>
                    <a:pt x="2272" y="8"/>
                    <a:pt x="2333" y="0"/>
                    <a:pt x="2333" y="0"/>
                  </a:cubicBezTo>
                  <a:cubicBezTo>
                    <a:pt x="2440" y="4"/>
                    <a:pt x="2537" y="19"/>
                    <a:pt x="2641" y="28"/>
                  </a:cubicBezTo>
                  <a:cubicBezTo>
                    <a:pt x="2711" y="46"/>
                    <a:pt x="2659" y="134"/>
                    <a:pt x="2675" y="194"/>
                  </a:cubicBezTo>
                  <a:cubicBezTo>
                    <a:pt x="2572" y="230"/>
                    <a:pt x="2396" y="220"/>
                    <a:pt x="2299" y="222"/>
                  </a:cubicBezTo>
                  <a:cubicBezTo>
                    <a:pt x="2084" y="259"/>
                    <a:pt x="1965" y="231"/>
                    <a:pt x="1677" y="228"/>
                  </a:cubicBezTo>
                  <a:cubicBezTo>
                    <a:pt x="1547" y="221"/>
                    <a:pt x="1419" y="203"/>
                    <a:pt x="1289" y="194"/>
                  </a:cubicBezTo>
                  <a:cubicBezTo>
                    <a:pt x="1209" y="177"/>
                    <a:pt x="1125" y="173"/>
                    <a:pt x="1044" y="165"/>
                  </a:cubicBezTo>
                  <a:cubicBezTo>
                    <a:pt x="1014" y="162"/>
                    <a:pt x="953" y="154"/>
                    <a:pt x="953" y="154"/>
                  </a:cubicBezTo>
                  <a:cubicBezTo>
                    <a:pt x="627" y="158"/>
                    <a:pt x="320" y="151"/>
                    <a:pt x="0" y="120"/>
                  </a:cubicBezTo>
                  <a:cubicBezTo>
                    <a:pt x="17" y="96"/>
                    <a:pt x="9" y="57"/>
                    <a:pt x="23" y="5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7017" name="Freeform 73"/>
            <p:cNvSpPr>
              <a:spLocks/>
            </p:cNvSpPr>
            <p:nvPr/>
          </p:nvSpPr>
          <p:spPr bwMode="auto">
            <a:xfrm rot="15960319">
              <a:off x="4243" y="2356"/>
              <a:ext cx="1346" cy="286"/>
            </a:xfrm>
            <a:custGeom>
              <a:avLst/>
              <a:gdLst>
                <a:gd name="T0" fmla="*/ 23 w 2711"/>
                <a:gd name="T1" fmla="*/ 57 h 259"/>
                <a:gd name="T2" fmla="*/ 177 w 2711"/>
                <a:gd name="T3" fmla="*/ 6 h 259"/>
                <a:gd name="T4" fmla="*/ 548 w 2711"/>
                <a:gd name="T5" fmla="*/ 46 h 259"/>
                <a:gd name="T6" fmla="*/ 719 w 2711"/>
                <a:gd name="T7" fmla="*/ 108 h 259"/>
                <a:gd name="T8" fmla="*/ 936 w 2711"/>
                <a:gd name="T9" fmla="*/ 80 h 259"/>
                <a:gd name="T10" fmla="*/ 1129 w 2711"/>
                <a:gd name="T11" fmla="*/ 51 h 259"/>
                <a:gd name="T12" fmla="*/ 1289 w 2711"/>
                <a:gd name="T13" fmla="*/ 6 h 259"/>
                <a:gd name="T14" fmla="*/ 1540 w 2711"/>
                <a:gd name="T15" fmla="*/ 11 h 259"/>
                <a:gd name="T16" fmla="*/ 1614 w 2711"/>
                <a:gd name="T17" fmla="*/ 46 h 259"/>
                <a:gd name="T18" fmla="*/ 1808 w 2711"/>
                <a:gd name="T19" fmla="*/ 91 h 259"/>
                <a:gd name="T20" fmla="*/ 1968 w 2711"/>
                <a:gd name="T21" fmla="*/ 74 h 259"/>
                <a:gd name="T22" fmla="*/ 2150 w 2711"/>
                <a:gd name="T23" fmla="*/ 23 h 259"/>
                <a:gd name="T24" fmla="*/ 2242 w 2711"/>
                <a:gd name="T25" fmla="*/ 11 h 259"/>
                <a:gd name="T26" fmla="*/ 2333 w 2711"/>
                <a:gd name="T27" fmla="*/ 0 h 259"/>
                <a:gd name="T28" fmla="*/ 2641 w 2711"/>
                <a:gd name="T29" fmla="*/ 28 h 259"/>
                <a:gd name="T30" fmla="*/ 2675 w 2711"/>
                <a:gd name="T31" fmla="*/ 194 h 259"/>
                <a:gd name="T32" fmla="*/ 2299 w 2711"/>
                <a:gd name="T33" fmla="*/ 222 h 259"/>
                <a:gd name="T34" fmla="*/ 1677 w 2711"/>
                <a:gd name="T35" fmla="*/ 228 h 259"/>
                <a:gd name="T36" fmla="*/ 1289 w 2711"/>
                <a:gd name="T37" fmla="*/ 194 h 259"/>
                <a:gd name="T38" fmla="*/ 1044 w 2711"/>
                <a:gd name="T39" fmla="*/ 165 h 259"/>
                <a:gd name="T40" fmla="*/ 953 w 2711"/>
                <a:gd name="T41" fmla="*/ 154 h 259"/>
                <a:gd name="T42" fmla="*/ 0 w 2711"/>
                <a:gd name="T43" fmla="*/ 120 h 259"/>
                <a:gd name="T44" fmla="*/ 23 w 2711"/>
                <a:gd name="T45" fmla="*/ 5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11" h="259">
                  <a:moveTo>
                    <a:pt x="23" y="57"/>
                  </a:moveTo>
                  <a:cubicBezTo>
                    <a:pt x="75" y="39"/>
                    <a:pt x="124" y="22"/>
                    <a:pt x="177" y="6"/>
                  </a:cubicBezTo>
                  <a:cubicBezTo>
                    <a:pt x="300" y="10"/>
                    <a:pt x="427" y="20"/>
                    <a:pt x="548" y="46"/>
                  </a:cubicBezTo>
                  <a:cubicBezTo>
                    <a:pt x="608" y="59"/>
                    <a:pt x="657" y="97"/>
                    <a:pt x="719" y="108"/>
                  </a:cubicBezTo>
                  <a:cubicBezTo>
                    <a:pt x="793" y="103"/>
                    <a:pt x="862" y="86"/>
                    <a:pt x="936" y="80"/>
                  </a:cubicBezTo>
                  <a:cubicBezTo>
                    <a:pt x="1000" y="69"/>
                    <a:pt x="1066" y="66"/>
                    <a:pt x="1129" y="51"/>
                  </a:cubicBezTo>
                  <a:cubicBezTo>
                    <a:pt x="1194" y="35"/>
                    <a:pt x="1218" y="13"/>
                    <a:pt x="1289" y="6"/>
                  </a:cubicBezTo>
                  <a:cubicBezTo>
                    <a:pt x="1373" y="8"/>
                    <a:pt x="1457" y="3"/>
                    <a:pt x="1540" y="11"/>
                  </a:cubicBezTo>
                  <a:cubicBezTo>
                    <a:pt x="1605" y="17"/>
                    <a:pt x="1580" y="29"/>
                    <a:pt x="1614" y="46"/>
                  </a:cubicBezTo>
                  <a:cubicBezTo>
                    <a:pt x="1674" y="76"/>
                    <a:pt x="1742" y="85"/>
                    <a:pt x="1808" y="91"/>
                  </a:cubicBezTo>
                  <a:cubicBezTo>
                    <a:pt x="1860" y="87"/>
                    <a:pt x="1917" y="87"/>
                    <a:pt x="1968" y="74"/>
                  </a:cubicBezTo>
                  <a:cubicBezTo>
                    <a:pt x="2029" y="58"/>
                    <a:pt x="2088" y="35"/>
                    <a:pt x="2150" y="23"/>
                  </a:cubicBezTo>
                  <a:cubicBezTo>
                    <a:pt x="2194" y="14"/>
                    <a:pt x="2189" y="17"/>
                    <a:pt x="2242" y="11"/>
                  </a:cubicBezTo>
                  <a:cubicBezTo>
                    <a:pt x="2272" y="8"/>
                    <a:pt x="2333" y="0"/>
                    <a:pt x="2333" y="0"/>
                  </a:cubicBezTo>
                  <a:cubicBezTo>
                    <a:pt x="2440" y="4"/>
                    <a:pt x="2537" y="19"/>
                    <a:pt x="2641" y="28"/>
                  </a:cubicBezTo>
                  <a:cubicBezTo>
                    <a:pt x="2711" y="46"/>
                    <a:pt x="2659" y="134"/>
                    <a:pt x="2675" y="194"/>
                  </a:cubicBezTo>
                  <a:cubicBezTo>
                    <a:pt x="2572" y="230"/>
                    <a:pt x="2396" y="220"/>
                    <a:pt x="2299" y="222"/>
                  </a:cubicBezTo>
                  <a:cubicBezTo>
                    <a:pt x="2084" y="259"/>
                    <a:pt x="1965" y="231"/>
                    <a:pt x="1677" y="228"/>
                  </a:cubicBezTo>
                  <a:cubicBezTo>
                    <a:pt x="1547" y="221"/>
                    <a:pt x="1419" y="203"/>
                    <a:pt x="1289" y="194"/>
                  </a:cubicBezTo>
                  <a:cubicBezTo>
                    <a:pt x="1209" y="177"/>
                    <a:pt x="1125" y="173"/>
                    <a:pt x="1044" y="165"/>
                  </a:cubicBezTo>
                  <a:cubicBezTo>
                    <a:pt x="1014" y="162"/>
                    <a:pt x="953" y="154"/>
                    <a:pt x="953" y="154"/>
                  </a:cubicBezTo>
                  <a:cubicBezTo>
                    <a:pt x="627" y="158"/>
                    <a:pt x="320" y="151"/>
                    <a:pt x="0" y="120"/>
                  </a:cubicBezTo>
                  <a:cubicBezTo>
                    <a:pt x="17" y="96"/>
                    <a:pt x="9" y="57"/>
                    <a:pt x="23" y="5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7019" name="Freeform 75"/>
            <p:cNvSpPr>
              <a:spLocks/>
            </p:cNvSpPr>
            <p:nvPr/>
          </p:nvSpPr>
          <p:spPr bwMode="auto">
            <a:xfrm rot="28819006">
              <a:off x="2991" y="1707"/>
              <a:ext cx="1319" cy="415"/>
            </a:xfrm>
            <a:custGeom>
              <a:avLst/>
              <a:gdLst>
                <a:gd name="T0" fmla="*/ 23 w 2711"/>
                <a:gd name="T1" fmla="*/ 57 h 259"/>
                <a:gd name="T2" fmla="*/ 177 w 2711"/>
                <a:gd name="T3" fmla="*/ 6 h 259"/>
                <a:gd name="T4" fmla="*/ 548 w 2711"/>
                <a:gd name="T5" fmla="*/ 46 h 259"/>
                <a:gd name="T6" fmla="*/ 719 w 2711"/>
                <a:gd name="T7" fmla="*/ 108 h 259"/>
                <a:gd name="T8" fmla="*/ 936 w 2711"/>
                <a:gd name="T9" fmla="*/ 80 h 259"/>
                <a:gd name="T10" fmla="*/ 1129 w 2711"/>
                <a:gd name="T11" fmla="*/ 51 h 259"/>
                <a:gd name="T12" fmla="*/ 1289 w 2711"/>
                <a:gd name="T13" fmla="*/ 6 h 259"/>
                <a:gd name="T14" fmla="*/ 1540 w 2711"/>
                <a:gd name="T15" fmla="*/ 11 h 259"/>
                <a:gd name="T16" fmla="*/ 1614 w 2711"/>
                <a:gd name="T17" fmla="*/ 46 h 259"/>
                <a:gd name="T18" fmla="*/ 1808 w 2711"/>
                <a:gd name="T19" fmla="*/ 91 h 259"/>
                <a:gd name="T20" fmla="*/ 1968 w 2711"/>
                <a:gd name="T21" fmla="*/ 74 h 259"/>
                <a:gd name="T22" fmla="*/ 2150 w 2711"/>
                <a:gd name="T23" fmla="*/ 23 h 259"/>
                <a:gd name="T24" fmla="*/ 2242 w 2711"/>
                <a:gd name="T25" fmla="*/ 11 h 259"/>
                <a:gd name="T26" fmla="*/ 2333 w 2711"/>
                <a:gd name="T27" fmla="*/ 0 h 259"/>
                <a:gd name="T28" fmla="*/ 2641 w 2711"/>
                <a:gd name="T29" fmla="*/ 28 h 259"/>
                <a:gd name="T30" fmla="*/ 2675 w 2711"/>
                <a:gd name="T31" fmla="*/ 194 h 259"/>
                <a:gd name="T32" fmla="*/ 2299 w 2711"/>
                <a:gd name="T33" fmla="*/ 222 h 259"/>
                <a:gd name="T34" fmla="*/ 1677 w 2711"/>
                <a:gd name="T35" fmla="*/ 228 h 259"/>
                <a:gd name="T36" fmla="*/ 1289 w 2711"/>
                <a:gd name="T37" fmla="*/ 194 h 259"/>
                <a:gd name="T38" fmla="*/ 1044 w 2711"/>
                <a:gd name="T39" fmla="*/ 165 h 259"/>
                <a:gd name="T40" fmla="*/ 953 w 2711"/>
                <a:gd name="T41" fmla="*/ 154 h 259"/>
                <a:gd name="T42" fmla="*/ 0 w 2711"/>
                <a:gd name="T43" fmla="*/ 120 h 259"/>
                <a:gd name="T44" fmla="*/ 23 w 2711"/>
                <a:gd name="T45" fmla="*/ 5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11" h="259">
                  <a:moveTo>
                    <a:pt x="23" y="57"/>
                  </a:moveTo>
                  <a:cubicBezTo>
                    <a:pt x="75" y="39"/>
                    <a:pt x="124" y="22"/>
                    <a:pt x="177" y="6"/>
                  </a:cubicBezTo>
                  <a:cubicBezTo>
                    <a:pt x="300" y="10"/>
                    <a:pt x="427" y="20"/>
                    <a:pt x="548" y="46"/>
                  </a:cubicBezTo>
                  <a:cubicBezTo>
                    <a:pt x="608" y="59"/>
                    <a:pt x="657" y="97"/>
                    <a:pt x="719" y="108"/>
                  </a:cubicBezTo>
                  <a:cubicBezTo>
                    <a:pt x="793" y="103"/>
                    <a:pt x="862" y="86"/>
                    <a:pt x="936" y="80"/>
                  </a:cubicBezTo>
                  <a:cubicBezTo>
                    <a:pt x="1000" y="69"/>
                    <a:pt x="1066" y="66"/>
                    <a:pt x="1129" y="51"/>
                  </a:cubicBezTo>
                  <a:cubicBezTo>
                    <a:pt x="1194" y="35"/>
                    <a:pt x="1218" y="13"/>
                    <a:pt x="1289" y="6"/>
                  </a:cubicBezTo>
                  <a:cubicBezTo>
                    <a:pt x="1373" y="8"/>
                    <a:pt x="1457" y="3"/>
                    <a:pt x="1540" y="11"/>
                  </a:cubicBezTo>
                  <a:cubicBezTo>
                    <a:pt x="1605" y="17"/>
                    <a:pt x="1580" y="29"/>
                    <a:pt x="1614" y="46"/>
                  </a:cubicBezTo>
                  <a:cubicBezTo>
                    <a:pt x="1674" y="76"/>
                    <a:pt x="1742" y="85"/>
                    <a:pt x="1808" y="91"/>
                  </a:cubicBezTo>
                  <a:cubicBezTo>
                    <a:pt x="1860" y="87"/>
                    <a:pt x="1917" y="87"/>
                    <a:pt x="1968" y="74"/>
                  </a:cubicBezTo>
                  <a:cubicBezTo>
                    <a:pt x="2029" y="58"/>
                    <a:pt x="2088" y="35"/>
                    <a:pt x="2150" y="23"/>
                  </a:cubicBezTo>
                  <a:cubicBezTo>
                    <a:pt x="2194" y="14"/>
                    <a:pt x="2189" y="17"/>
                    <a:pt x="2242" y="11"/>
                  </a:cubicBezTo>
                  <a:cubicBezTo>
                    <a:pt x="2272" y="8"/>
                    <a:pt x="2333" y="0"/>
                    <a:pt x="2333" y="0"/>
                  </a:cubicBezTo>
                  <a:cubicBezTo>
                    <a:pt x="2440" y="4"/>
                    <a:pt x="2537" y="19"/>
                    <a:pt x="2641" y="28"/>
                  </a:cubicBezTo>
                  <a:cubicBezTo>
                    <a:pt x="2711" y="46"/>
                    <a:pt x="2659" y="134"/>
                    <a:pt x="2675" y="194"/>
                  </a:cubicBezTo>
                  <a:cubicBezTo>
                    <a:pt x="2572" y="230"/>
                    <a:pt x="2396" y="220"/>
                    <a:pt x="2299" y="222"/>
                  </a:cubicBezTo>
                  <a:cubicBezTo>
                    <a:pt x="2084" y="259"/>
                    <a:pt x="1965" y="231"/>
                    <a:pt x="1677" y="228"/>
                  </a:cubicBezTo>
                  <a:cubicBezTo>
                    <a:pt x="1547" y="221"/>
                    <a:pt x="1419" y="203"/>
                    <a:pt x="1289" y="194"/>
                  </a:cubicBezTo>
                  <a:cubicBezTo>
                    <a:pt x="1209" y="177"/>
                    <a:pt x="1125" y="173"/>
                    <a:pt x="1044" y="165"/>
                  </a:cubicBezTo>
                  <a:cubicBezTo>
                    <a:pt x="1014" y="162"/>
                    <a:pt x="953" y="154"/>
                    <a:pt x="953" y="154"/>
                  </a:cubicBezTo>
                  <a:cubicBezTo>
                    <a:pt x="627" y="158"/>
                    <a:pt x="320" y="151"/>
                    <a:pt x="0" y="120"/>
                  </a:cubicBezTo>
                  <a:cubicBezTo>
                    <a:pt x="17" y="96"/>
                    <a:pt x="9" y="57"/>
                    <a:pt x="23" y="5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7020" name="Text Box 76"/>
            <p:cNvSpPr txBox="1">
              <a:spLocks noChangeArrowheads="1"/>
            </p:cNvSpPr>
            <p:nvPr/>
          </p:nvSpPr>
          <p:spPr bwMode="auto">
            <a:xfrm>
              <a:off x="4812" y="1846"/>
              <a:ext cx="19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3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07021" name="Text Box 77"/>
            <p:cNvSpPr txBox="1">
              <a:spLocks noChangeArrowheads="1"/>
            </p:cNvSpPr>
            <p:nvPr/>
          </p:nvSpPr>
          <p:spPr bwMode="auto">
            <a:xfrm>
              <a:off x="4812" y="2057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B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07022" name="Text Box 78"/>
            <p:cNvSpPr txBox="1">
              <a:spLocks noChangeArrowheads="1"/>
            </p:cNvSpPr>
            <p:nvPr/>
          </p:nvSpPr>
          <p:spPr bwMode="auto">
            <a:xfrm>
              <a:off x="3400" y="2259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A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07023" name="Text Box 79"/>
            <p:cNvSpPr txBox="1">
              <a:spLocks noChangeArrowheads="1"/>
            </p:cNvSpPr>
            <p:nvPr/>
          </p:nvSpPr>
          <p:spPr bwMode="auto">
            <a:xfrm>
              <a:off x="3400" y="2050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B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07024" name="Freeform 80"/>
            <p:cNvSpPr>
              <a:spLocks/>
            </p:cNvSpPr>
            <p:nvPr/>
          </p:nvSpPr>
          <p:spPr bwMode="auto">
            <a:xfrm>
              <a:off x="3459" y="2517"/>
              <a:ext cx="359" cy="356"/>
            </a:xfrm>
            <a:custGeom>
              <a:avLst/>
              <a:gdLst>
                <a:gd name="T0" fmla="*/ 0 w 470"/>
                <a:gd name="T1" fmla="*/ 4 h 466"/>
                <a:gd name="T2" fmla="*/ 54 w 470"/>
                <a:gd name="T3" fmla="*/ 10 h 466"/>
                <a:gd name="T4" fmla="*/ 130 w 470"/>
                <a:gd name="T5" fmla="*/ 10 h 466"/>
                <a:gd name="T6" fmla="*/ 194 w 470"/>
                <a:gd name="T7" fmla="*/ 16 h 466"/>
                <a:gd name="T8" fmla="*/ 450 w 470"/>
                <a:gd name="T9" fmla="*/ 16 h 466"/>
                <a:gd name="T10" fmla="*/ 456 w 470"/>
                <a:gd name="T11" fmla="*/ 78 h 466"/>
                <a:gd name="T12" fmla="*/ 450 w 470"/>
                <a:gd name="T13" fmla="*/ 302 h 466"/>
                <a:gd name="T14" fmla="*/ 452 w 470"/>
                <a:gd name="T15" fmla="*/ 412 h 466"/>
                <a:gd name="T16" fmla="*/ 454 w 470"/>
                <a:gd name="T17" fmla="*/ 462 h 466"/>
                <a:gd name="T18" fmla="*/ 452 w 470"/>
                <a:gd name="T19" fmla="*/ 450 h 466"/>
                <a:gd name="T20" fmla="*/ 438 w 470"/>
                <a:gd name="T21" fmla="*/ 430 h 466"/>
                <a:gd name="T22" fmla="*/ 376 w 470"/>
                <a:gd name="T23" fmla="*/ 388 h 466"/>
                <a:gd name="T24" fmla="*/ 342 w 470"/>
                <a:gd name="T25" fmla="*/ 358 h 466"/>
                <a:gd name="T26" fmla="*/ 298 w 470"/>
                <a:gd name="T27" fmla="*/ 338 h 466"/>
                <a:gd name="T28" fmla="*/ 198 w 470"/>
                <a:gd name="T29" fmla="*/ 302 h 466"/>
                <a:gd name="T30" fmla="*/ 178 w 470"/>
                <a:gd name="T31" fmla="*/ 258 h 466"/>
                <a:gd name="T32" fmla="*/ 178 w 470"/>
                <a:gd name="T33" fmla="*/ 190 h 466"/>
                <a:gd name="T34" fmla="*/ 146 w 470"/>
                <a:gd name="T35" fmla="*/ 150 h 466"/>
                <a:gd name="T36" fmla="*/ 66 w 470"/>
                <a:gd name="T37" fmla="*/ 98 h 466"/>
                <a:gd name="T38" fmla="*/ 10 w 470"/>
                <a:gd name="T39" fmla="*/ 62 h 466"/>
                <a:gd name="T40" fmla="*/ 0 w 470"/>
                <a:gd name="T41" fmla="*/ 4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466">
                  <a:moveTo>
                    <a:pt x="0" y="4"/>
                  </a:moveTo>
                  <a:cubicBezTo>
                    <a:pt x="20" y="7"/>
                    <a:pt x="31" y="9"/>
                    <a:pt x="54" y="10"/>
                  </a:cubicBezTo>
                  <a:cubicBezTo>
                    <a:pt x="80" y="13"/>
                    <a:pt x="103" y="12"/>
                    <a:pt x="130" y="10"/>
                  </a:cubicBezTo>
                  <a:cubicBezTo>
                    <a:pt x="153" y="5"/>
                    <a:pt x="173" y="9"/>
                    <a:pt x="194" y="16"/>
                  </a:cubicBezTo>
                  <a:cubicBezTo>
                    <a:pt x="279" y="8"/>
                    <a:pt x="366" y="0"/>
                    <a:pt x="450" y="16"/>
                  </a:cubicBezTo>
                  <a:cubicBezTo>
                    <a:pt x="470" y="20"/>
                    <a:pt x="451" y="58"/>
                    <a:pt x="456" y="78"/>
                  </a:cubicBezTo>
                  <a:cubicBezTo>
                    <a:pt x="455" y="165"/>
                    <a:pt x="456" y="225"/>
                    <a:pt x="450" y="302"/>
                  </a:cubicBezTo>
                  <a:cubicBezTo>
                    <a:pt x="454" y="342"/>
                    <a:pt x="453" y="366"/>
                    <a:pt x="452" y="412"/>
                  </a:cubicBezTo>
                  <a:cubicBezTo>
                    <a:pt x="453" y="429"/>
                    <a:pt x="454" y="445"/>
                    <a:pt x="454" y="462"/>
                  </a:cubicBezTo>
                  <a:cubicBezTo>
                    <a:pt x="454" y="466"/>
                    <a:pt x="453" y="454"/>
                    <a:pt x="452" y="450"/>
                  </a:cubicBezTo>
                  <a:cubicBezTo>
                    <a:pt x="450" y="442"/>
                    <a:pt x="444" y="435"/>
                    <a:pt x="438" y="430"/>
                  </a:cubicBezTo>
                  <a:cubicBezTo>
                    <a:pt x="419" y="414"/>
                    <a:pt x="397" y="402"/>
                    <a:pt x="376" y="388"/>
                  </a:cubicBezTo>
                  <a:cubicBezTo>
                    <a:pt x="363" y="380"/>
                    <a:pt x="353" y="369"/>
                    <a:pt x="342" y="358"/>
                  </a:cubicBezTo>
                  <a:cubicBezTo>
                    <a:pt x="335" y="351"/>
                    <a:pt x="307" y="341"/>
                    <a:pt x="298" y="338"/>
                  </a:cubicBezTo>
                  <a:cubicBezTo>
                    <a:pt x="265" y="327"/>
                    <a:pt x="227" y="321"/>
                    <a:pt x="198" y="302"/>
                  </a:cubicBezTo>
                  <a:cubicBezTo>
                    <a:pt x="188" y="287"/>
                    <a:pt x="181" y="276"/>
                    <a:pt x="178" y="258"/>
                  </a:cubicBezTo>
                  <a:cubicBezTo>
                    <a:pt x="180" y="230"/>
                    <a:pt x="182" y="221"/>
                    <a:pt x="178" y="190"/>
                  </a:cubicBezTo>
                  <a:cubicBezTo>
                    <a:pt x="176" y="174"/>
                    <a:pt x="157" y="159"/>
                    <a:pt x="146" y="150"/>
                  </a:cubicBezTo>
                  <a:cubicBezTo>
                    <a:pt x="120" y="131"/>
                    <a:pt x="94" y="114"/>
                    <a:pt x="66" y="98"/>
                  </a:cubicBezTo>
                  <a:cubicBezTo>
                    <a:pt x="46" y="86"/>
                    <a:pt x="24" y="83"/>
                    <a:pt x="10" y="62"/>
                  </a:cubicBezTo>
                  <a:cubicBezTo>
                    <a:pt x="8" y="39"/>
                    <a:pt x="3" y="26"/>
                    <a:pt x="0" y="4"/>
                  </a:cubicBez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7025" name="Freeform 81"/>
            <p:cNvSpPr>
              <a:spLocks/>
            </p:cNvSpPr>
            <p:nvPr/>
          </p:nvSpPr>
          <p:spPr bwMode="auto">
            <a:xfrm rot="16200000">
              <a:off x="4598" y="2520"/>
              <a:ext cx="359" cy="354"/>
            </a:xfrm>
            <a:custGeom>
              <a:avLst/>
              <a:gdLst>
                <a:gd name="T0" fmla="*/ 0 w 470"/>
                <a:gd name="T1" fmla="*/ 4 h 466"/>
                <a:gd name="T2" fmla="*/ 54 w 470"/>
                <a:gd name="T3" fmla="*/ 10 h 466"/>
                <a:gd name="T4" fmla="*/ 130 w 470"/>
                <a:gd name="T5" fmla="*/ 10 h 466"/>
                <a:gd name="T6" fmla="*/ 194 w 470"/>
                <a:gd name="T7" fmla="*/ 16 h 466"/>
                <a:gd name="T8" fmla="*/ 450 w 470"/>
                <a:gd name="T9" fmla="*/ 16 h 466"/>
                <a:gd name="T10" fmla="*/ 456 w 470"/>
                <a:gd name="T11" fmla="*/ 78 h 466"/>
                <a:gd name="T12" fmla="*/ 450 w 470"/>
                <a:gd name="T13" fmla="*/ 302 h 466"/>
                <a:gd name="T14" fmla="*/ 452 w 470"/>
                <a:gd name="T15" fmla="*/ 412 h 466"/>
                <a:gd name="T16" fmla="*/ 454 w 470"/>
                <a:gd name="T17" fmla="*/ 462 h 466"/>
                <a:gd name="T18" fmla="*/ 452 w 470"/>
                <a:gd name="T19" fmla="*/ 450 h 466"/>
                <a:gd name="T20" fmla="*/ 438 w 470"/>
                <a:gd name="T21" fmla="*/ 430 h 466"/>
                <a:gd name="T22" fmla="*/ 376 w 470"/>
                <a:gd name="T23" fmla="*/ 388 h 466"/>
                <a:gd name="T24" fmla="*/ 342 w 470"/>
                <a:gd name="T25" fmla="*/ 358 h 466"/>
                <a:gd name="T26" fmla="*/ 298 w 470"/>
                <a:gd name="T27" fmla="*/ 338 h 466"/>
                <a:gd name="T28" fmla="*/ 198 w 470"/>
                <a:gd name="T29" fmla="*/ 302 h 466"/>
                <a:gd name="T30" fmla="*/ 178 w 470"/>
                <a:gd name="T31" fmla="*/ 258 h 466"/>
                <a:gd name="T32" fmla="*/ 178 w 470"/>
                <a:gd name="T33" fmla="*/ 190 h 466"/>
                <a:gd name="T34" fmla="*/ 146 w 470"/>
                <a:gd name="T35" fmla="*/ 150 h 466"/>
                <a:gd name="T36" fmla="*/ 66 w 470"/>
                <a:gd name="T37" fmla="*/ 98 h 466"/>
                <a:gd name="T38" fmla="*/ 10 w 470"/>
                <a:gd name="T39" fmla="*/ 62 h 466"/>
                <a:gd name="T40" fmla="*/ 0 w 470"/>
                <a:gd name="T41" fmla="*/ 4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466">
                  <a:moveTo>
                    <a:pt x="0" y="4"/>
                  </a:moveTo>
                  <a:cubicBezTo>
                    <a:pt x="20" y="7"/>
                    <a:pt x="31" y="9"/>
                    <a:pt x="54" y="10"/>
                  </a:cubicBezTo>
                  <a:cubicBezTo>
                    <a:pt x="80" y="13"/>
                    <a:pt x="103" y="12"/>
                    <a:pt x="130" y="10"/>
                  </a:cubicBezTo>
                  <a:cubicBezTo>
                    <a:pt x="153" y="5"/>
                    <a:pt x="173" y="9"/>
                    <a:pt x="194" y="16"/>
                  </a:cubicBezTo>
                  <a:cubicBezTo>
                    <a:pt x="279" y="8"/>
                    <a:pt x="366" y="0"/>
                    <a:pt x="450" y="16"/>
                  </a:cubicBezTo>
                  <a:cubicBezTo>
                    <a:pt x="470" y="20"/>
                    <a:pt x="451" y="58"/>
                    <a:pt x="456" y="78"/>
                  </a:cubicBezTo>
                  <a:cubicBezTo>
                    <a:pt x="455" y="165"/>
                    <a:pt x="456" y="225"/>
                    <a:pt x="450" y="302"/>
                  </a:cubicBezTo>
                  <a:cubicBezTo>
                    <a:pt x="454" y="342"/>
                    <a:pt x="453" y="366"/>
                    <a:pt x="452" y="412"/>
                  </a:cubicBezTo>
                  <a:cubicBezTo>
                    <a:pt x="453" y="429"/>
                    <a:pt x="454" y="445"/>
                    <a:pt x="454" y="462"/>
                  </a:cubicBezTo>
                  <a:cubicBezTo>
                    <a:pt x="454" y="466"/>
                    <a:pt x="453" y="454"/>
                    <a:pt x="452" y="450"/>
                  </a:cubicBezTo>
                  <a:cubicBezTo>
                    <a:pt x="450" y="442"/>
                    <a:pt x="444" y="435"/>
                    <a:pt x="438" y="430"/>
                  </a:cubicBezTo>
                  <a:cubicBezTo>
                    <a:pt x="419" y="414"/>
                    <a:pt x="397" y="402"/>
                    <a:pt x="376" y="388"/>
                  </a:cubicBezTo>
                  <a:cubicBezTo>
                    <a:pt x="363" y="380"/>
                    <a:pt x="353" y="369"/>
                    <a:pt x="342" y="358"/>
                  </a:cubicBezTo>
                  <a:cubicBezTo>
                    <a:pt x="335" y="351"/>
                    <a:pt x="307" y="341"/>
                    <a:pt x="298" y="338"/>
                  </a:cubicBezTo>
                  <a:cubicBezTo>
                    <a:pt x="265" y="327"/>
                    <a:pt x="227" y="321"/>
                    <a:pt x="198" y="302"/>
                  </a:cubicBezTo>
                  <a:cubicBezTo>
                    <a:pt x="188" y="287"/>
                    <a:pt x="181" y="276"/>
                    <a:pt x="178" y="258"/>
                  </a:cubicBezTo>
                  <a:cubicBezTo>
                    <a:pt x="180" y="230"/>
                    <a:pt x="182" y="221"/>
                    <a:pt x="178" y="190"/>
                  </a:cubicBezTo>
                  <a:cubicBezTo>
                    <a:pt x="176" y="174"/>
                    <a:pt x="157" y="159"/>
                    <a:pt x="146" y="150"/>
                  </a:cubicBezTo>
                  <a:cubicBezTo>
                    <a:pt x="120" y="131"/>
                    <a:pt x="94" y="114"/>
                    <a:pt x="66" y="98"/>
                  </a:cubicBezTo>
                  <a:cubicBezTo>
                    <a:pt x="46" y="86"/>
                    <a:pt x="24" y="83"/>
                    <a:pt x="10" y="62"/>
                  </a:cubicBezTo>
                  <a:cubicBezTo>
                    <a:pt x="8" y="39"/>
                    <a:pt x="3" y="26"/>
                    <a:pt x="0" y="4"/>
                  </a:cubicBez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7026" name="Freeform 82"/>
            <p:cNvSpPr>
              <a:spLocks/>
            </p:cNvSpPr>
            <p:nvPr/>
          </p:nvSpPr>
          <p:spPr bwMode="auto">
            <a:xfrm rot="10800000">
              <a:off x="4601" y="1480"/>
              <a:ext cx="357" cy="355"/>
            </a:xfrm>
            <a:custGeom>
              <a:avLst/>
              <a:gdLst>
                <a:gd name="T0" fmla="*/ 0 w 470"/>
                <a:gd name="T1" fmla="*/ 4 h 466"/>
                <a:gd name="T2" fmla="*/ 54 w 470"/>
                <a:gd name="T3" fmla="*/ 10 h 466"/>
                <a:gd name="T4" fmla="*/ 130 w 470"/>
                <a:gd name="T5" fmla="*/ 10 h 466"/>
                <a:gd name="T6" fmla="*/ 194 w 470"/>
                <a:gd name="T7" fmla="*/ 16 h 466"/>
                <a:gd name="T8" fmla="*/ 450 w 470"/>
                <a:gd name="T9" fmla="*/ 16 h 466"/>
                <a:gd name="T10" fmla="*/ 456 w 470"/>
                <a:gd name="T11" fmla="*/ 78 h 466"/>
                <a:gd name="T12" fmla="*/ 450 w 470"/>
                <a:gd name="T13" fmla="*/ 302 h 466"/>
                <a:gd name="T14" fmla="*/ 452 w 470"/>
                <a:gd name="T15" fmla="*/ 412 h 466"/>
                <a:gd name="T16" fmla="*/ 454 w 470"/>
                <a:gd name="T17" fmla="*/ 462 h 466"/>
                <a:gd name="T18" fmla="*/ 452 w 470"/>
                <a:gd name="T19" fmla="*/ 450 h 466"/>
                <a:gd name="T20" fmla="*/ 438 w 470"/>
                <a:gd name="T21" fmla="*/ 430 h 466"/>
                <a:gd name="T22" fmla="*/ 376 w 470"/>
                <a:gd name="T23" fmla="*/ 388 h 466"/>
                <a:gd name="T24" fmla="*/ 342 w 470"/>
                <a:gd name="T25" fmla="*/ 358 h 466"/>
                <a:gd name="T26" fmla="*/ 298 w 470"/>
                <a:gd name="T27" fmla="*/ 338 h 466"/>
                <a:gd name="T28" fmla="*/ 198 w 470"/>
                <a:gd name="T29" fmla="*/ 302 h 466"/>
                <a:gd name="T30" fmla="*/ 178 w 470"/>
                <a:gd name="T31" fmla="*/ 258 h 466"/>
                <a:gd name="T32" fmla="*/ 178 w 470"/>
                <a:gd name="T33" fmla="*/ 190 h 466"/>
                <a:gd name="T34" fmla="*/ 146 w 470"/>
                <a:gd name="T35" fmla="*/ 150 h 466"/>
                <a:gd name="T36" fmla="*/ 66 w 470"/>
                <a:gd name="T37" fmla="*/ 98 h 466"/>
                <a:gd name="T38" fmla="*/ 10 w 470"/>
                <a:gd name="T39" fmla="*/ 62 h 466"/>
                <a:gd name="T40" fmla="*/ 0 w 470"/>
                <a:gd name="T41" fmla="*/ 4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466">
                  <a:moveTo>
                    <a:pt x="0" y="4"/>
                  </a:moveTo>
                  <a:cubicBezTo>
                    <a:pt x="20" y="7"/>
                    <a:pt x="31" y="9"/>
                    <a:pt x="54" y="10"/>
                  </a:cubicBezTo>
                  <a:cubicBezTo>
                    <a:pt x="80" y="13"/>
                    <a:pt x="103" y="12"/>
                    <a:pt x="130" y="10"/>
                  </a:cubicBezTo>
                  <a:cubicBezTo>
                    <a:pt x="153" y="5"/>
                    <a:pt x="173" y="9"/>
                    <a:pt x="194" y="16"/>
                  </a:cubicBezTo>
                  <a:cubicBezTo>
                    <a:pt x="279" y="8"/>
                    <a:pt x="366" y="0"/>
                    <a:pt x="450" y="16"/>
                  </a:cubicBezTo>
                  <a:cubicBezTo>
                    <a:pt x="470" y="20"/>
                    <a:pt x="451" y="58"/>
                    <a:pt x="456" y="78"/>
                  </a:cubicBezTo>
                  <a:cubicBezTo>
                    <a:pt x="455" y="165"/>
                    <a:pt x="456" y="225"/>
                    <a:pt x="450" y="302"/>
                  </a:cubicBezTo>
                  <a:cubicBezTo>
                    <a:pt x="454" y="342"/>
                    <a:pt x="453" y="366"/>
                    <a:pt x="452" y="412"/>
                  </a:cubicBezTo>
                  <a:cubicBezTo>
                    <a:pt x="453" y="429"/>
                    <a:pt x="454" y="445"/>
                    <a:pt x="454" y="462"/>
                  </a:cubicBezTo>
                  <a:cubicBezTo>
                    <a:pt x="454" y="466"/>
                    <a:pt x="453" y="454"/>
                    <a:pt x="452" y="450"/>
                  </a:cubicBezTo>
                  <a:cubicBezTo>
                    <a:pt x="450" y="442"/>
                    <a:pt x="444" y="435"/>
                    <a:pt x="438" y="430"/>
                  </a:cubicBezTo>
                  <a:cubicBezTo>
                    <a:pt x="419" y="414"/>
                    <a:pt x="397" y="402"/>
                    <a:pt x="376" y="388"/>
                  </a:cubicBezTo>
                  <a:cubicBezTo>
                    <a:pt x="363" y="380"/>
                    <a:pt x="353" y="369"/>
                    <a:pt x="342" y="358"/>
                  </a:cubicBezTo>
                  <a:cubicBezTo>
                    <a:pt x="335" y="351"/>
                    <a:pt x="307" y="341"/>
                    <a:pt x="298" y="338"/>
                  </a:cubicBezTo>
                  <a:cubicBezTo>
                    <a:pt x="265" y="327"/>
                    <a:pt x="227" y="321"/>
                    <a:pt x="198" y="302"/>
                  </a:cubicBezTo>
                  <a:cubicBezTo>
                    <a:pt x="188" y="287"/>
                    <a:pt x="181" y="276"/>
                    <a:pt x="178" y="258"/>
                  </a:cubicBezTo>
                  <a:cubicBezTo>
                    <a:pt x="180" y="230"/>
                    <a:pt x="182" y="221"/>
                    <a:pt x="178" y="190"/>
                  </a:cubicBezTo>
                  <a:cubicBezTo>
                    <a:pt x="176" y="174"/>
                    <a:pt x="157" y="159"/>
                    <a:pt x="146" y="150"/>
                  </a:cubicBezTo>
                  <a:cubicBezTo>
                    <a:pt x="120" y="131"/>
                    <a:pt x="94" y="114"/>
                    <a:pt x="66" y="98"/>
                  </a:cubicBezTo>
                  <a:cubicBezTo>
                    <a:pt x="46" y="86"/>
                    <a:pt x="24" y="83"/>
                    <a:pt x="10" y="62"/>
                  </a:cubicBezTo>
                  <a:cubicBezTo>
                    <a:pt x="8" y="39"/>
                    <a:pt x="3" y="26"/>
                    <a:pt x="0" y="4"/>
                  </a:cubicBez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7027" name="Freeform 83"/>
            <p:cNvSpPr>
              <a:spLocks/>
            </p:cNvSpPr>
            <p:nvPr/>
          </p:nvSpPr>
          <p:spPr bwMode="auto">
            <a:xfrm rot="5400000">
              <a:off x="3458" y="1481"/>
              <a:ext cx="358" cy="356"/>
            </a:xfrm>
            <a:custGeom>
              <a:avLst/>
              <a:gdLst>
                <a:gd name="T0" fmla="*/ 0 w 470"/>
                <a:gd name="T1" fmla="*/ 4 h 466"/>
                <a:gd name="T2" fmla="*/ 54 w 470"/>
                <a:gd name="T3" fmla="*/ 10 h 466"/>
                <a:gd name="T4" fmla="*/ 130 w 470"/>
                <a:gd name="T5" fmla="*/ 10 h 466"/>
                <a:gd name="T6" fmla="*/ 194 w 470"/>
                <a:gd name="T7" fmla="*/ 16 h 466"/>
                <a:gd name="T8" fmla="*/ 450 w 470"/>
                <a:gd name="T9" fmla="*/ 16 h 466"/>
                <a:gd name="T10" fmla="*/ 456 w 470"/>
                <a:gd name="T11" fmla="*/ 78 h 466"/>
                <a:gd name="T12" fmla="*/ 450 w 470"/>
                <a:gd name="T13" fmla="*/ 302 h 466"/>
                <a:gd name="T14" fmla="*/ 452 w 470"/>
                <a:gd name="T15" fmla="*/ 412 h 466"/>
                <a:gd name="T16" fmla="*/ 454 w 470"/>
                <a:gd name="T17" fmla="*/ 462 h 466"/>
                <a:gd name="T18" fmla="*/ 452 w 470"/>
                <a:gd name="T19" fmla="*/ 450 h 466"/>
                <a:gd name="T20" fmla="*/ 438 w 470"/>
                <a:gd name="T21" fmla="*/ 430 h 466"/>
                <a:gd name="T22" fmla="*/ 376 w 470"/>
                <a:gd name="T23" fmla="*/ 388 h 466"/>
                <a:gd name="T24" fmla="*/ 342 w 470"/>
                <a:gd name="T25" fmla="*/ 358 h 466"/>
                <a:gd name="T26" fmla="*/ 298 w 470"/>
                <a:gd name="T27" fmla="*/ 338 h 466"/>
                <a:gd name="T28" fmla="*/ 198 w 470"/>
                <a:gd name="T29" fmla="*/ 302 h 466"/>
                <a:gd name="T30" fmla="*/ 178 w 470"/>
                <a:gd name="T31" fmla="*/ 258 h 466"/>
                <a:gd name="T32" fmla="*/ 178 w 470"/>
                <a:gd name="T33" fmla="*/ 190 h 466"/>
                <a:gd name="T34" fmla="*/ 146 w 470"/>
                <a:gd name="T35" fmla="*/ 150 h 466"/>
                <a:gd name="T36" fmla="*/ 66 w 470"/>
                <a:gd name="T37" fmla="*/ 98 h 466"/>
                <a:gd name="T38" fmla="*/ 10 w 470"/>
                <a:gd name="T39" fmla="*/ 62 h 466"/>
                <a:gd name="T40" fmla="*/ 0 w 470"/>
                <a:gd name="T41" fmla="*/ 4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466">
                  <a:moveTo>
                    <a:pt x="0" y="4"/>
                  </a:moveTo>
                  <a:cubicBezTo>
                    <a:pt x="20" y="7"/>
                    <a:pt x="31" y="9"/>
                    <a:pt x="54" y="10"/>
                  </a:cubicBezTo>
                  <a:cubicBezTo>
                    <a:pt x="80" y="13"/>
                    <a:pt x="103" y="12"/>
                    <a:pt x="130" y="10"/>
                  </a:cubicBezTo>
                  <a:cubicBezTo>
                    <a:pt x="153" y="5"/>
                    <a:pt x="173" y="9"/>
                    <a:pt x="194" y="16"/>
                  </a:cubicBezTo>
                  <a:cubicBezTo>
                    <a:pt x="279" y="8"/>
                    <a:pt x="366" y="0"/>
                    <a:pt x="450" y="16"/>
                  </a:cubicBezTo>
                  <a:cubicBezTo>
                    <a:pt x="470" y="20"/>
                    <a:pt x="451" y="58"/>
                    <a:pt x="456" y="78"/>
                  </a:cubicBezTo>
                  <a:cubicBezTo>
                    <a:pt x="455" y="165"/>
                    <a:pt x="456" y="225"/>
                    <a:pt x="450" y="302"/>
                  </a:cubicBezTo>
                  <a:cubicBezTo>
                    <a:pt x="454" y="342"/>
                    <a:pt x="453" y="366"/>
                    <a:pt x="452" y="412"/>
                  </a:cubicBezTo>
                  <a:cubicBezTo>
                    <a:pt x="453" y="429"/>
                    <a:pt x="454" y="445"/>
                    <a:pt x="454" y="462"/>
                  </a:cubicBezTo>
                  <a:cubicBezTo>
                    <a:pt x="454" y="466"/>
                    <a:pt x="453" y="454"/>
                    <a:pt x="452" y="450"/>
                  </a:cubicBezTo>
                  <a:cubicBezTo>
                    <a:pt x="450" y="442"/>
                    <a:pt x="444" y="435"/>
                    <a:pt x="438" y="430"/>
                  </a:cubicBezTo>
                  <a:cubicBezTo>
                    <a:pt x="419" y="414"/>
                    <a:pt x="397" y="402"/>
                    <a:pt x="376" y="388"/>
                  </a:cubicBezTo>
                  <a:cubicBezTo>
                    <a:pt x="363" y="380"/>
                    <a:pt x="353" y="369"/>
                    <a:pt x="342" y="358"/>
                  </a:cubicBezTo>
                  <a:cubicBezTo>
                    <a:pt x="335" y="351"/>
                    <a:pt x="307" y="341"/>
                    <a:pt x="298" y="338"/>
                  </a:cubicBezTo>
                  <a:cubicBezTo>
                    <a:pt x="265" y="327"/>
                    <a:pt x="227" y="321"/>
                    <a:pt x="198" y="302"/>
                  </a:cubicBezTo>
                  <a:cubicBezTo>
                    <a:pt x="188" y="287"/>
                    <a:pt x="181" y="276"/>
                    <a:pt x="178" y="258"/>
                  </a:cubicBezTo>
                  <a:cubicBezTo>
                    <a:pt x="180" y="230"/>
                    <a:pt x="182" y="221"/>
                    <a:pt x="178" y="190"/>
                  </a:cubicBezTo>
                  <a:cubicBezTo>
                    <a:pt x="176" y="174"/>
                    <a:pt x="157" y="159"/>
                    <a:pt x="146" y="150"/>
                  </a:cubicBezTo>
                  <a:cubicBezTo>
                    <a:pt x="120" y="131"/>
                    <a:pt x="94" y="114"/>
                    <a:pt x="66" y="98"/>
                  </a:cubicBezTo>
                  <a:cubicBezTo>
                    <a:pt x="46" y="86"/>
                    <a:pt x="24" y="83"/>
                    <a:pt x="10" y="62"/>
                  </a:cubicBezTo>
                  <a:cubicBezTo>
                    <a:pt x="8" y="39"/>
                    <a:pt x="3" y="26"/>
                    <a:pt x="0" y="4"/>
                  </a:cubicBez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7028" name="Rectangle 84"/>
            <p:cNvSpPr>
              <a:spLocks noChangeArrowheads="1"/>
            </p:cNvSpPr>
            <p:nvPr/>
          </p:nvSpPr>
          <p:spPr bwMode="auto">
            <a:xfrm>
              <a:off x="3771" y="1792"/>
              <a:ext cx="933" cy="83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07031" name="Text Box 87"/>
            <p:cNvSpPr txBox="1">
              <a:spLocks noChangeArrowheads="1"/>
            </p:cNvSpPr>
            <p:nvPr/>
          </p:nvSpPr>
          <p:spPr bwMode="auto">
            <a:xfrm>
              <a:off x="3968" y="3037"/>
              <a:ext cx="89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500" smtClean="0">
                  <a:solidFill>
                    <a:srgbClr val="808080"/>
                  </a:solidFill>
                </a:rPr>
                <a:t>Vertical</a:t>
              </a:r>
              <a:br>
                <a:rPr lang="de-DE" sz="1500" smtClean="0">
                  <a:solidFill>
                    <a:srgbClr val="808080"/>
                  </a:solidFill>
                </a:rPr>
              </a:br>
              <a:r>
                <a:rPr lang="de-DE" sz="1500" smtClean="0">
                  <a:solidFill>
                    <a:srgbClr val="808080"/>
                  </a:solidFill>
                </a:rPr>
                <a:t>Channel</a:t>
              </a:r>
              <a:endParaRPr lang="en-US" altLang="zh-CN" sz="1500" smtClean="0">
                <a:solidFill>
                  <a:srgbClr val="80808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07032" name="Text Box 88"/>
            <p:cNvSpPr txBox="1">
              <a:spLocks noChangeArrowheads="1"/>
            </p:cNvSpPr>
            <p:nvPr/>
          </p:nvSpPr>
          <p:spPr bwMode="auto">
            <a:xfrm>
              <a:off x="3968" y="981"/>
              <a:ext cx="571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500" smtClean="0">
                  <a:solidFill>
                    <a:srgbClr val="808080"/>
                  </a:solidFill>
                </a:rPr>
                <a:t>Vertical</a:t>
              </a:r>
              <a:br>
                <a:rPr lang="de-DE" sz="1500" smtClean="0">
                  <a:solidFill>
                    <a:srgbClr val="808080"/>
                  </a:solidFill>
                </a:rPr>
              </a:br>
              <a:r>
                <a:rPr lang="de-DE" sz="1500" smtClean="0">
                  <a:solidFill>
                    <a:srgbClr val="808080"/>
                  </a:solidFill>
                </a:rPr>
                <a:t>Channel</a:t>
              </a:r>
              <a:endParaRPr lang="en-US" altLang="zh-CN" sz="1500" smtClean="0">
                <a:solidFill>
                  <a:srgbClr val="80808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07033" name="Text Box 89"/>
            <p:cNvSpPr txBox="1">
              <a:spLocks noChangeArrowheads="1"/>
            </p:cNvSpPr>
            <p:nvPr/>
          </p:nvSpPr>
          <p:spPr bwMode="auto">
            <a:xfrm>
              <a:off x="5012" y="2045"/>
              <a:ext cx="664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500" smtClean="0">
                  <a:solidFill>
                    <a:srgbClr val="808080"/>
                  </a:solidFill>
                </a:rPr>
                <a:t>Horizontal</a:t>
              </a:r>
              <a:br>
                <a:rPr lang="de-DE" sz="1500" smtClean="0">
                  <a:solidFill>
                    <a:srgbClr val="808080"/>
                  </a:solidFill>
                </a:rPr>
              </a:br>
              <a:r>
                <a:rPr lang="de-DE" sz="1500" smtClean="0">
                  <a:solidFill>
                    <a:srgbClr val="808080"/>
                  </a:solidFill>
                </a:rPr>
                <a:t>Channel</a:t>
              </a:r>
              <a:endParaRPr lang="en-US" altLang="zh-CN" sz="1500" smtClean="0">
                <a:solidFill>
                  <a:srgbClr val="808080"/>
                </a:solidFill>
                <a:ea typeface="宋体" charset="0"/>
                <a:cs typeface="宋体" charset="0"/>
              </a:endParaRPr>
            </a:p>
          </p:txBody>
        </p:sp>
      </p:grpSp>
      <p:sp>
        <p:nvSpPr>
          <p:cNvPr id="1107034" name="Text Box 90"/>
          <p:cNvSpPr txBox="1">
            <a:spLocks noChangeArrowheads="1"/>
          </p:cNvSpPr>
          <p:nvPr/>
        </p:nvSpPr>
        <p:spPr bwMode="auto">
          <a:xfrm>
            <a:off x="4381500" y="3206750"/>
            <a:ext cx="10541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808080"/>
                </a:solidFill>
              </a:rPr>
              <a:t>Horizontal</a:t>
            </a:r>
            <a:br>
              <a:rPr lang="de-DE" sz="1500" smtClean="0">
                <a:solidFill>
                  <a:srgbClr val="808080"/>
                </a:solidFill>
              </a:rPr>
            </a:br>
            <a:r>
              <a:rPr lang="de-DE" sz="1500" smtClean="0">
                <a:solidFill>
                  <a:srgbClr val="808080"/>
                </a:solidFill>
              </a:rPr>
              <a:t>Channel</a:t>
            </a:r>
            <a:endParaRPr lang="en-US" altLang="zh-CN" sz="1500" smtClean="0">
              <a:solidFill>
                <a:srgbClr val="808080"/>
              </a:solidFill>
              <a:ea typeface="宋体" charset="0"/>
              <a:cs typeface="宋体" charset="0"/>
            </a:endParaRPr>
          </a:p>
        </p:txBody>
      </p:sp>
      <p:sp>
        <p:nvSpPr>
          <p:cNvPr id="1107035" name="Rectangle 91"/>
          <p:cNvSpPr>
            <a:spLocks noChangeArrowheads="1"/>
          </p:cNvSpPr>
          <p:nvPr/>
        </p:nvSpPr>
        <p:spPr bwMode="auto">
          <a:xfrm>
            <a:off x="1211263" y="2813050"/>
            <a:ext cx="2606675" cy="1922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36" name="Rectangle 92"/>
          <p:cNvSpPr>
            <a:spLocks noChangeArrowheads="1"/>
          </p:cNvSpPr>
          <p:nvPr/>
        </p:nvSpPr>
        <p:spPr bwMode="auto">
          <a:xfrm>
            <a:off x="827088" y="2436813"/>
            <a:ext cx="3370262" cy="268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37" name="Rectangle 93"/>
          <p:cNvSpPr>
            <a:spLocks noChangeArrowheads="1"/>
          </p:cNvSpPr>
          <p:nvPr/>
        </p:nvSpPr>
        <p:spPr bwMode="auto">
          <a:xfrm>
            <a:off x="827088" y="2436813"/>
            <a:ext cx="384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38" name="Rectangle 94"/>
          <p:cNvSpPr>
            <a:spLocks noChangeArrowheads="1"/>
          </p:cNvSpPr>
          <p:nvPr/>
        </p:nvSpPr>
        <p:spPr bwMode="auto">
          <a:xfrm>
            <a:off x="3817938" y="2436813"/>
            <a:ext cx="3794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39" name="Rectangle 95"/>
          <p:cNvSpPr>
            <a:spLocks noChangeArrowheads="1"/>
          </p:cNvSpPr>
          <p:nvPr/>
        </p:nvSpPr>
        <p:spPr bwMode="auto">
          <a:xfrm>
            <a:off x="3817938" y="4735513"/>
            <a:ext cx="379412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40" name="Rectangle 96"/>
          <p:cNvSpPr>
            <a:spLocks noChangeArrowheads="1"/>
          </p:cNvSpPr>
          <p:nvPr/>
        </p:nvSpPr>
        <p:spPr bwMode="auto">
          <a:xfrm>
            <a:off x="827088" y="4735513"/>
            <a:ext cx="384175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41" name="Rectangle 97"/>
          <p:cNvSpPr>
            <a:spLocks noChangeArrowheads="1"/>
          </p:cNvSpPr>
          <p:nvPr/>
        </p:nvSpPr>
        <p:spPr bwMode="auto">
          <a:xfrm>
            <a:off x="1238250" y="2436813"/>
            <a:ext cx="33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42" name="Rectangle 98"/>
          <p:cNvSpPr>
            <a:spLocks noChangeArrowheads="1"/>
          </p:cNvSpPr>
          <p:nvPr/>
        </p:nvSpPr>
        <p:spPr bwMode="auto">
          <a:xfrm>
            <a:off x="1620838" y="2436813"/>
            <a:ext cx="33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43" name="Rectangle 99"/>
          <p:cNvSpPr>
            <a:spLocks noChangeArrowheads="1"/>
          </p:cNvSpPr>
          <p:nvPr/>
        </p:nvSpPr>
        <p:spPr bwMode="auto">
          <a:xfrm>
            <a:off x="2005013" y="2436813"/>
            <a:ext cx="3286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44" name="Rectangle 100"/>
          <p:cNvSpPr>
            <a:spLocks noChangeArrowheads="1"/>
          </p:cNvSpPr>
          <p:nvPr/>
        </p:nvSpPr>
        <p:spPr bwMode="auto">
          <a:xfrm>
            <a:off x="2471738" y="2436813"/>
            <a:ext cx="3016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45" name="Rectangle 101"/>
          <p:cNvSpPr>
            <a:spLocks noChangeArrowheads="1"/>
          </p:cNvSpPr>
          <p:nvPr/>
        </p:nvSpPr>
        <p:spPr bwMode="auto">
          <a:xfrm>
            <a:off x="2814638" y="2436813"/>
            <a:ext cx="3016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46" name="Rectangle 102"/>
          <p:cNvSpPr>
            <a:spLocks noChangeArrowheads="1"/>
          </p:cNvSpPr>
          <p:nvPr/>
        </p:nvSpPr>
        <p:spPr bwMode="auto">
          <a:xfrm>
            <a:off x="3159125" y="2436813"/>
            <a:ext cx="3016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47" name="Rectangle 103"/>
          <p:cNvSpPr>
            <a:spLocks noChangeArrowheads="1"/>
          </p:cNvSpPr>
          <p:nvPr/>
        </p:nvSpPr>
        <p:spPr bwMode="auto">
          <a:xfrm>
            <a:off x="3489325" y="2436813"/>
            <a:ext cx="3000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48" name="Rectangle 104"/>
          <p:cNvSpPr>
            <a:spLocks noChangeArrowheads="1"/>
          </p:cNvSpPr>
          <p:nvPr/>
        </p:nvSpPr>
        <p:spPr bwMode="auto">
          <a:xfrm>
            <a:off x="1304925" y="2538413"/>
            <a:ext cx="193675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49" name="Rectangle 105"/>
          <p:cNvSpPr>
            <a:spLocks noChangeArrowheads="1"/>
          </p:cNvSpPr>
          <p:nvPr/>
        </p:nvSpPr>
        <p:spPr bwMode="auto">
          <a:xfrm>
            <a:off x="2527300" y="2538413"/>
            <a:ext cx="193675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50" name="Rectangle 106"/>
          <p:cNvSpPr>
            <a:spLocks noChangeArrowheads="1"/>
          </p:cNvSpPr>
          <p:nvPr/>
        </p:nvSpPr>
        <p:spPr bwMode="auto">
          <a:xfrm>
            <a:off x="2868613" y="2538413"/>
            <a:ext cx="193675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51" name="Rectangle 107"/>
          <p:cNvSpPr>
            <a:spLocks noChangeArrowheads="1"/>
          </p:cNvSpPr>
          <p:nvPr/>
        </p:nvSpPr>
        <p:spPr bwMode="auto">
          <a:xfrm>
            <a:off x="3216275" y="2538413"/>
            <a:ext cx="192088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52" name="Rectangle 108"/>
          <p:cNvSpPr>
            <a:spLocks noChangeArrowheads="1"/>
          </p:cNvSpPr>
          <p:nvPr/>
        </p:nvSpPr>
        <p:spPr bwMode="auto">
          <a:xfrm>
            <a:off x="3541713" y="2538413"/>
            <a:ext cx="193675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53" name="Rectangle 109"/>
          <p:cNvSpPr>
            <a:spLocks noChangeArrowheads="1"/>
          </p:cNvSpPr>
          <p:nvPr/>
        </p:nvSpPr>
        <p:spPr bwMode="auto">
          <a:xfrm>
            <a:off x="2087563" y="2538413"/>
            <a:ext cx="192087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54" name="Rectangle 110"/>
          <p:cNvSpPr>
            <a:spLocks noChangeArrowheads="1"/>
          </p:cNvSpPr>
          <p:nvPr/>
        </p:nvSpPr>
        <p:spPr bwMode="auto">
          <a:xfrm>
            <a:off x="1690688" y="2538413"/>
            <a:ext cx="193675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55" name="Rectangle 111"/>
          <p:cNvSpPr>
            <a:spLocks noChangeArrowheads="1"/>
          </p:cNvSpPr>
          <p:nvPr/>
        </p:nvSpPr>
        <p:spPr bwMode="auto">
          <a:xfrm>
            <a:off x="827088" y="2857500"/>
            <a:ext cx="384175" cy="23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56" name="Rectangle 112"/>
          <p:cNvSpPr>
            <a:spLocks noChangeArrowheads="1"/>
          </p:cNvSpPr>
          <p:nvPr/>
        </p:nvSpPr>
        <p:spPr bwMode="auto">
          <a:xfrm>
            <a:off x="827088" y="4460875"/>
            <a:ext cx="384175" cy="23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57" name="Rectangle 113"/>
          <p:cNvSpPr>
            <a:spLocks noChangeArrowheads="1"/>
          </p:cNvSpPr>
          <p:nvPr/>
        </p:nvSpPr>
        <p:spPr bwMode="auto">
          <a:xfrm>
            <a:off x="827088" y="4148138"/>
            <a:ext cx="384175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58" name="Rectangle 114"/>
          <p:cNvSpPr>
            <a:spLocks noChangeArrowheads="1"/>
          </p:cNvSpPr>
          <p:nvPr/>
        </p:nvSpPr>
        <p:spPr bwMode="auto">
          <a:xfrm>
            <a:off x="827088" y="3746500"/>
            <a:ext cx="384175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59" name="Rectangle 115"/>
          <p:cNvSpPr>
            <a:spLocks noChangeArrowheads="1"/>
          </p:cNvSpPr>
          <p:nvPr/>
        </p:nvSpPr>
        <p:spPr bwMode="auto">
          <a:xfrm>
            <a:off x="827088" y="3344863"/>
            <a:ext cx="384175" cy="236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60" name="Rectangle 116"/>
          <p:cNvSpPr>
            <a:spLocks noChangeArrowheads="1"/>
          </p:cNvSpPr>
          <p:nvPr/>
        </p:nvSpPr>
        <p:spPr bwMode="auto">
          <a:xfrm>
            <a:off x="909638" y="2873375"/>
            <a:ext cx="190500" cy="1920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61" name="Rectangle 117"/>
          <p:cNvSpPr>
            <a:spLocks noChangeArrowheads="1"/>
          </p:cNvSpPr>
          <p:nvPr/>
        </p:nvSpPr>
        <p:spPr bwMode="auto">
          <a:xfrm>
            <a:off x="909638" y="3373438"/>
            <a:ext cx="190500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62" name="Rectangle 118"/>
          <p:cNvSpPr>
            <a:spLocks noChangeArrowheads="1"/>
          </p:cNvSpPr>
          <p:nvPr/>
        </p:nvSpPr>
        <p:spPr bwMode="auto">
          <a:xfrm>
            <a:off x="909638" y="3773488"/>
            <a:ext cx="190500" cy="1936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63" name="Rectangle 119"/>
          <p:cNvSpPr>
            <a:spLocks noChangeArrowheads="1"/>
          </p:cNvSpPr>
          <p:nvPr/>
        </p:nvSpPr>
        <p:spPr bwMode="auto">
          <a:xfrm>
            <a:off x="909638" y="4176713"/>
            <a:ext cx="190500" cy="1936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64" name="Rectangle 120"/>
          <p:cNvSpPr>
            <a:spLocks noChangeArrowheads="1"/>
          </p:cNvSpPr>
          <p:nvPr/>
        </p:nvSpPr>
        <p:spPr bwMode="auto">
          <a:xfrm>
            <a:off x="909638" y="4486275"/>
            <a:ext cx="190500" cy="1936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65" name="Rectangle 121"/>
          <p:cNvSpPr>
            <a:spLocks noChangeArrowheads="1"/>
          </p:cNvSpPr>
          <p:nvPr/>
        </p:nvSpPr>
        <p:spPr bwMode="auto">
          <a:xfrm>
            <a:off x="3817938" y="3005138"/>
            <a:ext cx="379412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66" name="Rectangle 122"/>
          <p:cNvSpPr>
            <a:spLocks noChangeArrowheads="1"/>
          </p:cNvSpPr>
          <p:nvPr/>
        </p:nvSpPr>
        <p:spPr bwMode="auto">
          <a:xfrm>
            <a:off x="3817938" y="3362325"/>
            <a:ext cx="379412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67" name="Rectangle 123"/>
          <p:cNvSpPr>
            <a:spLocks noChangeArrowheads="1"/>
          </p:cNvSpPr>
          <p:nvPr/>
        </p:nvSpPr>
        <p:spPr bwMode="auto">
          <a:xfrm>
            <a:off x="3817938" y="3967163"/>
            <a:ext cx="379412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68" name="Rectangle 124"/>
          <p:cNvSpPr>
            <a:spLocks noChangeArrowheads="1"/>
          </p:cNvSpPr>
          <p:nvPr/>
        </p:nvSpPr>
        <p:spPr bwMode="auto">
          <a:xfrm>
            <a:off x="3817938" y="4348163"/>
            <a:ext cx="379412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69" name="Rectangle 125"/>
          <p:cNvSpPr>
            <a:spLocks noChangeArrowheads="1"/>
          </p:cNvSpPr>
          <p:nvPr/>
        </p:nvSpPr>
        <p:spPr bwMode="auto">
          <a:xfrm>
            <a:off x="3927475" y="4395788"/>
            <a:ext cx="193675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70" name="Rectangle 126"/>
          <p:cNvSpPr>
            <a:spLocks noChangeArrowheads="1"/>
          </p:cNvSpPr>
          <p:nvPr/>
        </p:nvSpPr>
        <p:spPr bwMode="auto">
          <a:xfrm>
            <a:off x="3927475" y="4021138"/>
            <a:ext cx="193675" cy="1936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71" name="Rectangle 127"/>
          <p:cNvSpPr>
            <a:spLocks noChangeArrowheads="1"/>
          </p:cNvSpPr>
          <p:nvPr/>
        </p:nvSpPr>
        <p:spPr bwMode="auto">
          <a:xfrm>
            <a:off x="3927475" y="3417888"/>
            <a:ext cx="193675" cy="190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72" name="Rectangle 128"/>
          <p:cNvSpPr>
            <a:spLocks noChangeArrowheads="1"/>
          </p:cNvSpPr>
          <p:nvPr/>
        </p:nvSpPr>
        <p:spPr bwMode="auto">
          <a:xfrm>
            <a:off x="3927475" y="3065463"/>
            <a:ext cx="193675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73" name="Rectangle 129"/>
          <p:cNvSpPr>
            <a:spLocks noChangeArrowheads="1"/>
          </p:cNvSpPr>
          <p:nvPr/>
        </p:nvSpPr>
        <p:spPr bwMode="auto">
          <a:xfrm>
            <a:off x="1320800" y="4735513"/>
            <a:ext cx="328613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74" name="Rectangle 130"/>
          <p:cNvSpPr>
            <a:spLocks noChangeArrowheads="1"/>
          </p:cNvSpPr>
          <p:nvPr/>
        </p:nvSpPr>
        <p:spPr bwMode="auto">
          <a:xfrm>
            <a:off x="1703388" y="4735513"/>
            <a:ext cx="330200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75" name="Rectangle 131"/>
          <p:cNvSpPr>
            <a:spLocks noChangeArrowheads="1"/>
          </p:cNvSpPr>
          <p:nvPr/>
        </p:nvSpPr>
        <p:spPr bwMode="auto">
          <a:xfrm>
            <a:off x="2170113" y="4735513"/>
            <a:ext cx="328612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76" name="Rectangle 132"/>
          <p:cNvSpPr>
            <a:spLocks noChangeArrowheads="1"/>
          </p:cNvSpPr>
          <p:nvPr/>
        </p:nvSpPr>
        <p:spPr bwMode="auto">
          <a:xfrm>
            <a:off x="3460750" y="4735513"/>
            <a:ext cx="328613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77" name="Rectangle 133"/>
          <p:cNvSpPr>
            <a:spLocks noChangeArrowheads="1"/>
          </p:cNvSpPr>
          <p:nvPr/>
        </p:nvSpPr>
        <p:spPr bwMode="auto">
          <a:xfrm>
            <a:off x="3079750" y="4735513"/>
            <a:ext cx="328613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78" name="Rectangle 134"/>
          <p:cNvSpPr>
            <a:spLocks noChangeArrowheads="1"/>
          </p:cNvSpPr>
          <p:nvPr/>
        </p:nvSpPr>
        <p:spPr bwMode="auto">
          <a:xfrm>
            <a:off x="2705100" y="4735513"/>
            <a:ext cx="328613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79" name="Rectangle 135"/>
          <p:cNvSpPr>
            <a:spLocks noChangeArrowheads="1"/>
          </p:cNvSpPr>
          <p:nvPr/>
        </p:nvSpPr>
        <p:spPr bwMode="auto">
          <a:xfrm>
            <a:off x="1387475" y="4845050"/>
            <a:ext cx="193675" cy="1920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80" name="Rectangle 136"/>
          <p:cNvSpPr>
            <a:spLocks noChangeArrowheads="1"/>
          </p:cNvSpPr>
          <p:nvPr/>
        </p:nvSpPr>
        <p:spPr bwMode="auto">
          <a:xfrm>
            <a:off x="1773238" y="4845050"/>
            <a:ext cx="190500" cy="1920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81" name="Rectangle 137"/>
          <p:cNvSpPr>
            <a:spLocks noChangeArrowheads="1"/>
          </p:cNvSpPr>
          <p:nvPr/>
        </p:nvSpPr>
        <p:spPr bwMode="auto">
          <a:xfrm>
            <a:off x="2238375" y="4845050"/>
            <a:ext cx="192088" cy="1920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82" name="Rectangle 138"/>
          <p:cNvSpPr>
            <a:spLocks noChangeArrowheads="1"/>
          </p:cNvSpPr>
          <p:nvPr/>
        </p:nvSpPr>
        <p:spPr bwMode="auto">
          <a:xfrm>
            <a:off x="2774950" y="4845050"/>
            <a:ext cx="192088" cy="1920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83" name="Rectangle 139"/>
          <p:cNvSpPr>
            <a:spLocks noChangeArrowheads="1"/>
          </p:cNvSpPr>
          <p:nvPr/>
        </p:nvSpPr>
        <p:spPr bwMode="auto">
          <a:xfrm>
            <a:off x="3144838" y="4845050"/>
            <a:ext cx="190500" cy="1920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84" name="Rectangle 140"/>
          <p:cNvSpPr>
            <a:spLocks noChangeArrowheads="1"/>
          </p:cNvSpPr>
          <p:nvPr/>
        </p:nvSpPr>
        <p:spPr bwMode="auto">
          <a:xfrm>
            <a:off x="3527425" y="4845050"/>
            <a:ext cx="192088" cy="1920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7085" name="Text Box 141"/>
          <p:cNvSpPr txBox="1">
            <a:spLocks noChangeArrowheads="1"/>
          </p:cNvSpPr>
          <p:nvPr/>
        </p:nvSpPr>
        <p:spPr bwMode="auto">
          <a:xfrm>
            <a:off x="836613" y="1522413"/>
            <a:ext cx="4241800" cy="3444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Switchbox  (Two-layer macro cell layout)</a:t>
            </a:r>
          </a:p>
        </p:txBody>
      </p:sp>
      <p:sp>
        <p:nvSpPr>
          <p:cNvPr id="1107224" name="Rectangle 28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5.2	</a:t>
            </a:r>
            <a:r>
              <a:rPr lang="en-US" altLang="zh-CN">
                <a:ea typeface="宋体" charset="0"/>
                <a:cs typeface="宋体" charset="0"/>
              </a:rPr>
              <a:t>Terminology and Definitions</a:t>
            </a:r>
            <a:endParaRPr lang="de-DE"/>
          </a:p>
        </p:txBody>
      </p:sp>
      <p:sp>
        <p:nvSpPr>
          <p:cNvPr id="144" name="Rectangle 9"/>
          <p:cNvSpPr txBox="1">
            <a:spLocks noChangeArrowheads="1"/>
          </p:cNvSpPr>
          <p:nvPr/>
        </p:nvSpPr>
        <p:spPr bwMode="auto">
          <a:xfrm>
            <a:off x="611188" y="1882775"/>
            <a:ext cx="487997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44941"/>
          <a:lstStyle>
            <a:lvl1pPr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Intersection of horizontal and vertical channels</a:t>
            </a:r>
          </a:p>
        </p:txBody>
      </p:sp>
      <p:sp>
        <p:nvSpPr>
          <p:cNvPr id="149" name="Rectangle 9"/>
          <p:cNvSpPr txBox="1">
            <a:spLocks noChangeArrowheads="1"/>
          </p:cNvSpPr>
          <p:nvPr/>
        </p:nvSpPr>
        <p:spPr bwMode="auto">
          <a:xfrm>
            <a:off x="615950" y="5483225"/>
            <a:ext cx="6054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44941"/>
          <a:lstStyle>
            <a:lvl1pPr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Horizontal channel is routed after vertical channel is routed</a:t>
            </a:r>
          </a:p>
        </p:txBody>
      </p:sp>
    </p:spTree>
    <p:extLst>
      <p:ext uri="{BB962C8B-B14F-4D97-AF65-F5344CB8AC3E}">
        <p14:creationId xmlns:p14="http://schemas.microsoft.com/office/powerpoint/2010/main" val="2389085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0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0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0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0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015" grpId="0" animBg="1"/>
      <p:bldP spid="1107029" grpId="0" animBg="1"/>
      <p:bldP spid="1107030" grpId="0" animBg="1"/>
      <p:bldP spid="14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5A49C-A2B7-3E4E-8039-9CC22835C11A}" type="slidenum">
              <a:rPr lang="en-US"/>
              <a:pPr/>
              <a:t>17</a:t>
            </a:fld>
            <a:endParaRPr lang="en-US"/>
          </a:p>
        </p:txBody>
      </p:sp>
      <p:sp>
        <p:nvSpPr>
          <p:cNvPr id="1113235" name="Rectangle 147"/>
          <p:cNvSpPr>
            <a:spLocks noChangeArrowheads="1"/>
          </p:cNvSpPr>
          <p:nvPr/>
        </p:nvSpPr>
        <p:spPr bwMode="auto">
          <a:xfrm>
            <a:off x="3154363" y="3603625"/>
            <a:ext cx="165100" cy="3302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36" name="Rectangle 148"/>
          <p:cNvSpPr>
            <a:spLocks noChangeArrowheads="1"/>
          </p:cNvSpPr>
          <p:nvPr/>
        </p:nvSpPr>
        <p:spPr bwMode="auto">
          <a:xfrm>
            <a:off x="1538288" y="3055938"/>
            <a:ext cx="273050" cy="2460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37" name="Rectangle 149"/>
          <p:cNvSpPr>
            <a:spLocks noChangeArrowheads="1"/>
          </p:cNvSpPr>
          <p:nvPr/>
        </p:nvSpPr>
        <p:spPr bwMode="auto">
          <a:xfrm>
            <a:off x="1811338" y="3055938"/>
            <a:ext cx="109537" cy="2460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38" name="Rectangle 150"/>
          <p:cNvSpPr>
            <a:spLocks noChangeArrowheads="1"/>
          </p:cNvSpPr>
          <p:nvPr/>
        </p:nvSpPr>
        <p:spPr bwMode="auto">
          <a:xfrm>
            <a:off x="1865313" y="3055938"/>
            <a:ext cx="301625" cy="2460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39" name="Rectangle 151"/>
          <p:cNvSpPr>
            <a:spLocks noChangeArrowheads="1"/>
          </p:cNvSpPr>
          <p:nvPr/>
        </p:nvSpPr>
        <p:spPr bwMode="auto">
          <a:xfrm>
            <a:off x="2470150" y="3055938"/>
            <a:ext cx="549275" cy="2460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40" name="Rectangle 152"/>
          <p:cNvSpPr>
            <a:spLocks noChangeArrowheads="1"/>
          </p:cNvSpPr>
          <p:nvPr/>
        </p:nvSpPr>
        <p:spPr bwMode="auto">
          <a:xfrm>
            <a:off x="3019425" y="3055938"/>
            <a:ext cx="219075" cy="2460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41" name="Rectangle 153"/>
          <p:cNvSpPr>
            <a:spLocks noChangeArrowheads="1"/>
          </p:cNvSpPr>
          <p:nvPr/>
        </p:nvSpPr>
        <p:spPr bwMode="auto">
          <a:xfrm>
            <a:off x="3375025" y="3055938"/>
            <a:ext cx="192088" cy="2460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42" name="Rectangle 154"/>
          <p:cNvSpPr>
            <a:spLocks noChangeArrowheads="1"/>
          </p:cNvSpPr>
          <p:nvPr/>
        </p:nvSpPr>
        <p:spPr bwMode="auto">
          <a:xfrm>
            <a:off x="2797175" y="3602038"/>
            <a:ext cx="442913" cy="2476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43" name="Rectangle 155"/>
          <p:cNvSpPr>
            <a:spLocks noChangeArrowheads="1"/>
          </p:cNvSpPr>
          <p:nvPr/>
        </p:nvSpPr>
        <p:spPr bwMode="auto">
          <a:xfrm>
            <a:off x="3375025" y="3602038"/>
            <a:ext cx="192088" cy="2476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44" name="Rectangle 156"/>
          <p:cNvSpPr>
            <a:spLocks noChangeArrowheads="1"/>
          </p:cNvSpPr>
          <p:nvPr/>
        </p:nvSpPr>
        <p:spPr bwMode="auto">
          <a:xfrm>
            <a:off x="2441575" y="3602038"/>
            <a:ext cx="493713" cy="385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45" name="Rectangle 157"/>
          <p:cNvSpPr>
            <a:spLocks noChangeArrowheads="1"/>
          </p:cNvSpPr>
          <p:nvPr/>
        </p:nvSpPr>
        <p:spPr bwMode="auto">
          <a:xfrm>
            <a:off x="1809750" y="3602038"/>
            <a:ext cx="303213" cy="2476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46" name="Rectangle 158"/>
          <p:cNvSpPr>
            <a:spLocks noChangeArrowheads="1"/>
          </p:cNvSpPr>
          <p:nvPr/>
        </p:nvSpPr>
        <p:spPr bwMode="auto">
          <a:xfrm>
            <a:off x="1538288" y="3602038"/>
            <a:ext cx="273050" cy="2476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47" name="Rectangle 159"/>
          <p:cNvSpPr>
            <a:spLocks noChangeArrowheads="1"/>
          </p:cNvSpPr>
          <p:nvPr/>
        </p:nvSpPr>
        <p:spPr bwMode="auto">
          <a:xfrm>
            <a:off x="3373438" y="4043363"/>
            <a:ext cx="192087" cy="409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48" name="Rectangle 160"/>
          <p:cNvSpPr>
            <a:spLocks noChangeArrowheads="1"/>
          </p:cNvSpPr>
          <p:nvPr/>
        </p:nvSpPr>
        <p:spPr bwMode="auto">
          <a:xfrm>
            <a:off x="1538288" y="4205288"/>
            <a:ext cx="327025" cy="387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49" name="Rectangle 161"/>
          <p:cNvSpPr>
            <a:spLocks noChangeArrowheads="1"/>
          </p:cNvSpPr>
          <p:nvPr/>
        </p:nvSpPr>
        <p:spPr bwMode="auto">
          <a:xfrm>
            <a:off x="2220913" y="4205288"/>
            <a:ext cx="385762" cy="387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50" name="Rectangle 162"/>
          <p:cNvSpPr>
            <a:spLocks noChangeArrowheads="1"/>
          </p:cNvSpPr>
          <p:nvPr/>
        </p:nvSpPr>
        <p:spPr bwMode="auto">
          <a:xfrm>
            <a:off x="2606675" y="4205288"/>
            <a:ext cx="328613" cy="387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51" name="Rectangle 163"/>
          <p:cNvSpPr>
            <a:spLocks noChangeArrowheads="1"/>
          </p:cNvSpPr>
          <p:nvPr/>
        </p:nvSpPr>
        <p:spPr bwMode="auto">
          <a:xfrm>
            <a:off x="3044825" y="4205288"/>
            <a:ext cx="328613" cy="2476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52" name="Rectangle 164"/>
          <p:cNvSpPr>
            <a:spLocks noChangeArrowheads="1"/>
          </p:cNvSpPr>
          <p:nvPr/>
        </p:nvSpPr>
        <p:spPr bwMode="auto">
          <a:xfrm>
            <a:off x="3182938" y="3054350"/>
            <a:ext cx="192087" cy="2476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54" name="Line 166"/>
          <p:cNvSpPr>
            <a:spLocks noChangeShapeType="1"/>
          </p:cNvSpPr>
          <p:nvPr/>
        </p:nvSpPr>
        <p:spPr bwMode="auto">
          <a:xfrm>
            <a:off x="2166938" y="3722688"/>
            <a:ext cx="3622675" cy="439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57" name="Rectangle 169"/>
          <p:cNvSpPr>
            <a:spLocks noChangeArrowheads="1"/>
          </p:cNvSpPr>
          <p:nvPr/>
        </p:nvSpPr>
        <p:spPr bwMode="auto">
          <a:xfrm>
            <a:off x="1211263" y="2813050"/>
            <a:ext cx="2606675" cy="1922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58" name="Rectangle 170"/>
          <p:cNvSpPr>
            <a:spLocks noChangeArrowheads="1"/>
          </p:cNvSpPr>
          <p:nvPr/>
        </p:nvSpPr>
        <p:spPr bwMode="auto">
          <a:xfrm>
            <a:off x="827088" y="2436813"/>
            <a:ext cx="3370262" cy="268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59" name="Rectangle 171"/>
          <p:cNvSpPr>
            <a:spLocks noChangeArrowheads="1"/>
          </p:cNvSpPr>
          <p:nvPr/>
        </p:nvSpPr>
        <p:spPr bwMode="auto">
          <a:xfrm>
            <a:off x="827088" y="2436813"/>
            <a:ext cx="384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60" name="Rectangle 172"/>
          <p:cNvSpPr>
            <a:spLocks noChangeArrowheads="1"/>
          </p:cNvSpPr>
          <p:nvPr/>
        </p:nvSpPr>
        <p:spPr bwMode="auto">
          <a:xfrm>
            <a:off x="3817938" y="2436813"/>
            <a:ext cx="3794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61" name="Rectangle 173"/>
          <p:cNvSpPr>
            <a:spLocks noChangeArrowheads="1"/>
          </p:cNvSpPr>
          <p:nvPr/>
        </p:nvSpPr>
        <p:spPr bwMode="auto">
          <a:xfrm>
            <a:off x="3817938" y="4735513"/>
            <a:ext cx="379412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62" name="Rectangle 174"/>
          <p:cNvSpPr>
            <a:spLocks noChangeArrowheads="1"/>
          </p:cNvSpPr>
          <p:nvPr/>
        </p:nvSpPr>
        <p:spPr bwMode="auto">
          <a:xfrm>
            <a:off x="827088" y="4735513"/>
            <a:ext cx="384175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63" name="Rectangle 175"/>
          <p:cNvSpPr>
            <a:spLocks noChangeArrowheads="1"/>
          </p:cNvSpPr>
          <p:nvPr/>
        </p:nvSpPr>
        <p:spPr bwMode="auto">
          <a:xfrm>
            <a:off x="1238250" y="2436813"/>
            <a:ext cx="33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64" name="Rectangle 176"/>
          <p:cNvSpPr>
            <a:spLocks noChangeArrowheads="1"/>
          </p:cNvSpPr>
          <p:nvPr/>
        </p:nvSpPr>
        <p:spPr bwMode="auto">
          <a:xfrm>
            <a:off x="1620838" y="2436813"/>
            <a:ext cx="33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65" name="Rectangle 177"/>
          <p:cNvSpPr>
            <a:spLocks noChangeArrowheads="1"/>
          </p:cNvSpPr>
          <p:nvPr/>
        </p:nvSpPr>
        <p:spPr bwMode="auto">
          <a:xfrm>
            <a:off x="2005013" y="2436813"/>
            <a:ext cx="3286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66" name="Rectangle 178"/>
          <p:cNvSpPr>
            <a:spLocks noChangeArrowheads="1"/>
          </p:cNvSpPr>
          <p:nvPr/>
        </p:nvSpPr>
        <p:spPr bwMode="auto">
          <a:xfrm>
            <a:off x="2471738" y="2436813"/>
            <a:ext cx="3016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67" name="Rectangle 179"/>
          <p:cNvSpPr>
            <a:spLocks noChangeArrowheads="1"/>
          </p:cNvSpPr>
          <p:nvPr/>
        </p:nvSpPr>
        <p:spPr bwMode="auto">
          <a:xfrm>
            <a:off x="2814638" y="2436813"/>
            <a:ext cx="3016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68" name="Rectangle 180"/>
          <p:cNvSpPr>
            <a:spLocks noChangeArrowheads="1"/>
          </p:cNvSpPr>
          <p:nvPr/>
        </p:nvSpPr>
        <p:spPr bwMode="auto">
          <a:xfrm>
            <a:off x="3159125" y="2436813"/>
            <a:ext cx="3016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69" name="Rectangle 181"/>
          <p:cNvSpPr>
            <a:spLocks noChangeArrowheads="1"/>
          </p:cNvSpPr>
          <p:nvPr/>
        </p:nvSpPr>
        <p:spPr bwMode="auto">
          <a:xfrm>
            <a:off x="3489325" y="2436813"/>
            <a:ext cx="3000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70" name="Rectangle 182"/>
          <p:cNvSpPr>
            <a:spLocks noChangeArrowheads="1"/>
          </p:cNvSpPr>
          <p:nvPr/>
        </p:nvSpPr>
        <p:spPr bwMode="auto">
          <a:xfrm>
            <a:off x="1304925" y="2538413"/>
            <a:ext cx="193675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71" name="Rectangle 183"/>
          <p:cNvSpPr>
            <a:spLocks noChangeArrowheads="1"/>
          </p:cNvSpPr>
          <p:nvPr/>
        </p:nvSpPr>
        <p:spPr bwMode="auto">
          <a:xfrm>
            <a:off x="2527300" y="2538413"/>
            <a:ext cx="193675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72" name="Rectangle 184"/>
          <p:cNvSpPr>
            <a:spLocks noChangeArrowheads="1"/>
          </p:cNvSpPr>
          <p:nvPr/>
        </p:nvSpPr>
        <p:spPr bwMode="auto">
          <a:xfrm>
            <a:off x="2868613" y="2538413"/>
            <a:ext cx="193675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73" name="Rectangle 185"/>
          <p:cNvSpPr>
            <a:spLocks noChangeArrowheads="1"/>
          </p:cNvSpPr>
          <p:nvPr/>
        </p:nvSpPr>
        <p:spPr bwMode="auto">
          <a:xfrm>
            <a:off x="3216275" y="2538413"/>
            <a:ext cx="192088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74" name="Rectangle 186"/>
          <p:cNvSpPr>
            <a:spLocks noChangeArrowheads="1"/>
          </p:cNvSpPr>
          <p:nvPr/>
        </p:nvSpPr>
        <p:spPr bwMode="auto">
          <a:xfrm>
            <a:off x="3541713" y="2538413"/>
            <a:ext cx="193675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75" name="Rectangle 187"/>
          <p:cNvSpPr>
            <a:spLocks noChangeArrowheads="1"/>
          </p:cNvSpPr>
          <p:nvPr/>
        </p:nvSpPr>
        <p:spPr bwMode="auto">
          <a:xfrm>
            <a:off x="2087563" y="2538413"/>
            <a:ext cx="192087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76" name="Rectangle 188"/>
          <p:cNvSpPr>
            <a:spLocks noChangeArrowheads="1"/>
          </p:cNvSpPr>
          <p:nvPr/>
        </p:nvSpPr>
        <p:spPr bwMode="auto">
          <a:xfrm>
            <a:off x="1690688" y="2538413"/>
            <a:ext cx="193675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77" name="Rectangle 189"/>
          <p:cNvSpPr>
            <a:spLocks noChangeArrowheads="1"/>
          </p:cNvSpPr>
          <p:nvPr/>
        </p:nvSpPr>
        <p:spPr bwMode="auto">
          <a:xfrm>
            <a:off x="827088" y="2857500"/>
            <a:ext cx="384175" cy="23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78" name="Rectangle 190"/>
          <p:cNvSpPr>
            <a:spLocks noChangeArrowheads="1"/>
          </p:cNvSpPr>
          <p:nvPr/>
        </p:nvSpPr>
        <p:spPr bwMode="auto">
          <a:xfrm>
            <a:off x="827088" y="4460875"/>
            <a:ext cx="384175" cy="23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79" name="Rectangle 191"/>
          <p:cNvSpPr>
            <a:spLocks noChangeArrowheads="1"/>
          </p:cNvSpPr>
          <p:nvPr/>
        </p:nvSpPr>
        <p:spPr bwMode="auto">
          <a:xfrm>
            <a:off x="827088" y="4148138"/>
            <a:ext cx="384175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80" name="Rectangle 192"/>
          <p:cNvSpPr>
            <a:spLocks noChangeArrowheads="1"/>
          </p:cNvSpPr>
          <p:nvPr/>
        </p:nvSpPr>
        <p:spPr bwMode="auto">
          <a:xfrm>
            <a:off x="827088" y="3746500"/>
            <a:ext cx="384175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81" name="Rectangle 193"/>
          <p:cNvSpPr>
            <a:spLocks noChangeArrowheads="1"/>
          </p:cNvSpPr>
          <p:nvPr/>
        </p:nvSpPr>
        <p:spPr bwMode="auto">
          <a:xfrm>
            <a:off x="827088" y="3344863"/>
            <a:ext cx="384175" cy="236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82" name="Rectangle 194"/>
          <p:cNvSpPr>
            <a:spLocks noChangeArrowheads="1"/>
          </p:cNvSpPr>
          <p:nvPr/>
        </p:nvSpPr>
        <p:spPr bwMode="auto">
          <a:xfrm>
            <a:off x="909638" y="2873375"/>
            <a:ext cx="190500" cy="1920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83" name="Rectangle 195"/>
          <p:cNvSpPr>
            <a:spLocks noChangeArrowheads="1"/>
          </p:cNvSpPr>
          <p:nvPr/>
        </p:nvSpPr>
        <p:spPr bwMode="auto">
          <a:xfrm>
            <a:off x="909638" y="3373438"/>
            <a:ext cx="190500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84" name="Rectangle 196"/>
          <p:cNvSpPr>
            <a:spLocks noChangeArrowheads="1"/>
          </p:cNvSpPr>
          <p:nvPr/>
        </p:nvSpPr>
        <p:spPr bwMode="auto">
          <a:xfrm>
            <a:off x="909638" y="3773488"/>
            <a:ext cx="190500" cy="1936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85" name="Rectangle 197"/>
          <p:cNvSpPr>
            <a:spLocks noChangeArrowheads="1"/>
          </p:cNvSpPr>
          <p:nvPr/>
        </p:nvSpPr>
        <p:spPr bwMode="auto">
          <a:xfrm>
            <a:off x="909638" y="4176713"/>
            <a:ext cx="190500" cy="1936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86" name="Rectangle 198"/>
          <p:cNvSpPr>
            <a:spLocks noChangeArrowheads="1"/>
          </p:cNvSpPr>
          <p:nvPr/>
        </p:nvSpPr>
        <p:spPr bwMode="auto">
          <a:xfrm>
            <a:off x="909638" y="4486275"/>
            <a:ext cx="190500" cy="1936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87" name="Rectangle 199"/>
          <p:cNvSpPr>
            <a:spLocks noChangeArrowheads="1"/>
          </p:cNvSpPr>
          <p:nvPr/>
        </p:nvSpPr>
        <p:spPr bwMode="auto">
          <a:xfrm>
            <a:off x="3817938" y="3005138"/>
            <a:ext cx="379412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88" name="Rectangle 200"/>
          <p:cNvSpPr>
            <a:spLocks noChangeArrowheads="1"/>
          </p:cNvSpPr>
          <p:nvPr/>
        </p:nvSpPr>
        <p:spPr bwMode="auto">
          <a:xfrm>
            <a:off x="3817938" y="3362325"/>
            <a:ext cx="379412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89" name="Rectangle 201"/>
          <p:cNvSpPr>
            <a:spLocks noChangeArrowheads="1"/>
          </p:cNvSpPr>
          <p:nvPr/>
        </p:nvSpPr>
        <p:spPr bwMode="auto">
          <a:xfrm>
            <a:off x="3817938" y="3967163"/>
            <a:ext cx="379412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90" name="Rectangle 202"/>
          <p:cNvSpPr>
            <a:spLocks noChangeArrowheads="1"/>
          </p:cNvSpPr>
          <p:nvPr/>
        </p:nvSpPr>
        <p:spPr bwMode="auto">
          <a:xfrm>
            <a:off x="3817938" y="4348163"/>
            <a:ext cx="379412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91" name="Rectangle 203"/>
          <p:cNvSpPr>
            <a:spLocks noChangeArrowheads="1"/>
          </p:cNvSpPr>
          <p:nvPr/>
        </p:nvSpPr>
        <p:spPr bwMode="auto">
          <a:xfrm>
            <a:off x="3927475" y="4395788"/>
            <a:ext cx="193675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92" name="Rectangle 204"/>
          <p:cNvSpPr>
            <a:spLocks noChangeArrowheads="1"/>
          </p:cNvSpPr>
          <p:nvPr/>
        </p:nvSpPr>
        <p:spPr bwMode="auto">
          <a:xfrm>
            <a:off x="3927475" y="4021138"/>
            <a:ext cx="193675" cy="1936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93" name="Rectangle 205"/>
          <p:cNvSpPr>
            <a:spLocks noChangeArrowheads="1"/>
          </p:cNvSpPr>
          <p:nvPr/>
        </p:nvSpPr>
        <p:spPr bwMode="auto">
          <a:xfrm>
            <a:off x="3927475" y="3417888"/>
            <a:ext cx="193675" cy="190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94" name="Rectangle 206"/>
          <p:cNvSpPr>
            <a:spLocks noChangeArrowheads="1"/>
          </p:cNvSpPr>
          <p:nvPr/>
        </p:nvSpPr>
        <p:spPr bwMode="auto">
          <a:xfrm>
            <a:off x="3927475" y="3065463"/>
            <a:ext cx="193675" cy="192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95" name="Rectangle 207"/>
          <p:cNvSpPr>
            <a:spLocks noChangeArrowheads="1"/>
          </p:cNvSpPr>
          <p:nvPr/>
        </p:nvSpPr>
        <p:spPr bwMode="auto">
          <a:xfrm>
            <a:off x="1320800" y="4735513"/>
            <a:ext cx="328613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96" name="Rectangle 208"/>
          <p:cNvSpPr>
            <a:spLocks noChangeArrowheads="1"/>
          </p:cNvSpPr>
          <p:nvPr/>
        </p:nvSpPr>
        <p:spPr bwMode="auto">
          <a:xfrm>
            <a:off x="1703388" y="4735513"/>
            <a:ext cx="330200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97" name="Rectangle 209"/>
          <p:cNvSpPr>
            <a:spLocks noChangeArrowheads="1"/>
          </p:cNvSpPr>
          <p:nvPr/>
        </p:nvSpPr>
        <p:spPr bwMode="auto">
          <a:xfrm>
            <a:off x="2170113" y="4735513"/>
            <a:ext cx="328612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98" name="Rectangle 210"/>
          <p:cNvSpPr>
            <a:spLocks noChangeArrowheads="1"/>
          </p:cNvSpPr>
          <p:nvPr/>
        </p:nvSpPr>
        <p:spPr bwMode="auto">
          <a:xfrm>
            <a:off x="3460750" y="4735513"/>
            <a:ext cx="328613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99" name="Rectangle 211"/>
          <p:cNvSpPr>
            <a:spLocks noChangeArrowheads="1"/>
          </p:cNvSpPr>
          <p:nvPr/>
        </p:nvSpPr>
        <p:spPr bwMode="auto">
          <a:xfrm>
            <a:off x="3079750" y="4735513"/>
            <a:ext cx="328613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300" name="Rectangle 212"/>
          <p:cNvSpPr>
            <a:spLocks noChangeArrowheads="1"/>
          </p:cNvSpPr>
          <p:nvPr/>
        </p:nvSpPr>
        <p:spPr bwMode="auto">
          <a:xfrm>
            <a:off x="2705100" y="4735513"/>
            <a:ext cx="328613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301" name="Rectangle 213"/>
          <p:cNvSpPr>
            <a:spLocks noChangeArrowheads="1"/>
          </p:cNvSpPr>
          <p:nvPr/>
        </p:nvSpPr>
        <p:spPr bwMode="auto">
          <a:xfrm>
            <a:off x="1387475" y="4845050"/>
            <a:ext cx="193675" cy="1920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302" name="Rectangle 214"/>
          <p:cNvSpPr>
            <a:spLocks noChangeArrowheads="1"/>
          </p:cNvSpPr>
          <p:nvPr/>
        </p:nvSpPr>
        <p:spPr bwMode="auto">
          <a:xfrm>
            <a:off x="1773238" y="4845050"/>
            <a:ext cx="190500" cy="1920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303" name="Rectangle 215"/>
          <p:cNvSpPr>
            <a:spLocks noChangeArrowheads="1"/>
          </p:cNvSpPr>
          <p:nvPr/>
        </p:nvSpPr>
        <p:spPr bwMode="auto">
          <a:xfrm>
            <a:off x="2238375" y="4845050"/>
            <a:ext cx="192088" cy="1920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304" name="Rectangle 216"/>
          <p:cNvSpPr>
            <a:spLocks noChangeArrowheads="1"/>
          </p:cNvSpPr>
          <p:nvPr/>
        </p:nvSpPr>
        <p:spPr bwMode="auto">
          <a:xfrm>
            <a:off x="2774950" y="4845050"/>
            <a:ext cx="192088" cy="1920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305" name="Rectangle 217"/>
          <p:cNvSpPr>
            <a:spLocks noChangeArrowheads="1"/>
          </p:cNvSpPr>
          <p:nvPr/>
        </p:nvSpPr>
        <p:spPr bwMode="auto">
          <a:xfrm>
            <a:off x="3144838" y="4845050"/>
            <a:ext cx="190500" cy="1920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306" name="Rectangle 218"/>
          <p:cNvSpPr>
            <a:spLocks noChangeArrowheads="1"/>
          </p:cNvSpPr>
          <p:nvPr/>
        </p:nvSpPr>
        <p:spPr bwMode="auto">
          <a:xfrm>
            <a:off x="3527425" y="4845050"/>
            <a:ext cx="192088" cy="1920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13311" name="Group 223"/>
          <p:cNvGrpSpPr>
            <a:grpSpLocks/>
          </p:cNvGrpSpPr>
          <p:nvPr/>
        </p:nvGrpSpPr>
        <p:grpSpPr bwMode="auto">
          <a:xfrm>
            <a:off x="5224463" y="1751013"/>
            <a:ext cx="3919537" cy="3622675"/>
            <a:chOff x="3291" y="1103"/>
            <a:chExt cx="2469" cy="2282"/>
          </a:xfrm>
        </p:grpSpPr>
        <p:sp>
          <p:nvSpPr>
            <p:cNvPr id="1113091" name="Rectangle 3"/>
            <p:cNvSpPr>
              <a:spLocks noChangeArrowheads="1"/>
            </p:cNvSpPr>
            <p:nvPr/>
          </p:nvSpPr>
          <p:spPr bwMode="auto">
            <a:xfrm flipH="1" flipV="1">
              <a:off x="4340" y="1931"/>
              <a:ext cx="363" cy="80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093" name="Rectangle 5"/>
            <p:cNvSpPr>
              <a:spLocks noChangeArrowheads="1"/>
            </p:cNvSpPr>
            <p:nvPr/>
          </p:nvSpPr>
          <p:spPr bwMode="auto">
            <a:xfrm flipH="1" flipV="1">
              <a:off x="4005" y="2346"/>
              <a:ext cx="141" cy="639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094" name="Rectangle 6"/>
            <p:cNvSpPr>
              <a:spLocks noChangeArrowheads="1"/>
            </p:cNvSpPr>
            <p:nvPr/>
          </p:nvSpPr>
          <p:spPr bwMode="auto">
            <a:xfrm flipH="1" flipV="1">
              <a:off x="4005" y="2346"/>
              <a:ext cx="141" cy="639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095" name="Rectangle 7"/>
            <p:cNvSpPr>
              <a:spLocks noChangeArrowheads="1"/>
            </p:cNvSpPr>
            <p:nvPr/>
          </p:nvSpPr>
          <p:spPr bwMode="auto">
            <a:xfrm flipH="1" flipV="1">
              <a:off x="4200" y="2106"/>
              <a:ext cx="140" cy="879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096" name="Rectangle 8"/>
            <p:cNvSpPr>
              <a:spLocks noChangeArrowheads="1"/>
            </p:cNvSpPr>
            <p:nvPr/>
          </p:nvSpPr>
          <p:spPr bwMode="auto">
            <a:xfrm flipH="1" flipV="1">
              <a:off x="4200" y="2106"/>
              <a:ext cx="140" cy="879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097" name="Rectangle 9"/>
            <p:cNvSpPr>
              <a:spLocks noChangeArrowheads="1"/>
            </p:cNvSpPr>
            <p:nvPr/>
          </p:nvSpPr>
          <p:spPr bwMode="auto">
            <a:xfrm flipH="1" flipV="1">
              <a:off x="4200" y="1473"/>
              <a:ext cx="140" cy="566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098" name="Rectangle 10"/>
            <p:cNvSpPr>
              <a:spLocks noChangeArrowheads="1"/>
            </p:cNvSpPr>
            <p:nvPr/>
          </p:nvSpPr>
          <p:spPr bwMode="auto">
            <a:xfrm flipH="1" flipV="1">
              <a:off x="4200" y="1473"/>
              <a:ext cx="140" cy="566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099" name="Rectangle 11"/>
            <p:cNvSpPr>
              <a:spLocks noChangeArrowheads="1"/>
            </p:cNvSpPr>
            <p:nvPr/>
          </p:nvSpPr>
          <p:spPr bwMode="auto">
            <a:xfrm flipH="1" flipV="1">
              <a:off x="3992" y="1473"/>
              <a:ext cx="141" cy="774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00" name="Rectangle 12"/>
            <p:cNvSpPr>
              <a:spLocks noChangeArrowheads="1"/>
            </p:cNvSpPr>
            <p:nvPr/>
          </p:nvSpPr>
          <p:spPr bwMode="auto">
            <a:xfrm flipH="1" flipV="1">
              <a:off x="3992" y="1473"/>
              <a:ext cx="141" cy="774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01" name="Rectangle 13"/>
            <p:cNvSpPr>
              <a:spLocks noChangeArrowheads="1"/>
            </p:cNvSpPr>
            <p:nvPr/>
          </p:nvSpPr>
          <p:spPr bwMode="auto">
            <a:xfrm flipH="1" flipV="1">
              <a:off x="3780" y="1898"/>
              <a:ext cx="142" cy="1087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02" name="Rectangle 14"/>
            <p:cNvSpPr>
              <a:spLocks noChangeArrowheads="1"/>
            </p:cNvSpPr>
            <p:nvPr/>
          </p:nvSpPr>
          <p:spPr bwMode="auto">
            <a:xfrm flipH="1" flipV="1">
              <a:off x="3780" y="1898"/>
              <a:ext cx="142" cy="1087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03" name="Rectangle 15"/>
            <p:cNvSpPr>
              <a:spLocks noChangeArrowheads="1"/>
            </p:cNvSpPr>
            <p:nvPr/>
          </p:nvSpPr>
          <p:spPr bwMode="auto">
            <a:xfrm flipH="1" flipV="1">
              <a:off x="4005" y="2314"/>
              <a:ext cx="141" cy="140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04" name="Rectangle 16"/>
            <p:cNvSpPr>
              <a:spLocks noChangeArrowheads="1"/>
            </p:cNvSpPr>
            <p:nvPr/>
          </p:nvSpPr>
          <p:spPr bwMode="auto">
            <a:xfrm flipH="1" flipV="1">
              <a:off x="4005" y="2314"/>
              <a:ext cx="141" cy="140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05" name="Rectangle 17"/>
            <p:cNvSpPr>
              <a:spLocks noChangeArrowheads="1"/>
            </p:cNvSpPr>
            <p:nvPr/>
          </p:nvSpPr>
          <p:spPr bwMode="auto">
            <a:xfrm flipH="1" flipV="1">
              <a:off x="4200" y="2106"/>
              <a:ext cx="140" cy="141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06" name="Rectangle 18"/>
            <p:cNvSpPr>
              <a:spLocks noChangeArrowheads="1"/>
            </p:cNvSpPr>
            <p:nvPr/>
          </p:nvSpPr>
          <p:spPr bwMode="auto">
            <a:xfrm flipH="1" flipV="1">
              <a:off x="4200" y="2106"/>
              <a:ext cx="140" cy="14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07" name="Rectangle 19"/>
            <p:cNvSpPr>
              <a:spLocks noChangeArrowheads="1"/>
            </p:cNvSpPr>
            <p:nvPr/>
          </p:nvSpPr>
          <p:spPr bwMode="auto">
            <a:xfrm flipH="1" flipV="1">
              <a:off x="3992" y="2106"/>
              <a:ext cx="141" cy="141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08" name="Rectangle 20"/>
            <p:cNvSpPr>
              <a:spLocks noChangeArrowheads="1"/>
            </p:cNvSpPr>
            <p:nvPr/>
          </p:nvSpPr>
          <p:spPr bwMode="auto">
            <a:xfrm flipH="1" flipV="1">
              <a:off x="3992" y="2106"/>
              <a:ext cx="141" cy="14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09" name="Rectangle 21"/>
            <p:cNvSpPr>
              <a:spLocks noChangeArrowheads="1"/>
            </p:cNvSpPr>
            <p:nvPr/>
          </p:nvSpPr>
          <p:spPr bwMode="auto">
            <a:xfrm flipH="1" flipV="1">
              <a:off x="4200" y="1898"/>
              <a:ext cx="140" cy="141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10" name="Rectangle 22"/>
            <p:cNvSpPr>
              <a:spLocks noChangeArrowheads="1"/>
            </p:cNvSpPr>
            <p:nvPr/>
          </p:nvSpPr>
          <p:spPr bwMode="auto">
            <a:xfrm flipH="1" flipV="1">
              <a:off x="4200" y="1898"/>
              <a:ext cx="140" cy="14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11" name="Rectangle 23"/>
            <p:cNvSpPr>
              <a:spLocks noChangeArrowheads="1"/>
            </p:cNvSpPr>
            <p:nvPr/>
          </p:nvSpPr>
          <p:spPr bwMode="auto">
            <a:xfrm flipH="1" flipV="1">
              <a:off x="3780" y="1898"/>
              <a:ext cx="142" cy="141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12" name="Rectangle 24"/>
            <p:cNvSpPr>
              <a:spLocks noChangeArrowheads="1"/>
            </p:cNvSpPr>
            <p:nvPr/>
          </p:nvSpPr>
          <p:spPr bwMode="auto">
            <a:xfrm flipH="1" flipV="1">
              <a:off x="3780" y="1898"/>
              <a:ext cx="142" cy="14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13" name="Rectangle 25"/>
            <p:cNvSpPr>
              <a:spLocks noChangeArrowheads="1"/>
            </p:cNvSpPr>
            <p:nvPr/>
          </p:nvSpPr>
          <p:spPr bwMode="auto">
            <a:xfrm flipH="1" flipV="1">
              <a:off x="4133" y="2143"/>
              <a:ext cx="67" cy="70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14" name="Rectangle 26"/>
            <p:cNvSpPr>
              <a:spLocks noChangeArrowheads="1"/>
            </p:cNvSpPr>
            <p:nvPr/>
          </p:nvSpPr>
          <p:spPr bwMode="auto">
            <a:xfrm flipH="1" flipV="1">
              <a:off x="4133" y="2143"/>
              <a:ext cx="67" cy="70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15" name="Rectangle 27"/>
            <p:cNvSpPr>
              <a:spLocks noChangeArrowheads="1"/>
            </p:cNvSpPr>
            <p:nvPr/>
          </p:nvSpPr>
          <p:spPr bwMode="auto">
            <a:xfrm flipH="1" flipV="1">
              <a:off x="3291" y="2346"/>
              <a:ext cx="699" cy="68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16" name="Rectangle 28"/>
            <p:cNvSpPr>
              <a:spLocks noChangeArrowheads="1"/>
            </p:cNvSpPr>
            <p:nvPr/>
          </p:nvSpPr>
          <p:spPr bwMode="auto">
            <a:xfrm flipH="1" flipV="1">
              <a:off x="4333" y="2145"/>
              <a:ext cx="404" cy="68"/>
            </a:xfrm>
            <a:prstGeom prst="rect">
              <a:avLst/>
            </a:prstGeom>
            <a:solidFill>
              <a:srgbClr val="EAEAEA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17" name="Rectangle 29"/>
            <p:cNvSpPr>
              <a:spLocks noChangeArrowheads="1"/>
            </p:cNvSpPr>
            <p:nvPr/>
          </p:nvSpPr>
          <p:spPr bwMode="auto">
            <a:xfrm flipH="1" flipV="1">
              <a:off x="3291" y="2143"/>
              <a:ext cx="701" cy="70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18" name="Rectangle 30"/>
            <p:cNvSpPr>
              <a:spLocks noChangeArrowheads="1"/>
            </p:cNvSpPr>
            <p:nvPr/>
          </p:nvSpPr>
          <p:spPr bwMode="auto">
            <a:xfrm flipH="1" flipV="1">
              <a:off x="3291" y="2143"/>
              <a:ext cx="701" cy="70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19" name="Rectangle 31"/>
            <p:cNvSpPr>
              <a:spLocks noChangeArrowheads="1"/>
            </p:cNvSpPr>
            <p:nvPr/>
          </p:nvSpPr>
          <p:spPr bwMode="auto">
            <a:xfrm flipH="1" flipV="1">
              <a:off x="3922" y="1931"/>
              <a:ext cx="278" cy="71"/>
            </a:xfrm>
            <a:prstGeom prst="rect">
              <a:avLst/>
            </a:prstGeom>
            <a:solidFill>
              <a:srgbClr val="DFDFDF"/>
            </a:solidFill>
            <a:ln w="0">
              <a:solidFill>
                <a:srgbClr val="DFDFD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20" name="Rectangle 32"/>
            <p:cNvSpPr>
              <a:spLocks noChangeArrowheads="1"/>
            </p:cNvSpPr>
            <p:nvPr/>
          </p:nvSpPr>
          <p:spPr bwMode="auto">
            <a:xfrm flipH="1" flipV="1">
              <a:off x="3922" y="1931"/>
              <a:ext cx="278" cy="7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21" name="Rectangle 33"/>
            <p:cNvSpPr>
              <a:spLocks noChangeArrowheads="1"/>
            </p:cNvSpPr>
            <p:nvPr/>
          </p:nvSpPr>
          <p:spPr bwMode="auto">
            <a:xfrm flipH="1" flipV="1">
              <a:off x="4340" y="1931"/>
              <a:ext cx="363" cy="80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22" name="Rectangle 34"/>
            <p:cNvSpPr>
              <a:spLocks noChangeArrowheads="1"/>
            </p:cNvSpPr>
            <p:nvPr/>
          </p:nvSpPr>
          <p:spPr bwMode="auto">
            <a:xfrm flipH="1" flipV="1">
              <a:off x="4042" y="2346"/>
              <a:ext cx="71" cy="7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23" name="Rectangle 35"/>
            <p:cNvSpPr>
              <a:spLocks noChangeArrowheads="1"/>
            </p:cNvSpPr>
            <p:nvPr/>
          </p:nvSpPr>
          <p:spPr bwMode="auto">
            <a:xfrm flipH="1" flipV="1">
              <a:off x="4042" y="2346"/>
              <a:ext cx="71" cy="7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24" name="Rectangle 36"/>
            <p:cNvSpPr>
              <a:spLocks noChangeArrowheads="1"/>
            </p:cNvSpPr>
            <p:nvPr/>
          </p:nvSpPr>
          <p:spPr bwMode="auto">
            <a:xfrm flipH="1" flipV="1">
              <a:off x="4237" y="2143"/>
              <a:ext cx="71" cy="7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25" name="Rectangle 37"/>
            <p:cNvSpPr>
              <a:spLocks noChangeArrowheads="1"/>
            </p:cNvSpPr>
            <p:nvPr/>
          </p:nvSpPr>
          <p:spPr bwMode="auto">
            <a:xfrm flipH="1" flipV="1">
              <a:off x="4237" y="2143"/>
              <a:ext cx="71" cy="70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26" name="Rectangle 38"/>
            <p:cNvSpPr>
              <a:spLocks noChangeArrowheads="1"/>
            </p:cNvSpPr>
            <p:nvPr/>
          </p:nvSpPr>
          <p:spPr bwMode="auto">
            <a:xfrm flipH="1" flipV="1">
              <a:off x="4026" y="2143"/>
              <a:ext cx="70" cy="7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27" name="Rectangle 39"/>
            <p:cNvSpPr>
              <a:spLocks noChangeArrowheads="1"/>
            </p:cNvSpPr>
            <p:nvPr/>
          </p:nvSpPr>
          <p:spPr bwMode="auto">
            <a:xfrm flipH="1" flipV="1">
              <a:off x="4026" y="2143"/>
              <a:ext cx="70" cy="70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28" name="Rectangle 40"/>
            <p:cNvSpPr>
              <a:spLocks noChangeArrowheads="1"/>
            </p:cNvSpPr>
            <p:nvPr/>
          </p:nvSpPr>
          <p:spPr bwMode="auto">
            <a:xfrm flipH="1" flipV="1">
              <a:off x="4237" y="1931"/>
              <a:ext cx="71" cy="7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29" name="Rectangle 41"/>
            <p:cNvSpPr>
              <a:spLocks noChangeArrowheads="1"/>
            </p:cNvSpPr>
            <p:nvPr/>
          </p:nvSpPr>
          <p:spPr bwMode="auto">
            <a:xfrm flipH="1" flipV="1">
              <a:off x="4237" y="1931"/>
              <a:ext cx="71" cy="7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30" name="Rectangle 42"/>
            <p:cNvSpPr>
              <a:spLocks noChangeArrowheads="1"/>
            </p:cNvSpPr>
            <p:nvPr/>
          </p:nvSpPr>
          <p:spPr bwMode="auto">
            <a:xfrm flipH="1" flipV="1">
              <a:off x="3817" y="1931"/>
              <a:ext cx="68" cy="7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31" name="Rectangle 43"/>
            <p:cNvSpPr>
              <a:spLocks noChangeArrowheads="1"/>
            </p:cNvSpPr>
            <p:nvPr/>
          </p:nvSpPr>
          <p:spPr bwMode="auto">
            <a:xfrm flipH="1" flipV="1">
              <a:off x="3817" y="1931"/>
              <a:ext cx="68" cy="7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32" name="Rectangle 44"/>
            <p:cNvSpPr>
              <a:spLocks noChangeArrowheads="1"/>
            </p:cNvSpPr>
            <p:nvPr/>
          </p:nvSpPr>
          <p:spPr bwMode="auto">
            <a:xfrm flipH="1" flipV="1">
              <a:off x="3291" y="2346"/>
              <a:ext cx="715" cy="68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33" name="Text Box 45"/>
            <p:cNvSpPr txBox="1">
              <a:spLocks noChangeArrowheads="1"/>
            </p:cNvSpPr>
            <p:nvPr/>
          </p:nvSpPr>
          <p:spPr bwMode="auto">
            <a:xfrm>
              <a:off x="3982" y="2592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A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13134" name="Text Box 46"/>
            <p:cNvSpPr txBox="1">
              <a:spLocks noChangeArrowheads="1"/>
            </p:cNvSpPr>
            <p:nvPr/>
          </p:nvSpPr>
          <p:spPr bwMode="auto">
            <a:xfrm>
              <a:off x="4179" y="2592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B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13135" name="Text Box 47"/>
            <p:cNvSpPr txBox="1">
              <a:spLocks noChangeArrowheads="1"/>
            </p:cNvSpPr>
            <p:nvPr/>
          </p:nvSpPr>
          <p:spPr bwMode="auto">
            <a:xfrm>
              <a:off x="3751" y="2592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C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13136" name="Rectangle 48"/>
            <p:cNvSpPr>
              <a:spLocks noChangeArrowheads="1"/>
            </p:cNvSpPr>
            <p:nvPr/>
          </p:nvSpPr>
          <p:spPr bwMode="auto">
            <a:xfrm>
              <a:off x="3949" y="2566"/>
              <a:ext cx="33" cy="688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137" name="Rectangle 49"/>
            <p:cNvSpPr>
              <a:spLocks noChangeArrowheads="1"/>
            </p:cNvSpPr>
            <p:nvPr/>
          </p:nvSpPr>
          <p:spPr bwMode="auto">
            <a:xfrm>
              <a:off x="4566" y="2561"/>
              <a:ext cx="32" cy="626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03" name="Freeform 115"/>
            <p:cNvSpPr>
              <a:spLocks/>
            </p:cNvSpPr>
            <p:nvPr/>
          </p:nvSpPr>
          <p:spPr bwMode="auto">
            <a:xfrm>
              <a:off x="3291" y="2784"/>
              <a:ext cx="2010" cy="403"/>
            </a:xfrm>
            <a:custGeom>
              <a:avLst/>
              <a:gdLst>
                <a:gd name="T0" fmla="*/ 23 w 2711"/>
                <a:gd name="T1" fmla="*/ 57 h 259"/>
                <a:gd name="T2" fmla="*/ 177 w 2711"/>
                <a:gd name="T3" fmla="*/ 6 h 259"/>
                <a:gd name="T4" fmla="*/ 548 w 2711"/>
                <a:gd name="T5" fmla="*/ 46 h 259"/>
                <a:gd name="T6" fmla="*/ 719 w 2711"/>
                <a:gd name="T7" fmla="*/ 108 h 259"/>
                <a:gd name="T8" fmla="*/ 936 w 2711"/>
                <a:gd name="T9" fmla="*/ 80 h 259"/>
                <a:gd name="T10" fmla="*/ 1129 w 2711"/>
                <a:gd name="T11" fmla="*/ 51 h 259"/>
                <a:gd name="T12" fmla="*/ 1289 w 2711"/>
                <a:gd name="T13" fmla="*/ 6 h 259"/>
                <a:gd name="T14" fmla="*/ 1540 w 2711"/>
                <a:gd name="T15" fmla="*/ 11 h 259"/>
                <a:gd name="T16" fmla="*/ 1614 w 2711"/>
                <a:gd name="T17" fmla="*/ 46 h 259"/>
                <a:gd name="T18" fmla="*/ 1808 w 2711"/>
                <a:gd name="T19" fmla="*/ 91 h 259"/>
                <a:gd name="T20" fmla="*/ 1968 w 2711"/>
                <a:gd name="T21" fmla="*/ 74 h 259"/>
                <a:gd name="T22" fmla="*/ 2150 w 2711"/>
                <a:gd name="T23" fmla="*/ 23 h 259"/>
                <a:gd name="T24" fmla="*/ 2242 w 2711"/>
                <a:gd name="T25" fmla="*/ 11 h 259"/>
                <a:gd name="T26" fmla="*/ 2333 w 2711"/>
                <a:gd name="T27" fmla="*/ 0 h 259"/>
                <a:gd name="T28" fmla="*/ 2641 w 2711"/>
                <a:gd name="T29" fmla="*/ 28 h 259"/>
                <a:gd name="T30" fmla="*/ 2675 w 2711"/>
                <a:gd name="T31" fmla="*/ 194 h 259"/>
                <a:gd name="T32" fmla="*/ 2299 w 2711"/>
                <a:gd name="T33" fmla="*/ 222 h 259"/>
                <a:gd name="T34" fmla="*/ 1677 w 2711"/>
                <a:gd name="T35" fmla="*/ 228 h 259"/>
                <a:gd name="T36" fmla="*/ 1289 w 2711"/>
                <a:gd name="T37" fmla="*/ 194 h 259"/>
                <a:gd name="T38" fmla="*/ 1044 w 2711"/>
                <a:gd name="T39" fmla="*/ 165 h 259"/>
                <a:gd name="T40" fmla="*/ 953 w 2711"/>
                <a:gd name="T41" fmla="*/ 154 h 259"/>
                <a:gd name="T42" fmla="*/ 0 w 2711"/>
                <a:gd name="T43" fmla="*/ 120 h 259"/>
                <a:gd name="T44" fmla="*/ 23 w 2711"/>
                <a:gd name="T45" fmla="*/ 5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11" h="259">
                  <a:moveTo>
                    <a:pt x="23" y="57"/>
                  </a:moveTo>
                  <a:cubicBezTo>
                    <a:pt x="75" y="39"/>
                    <a:pt x="124" y="22"/>
                    <a:pt x="177" y="6"/>
                  </a:cubicBezTo>
                  <a:cubicBezTo>
                    <a:pt x="300" y="10"/>
                    <a:pt x="427" y="20"/>
                    <a:pt x="548" y="46"/>
                  </a:cubicBezTo>
                  <a:cubicBezTo>
                    <a:pt x="608" y="59"/>
                    <a:pt x="657" y="97"/>
                    <a:pt x="719" y="108"/>
                  </a:cubicBezTo>
                  <a:cubicBezTo>
                    <a:pt x="793" y="103"/>
                    <a:pt x="862" y="86"/>
                    <a:pt x="936" y="80"/>
                  </a:cubicBezTo>
                  <a:cubicBezTo>
                    <a:pt x="1000" y="69"/>
                    <a:pt x="1066" y="66"/>
                    <a:pt x="1129" y="51"/>
                  </a:cubicBezTo>
                  <a:cubicBezTo>
                    <a:pt x="1194" y="35"/>
                    <a:pt x="1218" y="13"/>
                    <a:pt x="1289" y="6"/>
                  </a:cubicBezTo>
                  <a:cubicBezTo>
                    <a:pt x="1373" y="8"/>
                    <a:pt x="1457" y="3"/>
                    <a:pt x="1540" y="11"/>
                  </a:cubicBezTo>
                  <a:cubicBezTo>
                    <a:pt x="1605" y="17"/>
                    <a:pt x="1580" y="29"/>
                    <a:pt x="1614" y="46"/>
                  </a:cubicBezTo>
                  <a:cubicBezTo>
                    <a:pt x="1674" y="76"/>
                    <a:pt x="1742" y="85"/>
                    <a:pt x="1808" y="91"/>
                  </a:cubicBezTo>
                  <a:cubicBezTo>
                    <a:pt x="1860" y="87"/>
                    <a:pt x="1917" y="87"/>
                    <a:pt x="1968" y="74"/>
                  </a:cubicBezTo>
                  <a:cubicBezTo>
                    <a:pt x="2029" y="58"/>
                    <a:pt x="2088" y="35"/>
                    <a:pt x="2150" y="23"/>
                  </a:cubicBezTo>
                  <a:cubicBezTo>
                    <a:pt x="2194" y="14"/>
                    <a:pt x="2189" y="17"/>
                    <a:pt x="2242" y="11"/>
                  </a:cubicBezTo>
                  <a:cubicBezTo>
                    <a:pt x="2272" y="8"/>
                    <a:pt x="2333" y="0"/>
                    <a:pt x="2333" y="0"/>
                  </a:cubicBezTo>
                  <a:cubicBezTo>
                    <a:pt x="2440" y="4"/>
                    <a:pt x="2537" y="19"/>
                    <a:pt x="2641" y="28"/>
                  </a:cubicBezTo>
                  <a:cubicBezTo>
                    <a:pt x="2711" y="46"/>
                    <a:pt x="2659" y="134"/>
                    <a:pt x="2675" y="194"/>
                  </a:cubicBezTo>
                  <a:cubicBezTo>
                    <a:pt x="2572" y="230"/>
                    <a:pt x="2396" y="220"/>
                    <a:pt x="2299" y="222"/>
                  </a:cubicBezTo>
                  <a:cubicBezTo>
                    <a:pt x="2084" y="259"/>
                    <a:pt x="1965" y="231"/>
                    <a:pt x="1677" y="228"/>
                  </a:cubicBezTo>
                  <a:cubicBezTo>
                    <a:pt x="1547" y="221"/>
                    <a:pt x="1419" y="203"/>
                    <a:pt x="1289" y="194"/>
                  </a:cubicBezTo>
                  <a:cubicBezTo>
                    <a:pt x="1209" y="177"/>
                    <a:pt x="1125" y="173"/>
                    <a:pt x="1044" y="165"/>
                  </a:cubicBezTo>
                  <a:cubicBezTo>
                    <a:pt x="1014" y="162"/>
                    <a:pt x="953" y="154"/>
                    <a:pt x="953" y="154"/>
                  </a:cubicBezTo>
                  <a:cubicBezTo>
                    <a:pt x="627" y="158"/>
                    <a:pt x="320" y="151"/>
                    <a:pt x="0" y="120"/>
                  </a:cubicBezTo>
                  <a:cubicBezTo>
                    <a:pt x="17" y="96"/>
                    <a:pt x="9" y="57"/>
                    <a:pt x="23" y="5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04" name="Freeform 116"/>
            <p:cNvSpPr>
              <a:spLocks/>
            </p:cNvSpPr>
            <p:nvPr/>
          </p:nvSpPr>
          <p:spPr bwMode="auto">
            <a:xfrm rot="15960319">
              <a:off x="4087" y="2358"/>
              <a:ext cx="1309" cy="277"/>
            </a:xfrm>
            <a:custGeom>
              <a:avLst/>
              <a:gdLst>
                <a:gd name="T0" fmla="*/ 23 w 2711"/>
                <a:gd name="T1" fmla="*/ 57 h 259"/>
                <a:gd name="T2" fmla="*/ 177 w 2711"/>
                <a:gd name="T3" fmla="*/ 6 h 259"/>
                <a:gd name="T4" fmla="*/ 548 w 2711"/>
                <a:gd name="T5" fmla="*/ 46 h 259"/>
                <a:gd name="T6" fmla="*/ 719 w 2711"/>
                <a:gd name="T7" fmla="*/ 108 h 259"/>
                <a:gd name="T8" fmla="*/ 936 w 2711"/>
                <a:gd name="T9" fmla="*/ 80 h 259"/>
                <a:gd name="T10" fmla="*/ 1129 w 2711"/>
                <a:gd name="T11" fmla="*/ 51 h 259"/>
                <a:gd name="T12" fmla="*/ 1289 w 2711"/>
                <a:gd name="T13" fmla="*/ 6 h 259"/>
                <a:gd name="T14" fmla="*/ 1540 w 2711"/>
                <a:gd name="T15" fmla="*/ 11 h 259"/>
                <a:gd name="T16" fmla="*/ 1614 w 2711"/>
                <a:gd name="T17" fmla="*/ 46 h 259"/>
                <a:gd name="T18" fmla="*/ 1808 w 2711"/>
                <a:gd name="T19" fmla="*/ 91 h 259"/>
                <a:gd name="T20" fmla="*/ 1968 w 2711"/>
                <a:gd name="T21" fmla="*/ 74 h 259"/>
                <a:gd name="T22" fmla="*/ 2150 w 2711"/>
                <a:gd name="T23" fmla="*/ 23 h 259"/>
                <a:gd name="T24" fmla="*/ 2242 w 2711"/>
                <a:gd name="T25" fmla="*/ 11 h 259"/>
                <a:gd name="T26" fmla="*/ 2333 w 2711"/>
                <a:gd name="T27" fmla="*/ 0 h 259"/>
                <a:gd name="T28" fmla="*/ 2641 w 2711"/>
                <a:gd name="T29" fmla="*/ 28 h 259"/>
                <a:gd name="T30" fmla="*/ 2675 w 2711"/>
                <a:gd name="T31" fmla="*/ 194 h 259"/>
                <a:gd name="T32" fmla="*/ 2299 w 2711"/>
                <a:gd name="T33" fmla="*/ 222 h 259"/>
                <a:gd name="T34" fmla="*/ 1677 w 2711"/>
                <a:gd name="T35" fmla="*/ 228 h 259"/>
                <a:gd name="T36" fmla="*/ 1289 w 2711"/>
                <a:gd name="T37" fmla="*/ 194 h 259"/>
                <a:gd name="T38" fmla="*/ 1044 w 2711"/>
                <a:gd name="T39" fmla="*/ 165 h 259"/>
                <a:gd name="T40" fmla="*/ 953 w 2711"/>
                <a:gd name="T41" fmla="*/ 154 h 259"/>
                <a:gd name="T42" fmla="*/ 0 w 2711"/>
                <a:gd name="T43" fmla="*/ 120 h 259"/>
                <a:gd name="T44" fmla="*/ 23 w 2711"/>
                <a:gd name="T45" fmla="*/ 5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11" h="259">
                  <a:moveTo>
                    <a:pt x="23" y="57"/>
                  </a:moveTo>
                  <a:cubicBezTo>
                    <a:pt x="75" y="39"/>
                    <a:pt x="124" y="22"/>
                    <a:pt x="177" y="6"/>
                  </a:cubicBezTo>
                  <a:cubicBezTo>
                    <a:pt x="300" y="10"/>
                    <a:pt x="427" y="20"/>
                    <a:pt x="548" y="46"/>
                  </a:cubicBezTo>
                  <a:cubicBezTo>
                    <a:pt x="608" y="59"/>
                    <a:pt x="657" y="97"/>
                    <a:pt x="719" y="108"/>
                  </a:cubicBezTo>
                  <a:cubicBezTo>
                    <a:pt x="793" y="103"/>
                    <a:pt x="862" y="86"/>
                    <a:pt x="936" y="80"/>
                  </a:cubicBezTo>
                  <a:cubicBezTo>
                    <a:pt x="1000" y="69"/>
                    <a:pt x="1066" y="66"/>
                    <a:pt x="1129" y="51"/>
                  </a:cubicBezTo>
                  <a:cubicBezTo>
                    <a:pt x="1194" y="35"/>
                    <a:pt x="1218" y="13"/>
                    <a:pt x="1289" y="6"/>
                  </a:cubicBezTo>
                  <a:cubicBezTo>
                    <a:pt x="1373" y="8"/>
                    <a:pt x="1457" y="3"/>
                    <a:pt x="1540" y="11"/>
                  </a:cubicBezTo>
                  <a:cubicBezTo>
                    <a:pt x="1605" y="17"/>
                    <a:pt x="1580" y="29"/>
                    <a:pt x="1614" y="46"/>
                  </a:cubicBezTo>
                  <a:cubicBezTo>
                    <a:pt x="1674" y="76"/>
                    <a:pt x="1742" y="85"/>
                    <a:pt x="1808" y="91"/>
                  </a:cubicBezTo>
                  <a:cubicBezTo>
                    <a:pt x="1860" y="87"/>
                    <a:pt x="1917" y="87"/>
                    <a:pt x="1968" y="74"/>
                  </a:cubicBezTo>
                  <a:cubicBezTo>
                    <a:pt x="2029" y="58"/>
                    <a:pt x="2088" y="35"/>
                    <a:pt x="2150" y="23"/>
                  </a:cubicBezTo>
                  <a:cubicBezTo>
                    <a:pt x="2194" y="14"/>
                    <a:pt x="2189" y="17"/>
                    <a:pt x="2242" y="11"/>
                  </a:cubicBezTo>
                  <a:cubicBezTo>
                    <a:pt x="2272" y="8"/>
                    <a:pt x="2333" y="0"/>
                    <a:pt x="2333" y="0"/>
                  </a:cubicBezTo>
                  <a:cubicBezTo>
                    <a:pt x="2440" y="4"/>
                    <a:pt x="2537" y="19"/>
                    <a:pt x="2641" y="28"/>
                  </a:cubicBezTo>
                  <a:cubicBezTo>
                    <a:pt x="2711" y="46"/>
                    <a:pt x="2659" y="134"/>
                    <a:pt x="2675" y="194"/>
                  </a:cubicBezTo>
                  <a:cubicBezTo>
                    <a:pt x="2572" y="230"/>
                    <a:pt x="2396" y="220"/>
                    <a:pt x="2299" y="222"/>
                  </a:cubicBezTo>
                  <a:cubicBezTo>
                    <a:pt x="2084" y="259"/>
                    <a:pt x="1965" y="231"/>
                    <a:pt x="1677" y="228"/>
                  </a:cubicBezTo>
                  <a:cubicBezTo>
                    <a:pt x="1547" y="221"/>
                    <a:pt x="1419" y="203"/>
                    <a:pt x="1289" y="194"/>
                  </a:cubicBezTo>
                  <a:cubicBezTo>
                    <a:pt x="1209" y="177"/>
                    <a:pt x="1125" y="173"/>
                    <a:pt x="1044" y="165"/>
                  </a:cubicBezTo>
                  <a:cubicBezTo>
                    <a:pt x="1014" y="162"/>
                    <a:pt x="953" y="154"/>
                    <a:pt x="953" y="154"/>
                  </a:cubicBezTo>
                  <a:cubicBezTo>
                    <a:pt x="627" y="158"/>
                    <a:pt x="320" y="151"/>
                    <a:pt x="0" y="120"/>
                  </a:cubicBezTo>
                  <a:cubicBezTo>
                    <a:pt x="17" y="96"/>
                    <a:pt x="9" y="57"/>
                    <a:pt x="23" y="5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05" name="Freeform 117"/>
            <p:cNvSpPr>
              <a:spLocks/>
            </p:cNvSpPr>
            <p:nvPr/>
          </p:nvSpPr>
          <p:spPr bwMode="auto">
            <a:xfrm rot="33201753">
              <a:off x="3789" y="1401"/>
              <a:ext cx="1971" cy="403"/>
            </a:xfrm>
            <a:custGeom>
              <a:avLst/>
              <a:gdLst>
                <a:gd name="T0" fmla="*/ 23 w 2711"/>
                <a:gd name="T1" fmla="*/ 57 h 259"/>
                <a:gd name="T2" fmla="*/ 177 w 2711"/>
                <a:gd name="T3" fmla="*/ 6 h 259"/>
                <a:gd name="T4" fmla="*/ 548 w 2711"/>
                <a:gd name="T5" fmla="*/ 46 h 259"/>
                <a:gd name="T6" fmla="*/ 719 w 2711"/>
                <a:gd name="T7" fmla="*/ 108 h 259"/>
                <a:gd name="T8" fmla="*/ 936 w 2711"/>
                <a:gd name="T9" fmla="*/ 80 h 259"/>
                <a:gd name="T10" fmla="*/ 1129 w 2711"/>
                <a:gd name="T11" fmla="*/ 51 h 259"/>
                <a:gd name="T12" fmla="*/ 1289 w 2711"/>
                <a:gd name="T13" fmla="*/ 6 h 259"/>
                <a:gd name="T14" fmla="*/ 1540 w 2711"/>
                <a:gd name="T15" fmla="*/ 11 h 259"/>
                <a:gd name="T16" fmla="*/ 1614 w 2711"/>
                <a:gd name="T17" fmla="*/ 46 h 259"/>
                <a:gd name="T18" fmla="*/ 1808 w 2711"/>
                <a:gd name="T19" fmla="*/ 91 h 259"/>
                <a:gd name="T20" fmla="*/ 1968 w 2711"/>
                <a:gd name="T21" fmla="*/ 74 h 259"/>
                <a:gd name="T22" fmla="*/ 2150 w 2711"/>
                <a:gd name="T23" fmla="*/ 23 h 259"/>
                <a:gd name="T24" fmla="*/ 2242 w 2711"/>
                <a:gd name="T25" fmla="*/ 11 h 259"/>
                <a:gd name="T26" fmla="*/ 2333 w 2711"/>
                <a:gd name="T27" fmla="*/ 0 h 259"/>
                <a:gd name="T28" fmla="*/ 2641 w 2711"/>
                <a:gd name="T29" fmla="*/ 28 h 259"/>
                <a:gd name="T30" fmla="*/ 2675 w 2711"/>
                <a:gd name="T31" fmla="*/ 194 h 259"/>
                <a:gd name="T32" fmla="*/ 2299 w 2711"/>
                <a:gd name="T33" fmla="*/ 222 h 259"/>
                <a:gd name="T34" fmla="*/ 1677 w 2711"/>
                <a:gd name="T35" fmla="*/ 228 h 259"/>
                <a:gd name="T36" fmla="*/ 1289 w 2711"/>
                <a:gd name="T37" fmla="*/ 194 h 259"/>
                <a:gd name="T38" fmla="*/ 1044 w 2711"/>
                <a:gd name="T39" fmla="*/ 165 h 259"/>
                <a:gd name="T40" fmla="*/ 953 w 2711"/>
                <a:gd name="T41" fmla="*/ 154 h 259"/>
                <a:gd name="T42" fmla="*/ 0 w 2711"/>
                <a:gd name="T43" fmla="*/ 120 h 259"/>
                <a:gd name="T44" fmla="*/ 23 w 2711"/>
                <a:gd name="T45" fmla="*/ 5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11" h="259">
                  <a:moveTo>
                    <a:pt x="23" y="57"/>
                  </a:moveTo>
                  <a:cubicBezTo>
                    <a:pt x="75" y="39"/>
                    <a:pt x="124" y="22"/>
                    <a:pt x="177" y="6"/>
                  </a:cubicBezTo>
                  <a:cubicBezTo>
                    <a:pt x="300" y="10"/>
                    <a:pt x="427" y="20"/>
                    <a:pt x="548" y="46"/>
                  </a:cubicBezTo>
                  <a:cubicBezTo>
                    <a:pt x="608" y="59"/>
                    <a:pt x="657" y="97"/>
                    <a:pt x="719" y="108"/>
                  </a:cubicBezTo>
                  <a:cubicBezTo>
                    <a:pt x="793" y="103"/>
                    <a:pt x="862" y="86"/>
                    <a:pt x="936" y="80"/>
                  </a:cubicBezTo>
                  <a:cubicBezTo>
                    <a:pt x="1000" y="69"/>
                    <a:pt x="1066" y="66"/>
                    <a:pt x="1129" y="51"/>
                  </a:cubicBezTo>
                  <a:cubicBezTo>
                    <a:pt x="1194" y="35"/>
                    <a:pt x="1218" y="13"/>
                    <a:pt x="1289" y="6"/>
                  </a:cubicBezTo>
                  <a:cubicBezTo>
                    <a:pt x="1373" y="8"/>
                    <a:pt x="1457" y="3"/>
                    <a:pt x="1540" y="11"/>
                  </a:cubicBezTo>
                  <a:cubicBezTo>
                    <a:pt x="1605" y="17"/>
                    <a:pt x="1580" y="29"/>
                    <a:pt x="1614" y="46"/>
                  </a:cubicBezTo>
                  <a:cubicBezTo>
                    <a:pt x="1674" y="76"/>
                    <a:pt x="1742" y="85"/>
                    <a:pt x="1808" y="91"/>
                  </a:cubicBezTo>
                  <a:cubicBezTo>
                    <a:pt x="1860" y="87"/>
                    <a:pt x="1917" y="87"/>
                    <a:pt x="1968" y="74"/>
                  </a:cubicBezTo>
                  <a:cubicBezTo>
                    <a:pt x="2029" y="58"/>
                    <a:pt x="2088" y="35"/>
                    <a:pt x="2150" y="23"/>
                  </a:cubicBezTo>
                  <a:cubicBezTo>
                    <a:pt x="2194" y="14"/>
                    <a:pt x="2189" y="17"/>
                    <a:pt x="2242" y="11"/>
                  </a:cubicBezTo>
                  <a:cubicBezTo>
                    <a:pt x="2272" y="8"/>
                    <a:pt x="2333" y="0"/>
                    <a:pt x="2333" y="0"/>
                  </a:cubicBezTo>
                  <a:cubicBezTo>
                    <a:pt x="2440" y="4"/>
                    <a:pt x="2537" y="19"/>
                    <a:pt x="2641" y="28"/>
                  </a:cubicBezTo>
                  <a:cubicBezTo>
                    <a:pt x="2711" y="46"/>
                    <a:pt x="2659" y="134"/>
                    <a:pt x="2675" y="194"/>
                  </a:cubicBezTo>
                  <a:cubicBezTo>
                    <a:pt x="2572" y="230"/>
                    <a:pt x="2396" y="220"/>
                    <a:pt x="2299" y="222"/>
                  </a:cubicBezTo>
                  <a:cubicBezTo>
                    <a:pt x="2084" y="259"/>
                    <a:pt x="1965" y="231"/>
                    <a:pt x="1677" y="228"/>
                  </a:cubicBezTo>
                  <a:cubicBezTo>
                    <a:pt x="1547" y="221"/>
                    <a:pt x="1419" y="203"/>
                    <a:pt x="1289" y="194"/>
                  </a:cubicBezTo>
                  <a:cubicBezTo>
                    <a:pt x="1209" y="177"/>
                    <a:pt x="1125" y="173"/>
                    <a:pt x="1044" y="165"/>
                  </a:cubicBezTo>
                  <a:cubicBezTo>
                    <a:pt x="1014" y="162"/>
                    <a:pt x="953" y="154"/>
                    <a:pt x="953" y="154"/>
                  </a:cubicBezTo>
                  <a:cubicBezTo>
                    <a:pt x="627" y="158"/>
                    <a:pt x="320" y="151"/>
                    <a:pt x="0" y="120"/>
                  </a:cubicBezTo>
                  <a:cubicBezTo>
                    <a:pt x="17" y="96"/>
                    <a:pt x="9" y="57"/>
                    <a:pt x="23" y="5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06" name="Freeform 118"/>
            <p:cNvSpPr>
              <a:spLocks/>
            </p:cNvSpPr>
            <p:nvPr/>
          </p:nvSpPr>
          <p:spPr bwMode="auto">
            <a:xfrm rot="28819006">
              <a:off x="2870" y="1728"/>
              <a:ext cx="1282" cy="404"/>
            </a:xfrm>
            <a:custGeom>
              <a:avLst/>
              <a:gdLst>
                <a:gd name="T0" fmla="*/ 23 w 2711"/>
                <a:gd name="T1" fmla="*/ 57 h 259"/>
                <a:gd name="T2" fmla="*/ 177 w 2711"/>
                <a:gd name="T3" fmla="*/ 6 h 259"/>
                <a:gd name="T4" fmla="*/ 548 w 2711"/>
                <a:gd name="T5" fmla="*/ 46 h 259"/>
                <a:gd name="T6" fmla="*/ 719 w 2711"/>
                <a:gd name="T7" fmla="*/ 108 h 259"/>
                <a:gd name="T8" fmla="*/ 936 w 2711"/>
                <a:gd name="T9" fmla="*/ 80 h 259"/>
                <a:gd name="T10" fmla="*/ 1129 w 2711"/>
                <a:gd name="T11" fmla="*/ 51 h 259"/>
                <a:gd name="T12" fmla="*/ 1289 w 2711"/>
                <a:gd name="T13" fmla="*/ 6 h 259"/>
                <a:gd name="T14" fmla="*/ 1540 w 2711"/>
                <a:gd name="T15" fmla="*/ 11 h 259"/>
                <a:gd name="T16" fmla="*/ 1614 w 2711"/>
                <a:gd name="T17" fmla="*/ 46 h 259"/>
                <a:gd name="T18" fmla="*/ 1808 w 2711"/>
                <a:gd name="T19" fmla="*/ 91 h 259"/>
                <a:gd name="T20" fmla="*/ 1968 w 2711"/>
                <a:gd name="T21" fmla="*/ 74 h 259"/>
                <a:gd name="T22" fmla="*/ 2150 w 2711"/>
                <a:gd name="T23" fmla="*/ 23 h 259"/>
                <a:gd name="T24" fmla="*/ 2242 w 2711"/>
                <a:gd name="T25" fmla="*/ 11 h 259"/>
                <a:gd name="T26" fmla="*/ 2333 w 2711"/>
                <a:gd name="T27" fmla="*/ 0 h 259"/>
                <a:gd name="T28" fmla="*/ 2641 w 2711"/>
                <a:gd name="T29" fmla="*/ 28 h 259"/>
                <a:gd name="T30" fmla="*/ 2675 w 2711"/>
                <a:gd name="T31" fmla="*/ 194 h 259"/>
                <a:gd name="T32" fmla="*/ 2299 w 2711"/>
                <a:gd name="T33" fmla="*/ 222 h 259"/>
                <a:gd name="T34" fmla="*/ 1677 w 2711"/>
                <a:gd name="T35" fmla="*/ 228 h 259"/>
                <a:gd name="T36" fmla="*/ 1289 w 2711"/>
                <a:gd name="T37" fmla="*/ 194 h 259"/>
                <a:gd name="T38" fmla="*/ 1044 w 2711"/>
                <a:gd name="T39" fmla="*/ 165 h 259"/>
                <a:gd name="T40" fmla="*/ 953 w 2711"/>
                <a:gd name="T41" fmla="*/ 154 h 259"/>
                <a:gd name="T42" fmla="*/ 0 w 2711"/>
                <a:gd name="T43" fmla="*/ 120 h 259"/>
                <a:gd name="T44" fmla="*/ 23 w 2711"/>
                <a:gd name="T45" fmla="*/ 5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11" h="259">
                  <a:moveTo>
                    <a:pt x="23" y="57"/>
                  </a:moveTo>
                  <a:cubicBezTo>
                    <a:pt x="75" y="39"/>
                    <a:pt x="124" y="22"/>
                    <a:pt x="177" y="6"/>
                  </a:cubicBezTo>
                  <a:cubicBezTo>
                    <a:pt x="300" y="10"/>
                    <a:pt x="427" y="20"/>
                    <a:pt x="548" y="46"/>
                  </a:cubicBezTo>
                  <a:cubicBezTo>
                    <a:pt x="608" y="59"/>
                    <a:pt x="657" y="97"/>
                    <a:pt x="719" y="108"/>
                  </a:cubicBezTo>
                  <a:cubicBezTo>
                    <a:pt x="793" y="103"/>
                    <a:pt x="862" y="86"/>
                    <a:pt x="936" y="80"/>
                  </a:cubicBezTo>
                  <a:cubicBezTo>
                    <a:pt x="1000" y="69"/>
                    <a:pt x="1066" y="66"/>
                    <a:pt x="1129" y="51"/>
                  </a:cubicBezTo>
                  <a:cubicBezTo>
                    <a:pt x="1194" y="35"/>
                    <a:pt x="1218" y="13"/>
                    <a:pt x="1289" y="6"/>
                  </a:cubicBezTo>
                  <a:cubicBezTo>
                    <a:pt x="1373" y="8"/>
                    <a:pt x="1457" y="3"/>
                    <a:pt x="1540" y="11"/>
                  </a:cubicBezTo>
                  <a:cubicBezTo>
                    <a:pt x="1605" y="17"/>
                    <a:pt x="1580" y="29"/>
                    <a:pt x="1614" y="46"/>
                  </a:cubicBezTo>
                  <a:cubicBezTo>
                    <a:pt x="1674" y="76"/>
                    <a:pt x="1742" y="85"/>
                    <a:pt x="1808" y="91"/>
                  </a:cubicBezTo>
                  <a:cubicBezTo>
                    <a:pt x="1860" y="87"/>
                    <a:pt x="1917" y="87"/>
                    <a:pt x="1968" y="74"/>
                  </a:cubicBezTo>
                  <a:cubicBezTo>
                    <a:pt x="2029" y="58"/>
                    <a:pt x="2088" y="35"/>
                    <a:pt x="2150" y="23"/>
                  </a:cubicBezTo>
                  <a:cubicBezTo>
                    <a:pt x="2194" y="14"/>
                    <a:pt x="2189" y="17"/>
                    <a:pt x="2242" y="11"/>
                  </a:cubicBezTo>
                  <a:cubicBezTo>
                    <a:pt x="2272" y="8"/>
                    <a:pt x="2333" y="0"/>
                    <a:pt x="2333" y="0"/>
                  </a:cubicBezTo>
                  <a:cubicBezTo>
                    <a:pt x="2440" y="4"/>
                    <a:pt x="2537" y="19"/>
                    <a:pt x="2641" y="28"/>
                  </a:cubicBezTo>
                  <a:cubicBezTo>
                    <a:pt x="2711" y="46"/>
                    <a:pt x="2659" y="134"/>
                    <a:pt x="2675" y="194"/>
                  </a:cubicBezTo>
                  <a:cubicBezTo>
                    <a:pt x="2572" y="230"/>
                    <a:pt x="2396" y="220"/>
                    <a:pt x="2299" y="222"/>
                  </a:cubicBezTo>
                  <a:cubicBezTo>
                    <a:pt x="2084" y="259"/>
                    <a:pt x="1965" y="231"/>
                    <a:pt x="1677" y="228"/>
                  </a:cubicBezTo>
                  <a:cubicBezTo>
                    <a:pt x="1547" y="221"/>
                    <a:pt x="1419" y="203"/>
                    <a:pt x="1289" y="194"/>
                  </a:cubicBezTo>
                  <a:cubicBezTo>
                    <a:pt x="1209" y="177"/>
                    <a:pt x="1125" y="173"/>
                    <a:pt x="1044" y="165"/>
                  </a:cubicBezTo>
                  <a:cubicBezTo>
                    <a:pt x="1014" y="162"/>
                    <a:pt x="953" y="154"/>
                    <a:pt x="953" y="154"/>
                  </a:cubicBezTo>
                  <a:cubicBezTo>
                    <a:pt x="627" y="158"/>
                    <a:pt x="320" y="151"/>
                    <a:pt x="0" y="120"/>
                  </a:cubicBezTo>
                  <a:cubicBezTo>
                    <a:pt x="17" y="96"/>
                    <a:pt x="9" y="57"/>
                    <a:pt x="23" y="5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07" name="Text Box 119"/>
            <p:cNvSpPr txBox="1">
              <a:spLocks noChangeArrowheads="1"/>
            </p:cNvSpPr>
            <p:nvPr/>
          </p:nvSpPr>
          <p:spPr bwMode="auto">
            <a:xfrm>
              <a:off x="4633" y="1850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C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13208" name="Text Box 120"/>
            <p:cNvSpPr txBox="1">
              <a:spLocks noChangeArrowheads="1"/>
            </p:cNvSpPr>
            <p:nvPr/>
          </p:nvSpPr>
          <p:spPr bwMode="auto">
            <a:xfrm>
              <a:off x="4638" y="2065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B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13209" name="Text Box 121"/>
            <p:cNvSpPr txBox="1">
              <a:spLocks noChangeArrowheads="1"/>
            </p:cNvSpPr>
            <p:nvPr/>
          </p:nvSpPr>
          <p:spPr bwMode="auto">
            <a:xfrm>
              <a:off x="3291" y="2257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A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13210" name="Text Box 122"/>
            <p:cNvSpPr txBox="1">
              <a:spLocks noChangeArrowheads="1"/>
            </p:cNvSpPr>
            <p:nvPr/>
          </p:nvSpPr>
          <p:spPr bwMode="auto">
            <a:xfrm>
              <a:off x="3291" y="2045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B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13211" name="Freeform 123"/>
            <p:cNvSpPr>
              <a:spLocks/>
            </p:cNvSpPr>
            <p:nvPr/>
          </p:nvSpPr>
          <p:spPr bwMode="auto">
            <a:xfrm>
              <a:off x="3325" y="2515"/>
              <a:ext cx="348" cy="345"/>
            </a:xfrm>
            <a:custGeom>
              <a:avLst/>
              <a:gdLst>
                <a:gd name="T0" fmla="*/ 0 w 470"/>
                <a:gd name="T1" fmla="*/ 4 h 466"/>
                <a:gd name="T2" fmla="*/ 54 w 470"/>
                <a:gd name="T3" fmla="*/ 10 h 466"/>
                <a:gd name="T4" fmla="*/ 130 w 470"/>
                <a:gd name="T5" fmla="*/ 10 h 466"/>
                <a:gd name="T6" fmla="*/ 194 w 470"/>
                <a:gd name="T7" fmla="*/ 16 h 466"/>
                <a:gd name="T8" fmla="*/ 450 w 470"/>
                <a:gd name="T9" fmla="*/ 16 h 466"/>
                <a:gd name="T10" fmla="*/ 456 w 470"/>
                <a:gd name="T11" fmla="*/ 78 h 466"/>
                <a:gd name="T12" fmla="*/ 450 w 470"/>
                <a:gd name="T13" fmla="*/ 302 h 466"/>
                <a:gd name="T14" fmla="*/ 452 w 470"/>
                <a:gd name="T15" fmla="*/ 412 h 466"/>
                <a:gd name="T16" fmla="*/ 454 w 470"/>
                <a:gd name="T17" fmla="*/ 462 h 466"/>
                <a:gd name="T18" fmla="*/ 452 w 470"/>
                <a:gd name="T19" fmla="*/ 450 h 466"/>
                <a:gd name="T20" fmla="*/ 438 w 470"/>
                <a:gd name="T21" fmla="*/ 430 h 466"/>
                <a:gd name="T22" fmla="*/ 376 w 470"/>
                <a:gd name="T23" fmla="*/ 388 h 466"/>
                <a:gd name="T24" fmla="*/ 342 w 470"/>
                <a:gd name="T25" fmla="*/ 358 h 466"/>
                <a:gd name="T26" fmla="*/ 298 w 470"/>
                <a:gd name="T27" fmla="*/ 338 h 466"/>
                <a:gd name="T28" fmla="*/ 198 w 470"/>
                <a:gd name="T29" fmla="*/ 302 h 466"/>
                <a:gd name="T30" fmla="*/ 178 w 470"/>
                <a:gd name="T31" fmla="*/ 258 h 466"/>
                <a:gd name="T32" fmla="*/ 178 w 470"/>
                <a:gd name="T33" fmla="*/ 190 h 466"/>
                <a:gd name="T34" fmla="*/ 146 w 470"/>
                <a:gd name="T35" fmla="*/ 150 h 466"/>
                <a:gd name="T36" fmla="*/ 66 w 470"/>
                <a:gd name="T37" fmla="*/ 98 h 466"/>
                <a:gd name="T38" fmla="*/ 10 w 470"/>
                <a:gd name="T39" fmla="*/ 62 h 466"/>
                <a:gd name="T40" fmla="*/ 0 w 470"/>
                <a:gd name="T41" fmla="*/ 4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466">
                  <a:moveTo>
                    <a:pt x="0" y="4"/>
                  </a:moveTo>
                  <a:cubicBezTo>
                    <a:pt x="20" y="7"/>
                    <a:pt x="31" y="9"/>
                    <a:pt x="54" y="10"/>
                  </a:cubicBezTo>
                  <a:cubicBezTo>
                    <a:pt x="80" y="13"/>
                    <a:pt x="103" y="12"/>
                    <a:pt x="130" y="10"/>
                  </a:cubicBezTo>
                  <a:cubicBezTo>
                    <a:pt x="153" y="5"/>
                    <a:pt x="173" y="9"/>
                    <a:pt x="194" y="16"/>
                  </a:cubicBezTo>
                  <a:cubicBezTo>
                    <a:pt x="279" y="8"/>
                    <a:pt x="366" y="0"/>
                    <a:pt x="450" y="16"/>
                  </a:cubicBezTo>
                  <a:cubicBezTo>
                    <a:pt x="470" y="20"/>
                    <a:pt x="451" y="58"/>
                    <a:pt x="456" y="78"/>
                  </a:cubicBezTo>
                  <a:cubicBezTo>
                    <a:pt x="455" y="165"/>
                    <a:pt x="456" y="225"/>
                    <a:pt x="450" y="302"/>
                  </a:cubicBezTo>
                  <a:cubicBezTo>
                    <a:pt x="454" y="342"/>
                    <a:pt x="453" y="366"/>
                    <a:pt x="452" y="412"/>
                  </a:cubicBezTo>
                  <a:cubicBezTo>
                    <a:pt x="453" y="429"/>
                    <a:pt x="454" y="445"/>
                    <a:pt x="454" y="462"/>
                  </a:cubicBezTo>
                  <a:cubicBezTo>
                    <a:pt x="454" y="466"/>
                    <a:pt x="453" y="454"/>
                    <a:pt x="452" y="450"/>
                  </a:cubicBezTo>
                  <a:cubicBezTo>
                    <a:pt x="450" y="442"/>
                    <a:pt x="444" y="435"/>
                    <a:pt x="438" y="430"/>
                  </a:cubicBezTo>
                  <a:cubicBezTo>
                    <a:pt x="419" y="414"/>
                    <a:pt x="397" y="402"/>
                    <a:pt x="376" y="388"/>
                  </a:cubicBezTo>
                  <a:cubicBezTo>
                    <a:pt x="363" y="380"/>
                    <a:pt x="353" y="369"/>
                    <a:pt x="342" y="358"/>
                  </a:cubicBezTo>
                  <a:cubicBezTo>
                    <a:pt x="335" y="351"/>
                    <a:pt x="307" y="341"/>
                    <a:pt x="298" y="338"/>
                  </a:cubicBezTo>
                  <a:cubicBezTo>
                    <a:pt x="265" y="327"/>
                    <a:pt x="227" y="321"/>
                    <a:pt x="198" y="302"/>
                  </a:cubicBezTo>
                  <a:cubicBezTo>
                    <a:pt x="188" y="287"/>
                    <a:pt x="181" y="276"/>
                    <a:pt x="178" y="258"/>
                  </a:cubicBezTo>
                  <a:cubicBezTo>
                    <a:pt x="180" y="230"/>
                    <a:pt x="182" y="221"/>
                    <a:pt x="178" y="190"/>
                  </a:cubicBezTo>
                  <a:cubicBezTo>
                    <a:pt x="176" y="174"/>
                    <a:pt x="157" y="159"/>
                    <a:pt x="146" y="150"/>
                  </a:cubicBezTo>
                  <a:cubicBezTo>
                    <a:pt x="120" y="131"/>
                    <a:pt x="94" y="114"/>
                    <a:pt x="66" y="98"/>
                  </a:cubicBezTo>
                  <a:cubicBezTo>
                    <a:pt x="46" y="86"/>
                    <a:pt x="24" y="83"/>
                    <a:pt x="10" y="62"/>
                  </a:cubicBezTo>
                  <a:cubicBezTo>
                    <a:pt x="8" y="39"/>
                    <a:pt x="3" y="26"/>
                    <a:pt x="0" y="4"/>
                  </a:cubicBez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12" name="Freeform 124"/>
            <p:cNvSpPr>
              <a:spLocks/>
            </p:cNvSpPr>
            <p:nvPr/>
          </p:nvSpPr>
          <p:spPr bwMode="auto">
            <a:xfrm rot="16200000">
              <a:off x="4434" y="2516"/>
              <a:ext cx="348" cy="346"/>
            </a:xfrm>
            <a:custGeom>
              <a:avLst/>
              <a:gdLst>
                <a:gd name="T0" fmla="*/ 0 w 470"/>
                <a:gd name="T1" fmla="*/ 4 h 466"/>
                <a:gd name="T2" fmla="*/ 54 w 470"/>
                <a:gd name="T3" fmla="*/ 10 h 466"/>
                <a:gd name="T4" fmla="*/ 130 w 470"/>
                <a:gd name="T5" fmla="*/ 10 h 466"/>
                <a:gd name="T6" fmla="*/ 194 w 470"/>
                <a:gd name="T7" fmla="*/ 16 h 466"/>
                <a:gd name="T8" fmla="*/ 450 w 470"/>
                <a:gd name="T9" fmla="*/ 16 h 466"/>
                <a:gd name="T10" fmla="*/ 456 w 470"/>
                <a:gd name="T11" fmla="*/ 78 h 466"/>
                <a:gd name="T12" fmla="*/ 450 w 470"/>
                <a:gd name="T13" fmla="*/ 302 h 466"/>
                <a:gd name="T14" fmla="*/ 452 w 470"/>
                <a:gd name="T15" fmla="*/ 412 h 466"/>
                <a:gd name="T16" fmla="*/ 454 w 470"/>
                <a:gd name="T17" fmla="*/ 462 h 466"/>
                <a:gd name="T18" fmla="*/ 452 w 470"/>
                <a:gd name="T19" fmla="*/ 450 h 466"/>
                <a:gd name="T20" fmla="*/ 438 w 470"/>
                <a:gd name="T21" fmla="*/ 430 h 466"/>
                <a:gd name="T22" fmla="*/ 376 w 470"/>
                <a:gd name="T23" fmla="*/ 388 h 466"/>
                <a:gd name="T24" fmla="*/ 342 w 470"/>
                <a:gd name="T25" fmla="*/ 358 h 466"/>
                <a:gd name="T26" fmla="*/ 298 w 470"/>
                <a:gd name="T27" fmla="*/ 338 h 466"/>
                <a:gd name="T28" fmla="*/ 198 w 470"/>
                <a:gd name="T29" fmla="*/ 302 h 466"/>
                <a:gd name="T30" fmla="*/ 178 w 470"/>
                <a:gd name="T31" fmla="*/ 258 h 466"/>
                <a:gd name="T32" fmla="*/ 178 w 470"/>
                <a:gd name="T33" fmla="*/ 190 h 466"/>
                <a:gd name="T34" fmla="*/ 146 w 470"/>
                <a:gd name="T35" fmla="*/ 150 h 466"/>
                <a:gd name="T36" fmla="*/ 66 w 470"/>
                <a:gd name="T37" fmla="*/ 98 h 466"/>
                <a:gd name="T38" fmla="*/ 10 w 470"/>
                <a:gd name="T39" fmla="*/ 62 h 466"/>
                <a:gd name="T40" fmla="*/ 0 w 470"/>
                <a:gd name="T41" fmla="*/ 4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466">
                  <a:moveTo>
                    <a:pt x="0" y="4"/>
                  </a:moveTo>
                  <a:cubicBezTo>
                    <a:pt x="20" y="7"/>
                    <a:pt x="31" y="9"/>
                    <a:pt x="54" y="10"/>
                  </a:cubicBezTo>
                  <a:cubicBezTo>
                    <a:pt x="80" y="13"/>
                    <a:pt x="103" y="12"/>
                    <a:pt x="130" y="10"/>
                  </a:cubicBezTo>
                  <a:cubicBezTo>
                    <a:pt x="153" y="5"/>
                    <a:pt x="173" y="9"/>
                    <a:pt x="194" y="16"/>
                  </a:cubicBezTo>
                  <a:cubicBezTo>
                    <a:pt x="279" y="8"/>
                    <a:pt x="366" y="0"/>
                    <a:pt x="450" y="16"/>
                  </a:cubicBezTo>
                  <a:cubicBezTo>
                    <a:pt x="470" y="20"/>
                    <a:pt x="451" y="58"/>
                    <a:pt x="456" y="78"/>
                  </a:cubicBezTo>
                  <a:cubicBezTo>
                    <a:pt x="455" y="165"/>
                    <a:pt x="456" y="225"/>
                    <a:pt x="450" y="302"/>
                  </a:cubicBezTo>
                  <a:cubicBezTo>
                    <a:pt x="454" y="342"/>
                    <a:pt x="453" y="366"/>
                    <a:pt x="452" y="412"/>
                  </a:cubicBezTo>
                  <a:cubicBezTo>
                    <a:pt x="453" y="429"/>
                    <a:pt x="454" y="445"/>
                    <a:pt x="454" y="462"/>
                  </a:cubicBezTo>
                  <a:cubicBezTo>
                    <a:pt x="454" y="466"/>
                    <a:pt x="453" y="454"/>
                    <a:pt x="452" y="450"/>
                  </a:cubicBezTo>
                  <a:cubicBezTo>
                    <a:pt x="450" y="442"/>
                    <a:pt x="444" y="435"/>
                    <a:pt x="438" y="430"/>
                  </a:cubicBezTo>
                  <a:cubicBezTo>
                    <a:pt x="419" y="414"/>
                    <a:pt x="397" y="402"/>
                    <a:pt x="376" y="388"/>
                  </a:cubicBezTo>
                  <a:cubicBezTo>
                    <a:pt x="363" y="380"/>
                    <a:pt x="353" y="369"/>
                    <a:pt x="342" y="358"/>
                  </a:cubicBezTo>
                  <a:cubicBezTo>
                    <a:pt x="335" y="351"/>
                    <a:pt x="307" y="341"/>
                    <a:pt x="298" y="338"/>
                  </a:cubicBezTo>
                  <a:cubicBezTo>
                    <a:pt x="265" y="327"/>
                    <a:pt x="227" y="321"/>
                    <a:pt x="198" y="302"/>
                  </a:cubicBezTo>
                  <a:cubicBezTo>
                    <a:pt x="188" y="287"/>
                    <a:pt x="181" y="276"/>
                    <a:pt x="178" y="258"/>
                  </a:cubicBezTo>
                  <a:cubicBezTo>
                    <a:pt x="180" y="230"/>
                    <a:pt x="182" y="221"/>
                    <a:pt x="178" y="190"/>
                  </a:cubicBezTo>
                  <a:cubicBezTo>
                    <a:pt x="176" y="174"/>
                    <a:pt x="157" y="159"/>
                    <a:pt x="146" y="150"/>
                  </a:cubicBezTo>
                  <a:cubicBezTo>
                    <a:pt x="120" y="131"/>
                    <a:pt x="94" y="114"/>
                    <a:pt x="66" y="98"/>
                  </a:cubicBezTo>
                  <a:cubicBezTo>
                    <a:pt x="46" y="86"/>
                    <a:pt x="24" y="83"/>
                    <a:pt x="10" y="62"/>
                  </a:cubicBezTo>
                  <a:cubicBezTo>
                    <a:pt x="8" y="39"/>
                    <a:pt x="3" y="26"/>
                    <a:pt x="0" y="4"/>
                  </a:cubicBez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17" name="Rectangle 129"/>
            <p:cNvSpPr>
              <a:spLocks noChangeArrowheads="1"/>
            </p:cNvSpPr>
            <p:nvPr/>
          </p:nvSpPr>
          <p:spPr bwMode="auto">
            <a:xfrm>
              <a:off x="3444" y="1372"/>
              <a:ext cx="1882" cy="44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18" name="Line 130"/>
            <p:cNvSpPr>
              <a:spLocks noChangeShapeType="1"/>
            </p:cNvSpPr>
            <p:nvPr/>
          </p:nvSpPr>
          <p:spPr bwMode="auto">
            <a:xfrm flipH="1" flipV="1">
              <a:off x="3435" y="1826"/>
              <a:ext cx="1895" cy="2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19" name="Rectangle 131"/>
            <p:cNvSpPr>
              <a:spLocks noChangeArrowheads="1"/>
            </p:cNvSpPr>
            <p:nvPr/>
          </p:nvSpPr>
          <p:spPr bwMode="auto">
            <a:xfrm flipH="1" flipV="1">
              <a:off x="3990" y="1687"/>
              <a:ext cx="141" cy="141"/>
            </a:xfrm>
            <a:prstGeom prst="rect">
              <a:avLst/>
            </a:prstGeom>
            <a:solidFill>
              <a:srgbClr val="80808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20" name="Text Box 132"/>
            <p:cNvSpPr txBox="1">
              <a:spLocks noChangeArrowheads="1"/>
            </p:cNvSpPr>
            <p:nvPr/>
          </p:nvSpPr>
          <p:spPr bwMode="auto">
            <a:xfrm>
              <a:off x="3949" y="1473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B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13221" name="Text Box 133"/>
            <p:cNvSpPr txBox="1">
              <a:spLocks noChangeArrowheads="1"/>
            </p:cNvSpPr>
            <p:nvPr/>
          </p:nvSpPr>
          <p:spPr bwMode="auto">
            <a:xfrm>
              <a:off x="4179" y="1473"/>
              <a:ext cx="22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b="1" smtClean="0">
                  <a:solidFill>
                    <a:srgbClr val="000000"/>
                  </a:solidFill>
                </a:rPr>
                <a:t>C</a:t>
              </a:r>
              <a:endPara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13222" name="Rectangle 134"/>
            <p:cNvSpPr>
              <a:spLocks noChangeArrowheads="1"/>
            </p:cNvSpPr>
            <p:nvPr/>
          </p:nvSpPr>
          <p:spPr bwMode="auto">
            <a:xfrm>
              <a:off x="3939" y="1103"/>
              <a:ext cx="33" cy="708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23" name="Rectangle 135"/>
            <p:cNvSpPr>
              <a:spLocks noChangeArrowheads="1"/>
            </p:cNvSpPr>
            <p:nvPr/>
          </p:nvSpPr>
          <p:spPr bwMode="auto">
            <a:xfrm>
              <a:off x="4792" y="1103"/>
              <a:ext cx="39" cy="70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24" name="Rectangle 136"/>
            <p:cNvSpPr>
              <a:spLocks noChangeArrowheads="1"/>
            </p:cNvSpPr>
            <p:nvPr/>
          </p:nvSpPr>
          <p:spPr bwMode="auto">
            <a:xfrm flipH="1" flipV="1">
              <a:off x="4199" y="1680"/>
              <a:ext cx="140" cy="141"/>
            </a:xfrm>
            <a:prstGeom prst="rect">
              <a:avLst/>
            </a:prstGeom>
            <a:solidFill>
              <a:srgbClr val="80808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29" name="Line 141"/>
            <p:cNvSpPr>
              <a:spLocks noChangeShapeType="1"/>
            </p:cNvSpPr>
            <p:nvPr/>
          </p:nvSpPr>
          <p:spPr bwMode="auto">
            <a:xfrm>
              <a:off x="4461" y="2515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30" name="Line 142"/>
            <p:cNvSpPr>
              <a:spLocks noChangeShapeType="1"/>
            </p:cNvSpPr>
            <p:nvPr/>
          </p:nvSpPr>
          <p:spPr bwMode="auto">
            <a:xfrm>
              <a:off x="3318" y="2515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31" name="Line 143"/>
            <p:cNvSpPr>
              <a:spLocks noChangeShapeType="1"/>
            </p:cNvSpPr>
            <p:nvPr/>
          </p:nvSpPr>
          <p:spPr bwMode="auto">
            <a:xfrm>
              <a:off x="4461" y="2515"/>
              <a:ext cx="0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32" name="Line 144"/>
            <p:cNvSpPr>
              <a:spLocks noChangeShapeType="1"/>
            </p:cNvSpPr>
            <p:nvPr/>
          </p:nvSpPr>
          <p:spPr bwMode="auto">
            <a:xfrm>
              <a:off x="3654" y="2515"/>
              <a:ext cx="0" cy="3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233" name="Freeform 145"/>
            <p:cNvSpPr>
              <a:spLocks/>
            </p:cNvSpPr>
            <p:nvPr/>
          </p:nvSpPr>
          <p:spPr bwMode="auto">
            <a:xfrm flipV="1">
              <a:off x="3352" y="1204"/>
              <a:ext cx="2009" cy="269"/>
            </a:xfrm>
            <a:custGeom>
              <a:avLst/>
              <a:gdLst>
                <a:gd name="T0" fmla="*/ 23 w 2711"/>
                <a:gd name="T1" fmla="*/ 57 h 259"/>
                <a:gd name="T2" fmla="*/ 177 w 2711"/>
                <a:gd name="T3" fmla="*/ 6 h 259"/>
                <a:gd name="T4" fmla="*/ 548 w 2711"/>
                <a:gd name="T5" fmla="*/ 46 h 259"/>
                <a:gd name="T6" fmla="*/ 719 w 2711"/>
                <a:gd name="T7" fmla="*/ 108 h 259"/>
                <a:gd name="T8" fmla="*/ 936 w 2711"/>
                <a:gd name="T9" fmla="*/ 80 h 259"/>
                <a:gd name="T10" fmla="*/ 1129 w 2711"/>
                <a:gd name="T11" fmla="*/ 51 h 259"/>
                <a:gd name="T12" fmla="*/ 1289 w 2711"/>
                <a:gd name="T13" fmla="*/ 6 h 259"/>
                <a:gd name="T14" fmla="*/ 1540 w 2711"/>
                <a:gd name="T15" fmla="*/ 11 h 259"/>
                <a:gd name="T16" fmla="*/ 1614 w 2711"/>
                <a:gd name="T17" fmla="*/ 46 h 259"/>
                <a:gd name="T18" fmla="*/ 1808 w 2711"/>
                <a:gd name="T19" fmla="*/ 91 h 259"/>
                <a:gd name="T20" fmla="*/ 1968 w 2711"/>
                <a:gd name="T21" fmla="*/ 74 h 259"/>
                <a:gd name="T22" fmla="*/ 2150 w 2711"/>
                <a:gd name="T23" fmla="*/ 23 h 259"/>
                <a:gd name="T24" fmla="*/ 2242 w 2711"/>
                <a:gd name="T25" fmla="*/ 11 h 259"/>
                <a:gd name="T26" fmla="*/ 2333 w 2711"/>
                <a:gd name="T27" fmla="*/ 0 h 259"/>
                <a:gd name="T28" fmla="*/ 2641 w 2711"/>
                <a:gd name="T29" fmla="*/ 28 h 259"/>
                <a:gd name="T30" fmla="*/ 2675 w 2711"/>
                <a:gd name="T31" fmla="*/ 194 h 259"/>
                <a:gd name="T32" fmla="*/ 2299 w 2711"/>
                <a:gd name="T33" fmla="*/ 222 h 259"/>
                <a:gd name="T34" fmla="*/ 1677 w 2711"/>
                <a:gd name="T35" fmla="*/ 228 h 259"/>
                <a:gd name="T36" fmla="*/ 1289 w 2711"/>
                <a:gd name="T37" fmla="*/ 194 h 259"/>
                <a:gd name="T38" fmla="*/ 1044 w 2711"/>
                <a:gd name="T39" fmla="*/ 165 h 259"/>
                <a:gd name="T40" fmla="*/ 953 w 2711"/>
                <a:gd name="T41" fmla="*/ 154 h 259"/>
                <a:gd name="T42" fmla="*/ 0 w 2711"/>
                <a:gd name="T43" fmla="*/ 120 h 259"/>
                <a:gd name="T44" fmla="*/ 23 w 2711"/>
                <a:gd name="T45" fmla="*/ 5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11" h="259">
                  <a:moveTo>
                    <a:pt x="23" y="57"/>
                  </a:moveTo>
                  <a:cubicBezTo>
                    <a:pt x="75" y="39"/>
                    <a:pt x="124" y="22"/>
                    <a:pt x="177" y="6"/>
                  </a:cubicBezTo>
                  <a:cubicBezTo>
                    <a:pt x="300" y="10"/>
                    <a:pt x="427" y="20"/>
                    <a:pt x="548" y="46"/>
                  </a:cubicBezTo>
                  <a:cubicBezTo>
                    <a:pt x="608" y="59"/>
                    <a:pt x="657" y="97"/>
                    <a:pt x="719" y="108"/>
                  </a:cubicBezTo>
                  <a:cubicBezTo>
                    <a:pt x="793" y="103"/>
                    <a:pt x="862" y="86"/>
                    <a:pt x="936" y="80"/>
                  </a:cubicBezTo>
                  <a:cubicBezTo>
                    <a:pt x="1000" y="69"/>
                    <a:pt x="1066" y="66"/>
                    <a:pt x="1129" y="51"/>
                  </a:cubicBezTo>
                  <a:cubicBezTo>
                    <a:pt x="1194" y="35"/>
                    <a:pt x="1218" y="13"/>
                    <a:pt x="1289" y="6"/>
                  </a:cubicBezTo>
                  <a:cubicBezTo>
                    <a:pt x="1373" y="8"/>
                    <a:pt x="1457" y="3"/>
                    <a:pt x="1540" y="11"/>
                  </a:cubicBezTo>
                  <a:cubicBezTo>
                    <a:pt x="1605" y="17"/>
                    <a:pt x="1580" y="29"/>
                    <a:pt x="1614" y="46"/>
                  </a:cubicBezTo>
                  <a:cubicBezTo>
                    <a:pt x="1674" y="76"/>
                    <a:pt x="1742" y="85"/>
                    <a:pt x="1808" y="91"/>
                  </a:cubicBezTo>
                  <a:cubicBezTo>
                    <a:pt x="1860" y="87"/>
                    <a:pt x="1917" y="87"/>
                    <a:pt x="1968" y="74"/>
                  </a:cubicBezTo>
                  <a:cubicBezTo>
                    <a:pt x="2029" y="58"/>
                    <a:pt x="2088" y="35"/>
                    <a:pt x="2150" y="23"/>
                  </a:cubicBezTo>
                  <a:cubicBezTo>
                    <a:pt x="2194" y="14"/>
                    <a:pt x="2189" y="17"/>
                    <a:pt x="2242" y="11"/>
                  </a:cubicBezTo>
                  <a:cubicBezTo>
                    <a:pt x="2272" y="8"/>
                    <a:pt x="2333" y="0"/>
                    <a:pt x="2333" y="0"/>
                  </a:cubicBezTo>
                  <a:cubicBezTo>
                    <a:pt x="2440" y="4"/>
                    <a:pt x="2537" y="19"/>
                    <a:pt x="2641" y="28"/>
                  </a:cubicBezTo>
                  <a:cubicBezTo>
                    <a:pt x="2711" y="46"/>
                    <a:pt x="2659" y="134"/>
                    <a:pt x="2675" y="194"/>
                  </a:cubicBezTo>
                  <a:cubicBezTo>
                    <a:pt x="2572" y="230"/>
                    <a:pt x="2396" y="220"/>
                    <a:pt x="2299" y="222"/>
                  </a:cubicBezTo>
                  <a:cubicBezTo>
                    <a:pt x="2084" y="259"/>
                    <a:pt x="1965" y="231"/>
                    <a:pt x="1677" y="228"/>
                  </a:cubicBezTo>
                  <a:cubicBezTo>
                    <a:pt x="1547" y="221"/>
                    <a:pt x="1419" y="203"/>
                    <a:pt x="1289" y="194"/>
                  </a:cubicBezTo>
                  <a:cubicBezTo>
                    <a:pt x="1209" y="177"/>
                    <a:pt x="1125" y="173"/>
                    <a:pt x="1044" y="165"/>
                  </a:cubicBezTo>
                  <a:cubicBezTo>
                    <a:pt x="1014" y="162"/>
                    <a:pt x="953" y="154"/>
                    <a:pt x="953" y="154"/>
                  </a:cubicBezTo>
                  <a:cubicBezTo>
                    <a:pt x="627" y="158"/>
                    <a:pt x="320" y="151"/>
                    <a:pt x="0" y="120"/>
                  </a:cubicBezTo>
                  <a:cubicBezTo>
                    <a:pt x="17" y="96"/>
                    <a:pt x="9" y="57"/>
                    <a:pt x="23" y="5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3307" name="Text Box 219"/>
            <p:cNvSpPr txBox="1">
              <a:spLocks noChangeArrowheads="1"/>
            </p:cNvSpPr>
            <p:nvPr/>
          </p:nvSpPr>
          <p:spPr bwMode="auto">
            <a:xfrm>
              <a:off x="3787" y="3037"/>
              <a:ext cx="89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500" smtClean="0">
                  <a:solidFill>
                    <a:srgbClr val="808080"/>
                  </a:solidFill>
                </a:rPr>
                <a:t>Vertical</a:t>
              </a:r>
              <a:br>
                <a:rPr lang="de-DE" sz="1500" smtClean="0">
                  <a:solidFill>
                    <a:srgbClr val="808080"/>
                  </a:solidFill>
                </a:rPr>
              </a:br>
              <a:r>
                <a:rPr lang="de-DE" sz="1500" smtClean="0">
                  <a:solidFill>
                    <a:srgbClr val="808080"/>
                  </a:solidFill>
                </a:rPr>
                <a:t>Channel</a:t>
              </a:r>
              <a:endParaRPr lang="en-US" altLang="zh-CN" sz="1500" smtClean="0">
                <a:solidFill>
                  <a:srgbClr val="80808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13308" name="Text Box 220"/>
            <p:cNvSpPr txBox="1">
              <a:spLocks noChangeArrowheads="1"/>
            </p:cNvSpPr>
            <p:nvPr/>
          </p:nvSpPr>
          <p:spPr bwMode="auto">
            <a:xfrm>
              <a:off x="5012" y="2045"/>
              <a:ext cx="664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500" smtClean="0">
                  <a:solidFill>
                    <a:srgbClr val="808080"/>
                  </a:solidFill>
                </a:rPr>
                <a:t>Horizontal</a:t>
              </a:r>
              <a:br>
                <a:rPr lang="de-DE" sz="1500" smtClean="0">
                  <a:solidFill>
                    <a:srgbClr val="808080"/>
                  </a:solidFill>
                </a:rPr>
              </a:br>
              <a:r>
                <a:rPr lang="de-DE" sz="1500" smtClean="0">
                  <a:solidFill>
                    <a:srgbClr val="808080"/>
                  </a:solidFill>
                </a:rPr>
                <a:t>Channel</a:t>
              </a:r>
              <a:endParaRPr lang="en-US" altLang="zh-CN" sz="1500" smtClean="0">
                <a:solidFill>
                  <a:srgbClr val="808080"/>
                </a:solidFill>
                <a:ea typeface="宋体" charset="0"/>
                <a:cs typeface="宋体" charset="0"/>
              </a:endParaRPr>
            </a:p>
          </p:txBody>
        </p:sp>
      </p:grpSp>
      <p:sp>
        <p:nvSpPr>
          <p:cNvPr id="1113309" name="Text Box 221"/>
          <p:cNvSpPr txBox="1">
            <a:spLocks noChangeArrowheads="1"/>
          </p:cNvSpPr>
          <p:nvPr/>
        </p:nvSpPr>
        <p:spPr bwMode="auto">
          <a:xfrm>
            <a:off x="836613" y="1522413"/>
            <a:ext cx="4241800" cy="3444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T-junction  (Two-layer macro cell layout)</a:t>
            </a:r>
          </a:p>
        </p:txBody>
      </p:sp>
      <p:sp>
        <p:nvSpPr>
          <p:cNvPr id="1113310" name="Rectangle 222"/>
          <p:cNvSpPr>
            <a:spLocks noChangeArrowheads="1"/>
          </p:cNvSpPr>
          <p:nvPr/>
        </p:nvSpPr>
        <p:spPr bwMode="auto">
          <a:xfrm>
            <a:off x="2176463" y="3055938"/>
            <a:ext cx="301625" cy="2460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53" name="Oval 165"/>
          <p:cNvSpPr>
            <a:spLocks noChangeArrowheads="1"/>
          </p:cNvSpPr>
          <p:nvPr/>
        </p:nvSpPr>
        <p:spPr bwMode="auto">
          <a:xfrm>
            <a:off x="1920875" y="3165475"/>
            <a:ext cx="657225" cy="549275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255" name="Line 167"/>
          <p:cNvSpPr>
            <a:spLocks noChangeShapeType="1"/>
          </p:cNvSpPr>
          <p:nvPr/>
        </p:nvSpPr>
        <p:spPr bwMode="auto">
          <a:xfrm flipV="1">
            <a:off x="2166938" y="2844800"/>
            <a:ext cx="3622675" cy="3286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3313" name="Rectangle 22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5.2	</a:t>
            </a:r>
            <a:r>
              <a:rPr lang="en-US" altLang="zh-CN">
                <a:ea typeface="宋体" charset="0"/>
                <a:cs typeface="宋体" charset="0"/>
              </a:rPr>
              <a:t>Terminology and Definitions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435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1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254" grpId="0" animBg="1"/>
      <p:bldP spid="1113253" grpId="0" animBg="1"/>
      <p:bldP spid="11132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174-A349-3E49-ADD7-792EF2422B3E}" type="slidenum">
              <a:rPr lang="en-US"/>
              <a:pPr/>
              <a:t>18</a:t>
            </a:fld>
            <a:endParaRPr lang="en-US"/>
          </a:p>
        </p:txBody>
      </p:sp>
      <p:sp>
        <p:nvSpPr>
          <p:cNvPr id="1110019" name="Text Box 3"/>
          <p:cNvSpPr txBox="1">
            <a:spLocks noChangeArrowheads="1"/>
          </p:cNvSpPr>
          <p:nvPr/>
        </p:nvSpPr>
        <p:spPr bwMode="auto">
          <a:xfrm>
            <a:off x="836613" y="1522413"/>
            <a:ext cx="3813175" cy="3444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Gcells (Tiles) with macro cell layout</a:t>
            </a:r>
          </a:p>
        </p:txBody>
      </p:sp>
      <p:grpSp>
        <p:nvGrpSpPr>
          <p:cNvPr id="1110020" name="Group 4"/>
          <p:cNvGrpSpPr>
            <a:grpSpLocks/>
          </p:cNvGrpSpPr>
          <p:nvPr/>
        </p:nvGrpSpPr>
        <p:grpSpPr bwMode="auto">
          <a:xfrm>
            <a:off x="971550" y="2513013"/>
            <a:ext cx="2438400" cy="2287587"/>
            <a:chOff x="768" y="1583"/>
            <a:chExt cx="1536" cy="1441"/>
          </a:xfrm>
        </p:grpSpPr>
        <p:sp>
          <p:nvSpPr>
            <p:cNvPr id="1110021" name="Rectangle 5"/>
            <p:cNvSpPr>
              <a:spLocks noChangeArrowheads="1"/>
            </p:cNvSpPr>
            <p:nvPr/>
          </p:nvSpPr>
          <p:spPr bwMode="auto">
            <a:xfrm>
              <a:off x="772" y="1589"/>
              <a:ext cx="1527" cy="1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0022" name="Rectangle 6"/>
            <p:cNvSpPr>
              <a:spLocks noChangeArrowheads="1"/>
            </p:cNvSpPr>
            <p:nvPr/>
          </p:nvSpPr>
          <p:spPr bwMode="auto">
            <a:xfrm rot="16200000">
              <a:off x="1678" y="1463"/>
              <a:ext cx="288" cy="72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0023" name="Rectangle 7"/>
            <p:cNvSpPr>
              <a:spLocks noChangeArrowheads="1"/>
            </p:cNvSpPr>
            <p:nvPr/>
          </p:nvSpPr>
          <p:spPr bwMode="auto">
            <a:xfrm>
              <a:off x="1894" y="2063"/>
              <a:ext cx="288" cy="48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0024" name="Rectangle 8"/>
            <p:cNvSpPr>
              <a:spLocks noChangeArrowheads="1"/>
            </p:cNvSpPr>
            <p:nvPr/>
          </p:nvSpPr>
          <p:spPr bwMode="auto">
            <a:xfrm>
              <a:off x="1462" y="2063"/>
              <a:ext cx="288" cy="48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0025" name="Rectangle 9"/>
            <p:cNvSpPr>
              <a:spLocks noChangeArrowheads="1"/>
            </p:cNvSpPr>
            <p:nvPr/>
          </p:nvSpPr>
          <p:spPr bwMode="auto">
            <a:xfrm rot="16200000">
              <a:off x="1701" y="2448"/>
              <a:ext cx="241" cy="72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0026" name="Rectangle 10"/>
            <p:cNvSpPr>
              <a:spLocks noChangeArrowheads="1"/>
            </p:cNvSpPr>
            <p:nvPr/>
          </p:nvSpPr>
          <p:spPr bwMode="auto">
            <a:xfrm>
              <a:off x="885" y="1679"/>
              <a:ext cx="288" cy="52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0027" name="Rectangle 11"/>
            <p:cNvSpPr>
              <a:spLocks noChangeArrowheads="1"/>
            </p:cNvSpPr>
            <p:nvPr/>
          </p:nvSpPr>
          <p:spPr bwMode="auto">
            <a:xfrm>
              <a:off x="1673" y="1679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0028" name="Line 12"/>
            <p:cNvSpPr>
              <a:spLocks noChangeShapeType="1"/>
            </p:cNvSpPr>
            <p:nvPr/>
          </p:nvSpPr>
          <p:spPr bwMode="auto">
            <a:xfrm flipV="1">
              <a:off x="768" y="1871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0029" name="Line 13"/>
            <p:cNvSpPr>
              <a:spLocks noChangeShapeType="1"/>
            </p:cNvSpPr>
            <p:nvPr/>
          </p:nvSpPr>
          <p:spPr bwMode="auto">
            <a:xfrm>
              <a:off x="1362" y="1583"/>
              <a:ext cx="0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0030" name="Line 14"/>
            <p:cNvSpPr>
              <a:spLocks noChangeShapeType="1"/>
            </p:cNvSpPr>
            <p:nvPr/>
          </p:nvSpPr>
          <p:spPr bwMode="auto">
            <a:xfrm>
              <a:off x="1680" y="1583"/>
              <a:ext cx="0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0031" name="Line 15"/>
            <p:cNvSpPr>
              <a:spLocks noChangeShapeType="1"/>
            </p:cNvSpPr>
            <p:nvPr/>
          </p:nvSpPr>
          <p:spPr bwMode="auto">
            <a:xfrm>
              <a:off x="1968" y="1583"/>
              <a:ext cx="0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0032" name="Line 16"/>
            <p:cNvSpPr>
              <a:spLocks noChangeShapeType="1"/>
            </p:cNvSpPr>
            <p:nvPr/>
          </p:nvSpPr>
          <p:spPr bwMode="auto">
            <a:xfrm flipV="1">
              <a:off x="768" y="2159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0033" name="Rectangle 17"/>
            <p:cNvSpPr>
              <a:spLocks noChangeArrowheads="1"/>
            </p:cNvSpPr>
            <p:nvPr/>
          </p:nvSpPr>
          <p:spPr bwMode="auto">
            <a:xfrm>
              <a:off x="885" y="2401"/>
              <a:ext cx="288" cy="52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0034" name="Line 18"/>
            <p:cNvSpPr>
              <a:spLocks noChangeShapeType="1"/>
            </p:cNvSpPr>
            <p:nvPr/>
          </p:nvSpPr>
          <p:spPr bwMode="auto">
            <a:xfrm>
              <a:off x="1055" y="1583"/>
              <a:ext cx="0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0035" name="Line 19"/>
            <p:cNvSpPr>
              <a:spLocks noChangeShapeType="1"/>
            </p:cNvSpPr>
            <p:nvPr/>
          </p:nvSpPr>
          <p:spPr bwMode="auto">
            <a:xfrm flipV="1">
              <a:off x="768" y="2735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0036" name="Line 20"/>
            <p:cNvSpPr>
              <a:spLocks noChangeShapeType="1"/>
            </p:cNvSpPr>
            <p:nvPr/>
          </p:nvSpPr>
          <p:spPr bwMode="auto">
            <a:xfrm flipV="1">
              <a:off x="768" y="2446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10037" name="Text Box 21"/>
          <p:cNvSpPr txBox="1">
            <a:spLocks noChangeArrowheads="1"/>
          </p:cNvSpPr>
          <p:nvPr/>
        </p:nvSpPr>
        <p:spPr bwMode="auto">
          <a:xfrm>
            <a:off x="827088" y="4818063"/>
            <a:ext cx="93027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Metal1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grpSp>
        <p:nvGrpSpPr>
          <p:cNvPr id="1110038" name="Group 22"/>
          <p:cNvGrpSpPr>
            <a:grpSpLocks/>
          </p:cNvGrpSpPr>
          <p:nvPr/>
        </p:nvGrpSpPr>
        <p:grpSpPr bwMode="auto">
          <a:xfrm>
            <a:off x="2417763" y="3446463"/>
            <a:ext cx="2586037" cy="2719387"/>
            <a:chOff x="1523" y="2171"/>
            <a:chExt cx="1629" cy="1713"/>
          </a:xfrm>
        </p:grpSpPr>
        <p:grpSp>
          <p:nvGrpSpPr>
            <p:cNvPr id="1110039" name="Group 23"/>
            <p:cNvGrpSpPr>
              <a:grpSpLocks/>
            </p:cNvGrpSpPr>
            <p:nvPr/>
          </p:nvGrpSpPr>
          <p:grpSpPr bwMode="auto">
            <a:xfrm>
              <a:off x="1616" y="2171"/>
              <a:ext cx="1536" cy="1441"/>
              <a:chOff x="2653" y="2160"/>
              <a:chExt cx="1536" cy="1441"/>
            </a:xfrm>
          </p:grpSpPr>
          <p:sp>
            <p:nvSpPr>
              <p:cNvPr id="1110040" name="Rectangle 24"/>
              <p:cNvSpPr>
                <a:spLocks noChangeArrowheads="1"/>
              </p:cNvSpPr>
              <p:nvPr/>
            </p:nvSpPr>
            <p:spPr bwMode="auto">
              <a:xfrm>
                <a:off x="2657" y="2166"/>
                <a:ext cx="1527" cy="143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41" name="Rectangle 25"/>
              <p:cNvSpPr>
                <a:spLocks noChangeArrowheads="1"/>
              </p:cNvSpPr>
              <p:nvPr/>
            </p:nvSpPr>
            <p:spPr bwMode="auto">
              <a:xfrm rot="16200000">
                <a:off x="3563" y="2040"/>
                <a:ext cx="288" cy="72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42" name="Rectangle 26"/>
              <p:cNvSpPr>
                <a:spLocks noChangeArrowheads="1"/>
              </p:cNvSpPr>
              <p:nvPr/>
            </p:nvSpPr>
            <p:spPr bwMode="auto">
              <a:xfrm>
                <a:off x="3779" y="2640"/>
                <a:ext cx="288" cy="48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43" name="Rectangle 27"/>
              <p:cNvSpPr>
                <a:spLocks noChangeArrowheads="1"/>
              </p:cNvSpPr>
              <p:nvPr/>
            </p:nvSpPr>
            <p:spPr bwMode="auto">
              <a:xfrm>
                <a:off x="3347" y="2640"/>
                <a:ext cx="288" cy="48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44" name="Rectangle 28"/>
              <p:cNvSpPr>
                <a:spLocks noChangeArrowheads="1"/>
              </p:cNvSpPr>
              <p:nvPr/>
            </p:nvSpPr>
            <p:spPr bwMode="auto">
              <a:xfrm rot="16200000">
                <a:off x="3586" y="3025"/>
                <a:ext cx="241" cy="72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45" name="Rectangle 29"/>
              <p:cNvSpPr>
                <a:spLocks noChangeArrowheads="1"/>
              </p:cNvSpPr>
              <p:nvPr/>
            </p:nvSpPr>
            <p:spPr bwMode="auto">
              <a:xfrm>
                <a:off x="2770" y="2256"/>
                <a:ext cx="288" cy="528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46" name="Rectangle 30"/>
              <p:cNvSpPr>
                <a:spLocks noChangeArrowheads="1"/>
              </p:cNvSpPr>
              <p:nvPr/>
            </p:nvSpPr>
            <p:spPr bwMode="auto">
              <a:xfrm>
                <a:off x="3558" y="2256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47" name="Line 31"/>
              <p:cNvSpPr>
                <a:spLocks noChangeShapeType="1"/>
              </p:cNvSpPr>
              <p:nvPr/>
            </p:nvSpPr>
            <p:spPr bwMode="auto">
              <a:xfrm flipV="1">
                <a:off x="2653" y="2448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48" name="Line 32"/>
              <p:cNvSpPr>
                <a:spLocks noChangeShapeType="1"/>
              </p:cNvSpPr>
              <p:nvPr/>
            </p:nvSpPr>
            <p:spPr bwMode="auto">
              <a:xfrm>
                <a:off x="3247" y="2160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49" name="Line 33"/>
              <p:cNvSpPr>
                <a:spLocks noChangeShapeType="1"/>
              </p:cNvSpPr>
              <p:nvPr/>
            </p:nvSpPr>
            <p:spPr bwMode="auto">
              <a:xfrm>
                <a:off x="3565" y="2160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50" name="Line 34"/>
              <p:cNvSpPr>
                <a:spLocks noChangeShapeType="1"/>
              </p:cNvSpPr>
              <p:nvPr/>
            </p:nvSpPr>
            <p:spPr bwMode="auto">
              <a:xfrm>
                <a:off x="3853" y="2160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51" name="Line 35"/>
              <p:cNvSpPr>
                <a:spLocks noChangeShapeType="1"/>
              </p:cNvSpPr>
              <p:nvPr/>
            </p:nvSpPr>
            <p:spPr bwMode="auto">
              <a:xfrm flipV="1">
                <a:off x="2653" y="2736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52" name="Rectangle 36"/>
              <p:cNvSpPr>
                <a:spLocks noChangeArrowheads="1"/>
              </p:cNvSpPr>
              <p:nvPr/>
            </p:nvSpPr>
            <p:spPr bwMode="auto">
              <a:xfrm>
                <a:off x="2770" y="2978"/>
                <a:ext cx="288" cy="528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53" name="Line 37"/>
              <p:cNvSpPr>
                <a:spLocks noChangeShapeType="1"/>
              </p:cNvSpPr>
              <p:nvPr/>
            </p:nvSpPr>
            <p:spPr bwMode="auto">
              <a:xfrm>
                <a:off x="2940" y="2160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54" name="Line 38"/>
              <p:cNvSpPr>
                <a:spLocks noChangeShapeType="1"/>
              </p:cNvSpPr>
              <p:nvPr/>
            </p:nvSpPr>
            <p:spPr bwMode="auto">
              <a:xfrm flipV="1">
                <a:off x="2653" y="3312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55" name="Line 39"/>
              <p:cNvSpPr>
                <a:spLocks noChangeShapeType="1"/>
              </p:cNvSpPr>
              <p:nvPr/>
            </p:nvSpPr>
            <p:spPr bwMode="auto">
              <a:xfrm flipV="1">
                <a:off x="2653" y="3023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10056" name="Text Box 40"/>
            <p:cNvSpPr txBox="1">
              <a:spLocks noChangeArrowheads="1"/>
            </p:cNvSpPr>
            <p:nvPr/>
          </p:nvSpPr>
          <p:spPr bwMode="auto">
            <a:xfrm>
              <a:off x="1523" y="3625"/>
              <a:ext cx="58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ts val="2350"/>
                </a:lnSpc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Metal2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</p:grpSp>
      <p:grpSp>
        <p:nvGrpSpPr>
          <p:cNvPr id="1110057" name="Group 41"/>
          <p:cNvGrpSpPr>
            <a:grpSpLocks/>
          </p:cNvGrpSpPr>
          <p:nvPr/>
        </p:nvGrpSpPr>
        <p:grpSpPr bwMode="auto">
          <a:xfrm>
            <a:off x="4643438" y="2509838"/>
            <a:ext cx="2438400" cy="2719387"/>
            <a:chOff x="2925" y="1581"/>
            <a:chExt cx="1536" cy="1713"/>
          </a:xfrm>
        </p:grpSpPr>
        <p:grpSp>
          <p:nvGrpSpPr>
            <p:cNvPr id="1110058" name="Group 42"/>
            <p:cNvGrpSpPr>
              <a:grpSpLocks/>
            </p:cNvGrpSpPr>
            <p:nvPr/>
          </p:nvGrpSpPr>
          <p:grpSpPr bwMode="auto">
            <a:xfrm>
              <a:off x="2925" y="1581"/>
              <a:ext cx="1536" cy="1441"/>
              <a:chOff x="3158" y="538"/>
              <a:chExt cx="1536" cy="1441"/>
            </a:xfrm>
          </p:grpSpPr>
          <p:sp>
            <p:nvSpPr>
              <p:cNvPr id="1110059" name="Rectangle 43"/>
              <p:cNvSpPr>
                <a:spLocks noChangeArrowheads="1"/>
              </p:cNvSpPr>
              <p:nvPr/>
            </p:nvSpPr>
            <p:spPr bwMode="auto">
              <a:xfrm>
                <a:off x="3162" y="544"/>
                <a:ext cx="1527" cy="143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60" name="Line 44"/>
              <p:cNvSpPr>
                <a:spLocks noChangeShapeType="1"/>
              </p:cNvSpPr>
              <p:nvPr/>
            </p:nvSpPr>
            <p:spPr bwMode="auto">
              <a:xfrm flipV="1">
                <a:off x="3158" y="826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61" name="Line 45"/>
              <p:cNvSpPr>
                <a:spLocks noChangeShapeType="1"/>
              </p:cNvSpPr>
              <p:nvPr/>
            </p:nvSpPr>
            <p:spPr bwMode="auto">
              <a:xfrm>
                <a:off x="3752" y="538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62" name="Line 46"/>
              <p:cNvSpPr>
                <a:spLocks noChangeShapeType="1"/>
              </p:cNvSpPr>
              <p:nvPr/>
            </p:nvSpPr>
            <p:spPr bwMode="auto">
              <a:xfrm>
                <a:off x="4070" y="538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63" name="Line 47"/>
              <p:cNvSpPr>
                <a:spLocks noChangeShapeType="1"/>
              </p:cNvSpPr>
              <p:nvPr/>
            </p:nvSpPr>
            <p:spPr bwMode="auto">
              <a:xfrm>
                <a:off x="4358" y="538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64" name="Line 48"/>
              <p:cNvSpPr>
                <a:spLocks noChangeShapeType="1"/>
              </p:cNvSpPr>
              <p:nvPr/>
            </p:nvSpPr>
            <p:spPr bwMode="auto">
              <a:xfrm flipV="1">
                <a:off x="3158" y="111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65" name="Line 49"/>
              <p:cNvSpPr>
                <a:spLocks noChangeShapeType="1"/>
              </p:cNvSpPr>
              <p:nvPr/>
            </p:nvSpPr>
            <p:spPr bwMode="auto">
              <a:xfrm>
                <a:off x="3445" y="538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66" name="Line 50"/>
              <p:cNvSpPr>
                <a:spLocks noChangeShapeType="1"/>
              </p:cNvSpPr>
              <p:nvPr/>
            </p:nvSpPr>
            <p:spPr bwMode="auto">
              <a:xfrm flipV="1">
                <a:off x="3158" y="1690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67" name="Line 51"/>
              <p:cNvSpPr>
                <a:spLocks noChangeShapeType="1"/>
              </p:cNvSpPr>
              <p:nvPr/>
            </p:nvSpPr>
            <p:spPr bwMode="auto">
              <a:xfrm flipV="1">
                <a:off x="3158" y="1401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10068" name="Text Box 52"/>
            <p:cNvSpPr txBox="1">
              <a:spLocks noChangeArrowheads="1"/>
            </p:cNvSpPr>
            <p:nvPr/>
          </p:nvSpPr>
          <p:spPr bwMode="auto">
            <a:xfrm>
              <a:off x="3110" y="3035"/>
              <a:ext cx="58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ts val="2350"/>
                </a:lnSpc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Metal3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</p:grpSp>
      <p:grpSp>
        <p:nvGrpSpPr>
          <p:cNvPr id="1110069" name="Group 53"/>
          <p:cNvGrpSpPr>
            <a:grpSpLocks/>
          </p:cNvGrpSpPr>
          <p:nvPr/>
        </p:nvGrpSpPr>
        <p:grpSpPr bwMode="auto">
          <a:xfrm>
            <a:off x="5946775" y="3446463"/>
            <a:ext cx="2586038" cy="2719387"/>
            <a:chOff x="3746" y="2171"/>
            <a:chExt cx="1629" cy="1713"/>
          </a:xfrm>
        </p:grpSpPr>
        <p:grpSp>
          <p:nvGrpSpPr>
            <p:cNvPr id="1110070" name="Group 54"/>
            <p:cNvGrpSpPr>
              <a:grpSpLocks/>
            </p:cNvGrpSpPr>
            <p:nvPr/>
          </p:nvGrpSpPr>
          <p:grpSpPr bwMode="auto">
            <a:xfrm>
              <a:off x="3839" y="2171"/>
              <a:ext cx="1536" cy="1441"/>
              <a:chOff x="3839" y="2171"/>
              <a:chExt cx="1536" cy="1441"/>
            </a:xfrm>
          </p:grpSpPr>
          <p:sp>
            <p:nvSpPr>
              <p:cNvPr id="1110071" name="Rectangle 55"/>
              <p:cNvSpPr>
                <a:spLocks noChangeArrowheads="1"/>
              </p:cNvSpPr>
              <p:nvPr/>
            </p:nvSpPr>
            <p:spPr bwMode="auto">
              <a:xfrm>
                <a:off x="3843" y="2177"/>
                <a:ext cx="1527" cy="143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72" name="Line 56"/>
              <p:cNvSpPr>
                <a:spLocks noChangeShapeType="1"/>
              </p:cNvSpPr>
              <p:nvPr/>
            </p:nvSpPr>
            <p:spPr bwMode="auto">
              <a:xfrm flipV="1">
                <a:off x="3839" y="2459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73" name="Line 57"/>
              <p:cNvSpPr>
                <a:spLocks noChangeShapeType="1"/>
              </p:cNvSpPr>
              <p:nvPr/>
            </p:nvSpPr>
            <p:spPr bwMode="auto">
              <a:xfrm>
                <a:off x="4433" y="2171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74" name="Line 58"/>
              <p:cNvSpPr>
                <a:spLocks noChangeShapeType="1"/>
              </p:cNvSpPr>
              <p:nvPr/>
            </p:nvSpPr>
            <p:spPr bwMode="auto">
              <a:xfrm>
                <a:off x="4751" y="2171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75" name="Line 59"/>
              <p:cNvSpPr>
                <a:spLocks noChangeShapeType="1"/>
              </p:cNvSpPr>
              <p:nvPr/>
            </p:nvSpPr>
            <p:spPr bwMode="auto">
              <a:xfrm>
                <a:off x="5039" y="2171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76" name="Line 60"/>
              <p:cNvSpPr>
                <a:spLocks noChangeShapeType="1"/>
              </p:cNvSpPr>
              <p:nvPr/>
            </p:nvSpPr>
            <p:spPr bwMode="auto">
              <a:xfrm flipV="1">
                <a:off x="3839" y="2747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77" name="Line 61"/>
              <p:cNvSpPr>
                <a:spLocks noChangeShapeType="1"/>
              </p:cNvSpPr>
              <p:nvPr/>
            </p:nvSpPr>
            <p:spPr bwMode="auto">
              <a:xfrm>
                <a:off x="4126" y="2171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78" name="Line 62"/>
              <p:cNvSpPr>
                <a:spLocks noChangeShapeType="1"/>
              </p:cNvSpPr>
              <p:nvPr/>
            </p:nvSpPr>
            <p:spPr bwMode="auto">
              <a:xfrm flipV="1">
                <a:off x="3839" y="3323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0079" name="Line 63"/>
              <p:cNvSpPr>
                <a:spLocks noChangeShapeType="1"/>
              </p:cNvSpPr>
              <p:nvPr/>
            </p:nvSpPr>
            <p:spPr bwMode="auto">
              <a:xfrm flipV="1">
                <a:off x="3839" y="303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10080" name="Text Box 64"/>
            <p:cNvSpPr txBox="1">
              <a:spLocks noChangeArrowheads="1"/>
            </p:cNvSpPr>
            <p:nvPr/>
          </p:nvSpPr>
          <p:spPr bwMode="auto">
            <a:xfrm>
              <a:off x="3746" y="3625"/>
              <a:ext cx="58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ts val="2350"/>
                </a:lnSpc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Metal4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</p:grpSp>
      <p:sp>
        <p:nvSpPr>
          <p:cNvPr id="1110081" name="Text Box 65"/>
          <p:cNvSpPr txBox="1">
            <a:spLocks noChangeArrowheads="1"/>
          </p:cNvSpPr>
          <p:nvPr/>
        </p:nvSpPr>
        <p:spPr bwMode="auto">
          <a:xfrm>
            <a:off x="7885113" y="5754688"/>
            <a:ext cx="630237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etc.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10083" name="Rectangle 6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5.2	</a:t>
            </a:r>
            <a:r>
              <a:rPr lang="en-US" altLang="zh-CN">
                <a:ea typeface="宋体" charset="0"/>
                <a:cs typeface="宋体" charset="0"/>
              </a:rPr>
              <a:t>Terminology and Definitions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557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D5025-856D-C34E-8487-C2B892AF194D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1111043" name="Group 3"/>
          <p:cNvGrpSpPr>
            <a:grpSpLocks/>
          </p:cNvGrpSpPr>
          <p:nvPr/>
        </p:nvGrpSpPr>
        <p:grpSpPr bwMode="auto">
          <a:xfrm>
            <a:off x="811213" y="2513013"/>
            <a:ext cx="2608262" cy="2967037"/>
            <a:chOff x="661" y="1583"/>
            <a:chExt cx="1643" cy="1869"/>
          </a:xfrm>
        </p:grpSpPr>
        <p:sp>
          <p:nvSpPr>
            <p:cNvPr id="1111044" name="Rectangle 4"/>
            <p:cNvSpPr>
              <a:spLocks noChangeArrowheads="1"/>
            </p:cNvSpPr>
            <p:nvPr/>
          </p:nvSpPr>
          <p:spPr bwMode="auto">
            <a:xfrm>
              <a:off x="772" y="1589"/>
              <a:ext cx="1527" cy="1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45" name="Rectangle 5"/>
            <p:cNvSpPr>
              <a:spLocks noChangeArrowheads="1"/>
            </p:cNvSpPr>
            <p:nvPr/>
          </p:nvSpPr>
          <p:spPr bwMode="auto">
            <a:xfrm rot="16200000">
              <a:off x="1449" y="1519"/>
              <a:ext cx="167" cy="129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46" name="Rectangle 6"/>
            <p:cNvSpPr>
              <a:spLocks noChangeArrowheads="1"/>
            </p:cNvSpPr>
            <p:nvPr/>
          </p:nvSpPr>
          <p:spPr bwMode="auto">
            <a:xfrm rot="16200000">
              <a:off x="1449" y="1836"/>
              <a:ext cx="167" cy="129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47" name="Rectangle 7"/>
            <p:cNvSpPr>
              <a:spLocks noChangeArrowheads="1"/>
            </p:cNvSpPr>
            <p:nvPr/>
          </p:nvSpPr>
          <p:spPr bwMode="auto">
            <a:xfrm rot="16200000">
              <a:off x="1449" y="2139"/>
              <a:ext cx="167" cy="129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48" name="Rectangle 8"/>
            <p:cNvSpPr>
              <a:spLocks noChangeArrowheads="1"/>
            </p:cNvSpPr>
            <p:nvPr/>
          </p:nvSpPr>
          <p:spPr bwMode="auto">
            <a:xfrm rot="16200000">
              <a:off x="1449" y="1201"/>
              <a:ext cx="167" cy="129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49" name="Rectangle 9"/>
            <p:cNvSpPr>
              <a:spLocks noChangeArrowheads="1"/>
            </p:cNvSpPr>
            <p:nvPr/>
          </p:nvSpPr>
          <p:spPr bwMode="auto">
            <a:xfrm>
              <a:off x="1673" y="1679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50" name="Line 10"/>
            <p:cNvSpPr>
              <a:spLocks noChangeShapeType="1"/>
            </p:cNvSpPr>
            <p:nvPr/>
          </p:nvSpPr>
          <p:spPr bwMode="auto">
            <a:xfrm flipV="1">
              <a:off x="768" y="1871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51" name="Line 11"/>
            <p:cNvSpPr>
              <a:spLocks noChangeShapeType="1"/>
            </p:cNvSpPr>
            <p:nvPr/>
          </p:nvSpPr>
          <p:spPr bwMode="auto">
            <a:xfrm>
              <a:off x="1362" y="1583"/>
              <a:ext cx="0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52" name="Line 12"/>
            <p:cNvSpPr>
              <a:spLocks noChangeShapeType="1"/>
            </p:cNvSpPr>
            <p:nvPr/>
          </p:nvSpPr>
          <p:spPr bwMode="auto">
            <a:xfrm>
              <a:off x="1680" y="1583"/>
              <a:ext cx="0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53" name="Line 13"/>
            <p:cNvSpPr>
              <a:spLocks noChangeShapeType="1"/>
            </p:cNvSpPr>
            <p:nvPr/>
          </p:nvSpPr>
          <p:spPr bwMode="auto">
            <a:xfrm>
              <a:off x="1968" y="1583"/>
              <a:ext cx="0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54" name="Line 14"/>
            <p:cNvSpPr>
              <a:spLocks noChangeShapeType="1"/>
            </p:cNvSpPr>
            <p:nvPr/>
          </p:nvSpPr>
          <p:spPr bwMode="auto">
            <a:xfrm flipV="1">
              <a:off x="768" y="2159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55" name="Line 15"/>
            <p:cNvSpPr>
              <a:spLocks noChangeShapeType="1"/>
            </p:cNvSpPr>
            <p:nvPr/>
          </p:nvSpPr>
          <p:spPr bwMode="auto">
            <a:xfrm>
              <a:off x="1055" y="1583"/>
              <a:ext cx="0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56" name="Line 16"/>
            <p:cNvSpPr>
              <a:spLocks noChangeShapeType="1"/>
            </p:cNvSpPr>
            <p:nvPr/>
          </p:nvSpPr>
          <p:spPr bwMode="auto">
            <a:xfrm flipV="1">
              <a:off x="768" y="2735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57" name="Line 17"/>
            <p:cNvSpPr>
              <a:spLocks noChangeShapeType="1"/>
            </p:cNvSpPr>
            <p:nvPr/>
          </p:nvSpPr>
          <p:spPr bwMode="auto">
            <a:xfrm flipV="1">
              <a:off x="768" y="2446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58" name="Text Box 18"/>
            <p:cNvSpPr txBox="1">
              <a:spLocks noChangeArrowheads="1"/>
            </p:cNvSpPr>
            <p:nvPr/>
          </p:nvSpPr>
          <p:spPr bwMode="auto">
            <a:xfrm>
              <a:off x="661" y="3055"/>
              <a:ext cx="1131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Metal1</a:t>
              </a:r>
              <a:br>
                <a:rPr lang="de-DE" sz="1700" smtClean="0">
                  <a:solidFill>
                    <a:srgbClr val="000000"/>
                  </a:solidFill>
                </a:rPr>
              </a:br>
              <a:r>
                <a:rPr lang="de-DE" sz="1700" smtClean="0">
                  <a:solidFill>
                    <a:srgbClr val="000000"/>
                  </a:solidFill>
                </a:rPr>
                <a:t>(Standard cells)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</p:grpSp>
      <p:grpSp>
        <p:nvGrpSpPr>
          <p:cNvPr id="1111059" name="Group 19"/>
          <p:cNvGrpSpPr>
            <a:grpSpLocks/>
          </p:cNvGrpSpPr>
          <p:nvPr/>
        </p:nvGrpSpPr>
        <p:grpSpPr bwMode="auto">
          <a:xfrm>
            <a:off x="2417763" y="3446463"/>
            <a:ext cx="2586037" cy="2970212"/>
            <a:chOff x="1523" y="2171"/>
            <a:chExt cx="1629" cy="1871"/>
          </a:xfrm>
        </p:grpSpPr>
        <p:sp>
          <p:nvSpPr>
            <p:cNvPr id="1111060" name="Text Box 20"/>
            <p:cNvSpPr txBox="1">
              <a:spLocks noChangeArrowheads="1"/>
            </p:cNvSpPr>
            <p:nvPr/>
          </p:nvSpPr>
          <p:spPr bwMode="auto">
            <a:xfrm>
              <a:off x="1523" y="3645"/>
              <a:ext cx="842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Metal2</a:t>
              </a:r>
              <a:br>
                <a:rPr lang="de-DE" sz="1700" smtClean="0">
                  <a:solidFill>
                    <a:srgbClr val="000000"/>
                  </a:solidFill>
                </a:rPr>
              </a:br>
              <a:r>
                <a:rPr lang="de-DE" sz="1700" smtClean="0">
                  <a:solidFill>
                    <a:srgbClr val="000000"/>
                  </a:solidFill>
                </a:rPr>
                <a:t>(Cell ports)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11061" name="Rectangle 21"/>
            <p:cNvSpPr>
              <a:spLocks noChangeArrowheads="1"/>
            </p:cNvSpPr>
            <p:nvPr/>
          </p:nvSpPr>
          <p:spPr bwMode="auto">
            <a:xfrm>
              <a:off x="1620" y="2177"/>
              <a:ext cx="1527" cy="1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62" name="Rectangle 22"/>
            <p:cNvSpPr>
              <a:spLocks noChangeArrowheads="1"/>
            </p:cNvSpPr>
            <p:nvPr/>
          </p:nvSpPr>
          <p:spPr bwMode="auto">
            <a:xfrm>
              <a:off x="2521" y="2267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63" name="Line 23"/>
            <p:cNvSpPr>
              <a:spLocks noChangeShapeType="1"/>
            </p:cNvSpPr>
            <p:nvPr/>
          </p:nvSpPr>
          <p:spPr bwMode="auto">
            <a:xfrm>
              <a:off x="2210" y="2171"/>
              <a:ext cx="0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64" name="Line 24"/>
            <p:cNvSpPr>
              <a:spLocks noChangeShapeType="1"/>
            </p:cNvSpPr>
            <p:nvPr/>
          </p:nvSpPr>
          <p:spPr bwMode="auto">
            <a:xfrm rot="10800000">
              <a:off x="1745" y="3385"/>
              <a:ext cx="12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65" name="Line 25"/>
            <p:cNvSpPr>
              <a:spLocks noChangeShapeType="1"/>
            </p:cNvSpPr>
            <p:nvPr/>
          </p:nvSpPr>
          <p:spPr bwMode="auto">
            <a:xfrm rot="10800000">
              <a:off x="1745" y="3295"/>
              <a:ext cx="12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66" name="Rectangle 26"/>
            <p:cNvSpPr>
              <a:spLocks noChangeArrowheads="1"/>
            </p:cNvSpPr>
            <p:nvPr/>
          </p:nvSpPr>
          <p:spPr bwMode="auto">
            <a:xfrm rot="10800000">
              <a:off x="2892" y="3339"/>
              <a:ext cx="91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67" name="Rectangle 27"/>
            <p:cNvSpPr>
              <a:spLocks noChangeArrowheads="1"/>
            </p:cNvSpPr>
            <p:nvPr/>
          </p:nvSpPr>
          <p:spPr bwMode="auto">
            <a:xfrm rot="10800000">
              <a:off x="2756" y="3248"/>
              <a:ext cx="91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68" name="Rectangle 28"/>
            <p:cNvSpPr>
              <a:spLocks noChangeArrowheads="1"/>
            </p:cNvSpPr>
            <p:nvPr/>
          </p:nvSpPr>
          <p:spPr bwMode="auto">
            <a:xfrm rot="10800000">
              <a:off x="2620" y="3248"/>
              <a:ext cx="80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69" name="Rectangle 29"/>
            <p:cNvSpPr>
              <a:spLocks noChangeArrowheads="1"/>
            </p:cNvSpPr>
            <p:nvPr/>
          </p:nvSpPr>
          <p:spPr bwMode="auto">
            <a:xfrm rot="10800000">
              <a:off x="2450" y="3339"/>
              <a:ext cx="80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70" name="Rectangle 30"/>
            <p:cNvSpPr>
              <a:spLocks noChangeArrowheads="1"/>
            </p:cNvSpPr>
            <p:nvPr/>
          </p:nvSpPr>
          <p:spPr bwMode="auto">
            <a:xfrm rot="10800000">
              <a:off x="2087" y="3339"/>
              <a:ext cx="80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71" name="Rectangle 31"/>
            <p:cNvSpPr>
              <a:spLocks noChangeArrowheads="1"/>
            </p:cNvSpPr>
            <p:nvPr/>
          </p:nvSpPr>
          <p:spPr bwMode="auto">
            <a:xfrm rot="10800000">
              <a:off x="1951" y="3248"/>
              <a:ext cx="80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72" name="Line 32"/>
            <p:cNvSpPr>
              <a:spLocks noChangeShapeType="1"/>
            </p:cNvSpPr>
            <p:nvPr/>
          </p:nvSpPr>
          <p:spPr bwMode="auto">
            <a:xfrm>
              <a:off x="1777" y="2977"/>
              <a:ext cx="12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73" name="Line 33"/>
            <p:cNvSpPr>
              <a:spLocks noChangeShapeType="1"/>
            </p:cNvSpPr>
            <p:nvPr/>
          </p:nvSpPr>
          <p:spPr bwMode="auto">
            <a:xfrm>
              <a:off x="1777" y="3067"/>
              <a:ext cx="12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74" name="Rectangle 34"/>
            <p:cNvSpPr>
              <a:spLocks noChangeArrowheads="1"/>
            </p:cNvSpPr>
            <p:nvPr/>
          </p:nvSpPr>
          <p:spPr bwMode="auto">
            <a:xfrm>
              <a:off x="1822" y="2931"/>
              <a:ext cx="91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75" name="Rectangle 35"/>
            <p:cNvSpPr>
              <a:spLocks noChangeArrowheads="1"/>
            </p:cNvSpPr>
            <p:nvPr/>
          </p:nvSpPr>
          <p:spPr bwMode="auto">
            <a:xfrm>
              <a:off x="1958" y="3022"/>
              <a:ext cx="91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76" name="Rectangle 36"/>
            <p:cNvSpPr>
              <a:spLocks noChangeArrowheads="1"/>
            </p:cNvSpPr>
            <p:nvPr/>
          </p:nvSpPr>
          <p:spPr bwMode="auto">
            <a:xfrm>
              <a:off x="2106" y="3022"/>
              <a:ext cx="80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77" name="Rectangle 37"/>
            <p:cNvSpPr>
              <a:spLocks noChangeArrowheads="1"/>
            </p:cNvSpPr>
            <p:nvPr/>
          </p:nvSpPr>
          <p:spPr bwMode="auto">
            <a:xfrm>
              <a:off x="2276" y="2931"/>
              <a:ext cx="80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78" name="Rectangle 38"/>
            <p:cNvSpPr>
              <a:spLocks noChangeArrowheads="1"/>
            </p:cNvSpPr>
            <p:nvPr/>
          </p:nvSpPr>
          <p:spPr bwMode="auto">
            <a:xfrm>
              <a:off x="2423" y="3022"/>
              <a:ext cx="80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79" name="Rectangle 39"/>
            <p:cNvSpPr>
              <a:spLocks noChangeArrowheads="1"/>
            </p:cNvSpPr>
            <p:nvPr/>
          </p:nvSpPr>
          <p:spPr bwMode="auto">
            <a:xfrm>
              <a:off x="2639" y="2931"/>
              <a:ext cx="80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80" name="Line 40"/>
            <p:cNvSpPr>
              <a:spLocks noChangeShapeType="1"/>
            </p:cNvSpPr>
            <p:nvPr/>
          </p:nvSpPr>
          <p:spPr bwMode="auto">
            <a:xfrm rot="10800000">
              <a:off x="1745" y="2794"/>
              <a:ext cx="12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81" name="Line 41"/>
            <p:cNvSpPr>
              <a:spLocks noChangeShapeType="1"/>
            </p:cNvSpPr>
            <p:nvPr/>
          </p:nvSpPr>
          <p:spPr bwMode="auto">
            <a:xfrm rot="10800000">
              <a:off x="1745" y="2704"/>
              <a:ext cx="12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82" name="Rectangle 42"/>
            <p:cNvSpPr>
              <a:spLocks noChangeArrowheads="1"/>
            </p:cNvSpPr>
            <p:nvPr/>
          </p:nvSpPr>
          <p:spPr bwMode="auto">
            <a:xfrm rot="10800000">
              <a:off x="2892" y="2748"/>
              <a:ext cx="91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83" name="Rectangle 43"/>
            <p:cNvSpPr>
              <a:spLocks noChangeArrowheads="1"/>
            </p:cNvSpPr>
            <p:nvPr/>
          </p:nvSpPr>
          <p:spPr bwMode="auto">
            <a:xfrm rot="10800000">
              <a:off x="2756" y="2657"/>
              <a:ext cx="91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84" name="Rectangle 44"/>
            <p:cNvSpPr>
              <a:spLocks noChangeArrowheads="1"/>
            </p:cNvSpPr>
            <p:nvPr/>
          </p:nvSpPr>
          <p:spPr bwMode="auto">
            <a:xfrm rot="10800000">
              <a:off x="2620" y="2657"/>
              <a:ext cx="80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85" name="Rectangle 45"/>
            <p:cNvSpPr>
              <a:spLocks noChangeArrowheads="1"/>
            </p:cNvSpPr>
            <p:nvPr/>
          </p:nvSpPr>
          <p:spPr bwMode="auto">
            <a:xfrm rot="10800000">
              <a:off x="2450" y="2748"/>
              <a:ext cx="80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86" name="Rectangle 46"/>
            <p:cNvSpPr>
              <a:spLocks noChangeArrowheads="1"/>
            </p:cNvSpPr>
            <p:nvPr/>
          </p:nvSpPr>
          <p:spPr bwMode="auto">
            <a:xfrm rot="10800000">
              <a:off x="1951" y="2657"/>
              <a:ext cx="80" cy="9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11087" name="Group 47"/>
            <p:cNvGrpSpPr>
              <a:grpSpLocks/>
            </p:cNvGrpSpPr>
            <p:nvPr/>
          </p:nvGrpSpPr>
          <p:grpSpPr bwMode="auto">
            <a:xfrm>
              <a:off x="1777" y="2341"/>
              <a:ext cx="1284" cy="182"/>
              <a:chOff x="748" y="1298"/>
              <a:chExt cx="1284" cy="182"/>
            </a:xfrm>
          </p:grpSpPr>
          <p:sp>
            <p:nvSpPr>
              <p:cNvPr id="1111088" name="Line 48"/>
              <p:cNvSpPr>
                <a:spLocks noChangeShapeType="1"/>
              </p:cNvSpPr>
              <p:nvPr/>
            </p:nvSpPr>
            <p:spPr bwMode="auto">
              <a:xfrm>
                <a:off x="748" y="1344"/>
                <a:ext cx="1284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191084" tIns="44939" rIns="89877" bIns="67941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089" name="Line 49"/>
              <p:cNvSpPr>
                <a:spLocks noChangeShapeType="1"/>
              </p:cNvSpPr>
              <p:nvPr/>
            </p:nvSpPr>
            <p:spPr bwMode="auto">
              <a:xfrm>
                <a:off x="748" y="1434"/>
                <a:ext cx="1284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191084" tIns="44939" rIns="89877" bIns="67941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090" name="Rectangle 50"/>
              <p:cNvSpPr>
                <a:spLocks noChangeArrowheads="1"/>
              </p:cNvSpPr>
              <p:nvPr/>
            </p:nvSpPr>
            <p:spPr bwMode="auto">
              <a:xfrm>
                <a:off x="793" y="1298"/>
                <a:ext cx="91" cy="9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091" name="Rectangle 51"/>
              <p:cNvSpPr>
                <a:spLocks noChangeArrowheads="1"/>
              </p:cNvSpPr>
              <p:nvPr/>
            </p:nvSpPr>
            <p:spPr bwMode="auto">
              <a:xfrm>
                <a:off x="929" y="1389"/>
                <a:ext cx="91" cy="9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092" name="Rectangle 52"/>
              <p:cNvSpPr>
                <a:spLocks noChangeArrowheads="1"/>
              </p:cNvSpPr>
              <p:nvPr/>
            </p:nvSpPr>
            <p:spPr bwMode="auto">
              <a:xfrm>
                <a:off x="1077" y="1389"/>
                <a:ext cx="80" cy="9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191084" tIns="44939" rIns="89877" bIns="67941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093" name="Rectangle 53"/>
              <p:cNvSpPr>
                <a:spLocks noChangeArrowheads="1"/>
              </p:cNvSpPr>
              <p:nvPr/>
            </p:nvSpPr>
            <p:spPr bwMode="auto">
              <a:xfrm>
                <a:off x="1247" y="1298"/>
                <a:ext cx="80" cy="9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191084" tIns="44939" rIns="89877" bIns="67941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094" name="Rectangle 54"/>
              <p:cNvSpPr>
                <a:spLocks noChangeArrowheads="1"/>
              </p:cNvSpPr>
              <p:nvPr/>
            </p:nvSpPr>
            <p:spPr bwMode="auto">
              <a:xfrm>
                <a:off x="1394" y="1389"/>
                <a:ext cx="80" cy="9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191084" tIns="44939" rIns="89877" bIns="67941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095" name="Rectangle 55"/>
              <p:cNvSpPr>
                <a:spLocks noChangeArrowheads="1"/>
              </p:cNvSpPr>
              <p:nvPr/>
            </p:nvSpPr>
            <p:spPr bwMode="auto">
              <a:xfrm>
                <a:off x="1610" y="1298"/>
                <a:ext cx="80" cy="9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191084" tIns="44939" rIns="89877" bIns="67941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096" name="Rectangle 56"/>
              <p:cNvSpPr>
                <a:spLocks noChangeArrowheads="1"/>
              </p:cNvSpPr>
              <p:nvPr/>
            </p:nvSpPr>
            <p:spPr bwMode="auto">
              <a:xfrm>
                <a:off x="1746" y="1389"/>
                <a:ext cx="80" cy="9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191084" tIns="44939" rIns="89877" bIns="67941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11097" name="Line 57"/>
            <p:cNvSpPr>
              <a:spLocks noChangeShapeType="1"/>
            </p:cNvSpPr>
            <p:nvPr/>
          </p:nvSpPr>
          <p:spPr bwMode="auto">
            <a:xfrm>
              <a:off x="1903" y="2171"/>
              <a:ext cx="0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98" name="Line 58"/>
            <p:cNvSpPr>
              <a:spLocks noChangeShapeType="1"/>
            </p:cNvSpPr>
            <p:nvPr/>
          </p:nvSpPr>
          <p:spPr bwMode="auto">
            <a:xfrm>
              <a:off x="2528" y="2171"/>
              <a:ext cx="0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099" name="Line 59"/>
            <p:cNvSpPr>
              <a:spLocks noChangeShapeType="1"/>
            </p:cNvSpPr>
            <p:nvPr/>
          </p:nvSpPr>
          <p:spPr bwMode="auto">
            <a:xfrm>
              <a:off x="2816" y="2171"/>
              <a:ext cx="0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100" name="Line 60"/>
            <p:cNvSpPr>
              <a:spLocks noChangeShapeType="1"/>
            </p:cNvSpPr>
            <p:nvPr/>
          </p:nvSpPr>
          <p:spPr bwMode="auto">
            <a:xfrm flipV="1">
              <a:off x="1616" y="3323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101" name="Line 61"/>
            <p:cNvSpPr>
              <a:spLocks noChangeShapeType="1"/>
            </p:cNvSpPr>
            <p:nvPr/>
          </p:nvSpPr>
          <p:spPr bwMode="auto">
            <a:xfrm flipV="1">
              <a:off x="1616" y="3034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102" name="Line 62"/>
            <p:cNvSpPr>
              <a:spLocks noChangeShapeType="1"/>
            </p:cNvSpPr>
            <p:nvPr/>
          </p:nvSpPr>
          <p:spPr bwMode="auto">
            <a:xfrm flipV="1">
              <a:off x="1616" y="2747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1103" name="Line 63"/>
            <p:cNvSpPr>
              <a:spLocks noChangeShapeType="1"/>
            </p:cNvSpPr>
            <p:nvPr/>
          </p:nvSpPr>
          <p:spPr bwMode="auto">
            <a:xfrm flipV="1">
              <a:off x="1616" y="2459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11105" name="Group 65"/>
          <p:cNvGrpSpPr>
            <a:grpSpLocks/>
          </p:cNvGrpSpPr>
          <p:nvPr/>
        </p:nvGrpSpPr>
        <p:grpSpPr bwMode="auto">
          <a:xfrm>
            <a:off x="4643438" y="2509838"/>
            <a:ext cx="2438400" cy="2719387"/>
            <a:chOff x="2925" y="1581"/>
            <a:chExt cx="1536" cy="1713"/>
          </a:xfrm>
        </p:grpSpPr>
        <p:grpSp>
          <p:nvGrpSpPr>
            <p:cNvPr id="1111106" name="Group 66"/>
            <p:cNvGrpSpPr>
              <a:grpSpLocks/>
            </p:cNvGrpSpPr>
            <p:nvPr/>
          </p:nvGrpSpPr>
          <p:grpSpPr bwMode="auto">
            <a:xfrm>
              <a:off x="2925" y="1581"/>
              <a:ext cx="1536" cy="1441"/>
              <a:chOff x="3158" y="538"/>
              <a:chExt cx="1536" cy="1441"/>
            </a:xfrm>
          </p:grpSpPr>
          <p:sp>
            <p:nvSpPr>
              <p:cNvPr id="1111107" name="Rectangle 67"/>
              <p:cNvSpPr>
                <a:spLocks noChangeArrowheads="1"/>
              </p:cNvSpPr>
              <p:nvPr/>
            </p:nvSpPr>
            <p:spPr bwMode="auto">
              <a:xfrm>
                <a:off x="3162" y="544"/>
                <a:ext cx="1527" cy="143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108" name="Line 68"/>
              <p:cNvSpPr>
                <a:spLocks noChangeShapeType="1"/>
              </p:cNvSpPr>
              <p:nvPr/>
            </p:nvSpPr>
            <p:spPr bwMode="auto">
              <a:xfrm flipV="1">
                <a:off x="3158" y="826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109" name="Line 69"/>
              <p:cNvSpPr>
                <a:spLocks noChangeShapeType="1"/>
              </p:cNvSpPr>
              <p:nvPr/>
            </p:nvSpPr>
            <p:spPr bwMode="auto">
              <a:xfrm>
                <a:off x="3752" y="538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110" name="Line 70"/>
              <p:cNvSpPr>
                <a:spLocks noChangeShapeType="1"/>
              </p:cNvSpPr>
              <p:nvPr/>
            </p:nvSpPr>
            <p:spPr bwMode="auto">
              <a:xfrm>
                <a:off x="4070" y="538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111" name="Line 71"/>
              <p:cNvSpPr>
                <a:spLocks noChangeShapeType="1"/>
              </p:cNvSpPr>
              <p:nvPr/>
            </p:nvSpPr>
            <p:spPr bwMode="auto">
              <a:xfrm>
                <a:off x="4358" y="538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112" name="Line 72"/>
              <p:cNvSpPr>
                <a:spLocks noChangeShapeType="1"/>
              </p:cNvSpPr>
              <p:nvPr/>
            </p:nvSpPr>
            <p:spPr bwMode="auto">
              <a:xfrm flipV="1">
                <a:off x="3158" y="111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113" name="Line 73"/>
              <p:cNvSpPr>
                <a:spLocks noChangeShapeType="1"/>
              </p:cNvSpPr>
              <p:nvPr/>
            </p:nvSpPr>
            <p:spPr bwMode="auto">
              <a:xfrm>
                <a:off x="3445" y="538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114" name="Line 74"/>
              <p:cNvSpPr>
                <a:spLocks noChangeShapeType="1"/>
              </p:cNvSpPr>
              <p:nvPr/>
            </p:nvSpPr>
            <p:spPr bwMode="auto">
              <a:xfrm flipV="1">
                <a:off x="3158" y="1690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115" name="Line 75"/>
              <p:cNvSpPr>
                <a:spLocks noChangeShapeType="1"/>
              </p:cNvSpPr>
              <p:nvPr/>
            </p:nvSpPr>
            <p:spPr bwMode="auto">
              <a:xfrm flipV="1">
                <a:off x="3158" y="1401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11116" name="Text Box 76"/>
            <p:cNvSpPr txBox="1">
              <a:spLocks noChangeArrowheads="1"/>
            </p:cNvSpPr>
            <p:nvPr/>
          </p:nvSpPr>
          <p:spPr bwMode="auto">
            <a:xfrm>
              <a:off x="3110" y="3035"/>
              <a:ext cx="58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ts val="2350"/>
                </a:lnSpc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Metal3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</p:grpSp>
      <p:grpSp>
        <p:nvGrpSpPr>
          <p:cNvPr id="1111117" name="Group 77"/>
          <p:cNvGrpSpPr>
            <a:grpSpLocks/>
          </p:cNvGrpSpPr>
          <p:nvPr/>
        </p:nvGrpSpPr>
        <p:grpSpPr bwMode="auto">
          <a:xfrm>
            <a:off x="5946775" y="3446463"/>
            <a:ext cx="2586038" cy="2719387"/>
            <a:chOff x="3746" y="2171"/>
            <a:chExt cx="1629" cy="1713"/>
          </a:xfrm>
        </p:grpSpPr>
        <p:grpSp>
          <p:nvGrpSpPr>
            <p:cNvPr id="1111118" name="Group 78"/>
            <p:cNvGrpSpPr>
              <a:grpSpLocks/>
            </p:cNvGrpSpPr>
            <p:nvPr/>
          </p:nvGrpSpPr>
          <p:grpSpPr bwMode="auto">
            <a:xfrm>
              <a:off x="3839" y="2171"/>
              <a:ext cx="1536" cy="1441"/>
              <a:chOff x="3839" y="2171"/>
              <a:chExt cx="1536" cy="1441"/>
            </a:xfrm>
          </p:grpSpPr>
          <p:sp>
            <p:nvSpPr>
              <p:cNvPr id="1111119" name="Rectangle 79"/>
              <p:cNvSpPr>
                <a:spLocks noChangeArrowheads="1"/>
              </p:cNvSpPr>
              <p:nvPr/>
            </p:nvSpPr>
            <p:spPr bwMode="auto">
              <a:xfrm>
                <a:off x="3843" y="2177"/>
                <a:ext cx="1527" cy="143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120" name="Line 80"/>
              <p:cNvSpPr>
                <a:spLocks noChangeShapeType="1"/>
              </p:cNvSpPr>
              <p:nvPr/>
            </p:nvSpPr>
            <p:spPr bwMode="auto">
              <a:xfrm flipV="1">
                <a:off x="3839" y="2459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121" name="Line 81"/>
              <p:cNvSpPr>
                <a:spLocks noChangeShapeType="1"/>
              </p:cNvSpPr>
              <p:nvPr/>
            </p:nvSpPr>
            <p:spPr bwMode="auto">
              <a:xfrm>
                <a:off x="4433" y="2171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122" name="Line 82"/>
              <p:cNvSpPr>
                <a:spLocks noChangeShapeType="1"/>
              </p:cNvSpPr>
              <p:nvPr/>
            </p:nvSpPr>
            <p:spPr bwMode="auto">
              <a:xfrm>
                <a:off x="4751" y="2171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123" name="Line 83"/>
              <p:cNvSpPr>
                <a:spLocks noChangeShapeType="1"/>
              </p:cNvSpPr>
              <p:nvPr/>
            </p:nvSpPr>
            <p:spPr bwMode="auto">
              <a:xfrm>
                <a:off x="5039" y="2171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124" name="Line 84"/>
              <p:cNvSpPr>
                <a:spLocks noChangeShapeType="1"/>
              </p:cNvSpPr>
              <p:nvPr/>
            </p:nvSpPr>
            <p:spPr bwMode="auto">
              <a:xfrm flipV="1">
                <a:off x="3839" y="2747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125" name="Line 85"/>
              <p:cNvSpPr>
                <a:spLocks noChangeShapeType="1"/>
              </p:cNvSpPr>
              <p:nvPr/>
            </p:nvSpPr>
            <p:spPr bwMode="auto">
              <a:xfrm>
                <a:off x="4126" y="2171"/>
                <a:ext cx="0" cy="1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126" name="Line 86"/>
              <p:cNvSpPr>
                <a:spLocks noChangeShapeType="1"/>
              </p:cNvSpPr>
              <p:nvPr/>
            </p:nvSpPr>
            <p:spPr bwMode="auto">
              <a:xfrm flipV="1">
                <a:off x="3839" y="3323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1127" name="Line 87"/>
              <p:cNvSpPr>
                <a:spLocks noChangeShapeType="1"/>
              </p:cNvSpPr>
              <p:nvPr/>
            </p:nvSpPr>
            <p:spPr bwMode="auto">
              <a:xfrm flipV="1">
                <a:off x="3839" y="303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11128" name="Text Box 88"/>
            <p:cNvSpPr txBox="1">
              <a:spLocks noChangeArrowheads="1"/>
            </p:cNvSpPr>
            <p:nvPr/>
          </p:nvSpPr>
          <p:spPr bwMode="auto">
            <a:xfrm>
              <a:off x="3746" y="3625"/>
              <a:ext cx="58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89852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ts val="2350"/>
                </a:lnSpc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Metal4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</p:grpSp>
      <p:sp>
        <p:nvSpPr>
          <p:cNvPr id="1111129" name="Text Box 89"/>
          <p:cNvSpPr txBox="1">
            <a:spLocks noChangeArrowheads="1"/>
          </p:cNvSpPr>
          <p:nvPr/>
        </p:nvSpPr>
        <p:spPr bwMode="auto">
          <a:xfrm>
            <a:off x="7885113" y="5754688"/>
            <a:ext cx="636365" cy="42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Aft>
                <a:spcPct val="0"/>
              </a:spcAft>
            </a:pPr>
            <a:r>
              <a:rPr lang="de-DE" sz="1700" dirty="0" smtClean="0">
                <a:solidFill>
                  <a:srgbClr val="000000"/>
                </a:solidFill>
              </a:rPr>
              <a:t>etc.</a:t>
            </a:r>
            <a:endParaRPr lang="en-US" altLang="zh-CN" sz="17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11131" name="Rectangle 9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5.2	</a:t>
            </a:r>
            <a:r>
              <a:rPr lang="en-US" altLang="zh-CN">
                <a:ea typeface="宋体" charset="0"/>
                <a:cs typeface="宋体" charset="0"/>
              </a:rPr>
              <a:t>Terminology and Definitions</a:t>
            </a:r>
            <a:endParaRPr lang="de-DE"/>
          </a:p>
        </p:txBody>
      </p:sp>
      <p:sp>
        <p:nvSpPr>
          <p:cNvPr id="1111132" name="Text Box 92"/>
          <p:cNvSpPr txBox="1">
            <a:spLocks noChangeArrowheads="1"/>
          </p:cNvSpPr>
          <p:nvPr/>
        </p:nvSpPr>
        <p:spPr bwMode="auto">
          <a:xfrm>
            <a:off x="836613" y="1522413"/>
            <a:ext cx="3352800" cy="3444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Gcells (Tiles) with standard cells</a:t>
            </a:r>
          </a:p>
        </p:txBody>
      </p:sp>
    </p:spTree>
    <p:extLst>
      <p:ext uri="{BB962C8B-B14F-4D97-AF65-F5344CB8AC3E}">
        <p14:creationId xmlns:p14="http://schemas.microsoft.com/office/powerpoint/2010/main" val="1481898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8169E-1CD3-044F-92C0-ED9F57542DA7}" type="slidenum">
              <a:rPr lang="en-US">
                <a:latin typeface="Arial"/>
                <a:ea typeface="ＭＳ Ｐゴシック"/>
              </a:rPr>
              <a:pPr/>
              <a:t>2</a:t>
            </a:fld>
            <a:endParaRPr lang="en-US">
              <a:latin typeface="Arial"/>
              <a:ea typeface="ＭＳ Ｐゴシック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Chapter 2 – Netlist and System Partitioning</a:t>
            </a:r>
          </a:p>
        </p:txBody>
      </p:sp>
      <p:sp>
        <p:nvSpPr>
          <p:cNvPr id="662533" name="Rectangle 5"/>
          <p:cNvSpPr>
            <a:spLocks noChangeArrowheads="1"/>
          </p:cNvSpPr>
          <p:nvPr/>
        </p:nvSpPr>
        <p:spPr bwMode="auto">
          <a:xfrm>
            <a:off x="2305050" y="4678363"/>
            <a:ext cx="6132513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/>
          <a:p>
            <a:pPr algn="ctr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  <a:tabLst>
                <a:tab pos="301625" algn="l"/>
                <a:tab pos="542925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Original Authors:</a:t>
            </a:r>
          </a:p>
          <a:p>
            <a:pPr algn="ctr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  <a:tabLst>
                <a:tab pos="301625" algn="l"/>
                <a:tab pos="542925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Andrew B. Kahng, Jens Lienig, Igor L. Markov, Jin Hu</a:t>
            </a:r>
          </a:p>
        </p:txBody>
      </p:sp>
      <p:pic>
        <p:nvPicPr>
          <p:cNvPr id="662534" name="Picture 6" descr="PD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3811588"/>
            <a:ext cx="1693863" cy="2533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2535" name="Rectangle 7"/>
          <p:cNvSpPr>
            <a:spLocks noChangeArrowheads="1"/>
          </p:cNvSpPr>
          <p:nvPr/>
        </p:nvSpPr>
        <p:spPr bwMode="auto">
          <a:xfrm>
            <a:off x="727075" y="1330325"/>
            <a:ext cx="76533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/>
          <a:p>
            <a:pPr algn="ctr" defTabSz="871538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</a:pP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VLSI Physical Design: From Graph Partitioning to Timing Closure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990600"/>
            <a:ext cx="4925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7D95CA">
                    <a:lumMod val="75000"/>
                  </a:srgbClr>
                </a:solidFill>
                <a:latin typeface="Arial"/>
                <a:ea typeface="ＭＳ Ｐゴシック"/>
              </a:rPr>
              <a:t>MOST SLIDES ARE FROM THE BOOK:</a:t>
            </a:r>
            <a:endParaRPr lang="en-US" sz="2000" b="1" i="1" dirty="0">
              <a:solidFill>
                <a:srgbClr val="7D95CA">
                  <a:lumMod val="75000"/>
                </a:srgbClr>
              </a:solidFill>
              <a:latin typeface="Arial"/>
              <a:ea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1676400"/>
            <a:ext cx="730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7D95CA">
                    <a:lumMod val="75000"/>
                  </a:srgbClr>
                </a:solidFill>
                <a:latin typeface="Arial"/>
                <a:ea typeface="ＭＳ Ｐゴシック"/>
              </a:rPr>
              <a:t>MODIFICATIONS WERE MADE ON THE ORIGINAL SLIDES</a:t>
            </a:r>
            <a:endParaRPr lang="en-US" sz="2000" b="1" i="1" dirty="0">
              <a:solidFill>
                <a:srgbClr val="7D95CA">
                  <a:lumMod val="75000"/>
                </a:srgbClr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31548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4EE33-9357-8245-9E4A-D232FDAB53D1}" type="slidenum">
              <a:rPr lang="en-US"/>
              <a:pPr/>
              <a:t>20</a:t>
            </a:fld>
            <a:endParaRPr lang="en-US"/>
          </a:p>
        </p:txBody>
      </p:sp>
      <p:sp>
        <p:nvSpPr>
          <p:cNvPr id="1236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1446213"/>
            <a:ext cx="7708900" cy="4791075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Global routing seeks to</a:t>
            </a:r>
          </a:p>
          <a:p>
            <a:pPr marL="588963" lvl="1" indent="-30480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determine whether a given placement is routable, and </a:t>
            </a:r>
          </a:p>
          <a:p>
            <a:pPr marL="588963" lvl="1" indent="-30480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determine a coarse routing for all nets within available routing regions</a:t>
            </a:r>
          </a:p>
          <a:p>
            <a:pPr marL="588963" lvl="1" indent="-304800" defTabSz="849313">
              <a:tabLst>
                <a:tab pos="284163" algn="l"/>
                <a:tab pos="512763" algn="l"/>
              </a:tabLst>
            </a:pPr>
            <a:endParaRPr lang="en-US" altLang="zh-CN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de-DE"/>
              <a:t>Considers goals such as</a:t>
            </a:r>
            <a:endParaRPr lang="en-US" altLang="zh-CN">
              <a:ea typeface="宋体" charset="0"/>
              <a:cs typeface="宋体" charset="0"/>
            </a:endParaRP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de-DE"/>
              <a:t>minimizing total wirelength, and</a:t>
            </a:r>
            <a:endParaRPr lang="en-US" altLang="zh-CN">
              <a:ea typeface="宋体" charset="0"/>
              <a:cs typeface="宋体" charset="0"/>
            </a:endParaRP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de-DE"/>
              <a:t>reducing signal delays on critical nets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5.3	Optimization Goals</a:t>
            </a:r>
          </a:p>
        </p:txBody>
      </p:sp>
    </p:spTree>
    <p:extLst>
      <p:ext uri="{BB962C8B-B14F-4D97-AF65-F5344CB8AC3E}">
        <p14:creationId xmlns:p14="http://schemas.microsoft.com/office/powerpoint/2010/main" val="3771580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6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3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36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36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36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6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6E8C4-E1FE-F14B-9F63-FC27355707CA}" type="slidenum">
              <a:rPr lang="en-US"/>
              <a:pPr/>
              <a:t>21</a:t>
            </a:fld>
            <a:endParaRPr lang="en-US"/>
          </a:p>
        </p:txBody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193087" cy="50403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5.1 	Introduction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5.2 	Terminology and Definitions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5.3 	Optimization Goals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5.4 	Representations of Routing Regions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5.5 	The Global Routing Flow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5.6 	Single-Net Routing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5.6.1 Rectilinear Routing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5.6.2 Global Routing in a Connectivity Graph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5.6.3 Finding Shortest Paths with Dijkstra’s Algorithm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5.6.4 Finding Shortest Paths with A* Search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5.7 	Full-Netlist Routing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5.7.1 Routing by Integer Linear Programming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5.7.2 Rip-Up and Reroute (RRR)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5.8 	Modern Global Routing	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5.8.1 Pattern Routing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5.8.2 Negotiated-Congestion Routing </a:t>
            </a:r>
          </a:p>
        </p:txBody>
      </p:sp>
      <p:sp>
        <p:nvSpPr>
          <p:cNvPr id="1195012" name="Line 4"/>
          <p:cNvSpPr>
            <a:spLocks noChangeShapeType="1"/>
          </p:cNvSpPr>
          <p:nvPr/>
        </p:nvSpPr>
        <p:spPr bwMode="auto">
          <a:xfrm>
            <a:off x="247650" y="2449513"/>
            <a:ext cx="411163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5020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5.4	</a:t>
            </a:r>
            <a:r>
              <a:rPr lang="en-US" altLang="zh-CN">
                <a:ea typeface="宋体" charset="0"/>
                <a:cs typeface="宋体" charset="0"/>
              </a:rPr>
              <a:t>Representations of Routing Regions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944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D5429-D893-8B4D-81F0-41F12BB92544}" type="slidenum">
              <a:rPr lang="en-US"/>
              <a:pPr/>
              <a:t>22</a:t>
            </a:fld>
            <a:endParaRPr lang="en-US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446213"/>
            <a:ext cx="7708900" cy="3125787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Routing regions are represented using efficient data structures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Routing context is captured using a graph, where 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nodes represent routing regions and </a:t>
            </a:r>
          </a:p>
          <a:p>
            <a:pPr marL="588963" lvl="1" indent="-304800" defTabSz="849313"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edges represent adjoining regions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 </a:t>
            </a:r>
            <a:endParaRPr lang="de-DE"/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Capacities are associated with both edges and nodes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to represent available routing resources </a:t>
            </a:r>
          </a:p>
        </p:txBody>
      </p:sp>
      <p:sp>
        <p:nvSpPr>
          <p:cNvPr id="11253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5.4	</a:t>
            </a:r>
            <a:r>
              <a:rPr lang="en-US" altLang="zh-CN">
                <a:ea typeface="宋体" charset="0"/>
                <a:cs typeface="宋体" charset="0"/>
              </a:rPr>
              <a:t>Representations of Routing Regions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769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3C8E6-2EE6-4644-A5C1-824C75F091E7}" type="slidenum">
              <a:rPr lang="en-US"/>
              <a:pPr/>
              <a:t>23</a:t>
            </a:fld>
            <a:endParaRPr lang="en-US"/>
          </a:p>
        </p:txBody>
      </p:sp>
      <p:sp>
        <p:nvSpPr>
          <p:cNvPr id="1128451" name="Rectangle 3"/>
          <p:cNvSpPr>
            <a:spLocks noChangeArrowheads="1"/>
          </p:cNvSpPr>
          <p:nvPr/>
        </p:nvSpPr>
        <p:spPr bwMode="auto">
          <a:xfrm>
            <a:off x="1225550" y="2522538"/>
            <a:ext cx="2424113" cy="2273300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8452" name="Rectangle 4"/>
          <p:cNvSpPr>
            <a:spLocks noChangeArrowheads="1"/>
          </p:cNvSpPr>
          <p:nvPr/>
        </p:nvSpPr>
        <p:spPr bwMode="auto">
          <a:xfrm>
            <a:off x="1404938" y="3810000"/>
            <a:ext cx="457200" cy="838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8453" name="Rectangle 5"/>
          <p:cNvSpPr>
            <a:spLocks noChangeArrowheads="1"/>
          </p:cNvSpPr>
          <p:nvPr/>
        </p:nvSpPr>
        <p:spPr bwMode="auto">
          <a:xfrm rot="16200000">
            <a:off x="2663825" y="2322513"/>
            <a:ext cx="457200" cy="1143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8454" name="Rectangle 6"/>
          <p:cNvSpPr>
            <a:spLocks noChangeArrowheads="1"/>
          </p:cNvSpPr>
          <p:nvPr/>
        </p:nvSpPr>
        <p:spPr bwMode="auto">
          <a:xfrm>
            <a:off x="3006725" y="3275013"/>
            <a:ext cx="457200" cy="762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8455" name="Rectangle 7"/>
          <p:cNvSpPr>
            <a:spLocks noChangeArrowheads="1"/>
          </p:cNvSpPr>
          <p:nvPr/>
        </p:nvSpPr>
        <p:spPr bwMode="auto">
          <a:xfrm>
            <a:off x="2320925" y="3275013"/>
            <a:ext cx="457200" cy="762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8456" name="Rectangle 8"/>
          <p:cNvSpPr>
            <a:spLocks noChangeArrowheads="1"/>
          </p:cNvSpPr>
          <p:nvPr/>
        </p:nvSpPr>
        <p:spPr bwMode="auto">
          <a:xfrm rot="16200000">
            <a:off x="2701131" y="3885407"/>
            <a:ext cx="382587" cy="1143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8457" name="Rectangle 9"/>
          <p:cNvSpPr>
            <a:spLocks noChangeArrowheads="1"/>
          </p:cNvSpPr>
          <p:nvPr/>
        </p:nvSpPr>
        <p:spPr bwMode="auto">
          <a:xfrm>
            <a:off x="1404938" y="2665413"/>
            <a:ext cx="457200" cy="838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8458" name="Rectangle 10"/>
          <p:cNvSpPr>
            <a:spLocks noChangeArrowheads="1"/>
          </p:cNvSpPr>
          <p:nvPr/>
        </p:nvSpPr>
        <p:spPr bwMode="auto">
          <a:xfrm>
            <a:off x="2655888" y="26654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8459" name="Line 11"/>
          <p:cNvSpPr>
            <a:spLocks noChangeShapeType="1"/>
          </p:cNvSpPr>
          <p:nvPr/>
        </p:nvSpPr>
        <p:spPr bwMode="auto">
          <a:xfrm>
            <a:off x="1674813" y="2513013"/>
            <a:ext cx="0" cy="2287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8460" name="Line 12"/>
          <p:cNvSpPr>
            <a:spLocks noChangeShapeType="1"/>
          </p:cNvSpPr>
          <p:nvPr/>
        </p:nvSpPr>
        <p:spPr bwMode="auto">
          <a:xfrm flipV="1">
            <a:off x="1219200" y="2970213"/>
            <a:ext cx="2438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8461" name="Line 13"/>
          <p:cNvSpPr>
            <a:spLocks noChangeShapeType="1"/>
          </p:cNvSpPr>
          <p:nvPr/>
        </p:nvSpPr>
        <p:spPr bwMode="auto">
          <a:xfrm>
            <a:off x="2162175" y="2513013"/>
            <a:ext cx="0" cy="2287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8462" name="Line 14"/>
          <p:cNvSpPr>
            <a:spLocks noChangeShapeType="1"/>
          </p:cNvSpPr>
          <p:nvPr/>
        </p:nvSpPr>
        <p:spPr bwMode="auto">
          <a:xfrm>
            <a:off x="2667000" y="2513013"/>
            <a:ext cx="0" cy="2287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8463" name="Line 15"/>
          <p:cNvSpPr>
            <a:spLocks noChangeShapeType="1"/>
          </p:cNvSpPr>
          <p:nvPr/>
        </p:nvSpPr>
        <p:spPr bwMode="auto">
          <a:xfrm>
            <a:off x="3124200" y="2513013"/>
            <a:ext cx="0" cy="2287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8464" name="Line 16"/>
          <p:cNvSpPr>
            <a:spLocks noChangeShapeType="1"/>
          </p:cNvSpPr>
          <p:nvPr/>
        </p:nvSpPr>
        <p:spPr bwMode="auto">
          <a:xfrm flipV="1">
            <a:off x="1219200" y="3427413"/>
            <a:ext cx="2438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8465" name="Line 17"/>
          <p:cNvSpPr>
            <a:spLocks noChangeShapeType="1"/>
          </p:cNvSpPr>
          <p:nvPr/>
        </p:nvSpPr>
        <p:spPr bwMode="auto">
          <a:xfrm flipV="1">
            <a:off x="1219200" y="3883025"/>
            <a:ext cx="2438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8466" name="Line 18"/>
          <p:cNvSpPr>
            <a:spLocks noChangeShapeType="1"/>
          </p:cNvSpPr>
          <p:nvPr/>
        </p:nvSpPr>
        <p:spPr bwMode="auto">
          <a:xfrm flipV="1">
            <a:off x="1219200" y="4341813"/>
            <a:ext cx="2438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28467" name="Group 19"/>
          <p:cNvGrpSpPr>
            <a:grpSpLocks/>
          </p:cNvGrpSpPr>
          <p:nvPr/>
        </p:nvGrpSpPr>
        <p:grpSpPr bwMode="auto">
          <a:xfrm>
            <a:off x="1219200" y="2513013"/>
            <a:ext cx="2362200" cy="2211387"/>
            <a:chOff x="768" y="1583"/>
            <a:chExt cx="1488" cy="1393"/>
          </a:xfrm>
        </p:grpSpPr>
        <p:sp>
          <p:nvSpPr>
            <p:cNvPr id="1128468" name="Oval 20"/>
            <p:cNvSpPr>
              <a:spLocks noChangeArrowheads="1"/>
            </p:cNvSpPr>
            <p:nvPr/>
          </p:nvSpPr>
          <p:spPr bwMode="auto">
            <a:xfrm>
              <a:off x="768" y="158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69" name="Oval 21"/>
            <p:cNvSpPr>
              <a:spLocks noChangeArrowheads="1"/>
            </p:cNvSpPr>
            <p:nvPr/>
          </p:nvSpPr>
          <p:spPr bwMode="auto">
            <a:xfrm>
              <a:off x="1079" y="15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70" name="Oval 22"/>
            <p:cNvSpPr>
              <a:spLocks noChangeArrowheads="1"/>
            </p:cNvSpPr>
            <p:nvPr/>
          </p:nvSpPr>
          <p:spPr bwMode="auto">
            <a:xfrm>
              <a:off x="1391" y="15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3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71" name="Oval 23"/>
            <p:cNvSpPr>
              <a:spLocks noChangeArrowheads="1"/>
            </p:cNvSpPr>
            <p:nvPr/>
          </p:nvSpPr>
          <p:spPr bwMode="auto">
            <a:xfrm>
              <a:off x="1703" y="1584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4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72" name="Oval 24"/>
            <p:cNvSpPr>
              <a:spLocks noChangeArrowheads="1"/>
            </p:cNvSpPr>
            <p:nvPr/>
          </p:nvSpPr>
          <p:spPr bwMode="auto">
            <a:xfrm>
              <a:off x="2016" y="15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5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73" name="Oval 25"/>
            <p:cNvSpPr>
              <a:spLocks noChangeArrowheads="1"/>
            </p:cNvSpPr>
            <p:nvPr/>
          </p:nvSpPr>
          <p:spPr bwMode="auto">
            <a:xfrm>
              <a:off x="768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6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74" name="Oval 26"/>
            <p:cNvSpPr>
              <a:spLocks noChangeArrowheads="1"/>
            </p:cNvSpPr>
            <p:nvPr/>
          </p:nvSpPr>
          <p:spPr bwMode="auto">
            <a:xfrm>
              <a:off x="1079" y="187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7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75" name="Oval 27"/>
            <p:cNvSpPr>
              <a:spLocks noChangeArrowheads="1"/>
            </p:cNvSpPr>
            <p:nvPr/>
          </p:nvSpPr>
          <p:spPr bwMode="auto">
            <a:xfrm>
              <a:off x="1391" y="187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8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76" name="Oval 28"/>
            <p:cNvSpPr>
              <a:spLocks noChangeArrowheads="1"/>
            </p:cNvSpPr>
            <p:nvPr/>
          </p:nvSpPr>
          <p:spPr bwMode="auto">
            <a:xfrm>
              <a:off x="1703" y="1872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9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77" name="Oval 29"/>
            <p:cNvSpPr>
              <a:spLocks noChangeArrowheads="1"/>
            </p:cNvSpPr>
            <p:nvPr/>
          </p:nvSpPr>
          <p:spPr bwMode="auto">
            <a:xfrm>
              <a:off x="2016" y="187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10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78" name="Oval 30"/>
            <p:cNvSpPr>
              <a:spLocks noChangeArrowheads="1"/>
            </p:cNvSpPr>
            <p:nvPr/>
          </p:nvSpPr>
          <p:spPr bwMode="auto">
            <a:xfrm>
              <a:off x="768" y="215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11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79" name="Oval 31"/>
            <p:cNvSpPr>
              <a:spLocks noChangeArrowheads="1"/>
            </p:cNvSpPr>
            <p:nvPr/>
          </p:nvSpPr>
          <p:spPr bwMode="auto">
            <a:xfrm>
              <a:off x="1079" y="215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12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80" name="Oval 32"/>
            <p:cNvSpPr>
              <a:spLocks noChangeArrowheads="1"/>
            </p:cNvSpPr>
            <p:nvPr/>
          </p:nvSpPr>
          <p:spPr bwMode="auto">
            <a:xfrm>
              <a:off x="1391" y="215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13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81" name="Oval 33"/>
            <p:cNvSpPr>
              <a:spLocks noChangeArrowheads="1"/>
            </p:cNvSpPr>
            <p:nvPr/>
          </p:nvSpPr>
          <p:spPr bwMode="auto">
            <a:xfrm>
              <a:off x="1703" y="2159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14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82" name="Oval 34"/>
            <p:cNvSpPr>
              <a:spLocks noChangeArrowheads="1"/>
            </p:cNvSpPr>
            <p:nvPr/>
          </p:nvSpPr>
          <p:spPr bwMode="auto">
            <a:xfrm>
              <a:off x="2016" y="215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15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83" name="Oval 35"/>
            <p:cNvSpPr>
              <a:spLocks noChangeArrowheads="1"/>
            </p:cNvSpPr>
            <p:nvPr/>
          </p:nvSpPr>
          <p:spPr bwMode="auto">
            <a:xfrm>
              <a:off x="768" y="244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16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84" name="Oval 36"/>
            <p:cNvSpPr>
              <a:spLocks noChangeArrowheads="1"/>
            </p:cNvSpPr>
            <p:nvPr/>
          </p:nvSpPr>
          <p:spPr bwMode="auto">
            <a:xfrm>
              <a:off x="1079" y="244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17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85" name="Oval 37"/>
            <p:cNvSpPr>
              <a:spLocks noChangeArrowheads="1"/>
            </p:cNvSpPr>
            <p:nvPr/>
          </p:nvSpPr>
          <p:spPr bwMode="auto">
            <a:xfrm>
              <a:off x="1391" y="244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18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86" name="Oval 38"/>
            <p:cNvSpPr>
              <a:spLocks noChangeArrowheads="1"/>
            </p:cNvSpPr>
            <p:nvPr/>
          </p:nvSpPr>
          <p:spPr bwMode="auto">
            <a:xfrm>
              <a:off x="1703" y="2447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19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87" name="Oval 39"/>
            <p:cNvSpPr>
              <a:spLocks noChangeArrowheads="1"/>
            </p:cNvSpPr>
            <p:nvPr/>
          </p:nvSpPr>
          <p:spPr bwMode="auto">
            <a:xfrm>
              <a:off x="2016" y="244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20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88" name="Oval 40"/>
            <p:cNvSpPr>
              <a:spLocks noChangeArrowheads="1"/>
            </p:cNvSpPr>
            <p:nvPr/>
          </p:nvSpPr>
          <p:spPr bwMode="auto">
            <a:xfrm>
              <a:off x="768" y="273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21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89" name="Oval 41"/>
            <p:cNvSpPr>
              <a:spLocks noChangeArrowheads="1"/>
            </p:cNvSpPr>
            <p:nvPr/>
          </p:nvSpPr>
          <p:spPr bwMode="auto">
            <a:xfrm>
              <a:off x="1079" y="27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22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90" name="Oval 42"/>
            <p:cNvSpPr>
              <a:spLocks noChangeArrowheads="1"/>
            </p:cNvSpPr>
            <p:nvPr/>
          </p:nvSpPr>
          <p:spPr bwMode="auto">
            <a:xfrm>
              <a:off x="1391" y="27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23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91" name="Oval 43"/>
            <p:cNvSpPr>
              <a:spLocks noChangeArrowheads="1"/>
            </p:cNvSpPr>
            <p:nvPr/>
          </p:nvSpPr>
          <p:spPr bwMode="auto">
            <a:xfrm>
              <a:off x="1703" y="2736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24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492" name="Oval 44"/>
            <p:cNvSpPr>
              <a:spLocks noChangeArrowheads="1"/>
            </p:cNvSpPr>
            <p:nvPr/>
          </p:nvSpPr>
          <p:spPr bwMode="auto">
            <a:xfrm>
              <a:off x="2016" y="27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25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128493" name="Group 45"/>
          <p:cNvGrpSpPr>
            <a:grpSpLocks/>
          </p:cNvGrpSpPr>
          <p:nvPr/>
        </p:nvGrpSpPr>
        <p:grpSpPr bwMode="auto">
          <a:xfrm>
            <a:off x="4267200" y="2513013"/>
            <a:ext cx="3125788" cy="2211387"/>
            <a:chOff x="2688" y="1583"/>
            <a:chExt cx="1969" cy="1393"/>
          </a:xfrm>
        </p:grpSpPr>
        <p:sp>
          <p:nvSpPr>
            <p:cNvPr id="1128494" name="Line 46"/>
            <p:cNvSpPr>
              <a:spLocks noChangeShapeType="1"/>
            </p:cNvSpPr>
            <p:nvPr/>
          </p:nvSpPr>
          <p:spPr bwMode="auto">
            <a:xfrm>
              <a:off x="4531" y="1675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8495" name="Line 47"/>
            <p:cNvSpPr>
              <a:spLocks noChangeShapeType="1"/>
            </p:cNvSpPr>
            <p:nvPr/>
          </p:nvSpPr>
          <p:spPr bwMode="auto">
            <a:xfrm>
              <a:off x="4225" y="1679"/>
              <a:ext cx="0" cy="1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8496" name="Line 48"/>
            <p:cNvSpPr>
              <a:spLocks noChangeShapeType="1"/>
            </p:cNvSpPr>
            <p:nvPr/>
          </p:nvSpPr>
          <p:spPr bwMode="auto">
            <a:xfrm>
              <a:off x="3914" y="1671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8497" name="Line 49"/>
            <p:cNvSpPr>
              <a:spLocks noChangeShapeType="1"/>
            </p:cNvSpPr>
            <p:nvPr/>
          </p:nvSpPr>
          <p:spPr bwMode="auto">
            <a:xfrm>
              <a:off x="3600" y="1679"/>
              <a:ext cx="0" cy="1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8498" name="Line 50"/>
            <p:cNvSpPr>
              <a:spLocks noChangeShapeType="1"/>
            </p:cNvSpPr>
            <p:nvPr/>
          </p:nvSpPr>
          <p:spPr bwMode="auto">
            <a:xfrm>
              <a:off x="3299" y="1679"/>
              <a:ext cx="0" cy="1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8499" name="Line 51"/>
            <p:cNvSpPr>
              <a:spLocks noChangeShapeType="1"/>
            </p:cNvSpPr>
            <p:nvPr/>
          </p:nvSpPr>
          <p:spPr bwMode="auto">
            <a:xfrm>
              <a:off x="3312" y="2855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8500" name="Line 52"/>
            <p:cNvSpPr>
              <a:spLocks noChangeShapeType="1"/>
            </p:cNvSpPr>
            <p:nvPr/>
          </p:nvSpPr>
          <p:spPr bwMode="auto">
            <a:xfrm>
              <a:off x="3325" y="257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8501" name="Line 53"/>
            <p:cNvSpPr>
              <a:spLocks noChangeShapeType="1"/>
            </p:cNvSpPr>
            <p:nvPr/>
          </p:nvSpPr>
          <p:spPr bwMode="auto">
            <a:xfrm>
              <a:off x="3273" y="229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8502" name="Line 54"/>
            <p:cNvSpPr>
              <a:spLocks noChangeShapeType="1"/>
            </p:cNvSpPr>
            <p:nvPr/>
          </p:nvSpPr>
          <p:spPr bwMode="auto">
            <a:xfrm>
              <a:off x="3291" y="200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8503" name="Line 55"/>
            <p:cNvSpPr>
              <a:spLocks noChangeShapeType="1"/>
            </p:cNvSpPr>
            <p:nvPr/>
          </p:nvSpPr>
          <p:spPr bwMode="auto">
            <a:xfrm>
              <a:off x="3265" y="171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8504" name="AutoShape 56"/>
            <p:cNvSpPr>
              <a:spLocks noChangeArrowheads="1"/>
            </p:cNvSpPr>
            <p:nvPr/>
          </p:nvSpPr>
          <p:spPr bwMode="auto">
            <a:xfrm>
              <a:off x="2688" y="2063"/>
              <a:ext cx="191" cy="480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8505" name="Oval 57"/>
            <p:cNvSpPr>
              <a:spLocks noChangeArrowheads="1"/>
            </p:cNvSpPr>
            <p:nvPr/>
          </p:nvSpPr>
          <p:spPr bwMode="auto">
            <a:xfrm>
              <a:off x="3168" y="1583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06" name="Oval 58"/>
            <p:cNvSpPr>
              <a:spLocks noChangeArrowheads="1"/>
            </p:cNvSpPr>
            <p:nvPr/>
          </p:nvSpPr>
          <p:spPr bwMode="auto">
            <a:xfrm>
              <a:off x="3480" y="158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07" name="Oval 59"/>
            <p:cNvSpPr>
              <a:spLocks noChangeArrowheads="1"/>
            </p:cNvSpPr>
            <p:nvPr/>
          </p:nvSpPr>
          <p:spPr bwMode="auto">
            <a:xfrm>
              <a:off x="3792" y="158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3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08" name="Oval 60"/>
            <p:cNvSpPr>
              <a:spLocks noChangeArrowheads="1"/>
            </p:cNvSpPr>
            <p:nvPr/>
          </p:nvSpPr>
          <p:spPr bwMode="auto">
            <a:xfrm>
              <a:off x="4104" y="1584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4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09" name="Oval 61"/>
            <p:cNvSpPr>
              <a:spLocks noChangeArrowheads="1"/>
            </p:cNvSpPr>
            <p:nvPr/>
          </p:nvSpPr>
          <p:spPr bwMode="auto">
            <a:xfrm>
              <a:off x="4417" y="158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5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10" name="Oval 62"/>
            <p:cNvSpPr>
              <a:spLocks noChangeArrowheads="1"/>
            </p:cNvSpPr>
            <p:nvPr/>
          </p:nvSpPr>
          <p:spPr bwMode="auto">
            <a:xfrm>
              <a:off x="3168" y="1871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6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11" name="Oval 63"/>
            <p:cNvSpPr>
              <a:spLocks noChangeArrowheads="1"/>
            </p:cNvSpPr>
            <p:nvPr/>
          </p:nvSpPr>
          <p:spPr bwMode="auto">
            <a:xfrm>
              <a:off x="3480" y="1872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7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12" name="Oval 64"/>
            <p:cNvSpPr>
              <a:spLocks noChangeArrowheads="1"/>
            </p:cNvSpPr>
            <p:nvPr/>
          </p:nvSpPr>
          <p:spPr bwMode="auto">
            <a:xfrm>
              <a:off x="3792" y="1872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8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13" name="Oval 65"/>
            <p:cNvSpPr>
              <a:spLocks noChangeArrowheads="1"/>
            </p:cNvSpPr>
            <p:nvPr/>
          </p:nvSpPr>
          <p:spPr bwMode="auto">
            <a:xfrm>
              <a:off x="4104" y="1872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9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14" name="Oval 66"/>
            <p:cNvSpPr>
              <a:spLocks noChangeArrowheads="1"/>
            </p:cNvSpPr>
            <p:nvPr/>
          </p:nvSpPr>
          <p:spPr bwMode="auto">
            <a:xfrm>
              <a:off x="4417" y="1872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10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15" name="Oval 67"/>
            <p:cNvSpPr>
              <a:spLocks noChangeArrowheads="1"/>
            </p:cNvSpPr>
            <p:nvPr/>
          </p:nvSpPr>
          <p:spPr bwMode="auto">
            <a:xfrm>
              <a:off x="3168" y="2158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11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16" name="Oval 68"/>
            <p:cNvSpPr>
              <a:spLocks noChangeArrowheads="1"/>
            </p:cNvSpPr>
            <p:nvPr/>
          </p:nvSpPr>
          <p:spPr bwMode="auto">
            <a:xfrm>
              <a:off x="3480" y="215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12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17" name="Oval 69"/>
            <p:cNvSpPr>
              <a:spLocks noChangeArrowheads="1"/>
            </p:cNvSpPr>
            <p:nvPr/>
          </p:nvSpPr>
          <p:spPr bwMode="auto">
            <a:xfrm>
              <a:off x="3792" y="215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13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18" name="Oval 70"/>
            <p:cNvSpPr>
              <a:spLocks noChangeArrowheads="1"/>
            </p:cNvSpPr>
            <p:nvPr/>
          </p:nvSpPr>
          <p:spPr bwMode="auto">
            <a:xfrm>
              <a:off x="4104" y="2159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14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19" name="Oval 71"/>
            <p:cNvSpPr>
              <a:spLocks noChangeArrowheads="1"/>
            </p:cNvSpPr>
            <p:nvPr/>
          </p:nvSpPr>
          <p:spPr bwMode="auto">
            <a:xfrm>
              <a:off x="4417" y="215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15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20" name="Oval 72"/>
            <p:cNvSpPr>
              <a:spLocks noChangeArrowheads="1"/>
            </p:cNvSpPr>
            <p:nvPr/>
          </p:nvSpPr>
          <p:spPr bwMode="auto">
            <a:xfrm>
              <a:off x="3168" y="2446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16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21" name="Oval 73"/>
            <p:cNvSpPr>
              <a:spLocks noChangeArrowheads="1"/>
            </p:cNvSpPr>
            <p:nvPr/>
          </p:nvSpPr>
          <p:spPr bwMode="auto">
            <a:xfrm>
              <a:off x="3480" y="244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17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22" name="Oval 74"/>
            <p:cNvSpPr>
              <a:spLocks noChangeArrowheads="1"/>
            </p:cNvSpPr>
            <p:nvPr/>
          </p:nvSpPr>
          <p:spPr bwMode="auto">
            <a:xfrm>
              <a:off x="3793" y="244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18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23" name="Oval 75"/>
            <p:cNvSpPr>
              <a:spLocks noChangeArrowheads="1"/>
            </p:cNvSpPr>
            <p:nvPr/>
          </p:nvSpPr>
          <p:spPr bwMode="auto">
            <a:xfrm>
              <a:off x="4104" y="2447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19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24" name="Oval 76"/>
            <p:cNvSpPr>
              <a:spLocks noChangeArrowheads="1"/>
            </p:cNvSpPr>
            <p:nvPr/>
          </p:nvSpPr>
          <p:spPr bwMode="auto">
            <a:xfrm>
              <a:off x="4417" y="244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20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25" name="Oval 77"/>
            <p:cNvSpPr>
              <a:spLocks noChangeArrowheads="1"/>
            </p:cNvSpPr>
            <p:nvPr/>
          </p:nvSpPr>
          <p:spPr bwMode="auto">
            <a:xfrm>
              <a:off x="3168" y="2735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21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26" name="Oval 78"/>
            <p:cNvSpPr>
              <a:spLocks noChangeArrowheads="1"/>
            </p:cNvSpPr>
            <p:nvPr/>
          </p:nvSpPr>
          <p:spPr bwMode="auto">
            <a:xfrm>
              <a:off x="3480" y="273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22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27" name="Oval 79"/>
            <p:cNvSpPr>
              <a:spLocks noChangeArrowheads="1"/>
            </p:cNvSpPr>
            <p:nvPr/>
          </p:nvSpPr>
          <p:spPr bwMode="auto">
            <a:xfrm>
              <a:off x="3792" y="273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23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28" name="Oval 80"/>
            <p:cNvSpPr>
              <a:spLocks noChangeArrowheads="1"/>
            </p:cNvSpPr>
            <p:nvPr/>
          </p:nvSpPr>
          <p:spPr bwMode="auto">
            <a:xfrm>
              <a:off x="4104" y="2736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24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8529" name="Oval 81"/>
            <p:cNvSpPr>
              <a:spLocks noChangeArrowheads="1"/>
            </p:cNvSpPr>
            <p:nvPr/>
          </p:nvSpPr>
          <p:spPr bwMode="auto">
            <a:xfrm>
              <a:off x="4417" y="273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25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128530" name="Text Box 82"/>
          <p:cNvSpPr txBox="1">
            <a:spLocks noChangeArrowheads="1"/>
          </p:cNvSpPr>
          <p:nvPr/>
        </p:nvSpPr>
        <p:spPr bwMode="auto">
          <a:xfrm>
            <a:off x="835025" y="1522413"/>
            <a:ext cx="1952625" cy="3714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Grid graph model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28531" name="Text Box 83"/>
          <p:cNvSpPr txBox="1">
            <a:spLocks noChangeArrowheads="1"/>
          </p:cNvSpPr>
          <p:nvPr/>
        </p:nvSpPr>
        <p:spPr bwMode="auto">
          <a:xfrm>
            <a:off x="830263" y="5360988"/>
            <a:ext cx="7629525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ggrid =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E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), where the nodes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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represent the </a:t>
            </a: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routing grid cells (</a:t>
            </a:r>
            <a:r>
              <a:rPr lang="en-US" altLang="zh-CN" sz="1700" i="1" smtClean="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gcells</a:t>
            </a: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)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and the edges represent connections of grid cell pairs 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j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 </a:t>
            </a:r>
          </a:p>
        </p:txBody>
      </p:sp>
      <p:sp>
        <p:nvSpPr>
          <p:cNvPr id="1128535" name="Rectangle 8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5.4	</a:t>
            </a:r>
            <a:r>
              <a:rPr lang="en-US" altLang="zh-CN">
                <a:ea typeface="宋体" charset="0"/>
                <a:cs typeface="宋体" charset="0"/>
              </a:rPr>
              <a:t>Representations of Routing Regions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44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8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8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8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8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ADE04-B88B-D740-B738-768F1BC3AF78}" type="slidenum">
              <a:rPr lang="en-US"/>
              <a:pPr/>
              <a:t>24</a:t>
            </a:fld>
            <a:endParaRPr lang="en-US"/>
          </a:p>
        </p:txBody>
      </p:sp>
      <p:sp>
        <p:nvSpPr>
          <p:cNvPr id="1126402" name="Rectangle 2"/>
          <p:cNvSpPr>
            <a:spLocks noChangeArrowheads="1"/>
          </p:cNvSpPr>
          <p:nvPr/>
        </p:nvSpPr>
        <p:spPr bwMode="auto">
          <a:xfrm>
            <a:off x="1219200" y="2514600"/>
            <a:ext cx="2425700" cy="2287588"/>
          </a:xfrm>
          <a:prstGeom prst="rect">
            <a:avLst/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04" name="Rectangle 4"/>
          <p:cNvSpPr>
            <a:spLocks noChangeArrowheads="1"/>
          </p:cNvSpPr>
          <p:nvPr/>
        </p:nvSpPr>
        <p:spPr bwMode="auto">
          <a:xfrm rot="16200000">
            <a:off x="2663825" y="2324100"/>
            <a:ext cx="457200" cy="1143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05" name="Rectangle 5"/>
          <p:cNvSpPr>
            <a:spLocks noChangeArrowheads="1"/>
          </p:cNvSpPr>
          <p:nvPr/>
        </p:nvSpPr>
        <p:spPr bwMode="auto">
          <a:xfrm>
            <a:off x="3006725" y="3276600"/>
            <a:ext cx="457200" cy="762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06" name="Rectangle 6"/>
          <p:cNvSpPr>
            <a:spLocks noChangeArrowheads="1"/>
          </p:cNvSpPr>
          <p:nvPr/>
        </p:nvSpPr>
        <p:spPr bwMode="auto">
          <a:xfrm>
            <a:off x="2320925" y="3276600"/>
            <a:ext cx="457200" cy="762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07" name="Rectangle 7"/>
          <p:cNvSpPr>
            <a:spLocks noChangeArrowheads="1"/>
          </p:cNvSpPr>
          <p:nvPr/>
        </p:nvSpPr>
        <p:spPr bwMode="auto">
          <a:xfrm rot="16200000">
            <a:off x="2701131" y="3886994"/>
            <a:ext cx="382588" cy="1143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08" name="Rectangle 8"/>
          <p:cNvSpPr>
            <a:spLocks noChangeArrowheads="1"/>
          </p:cNvSpPr>
          <p:nvPr/>
        </p:nvSpPr>
        <p:spPr bwMode="auto">
          <a:xfrm>
            <a:off x="1404938" y="3811588"/>
            <a:ext cx="457200" cy="838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09" name="Rectangle 9"/>
          <p:cNvSpPr>
            <a:spLocks noChangeArrowheads="1"/>
          </p:cNvSpPr>
          <p:nvPr/>
        </p:nvSpPr>
        <p:spPr bwMode="auto">
          <a:xfrm>
            <a:off x="1404938" y="2667000"/>
            <a:ext cx="457200" cy="838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10" name="Rectangle 10"/>
          <p:cNvSpPr>
            <a:spLocks noChangeArrowheads="1"/>
          </p:cNvSpPr>
          <p:nvPr/>
        </p:nvSpPr>
        <p:spPr bwMode="auto">
          <a:xfrm>
            <a:off x="2655888" y="2667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11" name="Line 11"/>
          <p:cNvSpPr>
            <a:spLocks noChangeShapeType="1"/>
          </p:cNvSpPr>
          <p:nvPr/>
        </p:nvSpPr>
        <p:spPr bwMode="auto">
          <a:xfrm>
            <a:off x="1406525" y="3505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12" name="Line 12"/>
          <p:cNvSpPr>
            <a:spLocks noChangeShapeType="1"/>
          </p:cNvSpPr>
          <p:nvPr/>
        </p:nvSpPr>
        <p:spPr bwMode="auto">
          <a:xfrm>
            <a:off x="1846263" y="3511550"/>
            <a:ext cx="0" cy="3063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13" name="Line 13"/>
          <p:cNvSpPr>
            <a:spLocks noChangeShapeType="1"/>
          </p:cNvSpPr>
          <p:nvPr/>
        </p:nvSpPr>
        <p:spPr bwMode="auto">
          <a:xfrm>
            <a:off x="2330450" y="4052888"/>
            <a:ext cx="3175" cy="1873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14" name="Line 14"/>
          <p:cNvSpPr>
            <a:spLocks noChangeShapeType="1"/>
          </p:cNvSpPr>
          <p:nvPr/>
        </p:nvSpPr>
        <p:spPr bwMode="auto">
          <a:xfrm>
            <a:off x="3459163" y="4052888"/>
            <a:ext cx="3175" cy="1873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15" name="Line 15"/>
          <p:cNvSpPr>
            <a:spLocks noChangeShapeType="1"/>
          </p:cNvSpPr>
          <p:nvPr/>
        </p:nvSpPr>
        <p:spPr bwMode="auto">
          <a:xfrm>
            <a:off x="2332038" y="3125788"/>
            <a:ext cx="1587" cy="10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16" name="Line 16"/>
          <p:cNvSpPr>
            <a:spLocks noChangeShapeType="1"/>
          </p:cNvSpPr>
          <p:nvPr/>
        </p:nvSpPr>
        <p:spPr bwMode="auto">
          <a:xfrm>
            <a:off x="3460750" y="3135313"/>
            <a:ext cx="1588" cy="1000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17" name="Line 17"/>
          <p:cNvSpPr>
            <a:spLocks noChangeShapeType="1"/>
          </p:cNvSpPr>
          <p:nvPr/>
        </p:nvSpPr>
        <p:spPr bwMode="auto">
          <a:xfrm flipV="1">
            <a:off x="1885950" y="4649788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18" name="Line 18"/>
          <p:cNvSpPr>
            <a:spLocks noChangeShapeType="1"/>
          </p:cNvSpPr>
          <p:nvPr/>
        </p:nvSpPr>
        <p:spPr bwMode="auto">
          <a:xfrm flipV="1">
            <a:off x="1903413" y="2667000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19" name="Line 19"/>
          <p:cNvSpPr>
            <a:spLocks noChangeShapeType="1"/>
          </p:cNvSpPr>
          <p:nvPr/>
        </p:nvSpPr>
        <p:spPr bwMode="auto">
          <a:xfrm flipV="1">
            <a:off x="2786063" y="32813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20" name="Line 20"/>
          <p:cNvSpPr>
            <a:spLocks noChangeShapeType="1"/>
          </p:cNvSpPr>
          <p:nvPr/>
        </p:nvSpPr>
        <p:spPr bwMode="auto">
          <a:xfrm flipV="1">
            <a:off x="2787650" y="40243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21" name="Line 21"/>
          <p:cNvSpPr>
            <a:spLocks noChangeShapeType="1"/>
          </p:cNvSpPr>
          <p:nvPr/>
        </p:nvSpPr>
        <p:spPr bwMode="auto">
          <a:xfrm>
            <a:off x="1412875" y="2514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22" name="Line 22"/>
          <p:cNvSpPr>
            <a:spLocks noChangeShapeType="1"/>
          </p:cNvSpPr>
          <p:nvPr/>
        </p:nvSpPr>
        <p:spPr bwMode="auto">
          <a:xfrm>
            <a:off x="3455988" y="2514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23" name="Line 23"/>
          <p:cNvSpPr>
            <a:spLocks noChangeShapeType="1"/>
          </p:cNvSpPr>
          <p:nvPr/>
        </p:nvSpPr>
        <p:spPr bwMode="auto">
          <a:xfrm>
            <a:off x="1404938" y="46466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6424" name="Line 24"/>
          <p:cNvSpPr>
            <a:spLocks noChangeShapeType="1"/>
          </p:cNvSpPr>
          <p:nvPr/>
        </p:nvSpPr>
        <p:spPr bwMode="auto">
          <a:xfrm>
            <a:off x="3465513" y="46497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26425" name="Group 25"/>
          <p:cNvGrpSpPr>
            <a:grpSpLocks/>
          </p:cNvGrpSpPr>
          <p:nvPr/>
        </p:nvGrpSpPr>
        <p:grpSpPr bwMode="auto">
          <a:xfrm>
            <a:off x="1141413" y="2362200"/>
            <a:ext cx="2592387" cy="2516188"/>
            <a:chOff x="719" y="1488"/>
            <a:chExt cx="1633" cy="1585"/>
          </a:xfrm>
        </p:grpSpPr>
        <p:sp>
          <p:nvSpPr>
            <p:cNvPr id="1126426" name="Oval 26"/>
            <p:cNvSpPr>
              <a:spLocks noChangeArrowheads="1"/>
            </p:cNvSpPr>
            <p:nvPr/>
          </p:nvSpPr>
          <p:spPr bwMode="auto">
            <a:xfrm>
              <a:off x="719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6427" name="Oval 27"/>
            <p:cNvSpPr>
              <a:spLocks noChangeArrowheads="1"/>
            </p:cNvSpPr>
            <p:nvPr/>
          </p:nvSpPr>
          <p:spPr bwMode="auto">
            <a:xfrm>
              <a:off x="911" y="2160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6428" name="Oval 28"/>
            <p:cNvSpPr>
              <a:spLocks noChangeArrowheads="1"/>
            </p:cNvSpPr>
            <p:nvPr/>
          </p:nvSpPr>
          <p:spPr bwMode="auto">
            <a:xfrm>
              <a:off x="1199" y="2160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3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6429" name="Oval 29"/>
            <p:cNvSpPr>
              <a:spLocks noChangeArrowheads="1"/>
            </p:cNvSpPr>
            <p:nvPr/>
          </p:nvSpPr>
          <p:spPr bwMode="auto">
            <a:xfrm>
              <a:off x="1440" y="14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4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6430" name="Oval 30"/>
            <p:cNvSpPr>
              <a:spLocks noChangeArrowheads="1"/>
            </p:cNvSpPr>
            <p:nvPr/>
          </p:nvSpPr>
          <p:spPr bwMode="auto">
            <a:xfrm>
              <a:off x="1680" y="187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5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6431" name="Oval 31"/>
            <p:cNvSpPr>
              <a:spLocks noChangeArrowheads="1"/>
            </p:cNvSpPr>
            <p:nvPr/>
          </p:nvSpPr>
          <p:spPr bwMode="auto">
            <a:xfrm>
              <a:off x="1680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6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6432" name="Oval 32"/>
            <p:cNvSpPr>
              <a:spLocks noChangeArrowheads="1"/>
            </p:cNvSpPr>
            <p:nvPr/>
          </p:nvSpPr>
          <p:spPr bwMode="auto">
            <a:xfrm>
              <a:off x="1680" y="24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7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6433" name="Oval 33"/>
            <p:cNvSpPr>
              <a:spLocks noChangeArrowheads="1"/>
            </p:cNvSpPr>
            <p:nvPr/>
          </p:nvSpPr>
          <p:spPr bwMode="auto">
            <a:xfrm>
              <a:off x="1440" y="2832"/>
              <a:ext cx="240" cy="2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8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6434" name="Oval 34"/>
            <p:cNvSpPr>
              <a:spLocks noChangeArrowheads="1"/>
            </p:cNvSpPr>
            <p:nvPr/>
          </p:nvSpPr>
          <p:spPr bwMode="auto">
            <a:xfrm>
              <a:off x="2112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9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126435" name="Group 35"/>
          <p:cNvGrpSpPr>
            <a:grpSpLocks/>
          </p:cNvGrpSpPr>
          <p:nvPr/>
        </p:nvGrpSpPr>
        <p:grpSpPr bwMode="auto">
          <a:xfrm>
            <a:off x="4267200" y="2286000"/>
            <a:ext cx="4040188" cy="2592388"/>
            <a:chOff x="2688" y="1440"/>
            <a:chExt cx="2545" cy="1633"/>
          </a:xfrm>
        </p:grpSpPr>
        <p:sp>
          <p:nvSpPr>
            <p:cNvPr id="1126436" name="Line 36"/>
            <p:cNvSpPr>
              <a:spLocks noChangeShapeType="1"/>
            </p:cNvSpPr>
            <p:nvPr/>
          </p:nvSpPr>
          <p:spPr bwMode="auto">
            <a:xfrm>
              <a:off x="4217" y="1901"/>
              <a:ext cx="823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6437" name="Line 37"/>
            <p:cNvSpPr>
              <a:spLocks noChangeShapeType="1"/>
            </p:cNvSpPr>
            <p:nvPr/>
          </p:nvSpPr>
          <p:spPr bwMode="auto">
            <a:xfrm flipV="1">
              <a:off x="4191" y="2304"/>
              <a:ext cx="84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6438" name="Line 38"/>
            <p:cNvSpPr>
              <a:spLocks noChangeShapeType="1"/>
            </p:cNvSpPr>
            <p:nvPr/>
          </p:nvSpPr>
          <p:spPr bwMode="auto">
            <a:xfrm>
              <a:off x="4009" y="2282"/>
              <a:ext cx="167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6439" name="Line 39"/>
            <p:cNvSpPr>
              <a:spLocks noChangeShapeType="1"/>
            </p:cNvSpPr>
            <p:nvPr/>
          </p:nvSpPr>
          <p:spPr bwMode="auto">
            <a:xfrm flipV="1">
              <a:off x="4032" y="192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6440" name="Line 40"/>
            <p:cNvSpPr>
              <a:spLocks noChangeShapeType="1"/>
            </p:cNvSpPr>
            <p:nvPr/>
          </p:nvSpPr>
          <p:spPr bwMode="auto">
            <a:xfrm flipV="1">
              <a:off x="4224" y="23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6441" name="Line 41"/>
            <p:cNvSpPr>
              <a:spLocks noChangeShapeType="1"/>
            </p:cNvSpPr>
            <p:nvPr/>
          </p:nvSpPr>
          <p:spPr bwMode="auto">
            <a:xfrm>
              <a:off x="4224" y="1920"/>
              <a:ext cx="291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6442" name="Line 42"/>
            <p:cNvSpPr>
              <a:spLocks noChangeShapeType="1"/>
            </p:cNvSpPr>
            <p:nvPr/>
          </p:nvSpPr>
          <p:spPr bwMode="auto">
            <a:xfrm>
              <a:off x="4007" y="166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6443" name="Line 43"/>
            <p:cNvSpPr>
              <a:spLocks noChangeShapeType="1"/>
            </p:cNvSpPr>
            <p:nvPr/>
          </p:nvSpPr>
          <p:spPr bwMode="auto">
            <a:xfrm>
              <a:off x="3211" y="227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6444" name="Line 44"/>
            <p:cNvSpPr>
              <a:spLocks noChangeShapeType="1"/>
            </p:cNvSpPr>
            <p:nvPr/>
          </p:nvSpPr>
          <p:spPr bwMode="auto">
            <a:xfrm flipV="1">
              <a:off x="4080" y="2304"/>
              <a:ext cx="1009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6445" name="Line 45"/>
            <p:cNvSpPr>
              <a:spLocks noChangeShapeType="1"/>
            </p:cNvSpPr>
            <p:nvPr/>
          </p:nvSpPr>
          <p:spPr bwMode="auto">
            <a:xfrm>
              <a:off x="3311" y="2304"/>
              <a:ext cx="625" cy="5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6446" name="Line 46"/>
            <p:cNvSpPr>
              <a:spLocks noChangeShapeType="1"/>
            </p:cNvSpPr>
            <p:nvPr/>
          </p:nvSpPr>
          <p:spPr bwMode="auto">
            <a:xfrm flipV="1">
              <a:off x="3215" y="1584"/>
              <a:ext cx="721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6447" name="AutoShape 47"/>
            <p:cNvSpPr>
              <a:spLocks noChangeArrowheads="1"/>
            </p:cNvSpPr>
            <p:nvPr/>
          </p:nvSpPr>
          <p:spPr bwMode="auto">
            <a:xfrm>
              <a:off x="2688" y="2064"/>
              <a:ext cx="191" cy="480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6448" name="Line 48"/>
            <p:cNvSpPr>
              <a:spLocks noChangeShapeType="1"/>
            </p:cNvSpPr>
            <p:nvPr/>
          </p:nvSpPr>
          <p:spPr bwMode="auto">
            <a:xfrm>
              <a:off x="4032" y="1584"/>
              <a:ext cx="1028" cy="6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6449" name="Oval 49"/>
            <p:cNvSpPr>
              <a:spLocks noChangeArrowheads="1"/>
            </p:cNvSpPr>
            <p:nvPr/>
          </p:nvSpPr>
          <p:spPr bwMode="auto">
            <a:xfrm>
              <a:off x="3120" y="2160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6450" name="Oval 50"/>
            <p:cNvSpPr>
              <a:spLocks noChangeArrowheads="1"/>
            </p:cNvSpPr>
            <p:nvPr/>
          </p:nvSpPr>
          <p:spPr bwMode="auto">
            <a:xfrm>
              <a:off x="3503" y="2160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6451" name="Oval 51"/>
            <p:cNvSpPr>
              <a:spLocks noChangeArrowheads="1"/>
            </p:cNvSpPr>
            <p:nvPr/>
          </p:nvSpPr>
          <p:spPr bwMode="auto">
            <a:xfrm>
              <a:off x="3887" y="2160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3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6452" name="Oval 52"/>
            <p:cNvSpPr>
              <a:spLocks noChangeArrowheads="1"/>
            </p:cNvSpPr>
            <p:nvPr/>
          </p:nvSpPr>
          <p:spPr bwMode="auto">
            <a:xfrm>
              <a:off x="3888" y="1440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4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6453" name="Oval 53"/>
            <p:cNvSpPr>
              <a:spLocks noChangeArrowheads="1"/>
            </p:cNvSpPr>
            <p:nvPr/>
          </p:nvSpPr>
          <p:spPr bwMode="auto">
            <a:xfrm>
              <a:off x="4079" y="177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5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6454" name="Oval 54"/>
            <p:cNvSpPr>
              <a:spLocks noChangeArrowheads="1"/>
            </p:cNvSpPr>
            <p:nvPr/>
          </p:nvSpPr>
          <p:spPr bwMode="auto">
            <a:xfrm>
              <a:off x="4416" y="2160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6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6455" name="Oval 55"/>
            <p:cNvSpPr>
              <a:spLocks noChangeArrowheads="1"/>
            </p:cNvSpPr>
            <p:nvPr/>
          </p:nvSpPr>
          <p:spPr bwMode="auto">
            <a:xfrm>
              <a:off x="408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7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6456" name="Oval 56"/>
            <p:cNvSpPr>
              <a:spLocks noChangeArrowheads="1"/>
            </p:cNvSpPr>
            <p:nvPr/>
          </p:nvSpPr>
          <p:spPr bwMode="auto">
            <a:xfrm>
              <a:off x="3888" y="2832"/>
              <a:ext cx="241" cy="2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8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6457" name="Oval 57"/>
            <p:cNvSpPr>
              <a:spLocks noChangeArrowheads="1"/>
            </p:cNvSpPr>
            <p:nvPr/>
          </p:nvSpPr>
          <p:spPr bwMode="auto">
            <a:xfrm>
              <a:off x="4992" y="2160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9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126458" name="Text Box 58"/>
          <p:cNvSpPr txBox="1">
            <a:spLocks noChangeArrowheads="1"/>
          </p:cNvSpPr>
          <p:nvPr/>
        </p:nvSpPr>
        <p:spPr bwMode="auto">
          <a:xfrm>
            <a:off x="835025" y="1522413"/>
            <a:ext cx="2892425" cy="3714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Channel connectivity graph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26459" name="Text Box 59"/>
          <p:cNvSpPr txBox="1">
            <a:spLocks noChangeArrowheads="1"/>
          </p:cNvSpPr>
          <p:nvPr/>
        </p:nvSpPr>
        <p:spPr bwMode="auto">
          <a:xfrm>
            <a:off x="830263" y="5360988"/>
            <a:ext cx="7629525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G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= 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E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), where the nodes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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represent </a:t>
            </a: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channels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,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and the edges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E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represent adjacencies of the channels </a:t>
            </a:r>
          </a:p>
        </p:txBody>
      </p:sp>
      <p:sp>
        <p:nvSpPr>
          <p:cNvPr id="1126463" name="Rectangle 6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5.4	</a:t>
            </a:r>
            <a:r>
              <a:rPr lang="en-US" altLang="zh-CN">
                <a:ea typeface="宋体" charset="0"/>
                <a:cs typeface="宋体" charset="0"/>
              </a:rPr>
              <a:t>Representations of Routing Regions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485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5770C-F951-9348-AB5E-2F821D888654}" type="slidenum">
              <a:rPr lang="en-US"/>
              <a:pPr/>
              <a:t>25</a:t>
            </a:fld>
            <a:endParaRPr lang="en-US"/>
          </a:p>
        </p:txBody>
      </p:sp>
      <p:sp>
        <p:nvSpPr>
          <p:cNvPr id="1127426" name="Rectangle 2"/>
          <p:cNvSpPr>
            <a:spLocks noChangeArrowheads="1"/>
          </p:cNvSpPr>
          <p:nvPr/>
        </p:nvSpPr>
        <p:spPr bwMode="auto">
          <a:xfrm>
            <a:off x="1219200" y="2514600"/>
            <a:ext cx="2425700" cy="2287588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28" name="Rectangle 4"/>
          <p:cNvSpPr>
            <a:spLocks noChangeArrowheads="1"/>
          </p:cNvSpPr>
          <p:nvPr/>
        </p:nvSpPr>
        <p:spPr bwMode="auto">
          <a:xfrm rot="16200000">
            <a:off x="2663825" y="2324100"/>
            <a:ext cx="457200" cy="1143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29" name="Rectangle 5"/>
          <p:cNvSpPr>
            <a:spLocks noChangeArrowheads="1"/>
          </p:cNvSpPr>
          <p:nvPr/>
        </p:nvSpPr>
        <p:spPr bwMode="auto">
          <a:xfrm>
            <a:off x="3006725" y="3276600"/>
            <a:ext cx="457200" cy="762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30" name="Rectangle 6"/>
          <p:cNvSpPr>
            <a:spLocks noChangeArrowheads="1"/>
          </p:cNvSpPr>
          <p:nvPr/>
        </p:nvSpPr>
        <p:spPr bwMode="auto">
          <a:xfrm>
            <a:off x="2320925" y="3276600"/>
            <a:ext cx="457200" cy="762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31" name="Rectangle 7"/>
          <p:cNvSpPr>
            <a:spLocks noChangeArrowheads="1"/>
          </p:cNvSpPr>
          <p:nvPr/>
        </p:nvSpPr>
        <p:spPr bwMode="auto">
          <a:xfrm rot="16200000">
            <a:off x="2701131" y="3886994"/>
            <a:ext cx="382588" cy="1143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32" name="Rectangle 8"/>
          <p:cNvSpPr>
            <a:spLocks noChangeArrowheads="1"/>
          </p:cNvSpPr>
          <p:nvPr/>
        </p:nvSpPr>
        <p:spPr bwMode="auto">
          <a:xfrm>
            <a:off x="1404938" y="3811588"/>
            <a:ext cx="457200" cy="838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33" name="Rectangle 9"/>
          <p:cNvSpPr>
            <a:spLocks noChangeArrowheads="1"/>
          </p:cNvSpPr>
          <p:nvPr/>
        </p:nvSpPr>
        <p:spPr bwMode="auto">
          <a:xfrm>
            <a:off x="1404938" y="2667000"/>
            <a:ext cx="457200" cy="838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34" name="Rectangle 10"/>
          <p:cNvSpPr>
            <a:spLocks noChangeArrowheads="1"/>
          </p:cNvSpPr>
          <p:nvPr/>
        </p:nvSpPr>
        <p:spPr bwMode="auto">
          <a:xfrm>
            <a:off x="2655888" y="2667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35" name="Line 11"/>
          <p:cNvSpPr>
            <a:spLocks noChangeShapeType="1"/>
          </p:cNvSpPr>
          <p:nvPr/>
        </p:nvSpPr>
        <p:spPr bwMode="auto">
          <a:xfrm>
            <a:off x="1406525" y="3505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36" name="Line 12"/>
          <p:cNvSpPr>
            <a:spLocks noChangeShapeType="1"/>
          </p:cNvSpPr>
          <p:nvPr/>
        </p:nvSpPr>
        <p:spPr bwMode="auto">
          <a:xfrm>
            <a:off x="1846263" y="3511550"/>
            <a:ext cx="0" cy="3063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322513" y="4059238"/>
            <a:ext cx="3175" cy="1889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3459163" y="4052888"/>
            <a:ext cx="3175" cy="1873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>
            <a:off x="2324100" y="3133725"/>
            <a:ext cx="1588" cy="1000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40" name="Line 16"/>
          <p:cNvSpPr>
            <a:spLocks noChangeShapeType="1"/>
          </p:cNvSpPr>
          <p:nvPr/>
        </p:nvSpPr>
        <p:spPr bwMode="auto">
          <a:xfrm>
            <a:off x="3460750" y="3135313"/>
            <a:ext cx="1588" cy="1000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 flipV="1">
            <a:off x="1885950" y="4649788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42" name="Line 18"/>
          <p:cNvSpPr>
            <a:spLocks noChangeShapeType="1"/>
          </p:cNvSpPr>
          <p:nvPr/>
        </p:nvSpPr>
        <p:spPr bwMode="auto">
          <a:xfrm flipV="1">
            <a:off x="1903413" y="2667000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43" name="Line 19"/>
          <p:cNvSpPr>
            <a:spLocks noChangeShapeType="1"/>
          </p:cNvSpPr>
          <p:nvPr/>
        </p:nvSpPr>
        <p:spPr bwMode="auto">
          <a:xfrm flipV="1">
            <a:off x="2786063" y="32813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44" name="Line 20"/>
          <p:cNvSpPr>
            <a:spLocks noChangeShapeType="1"/>
          </p:cNvSpPr>
          <p:nvPr/>
        </p:nvSpPr>
        <p:spPr bwMode="auto">
          <a:xfrm flipV="1">
            <a:off x="2787650" y="40243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45" name="Line 21"/>
          <p:cNvSpPr>
            <a:spLocks noChangeShapeType="1"/>
          </p:cNvSpPr>
          <p:nvPr/>
        </p:nvSpPr>
        <p:spPr bwMode="auto">
          <a:xfrm>
            <a:off x="3044825" y="4038600"/>
            <a:ext cx="3175" cy="1889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46" name="Line 22"/>
          <p:cNvSpPr>
            <a:spLocks noChangeShapeType="1"/>
          </p:cNvSpPr>
          <p:nvPr/>
        </p:nvSpPr>
        <p:spPr bwMode="auto">
          <a:xfrm>
            <a:off x="2743200" y="4038600"/>
            <a:ext cx="3175" cy="1889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47" name="Line 23"/>
          <p:cNvSpPr>
            <a:spLocks noChangeShapeType="1"/>
          </p:cNvSpPr>
          <p:nvPr/>
        </p:nvSpPr>
        <p:spPr bwMode="auto">
          <a:xfrm>
            <a:off x="3005138" y="3130550"/>
            <a:ext cx="1587" cy="1000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48" name="Line 24"/>
          <p:cNvSpPr>
            <a:spLocks noChangeShapeType="1"/>
          </p:cNvSpPr>
          <p:nvPr/>
        </p:nvSpPr>
        <p:spPr bwMode="auto">
          <a:xfrm>
            <a:off x="2781300" y="3140075"/>
            <a:ext cx="1588" cy="1000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49" name="Line 25"/>
          <p:cNvSpPr>
            <a:spLocks noChangeShapeType="1"/>
          </p:cNvSpPr>
          <p:nvPr/>
        </p:nvSpPr>
        <p:spPr bwMode="auto">
          <a:xfrm flipV="1">
            <a:off x="1903413" y="3810000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50" name="Line 26"/>
          <p:cNvSpPr>
            <a:spLocks noChangeShapeType="1"/>
          </p:cNvSpPr>
          <p:nvPr/>
        </p:nvSpPr>
        <p:spPr bwMode="auto">
          <a:xfrm flipV="1">
            <a:off x="1903413" y="3505200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51" name="Line 27"/>
          <p:cNvSpPr>
            <a:spLocks noChangeShapeType="1"/>
          </p:cNvSpPr>
          <p:nvPr/>
        </p:nvSpPr>
        <p:spPr bwMode="auto">
          <a:xfrm flipV="1">
            <a:off x="1903413" y="4267200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52" name="Line 28"/>
          <p:cNvSpPr>
            <a:spLocks noChangeShapeType="1"/>
          </p:cNvSpPr>
          <p:nvPr/>
        </p:nvSpPr>
        <p:spPr bwMode="auto">
          <a:xfrm flipV="1">
            <a:off x="1885950" y="4038600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53" name="Line 29"/>
          <p:cNvSpPr>
            <a:spLocks noChangeShapeType="1"/>
          </p:cNvSpPr>
          <p:nvPr/>
        </p:nvSpPr>
        <p:spPr bwMode="auto">
          <a:xfrm flipV="1">
            <a:off x="1903413" y="3276600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54" name="Line 30"/>
          <p:cNvSpPr>
            <a:spLocks noChangeShapeType="1"/>
          </p:cNvSpPr>
          <p:nvPr/>
        </p:nvSpPr>
        <p:spPr bwMode="auto">
          <a:xfrm flipV="1">
            <a:off x="1903413" y="3124200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55" name="Line 31"/>
          <p:cNvSpPr>
            <a:spLocks noChangeShapeType="1"/>
          </p:cNvSpPr>
          <p:nvPr/>
        </p:nvSpPr>
        <p:spPr bwMode="auto">
          <a:xfrm>
            <a:off x="2320925" y="4641850"/>
            <a:ext cx="0" cy="1539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56" name="Line 32"/>
          <p:cNvSpPr>
            <a:spLocks noChangeShapeType="1"/>
          </p:cNvSpPr>
          <p:nvPr/>
        </p:nvSpPr>
        <p:spPr bwMode="auto">
          <a:xfrm>
            <a:off x="1852613" y="46497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57" name="Line 33"/>
          <p:cNvSpPr>
            <a:spLocks noChangeShapeType="1"/>
          </p:cNvSpPr>
          <p:nvPr/>
        </p:nvSpPr>
        <p:spPr bwMode="auto">
          <a:xfrm>
            <a:off x="1408113" y="46497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58" name="Line 34"/>
          <p:cNvSpPr>
            <a:spLocks noChangeShapeType="1"/>
          </p:cNvSpPr>
          <p:nvPr/>
        </p:nvSpPr>
        <p:spPr bwMode="auto">
          <a:xfrm>
            <a:off x="3451225" y="46497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59" name="Line 35"/>
          <p:cNvSpPr>
            <a:spLocks noChangeShapeType="1"/>
          </p:cNvSpPr>
          <p:nvPr/>
        </p:nvSpPr>
        <p:spPr bwMode="auto">
          <a:xfrm>
            <a:off x="3444875" y="25304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60" name="Line 36"/>
          <p:cNvSpPr>
            <a:spLocks noChangeShapeType="1"/>
          </p:cNvSpPr>
          <p:nvPr/>
        </p:nvSpPr>
        <p:spPr bwMode="auto">
          <a:xfrm>
            <a:off x="1408113" y="25320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61" name="Line 37"/>
          <p:cNvSpPr>
            <a:spLocks noChangeShapeType="1"/>
          </p:cNvSpPr>
          <p:nvPr/>
        </p:nvSpPr>
        <p:spPr bwMode="auto">
          <a:xfrm>
            <a:off x="1851025" y="251142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62" name="Line 38"/>
          <p:cNvSpPr>
            <a:spLocks noChangeShapeType="1"/>
          </p:cNvSpPr>
          <p:nvPr/>
        </p:nvSpPr>
        <p:spPr bwMode="auto">
          <a:xfrm>
            <a:off x="2316163" y="251142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63" name="Line 39"/>
          <p:cNvSpPr>
            <a:spLocks noChangeShapeType="1"/>
          </p:cNvSpPr>
          <p:nvPr/>
        </p:nvSpPr>
        <p:spPr bwMode="auto">
          <a:xfrm flipV="1">
            <a:off x="1219200" y="2667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64" name="Line 40"/>
          <p:cNvSpPr>
            <a:spLocks noChangeShapeType="1"/>
          </p:cNvSpPr>
          <p:nvPr/>
        </p:nvSpPr>
        <p:spPr bwMode="auto">
          <a:xfrm flipV="1">
            <a:off x="1219200" y="3505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65" name="Line 41"/>
          <p:cNvSpPr>
            <a:spLocks noChangeShapeType="1"/>
          </p:cNvSpPr>
          <p:nvPr/>
        </p:nvSpPr>
        <p:spPr bwMode="auto">
          <a:xfrm flipV="1">
            <a:off x="1219200" y="3810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V="1">
            <a:off x="1219200" y="464978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67" name="Line 43"/>
          <p:cNvSpPr>
            <a:spLocks noChangeShapeType="1"/>
          </p:cNvSpPr>
          <p:nvPr/>
        </p:nvSpPr>
        <p:spPr bwMode="auto">
          <a:xfrm flipV="1">
            <a:off x="3505200" y="2667000"/>
            <a:ext cx="1539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V="1">
            <a:off x="3505200" y="3124200"/>
            <a:ext cx="1539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 flipV="1">
            <a:off x="3503613" y="3276600"/>
            <a:ext cx="1539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 flipV="1">
            <a:off x="3505200" y="4038600"/>
            <a:ext cx="1539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71" name="Line 47"/>
          <p:cNvSpPr>
            <a:spLocks noChangeShapeType="1"/>
          </p:cNvSpPr>
          <p:nvPr/>
        </p:nvSpPr>
        <p:spPr bwMode="auto">
          <a:xfrm flipV="1">
            <a:off x="3505200" y="4267200"/>
            <a:ext cx="1539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V="1">
            <a:off x="3505200" y="4649788"/>
            <a:ext cx="1539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27473" name="Group 49"/>
          <p:cNvGrpSpPr>
            <a:grpSpLocks/>
          </p:cNvGrpSpPr>
          <p:nvPr/>
        </p:nvGrpSpPr>
        <p:grpSpPr bwMode="auto">
          <a:xfrm>
            <a:off x="1141413" y="2362200"/>
            <a:ext cx="2592387" cy="2516188"/>
            <a:chOff x="719" y="1488"/>
            <a:chExt cx="1633" cy="1585"/>
          </a:xfrm>
        </p:grpSpPr>
        <p:sp>
          <p:nvSpPr>
            <p:cNvPr id="1127474" name="Oval 50"/>
            <p:cNvSpPr>
              <a:spLocks noChangeArrowheads="1"/>
            </p:cNvSpPr>
            <p:nvPr/>
          </p:nvSpPr>
          <p:spPr bwMode="auto">
            <a:xfrm>
              <a:off x="719" y="14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475" name="Oval 51"/>
            <p:cNvSpPr>
              <a:spLocks noChangeArrowheads="1"/>
            </p:cNvSpPr>
            <p:nvPr/>
          </p:nvSpPr>
          <p:spPr bwMode="auto">
            <a:xfrm>
              <a:off x="720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476" name="Oval 52"/>
            <p:cNvSpPr>
              <a:spLocks noChangeArrowheads="1"/>
            </p:cNvSpPr>
            <p:nvPr/>
          </p:nvSpPr>
          <p:spPr bwMode="auto">
            <a:xfrm>
              <a:off x="720" y="2832"/>
              <a:ext cx="240" cy="2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3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477" name="Oval 53"/>
            <p:cNvSpPr>
              <a:spLocks noChangeArrowheads="1"/>
            </p:cNvSpPr>
            <p:nvPr/>
          </p:nvSpPr>
          <p:spPr bwMode="auto">
            <a:xfrm>
              <a:off x="1199" y="1488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4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478" name="Oval 54"/>
            <p:cNvSpPr>
              <a:spLocks noChangeArrowheads="1"/>
            </p:cNvSpPr>
            <p:nvPr/>
          </p:nvSpPr>
          <p:spPr bwMode="auto">
            <a:xfrm>
              <a:off x="1199" y="1872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5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479" name="Oval 55"/>
            <p:cNvSpPr>
              <a:spLocks noChangeArrowheads="1"/>
            </p:cNvSpPr>
            <p:nvPr/>
          </p:nvSpPr>
          <p:spPr bwMode="auto">
            <a:xfrm>
              <a:off x="1199" y="2160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6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480" name="Oval 56"/>
            <p:cNvSpPr>
              <a:spLocks noChangeArrowheads="1"/>
            </p:cNvSpPr>
            <p:nvPr/>
          </p:nvSpPr>
          <p:spPr bwMode="auto">
            <a:xfrm>
              <a:off x="1199" y="2497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7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481" name="Oval 57"/>
            <p:cNvSpPr>
              <a:spLocks noChangeArrowheads="1"/>
            </p:cNvSpPr>
            <p:nvPr/>
          </p:nvSpPr>
          <p:spPr bwMode="auto">
            <a:xfrm>
              <a:off x="1199" y="2832"/>
              <a:ext cx="241" cy="2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8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482" name="Oval 58"/>
            <p:cNvSpPr>
              <a:spLocks noChangeArrowheads="1"/>
            </p:cNvSpPr>
            <p:nvPr/>
          </p:nvSpPr>
          <p:spPr bwMode="auto">
            <a:xfrm>
              <a:off x="1699" y="187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9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483" name="Oval 59"/>
            <p:cNvSpPr>
              <a:spLocks noChangeArrowheads="1"/>
            </p:cNvSpPr>
            <p:nvPr/>
          </p:nvSpPr>
          <p:spPr bwMode="auto">
            <a:xfrm>
              <a:off x="1700" y="2489"/>
              <a:ext cx="240" cy="2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10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484" name="Oval 60"/>
            <p:cNvSpPr>
              <a:spLocks noChangeArrowheads="1"/>
            </p:cNvSpPr>
            <p:nvPr/>
          </p:nvSpPr>
          <p:spPr bwMode="auto">
            <a:xfrm>
              <a:off x="2112" y="14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11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485" name="Oval 61"/>
            <p:cNvSpPr>
              <a:spLocks noChangeArrowheads="1"/>
            </p:cNvSpPr>
            <p:nvPr/>
          </p:nvSpPr>
          <p:spPr bwMode="auto">
            <a:xfrm>
              <a:off x="2112" y="187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12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486" name="Oval 62"/>
            <p:cNvSpPr>
              <a:spLocks noChangeArrowheads="1"/>
            </p:cNvSpPr>
            <p:nvPr/>
          </p:nvSpPr>
          <p:spPr bwMode="auto">
            <a:xfrm>
              <a:off x="2112" y="249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13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487" name="Oval 63"/>
            <p:cNvSpPr>
              <a:spLocks noChangeArrowheads="1"/>
            </p:cNvSpPr>
            <p:nvPr/>
          </p:nvSpPr>
          <p:spPr bwMode="auto">
            <a:xfrm>
              <a:off x="2112" y="2832"/>
              <a:ext cx="240" cy="2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14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4267200" y="2362200"/>
            <a:ext cx="3278188" cy="2516188"/>
            <a:chOff x="2688" y="1488"/>
            <a:chExt cx="2065" cy="1585"/>
          </a:xfrm>
        </p:grpSpPr>
        <p:sp>
          <p:nvSpPr>
            <p:cNvPr id="1127489" name="Line 65"/>
            <p:cNvSpPr>
              <a:spLocks noChangeShapeType="1"/>
            </p:cNvSpPr>
            <p:nvPr/>
          </p:nvSpPr>
          <p:spPr bwMode="auto">
            <a:xfrm>
              <a:off x="4636" y="1592"/>
              <a:ext cx="0" cy="1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7490" name="Line 66"/>
            <p:cNvSpPr>
              <a:spLocks noChangeShapeType="1"/>
            </p:cNvSpPr>
            <p:nvPr/>
          </p:nvSpPr>
          <p:spPr bwMode="auto">
            <a:xfrm>
              <a:off x="4225" y="20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7491" name="Line 67"/>
            <p:cNvSpPr>
              <a:spLocks noChangeShapeType="1"/>
            </p:cNvSpPr>
            <p:nvPr/>
          </p:nvSpPr>
          <p:spPr bwMode="auto">
            <a:xfrm>
              <a:off x="3705" y="262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7492" name="Line 68"/>
            <p:cNvSpPr>
              <a:spLocks noChangeShapeType="1"/>
            </p:cNvSpPr>
            <p:nvPr/>
          </p:nvSpPr>
          <p:spPr bwMode="auto">
            <a:xfrm>
              <a:off x="3667" y="1994"/>
              <a:ext cx="10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7493" name="Line 69"/>
            <p:cNvSpPr>
              <a:spLocks noChangeShapeType="1"/>
            </p:cNvSpPr>
            <p:nvPr/>
          </p:nvSpPr>
          <p:spPr bwMode="auto">
            <a:xfrm>
              <a:off x="3237" y="2279"/>
              <a:ext cx="4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7494" name="Line 70"/>
            <p:cNvSpPr>
              <a:spLocks noChangeShapeType="1"/>
            </p:cNvSpPr>
            <p:nvPr/>
          </p:nvSpPr>
          <p:spPr bwMode="auto">
            <a:xfrm>
              <a:off x="3719" y="158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7495" name="Line 71"/>
            <p:cNvSpPr>
              <a:spLocks noChangeShapeType="1"/>
            </p:cNvSpPr>
            <p:nvPr/>
          </p:nvSpPr>
          <p:spPr bwMode="auto">
            <a:xfrm>
              <a:off x="3265" y="2971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7496" name="Line 72"/>
            <p:cNvSpPr>
              <a:spLocks noChangeShapeType="1"/>
            </p:cNvSpPr>
            <p:nvPr/>
          </p:nvSpPr>
          <p:spPr bwMode="auto">
            <a:xfrm>
              <a:off x="3244" y="1680"/>
              <a:ext cx="0" cy="1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7497" name="Line 73"/>
            <p:cNvSpPr>
              <a:spLocks noChangeShapeType="1"/>
            </p:cNvSpPr>
            <p:nvPr/>
          </p:nvSpPr>
          <p:spPr bwMode="auto">
            <a:xfrm>
              <a:off x="3261" y="1601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7498" name="AutoShape 74"/>
            <p:cNvSpPr>
              <a:spLocks noChangeArrowheads="1"/>
            </p:cNvSpPr>
            <p:nvPr/>
          </p:nvSpPr>
          <p:spPr bwMode="auto">
            <a:xfrm>
              <a:off x="2688" y="2064"/>
              <a:ext cx="191" cy="480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7499" name="Rectangle 75"/>
            <p:cNvSpPr>
              <a:spLocks noChangeArrowheads="1"/>
            </p:cNvSpPr>
            <p:nvPr/>
          </p:nvSpPr>
          <p:spPr bwMode="auto">
            <a:xfrm>
              <a:off x="4074" y="1680"/>
              <a:ext cx="288" cy="24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27500" name="Oval 76"/>
            <p:cNvSpPr>
              <a:spLocks noChangeArrowheads="1"/>
            </p:cNvSpPr>
            <p:nvPr/>
          </p:nvSpPr>
          <p:spPr bwMode="auto">
            <a:xfrm>
              <a:off x="3120" y="148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501" name="Oval 77"/>
            <p:cNvSpPr>
              <a:spLocks noChangeArrowheads="1"/>
            </p:cNvSpPr>
            <p:nvPr/>
          </p:nvSpPr>
          <p:spPr bwMode="auto">
            <a:xfrm>
              <a:off x="3121" y="2160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502" name="Oval 78"/>
            <p:cNvSpPr>
              <a:spLocks noChangeArrowheads="1"/>
            </p:cNvSpPr>
            <p:nvPr/>
          </p:nvSpPr>
          <p:spPr bwMode="auto">
            <a:xfrm>
              <a:off x="3121" y="2832"/>
              <a:ext cx="240" cy="2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3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503" name="Oval 79"/>
            <p:cNvSpPr>
              <a:spLocks noChangeArrowheads="1"/>
            </p:cNvSpPr>
            <p:nvPr/>
          </p:nvSpPr>
          <p:spPr bwMode="auto">
            <a:xfrm>
              <a:off x="3600" y="1488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4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504" name="Oval 80"/>
            <p:cNvSpPr>
              <a:spLocks noChangeArrowheads="1"/>
            </p:cNvSpPr>
            <p:nvPr/>
          </p:nvSpPr>
          <p:spPr bwMode="auto">
            <a:xfrm>
              <a:off x="3600" y="1872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5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505" name="Oval 81"/>
            <p:cNvSpPr>
              <a:spLocks noChangeArrowheads="1"/>
            </p:cNvSpPr>
            <p:nvPr/>
          </p:nvSpPr>
          <p:spPr bwMode="auto">
            <a:xfrm>
              <a:off x="3600" y="2160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6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506" name="Oval 82"/>
            <p:cNvSpPr>
              <a:spLocks noChangeArrowheads="1"/>
            </p:cNvSpPr>
            <p:nvPr/>
          </p:nvSpPr>
          <p:spPr bwMode="auto">
            <a:xfrm>
              <a:off x="3600" y="2497"/>
              <a:ext cx="241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7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507" name="Oval 83"/>
            <p:cNvSpPr>
              <a:spLocks noChangeArrowheads="1"/>
            </p:cNvSpPr>
            <p:nvPr/>
          </p:nvSpPr>
          <p:spPr bwMode="auto">
            <a:xfrm>
              <a:off x="3600" y="2832"/>
              <a:ext cx="241" cy="2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8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508" name="Oval 84"/>
            <p:cNvSpPr>
              <a:spLocks noChangeArrowheads="1"/>
            </p:cNvSpPr>
            <p:nvPr/>
          </p:nvSpPr>
          <p:spPr bwMode="auto">
            <a:xfrm>
              <a:off x="4100" y="1872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9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509" name="Oval 85"/>
            <p:cNvSpPr>
              <a:spLocks noChangeArrowheads="1"/>
            </p:cNvSpPr>
            <p:nvPr/>
          </p:nvSpPr>
          <p:spPr bwMode="auto">
            <a:xfrm>
              <a:off x="4101" y="2489"/>
              <a:ext cx="240" cy="2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10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510" name="Oval 86"/>
            <p:cNvSpPr>
              <a:spLocks noChangeArrowheads="1"/>
            </p:cNvSpPr>
            <p:nvPr/>
          </p:nvSpPr>
          <p:spPr bwMode="auto">
            <a:xfrm>
              <a:off x="4513" y="148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11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511" name="Oval 87"/>
            <p:cNvSpPr>
              <a:spLocks noChangeArrowheads="1"/>
            </p:cNvSpPr>
            <p:nvPr/>
          </p:nvSpPr>
          <p:spPr bwMode="auto">
            <a:xfrm>
              <a:off x="4513" y="1872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12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512" name="Oval 88"/>
            <p:cNvSpPr>
              <a:spLocks noChangeArrowheads="1"/>
            </p:cNvSpPr>
            <p:nvPr/>
          </p:nvSpPr>
          <p:spPr bwMode="auto">
            <a:xfrm>
              <a:off x="4513" y="249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13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27513" name="Oval 89"/>
            <p:cNvSpPr>
              <a:spLocks noChangeArrowheads="1"/>
            </p:cNvSpPr>
            <p:nvPr/>
          </p:nvSpPr>
          <p:spPr bwMode="auto">
            <a:xfrm>
              <a:off x="4513" y="2832"/>
              <a:ext cx="240" cy="2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14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127514" name="Text Box 90"/>
          <p:cNvSpPr txBox="1">
            <a:spLocks noChangeArrowheads="1"/>
          </p:cNvSpPr>
          <p:nvPr/>
        </p:nvSpPr>
        <p:spPr bwMode="auto">
          <a:xfrm>
            <a:off x="835025" y="1522413"/>
            <a:ext cx="3071813" cy="3714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Switchbox connectivity graph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27515" name="Text Box 91"/>
          <p:cNvSpPr txBox="1">
            <a:spLocks noChangeArrowheads="1"/>
          </p:cNvSpPr>
          <p:nvPr/>
        </p:nvSpPr>
        <p:spPr bwMode="auto">
          <a:xfrm>
            <a:off x="830263" y="5360988"/>
            <a:ext cx="8062912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G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= 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E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), where the nodes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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represent </a:t>
            </a: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switchboxes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and an edge exists between two nodes if the corresponding switchboxes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are on opposite sides of the same channel </a:t>
            </a:r>
          </a:p>
        </p:txBody>
      </p:sp>
      <p:sp>
        <p:nvSpPr>
          <p:cNvPr id="1127519" name="Rectangle 9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5.4	</a:t>
            </a:r>
            <a:r>
              <a:rPr lang="en-US" altLang="zh-CN">
                <a:ea typeface="宋体" charset="0"/>
                <a:cs typeface="宋体" charset="0"/>
              </a:rPr>
              <a:t>Representations of Routing Regions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612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B4B8D-55DD-B54E-BA88-1C370A120A9F}" type="slidenum">
              <a:rPr lang="en-US"/>
              <a:pPr/>
              <a:t>26</a:t>
            </a:fld>
            <a:endParaRPr lang="en-US"/>
          </a:p>
        </p:txBody>
      </p:sp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5.5	</a:t>
            </a:r>
            <a:r>
              <a:rPr lang="en-US" altLang="zh-CN">
                <a:ea typeface="宋体" charset="0"/>
                <a:cs typeface="宋体" charset="0"/>
              </a:rPr>
              <a:t>The Global Routing Flow</a:t>
            </a:r>
          </a:p>
        </p:txBody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24000"/>
            <a:ext cx="8280400" cy="4857750"/>
          </a:xfrm>
        </p:spPr>
        <p:txBody>
          <a:bodyPr/>
          <a:lstStyle/>
          <a:p>
            <a:pPr marL="342900" indent="-342900" defTabSz="762000">
              <a:spcBef>
                <a:spcPct val="70000"/>
              </a:spcBef>
              <a:buFontTx/>
              <a:buAutoNum type="arabicPeriod"/>
              <a:tabLst/>
            </a:pPr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routing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(Region </a:t>
            </a:r>
            <a:r>
              <a:rPr lang="de-DE" dirty="0" err="1"/>
              <a:t>definition</a:t>
            </a:r>
            <a:r>
              <a:rPr lang="de-DE" dirty="0"/>
              <a:t>)</a:t>
            </a:r>
          </a:p>
          <a:p>
            <a:pPr marL="800100" lvl="1" indent="-342900" defTabSz="762000">
              <a:spcBef>
                <a:spcPct val="70000"/>
              </a:spcBef>
              <a:tabLst/>
            </a:pPr>
            <a:r>
              <a:rPr lang="de-DE" dirty="0"/>
              <a:t>Layout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routing</a:t>
            </a:r>
            <a:r>
              <a:rPr lang="de-DE" dirty="0"/>
              <a:t> </a:t>
            </a:r>
            <a:r>
              <a:rPr lang="de-DE" dirty="0" err="1"/>
              <a:t>regions</a:t>
            </a:r>
            <a:endParaRPr lang="de-DE" dirty="0"/>
          </a:p>
          <a:p>
            <a:pPr marL="800100" lvl="1" indent="-342900" defTabSz="762000">
              <a:spcBef>
                <a:spcPct val="70000"/>
              </a:spcBef>
              <a:tabLst/>
            </a:pPr>
            <a:r>
              <a:rPr lang="de-DE" dirty="0" err="1"/>
              <a:t>Nets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routed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pPr marL="800100" lvl="1" indent="-342900" defTabSz="762000">
              <a:spcBef>
                <a:spcPct val="70000"/>
              </a:spcBef>
              <a:tabLst/>
            </a:pPr>
            <a:r>
              <a:rPr lang="de-DE" dirty="0" err="1"/>
              <a:t>Regions</a:t>
            </a:r>
            <a:r>
              <a:rPr lang="de-DE" dirty="0"/>
              <a:t>, </a:t>
            </a:r>
            <a:r>
              <a:rPr lang="de-DE" dirty="0" err="1"/>
              <a:t>capacities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graph</a:t>
            </a:r>
            <a:endParaRPr lang="de-DE" dirty="0"/>
          </a:p>
          <a:p>
            <a:pPr marL="342900" indent="-342900" defTabSz="762000">
              <a:spcBef>
                <a:spcPct val="70000"/>
              </a:spcBef>
              <a:buFontTx/>
              <a:buAutoNum type="arabicPeriod"/>
              <a:tabLst/>
            </a:pPr>
            <a:r>
              <a:rPr lang="en-US" altLang="zh-CN" dirty="0">
                <a:ea typeface="宋体" charset="0"/>
                <a:cs typeface="宋体" charset="0"/>
              </a:rPr>
              <a:t>Mapping nets to the routing regions</a:t>
            </a:r>
            <a:r>
              <a:rPr lang="de-DE" dirty="0"/>
              <a:t> (Region </a:t>
            </a:r>
            <a:r>
              <a:rPr lang="de-DE" dirty="0" err="1"/>
              <a:t>assignment</a:t>
            </a:r>
            <a:r>
              <a:rPr lang="de-DE" dirty="0"/>
              <a:t>)</a:t>
            </a:r>
          </a:p>
          <a:p>
            <a:pPr marL="800100" lvl="1" indent="-342900" defTabSz="762000">
              <a:spcBef>
                <a:spcPct val="70000"/>
              </a:spcBef>
              <a:tabLst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routing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pins</a:t>
            </a:r>
            <a:endParaRPr lang="de-DE" dirty="0"/>
          </a:p>
          <a:p>
            <a:pPr marL="800100" lvl="1" indent="-342900" defTabSz="762000">
              <a:spcBef>
                <a:spcPct val="70000"/>
              </a:spcBef>
              <a:tabLst/>
            </a:pPr>
            <a:r>
              <a:rPr lang="de-DE" dirty="0"/>
              <a:t>Routing </a:t>
            </a:r>
            <a:r>
              <a:rPr lang="de-DE" dirty="0" err="1"/>
              <a:t>capacity</a:t>
            </a:r>
            <a:r>
              <a:rPr lang="de-DE" dirty="0"/>
              <a:t>, </a:t>
            </a:r>
            <a:r>
              <a:rPr lang="de-DE" dirty="0" err="1"/>
              <a:t>timing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congestion</a:t>
            </a:r>
            <a:r>
              <a:rPr lang="de-DE" dirty="0"/>
              <a:t>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 smtClean="0"/>
              <a:t>mapping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905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5E8CB-71B9-B54A-9D48-23F60531D868}" type="slidenum">
              <a:rPr lang="en-US"/>
              <a:pPr/>
              <a:t>27</a:t>
            </a:fld>
            <a:endParaRPr lang="en-US"/>
          </a:p>
        </p:txBody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193087" cy="50403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5.1 	Introduction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5.2 	Terminology and Definitions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5.3 	Optimization Goals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5.4 	Representations of Routing Regions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5.5 	The Global Routing Flow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5.6 	Single-Net Routing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ea typeface="宋体" charset="0"/>
                <a:cs typeface="宋体" charset="0"/>
              </a:rPr>
              <a:t>  5.6.1 Rectilinear Routing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ea typeface="宋体" charset="0"/>
                <a:cs typeface="宋体" charset="0"/>
              </a:rPr>
              <a:t>  5.6.2 Global Routing in a Connectivity Graph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ea typeface="宋体" charset="0"/>
                <a:cs typeface="宋体" charset="0"/>
              </a:rPr>
              <a:t>  5.6.3 Finding Shortest Paths with Dijkstra’s Algorithm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ea typeface="宋体" charset="0"/>
                <a:cs typeface="宋体" charset="0"/>
              </a:rPr>
              <a:t>  5.6.4 Finding Shortest Paths with A* Search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5.7 	Full-Netlist Routing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5.7.1 Routing by Integer Linear Programming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5.7.2 Rip-Up and Reroute (RRR)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5.8 	Modern Global Routing	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5.8.1 Pattern Routing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5.8.2 Negotiated-Congestion Routing </a:t>
            </a:r>
          </a:p>
        </p:txBody>
      </p:sp>
      <p:sp>
        <p:nvSpPr>
          <p:cNvPr id="1201156" name="Line 4"/>
          <p:cNvSpPr>
            <a:spLocks noChangeShapeType="1"/>
          </p:cNvSpPr>
          <p:nvPr/>
        </p:nvSpPr>
        <p:spPr bwMode="auto">
          <a:xfrm>
            <a:off x="247650" y="3141663"/>
            <a:ext cx="411163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115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	</a:t>
            </a:r>
            <a:r>
              <a:rPr lang="en-US" altLang="zh-CN">
                <a:ea typeface="宋体" charset="0"/>
                <a:cs typeface="宋体" charset="0"/>
              </a:rPr>
              <a:t>Single-Net Routing</a:t>
            </a:r>
          </a:p>
        </p:txBody>
      </p:sp>
    </p:spTree>
    <p:extLst>
      <p:ext uri="{BB962C8B-B14F-4D97-AF65-F5344CB8AC3E}">
        <p14:creationId xmlns:p14="http://schemas.microsoft.com/office/powerpoint/2010/main" val="1903290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DA435-66D5-354C-AA29-D64B7D629923}" type="slidenum">
              <a:rPr lang="en-US"/>
              <a:pPr/>
              <a:t>28</a:t>
            </a:fld>
            <a:endParaRPr lang="en-US"/>
          </a:p>
        </p:txBody>
      </p:sp>
      <p:sp>
        <p:nvSpPr>
          <p:cNvPr id="1135619" name="Rectangle 3"/>
          <p:cNvSpPr>
            <a:spLocks noChangeArrowheads="1"/>
          </p:cNvSpPr>
          <p:nvPr/>
        </p:nvSpPr>
        <p:spPr bwMode="auto">
          <a:xfrm>
            <a:off x="836613" y="2106613"/>
            <a:ext cx="3051175" cy="2667000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20" name="Line 4"/>
          <p:cNvSpPr>
            <a:spLocks noChangeShapeType="1"/>
          </p:cNvSpPr>
          <p:nvPr/>
        </p:nvSpPr>
        <p:spPr bwMode="auto">
          <a:xfrm>
            <a:off x="836613" y="2487613"/>
            <a:ext cx="3051175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21" name="Line 5"/>
          <p:cNvSpPr>
            <a:spLocks noChangeShapeType="1"/>
          </p:cNvSpPr>
          <p:nvPr/>
        </p:nvSpPr>
        <p:spPr bwMode="auto">
          <a:xfrm>
            <a:off x="3124200" y="2106613"/>
            <a:ext cx="0" cy="266700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22" name="Rectangle 6"/>
          <p:cNvSpPr>
            <a:spLocks noChangeArrowheads="1"/>
          </p:cNvSpPr>
          <p:nvPr/>
        </p:nvSpPr>
        <p:spPr bwMode="auto">
          <a:xfrm>
            <a:off x="2744788" y="3292475"/>
            <a:ext cx="735012" cy="2667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23" name="Line 7"/>
          <p:cNvSpPr>
            <a:spLocks noChangeShapeType="1"/>
          </p:cNvSpPr>
          <p:nvPr/>
        </p:nvSpPr>
        <p:spPr bwMode="auto">
          <a:xfrm>
            <a:off x="1600200" y="2106613"/>
            <a:ext cx="0" cy="266700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24" name="Rectangle 8"/>
          <p:cNvSpPr>
            <a:spLocks noChangeArrowheads="1"/>
          </p:cNvSpPr>
          <p:nvPr/>
        </p:nvSpPr>
        <p:spPr bwMode="auto">
          <a:xfrm>
            <a:off x="1238250" y="2162175"/>
            <a:ext cx="736600" cy="2286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25" name="Rectangle 9"/>
          <p:cNvSpPr>
            <a:spLocks noChangeArrowheads="1"/>
          </p:cNvSpPr>
          <p:nvPr/>
        </p:nvSpPr>
        <p:spPr bwMode="auto">
          <a:xfrm>
            <a:off x="1231900" y="4483100"/>
            <a:ext cx="736600" cy="25082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26" name="Line 10"/>
          <p:cNvSpPr>
            <a:spLocks noChangeShapeType="1"/>
          </p:cNvSpPr>
          <p:nvPr/>
        </p:nvSpPr>
        <p:spPr bwMode="auto">
          <a:xfrm>
            <a:off x="1600200" y="2487613"/>
            <a:ext cx="0" cy="1906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27" name="Line 11"/>
          <p:cNvSpPr>
            <a:spLocks noChangeShapeType="1"/>
          </p:cNvSpPr>
          <p:nvPr/>
        </p:nvSpPr>
        <p:spPr bwMode="auto">
          <a:xfrm>
            <a:off x="1601788" y="2487613"/>
            <a:ext cx="15224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28" name="Line 12"/>
          <p:cNvSpPr>
            <a:spLocks noChangeShapeType="1"/>
          </p:cNvSpPr>
          <p:nvPr/>
        </p:nvSpPr>
        <p:spPr bwMode="auto">
          <a:xfrm flipH="1">
            <a:off x="3122613" y="2487613"/>
            <a:ext cx="1587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29" name="Text Box 13"/>
          <p:cNvSpPr txBox="1">
            <a:spLocks noChangeArrowheads="1"/>
          </p:cNvSpPr>
          <p:nvPr/>
        </p:nvSpPr>
        <p:spPr bwMode="auto">
          <a:xfrm>
            <a:off x="1171575" y="2106613"/>
            <a:ext cx="12033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B</a:t>
            </a:r>
            <a:r>
              <a:rPr lang="de-DE" sz="1500" smtClean="0">
                <a:solidFill>
                  <a:srgbClr val="000000"/>
                </a:solidFill>
              </a:rPr>
              <a:t> (2, 6)</a:t>
            </a:r>
          </a:p>
        </p:txBody>
      </p:sp>
      <p:sp>
        <p:nvSpPr>
          <p:cNvPr id="1135630" name="Text Box 14"/>
          <p:cNvSpPr txBox="1">
            <a:spLocks noChangeArrowheads="1"/>
          </p:cNvSpPr>
          <p:nvPr/>
        </p:nvSpPr>
        <p:spPr bwMode="auto">
          <a:xfrm>
            <a:off x="1182688" y="4441825"/>
            <a:ext cx="825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A</a:t>
            </a:r>
            <a:r>
              <a:rPr lang="de-DE" sz="1500" smtClean="0">
                <a:solidFill>
                  <a:srgbClr val="000000"/>
                </a:solidFill>
              </a:rPr>
              <a:t> (2, 1)</a:t>
            </a:r>
          </a:p>
        </p:txBody>
      </p:sp>
      <p:sp>
        <p:nvSpPr>
          <p:cNvPr id="1135631" name="Text Box 15"/>
          <p:cNvSpPr txBox="1">
            <a:spLocks noChangeArrowheads="1"/>
          </p:cNvSpPr>
          <p:nvPr/>
        </p:nvSpPr>
        <p:spPr bwMode="auto">
          <a:xfrm>
            <a:off x="2693988" y="3286125"/>
            <a:ext cx="836612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C</a:t>
            </a:r>
            <a:r>
              <a:rPr lang="de-DE" sz="1500" smtClean="0">
                <a:solidFill>
                  <a:srgbClr val="000000"/>
                </a:solidFill>
              </a:rPr>
              <a:t> (6, 4)</a:t>
            </a:r>
          </a:p>
        </p:txBody>
      </p:sp>
      <p:sp>
        <p:nvSpPr>
          <p:cNvPr id="1135632" name="Line 16"/>
          <p:cNvSpPr>
            <a:spLocks noChangeShapeType="1"/>
          </p:cNvSpPr>
          <p:nvPr/>
        </p:nvSpPr>
        <p:spPr bwMode="auto">
          <a:xfrm>
            <a:off x="836613" y="4394200"/>
            <a:ext cx="3051175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33" name="Line 17"/>
          <p:cNvSpPr>
            <a:spLocks noChangeShapeType="1"/>
          </p:cNvSpPr>
          <p:nvPr/>
        </p:nvSpPr>
        <p:spPr bwMode="auto">
          <a:xfrm>
            <a:off x="836613" y="4011613"/>
            <a:ext cx="3051175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34" name="Line 18"/>
          <p:cNvSpPr>
            <a:spLocks noChangeShapeType="1"/>
          </p:cNvSpPr>
          <p:nvPr/>
        </p:nvSpPr>
        <p:spPr bwMode="auto">
          <a:xfrm>
            <a:off x="836613" y="3630613"/>
            <a:ext cx="3051175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35" name="Line 19"/>
          <p:cNvSpPr>
            <a:spLocks noChangeShapeType="1"/>
          </p:cNvSpPr>
          <p:nvPr/>
        </p:nvSpPr>
        <p:spPr bwMode="auto">
          <a:xfrm>
            <a:off x="836613" y="3249613"/>
            <a:ext cx="3051175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36" name="Line 20"/>
          <p:cNvSpPr>
            <a:spLocks noChangeShapeType="1"/>
          </p:cNvSpPr>
          <p:nvPr/>
        </p:nvSpPr>
        <p:spPr bwMode="auto">
          <a:xfrm>
            <a:off x="836613" y="2867025"/>
            <a:ext cx="3051175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37" name="Line 21"/>
          <p:cNvSpPr>
            <a:spLocks noChangeShapeType="1"/>
          </p:cNvSpPr>
          <p:nvPr/>
        </p:nvSpPr>
        <p:spPr bwMode="auto">
          <a:xfrm>
            <a:off x="1219200" y="2106613"/>
            <a:ext cx="0" cy="266700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38" name="Line 22"/>
          <p:cNvSpPr>
            <a:spLocks noChangeShapeType="1"/>
          </p:cNvSpPr>
          <p:nvPr/>
        </p:nvSpPr>
        <p:spPr bwMode="auto">
          <a:xfrm>
            <a:off x="1981200" y="2106613"/>
            <a:ext cx="0" cy="266700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39" name="Line 23"/>
          <p:cNvSpPr>
            <a:spLocks noChangeShapeType="1"/>
          </p:cNvSpPr>
          <p:nvPr/>
        </p:nvSpPr>
        <p:spPr bwMode="auto">
          <a:xfrm>
            <a:off x="2360613" y="2106613"/>
            <a:ext cx="0" cy="266700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40" name="Line 24"/>
          <p:cNvSpPr>
            <a:spLocks noChangeShapeType="1"/>
          </p:cNvSpPr>
          <p:nvPr/>
        </p:nvSpPr>
        <p:spPr bwMode="auto">
          <a:xfrm>
            <a:off x="2743200" y="2106613"/>
            <a:ext cx="0" cy="266700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41" name="Line 25"/>
          <p:cNvSpPr>
            <a:spLocks noChangeShapeType="1"/>
          </p:cNvSpPr>
          <p:nvPr/>
        </p:nvSpPr>
        <p:spPr bwMode="auto">
          <a:xfrm>
            <a:off x="3505200" y="2106613"/>
            <a:ext cx="0" cy="266700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42" name="Oval 26"/>
          <p:cNvSpPr>
            <a:spLocks noChangeAspect="1" noChangeArrowheads="1"/>
          </p:cNvSpPr>
          <p:nvPr/>
        </p:nvSpPr>
        <p:spPr bwMode="auto">
          <a:xfrm>
            <a:off x="1549400" y="2436813"/>
            <a:ext cx="95250" cy="96837"/>
          </a:xfrm>
          <a:prstGeom prst="ellipse">
            <a:avLst/>
          </a:prstGeom>
          <a:solidFill>
            <a:srgbClr val="EDD1D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43" name="Oval 27"/>
          <p:cNvSpPr>
            <a:spLocks noChangeAspect="1" noChangeArrowheads="1"/>
          </p:cNvSpPr>
          <p:nvPr/>
        </p:nvSpPr>
        <p:spPr bwMode="auto">
          <a:xfrm>
            <a:off x="3074988" y="3198813"/>
            <a:ext cx="96837" cy="95250"/>
          </a:xfrm>
          <a:prstGeom prst="ellipse">
            <a:avLst/>
          </a:prstGeom>
          <a:solidFill>
            <a:srgbClr val="EDD1D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44" name="Oval 28"/>
          <p:cNvSpPr>
            <a:spLocks noChangeAspect="1" noChangeArrowheads="1"/>
          </p:cNvSpPr>
          <p:nvPr/>
        </p:nvSpPr>
        <p:spPr bwMode="auto">
          <a:xfrm>
            <a:off x="1555750" y="4341813"/>
            <a:ext cx="96838" cy="95250"/>
          </a:xfrm>
          <a:prstGeom prst="ellipse">
            <a:avLst/>
          </a:prstGeom>
          <a:solidFill>
            <a:srgbClr val="EDD1D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45" name="Rectangle 29"/>
          <p:cNvSpPr>
            <a:spLocks noChangeArrowheads="1"/>
          </p:cNvSpPr>
          <p:nvPr/>
        </p:nvSpPr>
        <p:spPr bwMode="auto">
          <a:xfrm>
            <a:off x="5332413" y="2106613"/>
            <a:ext cx="3049587" cy="2667000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46" name="Line 30"/>
          <p:cNvSpPr>
            <a:spLocks noChangeShapeType="1"/>
          </p:cNvSpPr>
          <p:nvPr/>
        </p:nvSpPr>
        <p:spPr bwMode="auto">
          <a:xfrm>
            <a:off x="5332413" y="3249613"/>
            <a:ext cx="30495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47" name="Line 31"/>
          <p:cNvSpPr>
            <a:spLocks noChangeShapeType="1"/>
          </p:cNvSpPr>
          <p:nvPr/>
        </p:nvSpPr>
        <p:spPr bwMode="auto">
          <a:xfrm>
            <a:off x="7620000" y="2106613"/>
            <a:ext cx="0" cy="266700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48" name="Rectangle 32"/>
          <p:cNvSpPr>
            <a:spLocks noChangeArrowheads="1"/>
          </p:cNvSpPr>
          <p:nvPr/>
        </p:nvSpPr>
        <p:spPr bwMode="auto">
          <a:xfrm>
            <a:off x="7240588" y="3292475"/>
            <a:ext cx="735012" cy="2667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49" name="Line 33"/>
          <p:cNvSpPr>
            <a:spLocks noChangeShapeType="1"/>
          </p:cNvSpPr>
          <p:nvPr/>
        </p:nvSpPr>
        <p:spPr bwMode="auto">
          <a:xfrm>
            <a:off x="6096000" y="2106613"/>
            <a:ext cx="0" cy="266700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50" name="Rectangle 34"/>
          <p:cNvSpPr>
            <a:spLocks noChangeArrowheads="1"/>
          </p:cNvSpPr>
          <p:nvPr/>
        </p:nvSpPr>
        <p:spPr bwMode="auto">
          <a:xfrm>
            <a:off x="5734050" y="2147888"/>
            <a:ext cx="736600" cy="24288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51" name="Rectangle 35"/>
          <p:cNvSpPr>
            <a:spLocks noChangeArrowheads="1"/>
          </p:cNvSpPr>
          <p:nvPr/>
        </p:nvSpPr>
        <p:spPr bwMode="auto">
          <a:xfrm>
            <a:off x="5727700" y="4483100"/>
            <a:ext cx="735013" cy="25082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52" name="Line 36"/>
          <p:cNvSpPr>
            <a:spLocks noChangeShapeType="1"/>
          </p:cNvSpPr>
          <p:nvPr/>
        </p:nvSpPr>
        <p:spPr bwMode="auto">
          <a:xfrm>
            <a:off x="6096000" y="2487613"/>
            <a:ext cx="0" cy="1906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53" name="Line 37"/>
          <p:cNvSpPr>
            <a:spLocks noChangeShapeType="1"/>
          </p:cNvSpPr>
          <p:nvPr/>
        </p:nvSpPr>
        <p:spPr bwMode="auto">
          <a:xfrm>
            <a:off x="6097588" y="3249613"/>
            <a:ext cx="15224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54" name="Line 38"/>
          <p:cNvSpPr>
            <a:spLocks noChangeShapeType="1"/>
          </p:cNvSpPr>
          <p:nvPr/>
        </p:nvSpPr>
        <p:spPr bwMode="auto">
          <a:xfrm flipH="1">
            <a:off x="7618413" y="3249613"/>
            <a:ext cx="15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55" name="Text Box 39"/>
          <p:cNvSpPr txBox="1">
            <a:spLocks noChangeArrowheads="1"/>
          </p:cNvSpPr>
          <p:nvPr/>
        </p:nvSpPr>
        <p:spPr bwMode="auto">
          <a:xfrm>
            <a:off x="5667375" y="2106613"/>
            <a:ext cx="12033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B</a:t>
            </a:r>
            <a:r>
              <a:rPr lang="de-DE" sz="1500" smtClean="0">
                <a:solidFill>
                  <a:srgbClr val="000000"/>
                </a:solidFill>
              </a:rPr>
              <a:t> (2, 6)</a:t>
            </a:r>
            <a:endParaRPr lang="en-US" altLang="zh-CN" sz="19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35656" name="Text Box 40"/>
          <p:cNvSpPr txBox="1">
            <a:spLocks noChangeArrowheads="1"/>
          </p:cNvSpPr>
          <p:nvPr/>
        </p:nvSpPr>
        <p:spPr bwMode="auto">
          <a:xfrm>
            <a:off x="5678488" y="4441825"/>
            <a:ext cx="825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A</a:t>
            </a:r>
            <a:r>
              <a:rPr lang="de-DE" sz="1500" smtClean="0">
                <a:solidFill>
                  <a:srgbClr val="000000"/>
                </a:solidFill>
              </a:rPr>
              <a:t> (2, 1)</a:t>
            </a:r>
            <a:endParaRPr lang="en-US" altLang="zh-CN" sz="19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35657" name="Text Box 41"/>
          <p:cNvSpPr txBox="1">
            <a:spLocks noChangeArrowheads="1"/>
          </p:cNvSpPr>
          <p:nvPr/>
        </p:nvSpPr>
        <p:spPr bwMode="auto">
          <a:xfrm>
            <a:off x="7189788" y="3286125"/>
            <a:ext cx="836612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C</a:t>
            </a:r>
            <a:r>
              <a:rPr lang="de-DE" sz="1500" smtClean="0">
                <a:solidFill>
                  <a:srgbClr val="000000"/>
                </a:solidFill>
              </a:rPr>
              <a:t> (6, 4)</a:t>
            </a:r>
            <a:endParaRPr lang="en-US" altLang="zh-CN" sz="19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35658" name="Line 42"/>
          <p:cNvSpPr>
            <a:spLocks noChangeShapeType="1"/>
          </p:cNvSpPr>
          <p:nvPr/>
        </p:nvSpPr>
        <p:spPr bwMode="auto">
          <a:xfrm>
            <a:off x="5332413" y="4394200"/>
            <a:ext cx="30495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59" name="Line 43"/>
          <p:cNvSpPr>
            <a:spLocks noChangeShapeType="1"/>
          </p:cNvSpPr>
          <p:nvPr/>
        </p:nvSpPr>
        <p:spPr bwMode="auto">
          <a:xfrm>
            <a:off x="5332413" y="4011613"/>
            <a:ext cx="30495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60" name="Line 44"/>
          <p:cNvSpPr>
            <a:spLocks noChangeShapeType="1"/>
          </p:cNvSpPr>
          <p:nvPr/>
        </p:nvSpPr>
        <p:spPr bwMode="auto">
          <a:xfrm>
            <a:off x="5332413" y="3630613"/>
            <a:ext cx="30495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61" name="Line 45"/>
          <p:cNvSpPr>
            <a:spLocks noChangeShapeType="1"/>
          </p:cNvSpPr>
          <p:nvPr/>
        </p:nvSpPr>
        <p:spPr bwMode="auto">
          <a:xfrm>
            <a:off x="5332413" y="2867025"/>
            <a:ext cx="30495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62" name="Line 46"/>
          <p:cNvSpPr>
            <a:spLocks noChangeShapeType="1"/>
          </p:cNvSpPr>
          <p:nvPr/>
        </p:nvSpPr>
        <p:spPr bwMode="auto">
          <a:xfrm>
            <a:off x="5332413" y="2487613"/>
            <a:ext cx="30495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63" name="Line 47"/>
          <p:cNvSpPr>
            <a:spLocks noChangeShapeType="1"/>
          </p:cNvSpPr>
          <p:nvPr/>
        </p:nvSpPr>
        <p:spPr bwMode="auto">
          <a:xfrm>
            <a:off x="5713413" y="2106613"/>
            <a:ext cx="0" cy="266700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64" name="Line 48"/>
          <p:cNvSpPr>
            <a:spLocks noChangeShapeType="1"/>
          </p:cNvSpPr>
          <p:nvPr/>
        </p:nvSpPr>
        <p:spPr bwMode="auto">
          <a:xfrm>
            <a:off x="6477000" y="2106613"/>
            <a:ext cx="0" cy="266700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65" name="Line 49"/>
          <p:cNvSpPr>
            <a:spLocks noChangeShapeType="1"/>
          </p:cNvSpPr>
          <p:nvPr/>
        </p:nvSpPr>
        <p:spPr bwMode="auto">
          <a:xfrm>
            <a:off x="6856413" y="2106613"/>
            <a:ext cx="0" cy="266700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66" name="Line 50"/>
          <p:cNvSpPr>
            <a:spLocks noChangeShapeType="1"/>
          </p:cNvSpPr>
          <p:nvPr/>
        </p:nvSpPr>
        <p:spPr bwMode="auto">
          <a:xfrm>
            <a:off x="7239000" y="2106613"/>
            <a:ext cx="0" cy="266700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67" name="Line 51"/>
          <p:cNvSpPr>
            <a:spLocks noChangeShapeType="1"/>
          </p:cNvSpPr>
          <p:nvPr/>
        </p:nvSpPr>
        <p:spPr bwMode="auto">
          <a:xfrm>
            <a:off x="8001000" y="2106613"/>
            <a:ext cx="0" cy="266700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68" name="Oval 52"/>
          <p:cNvSpPr>
            <a:spLocks noChangeAspect="1" noChangeArrowheads="1"/>
          </p:cNvSpPr>
          <p:nvPr/>
        </p:nvSpPr>
        <p:spPr bwMode="auto">
          <a:xfrm>
            <a:off x="6045200" y="2436813"/>
            <a:ext cx="95250" cy="96837"/>
          </a:xfrm>
          <a:prstGeom prst="ellipse">
            <a:avLst/>
          </a:prstGeom>
          <a:solidFill>
            <a:srgbClr val="EDD1D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69" name="Oval 53"/>
          <p:cNvSpPr>
            <a:spLocks noChangeAspect="1" noChangeArrowheads="1"/>
          </p:cNvSpPr>
          <p:nvPr/>
        </p:nvSpPr>
        <p:spPr bwMode="auto">
          <a:xfrm>
            <a:off x="7570788" y="3198813"/>
            <a:ext cx="95250" cy="95250"/>
          </a:xfrm>
          <a:prstGeom prst="ellipse">
            <a:avLst/>
          </a:prstGeom>
          <a:solidFill>
            <a:srgbClr val="EDD1D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70" name="Oval 54"/>
          <p:cNvSpPr>
            <a:spLocks noChangeAspect="1" noChangeArrowheads="1"/>
          </p:cNvSpPr>
          <p:nvPr/>
        </p:nvSpPr>
        <p:spPr bwMode="auto">
          <a:xfrm>
            <a:off x="6051550" y="4341813"/>
            <a:ext cx="95250" cy="95250"/>
          </a:xfrm>
          <a:prstGeom prst="ellipse">
            <a:avLst/>
          </a:prstGeom>
          <a:solidFill>
            <a:srgbClr val="EDD1D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71" name="Rectangle 55"/>
          <p:cNvSpPr>
            <a:spLocks noChangeArrowheads="1"/>
          </p:cNvSpPr>
          <p:nvPr/>
        </p:nvSpPr>
        <p:spPr bwMode="auto">
          <a:xfrm>
            <a:off x="6399213" y="2589213"/>
            <a:ext cx="1144587" cy="2159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72" name="Rectangle 56"/>
          <p:cNvSpPr>
            <a:spLocks noChangeArrowheads="1"/>
          </p:cNvSpPr>
          <p:nvPr/>
        </p:nvSpPr>
        <p:spPr bwMode="auto">
          <a:xfrm>
            <a:off x="5394325" y="3170238"/>
            <a:ext cx="620713" cy="21113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73" name="Text Box 57"/>
          <p:cNvSpPr txBox="1">
            <a:spLocks noChangeArrowheads="1"/>
          </p:cNvSpPr>
          <p:nvPr/>
        </p:nvSpPr>
        <p:spPr bwMode="auto">
          <a:xfrm>
            <a:off x="5273675" y="3095625"/>
            <a:ext cx="12033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S</a:t>
            </a:r>
            <a:r>
              <a:rPr lang="de-DE" sz="1500" smtClean="0">
                <a:solidFill>
                  <a:srgbClr val="000000"/>
                </a:solidFill>
              </a:rPr>
              <a:t> (2, 4)</a:t>
            </a:r>
            <a:endParaRPr lang="en-US" altLang="zh-CN" sz="19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35674" name="Text Box 58"/>
          <p:cNvSpPr txBox="1">
            <a:spLocks noChangeAspect="1" noChangeArrowheads="1"/>
          </p:cNvSpPr>
          <p:nvPr/>
        </p:nvSpPr>
        <p:spPr bwMode="auto">
          <a:xfrm>
            <a:off x="5334000" y="5102225"/>
            <a:ext cx="2435225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R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ectilinear Steiner minimum tree (RSMT) </a:t>
            </a:r>
          </a:p>
        </p:txBody>
      </p:sp>
      <p:sp>
        <p:nvSpPr>
          <p:cNvPr id="1135675" name="Text Box 59"/>
          <p:cNvSpPr txBox="1">
            <a:spLocks noChangeAspect="1" noChangeArrowheads="1"/>
          </p:cNvSpPr>
          <p:nvPr/>
        </p:nvSpPr>
        <p:spPr bwMode="auto">
          <a:xfrm>
            <a:off x="839788" y="5106988"/>
            <a:ext cx="2435225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R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ectilinear minimum spanning tree (RMST) </a:t>
            </a:r>
          </a:p>
        </p:txBody>
      </p:sp>
      <p:sp>
        <p:nvSpPr>
          <p:cNvPr id="1135676" name="Oval 60"/>
          <p:cNvSpPr>
            <a:spLocks noChangeAspect="1" noChangeArrowheads="1"/>
          </p:cNvSpPr>
          <p:nvPr/>
        </p:nvSpPr>
        <p:spPr bwMode="auto">
          <a:xfrm>
            <a:off x="6051550" y="3201988"/>
            <a:ext cx="95250" cy="9683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77" name="AutoShape 61"/>
          <p:cNvSpPr>
            <a:spLocks noChangeArrowheads="1"/>
          </p:cNvSpPr>
          <p:nvPr/>
        </p:nvSpPr>
        <p:spPr bwMode="auto">
          <a:xfrm>
            <a:off x="4700588" y="3068638"/>
            <a:ext cx="303212" cy="7620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78" name="AutoShape 62"/>
          <p:cNvSpPr>
            <a:spLocks noChangeArrowheads="1"/>
          </p:cNvSpPr>
          <p:nvPr/>
        </p:nvSpPr>
        <p:spPr bwMode="auto">
          <a:xfrm rot="10800000">
            <a:off x="4325938" y="3068638"/>
            <a:ext cx="303212" cy="7620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5680" name="Rectangle 6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5.6.1	</a:t>
            </a:r>
            <a:r>
              <a:rPr lang="en-US" altLang="zh-CN">
                <a:ea typeface="宋体" charset="0"/>
                <a:cs typeface="宋体" charset="0"/>
              </a:rPr>
              <a:t>Rectilinear Routing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43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E3598-1997-A141-B3EC-7239C34A0F87}" type="slidenum">
              <a:rPr lang="en-US"/>
              <a:pPr/>
              <a:t>29</a:t>
            </a:fld>
            <a:endParaRPr lang="en-US"/>
          </a:p>
        </p:txBody>
      </p:sp>
      <p:sp>
        <p:nvSpPr>
          <p:cNvPr id="37890" name="Slide Number Placeholder 3"/>
          <p:cNvSpPr txBox="1">
            <a:spLocks noGrp="1"/>
          </p:cNvSpPr>
          <p:nvPr/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defTabSz="10191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10191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0191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0191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0191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Aft>
                <a:spcPct val="0"/>
              </a:spcAft>
            </a:pPr>
            <a:fld id="{8F5647CF-A2B4-2E42-AD76-A15E805F1ECB}" type="slidenum">
              <a:rPr lang="en-US" sz="1000" smtClean="0">
                <a:solidFill>
                  <a:srgbClr val="C0C0C0"/>
                </a:solidFill>
                <a:cs typeface="Arial" charset="0"/>
              </a:rPr>
              <a:pPr algn="r" eaLnBrk="0" fontAlgn="base" hangingPunct="0">
                <a:spcAft>
                  <a:spcPct val="0"/>
                </a:spcAft>
              </a:pPr>
              <a:t>29</a:t>
            </a:fld>
            <a:endParaRPr lang="en-US" sz="1000" smtClean="0">
              <a:solidFill>
                <a:srgbClr val="C0C0C0"/>
              </a:solidFill>
              <a:cs typeface="Arial" charset="0"/>
            </a:endParaRPr>
          </a:p>
        </p:txBody>
      </p:sp>
      <p:sp>
        <p:nvSpPr>
          <p:cNvPr id="1238019" name="Rectangle 6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400"/>
            <a:r>
              <a:rPr lang="de-DE"/>
              <a:t>5.6.1	</a:t>
            </a:r>
            <a:r>
              <a:rPr lang="en-US" altLang="zh-CN">
                <a:ea typeface="宋体" charset="0"/>
                <a:cs typeface="宋体" charset="0"/>
              </a:rPr>
              <a:t>Rectilinear Routing</a:t>
            </a:r>
            <a:endParaRPr lang="de-DE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608013" y="1484313"/>
            <a:ext cx="83851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44941"/>
          <a:lstStyle>
            <a:lvl1pPr marL="323850" indent="-32385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49313">
              <a:spcBef>
                <a:spcPct val="0"/>
              </a:spcBef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49313" fontAlgn="base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An RMST can be computed in O(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p</a:t>
            </a:r>
            <a:r>
              <a:rPr lang="en-US" altLang="zh-CN" sz="1700" baseline="30000" dirty="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2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lgp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) time, where 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p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 is the number of terminals in the net using methods such as Prim’s Algorithm</a:t>
            </a:r>
          </a:p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Prim’s Algorithm builds an MST by starting with a single terminal and greedily adding least-cost edges to the partially-constructed tree</a:t>
            </a:r>
          </a:p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Advanced computational-geometric techniques reduce the runtime to O(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p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 log </a:t>
            </a:r>
            <a:r>
              <a:rPr lang="en-US" altLang="zh-CN" sz="1700" i="1" dirty="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p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Arial" charset="0"/>
                <a:sym typeface="Symbo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1161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CCA49-ADB7-F140-B66E-A3FA1162997A}" type="slidenum">
              <a:rPr lang="en-US"/>
              <a:pPr/>
              <a:t>3</a:t>
            </a:fld>
            <a:endParaRPr lang="en-US"/>
          </a:p>
        </p:txBody>
      </p:sp>
      <p:sp>
        <p:nvSpPr>
          <p:cNvPr id="118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Chapter 5 – Global Routing</a:t>
            </a:r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193087" cy="50403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5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5.1 	Introduction</a:t>
            </a:r>
          </a:p>
          <a:p>
            <a:pPr>
              <a:lnSpc>
                <a:spcPct val="100000"/>
              </a:lnSpc>
              <a:spcBef>
                <a:spcPct val="35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5.2 	Terminology and Definitions</a:t>
            </a:r>
          </a:p>
          <a:p>
            <a:pPr>
              <a:lnSpc>
                <a:spcPct val="100000"/>
              </a:lnSpc>
              <a:spcBef>
                <a:spcPct val="35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5.3 	Optimization Goals</a:t>
            </a:r>
          </a:p>
          <a:p>
            <a:pPr>
              <a:lnSpc>
                <a:spcPct val="100000"/>
              </a:lnSpc>
              <a:spcBef>
                <a:spcPct val="35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5.4 	Representations of Routing Regions</a:t>
            </a:r>
          </a:p>
          <a:p>
            <a:pPr>
              <a:lnSpc>
                <a:spcPct val="100000"/>
              </a:lnSpc>
              <a:spcBef>
                <a:spcPct val="35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5.5 	The Global Routing Flow</a:t>
            </a:r>
          </a:p>
          <a:p>
            <a:pPr>
              <a:lnSpc>
                <a:spcPct val="100000"/>
              </a:lnSpc>
              <a:spcBef>
                <a:spcPct val="35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5.6 	Single-Net Routing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altLang="zh-CN">
                <a:ea typeface="宋体" charset="0"/>
                <a:cs typeface="宋体" charset="0"/>
              </a:rPr>
              <a:t>  5.6.1 Rectilinear Routing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altLang="zh-CN">
                <a:ea typeface="宋体" charset="0"/>
                <a:cs typeface="宋体" charset="0"/>
              </a:rPr>
              <a:t>  5.6.2 Global Routing in a Connectivity Graph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altLang="zh-CN">
                <a:ea typeface="宋体" charset="0"/>
                <a:cs typeface="宋体" charset="0"/>
              </a:rPr>
              <a:t>  5.6.3 Finding Shortest Paths with Dijkstra’s Algorithm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altLang="zh-CN">
                <a:ea typeface="宋体" charset="0"/>
                <a:cs typeface="宋体" charset="0"/>
              </a:rPr>
              <a:t>  5.6.4 Finding Shortest Paths with A* Search</a:t>
            </a:r>
          </a:p>
          <a:p>
            <a:pPr>
              <a:lnSpc>
                <a:spcPct val="100000"/>
              </a:lnSpc>
              <a:spcBef>
                <a:spcPct val="35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5.7 	Full-Netlist Routing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altLang="zh-CN">
                <a:ea typeface="宋体" charset="0"/>
                <a:cs typeface="宋体" charset="0"/>
              </a:rPr>
              <a:t>  5.7.1 Routing by Integer Linear Programming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altLang="zh-CN">
                <a:ea typeface="宋体" charset="0"/>
                <a:cs typeface="宋体" charset="0"/>
              </a:rPr>
              <a:t>  5.7.2 Rip-Up and Reroute (RRR)</a:t>
            </a:r>
          </a:p>
          <a:p>
            <a:pPr>
              <a:lnSpc>
                <a:spcPct val="100000"/>
              </a:lnSpc>
              <a:spcBef>
                <a:spcPct val="35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5.8 	Modern Global Routing	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altLang="zh-CN">
                <a:ea typeface="宋体" charset="0"/>
                <a:cs typeface="宋体" charset="0"/>
              </a:rPr>
              <a:t>  5.8.1 Pattern Routing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altLang="zh-CN">
                <a:ea typeface="宋体" charset="0"/>
                <a:cs typeface="宋体" charset="0"/>
              </a:rPr>
              <a:t>  5.8.2 Negotiated-Congestion Routing </a:t>
            </a:r>
          </a:p>
        </p:txBody>
      </p:sp>
    </p:spTree>
    <p:extLst>
      <p:ext uri="{BB962C8B-B14F-4D97-AF65-F5344CB8AC3E}">
        <p14:creationId xmlns:p14="http://schemas.microsoft.com/office/powerpoint/2010/main" val="407236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510C7-B441-DC48-A7FF-1F4DD77B0783}" type="slidenum">
              <a:rPr lang="en-US"/>
              <a:pPr/>
              <a:t>30</a:t>
            </a:fld>
            <a:endParaRPr lang="en-US"/>
          </a:p>
        </p:txBody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484313"/>
            <a:ext cx="8385175" cy="4381500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de-DE" b="1"/>
              <a:t>Characteristics of an RSMT</a:t>
            </a:r>
            <a:endParaRPr lang="de-DE"/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An RSMT for a 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-pin net has between 0 and 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 – 2 (inclusive) Steiner points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The degree of any terminal pin is 1, 2, 3, or 4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The degree of a Steiner point is either 3 or 4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A RSMT is always enclosed in the minimum bounding box (MBB) of the net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The total edge length </a:t>
            </a:r>
            <a:r>
              <a:rPr lang="en-US" altLang="zh-CN" i="1">
                <a:ea typeface="宋体" charset="0"/>
                <a:cs typeface="宋体" charset="0"/>
              </a:rPr>
              <a:t>L</a:t>
            </a:r>
            <a:r>
              <a:rPr lang="en-US" altLang="zh-CN" i="1" baseline="-25000">
                <a:ea typeface="宋体" charset="0"/>
                <a:cs typeface="宋体" charset="0"/>
              </a:rPr>
              <a:t>RSMT</a:t>
            </a:r>
            <a:r>
              <a:rPr lang="en-US" altLang="zh-CN" baseline="-25000">
                <a:ea typeface="宋体" charset="0"/>
                <a:cs typeface="宋体" charset="0"/>
              </a:rPr>
              <a:t> </a:t>
            </a:r>
            <a:r>
              <a:rPr lang="en-US" altLang="zh-CN">
                <a:ea typeface="宋体" charset="0"/>
                <a:cs typeface="宋体" charset="0"/>
              </a:rPr>
              <a:t>of the RSMT is at least half the perimeter of the minimum bounding box of the net: </a:t>
            </a:r>
            <a:r>
              <a:rPr lang="en-US" altLang="zh-CN" i="1">
                <a:ea typeface="宋体" charset="0"/>
                <a:cs typeface="宋体" charset="0"/>
              </a:rPr>
              <a:t>L</a:t>
            </a:r>
            <a:r>
              <a:rPr lang="en-US" altLang="zh-CN" i="1" baseline="-25000">
                <a:ea typeface="宋体" charset="0"/>
                <a:cs typeface="宋体" charset="0"/>
              </a:rPr>
              <a:t>RSMT</a:t>
            </a:r>
            <a:r>
              <a:rPr lang="en-US" altLang="zh-CN">
                <a:ea typeface="宋体" charset="0"/>
                <a:cs typeface="宋体" charset="0"/>
              </a:rPr>
              <a:t>  </a:t>
            </a:r>
            <a:r>
              <a:rPr lang="en-US" altLang="zh-CN" i="1">
                <a:ea typeface="宋体" charset="0"/>
                <a:cs typeface="宋体" charset="0"/>
              </a:rPr>
              <a:t>L</a:t>
            </a:r>
            <a:r>
              <a:rPr lang="en-US" altLang="zh-CN" i="1" baseline="-25000">
                <a:ea typeface="宋体" charset="0"/>
                <a:cs typeface="宋体" charset="0"/>
              </a:rPr>
              <a:t>MBB</a:t>
            </a:r>
            <a:r>
              <a:rPr lang="en-US" altLang="zh-CN">
                <a:ea typeface="宋体" charset="0"/>
                <a:cs typeface="宋体" charset="0"/>
              </a:rPr>
              <a:t> / 2</a:t>
            </a:r>
          </a:p>
        </p:txBody>
      </p:sp>
      <p:sp>
        <p:nvSpPr>
          <p:cNvPr id="11345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5.6.1	</a:t>
            </a:r>
            <a:r>
              <a:rPr lang="en-US" altLang="zh-CN">
                <a:ea typeface="宋体" charset="0"/>
                <a:cs typeface="宋体" charset="0"/>
              </a:rPr>
              <a:t>Rectilinear Routing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454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3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5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464AC-97AD-5A4C-AB14-A0F1E35DC8AE}" type="slidenum">
              <a:rPr lang="en-US"/>
              <a:pPr/>
              <a:t>31</a:t>
            </a:fld>
            <a:endParaRPr lang="en-US"/>
          </a:p>
        </p:txBody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484313"/>
            <a:ext cx="8385175" cy="649287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en-US" altLang="zh-CN" b="1">
                <a:ea typeface="宋体" charset="0"/>
                <a:cs typeface="宋体" charset="0"/>
              </a:rPr>
              <a:t>Transforming an initial RMST into a low-cost RSMT</a:t>
            </a:r>
            <a:endParaRPr lang="en-US" altLang="zh-CN">
              <a:ea typeface="宋体" charset="0"/>
              <a:cs typeface="宋体" charset="0"/>
            </a:endParaRPr>
          </a:p>
        </p:txBody>
      </p:sp>
      <p:grpSp>
        <p:nvGrpSpPr>
          <p:cNvPr id="1203270" name="Group 70"/>
          <p:cNvGrpSpPr>
            <a:grpSpLocks/>
          </p:cNvGrpSpPr>
          <p:nvPr/>
        </p:nvGrpSpPr>
        <p:grpSpPr bwMode="auto">
          <a:xfrm>
            <a:off x="684213" y="2852738"/>
            <a:ext cx="1871662" cy="1295400"/>
            <a:chOff x="431" y="1797"/>
            <a:chExt cx="1179" cy="816"/>
          </a:xfrm>
        </p:grpSpPr>
        <p:sp>
          <p:nvSpPr>
            <p:cNvPr id="1203204" name="Rectangle 4"/>
            <p:cNvSpPr>
              <a:spLocks noChangeArrowheads="1"/>
            </p:cNvSpPr>
            <p:nvPr/>
          </p:nvSpPr>
          <p:spPr bwMode="auto">
            <a:xfrm rot="16200000">
              <a:off x="654" y="1863"/>
              <a:ext cx="720" cy="7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03205" name="Group 5"/>
            <p:cNvGrpSpPr>
              <a:grpSpLocks/>
            </p:cNvGrpSpPr>
            <p:nvPr/>
          </p:nvGrpSpPr>
          <p:grpSpPr bwMode="auto">
            <a:xfrm>
              <a:off x="657" y="1860"/>
              <a:ext cx="726" cy="720"/>
              <a:chOff x="1900" y="1435"/>
              <a:chExt cx="726" cy="720"/>
            </a:xfrm>
          </p:grpSpPr>
          <p:sp>
            <p:nvSpPr>
              <p:cNvPr id="1203206" name="Line 6"/>
              <p:cNvSpPr>
                <a:spLocks noChangeShapeType="1"/>
              </p:cNvSpPr>
              <p:nvPr/>
            </p:nvSpPr>
            <p:spPr bwMode="auto">
              <a:xfrm rot="16200000">
                <a:off x="2016" y="1795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3207" name="Line 7"/>
              <p:cNvSpPr>
                <a:spLocks noChangeShapeType="1"/>
              </p:cNvSpPr>
              <p:nvPr/>
            </p:nvSpPr>
            <p:spPr bwMode="auto">
              <a:xfrm rot="16200000">
                <a:off x="1779" y="1797"/>
                <a:ext cx="7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3208" name="Line 8"/>
              <p:cNvSpPr>
                <a:spLocks noChangeShapeType="1"/>
              </p:cNvSpPr>
              <p:nvPr/>
            </p:nvSpPr>
            <p:spPr bwMode="auto">
              <a:xfrm rot="16200000">
                <a:off x="2265" y="1548"/>
                <a:ext cx="0" cy="723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3209" name="Line 9"/>
              <p:cNvSpPr>
                <a:spLocks noChangeShapeType="1"/>
              </p:cNvSpPr>
              <p:nvPr/>
            </p:nvSpPr>
            <p:spPr bwMode="auto">
              <a:xfrm rot="16200000">
                <a:off x="2259" y="1314"/>
                <a:ext cx="0" cy="71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203210" name="Oval 10"/>
            <p:cNvSpPr>
              <a:spLocks noChangeAspect="1" noChangeArrowheads="1"/>
            </p:cNvSpPr>
            <p:nvPr/>
          </p:nvSpPr>
          <p:spPr bwMode="auto">
            <a:xfrm>
              <a:off x="1346" y="2070"/>
              <a:ext cx="52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11" name="Oval 11"/>
            <p:cNvSpPr>
              <a:spLocks noChangeAspect="1" noChangeArrowheads="1"/>
            </p:cNvSpPr>
            <p:nvPr/>
          </p:nvSpPr>
          <p:spPr bwMode="auto">
            <a:xfrm>
              <a:off x="866" y="1836"/>
              <a:ext cx="53" cy="5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12" name="Oval 12"/>
            <p:cNvSpPr>
              <a:spLocks noChangeAspect="1" noChangeArrowheads="1"/>
            </p:cNvSpPr>
            <p:nvPr/>
          </p:nvSpPr>
          <p:spPr bwMode="auto">
            <a:xfrm>
              <a:off x="629" y="2557"/>
              <a:ext cx="52" cy="5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13" name="Text Box 13"/>
            <p:cNvSpPr txBox="1">
              <a:spLocks noChangeArrowheads="1"/>
            </p:cNvSpPr>
            <p:nvPr/>
          </p:nvSpPr>
          <p:spPr bwMode="auto">
            <a:xfrm>
              <a:off x="431" y="2382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p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1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endParaRPr>
            </a:p>
          </p:txBody>
        </p:sp>
        <p:sp>
          <p:nvSpPr>
            <p:cNvPr id="1203214" name="Text Box 14"/>
            <p:cNvSpPr txBox="1">
              <a:spLocks noChangeArrowheads="1"/>
            </p:cNvSpPr>
            <p:nvPr/>
          </p:nvSpPr>
          <p:spPr bwMode="auto">
            <a:xfrm>
              <a:off x="665" y="1797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p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2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endParaRPr>
            </a:p>
          </p:txBody>
        </p:sp>
        <p:sp>
          <p:nvSpPr>
            <p:cNvPr id="1203215" name="Text Box 15"/>
            <p:cNvSpPr txBox="1">
              <a:spLocks noChangeArrowheads="1"/>
            </p:cNvSpPr>
            <p:nvPr/>
          </p:nvSpPr>
          <p:spPr bwMode="auto">
            <a:xfrm>
              <a:off x="1355" y="1953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p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3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endParaRPr>
            </a:p>
          </p:txBody>
        </p:sp>
        <p:sp>
          <p:nvSpPr>
            <p:cNvPr id="1203216" name="Freeform 16"/>
            <p:cNvSpPr>
              <a:spLocks/>
            </p:cNvSpPr>
            <p:nvPr/>
          </p:nvSpPr>
          <p:spPr bwMode="auto">
            <a:xfrm>
              <a:off x="656" y="1859"/>
              <a:ext cx="240" cy="723"/>
            </a:xfrm>
            <a:custGeom>
              <a:avLst/>
              <a:gdLst>
                <a:gd name="T0" fmla="*/ 0 w 240"/>
                <a:gd name="T1" fmla="*/ 726 h 726"/>
                <a:gd name="T2" fmla="*/ 0 w 240"/>
                <a:gd name="T3" fmla="*/ 0 h 726"/>
                <a:gd name="T4" fmla="*/ 240 w 240"/>
                <a:gd name="T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726">
                  <a:moveTo>
                    <a:pt x="0" y="726"/>
                  </a:move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17" name="Freeform 17"/>
            <p:cNvSpPr>
              <a:spLocks/>
            </p:cNvSpPr>
            <p:nvPr/>
          </p:nvSpPr>
          <p:spPr bwMode="auto">
            <a:xfrm>
              <a:off x="893" y="1862"/>
              <a:ext cx="477" cy="237"/>
            </a:xfrm>
            <a:custGeom>
              <a:avLst/>
              <a:gdLst>
                <a:gd name="T0" fmla="*/ 0 w 477"/>
                <a:gd name="T1" fmla="*/ 0 h 237"/>
                <a:gd name="T2" fmla="*/ 477 w 477"/>
                <a:gd name="T3" fmla="*/ 0 h 237"/>
                <a:gd name="T4" fmla="*/ 477 w 477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7" h="237">
                  <a:moveTo>
                    <a:pt x="0" y="0"/>
                  </a:moveTo>
                  <a:lnTo>
                    <a:pt x="477" y="0"/>
                  </a:lnTo>
                  <a:lnTo>
                    <a:pt x="477" y="237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03272" name="Group 72"/>
          <p:cNvGrpSpPr>
            <a:grpSpLocks/>
          </p:cNvGrpSpPr>
          <p:nvPr/>
        </p:nvGrpSpPr>
        <p:grpSpPr bwMode="auto">
          <a:xfrm>
            <a:off x="4773613" y="2854325"/>
            <a:ext cx="2174875" cy="1295400"/>
            <a:chOff x="3007" y="1798"/>
            <a:chExt cx="1370" cy="816"/>
          </a:xfrm>
        </p:grpSpPr>
        <p:sp>
          <p:nvSpPr>
            <p:cNvPr id="1203232" name="Rectangle 32"/>
            <p:cNvSpPr>
              <a:spLocks noChangeArrowheads="1"/>
            </p:cNvSpPr>
            <p:nvPr/>
          </p:nvSpPr>
          <p:spPr bwMode="auto">
            <a:xfrm rot="16200000">
              <a:off x="3421" y="1864"/>
              <a:ext cx="720" cy="7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03233" name="Group 33"/>
            <p:cNvGrpSpPr>
              <a:grpSpLocks/>
            </p:cNvGrpSpPr>
            <p:nvPr/>
          </p:nvGrpSpPr>
          <p:grpSpPr bwMode="auto">
            <a:xfrm>
              <a:off x="3430" y="1861"/>
              <a:ext cx="726" cy="720"/>
              <a:chOff x="1900" y="1435"/>
              <a:chExt cx="726" cy="720"/>
            </a:xfrm>
          </p:grpSpPr>
          <p:sp>
            <p:nvSpPr>
              <p:cNvPr id="1203234" name="Line 34"/>
              <p:cNvSpPr>
                <a:spLocks noChangeShapeType="1"/>
              </p:cNvSpPr>
              <p:nvPr/>
            </p:nvSpPr>
            <p:spPr bwMode="auto">
              <a:xfrm rot="16200000">
                <a:off x="2016" y="1795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3235" name="Line 35"/>
              <p:cNvSpPr>
                <a:spLocks noChangeShapeType="1"/>
              </p:cNvSpPr>
              <p:nvPr/>
            </p:nvSpPr>
            <p:spPr bwMode="auto">
              <a:xfrm rot="16200000">
                <a:off x="1779" y="1797"/>
                <a:ext cx="7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3236" name="Line 36"/>
              <p:cNvSpPr>
                <a:spLocks noChangeShapeType="1"/>
              </p:cNvSpPr>
              <p:nvPr/>
            </p:nvSpPr>
            <p:spPr bwMode="auto">
              <a:xfrm rot="16200000">
                <a:off x="2265" y="1548"/>
                <a:ext cx="0" cy="723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3237" name="Line 37"/>
              <p:cNvSpPr>
                <a:spLocks noChangeShapeType="1"/>
              </p:cNvSpPr>
              <p:nvPr/>
            </p:nvSpPr>
            <p:spPr bwMode="auto">
              <a:xfrm rot="16200000">
                <a:off x="2259" y="1314"/>
                <a:ext cx="0" cy="71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203238" name="Oval 38"/>
            <p:cNvSpPr>
              <a:spLocks noChangeAspect="1" noChangeArrowheads="1"/>
            </p:cNvSpPr>
            <p:nvPr/>
          </p:nvSpPr>
          <p:spPr bwMode="auto">
            <a:xfrm>
              <a:off x="4116" y="2071"/>
              <a:ext cx="52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39" name="Oval 39"/>
            <p:cNvSpPr>
              <a:spLocks noChangeAspect="1" noChangeArrowheads="1"/>
            </p:cNvSpPr>
            <p:nvPr/>
          </p:nvSpPr>
          <p:spPr bwMode="auto">
            <a:xfrm>
              <a:off x="3636" y="1837"/>
              <a:ext cx="53" cy="5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40" name="Oval 40"/>
            <p:cNvSpPr>
              <a:spLocks noChangeAspect="1" noChangeArrowheads="1"/>
            </p:cNvSpPr>
            <p:nvPr/>
          </p:nvSpPr>
          <p:spPr bwMode="auto">
            <a:xfrm>
              <a:off x="3396" y="2558"/>
              <a:ext cx="52" cy="5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41" name="Text Box 41"/>
            <p:cNvSpPr txBox="1">
              <a:spLocks noChangeArrowheads="1"/>
            </p:cNvSpPr>
            <p:nvPr/>
          </p:nvSpPr>
          <p:spPr bwMode="auto">
            <a:xfrm>
              <a:off x="3198" y="2383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p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1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endParaRPr>
            </a:p>
          </p:txBody>
        </p:sp>
        <p:sp>
          <p:nvSpPr>
            <p:cNvPr id="1203242" name="Text Box 42"/>
            <p:cNvSpPr txBox="1">
              <a:spLocks noChangeArrowheads="1"/>
            </p:cNvSpPr>
            <p:nvPr/>
          </p:nvSpPr>
          <p:spPr bwMode="auto">
            <a:xfrm>
              <a:off x="4122" y="1954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p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3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endParaRPr>
            </a:p>
          </p:txBody>
        </p:sp>
        <p:sp>
          <p:nvSpPr>
            <p:cNvPr id="1203243" name="Text Box 43"/>
            <p:cNvSpPr txBox="1">
              <a:spLocks noChangeArrowheads="1"/>
            </p:cNvSpPr>
            <p:nvPr/>
          </p:nvSpPr>
          <p:spPr bwMode="auto">
            <a:xfrm>
              <a:off x="3432" y="1798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p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2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endParaRPr>
            </a:p>
          </p:txBody>
        </p:sp>
        <p:sp>
          <p:nvSpPr>
            <p:cNvPr id="1203244" name="Freeform 44"/>
            <p:cNvSpPr>
              <a:spLocks/>
            </p:cNvSpPr>
            <p:nvPr/>
          </p:nvSpPr>
          <p:spPr bwMode="auto">
            <a:xfrm flipH="1" flipV="1">
              <a:off x="3423" y="1860"/>
              <a:ext cx="240" cy="723"/>
            </a:xfrm>
            <a:custGeom>
              <a:avLst/>
              <a:gdLst>
                <a:gd name="T0" fmla="*/ 0 w 240"/>
                <a:gd name="T1" fmla="*/ 726 h 726"/>
                <a:gd name="T2" fmla="*/ 0 w 240"/>
                <a:gd name="T3" fmla="*/ 0 h 726"/>
                <a:gd name="T4" fmla="*/ 240 w 240"/>
                <a:gd name="T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726">
                  <a:moveTo>
                    <a:pt x="0" y="726"/>
                  </a:move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45" name="Freeform 45"/>
            <p:cNvSpPr>
              <a:spLocks/>
            </p:cNvSpPr>
            <p:nvPr/>
          </p:nvSpPr>
          <p:spPr bwMode="auto">
            <a:xfrm flipH="1" flipV="1">
              <a:off x="3660" y="1863"/>
              <a:ext cx="477" cy="237"/>
            </a:xfrm>
            <a:custGeom>
              <a:avLst/>
              <a:gdLst>
                <a:gd name="T0" fmla="*/ 0 w 477"/>
                <a:gd name="T1" fmla="*/ 0 h 237"/>
                <a:gd name="T2" fmla="*/ 477 w 477"/>
                <a:gd name="T3" fmla="*/ 0 h 237"/>
                <a:gd name="T4" fmla="*/ 477 w 477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7" h="237">
                  <a:moveTo>
                    <a:pt x="0" y="0"/>
                  </a:moveTo>
                  <a:lnTo>
                    <a:pt x="477" y="0"/>
                  </a:lnTo>
                  <a:lnTo>
                    <a:pt x="477" y="237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46" name="Oval 46"/>
            <p:cNvSpPr>
              <a:spLocks noChangeArrowheads="1"/>
            </p:cNvSpPr>
            <p:nvPr/>
          </p:nvSpPr>
          <p:spPr bwMode="auto">
            <a:xfrm>
              <a:off x="3620" y="2061"/>
              <a:ext cx="82" cy="82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47" name="Text Box 47"/>
            <p:cNvSpPr txBox="1">
              <a:spLocks noChangeArrowheads="1"/>
            </p:cNvSpPr>
            <p:nvPr/>
          </p:nvSpPr>
          <p:spPr bwMode="auto">
            <a:xfrm>
              <a:off x="3438" y="2040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S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1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endParaRPr>
            </a:p>
          </p:txBody>
        </p:sp>
        <p:sp>
          <p:nvSpPr>
            <p:cNvPr id="1203263" name="AutoShape 63"/>
            <p:cNvSpPr>
              <a:spLocks noChangeArrowheads="1"/>
            </p:cNvSpPr>
            <p:nvPr/>
          </p:nvSpPr>
          <p:spPr bwMode="auto">
            <a:xfrm>
              <a:off x="3007" y="2024"/>
              <a:ext cx="191" cy="379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03271" name="Group 71"/>
          <p:cNvGrpSpPr>
            <a:grpSpLocks/>
          </p:cNvGrpSpPr>
          <p:nvPr/>
        </p:nvGrpSpPr>
        <p:grpSpPr bwMode="auto">
          <a:xfrm>
            <a:off x="827088" y="2852738"/>
            <a:ext cx="3889375" cy="2305050"/>
            <a:chOff x="521" y="1797"/>
            <a:chExt cx="2450" cy="1452"/>
          </a:xfrm>
        </p:grpSpPr>
        <p:sp>
          <p:nvSpPr>
            <p:cNvPr id="1203218" name="Rectangle 18"/>
            <p:cNvSpPr>
              <a:spLocks noChangeArrowheads="1"/>
            </p:cNvSpPr>
            <p:nvPr/>
          </p:nvSpPr>
          <p:spPr bwMode="auto">
            <a:xfrm rot="16200000">
              <a:off x="2015" y="1863"/>
              <a:ext cx="720" cy="7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03219" name="Group 19"/>
            <p:cNvGrpSpPr>
              <a:grpSpLocks/>
            </p:cNvGrpSpPr>
            <p:nvPr/>
          </p:nvGrpSpPr>
          <p:grpSpPr bwMode="auto">
            <a:xfrm>
              <a:off x="2024" y="1860"/>
              <a:ext cx="726" cy="720"/>
              <a:chOff x="1900" y="1435"/>
              <a:chExt cx="726" cy="720"/>
            </a:xfrm>
          </p:grpSpPr>
          <p:sp>
            <p:nvSpPr>
              <p:cNvPr id="1203220" name="Line 20"/>
              <p:cNvSpPr>
                <a:spLocks noChangeShapeType="1"/>
              </p:cNvSpPr>
              <p:nvPr/>
            </p:nvSpPr>
            <p:spPr bwMode="auto">
              <a:xfrm rot="16200000">
                <a:off x="2016" y="1795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3221" name="Line 21"/>
              <p:cNvSpPr>
                <a:spLocks noChangeShapeType="1"/>
              </p:cNvSpPr>
              <p:nvPr/>
            </p:nvSpPr>
            <p:spPr bwMode="auto">
              <a:xfrm rot="16200000">
                <a:off x="1779" y="1797"/>
                <a:ext cx="7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3222" name="Line 22"/>
              <p:cNvSpPr>
                <a:spLocks noChangeShapeType="1"/>
              </p:cNvSpPr>
              <p:nvPr/>
            </p:nvSpPr>
            <p:spPr bwMode="auto">
              <a:xfrm rot="16200000">
                <a:off x="2265" y="1548"/>
                <a:ext cx="0" cy="723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3223" name="Line 23"/>
              <p:cNvSpPr>
                <a:spLocks noChangeShapeType="1"/>
              </p:cNvSpPr>
              <p:nvPr/>
            </p:nvSpPr>
            <p:spPr bwMode="auto">
              <a:xfrm rot="16200000">
                <a:off x="2259" y="1314"/>
                <a:ext cx="0" cy="71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203224" name="Oval 24"/>
            <p:cNvSpPr>
              <a:spLocks noChangeAspect="1" noChangeArrowheads="1"/>
            </p:cNvSpPr>
            <p:nvPr/>
          </p:nvSpPr>
          <p:spPr bwMode="auto">
            <a:xfrm>
              <a:off x="2707" y="2070"/>
              <a:ext cx="52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25" name="Oval 25"/>
            <p:cNvSpPr>
              <a:spLocks noChangeAspect="1" noChangeArrowheads="1"/>
            </p:cNvSpPr>
            <p:nvPr/>
          </p:nvSpPr>
          <p:spPr bwMode="auto">
            <a:xfrm>
              <a:off x="2233" y="1836"/>
              <a:ext cx="53" cy="5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26" name="Oval 26"/>
            <p:cNvSpPr>
              <a:spLocks noChangeAspect="1" noChangeArrowheads="1"/>
            </p:cNvSpPr>
            <p:nvPr/>
          </p:nvSpPr>
          <p:spPr bwMode="auto">
            <a:xfrm>
              <a:off x="1993" y="2557"/>
              <a:ext cx="52" cy="5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27" name="Text Box 27"/>
            <p:cNvSpPr txBox="1">
              <a:spLocks noChangeArrowheads="1"/>
            </p:cNvSpPr>
            <p:nvPr/>
          </p:nvSpPr>
          <p:spPr bwMode="auto">
            <a:xfrm>
              <a:off x="1792" y="2382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p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1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endParaRPr>
            </a:p>
          </p:txBody>
        </p:sp>
        <p:sp>
          <p:nvSpPr>
            <p:cNvPr id="1203228" name="Text Box 28"/>
            <p:cNvSpPr txBox="1">
              <a:spLocks noChangeArrowheads="1"/>
            </p:cNvSpPr>
            <p:nvPr/>
          </p:nvSpPr>
          <p:spPr bwMode="auto">
            <a:xfrm>
              <a:off x="2716" y="1953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p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3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endParaRPr>
            </a:p>
          </p:txBody>
        </p:sp>
        <p:sp>
          <p:nvSpPr>
            <p:cNvPr id="1203229" name="Text Box 29"/>
            <p:cNvSpPr txBox="1">
              <a:spLocks noChangeArrowheads="1"/>
            </p:cNvSpPr>
            <p:nvPr/>
          </p:nvSpPr>
          <p:spPr bwMode="auto">
            <a:xfrm>
              <a:off x="2026" y="1797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p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2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endParaRPr>
            </a:p>
          </p:txBody>
        </p:sp>
        <p:sp>
          <p:nvSpPr>
            <p:cNvPr id="1203230" name="Freeform 30"/>
            <p:cNvSpPr>
              <a:spLocks/>
            </p:cNvSpPr>
            <p:nvPr/>
          </p:nvSpPr>
          <p:spPr bwMode="auto">
            <a:xfrm flipH="1" flipV="1">
              <a:off x="2020" y="1859"/>
              <a:ext cx="240" cy="723"/>
            </a:xfrm>
            <a:custGeom>
              <a:avLst/>
              <a:gdLst>
                <a:gd name="T0" fmla="*/ 0 w 240"/>
                <a:gd name="T1" fmla="*/ 726 h 726"/>
                <a:gd name="T2" fmla="*/ 0 w 240"/>
                <a:gd name="T3" fmla="*/ 0 h 726"/>
                <a:gd name="T4" fmla="*/ 240 w 240"/>
                <a:gd name="T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726">
                  <a:moveTo>
                    <a:pt x="0" y="726"/>
                  </a:move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31" name="Freeform 31"/>
            <p:cNvSpPr>
              <a:spLocks/>
            </p:cNvSpPr>
            <p:nvPr/>
          </p:nvSpPr>
          <p:spPr bwMode="auto">
            <a:xfrm>
              <a:off x="2254" y="1862"/>
              <a:ext cx="477" cy="237"/>
            </a:xfrm>
            <a:custGeom>
              <a:avLst/>
              <a:gdLst>
                <a:gd name="T0" fmla="*/ 0 w 477"/>
                <a:gd name="T1" fmla="*/ 0 h 237"/>
                <a:gd name="T2" fmla="*/ 477 w 477"/>
                <a:gd name="T3" fmla="*/ 0 h 237"/>
                <a:gd name="T4" fmla="*/ 477 w 477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7" h="237">
                  <a:moveTo>
                    <a:pt x="0" y="0"/>
                  </a:moveTo>
                  <a:lnTo>
                    <a:pt x="477" y="0"/>
                  </a:lnTo>
                  <a:lnTo>
                    <a:pt x="477" y="237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64" name="AutoShape 64"/>
            <p:cNvSpPr>
              <a:spLocks noChangeArrowheads="1"/>
            </p:cNvSpPr>
            <p:nvPr/>
          </p:nvSpPr>
          <p:spPr bwMode="auto">
            <a:xfrm>
              <a:off x="1610" y="2024"/>
              <a:ext cx="191" cy="379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66" name="Rectangle 66"/>
            <p:cNvSpPr>
              <a:spLocks noChangeArrowheads="1"/>
            </p:cNvSpPr>
            <p:nvPr/>
          </p:nvSpPr>
          <p:spPr bwMode="auto">
            <a:xfrm>
              <a:off x="521" y="2869"/>
              <a:ext cx="2307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7281" tIns="43641" rIns="87281" bIns="43641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Construct </a:t>
              </a:r>
              <a:r>
                <a:rPr lang="en-US" altLang="zh-CN" sz="17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L</a:t>
              </a:r>
              <a:r>
                <a:rPr lang="en-US" altLang="zh-CN" sz="17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-shapes between points </a:t>
              </a:r>
              <a:br>
                <a:rPr lang="en-US" altLang="zh-CN" sz="17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7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with (most) overlap of net segments </a:t>
              </a:r>
            </a:p>
          </p:txBody>
        </p:sp>
      </p:grpSp>
      <p:grpSp>
        <p:nvGrpSpPr>
          <p:cNvPr id="1203273" name="Group 73"/>
          <p:cNvGrpSpPr>
            <a:grpSpLocks/>
          </p:cNvGrpSpPr>
          <p:nvPr/>
        </p:nvGrpSpPr>
        <p:grpSpPr bwMode="auto">
          <a:xfrm>
            <a:off x="6948488" y="2852738"/>
            <a:ext cx="2160587" cy="2073275"/>
            <a:chOff x="4377" y="1797"/>
            <a:chExt cx="1361" cy="1306"/>
          </a:xfrm>
        </p:grpSpPr>
        <p:sp>
          <p:nvSpPr>
            <p:cNvPr id="1203248" name="Rectangle 48"/>
            <p:cNvSpPr>
              <a:spLocks noChangeArrowheads="1"/>
            </p:cNvSpPr>
            <p:nvPr/>
          </p:nvSpPr>
          <p:spPr bwMode="auto">
            <a:xfrm rot="16200000">
              <a:off x="4782" y="1863"/>
              <a:ext cx="720" cy="7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03249" name="Group 49"/>
            <p:cNvGrpSpPr>
              <a:grpSpLocks/>
            </p:cNvGrpSpPr>
            <p:nvPr/>
          </p:nvGrpSpPr>
          <p:grpSpPr bwMode="auto">
            <a:xfrm>
              <a:off x="4788" y="1860"/>
              <a:ext cx="726" cy="720"/>
              <a:chOff x="1900" y="1435"/>
              <a:chExt cx="726" cy="720"/>
            </a:xfrm>
          </p:grpSpPr>
          <p:sp>
            <p:nvSpPr>
              <p:cNvPr id="1203250" name="Line 50"/>
              <p:cNvSpPr>
                <a:spLocks noChangeShapeType="1"/>
              </p:cNvSpPr>
              <p:nvPr/>
            </p:nvSpPr>
            <p:spPr bwMode="auto">
              <a:xfrm rot="16200000">
                <a:off x="2016" y="1795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3251" name="Line 51"/>
              <p:cNvSpPr>
                <a:spLocks noChangeShapeType="1"/>
              </p:cNvSpPr>
              <p:nvPr/>
            </p:nvSpPr>
            <p:spPr bwMode="auto">
              <a:xfrm rot="16200000">
                <a:off x="1779" y="1797"/>
                <a:ext cx="7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3252" name="Line 52"/>
              <p:cNvSpPr>
                <a:spLocks noChangeShapeType="1"/>
              </p:cNvSpPr>
              <p:nvPr/>
            </p:nvSpPr>
            <p:spPr bwMode="auto">
              <a:xfrm rot="16200000">
                <a:off x="2265" y="1548"/>
                <a:ext cx="0" cy="723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3253" name="Line 53"/>
              <p:cNvSpPr>
                <a:spLocks noChangeShapeType="1"/>
              </p:cNvSpPr>
              <p:nvPr/>
            </p:nvSpPr>
            <p:spPr bwMode="auto">
              <a:xfrm rot="16200000">
                <a:off x="2259" y="1314"/>
                <a:ext cx="0" cy="71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203254" name="Oval 54"/>
            <p:cNvSpPr>
              <a:spLocks noChangeAspect="1" noChangeArrowheads="1"/>
            </p:cNvSpPr>
            <p:nvPr/>
          </p:nvSpPr>
          <p:spPr bwMode="auto">
            <a:xfrm>
              <a:off x="5474" y="2070"/>
              <a:ext cx="52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55" name="Oval 55"/>
            <p:cNvSpPr>
              <a:spLocks noChangeAspect="1" noChangeArrowheads="1"/>
            </p:cNvSpPr>
            <p:nvPr/>
          </p:nvSpPr>
          <p:spPr bwMode="auto">
            <a:xfrm>
              <a:off x="4994" y="1836"/>
              <a:ext cx="53" cy="5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56" name="Oval 56"/>
            <p:cNvSpPr>
              <a:spLocks noChangeAspect="1" noChangeArrowheads="1"/>
            </p:cNvSpPr>
            <p:nvPr/>
          </p:nvSpPr>
          <p:spPr bwMode="auto">
            <a:xfrm>
              <a:off x="4757" y="2557"/>
              <a:ext cx="52" cy="5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57" name="Text Box 57"/>
            <p:cNvSpPr txBox="1">
              <a:spLocks noChangeArrowheads="1"/>
            </p:cNvSpPr>
            <p:nvPr/>
          </p:nvSpPr>
          <p:spPr bwMode="auto">
            <a:xfrm>
              <a:off x="4559" y="2382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p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1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endParaRPr>
            </a:p>
          </p:txBody>
        </p:sp>
        <p:sp>
          <p:nvSpPr>
            <p:cNvPr id="1203258" name="Text Box 58"/>
            <p:cNvSpPr txBox="1">
              <a:spLocks noChangeArrowheads="1"/>
            </p:cNvSpPr>
            <p:nvPr/>
          </p:nvSpPr>
          <p:spPr bwMode="auto">
            <a:xfrm>
              <a:off x="5483" y="1953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p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3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endParaRPr>
            </a:p>
          </p:txBody>
        </p:sp>
        <p:sp>
          <p:nvSpPr>
            <p:cNvPr id="1203259" name="Text Box 59"/>
            <p:cNvSpPr txBox="1">
              <a:spLocks noChangeArrowheads="1"/>
            </p:cNvSpPr>
            <p:nvPr/>
          </p:nvSpPr>
          <p:spPr bwMode="auto">
            <a:xfrm>
              <a:off x="4799" y="2039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S</a:t>
              </a:r>
            </a:p>
          </p:txBody>
        </p:sp>
        <p:sp>
          <p:nvSpPr>
            <p:cNvPr id="1203260" name="Text Box 60"/>
            <p:cNvSpPr txBox="1">
              <a:spLocks noChangeArrowheads="1"/>
            </p:cNvSpPr>
            <p:nvPr/>
          </p:nvSpPr>
          <p:spPr bwMode="auto">
            <a:xfrm>
              <a:off x="4793" y="1797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p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Arial" charset="0"/>
                </a:rPr>
                <a:t>2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endParaRPr>
            </a:p>
          </p:txBody>
        </p:sp>
        <p:sp>
          <p:nvSpPr>
            <p:cNvPr id="1203261" name="Freeform 61"/>
            <p:cNvSpPr>
              <a:spLocks/>
            </p:cNvSpPr>
            <p:nvPr/>
          </p:nvSpPr>
          <p:spPr bwMode="auto">
            <a:xfrm flipH="1" flipV="1">
              <a:off x="4781" y="1859"/>
              <a:ext cx="240" cy="723"/>
            </a:xfrm>
            <a:custGeom>
              <a:avLst/>
              <a:gdLst>
                <a:gd name="T0" fmla="*/ 0 w 240"/>
                <a:gd name="T1" fmla="*/ 726 h 726"/>
                <a:gd name="T2" fmla="*/ 0 w 240"/>
                <a:gd name="T3" fmla="*/ 0 h 726"/>
                <a:gd name="T4" fmla="*/ 240 w 240"/>
                <a:gd name="T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726">
                  <a:moveTo>
                    <a:pt x="0" y="726"/>
                  </a:move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62" name="Line 62"/>
            <p:cNvSpPr>
              <a:spLocks noChangeShapeType="1"/>
            </p:cNvSpPr>
            <p:nvPr/>
          </p:nvSpPr>
          <p:spPr bwMode="auto">
            <a:xfrm>
              <a:off x="5018" y="2099"/>
              <a:ext cx="48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65" name="AutoShape 65"/>
            <p:cNvSpPr>
              <a:spLocks noChangeArrowheads="1"/>
            </p:cNvSpPr>
            <p:nvPr/>
          </p:nvSpPr>
          <p:spPr bwMode="auto">
            <a:xfrm>
              <a:off x="4377" y="2024"/>
              <a:ext cx="191" cy="379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3267" name="Rectangle 67"/>
            <p:cNvSpPr>
              <a:spLocks noChangeArrowheads="1"/>
            </p:cNvSpPr>
            <p:nvPr/>
          </p:nvSpPr>
          <p:spPr bwMode="auto">
            <a:xfrm>
              <a:off x="4463" y="2886"/>
              <a:ext cx="1229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7281" tIns="43641" rIns="87281" bIns="43641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Final tree (RSMT) </a:t>
              </a:r>
            </a:p>
          </p:txBody>
        </p:sp>
      </p:grpSp>
      <p:sp>
        <p:nvSpPr>
          <p:cNvPr id="1203275" name="Rectangle 7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5.6.1	</a:t>
            </a:r>
            <a:r>
              <a:rPr lang="en-US" altLang="zh-CN">
                <a:ea typeface="宋体" charset="0"/>
                <a:cs typeface="宋体" charset="0"/>
              </a:rPr>
              <a:t>Rectilinear Routing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852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0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0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an MST to RSMT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5181600"/>
            <a:ext cx="8153400" cy="10668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Start with a minimum spanning tree (MST) with </a:t>
            </a:r>
            <a:r>
              <a:rPr lang="en-US" sz="2200" dirty="0" err="1" smtClean="0"/>
              <a:t>flylines</a:t>
            </a:r>
            <a:endParaRPr lang="en-US" sz="2200" dirty="0" smtClean="0"/>
          </a:p>
          <a:p>
            <a:r>
              <a:rPr lang="en-US" sz="2200" dirty="0" smtClean="0"/>
              <a:t>Consider the bounding boxes with largest overlaps</a:t>
            </a:r>
          </a:p>
          <a:p>
            <a:r>
              <a:rPr lang="en-US" sz="2200" dirty="0" smtClean="0"/>
              <a:t>Choose the L-routes leading to the max segment sharing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rot="16200000">
            <a:off x="1039812" y="2238375"/>
            <a:ext cx="1143000" cy="1133475"/>
          </a:xfrm>
          <a:prstGeom prst="rect">
            <a:avLst/>
          </a:prstGeom>
          <a:solidFill>
            <a:schemeClr val="bg1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044575" y="2233613"/>
            <a:ext cx="1152525" cy="1143000"/>
            <a:chOff x="1900" y="1435"/>
            <a:chExt cx="726" cy="720"/>
          </a:xfrm>
        </p:grpSpPr>
        <p:sp>
          <p:nvSpPr>
            <p:cNvPr id="16" name="Line 6"/>
            <p:cNvSpPr>
              <a:spLocks noChangeShapeType="1"/>
            </p:cNvSpPr>
            <p:nvPr/>
          </p:nvSpPr>
          <p:spPr bwMode="auto">
            <a:xfrm rot="16200000">
              <a:off x="2016" y="1795"/>
              <a:ext cx="72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rot="16200000">
              <a:off x="1779" y="1797"/>
              <a:ext cx="71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rot="16200000">
              <a:off x="2265" y="1548"/>
              <a:ext cx="0" cy="72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rot="16200000">
              <a:off x="2259" y="1314"/>
              <a:ext cx="0" cy="7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" name="Oval 10"/>
          <p:cNvSpPr>
            <a:spLocks noChangeAspect="1" noChangeArrowheads="1"/>
          </p:cNvSpPr>
          <p:nvPr/>
        </p:nvSpPr>
        <p:spPr bwMode="auto">
          <a:xfrm>
            <a:off x="2133600" y="2971800"/>
            <a:ext cx="82550" cy="793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Oval 11"/>
          <p:cNvSpPr>
            <a:spLocks noChangeAspect="1" noChangeArrowheads="1"/>
          </p:cNvSpPr>
          <p:nvPr/>
        </p:nvSpPr>
        <p:spPr bwMode="auto">
          <a:xfrm>
            <a:off x="1371600" y="2190931"/>
            <a:ext cx="88899" cy="8554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Oval 12"/>
          <p:cNvSpPr>
            <a:spLocks noChangeAspect="1" noChangeArrowheads="1"/>
          </p:cNvSpPr>
          <p:nvPr/>
        </p:nvSpPr>
        <p:spPr bwMode="auto">
          <a:xfrm>
            <a:off x="990600" y="2590800"/>
            <a:ext cx="82550" cy="809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85800" y="2362200"/>
            <a:ext cx="404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i="1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p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1</a:t>
            </a:r>
            <a:endParaRPr lang="en-US" altLang="zh-CN" i="1" dirty="0" smtClean="0">
              <a:solidFill>
                <a:srgbClr val="000000"/>
              </a:solidFill>
              <a:latin typeface="Times New Roman" charset="0"/>
              <a:ea typeface="宋体" charset="0"/>
              <a:cs typeface="Arial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295400" y="1752600"/>
            <a:ext cx="404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i="1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p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2</a:t>
            </a:r>
            <a:endParaRPr lang="en-US" altLang="zh-CN" i="1" dirty="0" smtClean="0">
              <a:solidFill>
                <a:srgbClr val="000000"/>
              </a:solidFill>
              <a:latin typeface="Times New Roman" charset="0"/>
              <a:ea typeface="宋体" charset="0"/>
              <a:cs typeface="Arial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209800" y="2819400"/>
            <a:ext cx="404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i="1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p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3</a:t>
            </a:r>
            <a:endParaRPr lang="en-US" altLang="zh-CN" i="1" dirty="0" smtClean="0">
              <a:solidFill>
                <a:srgbClr val="000000"/>
              </a:solidFill>
              <a:latin typeface="Times New Roman" charset="0"/>
              <a:ea typeface="宋体" charset="0"/>
              <a:cs typeface="Arial" charset="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1600200" y="3352800"/>
            <a:ext cx="404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i="1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p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4</a:t>
            </a:r>
            <a:endParaRPr lang="en-US" altLang="zh-CN" i="1" dirty="0" smtClean="0">
              <a:solidFill>
                <a:srgbClr val="000000"/>
              </a:solidFill>
              <a:latin typeface="Times New Roman" charset="0"/>
              <a:ea typeface="宋体" charset="0"/>
              <a:cs typeface="Arial" charset="0"/>
            </a:endParaRPr>
          </a:p>
        </p:txBody>
      </p:sp>
      <p:sp>
        <p:nvSpPr>
          <p:cNvPr id="21" name="Oval 10"/>
          <p:cNvSpPr>
            <a:spLocks noChangeAspect="1" noChangeArrowheads="1"/>
          </p:cNvSpPr>
          <p:nvPr/>
        </p:nvSpPr>
        <p:spPr bwMode="auto">
          <a:xfrm>
            <a:off x="1752600" y="3352800"/>
            <a:ext cx="82550" cy="793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36" name="Straight Connector 35"/>
          <p:cNvCxnSpPr>
            <a:stCxn id="17" idx="1"/>
          </p:cNvCxnSpPr>
          <p:nvPr/>
        </p:nvCxnSpPr>
        <p:spPr>
          <a:xfrm flipH="1">
            <a:off x="990600" y="2239169"/>
            <a:ext cx="431008" cy="427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6"/>
            <a:endCxn id="13" idx="1"/>
          </p:cNvCxnSpPr>
          <p:nvPr/>
        </p:nvCxnSpPr>
        <p:spPr>
          <a:xfrm>
            <a:off x="1460499" y="2233704"/>
            <a:ext cx="749301" cy="785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3"/>
            <a:endCxn id="21" idx="0"/>
          </p:cNvCxnSpPr>
          <p:nvPr/>
        </p:nvCxnSpPr>
        <p:spPr>
          <a:xfrm flipH="1">
            <a:off x="1793875" y="3039551"/>
            <a:ext cx="351814" cy="313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 rot="16200000">
            <a:off x="3652838" y="2290762"/>
            <a:ext cx="1143000" cy="1133475"/>
          </a:xfrm>
          <a:prstGeom prst="rect">
            <a:avLst/>
          </a:prstGeom>
          <a:solidFill>
            <a:schemeClr val="bg1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8" name="Group 5"/>
          <p:cNvGrpSpPr>
            <a:grpSpLocks/>
          </p:cNvGrpSpPr>
          <p:nvPr/>
        </p:nvGrpSpPr>
        <p:grpSpPr bwMode="auto">
          <a:xfrm>
            <a:off x="3657601" y="2286000"/>
            <a:ext cx="1152525" cy="1143000"/>
            <a:chOff x="1900" y="1435"/>
            <a:chExt cx="726" cy="720"/>
          </a:xfrm>
        </p:grpSpPr>
        <p:sp>
          <p:nvSpPr>
            <p:cNvPr id="49" name="Line 6"/>
            <p:cNvSpPr>
              <a:spLocks noChangeShapeType="1"/>
            </p:cNvSpPr>
            <p:nvPr/>
          </p:nvSpPr>
          <p:spPr bwMode="auto">
            <a:xfrm rot="16200000">
              <a:off x="2016" y="1795"/>
              <a:ext cx="72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rot="16200000">
              <a:off x="1779" y="1797"/>
              <a:ext cx="71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Line 8"/>
            <p:cNvSpPr>
              <a:spLocks noChangeShapeType="1"/>
            </p:cNvSpPr>
            <p:nvPr/>
          </p:nvSpPr>
          <p:spPr bwMode="auto">
            <a:xfrm rot="16200000">
              <a:off x="2265" y="1548"/>
              <a:ext cx="0" cy="72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Line 9"/>
            <p:cNvSpPr>
              <a:spLocks noChangeShapeType="1"/>
            </p:cNvSpPr>
            <p:nvPr/>
          </p:nvSpPr>
          <p:spPr bwMode="auto">
            <a:xfrm rot="16200000">
              <a:off x="2259" y="1314"/>
              <a:ext cx="0" cy="7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3" name="Oval 10"/>
          <p:cNvSpPr>
            <a:spLocks noChangeAspect="1" noChangeArrowheads="1"/>
          </p:cNvSpPr>
          <p:nvPr/>
        </p:nvSpPr>
        <p:spPr bwMode="auto">
          <a:xfrm>
            <a:off x="4746626" y="3024187"/>
            <a:ext cx="82550" cy="793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" name="Oval 11"/>
          <p:cNvSpPr>
            <a:spLocks noChangeAspect="1" noChangeArrowheads="1"/>
          </p:cNvSpPr>
          <p:nvPr/>
        </p:nvSpPr>
        <p:spPr bwMode="auto">
          <a:xfrm>
            <a:off x="3984626" y="2243318"/>
            <a:ext cx="88899" cy="8554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" name="Oval 12"/>
          <p:cNvSpPr>
            <a:spLocks noChangeAspect="1" noChangeArrowheads="1"/>
          </p:cNvSpPr>
          <p:nvPr/>
        </p:nvSpPr>
        <p:spPr bwMode="auto">
          <a:xfrm>
            <a:off x="3603626" y="2643187"/>
            <a:ext cx="82550" cy="809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3298826" y="2414587"/>
            <a:ext cx="404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i="1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p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1</a:t>
            </a:r>
            <a:endParaRPr lang="en-US" altLang="zh-CN" i="1" dirty="0" smtClean="0">
              <a:solidFill>
                <a:srgbClr val="000000"/>
              </a:solidFill>
              <a:latin typeface="Times New Roman" charset="0"/>
              <a:ea typeface="宋体" charset="0"/>
              <a:cs typeface="Arial" charset="0"/>
            </a:endParaRP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908426" y="1804987"/>
            <a:ext cx="404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i="1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p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2</a:t>
            </a:r>
            <a:endParaRPr lang="en-US" altLang="zh-CN" i="1" dirty="0" smtClean="0">
              <a:solidFill>
                <a:srgbClr val="000000"/>
              </a:solidFill>
              <a:latin typeface="Times New Roman" charset="0"/>
              <a:ea typeface="宋体" charset="0"/>
              <a:cs typeface="Arial" charset="0"/>
            </a:endParaRPr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4822826" y="2871787"/>
            <a:ext cx="404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i="1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p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3</a:t>
            </a:r>
            <a:endParaRPr lang="en-US" altLang="zh-CN" i="1" dirty="0" smtClean="0">
              <a:solidFill>
                <a:srgbClr val="000000"/>
              </a:solidFill>
              <a:latin typeface="Times New Roman" charset="0"/>
              <a:ea typeface="宋体" charset="0"/>
              <a:cs typeface="Arial" charset="0"/>
            </a:endParaRPr>
          </a:p>
        </p:txBody>
      </p:sp>
      <p:sp>
        <p:nvSpPr>
          <p:cNvPr id="59" name="Text Box 15"/>
          <p:cNvSpPr txBox="1">
            <a:spLocks noChangeArrowheads="1"/>
          </p:cNvSpPr>
          <p:nvPr/>
        </p:nvSpPr>
        <p:spPr bwMode="auto">
          <a:xfrm>
            <a:off x="4213226" y="3405187"/>
            <a:ext cx="404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i="1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p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4</a:t>
            </a:r>
            <a:endParaRPr lang="en-US" altLang="zh-CN" i="1" dirty="0" smtClean="0">
              <a:solidFill>
                <a:srgbClr val="000000"/>
              </a:solidFill>
              <a:latin typeface="Times New Roman" charset="0"/>
              <a:ea typeface="宋体" charset="0"/>
              <a:cs typeface="Arial" charset="0"/>
            </a:endParaRPr>
          </a:p>
        </p:txBody>
      </p:sp>
      <p:sp>
        <p:nvSpPr>
          <p:cNvPr id="60" name="Oval 10"/>
          <p:cNvSpPr>
            <a:spLocks noChangeAspect="1" noChangeArrowheads="1"/>
          </p:cNvSpPr>
          <p:nvPr/>
        </p:nvSpPr>
        <p:spPr bwMode="auto">
          <a:xfrm>
            <a:off x="4365626" y="3405187"/>
            <a:ext cx="82550" cy="793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61" name="Straight Connector 60"/>
          <p:cNvCxnSpPr>
            <a:stCxn id="50" idx="1"/>
          </p:cNvCxnSpPr>
          <p:nvPr/>
        </p:nvCxnSpPr>
        <p:spPr>
          <a:xfrm flipH="1">
            <a:off x="3603626" y="2291556"/>
            <a:ext cx="431008" cy="427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6"/>
            <a:endCxn id="58" idx="1"/>
          </p:cNvCxnSpPr>
          <p:nvPr/>
        </p:nvCxnSpPr>
        <p:spPr>
          <a:xfrm>
            <a:off x="4073525" y="2286091"/>
            <a:ext cx="749301" cy="785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3" idx="3"/>
            <a:endCxn id="60" idx="0"/>
          </p:cNvCxnSpPr>
          <p:nvPr/>
        </p:nvCxnSpPr>
        <p:spPr>
          <a:xfrm flipH="1">
            <a:off x="4406901" y="3091938"/>
            <a:ext cx="351814" cy="313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657600" y="2286000"/>
            <a:ext cx="381000" cy="3810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038600" y="2286000"/>
            <a:ext cx="762000" cy="7620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419600" y="3048000"/>
            <a:ext cx="381000" cy="3810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 rot="16200000">
            <a:off x="6091237" y="2290762"/>
            <a:ext cx="1143000" cy="1133475"/>
          </a:xfrm>
          <a:prstGeom prst="rect">
            <a:avLst/>
          </a:prstGeom>
          <a:solidFill>
            <a:schemeClr val="bg1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8" name="Group 5"/>
          <p:cNvGrpSpPr>
            <a:grpSpLocks/>
          </p:cNvGrpSpPr>
          <p:nvPr/>
        </p:nvGrpSpPr>
        <p:grpSpPr bwMode="auto">
          <a:xfrm>
            <a:off x="6096000" y="2286000"/>
            <a:ext cx="1152525" cy="1143000"/>
            <a:chOff x="1900" y="1435"/>
            <a:chExt cx="726" cy="720"/>
          </a:xfrm>
        </p:grpSpPr>
        <p:sp>
          <p:nvSpPr>
            <p:cNvPr id="69" name="Line 6"/>
            <p:cNvSpPr>
              <a:spLocks noChangeShapeType="1"/>
            </p:cNvSpPr>
            <p:nvPr/>
          </p:nvSpPr>
          <p:spPr bwMode="auto">
            <a:xfrm rot="16200000">
              <a:off x="2016" y="1795"/>
              <a:ext cx="72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 rot="16200000">
              <a:off x="1779" y="1797"/>
              <a:ext cx="71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Line 8"/>
            <p:cNvSpPr>
              <a:spLocks noChangeShapeType="1"/>
            </p:cNvSpPr>
            <p:nvPr/>
          </p:nvSpPr>
          <p:spPr bwMode="auto">
            <a:xfrm rot="16200000">
              <a:off x="2265" y="1548"/>
              <a:ext cx="0" cy="72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Line 9"/>
            <p:cNvSpPr>
              <a:spLocks noChangeShapeType="1"/>
            </p:cNvSpPr>
            <p:nvPr/>
          </p:nvSpPr>
          <p:spPr bwMode="auto">
            <a:xfrm rot="16200000">
              <a:off x="2259" y="1314"/>
              <a:ext cx="0" cy="7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3" name="Oval 10"/>
          <p:cNvSpPr>
            <a:spLocks noChangeAspect="1" noChangeArrowheads="1"/>
          </p:cNvSpPr>
          <p:nvPr/>
        </p:nvSpPr>
        <p:spPr bwMode="auto">
          <a:xfrm>
            <a:off x="7185025" y="3024187"/>
            <a:ext cx="82550" cy="793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4" name="Oval 11"/>
          <p:cNvSpPr>
            <a:spLocks noChangeAspect="1" noChangeArrowheads="1"/>
          </p:cNvSpPr>
          <p:nvPr/>
        </p:nvSpPr>
        <p:spPr bwMode="auto">
          <a:xfrm>
            <a:off x="6423025" y="2243318"/>
            <a:ext cx="88899" cy="8554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" name="Oval 12"/>
          <p:cNvSpPr>
            <a:spLocks noChangeAspect="1" noChangeArrowheads="1"/>
          </p:cNvSpPr>
          <p:nvPr/>
        </p:nvSpPr>
        <p:spPr bwMode="auto">
          <a:xfrm>
            <a:off x="6042025" y="2643187"/>
            <a:ext cx="82550" cy="809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>
            <a:off x="5737225" y="2414587"/>
            <a:ext cx="404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i="1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p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1</a:t>
            </a:r>
            <a:endParaRPr lang="en-US" altLang="zh-CN" i="1" dirty="0" smtClean="0">
              <a:solidFill>
                <a:srgbClr val="000000"/>
              </a:solidFill>
              <a:latin typeface="Times New Roman" charset="0"/>
              <a:ea typeface="宋体" charset="0"/>
              <a:cs typeface="Arial" charset="0"/>
            </a:endParaRPr>
          </a:p>
        </p:txBody>
      </p:sp>
      <p:sp>
        <p:nvSpPr>
          <p:cNvPr id="77" name="Text Box 15"/>
          <p:cNvSpPr txBox="1">
            <a:spLocks noChangeArrowheads="1"/>
          </p:cNvSpPr>
          <p:nvPr/>
        </p:nvSpPr>
        <p:spPr bwMode="auto">
          <a:xfrm>
            <a:off x="7261225" y="2871787"/>
            <a:ext cx="404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i="1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p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3</a:t>
            </a:r>
            <a:endParaRPr lang="en-US" altLang="zh-CN" i="1" dirty="0" smtClean="0">
              <a:solidFill>
                <a:srgbClr val="000000"/>
              </a:solidFill>
              <a:latin typeface="Times New Roman" charset="0"/>
              <a:ea typeface="宋体" charset="0"/>
              <a:cs typeface="Arial" charset="0"/>
            </a:endParaRPr>
          </a:p>
        </p:txBody>
      </p:sp>
      <p:sp>
        <p:nvSpPr>
          <p:cNvPr id="78" name="Text Box 15"/>
          <p:cNvSpPr txBox="1">
            <a:spLocks noChangeArrowheads="1"/>
          </p:cNvSpPr>
          <p:nvPr/>
        </p:nvSpPr>
        <p:spPr bwMode="auto">
          <a:xfrm>
            <a:off x="6651625" y="3405187"/>
            <a:ext cx="404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i="1" dirty="0" smtClean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p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charset="0"/>
                <a:ea typeface="宋体" charset="0"/>
                <a:cs typeface="Arial" charset="0"/>
              </a:rPr>
              <a:t>4</a:t>
            </a:r>
            <a:endParaRPr lang="en-US" altLang="zh-CN" i="1" dirty="0" smtClean="0">
              <a:solidFill>
                <a:srgbClr val="000000"/>
              </a:solidFill>
              <a:latin typeface="Times New Roman" charset="0"/>
              <a:ea typeface="宋体" charset="0"/>
              <a:cs typeface="Arial" charset="0"/>
            </a:endParaRPr>
          </a:p>
        </p:txBody>
      </p:sp>
      <p:sp>
        <p:nvSpPr>
          <p:cNvPr id="79" name="Oval 10"/>
          <p:cNvSpPr>
            <a:spLocks noChangeAspect="1" noChangeArrowheads="1"/>
          </p:cNvSpPr>
          <p:nvPr/>
        </p:nvSpPr>
        <p:spPr bwMode="auto">
          <a:xfrm>
            <a:off x="6804025" y="3405187"/>
            <a:ext cx="82550" cy="793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6477000" y="2286000"/>
            <a:ext cx="0" cy="38100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96000" y="2667000"/>
            <a:ext cx="381000" cy="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77000" y="2667000"/>
            <a:ext cx="0" cy="38100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858000" y="3048000"/>
            <a:ext cx="0" cy="38100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477000" y="3048000"/>
            <a:ext cx="762000" cy="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5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 animBg="1"/>
      <p:bldP spid="64" grpId="0" animBg="1"/>
      <p:bldP spid="65" grpId="0" animBg="1"/>
      <p:bldP spid="66" grpId="0" animBg="1"/>
      <p:bldP spid="67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EF24D-126E-0B44-9EF5-9E1F17982172}" type="slidenum">
              <a:rPr lang="en-US"/>
              <a:pPr/>
              <a:t>33</a:t>
            </a:fld>
            <a:endParaRPr lang="en-US"/>
          </a:p>
        </p:txBody>
      </p:sp>
      <p:sp>
        <p:nvSpPr>
          <p:cNvPr id="1136642" name="Rectangle 2"/>
          <p:cNvSpPr>
            <a:spLocks noChangeArrowheads="1"/>
          </p:cNvSpPr>
          <p:nvPr/>
        </p:nvSpPr>
        <p:spPr bwMode="auto">
          <a:xfrm>
            <a:off x="827088" y="1411288"/>
            <a:ext cx="2305050" cy="3619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6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8013" y="1411288"/>
            <a:ext cx="8193087" cy="4381500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de-DE"/>
              <a:t>      Hanan grid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Adding Steiner points to an RMST can significantly reduce the wirelength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de-DE"/>
              <a:t>Maurice Hanan </a:t>
            </a:r>
            <a:r>
              <a:rPr lang="en-US" altLang="zh-CN">
                <a:ea typeface="宋体" charset="0"/>
                <a:cs typeface="宋体" charset="0"/>
              </a:rPr>
              <a:t>proved that for finding Steiner points, it suffices to consider only  points located at the intersections of vertical and horizontal lines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that pass through terminal pins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The</a:t>
            </a: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 Hanan grid</a:t>
            </a:r>
            <a:r>
              <a:rPr lang="en-US" altLang="zh-CN" i="1">
                <a:ea typeface="宋体" charset="0"/>
                <a:cs typeface="宋体" charset="0"/>
              </a:rPr>
              <a:t> </a:t>
            </a:r>
            <a:r>
              <a:rPr lang="en-US" altLang="zh-CN">
                <a:ea typeface="宋体" charset="0"/>
                <a:cs typeface="宋体" charset="0"/>
              </a:rPr>
              <a:t>consists of the lines </a:t>
            </a:r>
            <a:r>
              <a:rPr lang="en-US" altLang="zh-CN" i="1">
                <a:ea typeface="宋体" charset="0"/>
                <a:cs typeface="宋体" charset="0"/>
              </a:rPr>
              <a:t>x</a:t>
            </a:r>
            <a:r>
              <a:rPr lang="en-US" altLang="zh-CN">
                <a:ea typeface="宋体" charset="0"/>
                <a:cs typeface="宋体" charset="0"/>
              </a:rPr>
              <a:t> =</a:t>
            </a:r>
            <a:r>
              <a:rPr lang="en-US" altLang="zh-CN" i="1">
                <a:ea typeface="宋体" charset="0"/>
                <a:cs typeface="宋体" charset="0"/>
              </a:rPr>
              <a:t> x</a:t>
            </a:r>
            <a:r>
              <a:rPr lang="en-US" altLang="zh-CN" i="1" baseline="-25000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, </a:t>
            </a:r>
            <a:r>
              <a:rPr lang="en-US" altLang="zh-CN" i="1">
                <a:ea typeface="宋体" charset="0"/>
                <a:cs typeface="宋体" charset="0"/>
              </a:rPr>
              <a:t>y</a:t>
            </a:r>
            <a:r>
              <a:rPr lang="en-US" altLang="zh-CN">
                <a:ea typeface="宋体" charset="0"/>
                <a:cs typeface="宋体" charset="0"/>
              </a:rPr>
              <a:t> = </a:t>
            </a:r>
            <a:r>
              <a:rPr lang="en-US" altLang="zh-CN" i="1">
                <a:ea typeface="宋体" charset="0"/>
                <a:cs typeface="宋体" charset="0"/>
              </a:rPr>
              <a:t>y</a:t>
            </a:r>
            <a:r>
              <a:rPr lang="en-US" altLang="zh-CN" i="1" baseline="-25000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 that pass through the location (</a:t>
            </a:r>
            <a:r>
              <a:rPr lang="en-US" altLang="zh-CN" i="1">
                <a:ea typeface="宋体" charset="0"/>
                <a:cs typeface="宋体" charset="0"/>
              </a:rPr>
              <a:t>x</a:t>
            </a:r>
            <a:r>
              <a:rPr lang="en-US" altLang="zh-CN" i="1" baseline="-25000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,</a:t>
            </a:r>
            <a:r>
              <a:rPr lang="en-US" altLang="zh-CN" i="1">
                <a:ea typeface="宋体" charset="0"/>
                <a:cs typeface="宋体" charset="0"/>
              </a:rPr>
              <a:t>y</a:t>
            </a:r>
            <a:r>
              <a:rPr lang="en-US" altLang="zh-CN" i="1" baseline="-25000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) of each terminal pin 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The Hanan grid contains at most (</a:t>
            </a:r>
            <a:r>
              <a:rPr lang="en-US" altLang="zh-CN" i="1">
                <a:ea typeface="宋体" charset="0"/>
                <a:cs typeface="宋体" charset="0"/>
              </a:rPr>
              <a:t>n</a:t>
            </a:r>
            <a:r>
              <a:rPr lang="en-US" altLang="zh-CN" baseline="30000">
                <a:ea typeface="宋体" charset="0"/>
                <a:cs typeface="宋体" charset="0"/>
              </a:rPr>
              <a:t>2</a:t>
            </a:r>
            <a:r>
              <a:rPr lang="en-US" altLang="zh-CN">
                <a:ea typeface="宋体" charset="0"/>
                <a:cs typeface="宋体" charset="0"/>
              </a:rPr>
              <a:t>-</a:t>
            </a:r>
            <a:r>
              <a:rPr lang="en-US" altLang="zh-CN" i="1">
                <a:ea typeface="宋体" charset="0"/>
                <a:cs typeface="宋体" charset="0"/>
              </a:rPr>
              <a:t>n</a:t>
            </a:r>
            <a:r>
              <a:rPr lang="en-US" altLang="zh-CN">
                <a:ea typeface="宋体" charset="0"/>
                <a:cs typeface="宋体" charset="0"/>
              </a:rPr>
              <a:t>) candidate Steiner points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n</a:t>
            </a:r>
            <a:r>
              <a:rPr lang="en-US" altLang="zh-CN">
                <a:ea typeface="宋体" charset="0"/>
                <a:cs typeface="宋体" charset="0"/>
              </a:rPr>
              <a:t> = number of pins), thereby greatly reducing the solution space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for finding an RSMT</a:t>
            </a:r>
          </a:p>
        </p:txBody>
      </p:sp>
      <p:sp>
        <p:nvSpPr>
          <p:cNvPr id="1136648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5.6.1	</a:t>
            </a:r>
            <a:r>
              <a:rPr lang="en-US" altLang="zh-CN">
                <a:ea typeface="宋体" charset="0"/>
                <a:cs typeface="宋体" charset="0"/>
              </a:rPr>
              <a:t>Rectilinear Routing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84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6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20B90-870A-CC40-A805-9119A555EE46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1140861" name="Group 125"/>
          <p:cNvGrpSpPr>
            <a:grpSpLocks/>
          </p:cNvGrpSpPr>
          <p:nvPr/>
        </p:nvGrpSpPr>
        <p:grpSpPr bwMode="auto">
          <a:xfrm>
            <a:off x="4419600" y="2479675"/>
            <a:ext cx="2500313" cy="1973263"/>
            <a:chOff x="2784" y="1562"/>
            <a:chExt cx="1575" cy="1243"/>
          </a:xfrm>
        </p:grpSpPr>
        <p:grpSp>
          <p:nvGrpSpPr>
            <p:cNvPr id="1140738" name="Group 2"/>
            <p:cNvGrpSpPr>
              <a:grpSpLocks/>
            </p:cNvGrpSpPr>
            <p:nvPr/>
          </p:nvGrpSpPr>
          <p:grpSpPr bwMode="auto">
            <a:xfrm>
              <a:off x="3300" y="1581"/>
              <a:ext cx="660" cy="653"/>
              <a:chOff x="3300" y="1581"/>
              <a:chExt cx="660" cy="653"/>
            </a:xfrm>
          </p:grpSpPr>
          <p:sp>
            <p:nvSpPr>
              <p:cNvPr id="1140739" name="Line 3"/>
              <p:cNvSpPr>
                <a:spLocks noChangeAspect="1" noChangeShapeType="1"/>
              </p:cNvSpPr>
              <p:nvPr/>
            </p:nvSpPr>
            <p:spPr bwMode="auto">
              <a:xfrm flipV="1">
                <a:off x="3307" y="2016"/>
                <a:ext cx="653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40" name="Rectangle 4"/>
              <p:cNvSpPr>
                <a:spLocks noChangeAspect="1" noChangeArrowheads="1"/>
              </p:cNvSpPr>
              <p:nvPr/>
            </p:nvSpPr>
            <p:spPr bwMode="auto">
              <a:xfrm>
                <a:off x="3300" y="1581"/>
                <a:ext cx="642" cy="6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41" name="Line 5"/>
              <p:cNvSpPr>
                <a:spLocks noChangeAspect="1" noChangeShapeType="1"/>
              </p:cNvSpPr>
              <p:nvPr/>
            </p:nvSpPr>
            <p:spPr bwMode="auto">
              <a:xfrm flipH="1">
                <a:off x="3512" y="1596"/>
                <a:ext cx="1" cy="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42" name="Line 6"/>
              <p:cNvSpPr>
                <a:spLocks noChangeAspect="1" noChangeShapeType="1"/>
              </p:cNvSpPr>
              <p:nvPr/>
            </p:nvSpPr>
            <p:spPr bwMode="auto">
              <a:xfrm flipH="1">
                <a:off x="3621" y="1596"/>
                <a:ext cx="1" cy="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40778" name="Freeform 42"/>
            <p:cNvSpPr>
              <a:spLocks noChangeAspect="1"/>
            </p:cNvSpPr>
            <p:nvPr/>
          </p:nvSpPr>
          <p:spPr bwMode="auto">
            <a:xfrm>
              <a:off x="3274" y="1992"/>
              <a:ext cx="43" cy="42"/>
            </a:xfrm>
            <a:custGeom>
              <a:avLst/>
              <a:gdLst>
                <a:gd name="T0" fmla="*/ 29 w 57"/>
                <a:gd name="T1" fmla="*/ 0 h 57"/>
                <a:gd name="T2" fmla="*/ 41 w 57"/>
                <a:gd name="T3" fmla="*/ 3 h 57"/>
                <a:gd name="T4" fmla="*/ 49 w 57"/>
                <a:gd name="T5" fmla="*/ 9 h 57"/>
                <a:gd name="T6" fmla="*/ 56 w 57"/>
                <a:gd name="T7" fmla="*/ 18 h 57"/>
                <a:gd name="T8" fmla="*/ 57 w 57"/>
                <a:gd name="T9" fmla="*/ 29 h 57"/>
                <a:gd name="T10" fmla="*/ 56 w 57"/>
                <a:gd name="T11" fmla="*/ 39 h 57"/>
                <a:gd name="T12" fmla="*/ 49 w 57"/>
                <a:gd name="T13" fmla="*/ 49 h 57"/>
                <a:gd name="T14" fmla="*/ 41 w 57"/>
                <a:gd name="T15" fmla="*/ 55 h 57"/>
                <a:gd name="T16" fmla="*/ 29 w 57"/>
                <a:gd name="T17" fmla="*/ 57 h 57"/>
                <a:gd name="T18" fmla="*/ 18 w 57"/>
                <a:gd name="T19" fmla="*/ 55 h 57"/>
                <a:gd name="T20" fmla="*/ 9 w 57"/>
                <a:gd name="T21" fmla="*/ 49 h 57"/>
                <a:gd name="T22" fmla="*/ 3 w 57"/>
                <a:gd name="T23" fmla="*/ 39 h 57"/>
                <a:gd name="T24" fmla="*/ 0 w 57"/>
                <a:gd name="T25" fmla="*/ 29 h 57"/>
                <a:gd name="T26" fmla="*/ 3 w 57"/>
                <a:gd name="T27" fmla="*/ 18 h 57"/>
                <a:gd name="T28" fmla="*/ 9 w 57"/>
                <a:gd name="T29" fmla="*/ 9 h 57"/>
                <a:gd name="T30" fmla="*/ 18 w 57"/>
                <a:gd name="T31" fmla="*/ 3 h 57"/>
                <a:gd name="T32" fmla="*/ 29 w 57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7">
                  <a:moveTo>
                    <a:pt x="29" y="0"/>
                  </a:moveTo>
                  <a:lnTo>
                    <a:pt x="41" y="3"/>
                  </a:lnTo>
                  <a:lnTo>
                    <a:pt x="49" y="9"/>
                  </a:lnTo>
                  <a:lnTo>
                    <a:pt x="56" y="18"/>
                  </a:lnTo>
                  <a:lnTo>
                    <a:pt x="57" y="29"/>
                  </a:lnTo>
                  <a:lnTo>
                    <a:pt x="56" y="39"/>
                  </a:lnTo>
                  <a:lnTo>
                    <a:pt x="49" y="49"/>
                  </a:lnTo>
                  <a:lnTo>
                    <a:pt x="41" y="55"/>
                  </a:lnTo>
                  <a:lnTo>
                    <a:pt x="29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9" y="9"/>
                  </a:lnTo>
                  <a:lnTo>
                    <a:pt x="18" y="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79" name="Freeform 43"/>
            <p:cNvSpPr>
              <a:spLocks noChangeAspect="1"/>
            </p:cNvSpPr>
            <p:nvPr/>
          </p:nvSpPr>
          <p:spPr bwMode="auto">
            <a:xfrm>
              <a:off x="3274" y="1992"/>
              <a:ext cx="43" cy="42"/>
            </a:xfrm>
            <a:custGeom>
              <a:avLst/>
              <a:gdLst>
                <a:gd name="T0" fmla="*/ 29 w 57"/>
                <a:gd name="T1" fmla="*/ 0 h 57"/>
                <a:gd name="T2" fmla="*/ 41 w 57"/>
                <a:gd name="T3" fmla="*/ 3 h 57"/>
                <a:gd name="T4" fmla="*/ 49 w 57"/>
                <a:gd name="T5" fmla="*/ 9 h 57"/>
                <a:gd name="T6" fmla="*/ 56 w 57"/>
                <a:gd name="T7" fmla="*/ 18 h 57"/>
                <a:gd name="T8" fmla="*/ 57 w 57"/>
                <a:gd name="T9" fmla="*/ 29 h 57"/>
                <a:gd name="T10" fmla="*/ 56 w 57"/>
                <a:gd name="T11" fmla="*/ 39 h 57"/>
                <a:gd name="T12" fmla="*/ 49 w 57"/>
                <a:gd name="T13" fmla="*/ 49 h 57"/>
                <a:gd name="T14" fmla="*/ 41 w 57"/>
                <a:gd name="T15" fmla="*/ 55 h 57"/>
                <a:gd name="T16" fmla="*/ 29 w 57"/>
                <a:gd name="T17" fmla="*/ 57 h 57"/>
                <a:gd name="T18" fmla="*/ 18 w 57"/>
                <a:gd name="T19" fmla="*/ 55 h 57"/>
                <a:gd name="T20" fmla="*/ 9 w 57"/>
                <a:gd name="T21" fmla="*/ 49 h 57"/>
                <a:gd name="T22" fmla="*/ 3 w 57"/>
                <a:gd name="T23" fmla="*/ 39 h 57"/>
                <a:gd name="T24" fmla="*/ 0 w 57"/>
                <a:gd name="T25" fmla="*/ 29 h 57"/>
                <a:gd name="T26" fmla="*/ 3 w 57"/>
                <a:gd name="T27" fmla="*/ 18 h 57"/>
                <a:gd name="T28" fmla="*/ 9 w 57"/>
                <a:gd name="T29" fmla="*/ 9 h 57"/>
                <a:gd name="T30" fmla="*/ 18 w 57"/>
                <a:gd name="T31" fmla="*/ 3 h 57"/>
                <a:gd name="T32" fmla="*/ 29 w 57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7">
                  <a:moveTo>
                    <a:pt x="29" y="0"/>
                  </a:moveTo>
                  <a:lnTo>
                    <a:pt x="41" y="3"/>
                  </a:lnTo>
                  <a:lnTo>
                    <a:pt x="49" y="9"/>
                  </a:lnTo>
                  <a:lnTo>
                    <a:pt x="56" y="18"/>
                  </a:lnTo>
                  <a:lnTo>
                    <a:pt x="57" y="29"/>
                  </a:lnTo>
                  <a:lnTo>
                    <a:pt x="56" y="39"/>
                  </a:lnTo>
                  <a:lnTo>
                    <a:pt x="49" y="49"/>
                  </a:lnTo>
                  <a:lnTo>
                    <a:pt x="41" y="55"/>
                  </a:lnTo>
                  <a:lnTo>
                    <a:pt x="29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9" y="9"/>
                  </a:lnTo>
                  <a:lnTo>
                    <a:pt x="18" y="3"/>
                  </a:lnTo>
                  <a:lnTo>
                    <a:pt x="29" y="0"/>
                  </a:lnTo>
                </a:path>
              </a:pathLst>
            </a:custGeom>
            <a:solidFill>
              <a:srgbClr val="EDD1D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80" name="Freeform 44"/>
            <p:cNvSpPr>
              <a:spLocks noChangeAspect="1"/>
            </p:cNvSpPr>
            <p:nvPr/>
          </p:nvSpPr>
          <p:spPr bwMode="auto">
            <a:xfrm>
              <a:off x="3489" y="1562"/>
              <a:ext cx="42" cy="42"/>
            </a:xfrm>
            <a:custGeom>
              <a:avLst/>
              <a:gdLst>
                <a:gd name="T0" fmla="*/ 28 w 56"/>
                <a:gd name="T1" fmla="*/ 0 h 58"/>
                <a:gd name="T2" fmla="*/ 40 w 56"/>
                <a:gd name="T3" fmla="*/ 3 h 58"/>
                <a:gd name="T4" fmla="*/ 48 w 56"/>
                <a:gd name="T5" fmla="*/ 9 h 58"/>
                <a:gd name="T6" fmla="*/ 55 w 56"/>
                <a:gd name="T7" fmla="*/ 18 h 58"/>
                <a:gd name="T8" fmla="*/ 56 w 56"/>
                <a:gd name="T9" fmla="*/ 29 h 58"/>
                <a:gd name="T10" fmla="*/ 55 w 56"/>
                <a:gd name="T11" fmla="*/ 40 h 58"/>
                <a:gd name="T12" fmla="*/ 48 w 56"/>
                <a:gd name="T13" fmla="*/ 49 h 58"/>
                <a:gd name="T14" fmla="*/ 40 w 56"/>
                <a:gd name="T15" fmla="*/ 55 h 58"/>
                <a:gd name="T16" fmla="*/ 28 w 56"/>
                <a:gd name="T17" fmla="*/ 58 h 58"/>
                <a:gd name="T18" fmla="*/ 17 w 56"/>
                <a:gd name="T19" fmla="*/ 55 h 58"/>
                <a:gd name="T20" fmla="*/ 8 w 56"/>
                <a:gd name="T21" fmla="*/ 49 h 58"/>
                <a:gd name="T22" fmla="*/ 2 w 56"/>
                <a:gd name="T23" fmla="*/ 40 h 58"/>
                <a:gd name="T24" fmla="*/ 0 w 56"/>
                <a:gd name="T25" fmla="*/ 29 h 58"/>
                <a:gd name="T26" fmla="*/ 2 w 56"/>
                <a:gd name="T27" fmla="*/ 18 h 58"/>
                <a:gd name="T28" fmla="*/ 8 w 56"/>
                <a:gd name="T29" fmla="*/ 9 h 58"/>
                <a:gd name="T30" fmla="*/ 17 w 56"/>
                <a:gd name="T31" fmla="*/ 3 h 58"/>
                <a:gd name="T32" fmla="*/ 28 w 56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8">
                  <a:moveTo>
                    <a:pt x="28" y="0"/>
                  </a:moveTo>
                  <a:lnTo>
                    <a:pt x="40" y="3"/>
                  </a:lnTo>
                  <a:lnTo>
                    <a:pt x="48" y="9"/>
                  </a:lnTo>
                  <a:lnTo>
                    <a:pt x="55" y="18"/>
                  </a:lnTo>
                  <a:lnTo>
                    <a:pt x="56" y="29"/>
                  </a:lnTo>
                  <a:lnTo>
                    <a:pt x="55" y="40"/>
                  </a:lnTo>
                  <a:lnTo>
                    <a:pt x="48" y="49"/>
                  </a:lnTo>
                  <a:lnTo>
                    <a:pt x="40" y="55"/>
                  </a:lnTo>
                  <a:lnTo>
                    <a:pt x="28" y="58"/>
                  </a:lnTo>
                  <a:lnTo>
                    <a:pt x="17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8" y="9"/>
                  </a:lnTo>
                  <a:lnTo>
                    <a:pt x="17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EDD1D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81" name="Freeform 45"/>
            <p:cNvSpPr>
              <a:spLocks noChangeAspect="1"/>
            </p:cNvSpPr>
            <p:nvPr/>
          </p:nvSpPr>
          <p:spPr bwMode="auto">
            <a:xfrm>
              <a:off x="3489" y="1562"/>
              <a:ext cx="42" cy="42"/>
            </a:xfrm>
            <a:custGeom>
              <a:avLst/>
              <a:gdLst>
                <a:gd name="T0" fmla="*/ 28 w 56"/>
                <a:gd name="T1" fmla="*/ 0 h 58"/>
                <a:gd name="T2" fmla="*/ 40 w 56"/>
                <a:gd name="T3" fmla="*/ 3 h 58"/>
                <a:gd name="T4" fmla="*/ 48 w 56"/>
                <a:gd name="T5" fmla="*/ 9 h 58"/>
                <a:gd name="T6" fmla="*/ 55 w 56"/>
                <a:gd name="T7" fmla="*/ 18 h 58"/>
                <a:gd name="T8" fmla="*/ 56 w 56"/>
                <a:gd name="T9" fmla="*/ 29 h 58"/>
                <a:gd name="T10" fmla="*/ 55 w 56"/>
                <a:gd name="T11" fmla="*/ 40 h 58"/>
                <a:gd name="T12" fmla="*/ 48 w 56"/>
                <a:gd name="T13" fmla="*/ 49 h 58"/>
                <a:gd name="T14" fmla="*/ 40 w 56"/>
                <a:gd name="T15" fmla="*/ 55 h 58"/>
                <a:gd name="T16" fmla="*/ 28 w 56"/>
                <a:gd name="T17" fmla="*/ 58 h 58"/>
                <a:gd name="T18" fmla="*/ 17 w 56"/>
                <a:gd name="T19" fmla="*/ 55 h 58"/>
                <a:gd name="T20" fmla="*/ 8 w 56"/>
                <a:gd name="T21" fmla="*/ 49 h 58"/>
                <a:gd name="T22" fmla="*/ 2 w 56"/>
                <a:gd name="T23" fmla="*/ 40 h 58"/>
                <a:gd name="T24" fmla="*/ 0 w 56"/>
                <a:gd name="T25" fmla="*/ 29 h 58"/>
                <a:gd name="T26" fmla="*/ 2 w 56"/>
                <a:gd name="T27" fmla="*/ 18 h 58"/>
                <a:gd name="T28" fmla="*/ 8 w 56"/>
                <a:gd name="T29" fmla="*/ 9 h 58"/>
                <a:gd name="T30" fmla="*/ 17 w 56"/>
                <a:gd name="T31" fmla="*/ 3 h 58"/>
                <a:gd name="T32" fmla="*/ 28 w 56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8">
                  <a:moveTo>
                    <a:pt x="28" y="0"/>
                  </a:moveTo>
                  <a:lnTo>
                    <a:pt x="40" y="3"/>
                  </a:lnTo>
                  <a:lnTo>
                    <a:pt x="48" y="9"/>
                  </a:lnTo>
                  <a:lnTo>
                    <a:pt x="55" y="18"/>
                  </a:lnTo>
                  <a:lnTo>
                    <a:pt x="56" y="29"/>
                  </a:lnTo>
                  <a:lnTo>
                    <a:pt x="55" y="40"/>
                  </a:lnTo>
                  <a:lnTo>
                    <a:pt x="48" y="49"/>
                  </a:lnTo>
                  <a:lnTo>
                    <a:pt x="40" y="55"/>
                  </a:lnTo>
                  <a:lnTo>
                    <a:pt x="28" y="58"/>
                  </a:lnTo>
                  <a:lnTo>
                    <a:pt x="17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8" y="9"/>
                  </a:lnTo>
                  <a:lnTo>
                    <a:pt x="17" y="3"/>
                  </a:lnTo>
                  <a:lnTo>
                    <a:pt x="28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82" name="Freeform 46"/>
            <p:cNvSpPr>
              <a:spLocks noChangeAspect="1"/>
            </p:cNvSpPr>
            <p:nvPr/>
          </p:nvSpPr>
          <p:spPr bwMode="auto">
            <a:xfrm>
              <a:off x="3596" y="2207"/>
              <a:ext cx="42" cy="42"/>
            </a:xfrm>
            <a:custGeom>
              <a:avLst/>
              <a:gdLst>
                <a:gd name="T0" fmla="*/ 29 w 58"/>
                <a:gd name="T1" fmla="*/ 0 h 56"/>
                <a:gd name="T2" fmla="*/ 40 w 58"/>
                <a:gd name="T3" fmla="*/ 2 h 56"/>
                <a:gd name="T4" fmla="*/ 49 w 58"/>
                <a:gd name="T5" fmla="*/ 8 h 56"/>
                <a:gd name="T6" fmla="*/ 55 w 58"/>
                <a:gd name="T7" fmla="*/ 17 h 56"/>
                <a:gd name="T8" fmla="*/ 58 w 58"/>
                <a:gd name="T9" fmla="*/ 28 h 56"/>
                <a:gd name="T10" fmla="*/ 55 w 58"/>
                <a:gd name="T11" fmla="*/ 38 h 56"/>
                <a:gd name="T12" fmla="*/ 49 w 58"/>
                <a:gd name="T13" fmla="*/ 48 h 56"/>
                <a:gd name="T14" fmla="*/ 40 w 58"/>
                <a:gd name="T15" fmla="*/ 55 h 56"/>
                <a:gd name="T16" fmla="*/ 29 w 58"/>
                <a:gd name="T17" fmla="*/ 56 h 56"/>
                <a:gd name="T18" fmla="*/ 18 w 58"/>
                <a:gd name="T19" fmla="*/ 55 h 56"/>
                <a:gd name="T20" fmla="*/ 9 w 58"/>
                <a:gd name="T21" fmla="*/ 48 h 56"/>
                <a:gd name="T22" fmla="*/ 3 w 58"/>
                <a:gd name="T23" fmla="*/ 38 h 56"/>
                <a:gd name="T24" fmla="*/ 0 w 58"/>
                <a:gd name="T25" fmla="*/ 28 h 56"/>
                <a:gd name="T26" fmla="*/ 3 w 58"/>
                <a:gd name="T27" fmla="*/ 17 h 56"/>
                <a:gd name="T28" fmla="*/ 9 w 58"/>
                <a:gd name="T29" fmla="*/ 8 h 56"/>
                <a:gd name="T30" fmla="*/ 18 w 58"/>
                <a:gd name="T31" fmla="*/ 2 h 56"/>
                <a:gd name="T32" fmla="*/ 29 w 58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6">
                  <a:moveTo>
                    <a:pt x="29" y="0"/>
                  </a:moveTo>
                  <a:lnTo>
                    <a:pt x="40" y="2"/>
                  </a:lnTo>
                  <a:lnTo>
                    <a:pt x="49" y="8"/>
                  </a:lnTo>
                  <a:lnTo>
                    <a:pt x="55" y="17"/>
                  </a:lnTo>
                  <a:lnTo>
                    <a:pt x="58" y="28"/>
                  </a:lnTo>
                  <a:lnTo>
                    <a:pt x="55" y="38"/>
                  </a:lnTo>
                  <a:lnTo>
                    <a:pt x="49" y="48"/>
                  </a:lnTo>
                  <a:lnTo>
                    <a:pt x="40" y="55"/>
                  </a:lnTo>
                  <a:lnTo>
                    <a:pt x="29" y="56"/>
                  </a:lnTo>
                  <a:lnTo>
                    <a:pt x="18" y="55"/>
                  </a:lnTo>
                  <a:lnTo>
                    <a:pt x="9" y="48"/>
                  </a:lnTo>
                  <a:lnTo>
                    <a:pt x="3" y="38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9" y="8"/>
                  </a:lnTo>
                  <a:lnTo>
                    <a:pt x="18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83" name="Freeform 47"/>
            <p:cNvSpPr>
              <a:spLocks noChangeAspect="1"/>
            </p:cNvSpPr>
            <p:nvPr/>
          </p:nvSpPr>
          <p:spPr bwMode="auto">
            <a:xfrm>
              <a:off x="3596" y="2207"/>
              <a:ext cx="42" cy="42"/>
            </a:xfrm>
            <a:custGeom>
              <a:avLst/>
              <a:gdLst>
                <a:gd name="T0" fmla="*/ 29 w 58"/>
                <a:gd name="T1" fmla="*/ 0 h 56"/>
                <a:gd name="T2" fmla="*/ 40 w 58"/>
                <a:gd name="T3" fmla="*/ 2 h 56"/>
                <a:gd name="T4" fmla="*/ 49 w 58"/>
                <a:gd name="T5" fmla="*/ 8 h 56"/>
                <a:gd name="T6" fmla="*/ 55 w 58"/>
                <a:gd name="T7" fmla="*/ 17 h 56"/>
                <a:gd name="T8" fmla="*/ 58 w 58"/>
                <a:gd name="T9" fmla="*/ 28 h 56"/>
                <a:gd name="T10" fmla="*/ 55 w 58"/>
                <a:gd name="T11" fmla="*/ 38 h 56"/>
                <a:gd name="T12" fmla="*/ 49 w 58"/>
                <a:gd name="T13" fmla="*/ 48 h 56"/>
                <a:gd name="T14" fmla="*/ 40 w 58"/>
                <a:gd name="T15" fmla="*/ 55 h 56"/>
                <a:gd name="T16" fmla="*/ 29 w 58"/>
                <a:gd name="T17" fmla="*/ 56 h 56"/>
                <a:gd name="T18" fmla="*/ 18 w 58"/>
                <a:gd name="T19" fmla="*/ 55 h 56"/>
                <a:gd name="T20" fmla="*/ 9 w 58"/>
                <a:gd name="T21" fmla="*/ 48 h 56"/>
                <a:gd name="T22" fmla="*/ 3 w 58"/>
                <a:gd name="T23" fmla="*/ 38 h 56"/>
                <a:gd name="T24" fmla="*/ 0 w 58"/>
                <a:gd name="T25" fmla="*/ 28 h 56"/>
                <a:gd name="T26" fmla="*/ 3 w 58"/>
                <a:gd name="T27" fmla="*/ 17 h 56"/>
                <a:gd name="T28" fmla="*/ 9 w 58"/>
                <a:gd name="T29" fmla="*/ 8 h 56"/>
                <a:gd name="T30" fmla="*/ 18 w 58"/>
                <a:gd name="T31" fmla="*/ 2 h 56"/>
                <a:gd name="T32" fmla="*/ 29 w 58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6">
                  <a:moveTo>
                    <a:pt x="29" y="0"/>
                  </a:moveTo>
                  <a:lnTo>
                    <a:pt x="40" y="2"/>
                  </a:lnTo>
                  <a:lnTo>
                    <a:pt x="49" y="8"/>
                  </a:lnTo>
                  <a:lnTo>
                    <a:pt x="55" y="17"/>
                  </a:lnTo>
                  <a:lnTo>
                    <a:pt x="58" y="28"/>
                  </a:lnTo>
                  <a:lnTo>
                    <a:pt x="55" y="38"/>
                  </a:lnTo>
                  <a:lnTo>
                    <a:pt x="49" y="48"/>
                  </a:lnTo>
                  <a:lnTo>
                    <a:pt x="40" y="55"/>
                  </a:lnTo>
                  <a:lnTo>
                    <a:pt x="29" y="56"/>
                  </a:lnTo>
                  <a:lnTo>
                    <a:pt x="18" y="55"/>
                  </a:lnTo>
                  <a:lnTo>
                    <a:pt x="9" y="48"/>
                  </a:lnTo>
                  <a:lnTo>
                    <a:pt x="3" y="38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9" y="8"/>
                  </a:lnTo>
                  <a:lnTo>
                    <a:pt x="18" y="2"/>
                  </a:lnTo>
                  <a:lnTo>
                    <a:pt x="29" y="0"/>
                  </a:lnTo>
                </a:path>
              </a:pathLst>
            </a:custGeom>
            <a:solidFill>
              <a:srgbClr val="EDD1D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84" name="Freeform 48"/>
            <p:cNvSpPr>
              <a:spLocks noChangeAspect="1"/>
            </p:cNvSpPr>
            <p:nvPr/>
          </p:nvSpPr>
          <p:spPr bwMode="auto">
            <a:xfrm>
              <a:off x="3919" y="1992"/>
              <a:ext cx="42" cy="42"/>
            </a:xfrm>
            <a:custGeom>
              <a:avLst/>
              <a:gdLst>
                <a:gd name="T0" fmla="*/ 29 w 56"/>
                <a:gd name="T1" fmla="*/ 0 h 57"/>
                <a:gd name="T2" fmla="*/ 39 w 56"/>
                <a:gd name="T3" fmla="*/ 3 h 57"/>
                <a:gd name="T4" fmla="*/ 49 w 56"/>
                <a:gd name="T5" fmla="*/ 9 h 57"/>
                <a:gd name="T6" fmla="*/ 54 w 56"/>
                <a:gd name="T7" fmla="*/ 18 h 57"/>
                <a:gd name="T8" fmla="*/ 56 w 56"/>
                <a:gd name="T9" fmla="*/ 29 h 57"/>
                <a:gd name="T10" fmla="*/ 54 w 56"/>
                <a:gd name="T11" fmla="*/ 39 h 57"/>
                <a:gd name="T12" fmla="*/ 49 w 56"/>
                <a:gd name="T13" fmla="*/ 49 h 57"/>
                <a:gd name="T14" fmla="*/ 39 w 56"/>
                <a:gd name="T15" fmla="*/ 55 h 57"/>
                <a:gd name="T16" fmla="*/ 29 w 56"/>
                <a:gd name="T17" fmla="*/ 57 h 57"/>
                <a:gd name="T18" fmla="*/ 17 w 56"/>
                <a:gd name="T19" fmla="*/ 55 h 57"/>
                <a:gd name="T20" fmla="*/ 9 w 56"/>
                <a:gd name="T21" fmla="*/ 49 h 57"/>
                <a:gd name="T22" fmla="*/ 2 w 56"/>
                <a:gd name="T23" fmla="*/ 39 h 57"/>
                <a:gd name="T24" fmla="*/ 0 w 56"/>
                <a:gd name="T25" fmla="*/ 29 h 57"/>
                <a:gd name="T26" fmla="*/ 2 w 56"/>
                <a:gd name="T27" fmla="*/ 18 h 57"/>
                <a:gd name="T28" fmla="*/ 9 w 56"/>
                <a:gd name="T29" fmla="*/ 9 h 57"/>
                <a:gd name="T30" fmla="*/ 17 w 56"/>
                <a:gd name="T31" fmla="*/ 3 h 57"/>
                <a:gd name="T32" fmla="*/ 29 w 56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7">
                  <a:moveTo>
                    <a:pt x="29" y="0"/>
                  </a:moveTo>
                  <a:lnTo>
                    <a:pt x="39" y="3"/>
                  </a:lnTo>
                  <a:lnTo>
                    <a:pt x="49" y="9"/>
                  </a:lnTo>
                  <a:lnTo>
                    <a:pt x="54" y="18"/>
                  </a:lnTo>
                  <a:lnTo>
                    <a:pt x="56" y="29"/>
                  </a:lnTo>
                  <a:lnTo>
                    <a:pt x="54" y="39"/>
                  </a:lnTo>
                  <a:lnTo>
                    <a:pt x="49" y="49"/>
                  </a:lnTo>
                  <a:lnTo>
                    <a:pt x="39" y="55"/>
                  </a:lnTo>
                  <a:lnTo>
                    <a:pt x="29" y="57"/>
                  </a:lnTo>
                  <a:lnTo>
                    <a:pt x="17" y="55"/>
                  </a:lnTo>
                  <a:lnTo>
                    <a:pt x="9" y="49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9" y="9"/>
                  </a:lnTo>
                  <a:lnTo>
                    <a:pt x="17" y="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85" name="Freeform 49"/>
            <p:cNvSpPr>
              <a:spLocks noChangeAspect="1"/>
            </p:cNvSpPr>
            <p:nvPr/>
          </p:nvSpPr>
          <p:spPr bwMode="auto">
            <a:xfrm>
              <a:off x="3919" y="1992"/>
              <a:ext cx="42" cy="42"/>
            </a:xfrm>
            <a:custGeom>
              <a:avLst/>
              <a:gdLst>
                <a:gd name="T0" fmla="*/ 29 w 56"/>
                <a:gd name="T1" fmla="*/ 0 h 57"/>
                <a:gd name="T2" fmla="*/ 39 w 56"/>
                <a:gd name="T3" fmla="*/ 3 h 57"/>
                <a:gd name="T4" fmla="*/ 49 w 56"/>
                <a:gd name="T5" fmla="*/ 9 h 57"/>
                <a:gd name="T6" fmla="*/ 54 w 56"/>
                <a:gd name="T7" fmla="*/ 18 h 57"/>
                <a:gd name="T8" fmla="*/ 56 w 56"/>
                <a:gd name="T9" fmla="*/ 29 h 57"/>
                <a:gd name="T10" fmla="*/ 54 w 56"/>
                <a:gd name="T11" fmla="*/ 39 h 57"/>
                <a:gd name="T12" fmla="*/ 49 w 56"/>
                <a:gd name="T13" fmla="*/ 49 h 57"/>
                <a:gd name="T14" fmla="*/ 39 w 56"/>
                <a:gd name="T15" fmla="*/ 55 h 57"/>
                <a:gd name="T16" fmla="*/ 29 w 56"/>
                <a:gd name="T17" fmla="*/ 57 h 57"/>
                <a:gd name="T18" fmla="*/ 17 w 56"/>
                <a:gd name="T19" fmla="*/ 55 h 57"/>
                <a:gd name="T20" fmla="*/ 9 w 56"/>
                <a:gd name="T21" fmla="*/ 49 h 57"/>
                <a:gd name="T22" fmla="*/ 2 w 56"/>
                <a:gd name="T23" fmla="*/ 39 h 57"/>
                <a:gd name="T24" fmla="*/ 0 w 56"/>
                <a:gd name="T25" fmla="*/ 29 h 57"/>
                <a:gd name="T26" fmla="*/ 2 w 56"/>
                <a:gd name="T27" fmla="*/ 18 h 57"/>
                <a:gd name="T28" fmla="*/ 9 w 56"/>
                <a:gd name="T29" fmla="*/ 9 h 57"/>
                <a:gd name="T30" fmla="*/ 17 w 56"/>
                <a:gd name="T31" fmla="*/ 3 h 57"/>
                <a:gd name="T32" fmla="*/ 29 w 56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7">
                  <a:moveTo>
                    <a:pt x="29" y="0"/>
                  </a:moveTo>
                  <a:lnTo>
                    <a:pt x="39" y="3"/>
                  </a:lnTo>
                  <a:lnTo>
                    <a:pt x="49" y="9"/>
                  </a:lnTo>
                  <a:lnTo>
                    <a:pt x="54" y="18"/>
                  </a:lnTo>
                  <a:lnTo>
                    <a:pt x="56" y="29"/>
                  </a:lnTo>
                  <a:lnTo>
                    <a:pt x="54" y="39"/>
                  </a:lnTo>
                  <a:lnTo>
                    <a:pt x="49" y="49"/>
                  </a:lnTo>
                  <a:lnTo>
                    <a:pt x="39" y="55"/>
                  </a:lnTo>
                  <a:lnTo>
                    <a:pt x="29" y="57"/>
                  </a:lnTo>
                  <a:lnTo>
                    <a:pt x="17" y="55"/>
                  </a:lnTo>
                  <a:lnTo>
                    <a:pt x="9" y="49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9" y="9"/>
                  </a:lnTo>
                  <a:lnTo>
                    <a:pt x="17" y="3"/>
                  </a:lnTo>
                  <a:lnTo>
                    <a:pt x="29" y="0"/>
                  </a:lnTo>
                </a:path>
              </a:pathLst>
            </a:custGeom>
            <a:solidFill>
              <a:srgbClr val="EDD1D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86" name="Freeform 50"/>
            <p:cNvSpPr>
              <a:spLocks noChangeAspect="1"/>
            </p:cNvSpPr>
            <p:nvPr/>
          </p:nvSpPr>
          <p:spPr bwMode="auto">
            <a:xfrm>
              <a:off x="3277" y="1565"/>
              <a:ext cx="43" cy="43"/>
            </a:xfrm>
            <a:custGeom>
              <a:avLst/>
              <a:gdLst>
                <a:gd name="T0" fmla="*/ 28 w 57"/>
                <a:gd name="T1" fmla="*/ 0 h 56"/>
                <a:gd name="T2" fmla="*/ 39 w 57"/>
                <a:gd name="T3" fmla="*/ 3 h 56"/>
                <a:gd name="T4" fmla="*/ 48 w 57"/>
                <a:gd name="T5" fmla="*/ 9 h 56"/>
                <a:gd name="T6" fmla="*/ 54 w 57"/>
                <a:gd name="T7" fmla="*/ 18 h 56"/>
                <a:gd name="T8" fmla="*/ 57 w 57"/>
                <a:gd name="T9" fmla="*/ 29 h 56"/>
                <a:gd name="T10" fmla="*/ 54 w 57"/>
                <a:gd name="T11" fmla="*/ 40 h 56"/>
                <a:gd name="T12" fmla="*/ 48 w 57"/>
                <a:gd name="T13" fmla="*/ 49 h 56"/>
                <a:gd name="T14" fmla="*/ 39 w 57"/>
                <a:gd name="T15" fmla="*/ 55 h 56"/>
                <a:gd name="T16" fmla="*/ 28 w 57"/>
                <a:gd name="T17" fmla="*/ 56 h 56"/>
                <a:gd name="T18" fmla="*/ 17 w 57"/>
                <a:gd name="T19" fmla="*/ 55 h 56"/>
                <a:gd name="T20" fmla="*/ 8 w 57"/>
                <a:gd name="T21" fmla="*/ 49 h 56"/>
                <a:gd name="T22" fmla="*/ 2 w 57"/>
                <a:gd name="T23" fmla="*/ 40 h 56"/>
                <a:gd name="T24" fmla="*/ 0 w 57"/>
                <a:gd name="T25" fmla="*/ 29 h 56"/>
                <a:gd name="T26" fmla="*/ 2 w 57"/>
                <a:gd name="T27" fmla="*/ 18 h 56"/>
                <a:gd name="T28" fmla="*/ 8 w 57"/>
                <a:gd name="T29" fmla="*/ 9 h 56"/>
                <a:gd name="T30" fmla="*/ 17 w 57"/>
                <a:gd name="T31" fmla="*/ 3 h 56"/>
                <a:gd name="T32" fmla="*/ 28 w 57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lnTo>
                    <a:pt x="39" y="3"/>
                  </a:lnTo>
                  <a:lnTo>
                    <a:pt x="48" y="9"/>
                  </a:lnTo>
                  <a:lnTo>
                    <a:pt x="54" y="18"/>
                  </a:lnTo>
                  <a:lnTo>
                    <a:pt x="57" y="29"/>
                  </a:lnTo>
                  <a:lnTo>
                    <a:pt x="54" y="40"/>
                  </a:lnTo>
                  <a:lnTo>
                    <a:pt x="48" y="49"/>
                  </a:lnTo>
                  <a:lnTo>
                    <a:pt x="39" y="55"/>
                  </a:lnTo>
                  <a:lnTo>
                    <a:pt x="28" y="56"/>
                  </a:lnTo>
                  <a:lnTo>
                    <a:pt x="17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8" y="9"/>
                  </a:lnTo>
                  <a:lnTo>
                    <a:pt x="17" y="3"/>
                  </a:lnTo>
                  <a:lnTo>
                    <a:pt x="28" y="0"/>
                  </a:lnTo>
                </a:path>
              </a:pathLst>
            </a:custGeom>
            <a:solidFill>
              <a:srgbClr val="CC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87" name="Freeform 51"/>
            <p:cNvSpPr>
              <a:spLocks noChangeAspect="1"/>
            </p:cNvSpPr>
            <p:nvPr/>
          </p:nvSpPr>
          <p:spPr bwMode="auto">
            <a:xfrm>
              <a:off x="3277" y="2210"/>
              <a:ext cx="43" cy="42"/>
            </a:xfrm>
            <a:custGeom>
              <a:avLst/>
              <a:gdLst>
                <a:gd name="T0" fmla="*/ 28 w 57"/>
                <a:gd name="T1" fmla="*/ 0 h 56"/>
                <a:gd name="T2" fmla="*/ 39 w 57"/>
                <a:gd name="T3" fmla="*/ 2 h 56"/>
                <a:gd name="T4" fmla="*/ 48 w 57"/>
                <a:gd name="T5" fmla="*/ 7 h 56"/>
                <a:gd name="T6" fmla="*/ 54 w 57"/>
                <a:gd name="T7" fmla="*/ 17 h 56"/>
                <a:gd name="T8" fmla="*/ 57 w 57"/>
                <a:gd name="T9" fmla="*/ 28 h 56"/>
                <a:gd name="T10" fmla="*/ 54 w 57"/>
                <a:gd name="T11" fmla="*/ 38 h 56"/>
                <a:gd name="T12" fmla="*/ 48 w 57"/>
                <a:gd name="T13" fmla="*/ 48 h 56"/>
                <a:gd name="T14" fmla="*/ 39 w 57"/>
                <a:gd name="T15" fmla="*/ 53 h 56"/>
                <a:gd name="T16" fmla="*/ 28 w 57"/>
                <a:gd name="T17" fmla="*/ 56 h 56"/>
                <a:gd name="T18" fmla="*/ 17 w 57"/>
                <a:gd name="T19" fmla="*/ 53 h 56"/>
                <a:gd name="T20" fmla="*/ 8 w 57"/>
                <a:gd name="T21" fmla="*/ 48 h 56"/>
                <a:gd name="T22" fmla="*/ 2 w 57"/>
                <a:gd name="T23" fmla="*/ 38 h 56"/>
                <a:gd name="T24" fmla="*/ 0 w 57"/>
                <a:gd name="T25" fmla="*/ 28 h 56"/>
                <a:gd name="T26" fmla="*/ 2 w 57"/>
                <a:gd name="T27" fmla="*/ 17 h 56"/>
                <a:gd name="T28" fmla="*/ 8 w 57"/>
                <a:gd name="T29" fmla="*/ 7 h 56"/>
                <a:gd name="T30" fmla="*/ 17 w 57"/>
                <a:gd name="T31" fmla="*/ 2 h 56"/>
                <a:gd name="T32" fmla="*/ 28 w 57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lnTo>
                    <a:pt x="39" y="2"/>
                  </a:lnTo>
                  <a:lnTo>
                    <a:pt x="48" y="7"/>
                  </a:lnTo>
                  <a:lnTo>
                    <a:pt x="54" y="17"/>
                  </a:lnTo>
                  <a:lnTo>
                    <a:pt x="57" y="28"/>
                  </a:lnTo>
                  <a:lnTo>
                    <a:pt x="54" y="38"/>
                  </a:lnTo>
                  <a:lnTo>
                    <a:pt x="48" y="48"/>
                  </a:lnTo>
                  <a:lnTo>
                    <a:pt x="39" y="53"/>
                  </a:lnTo>
                  <a:lnTo>
                    <a:pt x="28" y="56"/>
                  </a:lnTo>
                  <a:lnTo>
                    <a:pt x="17" y="53"/>
                  </a:lnTo>
                  <a:lnTo>
                    <a:pt x="8" y="48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7"/>
                  </a:lnTo>
                  <a:lnTo>
                    <a:pt x="17" y="2"/>
                  </a:lnTo>
                  <a:lnTo>
                    <a:pt x="28" y="0"/>
                  </a:lnTo>
                </a:path>
              </a:pathLst>
            </a:custGeom>
            <a:solidFill>
              <a:srgbClr val="CC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88" name="Freeform 52"/>
            <p:cNvSpPr>
              <a:spLocks noChangeAspect="1"/>
            </p:cNvSpPr>
            <p:nvPr/>
          </p:nvSpPr>
          <p:spPr bwMode="auto">
            <a:xfrm>
              <a:off x="3490" y="2210"/>
              <a:ext cx="45" cy="42"/>
            </a:xfrm>
            <a:custGeom>
              <a:avLst/>
              <a:gdLst>
                <a:gd name="T0" fmla="*/ 29 w 58"/>
                <a:gd name="T1" fmla="*/ 0 h 56"/>
                <a:gd name="T2" fmla="*/ 40 w 58"/>
                <a:gd name="T3" fmla="*/ 2 h 56"/>
                <a:gd name="T4" fmla="*/ 49 w 58"/>
                <a:gd name="T5" fmla="*/ 7 h 56"/>
                <a:gd name="T6" fmla="*/ 55 w 58"/>
                <a:gd name="T7" fmla="*/ 17 h 56"/>
                <a:gd name="T8" fmla="*/ 58 w 58"/>
                <a:gd name="T9" fmla="*/ 28 h 56"/>
                <a:gd name="T10" fmla="*/ 55 w 58"/>
                <a:gd name="T11" fmla="*/ 38 h 56"/>
                <a:gd name="T12" fmla="*/ 49 w 58"/>
                <a:gd name="T13" fmla="*/ 48 h 56"/>
                <a:gd name="T14" fmla="*/ 40 w 58"/>
                <a:gd name="T15" fmla="*/ 53 h 56"/>
                <a:gd name="T16" fmla="*/ 29 w 58"/>
                <a:gd name="T17" fmla="*/ 56 h 56"/>
                <a:gd name="T18" fmla="*/ 18 w 58"/>
                <a:gd name="T19" fmla="*/ 53 h 56"/>
                <a:gd name="T20" fmla="*/ 9 w 58"/>
                <a:gd name="T21" fmla="*/ 48 h 56"/>
                <a:gd name="T22" fmla="*/ 3 w 58"/>
                <a:gd name="T23" fmla="*/ 38 h 56"/>
                <a:gd name="T24" fmla="*/ 0 w 58"/>
                <a:gd name="T25" fmla="*/ 28 h 56"/>
                <a:gd name="T26" fmla="*/ 3 w 58"/>
                <a:gd name="T27" fmla="*/ 17 h 56"/>
                <a:gd name="T28" fmla="*/ 9 w 58"/>
                <a:gd name="T29" fmla="*/ 7 h 56"/>
                <a:gd name="T30" fmla="*/ 18 w 58"/>
                <a:gd name="T31" fmla="*/ 2 h 56"/>
                <a:gd name="T32" fmla="*/ 29 w 58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6">
                  <a:moveTo>
                    <a:pt x="29" y="0"/>
                  </a:moveTo>
                  <a:lnTo>
                    <a:pt x="40" y="2"/>
                  </a:lnTo>
                  <a:lnTo>
                    <a:pt x="49" y="7"/>
                  </a:lnTo>
                  <a:lnTo>
                    <a:pt x="55" y="17"/>
                  </a:lnTo>
                  <a:lnTo>
                    <a:pt x="58" y="28"/>
                  </a:lnTo>
                  <a:lnTo>
                    <a:pt x="55" y="38"/>
                  </a:lnTo>
                  <a:lnTo>
                    <a:pt x="49" y="48"/>
                  </a:lnTo>
                  <a:lnTo>
                    <a:pt x="40" y="53"/>
                  </a:lnTo>
                  <a:lnTo>
                    <a:pt x="29" y="56"/>
                  </a:lnTo>
                  <a:lnTo>
                    <a:pt x="18" y="53"/>
                  </a:lnTo>
                  <a:lnTo>
                    <a:pt x="9" y="48"/>
                  </a:lnTo>
                  <a:lnTo>
                    <a:pt x="3" y="38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9" y="7"/>
                  </a:lnTo>
                  <a:lnTo>
                    <a:pt x="18" y="2"/>
                  </a:lnTo>
                  <a:lnTo>
                    <a:pt x="29" y="0"/>
                  </a:lnTo>
                </a:path>
              </a:pathLst>
            </a:custGeom>
            <a:solidFill>
              <a:srgbClr val="CC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89" name="Freeform 53"/>
            <p:cNvSpPr>
              <a:spLocks noChangeAspect="1"/>
            </p:cNvSpPr>
            <p:nvPr/>
          </p:nvSpPr>
          <p:spPr bwMode="auto">
            <a:xfrm>
              <a:off x="3487" y="1992"/>
              <a:ext cx="42" cy="42"/>
            </a:xfrm>
            <a:custGeom>
              <a:avLst/>
              <a:gdLst>
                <a:gd name="T0" fmla="*/ 28 w 57"/>
                <a:gd name="T1" fmla="*/ 0 h 57"/>
                <a:gd name="T2" fmla="*/ 39 w 57"/>
                <a:gd name="T3" fmla="*/ 3 h 57"/>
                <a:gd name="T4" fmla="*/ 48 w 57"/>
                <a:gd name="T5" fmla="*/ 9 h 57"/>
                <a:gd name="T6" fmla="*/ 54 w 57"/>
                <a:gd name="T7" fmla="*/ 18 h 57"/>
                <a:gd name="T8" fmla="*/ 57 w 57"/>
                <a:gd name="T9" fmla="*/ 29 h 57"/>
                <a:gd name="T10" fmla="*/ 54 w 57"/>
                <a:gd name="T11" fmla="*/ 39 h 57"/>
                <a:gd name="T12" fmla="*/ 48 w 57"/>
                <a:gd name="T13" fmla="*/ 49 h 57"/>
                <a:gd name="T14" fmla="*/ 39 w 57"/>
                <a:gd name="T15" fmla="*/ 55 h 57"/>
                <a:gd name="T16" fmla="*/ 28 w 57"/>
                <a:gd name="T17" fmla="*/ 57 h 57"/>
                <a:gd name="T18" fmla="*/ 17 w 57"/>
                <a:gd name="T19" fmla="*/ 55 h 57"/>
                <a:gd name="T20" fmla="*/ 8 w 57"/>
                <a:gd name="T21" fmla="*/ 49 h 57"/>
                <a:gd name="T22" fmla="*/ 2 w 57"/>
                <a:gd name="T23" fmla="*/ 39 h 57"/>
                <a:gd name="T24" fmla="*/ 0 w 57"/>
                <a:gd name="T25" fmla="*/ 29 h 57"/>
                <a:gd name="T26" fmla="*/ 2 w 57"/>
                <a:gd name="T27" fmla="*/ 18 h 57"/>
                <a:gd name="T28" fmla="*/ 8 w 57"/>
                <a:gd name="T29" fmla="*/ 9 h 57"/>
                <a:gd name="T30" fmla="*/ 17 w 57"/>
                <a:gd name="T31" fmla="*/ 3 h 57"/>
                <a:gd name="T32" fmla="*/ 28 w 57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7">
                  <a:moveTo>
                    <a:pt x="28" y="0"/>
                  </a:moveTo>
                  <a:lnTo>
                    <a:pt x="39" y="3"/>
                  </a:lnTo>
                  <a:lnTo>
                    <a:pt x="48" y="9"/>
                  </a:lnTo>
                  <a:lnTo>
                    <a:pt x="54" y="18"/>
                  </a:lnTo>
                  <a:lnTo>
                    <a:pt x="57" y="29"/>
                  </a:lnTo>
                  <a:lnTo>
                    <a:pt x="54" y="39"/>
                  </a:lnTo>
                  <a:lnTo>
                    <a:pt x="48" y="49"/>
                  </a:lnTo>
                  <a:lnTo>
                    <a:pt x="39" y="55"/>
                  </a:lnTo>
                  <a:lnTo>
                    <a:pt x="28" y="57"/>
                  </a:lnTo>
                  <a:lnTo>
                    <a:pt x="17" y="55"/>
                  </a:lnTo>
                  <a:lnTo>
                    <a:pt x="8" y="49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8" y="9"/>
                  </a:lnTo>
                  <a:lnTo>
                    <a:pt x="17" y="3"/>
                  </a:lnTo>
                  <a:lnTo>
                    <a:pt x="28" y="0"/>
                  </a:lnTo>
                </a:path>
              </a:pathLst>
            </a:custGeom>
            <a:solidFill>
              <a:srgbClr val="CC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90" name="Freeform 54"/>
            <p:cNvSpPr>
              <a:spLocks noChangeAspect="1"/>
            </p:cNvSpPr>
            <p:nvPr/>
          </p:nvSpPr>
          <p:spPr bwMode="auto">
            <a:xfrm>
              <a:off x="3595" y="1992"/>
              <a:ext cx="42" cy="42"/>
            </a:xfrm>
            <a:custGeom>
              <a:avLst/>
              <a:gdLst>
                <a:gd name="T0" fmla="*/ 29 w 56"/>
                <a:gd name="T1" fmla="*/ 0 h 57"/>
                <a:gd name="T2" fmla="*/ 40 w 56"/>
                <a:gd name="T3" fmla="*/ 3 h 57"/>
                <a:gd name="T4" fmla="*/ 49 w 56"/>
                <a:gd name="T5" fmla="*/ 9 h 57"/>
                <a:gd name="T6" fmla="*/ 55 w 56"/>
                <a:gd name="T7" fmla="*/ 18 h 57"/>
                <a:gd name="T8" fmla="*/ 56 w 56"/>
                <a:gd name="T9" fmla="*/ 29 h 57"/>
                <a:gd name="T10" fmla="*/ 55 w 56"/>
                <a:gd name="T11" fmla="*/ 39 h 57"/>
                <a:gd name="T12" fmla="*/ 49 w 56"/>
                <a:gd name="T13" fmla="*/ 49 h 57"/>
                <a:gd name="T14" fmla="*/ 40 w 56"/>
                <a:gd name="T15" fmla="*/ 55 h 57"/>
                <a:gd name="T16" fmla="*/ 29 w 56"/>
                <a:gd name="T17" fmla="*/ 57 h 57"/>
                <a:gd name="T18" fmla="*/ 17 w 56"/>
                <a:gd name="T19" fmla="*/ 55 h 57"/>
                <a:gd name="T20" fmla="*/ 9 w 56"/>
                <a:gd name="T21" fmla="*/ 49 h 57"/>
                <a:gd name="T22" fmla="*/ 2 w 56"/>
                <a:gd name="T23" fmla="*/ 39 h 57"/>
                <a:gd name="T24" fmla="*/ 0 w 56"/>
                <a:gd name="T25" fmla="*/ 29 h 57"/>
                <a:gd name="T26" fmla="*/ 2 w 56"/>
                <a:gd name="T27" fmla="*/ 18 h 57"/>
                <a:gd name="T28" fmla="*/ 9 w 56"/>
                <a:gd name="T29" fmla="*/ 9 h 57"/>
                <a:gd name="T30" fmla="*/ 17 w 56"/>
                <a:gd name="T31" fmla="*/ 3 h 57"/>
                <a:gd name="T32" fmla="*/ 29 w 56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7">
                  <a:moveTo>
                    <a:pt x="29" y="0"/>
                  </a:moveTo>
                  <a:lnTo>
                    <a:pt x="40" y="3"/>
                  </a:lnTo>
                  <a:lnTo>
                    <a:pt x="49" y="9"/>
                  </a:lnTo>
                  <a:lnTo>
                    <a:pt x="55" y="18"/>
                  </a:lnTo>
                  <a:lnTo>
                    <a:pt x="56" y="29"/>
                  </a:lnTo>
                  <a:lnTo>
                    <a:pt x="55" y="39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29" y="57"/>
                  </a:lnTo>
                  <a:lnTo>
                    <a:pt x="17" y="55"/>
                  </a:lnTo>
                  <a:lnTo>
                    <a:pt x="9" y="49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9" y="9"/>
                  </a:lnTo>
                  <a:lnTo>
                    <a:pt x="17" y="3"/>
                  </a:lnTo>
                  <a:lnTo>
                    <a:pt x="29" y="0"/>
                  </a:lnTo>
                </a:path>
              </a:pathLst>
            </a:custGeom>
            <a:solidFill>
              <a:srgbClr val="CC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91" name="Freeform 55"/>
            <p:cNvSpPr>
              <a:spLocks noChangeAspect="1"/>
            </p:cNvSpPr>
            <p:nvPr/>
          </p:nvSpPr>
          <p:spPr bwMode="auto">
            <a:xfrm>
              <a:off x="3595" y="1562"/>
              <a:ext cx="42" cy="42"/>
            </a:xfrm>
            <a:custGeom>
              <a:avLst/>
              <a:gdLst>
                <a:gd name="T0" fmla="*/ 29 w 56"/>
                <a:gd name="T1" fmla="*/ 0 h 58"/>
                <a:gd name="T2" fmla="*/ 40 w 56"/>
                <a:gd name="T3" fmla="*/ 3 h 58"/>
                <a:gd name="T4" fmla="*/ 49 w 56"/>
                <a:gd name="T5" fmla="*/ 9 h 58"/>
                <a:gd name="T6" fmla="*/ 55 w 56"/>
                <a:gd name="T7" fmla="*/ 18 h 58"/>
                <a:gd name="T8" fmla="*/ 56 w 56"/>
                <a:gd name="T9" fmla="*/ 29 h 58"/>
                <a:gd name="T10" fmla="*/ 55 w 56"/>
                <a:gd name="T11" fmla="*/ 40 h 58"/>
                <a:gd name="T12" fmla="*/ 49 w 56"/>
                <a:gd name="T13" fmla="*/ 49 h 58"/>
                <a:gd name="T14" fmla="*/ 40 w 56"/>
                <a:gd name="T15" fmla="*/ 55 h 58"/>
                <a:gd name="T16" fmla="*/ 29 w 56"/>
                <a:gd name="T17" fmla="*/ 58 h 58"/>
                <a:gd name="T18" fmla="*/ 17 w 56"/>
                <a:gd name="T19" fmla="*/ 55 h 58"/>
                <a:gd name="T20" fmla="*/ 9 w 56"/>
                <a:gd name="T21" fmla="*/ 49 h 58"/>
                <a:gd name="T22" fmla="*/ 2 w 56"/>
                <a:gd name="T23" fmla="*/ 40 h 58"/>
                <a:gd name="T24" fmla="*/ 0 w 56"/>
                <a:gd name="T25" fmla="*/ 29 h 58"/>
                <a:gd name="T26" fmla="*/ 2 w 56"/>
                <a:gd name="T27" fmla="*/ 18 h 58"/>
                <a:gd name="T28" fmla="*/ 9 w 56"/>
                <a:gd name="T29" fmla="*/ 9 h 58"/>
                <a:gd name="T30" fmla="*/ 17 w 56"/>
                <a:gd name="T31" fmla="*/ 3 h 58"/>
                <a:gd name="T32" fmla="*/ 29 w 56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8">
                  <a:moveTo>
                    <a:pt x="29" y="0"/>
                  </a:moveTo>
                  <a:lnTo>
                    <a:pt x="40" y="3"/>
                  </a:lnTo>
                  <a:lnTo>
                    <a:pt x="49" y="9"/>
                  </a:lnTo>
                  <a:lnTo>
                    <a:pt x="55" y="18"/>
                  </a:lnTo>
                  <a:lnTo>
                    <a:pt x="56" y="29"/>
                  </a:lnTo>
                  <a:lnTo>
                    <a:pt x="55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29" y="58"/>
                  </a:lnTo>
                  <a:lnTo>
                    <a:pt x="17" y="55"/>
                  </a:lnTo>
                  <a:lnTo>
                    <a:pt x="9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9" y="9"/>
                  </a:lnTo>
                  <a:lnTo>
                    <a:pt x="17" y="3"/>
                  </a:lnTo>
                  <a:lnTo>
                    <a:pt x="29" y="0"/>
                  </a:lnTo>
                </a:path>
              </a:pathLst>
            </a:custGeom>
            <a:solidFill>
              <a:srgbClr val="CC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92" name="Freeform 56"/>
            <p:cNvSpPr>
              <a:spLocks noChangeAspect="1"/>
            </p:cNvSpPr>
            <p:nvPr/>
          </p:nvSpPr>
          <p:spPr bwMode="auto">
            <a:xfrm>
              <a:off x="3917" y="1565"/>
              <a:ext cx="42" cy="43"/>
            </a:xfrm>
            <a:custGeom>
              <a:avLst/>
              <a:gdLst>
                <a:gd name="T0" fmla="*/ 29 w 58"/>
                <a:gd name="T1" fmla="*/ 0 h 56"/>
                <a:gd name="T2" fmla="*/ 40 w 58"/>
                <a:gd name="T3" fmla="*/ 3 h 56"/>
                <a:gd name="T4" fmla="*/ 49 w 58"/>
                <a:gd name="T5" fmla="*/ 9 h 56"/>
                <a:gd name="T6" fmla="*/ 55 w 58"/>
                <a:gd name="T7" fmla="*/ 18 h 56"/>
                <a:gd name="T8" fmla="*/ 58 w 58"/>
                <a:gd name="T9" fmla="*/ 29 h 56"/>
                <a:gd name="T10" fmla="*/ 55 w 58"/>
                <a:gd name="T11" fmla="*/ 40 h 56"/>
                <a:gd name="T12" fmla="*/ 49 w 58"/>
                <a:gd name="T13" fmla="*/ 49 h 56"/>
                <a:gd name="T14" fmla="*/ 40 w 58"/>
                <a:gd name="T15" fmla="*/ 55 h 56"/>
                <a:gd name="T16" fmla="*/ 29 w 58"/>
                <a:gd name="T17" fmla="*/ 56 h 56"/>
                <a:gd name="T18" fmla="*/ 18 w 58"/>
                <a:gd name="T19" fmla="*/ 55 h 56"/>
                <a:gd name="T20" fmla="*/ 9 w 58"/>
                <a:gd name="T21" fmla="*/ 49 h 56"/>
                <a:gd name="T22" fmla="*/ 3 w 58"/>
                <a:gd name="T23" fmla="*/ 40 h 56"/>
                <a:gd name="T24" fmla="*/ 0 w 58"/>
                <a:gd name="T25" fmla="*/ 29 h 56"/>
                <a:gd name="T26" fmla="*/ 3 w 58"/>
                <a:gd name="T27" fmla="*/ 18 h 56"/>
                <a:gd name="T28" fmla="*/ 9 w 58"/>
                <a:gd name="T29" fmla="*/ 9 h 56"/>
                <a:gd name="T30" fmla="*/ 18 w 58"/>
                <a:gd name="T31" fmla="*/ 3 h 56"/>
                <a:gd name="T32" fmla="*/ 29 w 58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6">
                  <a:moveTo>
                    <a:pt x="29" y="0"/>
                  </a:moveTo>
                  <a:lnTo>
                    <a:pt x="40" y="3"/>
                  </a:lnTo>
                  <a:lnTo>
                    <a:pt x="49" y="9"/>
                  </a:lnTo>
                  <a:lnTo>
                    <a:pt x="55" y="18"/>
                  </a:lnTo>
                  <a:lnTo>
                    <a:pt x="58" y="29"/>
                  </a:lnTo>
                  <a:lnTo>
                    <a:pt x="55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29" y="56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9" y="9"/>
                  </a:lnTo>
                  <a:lnTo>
                    <a:pt x="18" y="3"/>
                  </a:lnTo>
                  <a:lnTo>
                    <a:pt x="29" y="0"/>
                  </a:lnTo>
                </a:path>
              </a:pathLst>
            </a:custGeom>
            <a:solidFill>
              <a:srgbClr val="CC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93" name="Freeform 57"/>
            <p:cNvSpPr>
              <a:spLocks noChangeAspect="1"/>
            </p:cNvSpPr>
            <p:nvPr/>
          </p:nvSpPr>
          <p:spPr bwMode="auto">
            <a:xfrm>
              <a:off x="3917" y="2210"/>
              <a:ext cx="42" cy="42"/>
            </a:xfrm>
            <a:custGeom>
              <a:avLst/>
              <a:gdLst>
                <a:gd name="T0" fmla="*/ 29 w 58"/>
                <a:gd name="T1" fmla="*/ 0 h 56"/>
                <a:gd name="T2" fmla="*/ 40 w 58"/>
                <a:gd name="T3" fmla="*/ 2 h 56"/>
                <a:gd name="T4" fmla="*/ 49 w 58"/>
                <a:gd name="T5" fmla="*/ 7 h 56"/>
                <a:gd name="T6" fmla="*/ 55 w 58"/>
                <a:gd name="T7" fmla="*/ 17 h 56"/>
                <a:gd name="T8" fmla="*/ 58 w 58"/>
                <a:gd name="T9" fmla="*/ 28 h 56"/>
                <a:gd name="T10" fmla="*/ 55 w 58"/>
                <a:gd name="T11" fmla="*/ 38 h 56"/>
                <a:gd name="T12" fmla="*/ 49 w 58"/>
                <a:gd name="T13" fmla="*/ 48 h 56"/>
                <a:gd name="T14" fmla="*/ 40 w 58"/>
                <a:gd name="T15" fmla="*/ 53 h 56"/>
                <a:gd name="T16" fmla="*/ 29 w 58"/>
                <a:gd name="T17" fmla="*/ 56 h 56"/>
                <a:gd name="T18" fmla="*/ 18 w 58"/>
                <a:gd name="T19" fmla="*/ 53 h 56"/>
                <a:gd name="T20" fmla="*/ 9 w 58"/>
                <a:gd name="T21" fmla="*/ 48 h 56"/>
                <a:gd name="T22" fmla="*/ 3 w 58"/>
                <a:gd name="T23" fmla="*/ 38 h 56"/>
                <a:gd name="T24" fmla="*/ 0 w 58"/>
                <a:gd name="T25" fmla="*/ 28 h 56"/>
                <a:gd name="T26" fmla="*/ 3 w 58"/>
                <a:gd name="T27" fmla="*/ 17 h 56"/>
                <a:gd name="T28" fmla="*/ 9 w 58"/>
                <a:gd name="T29" fmla="*/ 7 h 56"/>
                <a:gd name="T30" fmla="*/ 18 w 58"/>
                <a:gd name="T31" fmla="*/ 2 h 56"/>
                <a:gd name="T32" fmla="*/ 29 w 58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6">
                  <a:moveTo>
                    <a:pt x="29" y="0"/>
                  </a:moveTo>
                  <a:lnTo>
                    <a:pt x="40" y="2"/>
                  </a:lnTo>
                  <a:lnTo>
                    <a:pt x="49" y="7"/>
                  </a:lnTo>
                  <a:lnTo>
                    <a:pt x="55" y="17"/>
                  </a:lnTo>
                  <a:lnTo>
                    <a:pt x="58" y="28"/>
                  </a:lnTo>
                  <a:lnTo>
                    <a:pt x="55" y="38"/>
                  </a:lnTo>
                  <a:lnTo>
                    <a:pt x="49" y="48"/>
                  </a:lnTo>
                  <a:lnTo>
                    <a:pt x="40" y="53"/>
                  </a:lnTo>
                  <a:lnTo>
                    <a:pt x="29" y="56"/>
                  </a:lnTo>
                  <a:lnTo>
                    <a:pt x="18" y="53"/>
                  </a:lnTo>
                  <a:lnTo>
                    <a:pt x="9" y="48"/>
                  </a:lnTo>
                  <a:lnTo>
                    <a:pt x="3" y="38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9" y="7"/>
                  </a:lnTo>
                  <a:lnTo>
                    <a:pt x="18" y="2"/>
                  </a:lnTo>
                  <a:lnTo>
                    <a:pt x="29" y="0"/>
                  </a:lnTo>
                </a:path>
              </a:pathLst>
            </a:custGeom>
            <a:solidFill>
              <a:srgbClr val="CC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40794" name="Group 58"/>
            <p:cNvGrpSpPr>
              <a:grpSpLocks noChangeAspect="1"/>
            </p:cNvGrpSpPr>
            <p:nvPr/>
          </p:nvGrpSpPr>
          <p:grpSpPr bwMode="auto">
            <a:xfrm>
              <a:off x="3296" y="2381"/>
              <a:ext cx="647" cy="68"/>
              <a:chOff x="534" y="2345"/>
              <a:chExt cx="427" cy="87"/>
            </a:xfrm>
          </p:grpSpPr>
          <p:sp>
            <p:nvSpPr>
              <p:cNvPr id="1140795" name="Line 59"/>
              <p:cNvSpPr>
                <a:spLocks noChangeAspect="1" noChangeShapeType="1"/>
              </p:cNvSpPr>
              <p:nvPr/>
            </p:nvSpPr>
            <p:spPr bwMode="auto">
              <a:xfrm flipV="1">
                <a:off x="534" y="2346"/>
                <a:ext cx="1" cy="8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96" name="Line 60"/>
              <p:cNvSpPr>
                <a:spLocks noChangeAspect="1" noChangeShapeType="1"/>
              </p:cNvSpPr>
              <p:nvPr/>
            </p:nvSpPr>
            <p:spPr bwMode="auto">
              <a:xfrm flipV="1">
                <a:off x="605" y="2346"/>
                <a:ext cx="1" cy="8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97" name="Line 61"/>
              <p:cNvSpPr>
                <a:spLocks noChangeAspect="1" noChangeShapeType="1"/>
              </p:cNvSpPr>
              <p:nvPr/>
            </p:nvSpPr>
            <p:spPr bwMode="auto">
              <a:xfrm flipV="1">
                <a:off x="676" y="2346"/>
                <a:ext cx="1" cy="8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98" name="Line 62"/>
              <p:cNvSpPr>
                <a:spLocks noChangeAspect="1" noChangeShapeType="1"/>
              </p:cNvSpPr>
              <p:nvPr/>
            </p:nvSpPr>
            <p:spPr bwMode="auto">
              <a:xfrm flipV="1">
                <a:off x="747" y="2346"/>
                <a:ext cx="1" cy="8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99" name="Line 63"/>
              <p:cNvSpPr>
                <a:spLocks noChangeAspect="1" noChangeShapeType="1"/>
              </p:cNvSpPr>
              <p:nvPr/>
            </p:nvSpPr>
            <p:spPr bwMode="auto">
              <a:xfrm flipV="1">
                <a:off x="889" y="2346"/>
                <a:ext cx="1" cy="8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800" name="Line 64"/>
              <p:cNvSpPr>
                <a:spLocks noChangeAspect="1" noChangeShapeType="1"/>
              </p:cNvSpPr>
              <p:nvPr/>
            </p:nvSpPr>
            <p:spPr bwMode="auto">
              <a:xfrm flipV="1">
                <a:off x="960" y="2346"/>
                <a:ext cx="1" cy="8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801" name="Line 65"/>
              <p:cNvSpPr>
                <a:spLocks noChangeAspect="1" noChangeShapeType="1"/>
              </p:cNvSpPr>
              <p:nvPr/>
            </p:nvSpPr>
            <p:spPr bwMode="auto">
              <a:xfrm>
                <a:off x="534" y="2388"/>
                <a:ext cx="42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802" name="Line 66"/>
              <p:cNvSpPr>
                <a:spLocks noChangeAspect="1" noChangeShapeType="1"/>
              </p:cNvSpPr>
              <p:nvPr/>
            </p:nvSpPr>
            <p:spPr bwMode="auto">
              <a:xfrm flipV="1">
                <a:off x="818" y="2345"/>
                <a:ext cx="1" cy="8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40803" name="Group 67"/>
            <p:cNvGrpSpPr>
              <a:grpSpLocks noChangeAspect="1"/>
            </p:cNvGrpSpPr>
            <p:nvPr/>
          </p:nvGrpSpPr>
          <p:grpSpPr bwMode="auto">
            <a:xfrm>
              <a:off x="3069" y="1580"/>
              <a:ext cx="69" cy="647"/>
              <a:chOff x="385" y="1857"/>
              <a:chExt cx="87" cy="427"/>
            </a:xfrm>
          </p:grpSpPr>
          <p:sp>
            <p:nvSpPr>
              <p:cNvPr id="1140804" name="Line 68"/>
              <p:cNvSpPr>
                <a:spLocks noChangeAspect="1" noChangeShapeType="1"/>
              </p:cNvSpPr>
              <p:nvPr/>
            </p:nvSpPr>
            <p:spPr bwMode="auto">
              <a:xfrm>
                <a:off x="385" y="1857"/>
                <a:ext cx="8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805" name="Line 69"/>
              <p:cNvSpPr>
                <a:spLocks noChangeAspect="1" noChangeShapeType="1"/>
              </p:cNvSpPr>
              <p:nvPr/>
            </p:nvSpPr>
            <p:spPr bwMode="auto">
              <a:xfrm>
                <a:off x="385" y="1928"/>
                <a:ext cx="8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806" name="Line 70"/>
              <p:cNvSpPr>
                <a:spLocks noChangeAspect="1" noChangeShapeType="1"/>
              </p:cNvSpPr>
              <p:nvPr/>
            </p:nvSpPr>
            <p:spPr bwMode="auto">
              <a:xfrm>
                <a:off x="385" y="1999"/>
                <a:ext cx="8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807" name="Line 71"/>
              <p:cNvSpPr>
                <a:spLocks noChangeAspect="1" noChangeShapeType="1"/>
              </p:cNvSpPr>
              <p:nvPr/>
            </p:nvSpPr>
            <p:spPr bwMode="auto">
              <a:xfrm>
                <a:off x="385" y="2070"/>
                <a:ext cx="8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808" name="Line 72"/>
              <p:cNvSpPr>
                <a:spLocks noChangeAspect="1" noChangeShapeType="1"/>
              </p:cNvSpPr>
              <p:nvPr/>
            </p:nvSpPr>
            <p:spPr bwMode="auto">
              <a:xfrm>
                <a:off x="385" y="2212"/>
                <a:ext cx="8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809" name="Line 73"/>
              <p:cNvSpPr>
                <a:spLocks noChangeAspect="1" noChangeShapeType="1"/>
              </p:cNvSpPr>
              <p:nvPr/>
            </p:nvSpPr>
            <p:spPr bwMode="auto">
              <a:xfrm>
                <a:off x="385" y="2283"/>
                <a:ext cx="8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810" name="Line 74"/>
              <p:cNvSpPr>
                <a:spLocks noChangeAspect="1" noChangeShapeType="1"/>
              </p:cNvSpPr>
              <p:nvPr/>
            </p:nvSpPr>
            <p:spPr bwMode="auto">
              <a:xfrm>
                <a:off x="428" y="1857"/>
                <a:ext cx="1" cy="42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811" name="Line 75"/>
              <p:cNvSpPr>
                <a:spLocks noChangeAspect="1" noChangeShapeType="1"/>
              </p:cNvSpPr>
              <p:nvPr/>
            </p:nvSpPr>
            <p:spPr bwMode="auto">
              <a:xfrm>
                <a:off x="386" y="2141"/>
                <a:ext cx="8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40812" name="Text Box 76"/>
            <p:cNvSpPr txBox="1">
              <a:spLocks noChangeAspect="1" noChangeArrowheads="1"/>
            </p:cNvSpPr>
            <p:nvPr/>
          </p:nvSpPr>
          <p:spPr bwMode="auto">
            <a:xfrm>
              <a:off x="3061" y="2581"/>
              <a:ext cx="129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Hanan points (  )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40813" name="Freeform 77"/>
            <p:cNvSpPr>
              <a:spLocks noChangeAspect="1"/>
            </p:cNvSpPr>
            <p:nvPr/>
          </p:nvSpPr>
          <p:spPr bwMode="auto">
            <a:xfrm>
              <a:off x="4011" y="2683"/>
              <a:ext cx="42" cy="43"/>
            </a:xfrm>
            <a:custGeom>
              <a:avLst/>
              <a:gdLst>
                <a:gd name="T0" fmla="*/ 29 w 58"/>
                <a:gd name="T1" fmla="*/ 0 h 56"/>
                <a:gd name="T2" fmla="*/ 40 w 58"/>
                <a:gd name="T3" fmla="*/ 3 h 56"/>
                <a:gd name="T4" fmla="*/ 49 w 58"/>
                <a:gd name="T5" fmla="*/ 9 h 56"/>
                <a:gd name="T6" fmla="*/ 55 w 58"/>
                <a:gd name="T7" fmla="*/ 18 h 56"/>
                <a:gd name="T8" fmla="*/ 58 w 58"/>
                <a:gd name="T9" fmla="*/ 29 h 56"/>
                <a:gd name="T10" fmla="*/ 55 w 58"/>
                <a:gd name="T11" fmla="*/ 40 h 56"/>
                <a:gd name="T12" fmla="*/ 49 w 58"/>
                <a:gd name="T13" fmla="*/ 49 h 56"/>
                <a:gd name="T14" fmla="*/ 40 w 58"/>
                <a:gd name="T15" fmla="*/ 55 h 56"/>
                <a:gd name="T16" fmla="*/ 29 w 58"/>
                <a:gd name="T17" fmla="*/ 56 h 56"/>
                <a:gd name="T18" fmla="*/ 18 w 58"/>
                <a:gd name="T19" fmla="*/ 55 h 56"/>
                <a:gd name="T20" fmla="*/ 9 w 58"/>
                <a:gd name="T21" fmla="*/ 49 h 56"/>
                <a:gd name="T22" fmla="*/ 3 w 58"/>
                <a:gd name="T23" fmla="*/ 40 h 56"/>
                <a:gd name="T24" fmla="*/ 0 w 58"/>
                <a:gd name="T25" fmla="*/ 29 h 56"/>
                <a:gd name="T26" fmla="*/ 3 w 58"/>
                <a:gd name="T27" fmla="*/ 18 h 56"/>
                <a:gd name="T28" fmla="*/ 9 w 58"/>
                <a:gd name="T29" fmla="*/ 9 h 56"/>
                <a:gd name="T30" fmla="*/ 18 w 58"/>
                <a:gd name="T31" fmla="*/ 3 h 56"/>
                <a:gd name="T32" fmla="*/ 29 w 58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6">
                  <a:moveTo>
                    <a:pt x="29" y="0"/>
                  </a:moveTo>
                  <a:lnTo>
                    <a:pt x="40" y="3"/>
                  </a:lnTo>
                  <a:lnTo>
                    <a:pt x="49" y="9"/>
                  </a:lnTo>
                  <a:lnTo>
                    <a:pt x="55" y="18"/>
                  </a:lnTo>
                  <a:lnTo>
                    <a:pt x="58" y="29"/>
                  </a:lnTo>
                  <a:lnTo>
                    <a:pt x="55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29" y="56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9" y="9"/>
                  </a:lnTo>
                  <a:lnTo>
                    <a:pt x="18" y="3"/>
                  </a:lnTo>
                  <a:lnTo>
                    <a:pt x="29" y="0"/>
                  </a:lnTo>
                </a:path>
              </a:pathLst>
            </a:custGeom>
            <a:solidFill>
              <a:srgbClr val="CC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14" name="AutoShape 78"/>
            <p:cNvSpPr>
              <a:spLocks noChangeAspect="1" noChangeArrowheads="1"/>
            </p:cNvSpPr>
            <p:nvPr/>
          </p:nvSpPr>
          <p:spPr bwMode="auto">
            <a:xfrm>
              <a:off x="2784" y="1832"/>
              <a:ext cx="138" cy="343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40862" name="Group 126"/>
          <p:cNvGrpSpPr>
            <a:grpSpLocks/>
          </p:cNvGrpSpPr>
          <p:nvPr/>
        </p:nvGrpSpPr>
        <p:grpSpPr bwMode="auto">
          <a:xfrm>
            <a:off x="6489700" y="2468563"/>
            <a:ext cx="2330450" cy="1981200"/>
            <a:chOff x="4088" y="1555"/>
            <a:chExt cx="1468" cy="1248"/>
          </a:xfrm>
        </p:grpSpPr>
        <p:sp>
          <p:nvSpPr>
            <p:cNvPr id="1140744" name="Line 8"/>
            <p:cNvSpPr>
              <a:spLocks noChangeAspect="1" noChangeShapeType="1"/>
            </p:cNvSpPr>
            <p:nvPr/>
          </p:nvSpPr>
          <p:spPr bwMode="auto">
            <a:xfrm flipV="1">
              <a:off x="4811" y="1589"/>
              <a:ext cx="0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45" name="Line 9"/>
            <p:cNvSpPr>
              <a:spLocks noChangeAspect="1" noChangeShapeType="1"/>
            </p:cNvSpPr>
            <p:nvPr/>
          </p:nvSpPr>
          <p:spPr bwMode="auto">
            <a:xfrm flipV="1">
              <a:off x="4921" y="2013"/>
              <a:ext cx="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18" name="Freeform 82"/>
            <p:cNvSpPr>
              <a:spLocks noChangeAspect="1"/>
            </p:cNvSpPr>
            <p:nvPr/>
          </p:nvSpPr>
          <p:spPr bwMode="auto">
            <a:xfrm>
              <a:off x="4579" y="1985"/>
              <a:ext cx="42" cy="44"/>
            </a:xfrm>
            <a:custGeom>
              <a:avLst/>
              <a:gdLst>
                <a:gd name="T0" fmla="*/ 29 w 57"/>
                <a:gd name="T1" fmla="*/ 0 h 57"/>
                <a:gd name="T2" fmla="*/ 41 w 57"/>
                <a:gd name="T3" fmla="*/ 3 h 57"/>
                <a:gd name="T4" fmla="*/ 49 w 57"/>
                <a:gd name="T5" fmla="*/ 9 h 57"/>
                <a:gd name="T6" fmla="*/ 56 w 57"/>
                <a:gd name="T7" fmla="*/ 18 h 57"/>
                <a:gd name="T8" fmla="*/ 57 w 57"/>
                <a:gd name="T9" fmla="*/ 29 h 57"/>
                <a:gd name="T10" fmla="*/ 56 w 57"/>
                <a:gd name="T11" fmla="*/ 39 h 57"/>
                <a:gd name="T12" fmla="*/ 49 w 57"/>
                <a:gd name="T13" fmla="*/ 49 h 57"/>
                <a:gd name="T14" fmla="*/ 41 w 57"/>
                <a:gd name="T15" fmla="*/ 55 h 57"/>
                <a:gd name="T16" fmla="*/ 29 w 57"/>
                <a:gd name="T17" fmla="*/ 57 h 57"/>
                <a:gd name="T18" fmla="*/ 18 w 57"/>
                <a:gd name="T19" fmla="*/ 55 h 57"/>
                <a:gd name="T20" fmla="*/ 9 w 57"/>
                <a:gd name="T21" fmla="*/ 49 h 57"/>
                <a:gd name="T22" fmla="*/ 3 w 57"/>
                <a:gd name="T23" fmla="*/ 39 h 57"/>
                <a:gd name="T24" fmla="*/ 0 w 57"/>
                <a:gd name="T25" fmla="*/ 29 h 57"/>
                <a:gd name="T26" fmla="*/ 3 w 57"/>
                <a:gd name="T27" fmla="*/ 18 h 57"/>
                <a:gd name="T28" fmla="*/ 9 w 57"/>
                <a:gd name="T29" fmla="*/ 9 h 57"/>
                <a:gd name="T30" fmla="*/ 18 w 57"/>
                <a:gd name="T31" fmla="*/ 3 h 57"/>
                <a:gd name="T32" fmla="*/ 29 w 57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7">
                  <a:moveTo>
                    <a:pt x="29" y="0"/>
                  </a:moveTo>
                  <a:lnTo>
                    <a:pt x="41" y="3"/>
                  </a:lnTo>
                  <a:lnTo>
                    <a:pt x="49" y="9"/>
                  </a:lnTo>
                  <a:lnTo>
                    <a:pt x="56" y="18"/>
                  </a:lnTo>
                  <a:lnTo>
                    <a:pt x="57" y="29"/>
                  </a:lnTo>
                  <a:lnTo>
                    <a:pt x="56" y="39"/>
                  </a:lnTo>
                  <a:lnTo>
                    <a:pt x="49" y="49"/>
                  </a:lnTo>
                  <a:lnTo>
                    <a:pt x="41" y="55"/>
                  </a:lnTo>
                  <a:lnTo>
                    <a:pt x="29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9" y="9"/>
                  </a:lnTo>
                  <a:lnTo>
                    <a:pt x="18" y="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19" name="Freeform 83"/>
            <p:cNvSpPr>
              <a:spLocks noChangeAspect="1"/>
            </p:cNvSpPr>
            <p:nvPr/>
          </p:nvSpPr>
          <p:spPr bwMode="auto">
            <a:xfrm>
              <a:off x="4579" y="1985"/>
              <a:ext cx="42" cy="44"/>
            </a:xfrm>
            <a:custGeom>
              <a:avLst/>
              <a:gdLst>
                <a:gd name="T0" fmla="*/ 29 w 57"/>
                <a:gd name="T1" fmla="*/ 0 h 57"/>
                <a:gd name="T2" fmla="*/ 41 w 57"/>
                <a:gd name="T3" fmla="*/ 3 h 57"/>
                <a:gd name="T4" fmla="*/ 49 w 57"/>
                <a:gd name="T5" fmla="*/ 9 h 57"/>
                <a:gd name="T6" fmla="*/ 56 w 57"/>
                <a:gd name="T7" fmla="*/ 18 h 57"/>
                <a:gd name="T8" fmla="*/ 57 w 57"/>
                <a:gd name="T9" fmla="*/ 29 h 57"/>
                <a:gd name="T10" fmla="*/ 56 w 57"/>
                <a:gd name="T11" fmla="*/ 39 h 57"/>
                <a:gd name="T12" fmla="*/ 49 w 57"/>
                <a:gd name="T13" fmla="*/ 49 h 57"/>
                <a:gd name="T14" fmla="*/ 41 w 57"/>
                <a:gd name="T15" fmla="*/ 55 h 57"/>
                <a:gd name="T16" fmla="*/ 29 w 57"/>
                <a:gd name="T17" fmla="*/ 57 h 57"/>
                <a:gd name="T18" fmla="*/ 18 w 57"/>
                <a:gd name="T19" fmla="*/ 55 h 57"/>
                <a:gd name="T20" fmla="*/ 9 w 57"/>
                <a:gd name="T21" fmla="*/ 49 h 57"/>
                <a:gd name="T22" fmla="*/ 3 w 57"/>
                <a:gd name="T23" fmla="*/ 39 h 57"/>
                <a:gd name="T24" fmla="*/ 0 w 57"/>
                <a:gd name="T25" fmla="*/ 29 h 57"/>
                <a:gd name="T26" fmla="*/ 3 w 57"/>
                <a:gd name="T27" fmla="*/ 18 h 57"/>
                <a:gd name="T28" fmla="*/ 9 w 57"/>
                <a:gd name="T29" fmla="*/ 9 h 57"/>
                <a:gd name="T30" fmla="*/ 18 w 57"/>
                <a:gd name="T31" fmla="*/ 3 h 57"/>
                <a:gd name="T32" fmla="*/ 29 w 57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7">
                  <a:moveTo>
                    <a:pt x="29" y="0"/>
                  </a:moveTo>
                  <a:lnTo>
                    <a:pt x="41" y="3"/>
                  </a:lnTo>
                  <a:lnTo>
                    <a:pt x="49" y="9"/>
                  </a:lnTo>
                  <a:lnTo>
                    <a:pt x="56" y="18"/>
                  </a:lnTo>
                  <a:lnTo>
                    <a:pt x="57" y="29"/>
                  </a:lnTo>
                  <a:lnTo>
                    <a:pt x="56" y="39"/>
                  </a:lnTo>
                  <a:lnTo>
                    <a:pt x="49" y="49"/>
                  </a:lnTo>
                  <a:lnTo>
                    <a:pt x="41" y="55"/>
                  </a:lnTo>
                  <a:lnTo>
                    <a:pt x="29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9" y="9"/>
                  </a:lnTo>
                  <a:lnTo>
                    <a:pt x="18" y="3"/>
                  </a:lnTo>
                  <a:lnTo>
                    <a:pt x="29" y="0"/>
                  </a:lnTo>
                </a:path>
              </a:pathLst>
            </a:custGeom>
            <a:solidFill>
              <a:srgbClr val="EDD1D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20" name="Freeform 84"/>
            <p:cNvSpPr>
              <a:spLocks noChangeAspect="1"/>
            </p:cNvSpPr>
            <p:nvPr/>
          </p:nvSpPr>
          <p:spPr bwMode="auto">
            <a:xfrm>
              <a:off x="4793" y="1555"/>
              <a:ext cx="43" cy="43"/>
            </a:xfrm>
            <a:custGeom>
              <a:avLst/>
              <a:gdLst>
                <a:gd name="T0" fmla="*/ 28 w 56"/>
                <a:gd name="T1" fmla="*/ 0 h 58"/>
                <a:gd name="T2" fmla="*/ 40 w 56"/>
                <a:gd name="T3" fmla="*/ 3 h 58"/>
                <a:gd name="T4" fmla="*/ 48 w 56"/>
                <a:gd name="T5" fmla="*/ 9 h 58"/>
                <a:gd name="T6" fmla="*/ 55 w 56"/>
                <a:gd name="T7" fmla="*/ 18 h 58"/>
                <a:gd name="T8" fmla="*/ 56 w 56"/>
                <a:gd name="T9" fmla="*/ 29 h 58"/>
                <a:gd name="T10" fmla="*/ 55 w 56"/>
                <a:gd name="T11" fmla="*/ 40 h 58"/>
                <a:gd name="T12" fmla="*/ 48 w 56"/>
                <a:gd name="T13" fmla="*/ 49 h 58"/>
                <a:gd name="T14" fmla="*/ 40 w 56"/>
                <a:gd name="T15" fmla="*/ 55 h 58"/>
                <a:gd name="T16" fmla="*/ 28 w 56"/>
                <a:gd name="T17" fmla="*/ 58 h 58"/>
                <a:gd name="T18" fmla="*/ 17 w 56"/>
                <a:gd name="T19" fmla="*/ 55 h 58"/>
                <a:gd name="T20" fmla="*/ 8 w 56"/>
                <a:gd name="T21" fmla="*/ 49 h 58"/>
                <a:gd name="T22" fmla="*/ 2 w 56"/>
                <a:gd name="T23" fmla="*/ 40 h 58"/>
                <a:gd name="T24" fmla="*/ 0 w 56"/>
                <a:gd name="T25" fmla="*/ 29 h 58"/>
                <a:gd name="T26" fmla="*/ 2 w 56"/>
                <a:gd name="T27" fmla="*/ 18 h 58"/>
                <a:gd name="T28" fmla="*/ 8 w 56"/>
                <a:gd name="T29" fmla="*/ 9 h 58"/>
                <a:gd name="T30" fmla="*/ 17 w 56"/>
                <a:gd name="T31" fmla="*/ 3 h 58"/>
                <a:gd name="T32" fmla="*/ 28 w 56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8">
                  <a:moveTo>
                    <a:pt x="28" y="0"/>
                  </a:moveTo>
                  <a:lnTo>
                    <a:pt x="40" y="3"/>
                  </a:lnTo>
                  <a:lnTo>
                    <a:pt x="48" y="9"/>
                  </a:lnTo>
                  <a:lnTo>
                    <a:pt x="55" y="18"/>
                  </a:lnTo>
                  <a:lnTo>
                    <a:pt x="56" y="29"/>
                  </a:lnTo>
                  <a:lnTo>
                    <a:pt x="55" y="40"/>
                  </a:lnTo>
                  <a:lnTo>
                    <a:pt x="48" y="49"/>
                  </a:lnTo>
                  <a:lnTo>
                    <a:pt x="40" y="55"/>
                  </a:lnTo>
                  <a:lnTo>
                    <a:pt x="28" y="58"/>
                  </a:lnTo>
                  <a:lnTo>
                    <a:pt x="17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8" y="9"/>
                  </a:lnTo>
                  <a:lnTo>
                    <a:pt x="17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21" name="Freeform 85"/>
            <p:cNvSpPr>
              <a:spLocks noChangeAspect="1"/>
            </p:cNvSpPr>
            <p:nvPr/>
          </p:nvSpPr>
          <p:spPr bwMode="auto">
            <a:xfrm>
              <a:off x="4793" y="1555"/>
              <a:ext cx="43" cy="43"/>
            </a:xfrm>
            <a:custGeom>
              <a:avLst/>
              <a:gdLst>
                <a:gd name="T0" fmla="*/ 28 w 56"/>
                <a:gd name="T1" fmla="*/ 0 h 58"/>
                <a:gd name="T2" fmla="*/ 40 w 56"/>
                <a:gd name="T3" fmla="*/ 3 h 58"/>
                <a:gd name="T4" fmla="*/ 48 w 56"/>
                <a:gd name="T5" fmla="*/ 9 h 58"/>
                <a:gd name="T6" fmla="*/ 55 w 56"/>
                <a:gd name="T7" fmla="*/ 18 h 58"/>
                <a:gd name="T8" fmla="*/ 56 w 56"/>
                <a:gd name="T9" fmla="*/ 29 h 58"/>
                <a:gd name="T10" fmla="*/ 55 w 56"/>
                <a:gd name="T11" fmla="*/ 40 h 58"/>
                <a:gd name="T12" fmla="*/ 48 w 56"/>
                <a:gd name="T13" fmla="*/ 49 h 58"/>
                <a:gd name="T14" fmla="*/ 40 w 56"/>
                <a:gd name="T15" fmla="*/ 55 h 58"/>
                <a:gd name="T16" fmla="*/ 28 w 56"/>
                <a:gd name="T17" fmla="*/ 58 h 58"/>
                <a:gd name="T18" fmla="*/ 17 w 56"/>
                <a:gd name="T19" fmla="*/ 55 h 58"/>
                <a:gd name="T20" fmla="*/ 8 w 56"/>
                <a:gd name="T21" fmla="*/ 49 h 58"/>
                <a:gd name="T22" fmla="*/ 2 w 56"/>
                <a:gd name="T23" fmla="*/ 40 h 58"/>
                <a:gd name="T24" fmla="*/ 0 w 56"/>
                <a:gd name="T25" fmla="*/ 29 h 58"/>
                <a:gd name="T26" fmla="*/ 2 w 56"/>
                <a:gd name="T27" fmla="*/ 18 h 58"/>
                <a:gd name="T28" fmla="*/ 8 w 56"/>
                <a:gd name="T29" fmla="*/ 9 h 58"/>
                <a:gd name="T30" fmla="*/ 17 w 56"/>
                <a:gd name="T31" fmla="*/ 3 h 58"/>
                <a:gd name="T32" fmla="*/ 28 w 56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8">
                  <a:moveTo>
                    <a:pt x="28" y="0"/>
                  </a:moveTo>
                  <a:lnTo>
                    <a:pt x="40" y="3"/>
                  </a:lnTo>
                  <a:lnTo>
                    <a:pt x="48" y="9"/>
                  </a:lnTo>
                  <a:lnTo>
                    <a:pt x="55" y="18"/>
                  </a:lnTo>
                  <a:lnTo>
                    <a:pt x="56" y="29"/>
                  </a:lnTo>
                  <a:lnTo>
                    <a:pt x="55" y="40"/>
                  </a:lnTo>
                  <a:lnTo>
                    <a:pt x="48" y="49"/>
                  </a:lnTo>
                  <a:lnTo>
                    <a:pt x="40" y="55"/>
                  </a:lnTo>
                  <a:lnTo>
                    <a:pt x="28" y="58"/>
                  </a:lnTo>
                  <a:lnTo>
                    <a:pt x="17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8" y="9"/>
                  </a:lnTo>
                  <a:lnTo>
                    <a:pt x="17" y="3"/>
                  </a:lnTo>
                  <a:lnTo>
                    <a:pt x="28" y="0"/>
                  </a:lnTo>
                </a:path>
              </a:pathLst>
            </a:custGeom>
            <a:solidFill>
              <a:srgbClr val="EDD1D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22" name="Freeform 86"/>
            <p:cNvSpPr>
              <a:spLocks noChangeAspect="1"/>
            </p:cNvSpPr>
            <p:nvPr/>
          </p:nvSpPr>
          <p:spPr bwMode="auto">
            <a:xfrm>
              <a:off x="4900" y="2201"/>
              <a:ext cx="43" cy="43"/>
            </a:xfrm>
            <a:custGeom>
              <a:avLst/>
              <a:gdLst>
                <a:gd name="T0" fmla="*/ 29 w 58"/>
                <a:gd name="T1" fmla="*/ 0 h 56"/>
                <a:gd name="T2" fmla="*/ 40 w 58"/>
                <a:gd name="T3" fmla="*/ 2 h 56"/>
                <a:gd name="T4" fmla="*/ 49 w 58"/>
                <a:gd name="T5" fmla="*/ 8 h 56"/>
                <a:gd name="T6" fmla="*/ 55 w 58"/>
                <a:gd name="T7" fmla="*/ 17 h 56"/>
                <a:gd name="T8" fmla="*/ 58 w 58"/>
                <a:gd name="T9" fmla="*/ 28 h 56"/>
                <a:gd name="T10" fmla="*/ 55 w 58"/>
                <a:gd name="T11" fmla="*/ 38 h 56"/>
                <a:gd name="T12" fmla="*/ 49 w 58"/>
                <a:gd name="T13" fmla="*/ 48 h 56"/>
                <a:gd name="T14" fmla="*/ 40 w 58"/>
                <a:gd name="T15" fmla="*/ 55 h 56"/>
                <a:gd name="T16" fmla="*/ 29 w 58"/>
                <a:gd name="T17" fmla="*/ 56 h 56"/>
                <a:gd name="T18" fmla="*/ 18 w 58"/>
                <a:gd name="T19" fmla="*/ 55 h 56"/>
                <a:gd name="T20" fmla="*/ 9 w 58"/>
                <a:gd name="T21" fmla="*/ 48 h 56"/>
                <a:gd name="T22" fmla="*/ 3 w 58"/>
                <a:gd name="T23" fmla="*/ 38 h 56"/>
                <a:gd name="T24" fmla="*/ 0 w 58"/>
                <a:gd name="T25" fmla="*/ 28 h 56"/>
                <a:gd name="T26" fmla="*/ 3 w 58"/>
                <a:gd name="T27" fmla="*/ 17 h 56"/>
                <a:gd name="T28" fmla="*/ 9 w 58"/>
                <a:gd name="T29" fmla="*/ 8 h 56"/>
                <a:gd name="T30" fmla="*/ 18 w 58"/>
                <a:gd name="T31" fmla="*/ 2 h 56"/>
                <a:gd name="T32" fmla="*/ 29 w 58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6">
                  <a:moveTo>
                    <a:pt x="29" y="0"/>
                  </a:moveTo>
                  <a:lnTo>
                    <a:pt x="40" y="2"/>
                  </a:lnTo>
                  <a:lnTo>
                    <a:pt x="49" y="8"/>
                  </a:lnTo>
                  <a:lnTo>
                    <a:pt x="55" y="17"/>
                  </a:lnTo>
                  <a:lnTo>
                    <a:pt x="58" y="28"/>
                  </a:lnTo>
                  <a:lnTo>
                    <a:pt x="55" y="38"/>
                  </a:lnTo>
                  <a:lnTo>
                    <a:pt x="49" y="48"/>
                  </a:lnTo>
                  <a:lnTo>
                    <a:pt x="40" y="55"/>
                  </a:lnTo>
                  <a:lnTo>
                    <a:pt x="29" y="56"/>
                  </a:lnTo>
                  <a:lnTo>
                    <a:pt x="18" y="55"/>
                  </a:lnTo>
                  <a:lnTo>
                    <a:pt x="9" y="48"/>
                  </a:lnTo>
                  <a:lnTo>
                    <a:pt x="3" y="38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9" y="8"/>
                  </a:lnTo>
                  <a:lnTo>
                    <a:pt x="18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23" name="Freeform 87"/>
            <p:cNvSpPr>
              <a:spLocks noChangeAspect="1"/>
            </p:cNvSpPr>
            <p:nvPr/>
          </p:nvSpPr>
          <p:spPr bwMode="auto">
            <a:xfrm>
              <a:off x="4900" y="2201"/>
              <a:ext cx="43" cy="43"/>
            </a:xfrm>
            <a:custGeom>
              <a:avLst/>
              <a:gdLst>
                <a:gd name="T0" fmla="*/ 29 w 58"/>
                <a:gd name="T1" fmla="*/ 0 h 56"/>
                <a:gd name="T2" fmla="*/ 40 w 58"/>
                <a:gd name="T3" fmla="*/ 2 h 56"/>
                <a:gd name="T4" fmla="*/ 49 w 58"/>
                <a:gd name="T5" fmla="*/ 8 h 56"/>
                <a:gd name="T6" fmla="*/ 55 w 58"/>
                <a:gd name="T7" fmla="*/ 17 h 56"/>
                <a:gd name="T8" fmla="*/ 58 w 58"/>
                <a:gd name="T9" fmla="*/ 28 h 56"/>
                <a:gd name="T10" fmla="*/ 55 w 58"/>
                <a:gd name="T11" fmla="*/ 38 h 56"/>
                <a:gd name="T12" fmla="*/ 49 w 58"/>
                <a:gd name="T13" fmla="*/ 48 h 56"/>
                <a:gd name="T14" fmla="*/ 40 w 58"/>
                <a:gd name="T15" fmla="*/ 55 h 56"/>
                <a:gd name="T16" fmla="*/ 29 w 58"/>
                <a:gd name="T17" fmla="*/ 56 h 56"/>
                <a:gd name="T18" fmla="*/ 18 w 58"/>
                <a:gd name="T19" fmla="*/ 55 h 56"/>
                <a:gd name="T20" fmla="*/ 9 w 58"/>
                <a:gd name="T21" fmla="*/ 48 h 56"/>
                <a:gd name="T22" fmla="*/ 3 w 58"/>
                <a:gd name="T23" fmla="*/ 38 h 56"/>
                <a:gd name="T24" fmla="*/ 0 w 58"/>
                <a:gd name="T25" fmla="*/ 28 h 56"/>
                <a:gd name="T26" fmla="*/ 3 w 58"/>
                <a:gd name="T27" fmla="*/ 17 h 56"/>
                <a:gd name="T28" fmla="*/ 9 w 58"/>
                <a:gd name="T29" fmla="*/ 8 h 56"/>
                <a:gd name="T30" fmla="*/ 18 w 58"/>
                <a:gd name="T31" fmla="*/ 2 h 56"/>
                <a:gd name="T32" fmla="*/ 29 w 58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6">
                  <a:moveTo>
                    <a:pt x="29" y="0"/>
                  </a:moveTo>
                  <a:lnTo>
                    <a:pt x="40" y="2"/>
                  </a:lnTo>
                  <a:lnTo>
                    <a:pt x="49" y="8"/>
                  </a:lnTo>
                  <a:lnTo>
                    <a:pt x="55" y="17"/>
                  </a:lnTo>
                  <a:lnTo>
                    <a:pt x="58" y="28"/>
                  </a:lnTo>
                  <a:lnTo>
                    <a:pt x="55" y="38"/>
                  </a:lnTo>
                  <a:lnTo>
                    <a:pt x="49" y="48"/>
                  </a:lnTo>
                  <a:lnTo>
                    <a:pt x="40" y="55"/>
                  </a:lnTo>
                  <a:lnTo>
                    <a:pt x="29" y="56"/>
                  </a:lnTo>
                  <a:lnTo>
                    <a:pt x="18" y="55"/>
                  </a:lnTo>
                  <a:lnTo>
                    <a:pt x="9" y="48"/>
                  </a:lnTo>
                  <a:lnTo>
                    <a:pt x="3" y="38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9" y="8"/>
                  </a:lnTo>
                  <a:lnTo>
                    <a:pt x="18" y="2"/>
                  </a:lnTo>
                  <a:lnTo>
                    <a:pt x="29" y="0"/>
                  </a:lnTo>
                </a:path>
              </a:pathLst>
            </a:custGeom>
            <a:solidFill>
              <a:srgbClr val="EDD1D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24" name="Freeform 88"/>
            <p:cNvSpPr>
              <a:spLocks noChangeAspect="1"/>
            </p:cNvSpPr>
            <p:nvPr/>
          </p:nvSpPr>
          <p:spPr bwMode="auto">
            <a:xfrm>
              <a:off x="5223" y="1985"/>
              <a:ext cx="43" cy="44"/>
            </a:xfrm>
            <a:custGeom>
              <a:avLst/>
              <a:gdLst>
                <a:gd name="T0" fmla="*/ 29 w 56"/>
                <a:gd name="T1" fmla="*/ 0 h 57"/>
                <a:gd name="T2" fmla="*/ 39 w 56"/>
                <a:gd name="T3" fmla="*/ 3 h 57"/>
                <a:gd name="T4" fmla="*/ 49 w 56"/>
                <a:gd name="T5" fmla="*/ 9 h 57"/>
                <a:gd name="T6" fmla="*/ 54 w 56"/>
                <a:gd name="T7" fmla="*/ 18 h 57"/>
                <a:gd name="T8" fmla="*/ 56 w 56"/>
                <a:gd name="T9" fmla="*/ 29 h 57"/>
                <a:gd name="T10" fmla="*/ 54 w 56"/>
                <a:gd name="T11" fmla="*/ 39 h 57"/>
                <a:gd name="T12" fmla="*/ 49 w 56"/>
                <a:gd name="T13" fmla="*/ 49 h 57"/>
                <a:gd name="T14" fmla="*/ 39 w 56"/>
                <a:gd name="T15" fmla="*/ 55 h 57"/>
                <a:gd name="T16" fmla="*/ 29 w 56"/>
                <a:gd name="T17" fmla="*/ 57 h 57"/>
                <a:gd name="T18" fmla="*/ 17 w 56"/>
                <a:gd name="T19" fmla="*/ 55 h 57"/>
                <a:gd name="T20" fmla="*/ 9 w 56"/>
                <a:gd name="T21" fmla="*/ 49 h 57"/>
                <a:gd name="T22" fmla="*/ 2 w 56"/>
                <a:gd name="T23" fmla="*/ 39 h 57"/>
                <a:gd name="T24" fmla="*/ 0 w 56"/>
                <a:gd name="T25" fmla="*/ 29 h 57"/>
                <a:gd name="T26" fmla="*/ 2 w 56"/>
                <a:gd name="T27" fmla="*/ 18 h 57"/>
                <a:gd name="T28" fmla="*/ 9 w 56"/>
                <a:gd name="T29" fmla="*/ 9 h 57"/>
                <a:gd name="T30" fmla="*/ 17 w 56"/>
                <a:gd name="T31" fmla="*/ 3 h 57"/>
                <a:gd name="T32" fmla="*/ 29 w 56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7">
                  <a:moveTo>
                    <a:pt x="29" y="0"/>
                  </a:moveTo>
                  <a:lnTo>
                    <a:pt x="39" y="3"/>
                  </a:lnTo>
                  <a:lnTo>
                    <a:pt x="49" y="9"/>
                  </a:lnTo>
                  <a:lnTo>
                    <a:pt x="54" y="18"/>
                  </a:lnTo>
                  <a:lnTo>
                    <a:pt x="56" y="29"/>
                  </a:lnTo>
                  <a:lnTo>
                    <a:pt x="54" y="39"/>
                  </a:lnTo>
                  <a:lnTo>
                    <a:pt x="49" y="49"/>
                  </a:lnTo>
                  <a:lnTo>
                    <a:pt x="39" y="55"/>
                  </a:lnTo>
                  <a:lnTo>
                    <a:pt x="29" y="57"/>
                  </a:lnTo>
                  <a:lnTo>
                    <a:pt x="17" y="55"/>
                  </a:lnTo>
                  <a:lnTo>
                    <a:pt x="9" y="49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9" y="9"/>
                  </a:lnTo>
                  <a:lnTo>
                    <a:pt x="17" y="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25" name="Freeform 89"/>
            <p:cNvSpPr>
              <a:spLocks noChangeAspect="1"/>
            </p:cNvSpPr>
            <p:nvPr/>
          </p:nvSpPr>
          <p:spPr bwMode="auto">
            <a:xfrm>
              <a:off x="5223" y="1985"/>
              <a:ext cx="43" cy="44"/>
            </a:xfrm>
            <a:custGeom>
              <a:avLst/>
              <a:gdLst>
                <a:gd name="T0" fmla="*/ 29 w 56"/>
                <a:gd name="T1" fmla="*/ 0 h 57"/>
                <a:gd name="T2" fmla="*/ 39 w 56"/>
                <a:gd name="T3" fmla="*/ 3 h 57"/>
                <a:gd name="T4" fmla="*/ 49 w 56"/>
                <a:gd name="T5" fmla="*/ 9 h 57"/>
                <a:gd name="T6" fmla="*/ 54 w 56"/>
                <a:gd name="T7" fmla="*/ 18 h 57"/>
                <a:gd name="T8" fmla="*/ 56 w 56"/>
                <a:gd name="T9" fmla="*/ 29 h 57"/>
                <a:gd name="T10" fmla="*/ 54 w 56"/>
                <a:gd name="T11" fmla="*/ 39 h 57"/>
                <a:gd name="T12" fmla="*/ 49 w 56"/>
                <a:gd name="T13" fmla="*/ 49 h 57"/>
                <a:gd name="T14" fmla="*/ 39 w 56"/>
                <a:gd name="T15" fmla="*/ 55 h 57"/>
                <a:gd name="T16" fmla="*/ 29 w 56"/>
                <a:gd name="T17" fmla="*/ 57 h 57"/>
                <a:gd name="T18" fmla="*/ 17 w 56"/>
                <a:gd name="T19" fmla="*/ 55 h 57"/>
                <a:gd name="T20" fmla="*/ 9 w 56"/>
                <a:gd name="T21" fmla="*/ 49 h 57"/>
                <a:gd name="T22" fmla="*/ 2 w 56"/>
                <a:gd name="T23" fmla="*/ 39 h 57"/>
                <a:gd name="T24" fmla="*/ 0 w 56"/>
                <a:gd name="T25" fmla="*/ 29 h 57"/>
                <a:gd name="T26" fmla="*/ 2 w 56"/>
                <a:gd name="T27" fmla="*/ 18 h 57"/>
                <a:gd name="T28" fmla="*/ 9 w 56"/>
                <a:gd name="T29" fmla="*/ 9 h 57"/>
                <a:gd name="T30" fmla="*/ 17 w 56"/>
                <a:gd name="T31" fmla="*/ 3 h 57"/>
                <a:gd name="T32" fmla="*/ 29 w 56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7">
                  <a:moveTo>
                    <a:pt x="29" y="0"/>
                  </a:moveTo>
                  <a:lnTo>
                    <a:pt x="39" y="3"/>
                  </a:lnTo>
                  <a:lnTo>
                    <a:pt x="49" y="9"/>
                  </a:lnTo>
                  <a:lnTo>
                    <a:pt x="54" y="18"/>
                  </a:lnTo>
                  <a:lnTo>
                    <a:pt x="56" y="29"/>
                  </a:lnTo>
                  <a:lnTo>
                    <a:pt x="54" y="39"/>
                  </a:lnTo>
                  <a:lnTo>
                    <a:pt x="49" y="49"/>
                  </a:lnTo>
                  <a:lnTo>
                    <a:pt x="39" y="55"/>
                  </a:lnTo>
                  <a:lnTo>
                    <a:pt x="29" y="57"/>
                  </a:lnTo>
                  <a:lnTo>
                    <a:pt x="17" y="55"/>
                  </a:lnTo>
                  <a:lnTo>
                    <a:pt x="9" y="49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9" y="9"/>
                  </a:lnTo>
                  <a:lnTo>
                    <a:pt x="17" y="3"/>
                  </a:lnTo>
                  <a:lnTo>
                    <a:pt x="29" y="0"/>
                  </a:lnTo>
                </a:path>
              </a:pathLst>
            </a:custGeom>
            <a:solidFill>
              <a:srgbClr val="EDD1D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26" name="Line 90"/>
            <p:cNvSpPr>
              <a:spLocks noChangeAspect="1" noChangeShapeType="1"/>
            </p:cNvSpPr>
            <p:nvPr/>
          </p:nvSpPr>
          <p:spPr bwMode="auto">
            <a:xfrm flipV="1">
              <a:off x="4601" y="2376"/>
              <a:ext cx="2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27" name="Line 91"/>
            <p:cNvSpPr>
              <a:spLocks noChangeAspect="1" noChangeShapeType="1"/>
            </p:cNvSpPr>
            <p:nvPr/>
          </p:nvSpPr>
          <p:spPr bwMode="auto">
            <a:xfrm flipV="1">
              <a:off x="4708" y="2376"/>
              <a:ext cx="2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28" name="Line 92"/>
            <p:cNvSpPr>
              <a:spLocks noChangeAspect="1" noChangeShapeType="1"/>
            </p:cNvSpPr>
            <p:nvPr/>
          </p:nvSpPr>
          <p:spPr bwMode="auto">
            <a:xfrm flipV="1">
              <a:off x="4816" y="2376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29" name="Line 93"/>
            <p:cNvSpPr>
              <a:spLocks noChangeAspect="1" noChangeShapeType="1"/>
            </p:cNvSpPr>
            <p:nvPr/>
          </p:nvSpPr>
          <p:spPr bwMode="auto">
            <a:xfrm flipV="1">
              <a:off x="4923" y="2376"/>
              <a:ext cx="2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30" name="Line 94"/>
            <p:cNvSpPr>
              <a:spLocks noChangeAspect="1" noChangeShapeType="1"/>
            </p:cNvSpPr>
            <p:nvPr/>
          </p:nvSpPr>
          <p:spPr bwMode="auto">
            <a:xfrm flipV="1">
              <a:off x="5138" y="2376"/>
              <a:ext cx="2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31" name="Line 95"/>
            <p:cNvSpPr>
              <a:spLocks noChangeAspect="1" noChangeShapeType="1"/>
            </p:cNvSpPr>
            <p:nvPr/>
          </p:nvSpPr>
          <p:spPr bwMode="auto">
            <a:xfrm flipV="1">
              <a:off x="5245" y="2376"/>
              <a:ext cx="2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32" name="Line 96"/>
            <p:cNvSpPr>
              <a:spLocks noChangeAspect="1" noChangeShapeType="1"/>
            </p:cNvSpPr>
            <p:nvPr/>
          </p:nvSpPr>
          <p:spPr bwMode="auto">
            <a:xfrm>
              <a:off x="4601" y="2409"/>
              <a:ext cx="64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33" name="Line 97"/>
            <p:cNvSpPr>
              <a:spLocks noChangeAspect="1" noChangeShapeType="1"/>
            </p:cNvSpPr>
            <p:nvPr/>
          </p:nvSpPr>
          <p:spPr bwMode="auto">
            <a:xfrm flipV="1">
              <a:off x="5031" y="2375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34" name="Line 98"/>
            <p:cNvSpPr>
              <a:spLocks noChangeAspect="1" noChangeShapeType="1"/>
            </p:cNvSpPr>
            <p:nvPr/>
          </p:nvSpPr>
          <p:spPr bwMode="auto">
            <a:xfrm>
              <a:off x="4372" y="1574"/>
              <a:ext cx="69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35" name="Line 99"/>
            <p:cNvSpPr>
              <a:spLocks noChangeAspect="1" noChangeShapeType="1"/>
            </p:cNvSpPr>
            <p:nvPr/>
          </p:nvSpPr>
          <p:spPr bwMode="auto">
            <a:xfrm>
              <a:off x="4372" y="1681"/>
              <a:ext cx="69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36" name="Line 100"/>
            <p:cNvSpPr>
              <a:spLocks noChangeAspect="1" noChangeShapeType="1"/>
            </p:cNvSpPr>
            <p:nvPr/>
          </p:nvSpPr>
          <p:spPr bwMode="auto">
            <a:xfrm>
              <a:off x="4372" y="1789"/>
              <a:ext cx="6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37" name="Line 101"/>
            <p:cNvSpPr>
              <a:spLocks noChangeAspect="1" noChangeShapeType="1"/>
            </p:cNvSpPr>
            <p:nvPr/>
          </p:nvSpPr>
          <p:spPr bwMode="auto">
            <a:xfrm>
              <a:off x="4372" y="1896"/>
              <a:ext cx="69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38" name="Line 102"/>
            <p:cNvSpPr>
              <a:spLocks noChangeAspect="1" noChangeShapeType="1"/>
            </p:cNvSpPr>
            <p:nvPr/>
          </p:nvSpPr>
          <p:spPr bwMode="auto">
            <a:xfrm>
              <a:off x="4372" y="2111"/>
              <a:ext cx="69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39" name="Line 103"/>
            <p:cNvSpPr>
              <a:spLocks noChangeAspect="1" noChangeShapeType="1"/>
            </p:cNvSpPr>
            <p:nvPr/>
          </p:nvSpPr>
          <p:spPr bwMode="auto">
            <a:xfrm>
              <a:off x="4372" y="2218"/>
              <a:ext cx="69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40" name="Line 104"/>
            <p:cNvSpPr>
              <a:spLocks noChangeAspect="1" noChangeShapeType="1"/>
            </p:cNvSpPr>
            <p:nvPr/>
          </p:nvSpPr>
          <p:spPr bwMode="auto">
            <a:xfrm>
              <a:off x="4407" y="1574"/>
              <a:ext cx="0" cy="64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41" name="Line 105"/>
            <p:cNvSpPr>
              <a:spLocks noChangeAspect="1" noChangeShapeType="1"/>
            </p:cNvSpPr>
            <p:nvPr/>
          </p:nvSpPr>
          <p:spPr bwMode="auto">
            <a:xfrm>
              <a:off x="4373" y="2004"/>
              <a:ext cx="6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42" name="Text Box 106"/>
            <p:cNvSpPr txBox="1">
              <a:spLocks noChangeAspect="1" noChangeArrowheads="1"/>
            </p:cNvSpPr>
            <p:nvPr/>
          </p:nvSpPr>
          <p:spPr bwMode="auto">
            <a:xfrm>
              <a:off x="4644" y="2580"/>
              <a:ext cx="91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RSMT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40843" name="AutoShape 107"/>
            <p:cNvSpPr>
              <a:spLocks noChangeAspect="1" noChangeArrowheads="1"/>
            </p:cNvSpPr>
            <p:nvPr/>
          </p:nvSpPr>
          <p:spPr bwMode="auto">
            <a:xfrm>
              <a:off x="4088" y="1825"/>
              <a:ext cx="138" cy="345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44" name="Line 108"/>
            <p:cNvSpPr>
              <a:spLocks noChangeAspect="1" noChangeShapeType="1"/>
            </p:cNvSpPr>
            <p:nvPr/>
          </p:nvSpPr>
          <p:spPr bwMode="auto">
            <a:xfrm>
              <a:off x="4617" y="2009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45" name="Freeform 109"/>
            <p:cNvSpPr>
              <a:spLocks noChangeAspect="1"/>
            </p:cNvSpPr>
            <p:nvPr/>
          </p:nvSpPr>
          <p:spPr bwMode="auto">
            <a:xfrm>
              <a:off x="4791" y="1985"/>
              <a:ext cx="43" cy="44"/>
            </a:xfrm>
            <a:custGeom>
              <a:avLst/>
              <a:gdLst>
                <a:gd name="T0" fmla="*/ 28 w 57"/>
                <a:gd name="T1" fmla="*/ 0 h 57"/>
                <a:gd name="T2" fmla="*/ 39 w 57"/>
                <a:gd name="T3" fmla="*/ 3 h 57"/>
                <a:gd name="T4" fmla="*/ 48 w 57"/>
                <a:gd name="T5" fmla="*/ 9 h 57"/>
                <a:gd name="T6" fmla="*/ 54 w 57"/>
                <a:gd name="T7" fmla="*/ 18 h 57"/>
                <a:gd name="T8" fmla="*/ 57 w 57"/>
                <a:gd name="T9" fmla="*/ 29 h 57"/>
                <a:gd name="T10" fmla="*/ 54 w 57"/>
                <a:gd name="T11" fmla="*/ 39 h 57"/>
                <a:gd name="T12" fmla="*/ 48 w 57"/>
                <a:gd name="T13" fmla="*/ 49 h 57"/>
                <a:gd name="T14" fmla="*/ 39 w 57"/>
                <a:gd name="T15" fmla="*/ 55 h 57"/>
                <a:gd name="T16" fmla="*/ 28 w 57"/>
                <a:gd name="T17" fmla="*/ 57 h 57"/>
                <a:gd name="T18" fmla="*/ 17 w 57"/>
                <a:gd name="T19" fmla="*/ 55 h 57"/>
                <a:gd name="T20" fmla="*/ 8 w 57"/>
                <a:gd name="T21" fmla="*/ 49 h 57"/>
                <a:gd name="T22" fmla="*/ 2 w 57"/>
                <a:gd name="T23" fmla="*/ 39 h 57"/>
                <a:gd name="T24" fmla="*/ 0 w 57"/>
                <a:gd name="T25" fmla="*/ 29 h 57"/>
                <a:gd name="T26" fmla="*/ 2 w 57"/>
                <a:gd name="T27" fmla="*/ 18 h 57"/>
                <a:gd name="T28" fmla="*/ 8 w 57"/>
                <a:gd name="T29" fmla="*/ 9 h 57"/>
                <a:gd name="T30" fmla="*/ 17 w 57"/>
                <a:gd name="T31" fmla="*/ 3 h 57"/>
                <a:gd name="T32" fmla="*/ 28 w 57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7">
                  <a:moveTo>
                    <a:pt x="28" y="0"/>
                  </a:moveTo>
                  <a:lnTo>
                    <a:pt x="39" y="3"/>
                  </a:lnTo>
                  <a:lnTo>
                    <a:pt x="48" y="9"/>
                  </a:lnTo>
                  <a:lnTo>
                    <a:pt x="54" y="18"/>
                  </a:lnTo>
                  <a:lnTo>
                    <a:pt x="57" y="29"/>
                  </a:lnTo>
                  <a:lnTo>
                    <a:pt x="54" y="39"/>
                  </a:lnTo>
                  <a:lnTo>
                    <a:pt x="48" y="49"/>
                  </a:lnTo>
                  <a:lnTo>
                    <a:pt x="39" y="55"/>
                  </a:lnTo>
                  <a:lnTo>
                    <a:pt x="28" y="57"/>
                  </a:lnTo>
                  <a:lnTo>
                    <a:pt x="17" y="55"/>
                  </a:lnTo>
                  <a:lnTo>
                    <a:pt x="8" y="49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8" y="9"/>
                  </a:lnTo>
                  <a:lnTo>
                    <a:pt x="17" y="3"/>
                  </a:lnTo>
                  <a:lnTo>
                    <a:pt x="28" y="0"/>
                  </a:lnTo>
                </a:path>
              </a:pathLst>
            </a:custGeom>
            <a:solidFill>
              <a:schemeClr val="accent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46" name="Freeform 110"/>
            <p:cNvSpPr>
              <a:spLocks noChangeAspect="1"/>
            </p:cNvSpPr>
            <p:nvPr/>
          </p:nvSpPr>
          <p:spPr bwMode="auto">
            <a:xfrm>
              <a:off x="4899" y="1985"/>
              <a:ext cx="43" cy="44"/>
            </a:xfrm>
            <a:custGeom>
              <a:avLst/>
              <a:gdLst>
                <a:gd name="T0" fmla="*/ 29 w 56"/>
                <a:gd name="T1" fmla="*/ 0 h 57"/>
                <a:gd name="T2" fmla="*/ 40 w 56"/>
                <a:gd name="T3" fmla="*/ 3 h 57"/>
                <a:gd name="T4" fmla="*/ 49 w 56"/>
                <a:gd name="T5" fmla="*/ 9 h 57"/>
                <a:gd name="T6" fmla="*/ 55 w 56"/>
                <a:gd name="T7" fmla="*/ 18 h 57"/>
                <a:gd name="T8" fmla="*/ 56 w 56"/>
                <a:gd name="T9" fmla="*/ 29 h 57"/>
                <a:gd name="T10" fmla="*/ 55 w 56"/>
                <a:gd name="T11" fmla="*/ 39 h 57"/>
                <a:gd name="T12" fmla="*/ 49 w 56"/>
                <a:gd name="T13" fmla="*/ 49 h 57"/>
                <a:gd name="T14" fmla="*/ 40 w 56"/>
                <a:gd name="T15" fmla="*/ 55 h 57"/>
                <a:gd name="T16" fmla="*/ 29 w 56"/>
                <a:gd name="T17" fmla="*/ 57 h 57"/>
                <a:gd name="T18" fmla="*/ 17 w 56"/>
                <a:gd name="T19" fmla="*/ 55 h 57"/>
                <a:gd name="T20" fmla="*/ 9 w 56"/>
                <a:gd name="T21" fmla="*/ 49 h 57"/>
                <a:gd name="T22" fmla="*/ 2 w 56"/>
                <a:gd name="T23" fmla="*/ 39 h 57"/>
                <a:gd name="T24" fmla="*/ 0 w 56"/>
                <a:gd name="T25" fmla="*/ 29 h 57"/>
                <a:gd name="T26" fmla="*/ 2 w 56"/>
                <a:gd name="T27" fmla="*/ 18 h 57"/>
                <a:gd name="T28" fmla="*/ 9 w 56"/>
                <a:gd name="T29" fmla="*/ 9 h 57"/>
                <a:gd name="T30" fmla="*/ 17 w 56"/>
                <a:gd name="T31" fmla="*/ 3 h 57"/>
                <a:gd name="T32" fmla="*/ 29 w 56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7">
                  <a:moveTo>
                    <a:pt x="29" y="0"/>
                  </a:moveTo>
                  <a:lnTo>
                    <a:pt x="40" y="3"/>
                  </a:lnTo>
                  <a:lnTo>
                    <a:pt x="49" y="9"/>
                  </a:lnTo>
                  <a:lnTo>
                    <a:pt x="55" y="18"/>
                  </a:lnTo>
                  <a:lnTo>
                    <a:pt x="56" y="29"/>
                  </a:lnTo>
                  <a:lnTo>
                    <a:pt x="55" y="39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29" y="57"/>
                  </a:lnTo>
                  <a:lnTo>
                    <a:pt x="17" y="55"/>
                  </a:lnTo>
                  <a:lnTo>
                    <a:pt x="9" y="49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9" y="9"/>
                  </a:lnTo>
                  <a:lnTo>
                    <a:pt x="17" y="3"/>
                  </a:lnTo>
                  <a:lnTo>
                    <a:pt x="29" y="0"/>
                  </a:lnTo>
                </a:path>
              </a:pathLst>
            </a:custGeom>
            <a:solidFill>
              <a:schemeClr val="accent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40860" name="Group 124"/>
          <p:cNvGrpSpPr>
            <a:grpSpLocks/>
          </p:cNvGrpSpPr>
          <p:nvPr/>
        </p:nvGrpSpPr>
        <p:grpSpPr bwMode="auto">
          <a:xfrm>
            <a:off x="2241550" y="2468563"/>
            <a:ext cx="2203450" cy="1981200"/>
            <a:chOff x="1412" y="1555"/>
            <a:chExt cx="1388" cy="1248"/>
          </a:xfrm>
        </p:grpSpPr>
        <p:sp>
          <p:nvSpPr>
            <p:cNvPr id="1140754" name="Rectangle 18"/>
            <p:cNvSpPr>
              <a:spLocks noChangeAspect="1" noChangeArrowheads="1"/>
            </p:cNvSpPr>
            <p:nvPr/>
          </p:nvSpPr>
          <p:spPr bwMode="auto">
            <a:xfrm>
              <a:off x="1920" y="1571"/>
              <a:ext cx="642" cy="6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55" name="Line 19"/>
            <p:cNvSpPr>
              <a:spLocks noChangeAspect="1" noChangeShapeType="1"/>
            </p:cNvSpPr>
            <p:nvPr/>
          </p:nvSpPr>
          <p:spPr bwMode="auto">
            <a:xfrm flipH="1">
              <a:off x="2132" y="1586"/>
              <a:ext cx="1" cy="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56" name="Line 20"/>
            <p:cNvSpPr>
              <a:spLocks noChangeAspect="1" noChangeShapeType="1"/>
            </p:cNvSpPr>
            <p:nvPr/>
          </p:nvSpPr>
          <p:spPr bwMode="auto">
            <a:xfrm flipH="1">
              <a:off x="2241" y="1586"/>
              <a:ext cx="1" cy="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57" name="Line 21"/>
            <p:cNvSpPr>
              <a:spLocks noChangeAspect="1" noChangeShapeType="1"/>
            </p:cNvSpPr>
            <p:nvPr/>
          </p:nvSpPr>
          <p:spPr bwMode="auto">
            <a:xfrm flipV="1">
              <a:off x="1927" y="2006"/>
              <a:ext cx="653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40758" name="Group 22"/>
            <p:cNvGrpSpPr>
              <a:grpSpLocks noChangeAspect="1"/>
            </p:cNvGrpSpPr>
            <p:nvPr/>
          </p:nvGrpSpPr>
          <p:grpSpPr bwMode="auto">
            <a:xfrm>
              <a:off x="1931" y="2381"/>
              <a:ext cx="646" cy="68"/>
              <a:chOff x="534" y="2345"/>
              <a:chExt cx="427" cy="87"/>
            </a:xfrm>
          </p:grpSpPr>
          <p:sp>
            <p:nvSpPr>
              <p:cNvPr id="1140759" name="Line 23"/>
              <p:cNvSpPr>
                <a:spLocks noChangeAspect="1" noChangeShapeType="1"/>
              </p:cNvSpPr>
              <p:nvPr/>
            </p:nvSpPr>
            <p:spPr bwMode="auto">
              <a:xfrm flipV="1">
                <a:off x="534" y="2346"/>
                <a:ext cx="1" cy="8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60" name="Line 24"/>
              <p:cNvSpPr>
                <a:spLocks noChangeAspect="1" noChangeShapeType="1"/>
              </p:cNvSpPr>
              <p:nvPr/>
            </p:nvSpPr>
            <p:spPr bwMode="auto">
              <a:xfrm flipV="1">
                <a:off x="605" y="2346"/>
                <a:ext cx="1" cy="8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61" name="Line 25"/>
              <p:cNvSpPr>
                <a:spLocks noChangeAspect="1" noChangeShapeType="1"/>
              </p:cNvSpPr>
              <p:nvPr/>
            </p:nvSpPr>
            <p:spPr bwMode="auto">
              <a:xfrm flipV="1">
                <a:off x="676" y="2346"/>
                <a:ext cx="1" cy="8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62" name="Line 26"/>
              <p:cNvSpPr>
                <a:spLocks noChangeAspect="1" noChangeShapeType="1"/>
              </p:cNvSpPr>
              <p:nvPr/>
            </p:nvSpPr>
            <p:spPr bwMode="auto">
              <a:xfrm flipV="1">
                <a:off x="747" y="2346"/>
                <a:ext cx="1" cy="8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63" name="Line 27"/>
              <p:cNvSpPr>
                <a:spLocks noChangeAspect="1" noChangeShapeType="1"/>
              </p:cNvSpPr>
              <p:nvPr/>
            </p:nvSpPr>
            <p:spPr bwMode="auto">
              <a:xfrm flipV="1">
                <a:off x="889" y="2346"/>
                <a:ext cx="1" cy="8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64" name="Line 28"/>
              <p:cNvSpPr>
                <a:spLocks noChangeAspect="1" noChangeShapeType="1"/>
              </p:cNvSpPr>
              <p:nvPr/>
            </p:nvSpPr>
            <p:spPr bwMode="auto">
              <a:xfrm flipV="1">
                <a:off x="960" y="2346"/>
                <a:ext cx="1" cy="8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65" name="Line 29"/>
              <p:cNvSpPr>
                <a:spLocks noChangeAspect="1" noChangeShapeType="1"/>
              </p:cNvSpPr>
              <p:nvPr/>
            </p:nvSpPr>
            <p:spPr bwMode="auto">
              <a:xfrm>
                <a:off x="534" y="2388"/>
                <a:ext cx="42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66" name="Line 30"/>
              <p:cNvSpPr>
                <a:spLocks noChangeAspect="1" noChangeShapeType="1"/>
              </p:cNvSpPr>
              <p:nvPr/>
            </p:nvSpPr>
            <p:spPr bwMode="auto">
              <a:xfrm flipV="1">
                <a:off x="818" y="2345"/>
                <a:ext cx="1" cy="8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40767" name="Group 31"/>
            <p:cNvGrpSpPr>
              <a:grpSpLocks noChangeAspect="1"/>
            </p:cNvGrpSpPr>
            <p:nvPr/>
          </p:nvGrpSpPr>
          <p:grpSpPr bwMode="auto">
            <a:xfrm>
              <a:off x="1696" y="1572"/>
              <a:ext cx="70" cy="647"/>
              <a:chOff x="385" y="1857"/>
              <a:chExt cx="87" cy="427"/>
            </a:xfrm>
          </p:grpSpPr>
          <p:sp>
            <p:nvSpPr>
              <p:cNvPr id="1140768" name="Line 32"/>
              <p:cNvSpPr>
                <a:spLocks noChangeAspect="1" noChangeShapeType="1"/>
              </p:cNvSpPr>
              <p:nvPr/>
            </p:nvSpPr>
            <p:spPr bwMode="auto">
              <a:xfrm>
                <a:off x="385" y="1857"/>
                <a:ext cx="8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69" name="Line 33"/>
              <p:cNvSpPr>
                <a:spLocks noChangeAspect="1" noChangeShapeType="1"/>
              </p:cNvSpPr>
              <p:nvPr/>
            </p:nvSpPr>
            <p:spPr bwMode="auto">
              <a:xfrm>
                <a:off x="385" y="1928"/>
                <a:ext cx="8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70" name="Line 34"/>
              <p:cNvSpPr>
                <a:spLocks noChangeAspect="1" noChangeShapeType="1"/>
              </p:cNvSpPr>
              <p:nvPr/>
            </p:nvSpPr>
            <p:spPr bwMode="auto">
              <a:xfrm>
                <a:off x="385" y="1999"/>
                <a:ext cx="8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71" name="Line 35"/>
              <p:cNvSpPr>
                <a:spLocks noChangeAspect="1" noChangeShapeType="1"/>
              </p:cNvSpPr>
              <p:nvPr/>
            </p:nvSpPr>
            <p:spPr bwMode="auto">
              <a:xfrm>
                <a:off x="385" y="2070"/>
                <a:ext cx="8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72" name="Line 36"/>
              <p:cNvSpPr>
                <a:spLocks noChangeAspect="1" noChangeShapeType="1"/>
              </p:cNvSpPr>
              <p:nvPr/>
            </p:nvSpPr>
            <p:spPr bwMode="auto">
              <a:xfrm>
                <a:off x="385" y="2212"/>
                <a:ext cx="8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73" name="Line 37"/>
              <p:cNvSpPr>
                <a:spLocks noChangeAspect="1" noChangeShapeType="1"/>
              </p:cNvSpPr>
              <p:nvPr/>
            </p:nvSpPr>
            <p:spPr bwMode="auto">
              <a:xfrm>
                <a:off x="385" y="2283"/>
                <a:ext cx="8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74" name="Line 38"/>
              <p:cNvSpPr>
                <a:spLocks noChangeAspect="1" noChangeShapeType="1"/>
              </p:cNvSpPr>
              <p:nvPr/>
            </p:nvSpPr>
            <p:spPr bwMode="auto">
              <a:xfrm>
                <a:off x="428" y="1857"/>
                <a:ext cx="1" cy="42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0775" name="Line 39"/>
              <p:cNvSpPr>
                <a:spLocks noChangeAspect="1" noChangeShapeType="1"/>
              </p:cNvSpPr>
              <p:nvPr/>
            </p:nvSpPr>
            <p:spPr bwMode="auto">
              <a:xfrm>
                <a:off x="386" y="2141"/>
                <a:ext cx="8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40776" name="Text Box 40"/>
            <p:cNvSpPr txBox="1">
              <a:spLocks noChangeAspect="1" noChangeArrowheads="1"/>
            </p:cNvSpPr>
            <p:nvPr/>
          </p:nvSpPr>
          <p:spPr bwMode="auto">
            <a:xfrm>
              <a:off x="1655" y="2580"/>
              <a:ext cx="1145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Intersection lines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40777" name="AutoShape 41"/>
            <p:cNvSpPr>
              <a:spLocks noChangeAspect="1" noChangeArrowheads="1"/>
            </p:cNvSpPr>
            <p:nvPr/>
          </p:nvSpPr>
          <p:spPr bwMode="auto">
            <a:xfrm>
              <a:off x="1412" y="1831"/>
              <a:ext cx="138" cy="344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47" name="Freeform 111"/>
            <p:cNvSpPr>
              <a:spLocks noChangeAspect="1"/>
            </p:cNvSpPr>
            <p:nvPr/>
          </p:nvSpPr>
          <p:spPr bwMode="auto">
            <a:xfrm>
              <a:off x="1902" y="1985"/>
              <a:ext cx="43" cy="43"/>
            </a:xfrm>
            <a:custGeom>
              <a:avLst/>
              <a:gdLst>
                <a:gd name="T0" fmla="*/ 28 w 56"/>
                <a:gd name="T1" fmla="*/ 0 h 57"/>
                <a:gd name="T2" fmla="*/ 39 w 56"/>
                <a:gd name="T3" fmla="*/ 3 h 57"/>
                <a:gd name="T4" fmla="*/ 48 w 56"/>
                <a:gd name="T5" fmla="*/ 9 h 57"/>
                <a:gd name="T6" fmla="*/ 54 w 56"/>
                <a:gd name="T7" fmla="*/ 18 h 57"/>
                <a:gd name="T8" fmla="*/ 56 w 56"/>
                <a:gd name="T9" fmla="*/ 29 h 57"/>
                <a:gd name="T10" fmla="*/ 54 w 56"/>
                <a:gd name="T11" fmla="*/ 39 h 57"/>
                <a:gd name="T12" fmla="*/ 48 w 56"/>
                <a:gd name="T13" fmla="*/ 49 h 57"/>
                <a:gd name="T14" fmla="*/ 39 w 56"/>
                <a:gd name="T15" fmla="*/ 55 h 57"/>
                <a:gd name="T16" fmla="*/ 28 w 56"/>
                <a:gd name="T17" fmla="*/ 57 h 57"/>
                <a:gd name="T18" fmla="*/ 16 w 56"/>
                <a:gd name="T19" fmla="*/ 55 h 57"/>
                <a:gd name="T20" fmla="*/ 8 w 56"/>
                <a:gd name="T21" fmla="*/ 49 h 57"/>
                <a:gd name="T22" fmla="*/ 1 w 56"/>
                <a:gd name="T23" fmla="*/ 39 h 57"/>
                <a:gd name="T24" fmla="*/ 0 w 56"/>
                <a:gd name="T25" fmla="*/ 29 h 57"/>
                <a:gd name="T26" fmla="*/ 1 w 56"/>
                <a:gd name="T27" fmla="*/ 18 h 57"/>
                <a:gd name="T28" fmla="*/ 8 w 56"/>
                <a:gd name="T29" fmla="*/ 9 h 57"/>
                <a:gd name="T30" fmla="*/ 16 w 56"/>
                <a:gd name="T31" fmla="*/ 3 h 57"/>
                <a:gd name="T32" fmla="*/ 28 w 56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7">
                  <a:moveTo>
                    <a:pt x="28" y="0"/>
                  </a:moveTo>
                  <a:lnTo>
                    <a:pt x="39" y="3"/>
                  </a:lnTo>
                  <a:lnTo>
                    <a:pt x="48" y="9"/>
                  </a:lnTo>
                  <a:lnTo>
                    <a:pt x="54" y="18"/>
                  </a:lnTo>
                  <a:lnTo>
                    <a:pt x="56" y="29"/>
                  </a:lnTo>
                  <a:lnTo>
                    <a:pt x="54" y="39"/>
                  </a:lnTo>
                  <a:lnTo>
                    <a:pt x="48" y="49"/>
                  </a:lnTo>
                  <a:lnTo>
                    <a:pt x="39" y="55"/>
                  </a:lnTo>
                  <a:lnTo>
                    <a:pt x="28" y="57"/>
                  </a:lnTo>
                  <a:lnTo>
                    <a:pt x="16" y="55"/>
                  </a:lnTo>
                  <a:lnTo>
                    <a:pt x="8" y="49"/>
                  </a:lnTo>
                  <a:lnTo>
                    <a:pt x="1" y="39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8" y="9"/>
                  </a:lnTo>
                  <a:lnTo>
                    <a:pt x="16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48" name="Freeform 112"/>
            <p:cNvSpPr>
              <a:spLocks noChangeAspect="1"/>
            </p:cNvSpPr>
            <p:nvPr/>
          </p:nvSpPr>
          <p:spPr bwMode="auto">
            <a:xfrm>
              <a:off x="1902" y="1985"/>
              <a:ext cx="43" cy="43"/>
            </a:xfrm>
            <a:custGeom>
              <a:avLst/>
              <a:gdLst>
                <a:gd name="T0" fmla="*/ 28 w 56"/>
                <a:gd name="T1" fmla="*/ 0 h 57"/>
                <a:gd name="T2" fmla="*/ 39 w 56"/>
                <a:gd name="T3" fmla="*/ 3 h 57"/>
                <a:gd name="T4" fmla="*/ 48 w 56"/>
                <a:gd name="T5" fmla="*/ 9 h 57"/>
                <a:gd name="T6" fmla="*/ 54 w 56"/>
                <a:gd name="T7" fmla="*/ 18 h 57"/>
                <a:gd name="T8" fmla="*/ 56 w 56"/>
                <a:gd name="T9" fmla="*/ 29 h 57"/>
                <a:gd name="T10" fmla="*/ 54 w 56"/>
                <a:gd name="T11" fmla="*/ 39 h 57"/>
                <a:gd name="T12" fmla="*/ 48 w 56"/>
                <a:gd name="T13" fmla="*/ 49 h 57"/>
                <a:gd name="T14" fmla="*/ 39 w 56"/>
                <a:gd name="T15" fmla="*/ 55 h 57"/>
                <a:gd name="T16" fmla="*/ 28 w 56"/>
                <a:gd name="T17" fmla="*/ 57 h 57"/>
                <a:gd name="T18" fmla="*/ 16 w 56"/>
                <a:gd name="T19" fmla="*/ 55 h 57"/>
                <a:gd name="T20" fmla="*/ 8 w 56"/>
                <a:gd name="T21" fmla="*/ 49 h 57"/>
                <a:gd name="T22" fmla="*/ 1 w 56"/>
                <a:gd name="T23" fmla="*/ 39 h 57"/>
                <a:gd name="T24" fmla="*/ 0 w 56"/>
                <a:gd name="T25" fmla="*/ 29 h 57"/>
                <a:gd name="T26" fmla="*/ 1 w 56"/>
                <a:gd name="T27" fmla="*/ 18 h 57"/>
                <a:gd name="T28" fmla="*/ 8 w 56"/>
                <a:gd name="T29" fmla="*/ 9 h 57"/>
                <a:gd name="T30" fmla="*/ 16 w 56"/>
                <a:gd name="T31" fmla="*/ 3 h 57"/>
                <a:gd name="T32" fmla="*/ 28 w 56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7">
                  <a:moveTo>
                    <a:pt x="28" y="0"/>
                  </a:moveTo>
                  <a:lnTo>
                    <a:pt x="39" y="3"/>
                  </a:lnTo>
                  <a:lnTo>
                    <a:pt x="48" y="9"/>
                  </a:lnTo>
                  <a:lnTo>
                    <a:pt x="54" y="18"/>
                  </a:lnTo>
                  <a:lnTo>
                    <a:pt x="56" y="29"/>
                  </a:lnTo>
                  <a:lnTo>
                    <a:pt x="54" y="39"/>
                  </a:lnTo>
                  <a:lnTo>
                    <a:pt x="48" y="49"/>
                  </a:lnTo>
                  <a:lnTo>
                    <a:pt x="39" y="55"/>
                  </a:lnTo>
                  <a:lnTo>
                    <a:pt x="28" y="57"/>
                  </a:lnTo>
                  <a:lnTo>
                    <a:pt x="16" y="55"/>
                  </a:lnTo>
                  <a:lnTo>
                    <a:pt x="8" y="49"/>
                  </a:lnTo>
                  <a:lnTo>
                    <a:pt x="1" y="39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8" y="9"/>
                  </a:lnTo>
                  <a:lnTo>
                    <a:pt x="16" y="3"/>
                  </a:lnTo>
                  <a:lnTo>
                    <a:pt x="28" y="0"/>
                  </a:lnTo>
                </a:path>
              </a:pathLst>
            </a:custGeom>
            <a:solidFill>
              <a:srgbClr val="EDD1D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49" name="Freeform 113"/>
            <p:cNvSpPr>
              <a:spLocks noChangeAspect="1"/>
            </p:cNvSpPr>
            <p:nvPr/>
          </p:nvSpPr>
          <p:spPr bwMode="auto">
            <a:xfrm>
              <a:off x="2117" y="1555"/>
              <a:ext cx="43" cy="42"/>
            </a:xfrm>
            <a:custGeom>
              <a:avLst/>
              <a:gdLst>
                <a:gd name="T0" fmla="*/ 28 w 56"/>
                <a:gd name="T1" fmla="*/ 0 h 58"/>
                <a:gd name="T2" fmla="*/ 39 w 56"/>
                <a:gd name="T3" fmla="*/ 3 h 58"/>
                <a:gd name="T4" fmla="*/ 48 w 56"/>
                <a:gd name="T5" fmla="*/ 9 h 58"/>
                <a:gd name="T6" fmla="*/ 54 w 56"/>
                <a:gd name="T7" fmla="*/ 18 h 58"/>
                <a:gd name="T8" fmla="*/ 56 w 56"/>
                <a:gd name="T9" fmla="*/ 29 h 58"/>
                <a:gd name="T10" fmla="*/ 54 w 56"/>
                <a:gd name="T11" fmla="*/ 40 h 58"/>
                <a:gd name="T12" fmla="*/ 48 w 56"/>
                <a:gd name="T13" fmla="*/ 49 h 58"/>
                <a:gd name="T14" fmla="*/ 39 w 56"/>
                <a:gd name="T15" fmla="*/ 55 h 58"/>
                <a:gd name="T16" fmla="*/ 28 w 56"/>
                <a:gd name="T17" fmla="*/ 58 h 58"/>
                <a:gd name="T18" fmla="*/ 16 w 56"/>
                <a:gd name="T19" fmla="*/ 55 h 58"/>
                <a:gd name="T20" fmla="*/ 8 w 56"/>
                <a:gd name="T21" fmla="*/ 49 h 58"/>
                <a:gd name="T22" fmla="*/ 1 w 56"/>
                <a:gd name="T23" fmla="*/ 40 h 58"/>
                <a:gd name="T24" fmla="*/ 0 w 56"/>
                <a:gd name="T25" fmla="*/ 29 h 58"/>
                <a:gd name="T26" fmla="*/ 1 w 56"/>
                <a:gd name="T27" fmla="*/ 18 h 58"/>
                <a:gd name="T28" fmla="*/ 8 w 56"/>
                <a:gd name="T29" fmla="*/ 9 h 58"/>
                <a:gd name="T30" fmla="*/ 16 w 56"/>
                <a:gd name="T31" fmla="*/ 3 h 58"/>
                <a:gd name="T32" fmla="*/ 28 w 56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8">
                  <a:moveTo>
                    <a:pt x="28" y="0"/>
                  </a:moveTo>
                  <a:lnTo>
                    <a:pt x="39" y="3"/>
                  </a:lnTo>
                  <a:lnTo>
                    <a:pt x="48" y="9"/>
                  </a:lnTo>
                  <a:lnTo>
                    <a:pt x="54" y="18"/>
                  </a:lnTo>
                  <a:lnTo>
                    <a:pt x="56" y="29"/>
                  </a:lnTo>
                  <a:lnTo>
                    <a:pt x="54" y="40"/>
                  </a:lnTo>
                  <a:lnTo>
                    <a:pt x="48" y="49"/>
                  </a:lnTo>
                  <a:lnTo>
                    <a:pt x="39" y="55"/>
                  </a:lnTo>
                  <a:lnTo>
                    <a:pt x="28" y="58"/>
                  </a:lnTo>
                  <a:lnTo>
                    <a:pt x="16" y="55"/>
                  </a:lnTo>
                  <a:lnTo>
                    <a:pt x="8" y="49"/>
                  </a:lnTo>
                  <a:lnTo>
                    <a:pt x="1" y="40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8" y="9"/>
                  </a:lnTo>
                  <a:lnTo>
                    <a:pt x="16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50" name="Freeform 114"/>
            <p:cNvSpPr>
              <a:spLocks noChangeAspect="1"/>
            </p:cNvSpPr>
            <p:nvPr/>
          </p:nvSpPr>
          <p:spPr bwMode="auto">
            <a:xfrm>
              <a:off x="2117" y="1555"/>
              <a:ext cx="43" cy="42"/>
            </a:xfrm>
            <a:custGeom>
              <a:avLst/>
              <a:gdLst>
                <a:gd name="T0" fmla="*/ 28 w 56"/>
                <a:gd name="T1" fmla="*/ 0 h 58"/>
                <a:gd name="T2" fmla="*/ 39 w 56"/>
                <a:gd name="T3" fmla="*/ 3 h 58"/>
                <a:gd name="T4" fmla="*/ 48 w 56"/>
                <a:gd name="T5" fmla="*/ 9 h 58"/>
                <a:gd name="T6" fmla="*/ 54 w 56"/>
                <a:gd name="T7" fmla="*/ 18 h 58"/>
                <a:gd name="T8" fmla="*/ 56 w 56"/>
                <a:gd name="T9" fmla="*/ 29 h 58"/>
                <a:gd name="T10" fmla="*/ 54 w 56"/>
                <a:gd name="T11" fmla="*/ 40 h 58"/>
                <a:gd name="T12" fmla="*/ 48 w 56"/>
                <a:gd name="T13" fmla="*/ 49 h 58"/>
                <a:gd name="T14" fmla="*/ 39 w 56"/>
                <a:gd name="T15" fmla="*/ 55 h 58"/>
                <a:gd name="T16" fmla="*/ 28 w 56"/>
                <a:gd name="T17" fmla="*/ 58 h 58"/>
                <a:gd name="T18" fmla="*/ 16 w 56"/>
                <a:gd name="T19" fmla="*/ 55 h 58"/>
                <a:gd name="T20" fmla="*/ 8 w 56"/>
                <a:gd name="T21" fmla="*/ 49 h 58"/>
                <a:gd name="T22" fmla="*/ 1 w 56"/>
                <a:gd name="T23" fmla="*/ 40 h 58"/>
                <a:gd name="T24" fmla="*/ 0 w 56"/>
                <a:gd name="T25" fmla="*/ 29 h 58"/>
                <a:gd name="T26" fmla="*/ 1 w 56"/>
                <a:gd name="T27" fmla="*/ 18 h 58"/>
                <a:gd name="T28" fmla="*/ 8 w 56"/>
                <a:gd name="T29" fmla="*/ 9 h 58"/>
                <a:gd name="T30" fmla="*/ 16 w 56"/>
                <a:gd name="T31" fmla="*/ 3 h 58"/>
                <a:gd name="T32" fmla="*/ 28 w 56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8">
                  <a:moveTo>
                    <a:pt x="28" y="0"/>
                  </a:moveTo>
                  <a:lnTo>
                    <a:pt x="39" y="3"/>
                  </a:lnTo>
                  <a:lnTo>
                    <a:pt x="48" y="9"/>
                  </a:lnTo>
                  <a:lnTo>
                    <a:pt x="54" y="18"/>
                  </a:lnTo>
                  <a:lnTo>
                    <a:pt x="56" y="29"/>
                  </a:lnTo>
                  <a:lnTo>
                    <a:pt x="54" y="40"/>
                  </a:lnTo>
                  <a:lnTo>
                    <a:pt x="48" y="49"/>
                  </a:lnTo>
                  <a:lnTo>
                    <a:pt x="39" y="55"/>
                  </a:lnTo>
                  <a:lnTo>
                    <a:pt x="28" y="58"/>
                  </a:lnTo>
                  <a:lnTo>
                    <a:pt x="16" y="55"/>
                  </a:lnTo>
                  <a:lnTo>
                    <a:pt x="8" y="49"/>
                  </a:lnTo>
                  <a:lnTo>
                    <a:pt x="1" y="40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8" y="9"/>
                  </a:lnTo>
                  <a:lnTo>
                    <a:pt x="16" y="3"/>
                  </a:lnTo>
                  <a:lnTo>
                    <a:pt x="28" y="0"/>
                  </a:lnTo>
                </a:path>
              </a:pathLst>
            </a:custGeom>
            <a:solidFill>
              <a:srgbClr val="EDD1D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51" name="Freeform 115"/>
            <p:cNvSpPr>
              <a:spLocks noChangeAspect="1"/>
            </p:cNvSpPr>
            <p:nvPr/>
          </p:nvSpPr>
          <p:spPr bwMode="auto">
            <a:xfrm>
              <a:off x="2224" y="2201"/>
              <a:ext cx="43" cy="43"/>
            </a:xfrm>
            <a:custGeom>
              <a:avLst/>
              <a:gdLst>
                <a:gd name="T0" fmla="*/ 28 w 56"/>
                <a:gd name="T1" fmla="*/ 0 h 56"/>
                <a:gd name="T2" fmla="*/ 38 w 56"/>
                <a:gd name="T3" fmla="*/ 2 h 56"/>
                <a:gd name="T4" fmla="*/ 48 w 56"/>
                <a:gd name="T5" fmla="*/ 8 h 56"/>
                <a:gd name="T6" fmla="*/ 55 w 56"/>
                <a:gd name="T7" fmla="*/ 17 h 56"/>
                <a:gd name="T8" fmla="*/ 56 w 56"/>
                <a:gd name="T9" fmla="*/ 28 h 56"/>
                <a:gd name="T10" fmla="*/ 55 w 56"/>
                <a:gd name="T11" fmla="*/ 38 h 56"/>
                <a:gd name="T12" fmla="*/ 48 w 56"/>
                <a:gd name="T13" fmla="*/ 48 h 56"/>
                <a:gd name="T14" fmla="*/ 38 w 56"/>
                <a:gd name="T15" fmla="*/ 55 h 56"/>
                <a:gd name="T16" fmla="*/ 28 w 56"/>
                <a:gd name="T17" fmla="*/ 56 h 56"/>
                <a:gd name="T18" fmla="*/ 17 w 56"/>
                <a:gd name="T19" fmla="*/ 55 h 56"/>
                <a:gd name="T20" fmla="*/ 8 w 56"/>
                <a:gd name="T21" fmla="*/ 48 h 56"/>
                <a:gd name="T22" fmla="*/ 2 w 56"/>
                <a:gd name="T23" fmla="*/ 38 h 56"/>
                <a:gd name="T24" fmla="*/ 0 w 56"/>
                <a:gd name="T25" fmla="*/ 28 h 56"/>
                <a:gd name="T26" fmla="*/ 2 w 56"/>
                <a:gd name="T27" fmla="*/ 17 h 56"/>
                <a:gd name="T28" fmla="*/ 8 w 56"/>
                <a:gd name="T29" fmla="*/ 8 h 56"/>
                <a:gd name="T30" fmla="*/ 17 w 56"/>
                <a:gd name="T31" fmla="*/ 2 h 56"/>
                <a:gd name="T32" fmla="*/ 28 w 56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lnTo>
                    <a:pt x="38" y="2"/>
                  </a:lnTo>
                  <a:lnTo>
                    <a:pt x="48" y="8"/>
                  </a:lnTo>
                  <a:lnTo>
                    <a:pt x="55" y="17"/>
                  </a:lnTo>
                  <a:lnTo>
                    <a:pt x="56" y="28"/>
                  </a:lnTo>
                  <a:lnTo>
                    <a:pt x="55" y="38"/>
                  </a:lnTo>
                  <a:lnTo>
                    <a:pt x="48" y="48"/>
                  </a:lnTo>
                  <a:lnTo>
                    <a:pt x="38" y="55"/>
                  </a:lnTo>
                  <a:lnTo>
                    <a:pt x="28" y="56"/>
                  </a:lnTo>
                  <a:lnTo>
                    <a:pt x="17" y="55"/>
                  </a:lnTo>
                  <a:lnTo>
                    <a:pt x="8" y="48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7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52" name="Freeform 116"/>
            <p:cNvSpPr>
              <a:spLocks noChangeAspect="1"/>
            </p:cNvSpPr>
            <p:nvPr/>
          </p:nvSpPr>
          <p:spPr bwMode="auto">
            <a:xfrm>
              <a:off x="2224" y="2201"/>
              <a:ext cx="43" cy="43"/>
            </a:xfrm>
            <a:custGeom>
              <a:avLst/>
              <a:gdLst>
                <a:gd name="T0" fmla="*/ 28 w 56"/>
                <a:gd name="T1" fmla="*/ 0 h 56"/>
                <a:gd name="T2" fmla="*/ 38 w 56"/>
                <a:gd name="T3" fmla="*/ 2 h 56"/>
                <a:gd name="T4" fmla="*/ 48 w 56"/>
                <a:gd name="T5" fmla="*/ 8 h 56"/>
                <a:gd name="T6" fmla="*/ 55 w 56"/>
                <a:gd name="T7" fmla="*/ 17 h 56"/>
                <a:gd name="T8" fmla="*/ 56 w 56"/>
                <a:gd name="T9" fmla="*/ 28 h 56"/>
                <a:gd name="T10" fmla="*/ 55 w 56"/>
                <a:gd name="T11" fmla="*/ 38 h 56"/>
                <a:gd name="T12" fmla="*/ 48 w 56"/>
                <a:gd name="T13" fmla="*/ 48 h 56"/>
                <a:gd name="T14" fmla="*/ 38 w 56"/>
                <a:gd name="T15" fmla="*/ 55 h 56"/>
                <a:gd name="T16" fmla="*/ 28 w 56"/>
                <a:gd name="T17" fmla="*/ 56 h 56"/>
                <a:gd name="T18" fmla="*/ 17 w 56"/>
                <a:gd name="T19" fmla="*/ 55 h 56"/>
                <a:gd name="T20" fmla="*/ 8 w 56"/>
                <a:gd name="T21" fmla="*/ 48 h 56"/>
                <a:gd name="T22" fmla="*/ 2 w 56"/>
                <a:gd name="T23" fmla="*/ 38 h 56"/>
                <a:gd name="T24" fmla="*/ 0 w 56"/>
                <a:gd name="T25" fmla="*/ 28 h 56"/>
                <a:gd name="T26" fmla="*/ 2 w 56"/>
                <a:gd name="T27" fmla="*/ 17 h 56"/>
                <a:gd name="T28" fmla="*/ 8 w 56"/>
                <a:gd name="T29" fmla="*/ 8 h 56"/>
                <a:gd name="T30" fmla="*/ 17 w 56"/>
                <a:gd name="T31" fmla="*/ 2 h 56"/>
                <a:gd name="T32" fmla="*/ 28 w 56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lnTo>
                    <a:pt x="38" y="2"/>
                  </a:lnTo>
                  <a:lnTo>
                    <a:pt x="48" y="8"/>
                  </a:lnTo>
                  <a:lnTo>
                    <a:pt x="55" y="17"/>
                  </a:lnTo>
                  <a:lnTo>
                    <a:pt x="56" y="28"/>
                  </a:lnTo>
                  <a:lnTo>
                    <a:pt x="55" y="38"/>
                  </a:lnTo>
                  <a:lnTo>
                    <a:pt x="48" y="48"/>
                  </a:lnTo>
                  <a:lnTo>
                    <a:pt x="38" y="55"/>
                  </a:lnTo>
                  <a:lnTo>
                    <a:pt x="28" y="56"/>
                  </a:lnTo>
                  <a:lnTo>
                    <a:pt x="17" y="55"/>
                  </a:lnTo>
                  <a:lnTo>
                    <a:pt x="8" y="48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7" y="2"/>
                  </a:lnTo>
                  <a:lnTo>
                    <a:pt x="28" y="0"/>
                  </a:lnTo>
                </a:path>
              </a:pathLst>
            </a:custGeom>
            <a:solidFill>
              <a:srgbClr val="EDD1D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53" name="Freeform 117"/>
            <p:cNvSpPr>
              <a:spLocks noChangeAspect="1"/>
            </p:cNvSpPr>
            <p:nvPr/>
          </p:nvSpPr>
          <p:spPr bwMode="auto">
            <a:xfrm>
              <a:off x="2547" y="1985"/>
              <a:ext cx="43" cy="43"/>
            </a:xfrm>
            <a:custGeom>
              <a:avLst/>
              <a:gdLst>
                <a:gd name="T0" fmla="*/ 29 w 58"/>
                <a:gd name="T1" fmla="*/ 0 h 57"/>
                <a:gd name="T2" fmla="*/ 40 w 58"/>
                <a:gd name="T3" fmla="*/ 3 h 57"/>
                <a:gd name="T4" fmla="*/ 49 w 58"/>
                <a:gd name="T5" fmla="*/ 9 h 57"/>
                <a:gd name="T6" fmla="*/ 55 w 58"/>
                <a:gd name="T7" fmla="*/ 18 h 57"/>
                <a:gd name="T8" fmla="*/ 58 w 58"/>
                <a:gd name="T9" fmla="*/ 29 h 57"/>
                <a:gd name="T10" fmla="*/ 55 w 58"/>
                <a:gd name="T11" fmla="*/ 39 h 57"/>
                <a:gd name="T12" fmla="*/ 49 w 58"/>
                <a:gd name="T13" fmla="*/ 49 h 57"/>
                <a:gd name="T14" fmla="*/ 40 w 58"/>
                <a:gd name="T15" fmla="*/ 55 h 57"/>
                <a:gd name="T16" fmla="*/ 29 w 58"/>
                <a:gd name="T17" fmla="*/ 57 h 57"/>
                <a:gd name="T18" fmla="*/ 18 w 58"/>
                <a:gd name="T19" fmla="*/ 55 h 57"/>
                <a:gd name="T20" fmla="*/ 9 w 58"/>
                <a:gd name="T21" fmla="*/ 49 h 57"/>
                <a:gd name="T22" fmla="*/ 3 w 58"/>
                <a:gd name="T23" fmla="*/ 39 h 57"/>
                <a:gd name="T24" fmla="*/ 0 w 58"/>
                <a:gd name="T25" fmla="*/ 29 h 57"/>
                <a:gd name="T26" fmla="*/ 3 w 58"/>
                <a:gd name="T27" fmla="*/ 18 h 57"/>
                <a:gd name="T28" fmla="*/ 9 w 58"/>
                <a:gd name="T29" fmla="*/ 9 h 57"/>
                <a:gd name="T30" fmla="*/ 18 w 58"/>
                <a:gd name="T31" fmla="*/ 3 h 57"/>
                <a:gd name="T32" fmla="*/ 29 w 58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7">
                  <a:moveTo>
                    <a:pt x="29" y="0"/>
                  </a:moveTo>
                  <a:lnTo>
                    <a:pt x="40" y="3"/>
                  </a:lnTo>
                  <a:lnTo>
                    <a:pt x="49" y="9"/>
                  </a:lnTo>
                  <a:lnTo>
                    <a:pt x="55" y="18"/>
                  </a:lnTo>
                  <a:lnTo>
                    <a:pt x="58" y="29"/>
                  </a:lnTo>
                  <a:lnTo>
                    <a:pt x="55" y="39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29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9" y="9"/>
                  </a:lnTo>
                  <a:lnTo>
                    <a:pt x="18" y="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54" name="Freeform 118"/>
            <p:cNvSpPr>
              <a:spLocks noChangeAspect="1"/>
            </p:cNvSpPr>
            <p:nvPr/>
          </p:nvSpPr>
          <p:spPr bwMode="auto">
            <a:xfrm>
              <a:off x="2547" y="1985"/>
              <a:ext cx="43" cy="43"/>
            </a:xfrm>
            <a:custGeom>
              <a:avLst/>
              <a:gdLst>
                <a:gd name="T0" fmla="*/ 29 w 58"/>
                <a:gd name="T1" fmla="*/ 0 h 57"/>
                <a:gd name="T2" fmla="*/ 40 w 58"/>
                <a:gd name="T3" fmla="*/ 3 h 57"/>
                <a:gd name="T4" fmla="*/ 49 w 58"/>
                <a:gd name="T5" fmla="*/ 9 h 57"/>
                <a:gd name="T6" fmla="*/ 55 w 58"/>
                <a:gd name="T7" fmla="*/ 18 h 57"/>
                <a:gd name="T8" fmla="*/ 58 w 58"/>
                <a:gd name="T9" fmla="*/ 29 h 57"/>
                <a:gd name="T10" fmla="*/ 55 w 58"/>
                <a:gd name="T11" fmla="*/ 39 h 57"/>
                <a:gd name="T12" fmla="*/ 49 w 58"/>
                <a:gd name="T13" fmla="*/ 49 h 57"/>
                <a:gd name="T14" fmla="*/ 40 w 58"/>
                <a:gd name="T15" fmla="*/ 55 h 57"/>
                <a:gd name="T16" fmla="*/ 29 w 58"/>
                <a:gd name="T17" fmla="*/ 57 h 57"/>
                <a:gd name="T18" fmla="*/ 18 w 58"/>
                <a:gd name="T19" fmla="*/ 55 h 57"/>
                <a:gd name="T20" fmla="*/ 9 w 58"/>
                <a:gd name="T21" fmla="*/ 49 h 57"/>
                <a:gd name="T22" fmla="*/ 3 w 58"/>
                <a:gd name="T23" fmla="*/ 39 h 57"/>
                <a:gd name="T24" fmla="*/ 0 w 58"/>
                <a:gd name="T25" fmla="*/ 29 h 57"/>
                <a:gd name="T26" fmla="*/ 3 w 58"/>
                <a:gd name="T27" fmla="*/ 18 h 57"/>
                <a:gd name="T28" fmla="*/ 9 w 58"/>
                <a:gd name="T29" fmla="*/ 9 h 57"/>
                <a:gd name="T30" fmla="*/ 18 w 58"/>
                <a:gd name="T31" fmla="*/ 3 h 57"/>
                <a:gd name="T32" fmla="*/ 29 w 58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7">
                  <a:moveTo>
                    <a:pt x="29" y="0"/>
                  </a:moveTo>
                  <a:lnTo>
                    <a:pt x="40" y="3"/>
                  </a:lnTo>
                  <a:lnTo>
                    <a:pt x="49" y="9"/>
                  </a:lnTo>
                  <a:lnTo>
                    <a:pt x="55" y="18"/>
                  </a:lnTo>
                  <a:lnTo>
                    <a:pt x="58" y="29"/>
                  </a:lnTo>
                  <a:lnTo>
                    <a:pt x="55" y="39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29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9" y="9"/>
                  </a:lnTo>
                  <a:lnTo>
                    <a:pt x="18" y="3"/>
                  </a:lnTo>
                  <a:lnTo>
                    <a:pt x="29" y="0"/>
                  </a:lnTo>
                </a:path>
              </a:pathLst>
            </a:custGeom>
            <a:solidFill>
              <a:srgbClr val="EDD1D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40859" name="Group 123"/>
          <p:cNvGrpSpPr>
            <a:grpSpLocks/>
          </p:cNvGrpSpPr>
          <p:nvPr/>
        </p:nvGrpSpPr>
        <p:grpSpPr bwMode="auto">
          <a:xfrm>
            <a:off x="608013" y="2362200"/>
            <a:ext cx="1524000" cy="2087563"/>
            <a:chOff x="383" y="1488"/>
            <a:chExt cx="960" cy="1315"/>
          </a:xfrm>
        </p:grpSpPr>
        <p:sp>
          <p:nvSpPr>
            <p:cNvPr id="1140746" name="Rectangle 10"/>
            <p:cNvSpPr>
              <a:spLocks noChangeAspect="1" noChangeArrowheads="1"/>
            </p:cNvSpPr>
            <p:nvPr/>
          </p:nvSpPr>
          <p:spPr bwMode="auto">
            <a:xfrm>
              <a:off x="415" y="1488"/>
              <a:ext cx="928" cy="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47" name="Freeform 11"/>
            <p:cNvSpPr>
              <a:spLocks noChangeAspect="1"/>
            </p:cNvSpPr>
            <p:nvPr/>
          </p:nvSpPr>
          <p:spPr bwMode="auto">
            <a:xfrm>
              <a:off x="589" y="1992"/>
              <a:ext cx="42" cy="42"/>
            </a:xfrm>
            <a:custGeom>
              <a:avLst/>
              <a:gdLst>
                <a:gd name="T0" fmla="*/ 28 w 56"/>
                <a:gd name="T1" fmla="*/ 0 h 57"/>
                <a:gd name="T2" fmla="*/ 39 w 56"/>
                <a:gd name="T3" fmla="*/ 3 h 57"/>
                <a:gd name="T4" fmla="*/ 48 w 56"/>
                <a:gd name="T5" fmla="*/ 9 h 57"/>
                <a:gd name="T6" fmla="*/ 54 w 56"/>
                <a:gd name="T7" fmla="*/ 18 h 57"/>
                <a:gd name="T8" fmla="*/ 56 w 56"/>
                <a:gd name="T9" fmla="*/ 29 h 57"/>
                <a:gd name="T10" fmla="*/ 54 w 56"/>
                <a:gd name="T11" fmla="*/ 39 h 57"/>
                <a:gd name="T12" fmla="*/ 48 w 56"/>
                <a:gd name="T13" fmla="*/ 49 h 57"/>
                <a:gd name="T14" fmla="*/ 39 w 56"/>
                <a:gd name="T15" fmla="*/ 55 h 57"/>
                <a:gd name="T16" fmla="*/ 28 w 56"/>
                <a:gd name="T17" fmla="*/ 57 h 57"/>
                <a:gd name="T18" fmla="*/ 16 w 56"/>
                <a:gd name="T19" fmla="*/ 55 h 57"/>
                <a:gd name="T20" fmla="*/ 8 w 56"/>
                <a:gd name="T21" fmla="*/ 49 h 57"/>
                <a:gd name="T22" fmla="*/ 1 w 56"/>
                <a:gd name="T23" fmla="*/ 39 h 57"/>
                <a:gd name="T24" fmla="*/ 0 w 56"/>
                <a:gd name="T25" fmla="*/ 29 h 57"/>
                <a:gd name="T26" fmla="*/ 1 w 56"/>
                <a:gd name="T27" fmla="*/ 18 h 57"/>
                <a:gd name="T28" fmla="*/ 8 w 56"/>
                <a:gd name="T29" fmla="*/ 9 h 57"/>
                <a:gd name="T30" fmla="*/ 16 w 56"/>
                <a:gd name="T31" fmla="*/ 3 h 57"/>
                <a:gd name="T32" fmla="*/ 28 w 56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7">
                  <a:moveTo>
                    <a:pt x="28" y="0"/>
                  </a:moveTo>
                  <a:lnTo>
                    <a:pt x="39" y="3"/>
                  </a:lnTo>
                  <a:lnTo>
                    <a:pt x="48" y="9"/>
                  </a:lnTo>
                  <a:lnTo>
                    <a:pt x="54" y="18"/>
                  </a:lnTo>
                  <a:lnTo>
                    <a:pt x="56" y="29"/>
                  </a:lnTo>
                  <a:lnTo>
                    <a:pt x="54" y="39"/>
                  </a:lnTo>
                  <a:lnTo>
                    <a:pt x="48" y="49"/>
                  </a:lnTo>
                  <a:lnTo>
                    <a:pt x="39" y="55"/>
                  </a:lnTo>
                  <a:lnTo>
                    <a:pt x="28" y="57"/>
                  </a:lnTo>
                  <a:lnTo>
                    <a:pt x="16" y="55"/>
                  </a:lnTo>
                  <a:lnTo>
                    <a:pt x="8" y="49"/>
                  </a:lnTo>
                  <a:lnTo>
                    <a:pt x="1" y="39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8" y="9"/>
                  </a:lnTo>
                  <a:lnTo>
                    <a:pt x="16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48" name="Freeform 12"/>
            <p:cNvSpPr>
              <a:spLocks noChangeAspect="1"/>
            </p:cNvSpPr>
            <p:nvPr/>
          </p:nvSpPr>
          <p:spPr bwMode="auto">
            <a:xfrm>
              <a:off x="589" y="1992"/>
              <a:ext cx="42" cy="42"/>
            </a:xfrm>
            <a:custGeom>
              <a:avLst/>
              <a:gdLst>
                <a:gd name="T0" fmla="*/ 28 w 56"/>
                <a:gd name="T1" fmla="*/ 0 h 57"/>
                <a:gd name="T2" fmla="*/ 39 w 56"/>
                <a:gd name="T3" fmla="*/ 3 h 57"/>
                <a:gd name="T4" fmla="*/ 48 w 56"/>
                <a:gd name="T5" fmla="*/ 9 h 57"/>
                <a:gd name="T6" fmla="*/ 54 w 56"/>
                <a:gd name="T7" fmla="*/ 18 h 57"/>
                <a:gd name="T8" fmla="*/ 56 w 56"/>
                <a:gd name="T9" fmla="*/ 29 h 57"/>
                <a:gd name="T10" fmla="*/ 54 w 56"/>
                <a:gd name="T11" fmla="*/ 39 h 57"/>
                <a:gd name="T12" fmla="*/ 48 w 56"/>
                <a:gd name="T13" fmla="*/ 49 h 57"/>
                <a:gd name="T14" fmla="*/ 39 w 56"/>
                <a:gd name="T15" fmla="*/ 55 h 57"/>
                <a:gd name="T16" fmla="*/ 28 w 56"/>
                <a:gd name="T17" fmla="*/ 57 h 57"/>
                <a:gd name="T18" fmla="*/ 16 w 56"/>
                <a:gd name="T19" fmla="*/ 55 h 57"/>
                <a:gd name="T20" fmla="*/ 8 w 56"/>
                <a:gd name="T21" fmla="*/ 49 h 57"/>
                <a:gd name="T22" fmla="*/ 1 w 56"/>
                <a:gd name="T23" fmla="*/ 39 h 57"/>
                <a:gd name="T24" fmla="*/ 0 w 56"/>
                <a:gd name="T25" fmla="*/ 29 h 57"/>
                <a:gd name="T26" fmla="*/ 1 w 56"/>
                <a:gd name="T27" fmla="*/ 18 h 57"/>
                <a:gd name="T28" fmla="*/ 8 w 56"/>
                <a:gd name="T29" fmla="*/ 9 h 57"/>
                <a:gd name="T30" fmla="*/ 16 w 56"/>
                <a:gd name="T31" fmla="*/ 3 h 57"/>
                <a:gd name="T32" fmla="*/ 28 w 56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7">
                  <a:moveTo>
                    <a:pt x="28" y="0"/>
                  </a:moveTo>
                  <a:lnTo>
                    <a:pt x="39" y="3"/>
                  </a:lnTo>
                  <a:lnTo>
                    <a:pt x="48" y="9"/>
                  </a:lnTo>
                  <a:lnTo>
                    <a:pt x="54" y="18"/>
                  </a:lnTo>
                  <a:lnTo>
                    <a:pt x="56" y="29"/>
                  </a:lnTo>
                  <a:lnTo>
                    <a:pt x="54" y="39"/>
                  </a:lnTo>
                  <a:lnTo>
                    <a:pt x="48" y="49"/>
                  </a:lnTo>
                  <a:lnTo>
                    <a:pt x="39" y="55"/>
                  </a:lnTo>
                  <a:lnTo>
                    <a:pt x="28" y="57"/>
                  </a:lnTo>
                  <a:lnTo>
                    <a:pt x="16" y="55"/>
                  </a:lnTo>
                  <a:lnTo>
                    <a:pt x="8" y="49"/>
                  </a:lnTo>
                  <a:lnTo>
                    <a:pt x="1" y="39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8" y="9"/>
                  </a:lnTo>
                  <a:lnTo>
                    <a:pt x="16" y="3"/>
                  </a:lnTo>
                  <a:lnTo>
                    <a:pt x="28" y="0"/>
                  </a:lnTo>
                </a:path>
              </a:pathLst>
            </a:custGeom>
            <a:solidFill>
              <a:srgbClr val="EDD1D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49" name="Freeform 13"/>
            <p:cNvSpPr>
              <a:spLocks noChangeAspect="1"/>
            </p:cNvSpPr>
            <p:nvPr/>
          </p:nvSpPr>
          <p:spPr bwMode="auto">
            <a:xfrm>
              <a:off x="803" y="1562"/>
              <a:ext cx="43" cy="42"/>
            </a:xfrm>
            <a:custGeom>
              <a:avLst/>
              <a:gdLst>
                <a:gd name="T0" fmla="*/ 28 w 56"/>
                <a:gd name="T1" fmla="*/ 0 h 58"/>
                <a:gd name="T2" fmla="*/ 39 w 56"/>
                <a:gd name="T3" fmla="*/ 3 h 58"/>
                <a:gd name="T4" fmla="*/ 48 w 56"/>
                <a:gd name="T5" fmla="*/ 9 h 58"/>
                <a:gd name="T6" fmla="*/ 54 w 56"/>
                <a:gd name="T7" fmla="*/ 18 h 58"/>
                <a:gd name="T8" fmla="*/ 56 w 56"/>
                <a:gd name="T9" fmla="*/ 29 h 58"/>
                <a:gd name="T10" fmla="*/ 54 w 56"/>
                <a:gd name="T11" fmla="*/ 40 h 58"/>
                <a:gd name="T12" fmla="*/ 48 w 56"/>
                <a:gd name="T13" fmla="*/ 49 h 58"/>
                <a:gd name="T14" fmla="*/ 39 w 56"/>
                <a:gd name="T15" fmla="*/ 55 h 58"/>
                <a:gd name="T16" fmla="*/ 28 w 56"/>
                <a:gd name="T17" fmla="*/ 58 h 58"/>
                <a:gd name="T18" fmla="*/ 16 w 56"/>
                <a:gd name="T19" fmla="*/ 55 h 58"/>
                <a:gd name="T20" fmla="*/ 8 w 56"/>
                <a:gd name="T21" fmla="*/ 49 h 58"/>
                <a:gd name="T22" fmla="*/ 1 w 56"/>
                <a:gd name="T23" fmla="*/ 40 h 58"/>
                <a:gd name="T24" fmla="*/ 0 w 56"/>
                <a:gd name="T25" fmla="*/ 29 h 58"/>
                <a:gd name="T26" fmla="*/ 1 w 56"/>
                <a:gd name="T27" fmla="*/ 18 h 58"/>
                <a:gd name="T28" fmla="*/ 8 w 56"/>
                <a:gd name="T29" fmla="*/ 9 h 58"/>
                <a:gd name="T30" fmla="*/ 16 w 56"/>
                <a:gd name="T31" fmla="*/ 3 h 58"/>
                <a:gd name="T32" fmla="*/ 28 w 56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8">
                  <a:moveTo>
                    <a:pt x="28" y="0"/>
                  </a:moveTo>
                  <a:lnTo>
                    <a:pt x="39" y="3"/>
                  </a:lnTo>
                  <a:lnTo>
                    <a:pt x="48" y="9"/>
                  </a:lnTo>
                  <a:lnTo>
                    <a:pt x="54" y="18"/>
                  </a:lnTo>
                  <a:lnTo>
                    <a:pt x="56" y="29"/>
                  </a:lnTo>
                  <a:lnTo>
                    <a:pt x="54" y="40"/>
                  </a:lnTo>
                  <a:lnTo>
                    <a:pt x="48" y="49"/>
                  </a:lnTo>
                  <a:lnTo>
                    <a:pt x="39" y="55"/>
                  </a:lnTo>
                  <a:lnTo>
                    <a:pt x="28" y="58"/>
                  </a:lnTo>
                  <a:lnTo>
                    <a:pt x="16" y="55"/>
                  </a:lnTo>
                  <a:lnTo>
                    <a:pt x="8" y="49"/>
                  </a:lnTo>
                  <a:lnTo>
                    <a:pt x="1" y="40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8" y="9"/>
                  </a:lnTo>
                  <a:lnTo>
                    <a:pt x="16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50" name="Freeform 14"/>
            <p:cNvSpPr>
              <a:spLocks noChangeAspect="1"/>
            </p:cNvSpPr>
            <p:nvPr/>
          </p:nvSpPr>
          <p:spPr bwMode="auto">
            <a:xfrm>
              <a:off x="803" y="1562"/>
              <a:ext cx="43" cy="42"/>
            </a:xfrm>
            <a:custGeom>
              <a:avLst/>
              <a:gdLst>
                <a:gd name="T0" fmla="*/ 28 w 56"/>
                <a:gd name="T1" fmla="*/ 0 h 58"/>
                <a:gd name="T2" fmla="*/ 39 w 56"/>
                <a:gd name="T3" fmla="*/ 3 h 58"/>
                <a:gd name="T4" fmla="*/ 48 w 56"/>
                <a:gd name="T5" fmla="*/ 9 h 58"/>
                <a:gd name="T6" fmla="*/ 54 w 56"/>
                <a:gd name="T7" fmla="*/ 18 h 58"/>
                <a:gd name="T8" fmla="*/ 56 w 56"/>
                <a:gd name="T9" fmla="*/ 29 h 58"/>
                <a:gd name="T10" fmla="*/ 54 w 56"/>
                <a:gd name="T11" fmla="*/ 40 h 58"/>
                <a:gd name="T12" fmla="*/ 48 w 56"/>
                <a:gd name="T13" fmla="*/ 49 h 58"/>
                <a:gd name="T14" fmla="*/ 39 w 56"/>
                <a:gd name="T15" fmla="*/ 55 h 58"/>
                <a:gd name="T16" fmla="*/ 28 w 56"/>
                <a:gd name="T17" fmla="*/ 58 h 58"/>
                <a:gd name="T18" fmla="*/ 16 w 56"/>
                <a:gd name="T19" fmla="*/ 55 h 58"/>
                <a:gd name="T20" fmla="*/ 8 w 56"/>
                <a:gd name="T21" fmla="*/ 49 h 58"/>
                <a:gd name="T22" fmla="*/ 1 w 56"/>
                <a:gd name="T23" fmla="*/ 40 h 58"/>
                <a:gd name="T24" fmla="*/ 0 w 56"/>
                <a:gd name="T25" fmla="*/ 29 h 58"/>
                <a:gd name="T26" fmla="*/ 1 w 56"/>
                <a:gd name="T27" fmla="*/ 18 h 58"/>
                <a:gd name="T28" fmla="*/ 8 w 56"/>
                <a:gd name="T29" fmla="*/ 9 h 58"/>
                <a:gd name="T30" fmla="*/ 16 w 56"/>
                <a:gd name="T31" fmla="*/ 3 h 58"/>
                <a:gd name="T32" fmla="*/ 28 w 56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8">
                  <a:moveTo>
                    <a:pt x="28" y="0"/>
                  </a:moveTo>
                  <a:lnTo>
                    <a:pt x="39" y="3"/>
                  </a:lnTo>
                  <a:lnTo>
                    <a:pt x="48" y="9"/>
                  </a:lnTo>
                  <a:lnTo>
                    <a:pt x="54" y="18"/>
                  </a:lnTo>
                  <a:lnTo>
                    <a:pt x="56" y="29"/>
                  </a:lnTo>
                  <a:lnTo>
                    <a:pt x="54" y="40"/>
                  </a:lnTo>
                  <a:lnTo>
                    <a:pt x="48" y="49"/>
                  </a:lnTo>
                  <a:lnTo>
                    <a:pt x="39" y="55"/>
                  </a:lnTo>
                  <a:lnTo>
                    <a:pt x="28" y="58"/>
                  </a:lnTo>
                  <a:lnTo>
                    <a:pt x="16" y="55"/>
                  </a:lnTo>
                  <a:lnTo>
                    <a:pt x="8" y="49"/>
                  </a:lnTo>
                  <a:lnTo>
                    <a:pt x="1" y="40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8" y="9"/>
                  </a:lnTo>
                  <a:lnTo>
                    <a:pt x="16" y="3"/>
                  </a:lnTo>
                  <a:lnTo>
                    <a:pt x="28" y="0"/>
                  </a:lnTo>
                </a:path>
              </a:pathLst>
            </a:custGeom>
            <a:solidFill>
              <a:srgbClr val="EDD1D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51" name="Freeform 15"/>
            <p:cNvSpPr>
              <a:spLocks noChangeAspect="1"/>
            </p:cNvSpPr>
            <p:nvPr/>
          </p:nvSpPr>
          <p:spPr bwMode="auto">
            <a:xfrm>
              <a:off x="911" y="2207"/>
              <a:ext cx="43" cy="42"/>
            </a:xfrm>
            <a:custGeom>
              <a:avLst/>
              <a:gdLst>
                <a:gd name="T0" fmla="*/ 28 w 56"/>
                <a:gd name="T1" fmla="*/ 0 h 56"/>
                <a:gd name="T2" fmla="*/ 38 w 56"/>
                <a:gd name="T3" fmla="*/ 2 h 56"/>
                <a:gd name="T4" fmla="*/ 48 w 56"/>
                <a:gd name="T5" fmla="*/ 8 h 56"/>
                <a:gd name="T6" fmla="*/ 55 w 56"/>
                <a:gd name="T7" fmla="*/ 17 h 56"/>
                <a:gd name="T8" fmla="*/ 56 w 56"/>
                <a:gd name="T9" fmla="*/ 28 h 56"/>
                <a:gd name="T10" fmla="*/ 55 w 56"/>
                <a:gd name="T11" fmla="*/ 38 h 56"/>
                <a:gd name="T12" fmla="*/ 48 w 56"/>
                <a:gd name="T13" fmla="*/ 48 h 56"/>
                <a:gd name="T14" fmla="*/ 38 w 56"/>
                <a:gd name="T15" fmla="*/ 55 h 56"/>
                <a:gd name="T16" fmla="*/ 28 w 56"/>
                <a:gd name="T17" fmla="*/ 56 h 56"/>
                <a:gd name="T18" fmla="*/ 17 w 56"/>
                <a:gd name="T19" fmla="*/ 55 h 56"/>
                <a:gd name="T20" fmla="*/ 8 w 56"/>
                <a:gd name="T21" fmla="*/ 48 h 56"/>
                <a:gd name="T22" fmla="*/ 2 w 56"/>
                <a:gd name="T23" fmla="*/ 38 h 56"/>
                <a:gd name="T24" fmla="*/ 0 w 56"/>
                <a:gd name="T25" fmla="*/ 28 h 56"/>
                <a:gd name="T26" fmla="*/ 2 w 56"/>
                <a:gd name="T27" fmla="*/ 17 h 56"/>
                <a:gd name="T28" fmla="*/ 8 w 56"/>
                <a:gd name="T29" fmla="*/ 8 h 56"/>
                <a:gd name="T30" fmla="*/ 17 w 56"/>
                <a:gd name="T31" fmla="*/ 2 h 56"/>
                <a:gd name="T32" fmla="*/ 28 w 56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lnTo>
                    <a:pt x="38" y="2"/>
                  </a:lnTo>
                  <a:lnTo>
                    <a:pt x="48" y="8"/>
                  </a:lnTo>
                  <a:lnTo>
                    <a:pt x="55" y="17"/>
                  </a:lnTo>
                  <a:lnTo>
                    <a:pt x="56" y="28"/>
                  </a:lnTo>
                  <a:lnTo>
                    <a:pt x="55" y="38"/>
                  </a:lnTo>
                  <a:lnTo>
                    <a:pt x="48" y="48"/>
                  </a:lnTo>
                  <a:lnTo>
                    <a:pt x="38" y="55"/>
                  </a:lnTo>
                  <a:lnTo>
                    <a:pt x="28" y="56"/>
                  </a:lnTo>
                  <a:lnTo>
                    <a:pt x="17" y="55"/>
                  </a:lnTo>
                  <a:lnTo>
                    <a:pt x="8" y="48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7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52" name="Freeform 16"/>
            <p:cNvSpPr>
              <a:spLocks noChangeAspect="1"/>
            </p:cNvSpPr>
            <p:nvPr/>
          </p:nvSpPr>
          <p:spPr bwMode="auto">
            <a:xfrm>
              <a:off x="1233" y="1992"/>
              <a:ext cx="43" cy="42"/>
            </a:xfrm>
            <a:custGeom>
              <a:avLst/>
              <a:gdLst>
                <a:gd name="T0" fmla="*/ 29 w 58"/>
                <a:gd name="T1" fmla="*/ 0 h 57"/>
                <a:gd name="T2" fmla="*/ 40 w 58"/>
                <a:gd name="T3" fmla="*/ 3 h 57"/>
                <a:gd name="T4" fmla="*/ 49 w 58"/>
                <a:gd name="T5" fmla="*/ 9 h 57"/>
                <a:gd name="T6" fmla="*/ 55 w 58"/>
                <a:gd name="T7" fmla="*/ 18 h 57"/>
                <a:gd name="T8" fmla="*/ 58 w 58"/>
                <a:gd name="T9" fmla="*/ 29 h 57"/>
                <a:gd name="T10" fmla="*/ 55 w 58"/>
                <a:gd name="T11" fmla="*/ 39 h 57"/>
                <a:gd name="T12" fmla="*/ 49 w 58"/>
                <a:gd name="T13" fmla="*/ 49 h 57"/>
                <a:gd name="T14" fmla="*/ 40 w 58"/>
                <a:gd name="T15" fmla="*/ 55 h 57"/>
                <a:gd name="T16" fmla="*/ 29 w 58"/>
                <a:gd name="T17" fmla="*/ 57 h 57"/>
                <a:gd name="T18" fmla="*/ 18 w 58"/>
                <a:gd name="T19" fmla="*/ 55 h 57"/>
                <a:gd name="T20" fmla="*/ 9 w 58"/>
                <a:gd name="T21" fmla="*/ 49 h 57"/>
                <a:gd name="T22" fmla="*/ 3 w 58"/>
                <a:gd name="T23" fmla="*/ 39 h 57"/>
                <a:gd name="T24" fmla="*/ 0 w 58"/>
                <a:gd name="T25" fmla="*/ 29 h 57"/>
                <a:gd name="T26" fmla="*/ 3 w 58"/>
                <a:gd name="T27" fmla="*/ 18 h 57"/>
                <a:gd name="T28" fmla="*/ 9 w 58"/>
                <a:gd name="T29" fmla="*/ 9 h 57"/>
                <a:gd name="T30" fmla="*/ 18 w 58"/>
                <a:gd name="T31" fmla="*/ 3 h 57"/>
                <a:gd name="T32" fmla="*/ 29 w 58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7">
                  <a:moveTo>
                    <a:pt x="29" y="0"/>
                  </a:moveTo>
                  <a:lnTo>
                    <a:pt x="40" y="3"/>
                  </a:lnTo>
                  <a:lnTo>
                    <a:pt x="49" y="9"/>
                  </a:lnTo>
                  <a:lnTo>
                    <a:pt x="55" y="18"/>
                  </a:lnTo>
                  <a:lnTo>
                    <a:pt x="58" y="29"/>
                  </a:lnTo>
                  <a:lnTo>
                    <a:pt x="55" y="39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29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9" y="9"/>
                  </a:lnTo>
                  <a:lnTo>
                    <a:pt x="18" y="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DD1D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753" name="Freeform 17"/>
            <p:cNvSpPr>
              <a:spLocks noChangeAspect="1"/>
            </p:cNvSpPr>
            <p:nvPr/>
          </p:nvSpPr>
          <p:spPr bwMode="auto">
            <a:xfrm>
              <a:off x="1233" y="1992"/>
              <a:ext cx="43" cy="42"/>
            </a:xfrm>
            <a:custGeom>
              <a:avLst/>
              <a:gdLst>
                <a:gd name="T0" fmla="*/ 29 w 58"/>
                <a:gd name="T1" fmla="*/ 0 h 57"/>
                <a:gd name="T2" fmla="*/ 40 w 58"/>
                <a:gd name="T3" fmla="*/ 3 h 57"/>
                <a:gd name="T4" fmla="*/ 49 w 58"/>
                <a:gd name="T5" fmla="*/ 9 h 57"/>
                <a:gd name="T6" fmla="*/ 55 w 58"/>
                <a:gd name="T7" fmla="*/ 18 h 57"/>
                <a:gd name="T8" fmla="*/ 58 w 58"/>
                <a:gd name="T9" fmla="*/ 29 h 57"/>
                <a:gd name="T10" fmla="*/ 55 w 58"/>
                <a:gd name="T11" fmla="*/ 39 h 57"/>
                <a:gd name="T12" fmla="*/ 49 w 58"/>
                <a:gd name="T13" fmla="*/ 49 h 57"/>
                <a:gd name="T14" fmla="*/ 40 w 58"/>
                <a:gd name="T15" fmla="*/ 55 h 57"/>
                <a:gd name="T16" fmla="*/ 29 w 58"/>
                <a:gd name="T17" fmla="*/ 57 h 57"/>
                <a:gd name="T18" fmla="*/ 18 w 58"/>
                <a:gd name="T19" fmla="*/ 55 h 57"/>
                <a:gd name="T20" fmla="*/ 9 w 58"/>
                <a:gd name="T21" fmla="*/ 49 h 57"/>
                <a:gd name="T22" fmla="*/ 3 w 58"/>
                <a:gd name="T23" fmla="*/ 39 h 57"/>
                <a:gd name="T24" fmla="*/ 0 w 58"/>
                <a:gd name="T25" fmla="*/ 29 h 57"/>
                <a:gd name="T26" fmla="*/ 3 w 58"/>
                <a:gd name="T27" fmla="*/ 18 h 57"/>
                <a:gd name="T28" fmla="*/ 9 w 58"/>
                <a:gd name="T29" fmla="*/ 9 h 57"/>
                <a:gd name="T30" fmla="*/ 18 w 58"/>
                <a:gd name="T31" fmla="*/ 3 h 57"/>
                <a:gd name="T32" fmla="*/ 29 w 58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7">
                  <a:moveTo>
                    <a:pt x="29" y="0"/>
                  </a:moveTo>
                  <a:lnTo>
                    <a:pt x="40" y="3"/>
                  </a:lnTo>
                  <a:lnTo>
                    <a:pt x="49" y="9"/>
                  </a:lnTo>
                  <a:lnTo>
                    <a:pt x="55" y="18"/>
                  </a:lnTo>
                  <a:lnTo>
                    <a:pt x="58" y="29"/>
                  </a:lnTo>
                  <a:lnTo>
                    <a:pt x="55" y="39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29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9" y="9"/>
                  </a:lnTo>
                  <a:lnTo>
                    <a:pt x="18" y="3"/>
                  </a:lnTo>
                  <a:lnTo>
                    <a:pt x="29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15" name="Rectangle 79"/>
            <p:cNvSpPr>
              <a:spLocks noChangeAspect="1" noChangeArrowheads="1"/>
            </p:cNvSpPr>
            <p:nvPr/>
          </p:nvSpPr>
          <p:spPr bwMode="auto">
            <a:xfrm>
              <a:off x="520" y="2037"/>
              <a:ext cx="205" cy="27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16" name="Rectangle 80"/>
            <p:cNvSpPr>
              <a:spLocks noChangeAspect="1" noChangeArrowheads="1"/>
            </p:cNvSpPr>
            <p:nvPr/>
          </p:nvSpPr>
          <p:spPr bwMode="auto">
            <a:xfrm>
              <a:off x="954" y="2037"/>
              <a:ext cx="345" cy="27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17" name="Rectangle 81"/>
            <p:cNvSpPr>
              <a:spLocks noChangeAspect="1" noChangeArrowheads="1"/>
            </p:cNvSpPr>
            <p:nvPr/>
          </p:nvSpPr>
          <p:spPr bwMode="auto">
            <a:xfrm>
              <a:off x="856" y="1555"/>
              <a:ext cx="207" cy="27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55" name="Freeform 119"/>
            <p:cNvSpPr>
              <a:spLocks noChangeAspect="1"/>
            </p:cNvSpPr>
            <p:nvPr/>
          </p:nvSpPr>
          <p:spPr bwMode="auto">
            <a:xfrm>
              <a:off x="911" y="2207"/>
              <a:ext cx="43" cy="42"/>
            </a:xfrm>
            <a:custGeom>
              <a:avLst/>
              <a:gdLst>
                <a:gd name="T0" fmla="*/ 28 w 56"/>
                <a:gd name="T1" fmla="*/ 0 h 56"/>
                <a:gd name="T2" fmla="*/ 38 w 56"/>
                <a:gd name="T3" fmla="*/ 2 h 56"/>
                <a:gd name="T4" fmla="*/ 48 w 56"/>
                <a:gd name="T5" fmla="*/ 8 h 56"/>
                <a:gd name="T6" fmla="*/ 55 w 56"/>
                <a:gd name="T7" fmla="*/ 17 h 56"/>
                <a:gd name="T8" fmla="*/ 56 w 56"/>
                <a:gd name="T9" fmla="*/ 28 h 56"/>
                <a:gd name="T10" fmla="*/ 55 w 56"/>
                <a:gd name="T11" fmla="*/ 38 h 56"/>
                <a:gd name="T12" fmla="*/ 48 w 56"/>
                <a:gd name="T13" fmla="*/ 48 h 56"/>
                <a:gd name="T14" fmla="*/ 38 w 56"/>
                <a:gd name="T15" fmla="*/ 55 h 56"/>
                <a:gd name="T16" fmla="*/ 28 w 56"/>
                <a:gd name="T17" fmla="*/ 56 h 56"/>
                <a:gd name="T18" fmla="*/ 17 w 56"/>
                <a:gd name="T19" fmla="*/ 55 h 56"/>
                <a:gd name="T20" fmla="*/ 8 w 56"/>
                <a:gd name="T21" fmla="*/ 48 h 56"/>
                <a:gd name="T22" fmla="*/ 2 w 56"/>
                <a:gd name="T23" fmla="*/ 38 h 56"/>
                <a:gd name="T24" fmla="*/ 0 w 56"/>
                <a:gd name="T25" fmla="*/ 28 h 56"/>
                <a:gd name="T26" fmla="*/ 2 w 56"/>
                <a:gd name="T27" fmla="*/ 17 h 56"/>
                <a:gd name="T28" fmla="*/ 8 w 56"/>
                <a:gd name="T29" fmla="*/ 8 h 56"/>
                <a:gd name="T30" fmla="*/ 17 w 56"/>
                <a:gd name="T31" fmla="*/ 2 h 56"/>
                <a:gd name="T32" fmla="*/ 28 w 56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lnTo>
                    <a:pt x="38" y="2"/>
                  </a:lnTo>
                  <a:lnTo>
                    <a:pt x="48" y="8"/>
                  </a:lnTo>
                  <a:lnTo>
                    <a:pt x="55" y="17"/>
                  </a:lnTo>
                  <a:lnTo>
                    <a:pt x="56" y="28"/>
                  </a:lnTo>
                  <a:lnTo>
                    <a:pt x="55" y="38"/>
                  </a:lnTo>
                  <a:lnTo>
                    <a:pt x="48" y="48"/>
                  </a:lnTo>
                  <a:lnTo>
                    <a:pt x="38" y="55"/>
                  </a:lnTo>
                  <a:lnTo>
                    <a:pt x="28" y="56"/>
                  </a:lnTo>
                  <a:lnTo>
                    <a:pt x="17" y="55"/>
                  </a:lnTo>
                  <a:lnTo>
                    <a:pt x="8" y="48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7" y="2"/>
                  </a:lnTo>
                  <a:lnTo>
                    <a:pt x="28" y="0"/>
                  </a:lnTo>
                </a:path>
              </a:pathLst>
            </a:custGeom>
            <a:solidFill>
              <a:srgbClr val="EDD1D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0856" name="Text Box 120"/>
            <p:cNvSpPr txBox="1">
              <a:spLocks noChangeAspect="1" noChangeArrowheads="1"/>
            </p:cNvSpPr>
            <p:nvPr/>
          </p:nvSpPr>
          <p:spPr bwMode="auto">
            <a:xfrm>
              <a:off x="383" y="2580"/>
              <a:ext cx="939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Terminal pins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</p:grpSp>
      <p:sp>
        <p:nvSpPr>
          <p:cNvPr id="1140858" name="Rectangle 12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5.6.1	</a:t>
            </a:r>
            <a:r>
              <a:rPr lang="en-US" altLang="zh-CN">
                <a:ea typeface="宋体" charset="0"/>
                <a:cs typeface="宋体" charset="0"/>
              </a:rPr>
              <a:t>Rectilinear Routing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173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4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3541E-75CE-DD45-8083-7A2F2CCB7283}" type="slidenum">
              <a:rPr lang="en-US"/>
              <a:pPr/>
              <a:t>35</a:t>
            </a:fld>
            <a:endParaRPr lang="en-US"/>
          </a:p>
        </p:txBody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258888"/>
            <a:ext cx="8212138" cy="4379912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de-DE" b="1"/>
              <a:t>A Sequential Steiner Tree Heuristic</a:t>
            </a:r>
            <a:br>
              <a:rPr lang="de-DE" b="1"/>
            </a:br>
            <a:endParaRPr lang="de-DE"/>
          </a:p>
          <a:p>
            <a:pPr marL="323850" indent="-323850" defTabSz="849313">
              <a:spcAft>
                <a:spcPct val="20000"/>
              </a:spcAft>
              <a:buFont typeface="Symbol" charset="0"/>
              <a:buAutoNum type="arabicPeriod"/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Find the closest (in terms of rectilinear distance) pin pair,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construct their minimum bounding box (MBB) </a:t>
            </a:r>
            <a:endParaRPr lang="de-DE"/>
          </a:p>
          <a:p>
            <a:pPr marL="323850" indent="-323850" defTabSz="849313">
              <a:spcAft>
                <a:spcPct val="20000"/>
              </a:spcAft>
              <a:buFont typeface="Symbol" charset="0"/>
              <a:buAutoNum type="arabicPeriod"/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Find the closest point pair (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 i="1" baseline="-25000">
                <a:ea typeface="宋体" charset="0"/>
                <a:cs typeface="宋体" charset="0"/>
              </a:rPr>
              <a:t>MBB</a:t>
            </a:r>
            <a:r>
              <a:rPr lang="en-US" altLang="zh-CN">
                <a:ea typeface="宋体" charset="0"/>
                <a:cs typeface="宋体" charset="0"/>
              </a:rPr>
              <a:t>,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 i="1" baseline="-25000">
                <a:ea typeface="宋体" charset="0"/>
                <a:cs typeface="宋体" charset="0"/>
              </a:rPr>
              <a:t>C</a:t>
            </a:r>
            <a:r>
              <a:rPr lang="en-US" altLang="zh-CN">
                <a:ea typeface="宋体" charset="0"/>
                <a:cs typeface="宋体" charset="0"/>
              </a:rPr>
              <a:t>) between any point 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 i="1" baseline="-25000">
                <a:ea typeface="宋体" charset="0"/>
                <a:cs typeface="宋体" charset="0"/>
              </a:rPr>
              <a:t>MBB </a:t>
            </a:r>
            <a:r>
              <a:rPr lang="en-US" altLang="zh-CN">
                <a:ea typeface="宋体" charset="0"/>
                <a:cs typeface="宋体" charset="0"/>
              </a:rPr>
              <a:t>on the MBB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and 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 i="1" baseline="-25000">
                <a:ea typeface="宋体" charset="0"/>
                <a:cs typeface="宋体" charset="0"/>
              </a:rPr>
              <a:t>C </a:t>
            </a:r>
            <a:r>
              <a:rPr lang="en-US" altLang="zh-CN">
                <a:ea typeface="宋体" charset="0"/>
                <a:cs typeface="宋体" charset="0"/>
              </a:rPr>
              <a:t>from</a:t>
            </a:r>
            <a:r>
              <a:rPr lang="en-US" altLang="zh-CN" baseline="-25000">
                <a:ea typeface="宋体" charset="0"/>
                <a:cs typeface="宋体" charset="0"/>
              </a:rPr>
              <a:t> </a:t>
            </a:r>
            <a:r>
              <a:rPr lang="en-US" altLang="zh-CN">
                <a:ea typeface="宋体" charset="0"/>
                <a:cs typeface="宋体" charset="0"/>
              </a:rPr>
              <a:t>the set of pins to consider </a:t>
            </a:r>
          </a:p>
          <a:p>
            <a:pPr marL="323850" indent="-323850" defTabSz="849313">
              <a:spcAft>
                <a:spcPct val="20000"/>
              </a:spcAft>
              <a:buFont typeface="Symbol" charset="0"/>
              <a:buAutoNum type="arabicPeriod"/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Construct the MBB of 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 i="1" baseline="-25000">
                <a:ea typeface="宋体" charset="0"/>
                <a:cs typeface="宋体" charset="0"/>
              </a:rPr>
              <a:t>MBB</a:t>
            </a:r>
            <a:r>
              <a:rPr lang="en-US" altLang="zh-CN">
                <a:ea typeface="宋体" charset="0"/>
                <a:cs typeface="宋体" charset="0"/>
              </a:rPr>
              <a:t> and 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 i="1" baseline="-25000">
                <a:ea typeface="宋体" charset="0"/>
                <a:cs typeface="宋体" charset="0"/>
              </a:rPr>
              <a:t>C</a:t>
            </a:r>
            <a:r>
              <a:rPr lang="en-US" altLang="zh-CN">
                <a:ea typeface="宋体" charset="0"/>
                <a:cs typeface="宋体" charset="0"/>
              </a:rPr>
              <a:t> </a:t>
            </a:r>
          </a:p>
          <a:p>
            <a:pPr marL="323850" indent="-323850" defTabSz="849313">
              <a:spcAft>
                <a:spcPct val="20000"/>
              </a:spcAft>
              <a:buFont typeface="Symbol" charset="0"/>
              <a:buAutoNum type="arabicPeriod"/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Add the </a:t>
            </a:r>
            <a:r>
              <a:rPr lang="en-US" altLang="zh-CN" i="1">
                <a:ea typeface="宋体" charset="0"/>
                <a:cs typeface="宋体" charset="0"/>
              </a:rPr>
              <a:t>L</a:t>
            </a:r>
            <a:r>
              <a:rPr lang="en-US" altLang="zh-CN">
                <a:ea typeface="宋体" charset="0"/>
                <a:cs typeface="宋体" charset="0"/>
              </a:rPr>
              <a:t>-shape that 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 i="1" baseline="-25000">
                <a:ea typeface="宋体" charset="0"/>
                <a:cs typeface="宋体" charset="0"/>
              </a:rPr>
              <a:t>MBB</a:t>
            </a:r>
            <a:r>
              <a:rPr lang="en-US" altLang="zh-CN">
                <a:ea typeface="宋体" charset="0"/>
                <a:cs typeface="宋体" charset="0"/>
              </a:rPr>
              <a:t> lies on to </a:t>
            </a:r>
            <a:r>
              <a:rPr lang="en-US" altLang="zh-CN" i="1">
                <a:ea typeface="宋体" charset="0"/>
                <a:cs typeface="宋体" charset="0"/>
              </a:rPr>
              <a:t>T</a:t>
            </a:r>
            <a:r>
              <a:rPr lang="en-US" altLang="zh-CN">
                <a:ea typeface="宋体" charset="0"/>
                <a:cs typeface="宋体" charset="0"/>
              </a:rPr>
              <a:t> (deleting the other </a:t>
            </a:r>
            <a:r>
              <a:rPr lang="en-US" altLang="zh-CN" i="1">
                <a:ea typeface="宋体" charset="0"/>
                <a:cs typeface="宋体" charset="0"/>
              </a:rPr>
              <a:t>L</a:t>
            </a:r>
            <a:r>
              <a:rPr lang="en-US" altLang="zh-CN">
                <a:ea typeface="宋体" charset="0"/>
                <a:cs typeface="宋体" charset="0"/>
              </a:rPr>
              <a:t>-shape).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If 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 i="1" baseline="-25000">
                <a:ea typeface="宋体" charset="0"/>
                <a:cs typeface="宋体" charset="0"/>
              </a:rPr>
              <a:t>MBB</a:t>
            </a:r>
            <a:r>
              <a:rPr lang="en-US" altLang="zh-CN">
                <a:ea typeface="宋体" charset="0"/>
                <a:cs typeface="宋体" charset="0"/>
              </a:rPr>
              <a:t> is a pin, then add any </a:t>
            </a:r>
            <a:r>
              <a:rPr lang="en-US" altLang="zh-CN" i="1">
                <a:ea typeface="宋体" charset="0"/>
                <a:cs typeface="宋体" charset="0"/>
              </a:rPr>
              <a:t>L</a:t>
            </a:r>
            <a:r>
              <a:rPr lang="en-US" altLang="zh-CN">
                <a:ea typeface="宋体" charset="0"/>
                <a:cs typeface="宋体" charset="0"/>
              </a:rPr>
              <a:t>-shape of the MBB to </a:t>
            </a:r>
            <a:r>
              <a:rPr lang="en-US" altLang="zh-CN" i="1">
                <a:ea typeface="宋体" charset="0"/>
                <a:cs typeface="宋体" charset="0"/>
              </a:rPr>
              <a:t>T</a:t>
            </a:r>
            <a:r>
              <a:rPr lang="en-US" altLang="zh-CN">
                <a:ea typeface="宋体" charset="0"/>
                <a:cs typeface="宋体" charset="0"/>
              </a:rPr>
              <a:t>. </a:t>
            </a:r>
          </a:p>
          <a:p>
            <a:pPr marL="323850" indent="-323850" defTabSz="849313">
              <a:spcAft>
                <a:spcPct val="20000"/>
              </a:spcAft>
              <a:buFont typeface="Symbol" charset="0"/>
              <a:buAutoNum type="arabicPeriod"/>
              <a:tabLst>
                <a:tab pos="284163" algn="l"/>
                <a:tab pos="512763" algn="l"/>
              </a:tabLst>
            </a:pPr>
            <a:r>
              <a:rPr lang="de-DE"/>
              <a:t>Goto step 2</a:t>
            </a:r>
            <a:r>
              <a:rPr lang="en-US" altLang="zh-CN">
                <a:ea typeface="宋体" charset="0"/>
                <a:cs typeface="宋体" charset="0"/>
              </a:rPr>
              <a:t> until the set of pins to consider is empty</a:t>
            </a:r>
          </a:p>
        </p:txBody>
      </p:sp>
      <p:grpSp>
        <p:nvGrpSpPr>
          <p:cNvPr id="1144836" name="Group 4"/>
          <p:cNvGrpSpPr>
            <a:grpSpLocks/>
          </p:cNvGrpSpPr>
          <p:nvPr/>
        </p:nvGrpSpPr>
        <p:grpSpPr bwMode="auto">
          <a:xfrm>
            <a:off x="179388" y="2752725"/>
            <a:ext cx="576262" cy="1971675"/>
            <a:chOff x="113" y="1889"/>
            <a:chExt cx="363" cy="1677"/>
          </a:xfrm>
        </p:grpSpPr>
        <p:sp>
          <p:nvSpPr>
            <p:cNvPr id="1144837" name="AutoShape 5"/>
            <p:cNvSpPr>
              <a:spLocks noChangeArrowheads="1"/>
            </p:cNvSpPr>
            <p:nvPr/>
          </p:nvSpPr>
          <p:spPr bwMode="auto">
            <a:xfrm rot="10800000">
              <a:off x="113" y="2796"/>
              <a:ext cx="317" cy="770"/>
            </a:xfrm>
            <a:prstGeom prst="curvedDownArrow">
              <a:avLst>
                <a:gd name="adj1" fmla="val 20000"/>
                <a:gd name="adj2" fmla="val 40000"/>
                <a:gd name="adj3" fmla="val 80967"/>
              </a:avLst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4838" name="AutoShape 6"/>
            <p:cNvSpPr>
              <a:spLocks noChangeArrowheads="1"/>
            </p:cNvSpPr>
            <p:nvPr/>
          </p:nvSpPr>
          <p:spPr bwMode="auto">
            <a:xfrm rot="241297">
              <a:off x="159" y="1889"/>
              <a:ext cx="317" cy="770"/>
            </a:xfrm>
            <a:prstGeom prst="curvedDownArrow">
              <a:avLst>
                <a:gd name="adj1" fmla="val 20000"/>
                <a:gd name="adj2" fmla="val 40000"/>
                <a:gd name="adj3" fmla="val 809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4484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5.6.1	</a:t>
            </a:r>
            <a:r>
              <a:rPr lang="en-US" altLang="zh-CN">
                <a:ea typeface="宋体" charset="0"/>
                <a:cs typeface="宋体" charset="0"/>
              </a:rPr>
              <a:t>Rectilinear Routing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641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4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4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4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83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38FF2-6EB2-1F49-A373-252669B9AAF5}" type="slidenum">
              <a:rPr lang="en-US"/>
              <a:pPr/>
              <a:t>36</a:t>
            </a:fld>
            <a:endParaRPr lang="en-US"/>
          </a:p>
        </p:txBody>
      </p:sp>
      <p:sp>
        <p:nvSpPr>
          <p:cNvPr id="1145859" name="Rectangle 3"/>
          <p:cNvSpPr>
            <a:spLocks noChangeArrowheads="1"/>
          </p:cNvSpPr>
          <p:nvPr/>
        </p:nvSpPr>
        <p:spPr bwMode="auto">
          <a:xfrm>
            <a:off x="800100" y="1533525"/>
            <a:ext cx="1811338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60" name="Line 4"/>
          <p:cNvSpPr>
            <a:spLocks noChangeShapeType="1"/>
          </p:cNvSpPr>
          <p:nvPr/>
        </p:nvSpPr>
        <p:spPr bwMode="auto">
          <a:xfrm>
            <a:off x="110172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61" name="Line 5"/>
          <p:cNvSpPr>
            <a:spLocks noChangeShapeType="1"/>
          </p:cNvSpPr>
          <p:nvPr/>
        </p:nvSpPr>
        <p:spPr bwMode="auto">
          <a:xfrm>
            <a:off x="1404938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62" name="Line 6"/>
          <p:cNvSpPr>
            <a:spLocks noChangeShapeType="1"/>
          </p:cNvSpPr>
          <p:nvPr/>
        </p:nvSpPr>
        <p:spPr bwMode="auto">
          <a:xfrm>
            <a:off x="170656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63" name="Line 7"/>
          <p:cNvSpPr>
            <a:spLocks noChangeShapeType="1"/>
          </p:cNvSpPr>
          <p:nvPr/>
        </p:nvSpPr>
        <p:spPr bwMode="auto">
          <a:xfrm>
            <a:off x="2006600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64" name="Line 8"/>
          <p:cNvSpPr>
            <a:spLocks noChangeShapeType="1"/>
          </p:cNvSpPr>
          <p:nvPr/>
        </p:nvSpPr>
        <p:spPr bwMode="auto">
          <a:xfrm>
            <a:off x="230981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65" name="Line 9"/>
          <p:cNvSpPr>
            <a:spLocks noChangeShapeType="1"/>
          </p:cNvSpPr>
          <p:nvPr/>
        </p:nvSpPr>
        <p:spPr bwMode="auto">
          <a:xfrm flipH="1">
            <a:off x="800100" y="18081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66" name="Line 10"/>
          <p:cNvSpPr>
            <a:spLocks noChangeShapeType="1"/>
          </p:cNvSpPr>
          <p:nvPr/>
        </p:nvSpPr>
        <p:spPr bwMode="auto">
          <a:xfrm flipH="1">
            <a:off x="800100" y="209391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67" name="Line 11"/>
          <p:cNvSpPr>
            <a:spLocks noChangeShapeType="1"/>
          </p:cNvSpPr>
          <p:nvPr/>
        </p:nvSpPr>
        <p:spPr bwMode="auto">
          <a:xfrm flipH="1">
            <a:off x="800100" y="23796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68" name="Line 12"/>
          <p:cNvSpPr>
            <a:spLocks noChangeShapeType="1"/>
          </p:cNvSpPr>
          <p:nvPr/>
        </p:nvSpPr>
        <p:spPr bwMode="auto">
          <a:xfrm flipH="1">
            <a:off x="800100" y="266541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69" name="Line 13"/>
          <p:cNvSpPr>
            <a:spLocks noChangeShapeType="1"/>
          </p:cNvSpPr>
          <p:nvPr/>
        </p:nvSpPr>
        <p:spPr bwMode="auto">
          <a:xfrm flipH="1">
            <a:off x="800100" y="29511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70" name="Line 14"/>
          <p:cNvSpPr>
            <a:spLocks noChangeShapeType="1"/>
          </p:cNvSpPr>
          <p:nvPr/>
        </p:nvSpPr>
        <p:spPr bwMode="auto">
          <a:xfrm flipH="1">
            <a:off x="800100" y="3238500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71" name="Oval 15"/>
          <p:cNvSpPr>
            <a:spLocks noChangeAspect="1" noChangeArrowheads="1"/>
          </p:cNvSpPr>
          <p:nvPr/>
        </p:nvSpPr>
        <p:spPr bwMode="auto">
          <a:xfrm>
            <a:off x="1973263" y="1503363"/>
            <a:ext cx="68262" cy="65087"/>
          </a:xfrm>
          <a:prstGeom prst="ellipse">
            <a:avLst/>
          </a:prstGeom>
          <a:solidFill>
            <a:srgbClr val="EDD1D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72" name="Oval 16"/>
          <p:cNvSpPr>
            <a:spLocks noChangeAspect="1" noChangeArrowheads="1"/>
          </p:cNvSpPr>
          <p:nvPr/>
        </p:nvSpPr>
        <p:spPr bwMode="auto">
          <a:xfrm>
            <a:off x="768350" y="1773238"/>
            <a:ext cx="65088" cy="61912"/>
          </a:xfrm>
          <a:prstGeom prst="ellipse">
            <a:avLst/>
          </a:prstGeom>
          <a:solidFill>
            <a:srgbClr val="EDD1D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73" name="Oval 17"/>
          <p:cNvSpPr>
            <a:spLocks noChangeAspect="1" noChangeArrowheads="1"/>
          </p:cNvSpPr>
          <p:nvPr/>
        </p:nvSpPr>
        <p:spPr bwMode="auto">
          <a:xfrm>
            <a:off x="1068388" y="2057400"/>
            <a:ext cx="66675" cy="63500"/>
          </a:xfrm>
          <a:prstGeom prst="ellipse">
            <a:avLst/>
          </a:prstGeom>
          <a:solidFill>
            <a:srgbClr val="EDD1D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74" name="Oval 18"/>
          <p:cNvSpPr>
            <a:spLocks noChangeArrowheads="1"/>
          </p:cNvSpPr>
          <p:nvPr/>
        </p:nvSpPr>
        <p:spPr bwMode="auto">
          <a:xfrm>
            <a:off x="2274888" y="2341563"/>
            <a:ext cx="69850" cy="65087"/>
          </a:xfrm>
          <a:prstGeom prst="ellipse">
            <a:avLst/>
          </a:prstGeom>
          <a:solidFill>
            <a:srgbClr val="EDD1D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75" name="Oval 19"/>
          <p:cNvSpPr>
            <a:spLocks noChangeArrowheads="1"/>
          </p:cNvSpPr>
          <p:nvPr/>
        </p:nvSpPr>
        <p:spPr bwMode="auto">
          <a:xfrm>
            <a:off x="2578100" y="2914650"/>
            <a:ext cx="68263" cy="65088"/>
          </a:xfrm>
          <a:prstGeom prst="ellipse">
            <a:avLst/>
          </a:prstGeom>
          <a:solidFill>
            <a:srgbClr val="EDD1D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76" name="Oval 20"/>
          <p:cNvSpPr>
            <a:spLocks noChangeArrowheads="1"/>
          </p:cNvSpPr>
          <p:nvPr/>
        </p:nvSpPr>
        <p:spPr bwMode="auto">
          <a:xfrm>
            <a:off x="1670050" y="2917825"/>
            <a:ext cx="69850" cy="65088"/>
          </a:xfrm>
          <a:prstGeom prst="ellipse">
            <a:avLst/>
          </a:prstGeom>
          <a:solidFill>
            <a:srgbClr val="EDD1D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77" name="Oval 21"/>
          <p:cNvSpPr>
            <a:spLocks noChangeArrowheads="1"/>
          </p:cNvSpPr>
          <p:nvPr/>
        </p:nvSpPr>
        <p:spPr bwMode="auto">
          <a:xfrm>
            <a:off x="1068388" y="3486150"/>
            <a:ext cx="68262" cy="66675"/>
          </a:xfrm>
          <a:prstGeom prst="ellipse">
            <a:avLst/>
          </a:prstGeom>
          <a:solidFill>
            <a:srgbClr val="EDD1D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5878" name="Text Box 22"/>
          <p:cNvSpPr txBox="1">
            <a:spLocks noChangeArrowheads="1"/>
          </p:cNvSpPr>
          <p:nvPr/>
        </p:nvSpPr>
        <p:spPr bwMode="auto">
          <a:xfrm>
            <a:off x="1420813" y="2098675"/>
            <a:ext cx="9667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45880" name="Rectangle 2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5.6.1	</a:t>
            </a:r>
            <a:r>
              <a:rPr lang="en-US" altLang="zh-CN">
                <a:ea typeface="宋体" charset="0"/>
                <a:cs typeface="宋体" charset="0"/>
              </a:rPr>
              <a:t>Rectilinear Routing: Example </a:t>
            </a:r>
            <a:r>
              <a:rPr lang="de-DE"/>
              <a:t>Sequential Steiner Tree Heuristic</a:t>
            </a:r>
          </a:p>
        </p:txBody>
      </p:sp>
    </p:spTree>
    <p:extLst>
      <p:ext uri="{BB962C8B-B14F-4D97-AF65-F5344CB8AC3E}">
        <p14:creationId xmlns:p14="http://schemas.microsoft.com/office/powerpoint/2010/main" val="2315156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9F3-B8E5-D140-9A43-3E00C0439AB8}" type="slidenum">
              <a:rPr lang="en-US"/>
              <a:pPr/>
              <a:t>37</a:t>
            </a:fld>
            <a:endParaRPr lang="en-US"/>
          </a:p>
        </p:txBody>
      </p:sp>
      <p:sp>
        <p:nvSpPr>
          <p:cNvPr id="1146883" name="Rectangle 3"/>
          <p:cNvSpPr>
            <a:spLocks noChangeArrowheads="1"/>
          </p:cNvSpPr>
          <p:nvPr/>
        </p:nvSpPr>
        <p:spPr bwMode="auto">
          <a:xfrm>
            <a:off x="800100" y="1533525"/>
            <a:ext cx="1811338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884" name="Line 4"/>
          <p:cNvSpPr>
            <a:spLocks noChangeShapeType="1"/>
          </p:cNvSpPr>
          <p:nvPr/>
        </p:nvSpPr>
        <p:spPr bwMode="auto">
          <a:xfrm>
            <a:off x="110172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885" name="Line 5"/>
          <p:cNvSpPr>
            <a:spLocks noChangeShapeType="1"/>
          </p:cNvSpPr>
          <p:nvPr/>
        </p:nvSpPr>
        <p:spPr bwMode="auto">
          <a:xfrm>
            <a:off x="1404938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886" name="Line 6"/>
          <p:cNvSpPr>
            <a:spLocks noChangeShapeType="1"/>
          </p:cNvSpPr>
          <p:nvPr/>
        </p:nvSpPr>
        <p:spPr bwMode="auto">
          <a:xfrm>
            <a:off x="170656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887" name="Line 7"/>
          <p:cNvSpPr>
            <a:spLocks noChangeShapeType="1"/>
          </p:cNvSpPr>
          <p:nvPr/>
        </p:nvSpPr>
        <p:spPr bwMode="auto">
          <a:xfrm>
            <a:off x="2006600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888" name="Line 8"/>
          <p:cNvSpPr>
            <a:spLocks noChangeShapeType="1"/>
          </p:cNvSpPr>
          <p:nvPr/>
        </p:nvSpPr>
        <p:spPr bwMode="auto">
          <a:xfrm>
            <a:off x="230981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889" name="Line 9"/>
          <p:cNvSpPr>
            <a:spLocks noChangeShapeType="1"/>
          </p:cNvSpPr>
          <p:nvPr/>
        </p:nvSpPr>
        <p:spPr bwMode="auto">
          <a:xfrm flipH="1">
            <a:off x="800100" y="18081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890" name="Line 10"/>
          <p:cNvSpPr>
            <a:spLocks noChangeShapeType="1"/>
          </p:cNvSpPr>
          <p:nvPr/>
        </p:nvSpPr>
        <p:spPr bwMode="auto">
          <a:xfrm flipH="1">
            <a:off x="800100" y="209391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891" name="Line 11"/>
          <p:cNvSpPr>
            <a:spLocks noChangeShapeType="1"/>
          </p:cNvSpPr>
          <p:nvPr/>
        </p:nvSpPr>
        <p:spPr bwMode="auto">
          <a:xfrm flipH="1">
            <a:off x="800100" y="23796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892" name="Line 12"/>
          <p:cNvSpPr>
            <a:spLocks noChangeShapeType="1"/>
          </p:cNvSpPr>
          <p:nvPr/>
        </p:nvSpPr>
        <p:spPr bwMode="auto">
          <a:xfrm flipH="1">
            <a:off x="800100" y="266541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893" name="Line 13"/>
          <p:cNvSpPr>
            <a:spLocks noChangeShapeType="1"/>
          </p:cNvSpPr>
          <p:nvPr/>
        </p:nvSpPr>
        <p:spPr bwMode="auto">
          <a:xfrm flipH="1">
            <a:off x="800100" y="29511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894" name="Line 14"/>
          <p:cNvSpPr>
            <a:spLocks noChangeShapeType="1"/>
          </p:cNvSpPr>
          <p:nvPr/>
        </p:nvSpPr>
        <p:spPr bwMode="auto">
          <a:xfrm flipH="1">
            <a:off x="800100" y="3238500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895" name="Oval 15"/>
          <p:cNvSpPr>
            <a:spLocks noChangeAspect="1" noChangeArrowheads="1"/>
          </p:cNvSpPr>
          <p:nvPr/>
        </p:nvSpPr>
        <p:spPr bwMode="auto">
          <a:xfrm>
            <a:off x="1973263" y="1503363"/>
            <a:ext cx="68262" cy="650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896" name="Oval 16"/>
          <p:cNvSpPr>
            <a:spLocks noChangeAspect="1" noChangeArrowheads="1"/>
          </p:cNvSpPr>
          <p:nvPr/>
        </p:nvSpPr>
        <p:spPr bwMode="auto">
          <a:xfrm>
            <a:off x="768350" y="1773238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897" name="Oval 17"/>
          <p:cNvSpPr>
            <a:spLocks noChangeAspect="1" noChangeArrowheads="1"/>
          </p:cNvSpPr>
          <p:nvPr/>
        </p:nvSpPr>
        <p:spPr bwMode="auto">
          <a:xfrm>
            <a:off x="1068388" y="2057400"/>
            <a:ext cx="84137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898" name="Oval 18"/>
          <p:cNvSpPr>
            <a:spLocks noChangeArrowheads="1"/>
          </p:cNvSpPr>
          <p:nvPr/>
        </p:nvSpPr>
        <p:spPr bwMode="auto">
          <a:xfrm>
            <a:off x="2274888" y="2341563"/>
            <a:ext cx="69850" cy="650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899" name="Oval 19"/>
          <p:cNvSpPr>
            <a:spLocks noChangeArrowheads="1"/>
          </p:cNvSpPr>
          <p:nvPr/>
        </p:nvSpPr>
        <p:spPr bwMode="auto">
          <a:xfrm>
            <a:off x="2578100" y="2914650"/>
            <a:ext cx="68263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900" name="Oval 20"/>
          <p:cNvSpPr>
            <a:spLocks noChangeArrowheads="1"/>
          </p:cNvSpPr>
          <p:nvPr/>
        </p:nvSpPr>
        <p:spPr bwMode="auto">
          <a:xfrm>
            <a:off x="1670050" y="2917825"/>
            <a:ext cx="69850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901" name="Oval 21"/>
          <p:cNvSpPr>
            <a:spLocks noChangeArrowheads="1"/>
          </p:cNvSpPr>
          <p:nvPr/>
        </p:nvSpPr>
        <p:spPr bwMode="auto">
          <a:xfrm>
            <a:off x="1068388" y="3486150"/>
            <a:ext cx="68262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6902" name="Text Box 22"/>
          <p:cNvSpPr txBox="1">
            <a:spLocks noChangeArrowheads="1"/>
          </p:cNvSpPr>
          <p:nvPr/>
        </p:nvSpPr>
        <p:spPr bwMode="auto">
          <a:xfrm>
            <a:off x="768350" y="1522413"/>
            <a:ext cx="3159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46903" name="Text Box 23"/>
          <p:cNvSpPr txBox="1">
            <a:spLocks noChangeArrowheads="1"/>
          </p:cNvSpPr>
          <p:nvPr/>
        </p:nvSpPr>
        <p:spPr bwMode="auto">
          <a:xfrm>
            <a:off x="1068388" y="2057400"/>
            <a:ext cx="3016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46904" name="Text Box 24"/>
          <p:cNvSpPr txBox="1">
            <a:spLocks noChangeArrowheads="1"/>
          </p:cNvSpPr>
          <p:nvPr/>
        </p:nvSpPr>
        <p:spPr bwMode="auto">
          <a:xfrm>
            <a:off x="1420813" y="2098675"/>
            <a:ext cx="9667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46906" name="Rectangle 2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5.6.1	</a:t>
            </a:r>
            <a:r>
              <a:rPr lang="en-US" altLang="zh-CN">
                <a:ea typeface="宋体" charset="0"/>
                <a:cs typeface="宋体" charset="0"/>
              </a:rPr>
              <a:t>Rectilinear Routing: Example </a:t>
            </a:r>
            <a:r>
              <a:rPr lang="de-DE"/>
              <a:t>Sequential Steiner Tree Heuristic</a:t>
            </a:r>
          </a:p>
        </p:txBody>
      </p:sp>
    </p:spTree>
    <p:extLst>
      <p:ext uri="{BB962C8B-B14F-4D97-AF65-F5344CB8AC3E}">
        <p14:creationId xmlns:p14="http://schemas.microsoft.com/office/powerpoint/2010/main" val="375098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BC320-CBA2-1444-B245-97C122F7EF95}" type="slidenum">
              <a:rPr lang="en-US"/>
              <a:pPr/>
              <a:t>38</a:t>
            </a:fld>
            <a:endParaRPr lang="en-US"/>
          </a:p>
        </p:txBody>
      </p:sp>
      <p:sp>
        <p:nvSpPr>
          <p:cNvPr id="1147906" name="Rectangle 2"/>
          <p:cNvSpPr>
            <a:spLocks noChangeArrowheads="1"/>
          </p:cNvSpPr>
          <p:nvPr/>
        </p:nvSpPr>
        <p:spPr bwMode="auto">
          <a:xfrm>
            <a:off x="800100" y="1533525"/>
            <a:ext cx="1811338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07" name="Oval 3"/>
          <p:cNvSpPr>
            <a:spLocks noChangeAspect="1" noChangeArrowheads="1"/>
          </p:cNvSpPr>
          <p:nvPr/>
        </p:nvSpPr>
        <p:spPr bwMode="auto">
          <a:xfrm>
            <a:off x="1973263" y="1503363"/>
            <a:ext cx="68262" cy="650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09" name="Line 5"/>
          <p:cNvSpPr>
            <a:spLocks noChangeShapeType="1"/>
          </p:cNvSpPr>
          <p:nvPr/>
        </p:nvSpPr>
        <p:spPr bwMode="auto">
          <a:xfrm>
            <a:off x="110172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10" name="Line 6"/>
          <p:cNvSpPr>
            <a:spLocks noChangeShapeType="1"/>
          </p:cNvSpPr>
          <p:nvPr/>
        </p:nvSpPr>
        <p:spPr bwMode="auto">
          <a:xfrm>
            <a:off x="1404938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11" name="Line 7"/>
          <p:cNvSpPr>
            <a:spLocks noChangeShapeType="1"/>
          </p:cNvSpPr>
          <p:nvPr/>
        </p:nvSpPr>
        <p:spPr bwMode="auto">
          <a:xfrm>
            <a:off x="170656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12" name="Line 8"/>
          <p:cNvSpPr>
            <a:spLocks noChangeShapeType="1"/>
          </p:cNvSpPr>
          <p:nvPr/>
        </p:nvSpPr>
        <p:spPr bwMode="auto">
          <a:xfrm>
            <a:off x="2006600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13" name="Line 9"/>
          <p:cNvSpPr>
            <a:spLocks noChangeShapeType="1"/>
          </p:cNvSpPr>
          <p:nvPr/>
        </p:nvSpPr>
        <p:spPr bwMode="auto">
          <a:xfrm>
            <a:off x="230981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14" name="Line 10"/>
          <p:cNvSpPr>
            <a:spLocks noChangeShapeType="1"/>
          </p:cNvSpPr>
          <p:nvPr/>
        </p:nvSpPr>
        <p:spPr bwMode="auto">
          <a:xfrm flipH="1">
            <a:off x="800100" y="18081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15" name="Line 11"/>
          <p:cNvSpPr>
            <a:spLocks noChangeShapeType="1"/>
          </p:cNvSpPr>
          <p:nvPr/>
        </p:nvSpPr>
        <p:spPr bwMode="auto">
          <a:xfrm flipH="1">
            <a:off x="800100" y="209391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16" name="Line 12"/>
          <p:cNvSpPr>
            <a:spLocks noChangeShapeType="1"/>
          </p:cNvSpPr>
          <p:nvPr/>
        </p:nvSpPr>
        <p:spPr bwMode="auto">
          <a:xfrm flipH="1">
            <a:off x="800100" y="23796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17" name="Line 13"/>
          <p:cNvSpPr>
            <a:spLocks noChangeShapeType="1"/>
          </p:cNvSpPr>
          <p:nvPr/>
        </p:nvSpPr>
        <p:spPr bwMode="auto">
          <a:xfrm flipH="1">
            <a:off x="800100" y="266541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18" name="Line 14"/>
          <p:cNvSpPr>
            <a:spLocks noChangeShapeType="1"/>
          </p:cNvSpPr>
          <p:nvPr/>
        </p:nvSpPr>
        <p:spPr bwMode="auto">
          <a:xfrm flipH="1">
            <a:off x="800100" y="29511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19" name="Line 15"/>
          <p:cNvSpPr>
            <a:spLocks noChangeShapeType="1"/>
          </p:cNvSpPr>
          <p:nvPr/>
        </p:nvSpPr>
        <p:spPr bwMode="auto">
          <a:xfrm flipH="1">
            <a:off x="800100" y="3238500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22" name="Oval 18"/>
          <p:cNvSpPr>
            <a:spLocks noChangeAspect="1" noChangeArrowheads="1"/>
          </p:cNvSpPr>
          <p:nvPr/>
        </p:nvSpPr>
        <p:spPr bwMode="auto">
          <a:xfrm>
            <a:off x="1068388" y="2057400"/>
            <a:ext cx="84137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23" name="Oval 19"/>
          <p:cNvSpPr>
            <a:spLocks noChangeArrowheads="1"/>
          </p:cNvSpPr>
          <p:nvPr/>
        </p:nvSpPr>
        <p:spPr bwMode="auto">
          <a:xfrm>
            <a:off x="2274888" y="2341563"/>
            <a:ext cx="69850" cy="650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24" name="Oval 20"/>
          <p:cNvSpPr>
            <a:spLocks noChangeArrowheads="1"/>
          </p:cNvSpPr>
          <p:nvPr/>
        </p:nvSpPr>
        <p:spPr bwMode="auto">
          <a:xfrm>
            <a:off x="2578100" y="2914650"/>
            <a:ext cx="68263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25" name="Oval 21"/>
          <p:cNvSpPr>
            <a:spLocks noChangeArrowheads="1"/>
          </p:cNvSpPr>
          <p:nvPr/>
        </p:nvSpPr>
        <p:spPr bwMode="auto">
          <a:xfrm>
            <a:off x="1670050" y="2917825"/>
            <a:ext cx="69850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26" name="Oval 22"/>
          <p:cNvSpPr>
            <a:spLocks noChangeArrowheads="1"/>
          </p:cNvSpPr>
          <p:nvPr/>
        </p:nvSpPr>
        <p:spPr bwMode="auto">
          <a:xfrm>
            <a:off x="1068388" y="3486150"/>
            <a:ext cx="68262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27" name="Text Box 23"/>
          <p:cNvSpPr txBox="1">
            <a:spLocks noChangeArrowheads="1"/>
          </p:cNvSpPr>
          <p:nvPr/>
        </p:nvSpPr>
        <p:spPr bwMode="auto">
          <a:xfrm>
            <a:off x="768350" y="1522413"/>
            <a:ext cx="3159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47928" name="Text Box 24"/>
          <p:cNvSpPr txBox="1">
            <a:spLocks noChangeArrowheads="1"/>
          </p:cNvSpPr>
          <p:nvPr/>
        </p:nvSpPr>
        <p:spPr bwMode="auto">
          <a:xfrm>
            <a:off x="1068388" y="2057400"/>
            <a:ext cx="3016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47929" name="Text Box 25"/>
          <p:cNvSpPr txBox="1">
            <a:spLocks noChangeArrowheads="1"/>
          </p:cNvSpPr>
          <p:nvPr/>
        </p:nvSpPr>
        <p:spPr bwMode="auto">
          <a:xfrm>
            <a:off x="1973263" y="1503363"/>
            <a:ext cx="3159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47930" name="Line 26"/>
          <p:cNvSpPr>
            <a:spLocks noChangeShapeType="1"/>
          </p:cNvSpPr>
          <p:nvPr/>
        </p:nvSpPr>
        <p:spPr bwMode="auto">
          <a:xfrm>
            <a:off x="836613" y="1808163"/>
            <a:ext cx="26511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31" name="Line 27"/>
          <p:cNvSpPr>
            <a:spLocks noChangeShapeType="1"/>
          </p:cNvSpPr>
          <p:nvPr/>
        </p:nvSpPr>
        <p:spPr bwMode="auto">
          <a:xfrm flipV="1">
            <a:off x="1101725" y="1808163"/>
            <a:ext cx="0" cy="2492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32" name="Line 28"/>
          <p:cNvSpPr>
            <a:spLocks noChangeShapeType="1"/>
          </p:cNvSpPr>
          <p:nvPr/>
        </p:nvSpPr>
        <p:spPr bwMode="auto">
          <a:xfrm>
            <a:off x="800100" y="1838325"/>
            <a:ext cx="0" cy="2555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33" name="Line 29"/>
          <p:cNvSpPr>
            <a:spLocks noChangeShapeType="1"/>
          </p:cNvSpPr>
          <p:nvPr/>
        </p:nvSpPr>
        <p:spPr bwMode="auto">
          <a:xfrm flipH="1">
            <a:off x="800100" y="2093913"/>
            <a:ext cx="26828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34" name="Text Box 30"/>
          <p:cNvSpPr txBox="1">
            <a:spLocks noChangeArrowheads="1"/>
          </p:cNvSpPr>
          <p:nvPr/>
        </p:nvSpPr>
        <p:spPr bwMode="auto">
          <a:xfrm>
            <a:off x="1420813" y="2098675"/>
            <a:ext cx="9667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47936" name="Rectangle 3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5.6.1	</a:t>
            </a:r>
            <a:r>
              <a:rPr lang="en-US" altLang="zh-CN">
                <a:ea typeface="宋体" charset="0"/>
                <a:cs typeface="宋体" charset="0"/>
              </a:rPr>
              <a:t>Rectilinear Routing: Example </a:t>
            </a:r>
            <a:r>
              <a:rPr lang="de-DE"/>
              <a:t>Sequential Steiner Tree Heuristic</a:t>
            </a:r>
          </a:p>
        </p:txBody>
      </p:sp>
      <p:sp>
        <p:nvSpPr>
          <p:cNvPr id="1147937" name="Text Box 33"/>
          <p:cNvSpPr txBox="1">
            <a:spLocks noChangeArrowheads="1"/>
          </p:cNvSpPr>
          <p:nvPr/>
        </p:nvSpPr>
        <p:spPr bwMode="auto">
          <a:xfrm>
            <a:off x="814388" y="4076700"/>
            <a:ext cx="642937" cy="344488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MBB</a:t>
            </a:r>
          </a:p>
        </p:txBody>
      </p:sp>
      <p:sp>
        <p:nvSpPr>
          <p:cNvPr id="1147939" name="Line 35"/>
          <p:cNvSpPr>
            <a:spLocks noChangeShapeType="1"/>
          </p:cNvSpPr>
          <p:nvPr/>
        </p:nvSpPr>
        <p:spPr bwMode="auto">
          <a:xfrm flipV="1">
            <a:off x="971550" y="2139950"/>
            <a:ext cx="0" cy="1936750"/>
          </a:xfrm>
          <a:prstGeom prst="line">
            <a:avLst/>
          </a:prstGeom>
          <a:noFill/>
          <a:ln w="6350">
            <a:solidFill>
              <a:srgbClr val="CC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40" name="Text Box 36"/>
          <p:cNvSpPr txBox="1">
            <a:spLocks noChangeArrowheads="1"/>
          </p:cNvSpPr>
          <p:nvPr/>
        </p:nvSpPr>
        <p:spPr bwMode="auto">
          <a:xfrm>
            <a:off x="1871663" y="1079500"/>
            <a:ext cx="365125" cy="344488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1147920" name="Oval 16"/>
          <p:cNvSpPr>
            <a:spLocks noChangeAspect="1" noChangeArrowheads="1"/>
          </p:cNvSpPr>
          <p:nvPr/>
        </p:nvSpPr>
        <p:spPr bwMode="auto">
          <a:xfrm>
            <a:off x="1973263" y="1503363"/>
            <a:ext cx="80962" cy="76200"/>
          </a:xfrm>
          <a:prstGeom prst="ellipse">
            <a:avLst/>
          </a:prstGeom>
          <a:solidFill>
            <a:srgbClr val="EDD1D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7921" name="Oval 17"/>
          <p:cNvSpPr>
            <a:spLocks noChangeAspect="1" noChangeArrowheads="1"/>
          </p:cNvSpPr>
          <p:nvPr/>
        </p:nvSpPr>
        <p:spPr bwMode="auto">
          <a:xfrm>
            <a:off x="768350" y="1773238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1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4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4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29" grpId="0"/>
      <p:bldP spid="1147940" grpId="0" animBg="1"/>
      <p:bldP spid="11479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D12F-6DF5-644C-A5A0-07158803C735}" type="slidenum">
              <a:rPr lang="en-US"/>
              <a:pPr/>
              <a:t>39</a:t>
            </a:fld>
            <a:endParaRPr lang="en-US"/>
          </a:p>
        </p:txBody>
      </p:sp>
      <p:sp>
        <p:nvSpPr>
          <p:cNvPr id="1148930" name="Rectangle 2"/>
          <p:cNvSpPr>
            <a:spLocks noChangeArrowheads="1"/>
          </p:cNvSpPr>
          <p:nvPr/>
        </p:nvSpPr>
        <p:spPr bwMode="auto">
          <a:xfrm>
            <a:off x="3227388" y="1533525"/>
            <a:ext cx="1811337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31" name="Oval 3"/>
          <p:cNvSpPr>
            <a:spLocks noChangeArrowheads="1"/>
          </p:cNvSpPr>
          <p:nvPr/>
        </p:nvSpPr>
        <p:spPr bwMode="auto">
          <a:xfrm>
            <a:off x="4716463" y="2349500"/>
            <a:ext cx="69850" cy="65088"/>
          </a:xfrm>
          <a:prstGeom prst="ellipse">
            <a:avLst/>
          </a:prstGeom>
          <a:solidFill>
            <a:schemeClr val="bg2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33" name="Rectangle 5"/>
          <p:cNvSpPr>
            <a:spLocks noChangeArrowheads="1"/>
          </p:cNvSpPr>
          <p:nvPr/>
        </p:nvSpPr>
        <p:spPr bwMode="auto">
          <a:xfrm>
            <a:off x="800100" y="1533525"/>
            <a:ext cx="1811338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34" name="Line 6"/>
          <p:cNvSpPr>
            <a:spLocks noChangeShapeType="1"/>
          </p:cNvSpPr>
          <p:nvPr/>
        </p:nvSpPr>
        <p:spPr bwMode="auto">
          <a:xfrm>
            <a:off x="110172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35" name="Line 7"/>
          <p:cNvSpPr>
            <a:spLocks noChangeShapeType="1"/>
          </p:cNvSpPr>
          <p:nvPr/>
        </p:nvSpPr>
        <p:spPr bwMode="auto">
          <a:xfrm>
            <a:off x="1404938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36" name="Line 8"/>
          <p:cNvSpPr>
            <a:spLocks noChangeShapeType="1"/>
          </p:cNvSpPr>
          <p:nvPr/>
        </p:nvSpPr>
        <p:spPr bwMode="auto">
          <a:xfrm>
            <a:off x="170656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37" name="Line 9"/>
          <p:cNvSpPr>
            <a:spLocks noChangeShapeType="1"/>
          </p:cNvSpPr>
          <p:nvPr/>
        </p:nvSpPr>
        <p:spPr bwMode="auto">
          <a:xfrm>
            <a:off x="2006600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38" name="Line 10"/>
          <p:cNvSpPr>
            <a:spLocks noChangeShapeType="1"/>
          </p:cNvSpPr>
          <p:nvPr/>
        </p:nvSpPr>
        <p:spPr bwMode="auto">
          <a:xfrm>
            <a:off x="230981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39" name="Line 11"/>
          <p:cNvSpPr>
            <a:spLocks noChangeShapeType="1"/>
          </p:cNvSpPr>
          <p:nvPr/>
        </p:nvSpPr>
        <p:spPr bwMode="auto">
          <a:xfrm flipH="1">
            <a:off x="800100" y="18081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40" name="Line 12"/>
          <p:cNvSpPr>
            <a:spLocks noChangeShapeType="1"/>
          </p:cNvSpPr>
          <p:nvPr/>
        </p:nvSpPr>
        <p:spPr bwMode="auto">
          <a:xfrm flipH="1">
            <a:off x="800100" y="209391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41" name="Line 13"/>
          <p:cNvSpPr>
            <a:spLocks noChangeShapeType="1"/>
          </p:cNvSpPr>
          <p:nvPr/>
        </p:nvSpPr>
        <p:spPr bwMode="auto">
          <a:xfrm flipH="1">
            <a:off x="800100" y="23796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42" name="Line 14"/>
          <p:cNvSpPr>
            <a:spLocks noChangeShapeType="1"/>
          </p:cNvSpPr>
          <p:nvPr/>
        </p:nvSpPr>
        <p:spPr bwMode="auto">
          <a:xfrm flipH="1">
            <a:off x="800100" y="266541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43" name="Line 15"/>
          <p:cNvSpPr>
            <a:spLocks noChangeShapeType="1"/>
          </p:cNvSpPr>
          <p:nvPr/>
        </p:nvSpPr>
        <p:spPr bwMode="auto">
          <a:xfrm flipH="1">
            <a:off x="800100" y="29511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44" name="Line 16"/>
          <p:cNvSpPr>
            <a:spLocks noChangeShapeType="1"/>
          </p:cNvSpPr>
          <p:nvPr/>
        </p:nvSpPr>
        <p:spPr bwMode="auto">
          <a:xfrm flipH="1">
            <a:off x="800100" y="3238500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45" name="Oval 17"/>
          <p:cNvSpPr>
            <a:spLocks noChangeAspect="1" noChangeArrowheads="1"/>
          </p:cNvSpPr>
          <p:nvPr/>
        </p:nvSpPr>
        <p:spPr bwMode="auto">
          <a:xfrm>
            <a:off x="1973263" y="1503363"/>
            <a:ext cx="80962" cy="76200"/>
          </a:xfrm>
          <a:prstGeom prst="ellipse">
            <a:avLst/>
          </a:prstGeom>
          <a:solidFill>
            <a:srgbClr val="EDD1D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46" name="Oval 18"/>
          <p:cNvSpPr>
            <a:spLocks noChangeAspect="1" noChangeArrowheads="1"/>
          </p:cNvSpPr>
          <p:nvPr/>
        </p:nvSpPr>
        <p:spPr bwMode="auto">
          <a:xfrm>
            <a:off x="768350" y="1773238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47" name="Oval 19"/>
          <p:cNvSpPr>
            <a:spLocks noChangeAspect="1" noChangeArrowheads="1"/>
          </p:cNvSpPr>
          <p:nvPr/>
        </p:nvSpPr>
        <p:spPr bwMode="auto">
          <a:xfrm>
            <a:off x="1068388" y="2057400"/>
            <a:ext cx="84137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48" name="Oval 20"/>
          <p:cNvSpPr>
            <a:spLocks noChangeArrowheads="1"/>
          </p:cNvSpPr>
          <p:nvPr/>
        </p:nvSpPr>
        <p:spPr bwMode="auto">
          <a:xfrm>
            <a:off x="2274888" y="2341563"/>
            <a:ext cx="69850" cy="650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49" name="Oval 21"/>
          <p:cNvSpPr>
            <a:spLocks noChangeArrowheads="1"/>
          </p:cNvSpPr>
          <p:nvPr/>
        </p:nvSpPr>
        <p:spPr bwMode="auto">
          <a:xfrm>
            <a:off x="2578100" y="2914650"/>
            <a:ext cx="68263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50" name="Oval 22"/>
          <p:cNvSpPr>
            <a:spLocks noChangeArrowheads="1"/>
          </p:cNvSpPr>
          <p:nvPr/>
        </p:nvSpPr>
        <p:spPr bwMode="auto">
          <a:xfrm>
            <a:off x="1670050" y="2917825"/>
            <a:ext cx="69850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51" name="Oval 23"/>
          <p:cNvSpPr>
            <a:spLocks noChangeArrowheads="1"/>
          </p:cNvSpPr>
          <p:nvPr/>
        </p:nvSpPr>
        <p:spPr bwMode="auto">
          <a:xfrm>
            <a:off x="1068388" y="3486150"/>
            <a:ext cx="68262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52" name="Text Box 24"/>
          <p:cNvSpPr txBox="1">
            <a:spLocks noChangeArrowheads="1"/>
          </p:cNvSpPr>
          <p:nvPr/>
        </p:nvSpPr>
        <p:spPr bwMode="auto">
          <a:xfrm>
            <a:off x="768350" y="1522413"/>
            <a:ext cx="3159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48953" name="Text Box 25"/>
          <p:cNvSpPr txBox="1">
            <a:spLocks noChangeArrowheads="1"/>
          </p:cNvSpPr>
          <p:nvPr/>
        </p:nvSpPr>
        <p:spPr bwMode="auto">
          <a:xfrm>
            <a:off x="1068388" y="2057400"/>
            <a:ext cx="3016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48954" name="Text Box 26"/>
          <p:cNvSpPr txBox="1">
            <a:spLocks noChangeArrowheads="1"/>
          </p:cNvSpPr>
          <p:nvPr/>
        </p:nvSpPr>
        <p:spPr bwMode="auto">
          <a:xfrm>
            <a:off x="1973263" y="1503363"/>
            <a:ext cx="3159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48955" name="Line 27"/>
          <p:cNvSpPr>
            <a:spLocks noChangeShapeType="1"/>
          </p:cNvSpPr>
          <p:nvPr/>
        </p:nvSpPr>
        <p:spPr bwMode="auto">
          <a:xfrm>
            <a:off x="836613" y="1808163"/>
            <a:ext cx="26511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56" name="Line 28"/>
          <p:cNvSpPr>
            <a:spLocks noChangeShapeType="1"/>
          </p:cNvSpPr>
          <p:nvPr/>
        </p:nvSpPr>
        <p:spPr bwMode="auto">
          <a:xfrm flipV="1">
            <a:off x="1101725" y="1808163"/>
            <a:ext cx="0" cy="2492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57" name="Line 29"/>
          <p:cNvSpPr>
            <a:spLocks noChangeShapeType="1"/>
          </p:cNvSpPr>
          <p:nvPr/>
        </p:nvSpPr>
        <p:spPr bwMode="auto">
          <a:xfrm>
            <a:off x="800100" y="1838325"/>
            <a:ext cx="0" cy="2555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58" name="Line 30"/>
          <p:cNvSpPr>
            <a:spLocks noChangeShapeType="1"/>
          </p:cNvSpPr>
          <p:nvPr/>
        </p:nvSpPr>
        <p:spPr bwMode="auto">
          <a:xfrm flipH="1">
            <a:off x="800100" y="2093913"/>
            <a:ext cx="26828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59" name="Line 31"/>
          <p:cNvSpPr>
            <a:spLocks noChangeShapeType="1"/>
          </p:cNvSpPr>
          <p:nvPr/>
        </p:nvSpPr>
        <p:spPr bwMode="auto">
          <a:xfrm>
            <a:off x="352901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60" name="Line 32"/>
          <p:cNvSpPr>
            <a:spLocks noChangeShapeType="1"/>
          </p:cNvSpPr>
          <p:nvPr/>
        </p:nvSpPr>
        <p:spPr bwMode="auto">
          <a:xfrm>
            <a:off x="383222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61" name="Line 33"/>
          <p:cNvSpPr>
            <a:spLocks noChangeShapeType="1"/>
          </p:cNvSpPr>
          <p:nvPr/>
        </p:nvSpPr>
        <p:spPr bwMode="auto">
          <a:xfrm>
            <a:off x="413226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62" name="Line 34"/>
          <p:cNvSpPr>
            <a:spLocks noChangeShapeType="1"/>
          </p:cNvSpPr>
          <p:nvPr/>
        </p:nvSpPr>
        <p:spPr bwMode="auto">
          <a:xfrm>
            <a:off x="443547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63" name="Line 35"/>
          <p:cNvSpPr>
            <a:spLocks noChangeShapeType="1"/>
          </p:cNvSpPr>
          <p:nvPr/>
        </p:nvSpPr>
        <p:spPr bwMode="auto">
          <a:xfrm>
            <a:off x="4737100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64" name="Line 36"/>
          <p:cNvSpPr>
            <a:spLocks noChangeShapeType="1"/>
          </p:cNvSpPr>
          <p:nvPr/>
        </p:nvSpPr>
        <p:spPr bwMode="auto">
          <a:xfrm flipH="1">
            <a:off x="3227388" y="18081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65" name="Line 37"/>
          <p:cNvSpPr>
            <a:spLocks noChangeShapeType="1"/>
          </p:cNvSpPr>
          <p:nvPr/>
        </p:nvSpPr>
        <p:spPr bwMode="auto">
          <a:xfrm flipH="1">
            <a:off x="3227388" y="209391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66" name="Line 38"/>
          <p:cNvSpPr>
            <a:spLocks noChangeShapeType="1"/>
          </p:cNvSpPr>
          <p:nvPr/>
        </p:nvSpPr>
        <p:spPr bwMode="auto">
          <a:xfrm flipH="1">
            <a:off x="3227388" y="23796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67" name="Line 39"/>
          <p:cNvSpPr>
            <a:spLocks noChangeShapeType="1"/>
          </p:cNvSpPr>
          <p:nvPr/>
        </p:nvSpPr>
        <p:spPr bwMode="auto">
          <a:xfrm flipH="1">
            <a:off x="3227388" y="266541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68" name="Line 40"/>
          <p:cNvSpPr>
            <a:spLocks noChangeShapeType="1"/>
          </p:cNvSpPr>
          <p:nvPr/>
        </p:nvSpPr>
        <p:spPr bwMode="auto">
          <a:xfrm flipH="1">
            <a:off x="3227388" y="29511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69" name="Line 41"/>
          <p:cNvSpPr>
            <a:spLocks noChangeShapeType="1"/>
          </p:cNvSpPr>
          <p:nvPr/>
        </p:nvSpPr>
        <p:spPr bwMode="auto">
          <a:xfrm flipH="1">
            <a:off x="3227388" y="323850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72" name="Oval 44"/>
          <p:cNvSpPr>
            <a:spLocks noChangeAspect="1" noChangeArrowheads="1"/>
          </p:cNvSpPr>
          <p:nvPr/>
        </p:nvSpPr>
        <p:spPr bwMode="auto">
          <a:xfrm>
            <a:off x="3494088" y="2057400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73" name="Oval 45"/>
          <p:cNvSpPr>
            <a:spLocks noChangeArrowheads="1"/>
          </p:cNvSpPr>
          <p:nvPr/>
        </p:nvSpPr>
        <p:spPr bwMode="auto">
          <a:xfrm>
            <a:off x="5005388" y="2914650"/>
            <a:ext cx="69850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74" name="Oval 46"/>
          <p:cNvSpPr>
            <a:spLocks noChangeArrowheads="1"/>
          </p:cNvSpPr>
          <p:nvPr/>
        </p:nvSpPr>
        <p:spPr bwMode="auto">
          <a:xfrm>
            <a:off x="4097338" y="2917825"/>
            <a:ext cx="68262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75" name="Oval 47"/>
          <p:cNvSpPr>
            <a:spLocks noChangeArrowheads="1"/>
          </p:cNvSpPr>
          <p:nvPr/>
        </p:nvSpPr>
        <p:spPr bwMode="auto">
          <a:xfrm>
            <a:off x="3494088" y="3486150"/>
            <a:ext cx="69850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76" name="Text Box 48"/>
          <p:cNvSpPr txBox="1">
            <a:spLocks noChangeArrowheads="1"/>
          </p:cNvSpPr>
          <p:nvPr/>
        </p:nvSpPr>
        <p:spPr bwMode="auto">
          <a:xfrm>
            <a:off x="3194050" y="1522413"/>
            <a:ext cx="31908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48977" name="Text Box 49"/>
          <p:cNvSpPr txBox="1">
            <a:spLocks noChangeArrowheads="1"/>
          </p:cNvSpPr>
          <p:nvPr/>
        </p:nvSpPr>
        <p:spPr bwMode="auto">
          <a:xfrm>
            <a:off x="3494088" y="2057400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48978" name="Text Box 50"/>
          <p:cNvSpPr txBox="1">
            <a:spLocks noChangeArrowheads="1"/>
          </p:cNvSpPr>
          <p:nvPr/>
        </p:nvSpPr>
        <p:spPr bwMode="auto">
          <a:xfrm>
            <a:off x="4398963" y="1503363"/>
            <a:ext cx="2857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48979" name="Line 51"/>
          <p:cNvSpPr>
            <a:spLocks noChangeShapeType="1"/>
          </p:cNvSpPr>
          <p:nvPr/>
        </p:nvSpPr>
        <p:spPr bwMode="auto">
          <a:xfrm>
            <a:off x="3529013" y="1808163"/>
            <a:ext cx="9064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80" name="Line 52"/>
          <p:cNvSpPr>
            <a:spLocks noChangeShapeType="1"/>
          </p:cNvSpPr>
          <p:nvPr/>
        </p:nvSpPr>
        <p:spPr bwMode="auto">
          <a:xfrm flipV="1">
            <a:off x="3529013" y="1808163"/>
            <a:ext cx="0" cy="2492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81" name="Line 53"/>
          <p:cNvSpPr>
            <a:spLocks noChangeShapeType="1"/>
          </p:cNvSpPr>
          <p:nvPr/>
        </p:nvSpPr>
        <p:spPr bwMode="auto">
          <a:xfrm>
            <a:off x="4435475" y="1568450"/>
            <a:ext cx="0" cy="2397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82" name="Line 54"/>
          <p:cNvSpPr>
            <a:spLocks noChangeShapeType="1"/>
          </p:cNvSpPr>
          <p:nvPr/>
        </p:nvSpPr>
        <p:spPr bwMode="auto">
          <a:xfrm flipH="1">
            <a:off x="3529013" y="1533525"/>
            <a:ext cx="8763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83" name="Line 55"/>
          <p:cNvSpPr>
            <a:spLocks noChangeShapeType="1"/>
          </p:cNvSpPr>
          <p:nvPr/>
        </p:nvSpPr>
        <p:spPr bwMode="auto">
          <a:xfrm>
            <a:off x="3529013" y="1533525"/>
            <a:ext cx="0" cy="3032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84" name="Text Box 56"/>
          <p:cNvSpPr txBox="1">
            <a:spLocks noChangeArrowheads="1"/>
          </p:cNvSpPr>
          <p:nvPr/>
        </p:nvSpPr>
        <p:spPr bwMode="auto">
          <a:xfrm>
            <a:off x="1420813" y="2098675"/>
            <a:ext cx="9667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48985" name="Text Box 57"/>
          <p:cNvSpPr txBox="1">
            <a:spLocks noChangeArrowheads="1"/>
          </p:cNvSpPr>
          <p:nvPr/>
        </p:nvSpPr>
        <p:spPr bwMode="auto">
          <a:xfrm>
            <a:off x="3844925" y="2098675"/>
            <a:ext cx="968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48986" name="Line 58"/>
          <p:cNvSpPr>
            <a:spLocks noChangeShapeType="1"/>
          </p:cNvSpPr>
          <p:nvPr/>
        </p:nvSpPr>
        <p:spPr bwMode="auto">
          <a:xfrm>
            <a:off x="3227388" y="1817688"/>
            <a:ext cx="301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87" name="Line 59"/>
          <p:cNvSpPr>
            <a:spLocks noChangeShapeType="1"/>
          </p:cNvSpPr>
          <p:nvPr/>
        </p:nvSpPr>
        <p:spPr bwMode="auto">
          <a:xfrm>
            <a:off x="3224213" y="1844675"/>
            <a:ext cx="0" cy="255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88" name="Line 60"/>
          <p:cNvSpPr>
            <a:spLocks noChangeShapeType="1"/>
          </p:cNvSpPr>
          <p:nvPr/>
        </p:nvSpPr>
        <p:spPr bwMode="auto">
          <a:xfrm flipH="1">
            <a:off x="3224213" y="2100263"/>
            <a:ext cx="26828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89" name="Text Box 61"/>
          <p:cNvSpPr txBox="1">
            <a:spLocks noChangeArrowheads="1"/>
          </p:cNvSpPr>
          <p:nvPr/>
        </p:nvSpPr>
        <p:spPr bwMode="auto">
          <a:xfrm>
            <a:off x="4702175" y="2341563"/>
            <a:ext cx="331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48990" name="Oval 62"/>
          <p:cNvSpPr>
            <a:spLocks noChangeAspect="1" noChangeArrowheads="1"/>
          </p:cNvSpPr>
          <p:nvPr/>
        </p:nvSpPr>
        <p:spPr bwMode="auto">
          <a:xfrm>
            <a:off x="4697413" y="2333625"/>
            <a:ext cx="80962" cy="76200"/>
          </a:xfrm>
          <a:prstGeom prst="ellipse">
            <a:avLst/>
          </a:prstGeom>
          <a:solidFill>
            <a:srgbClr val="EDD1D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92" name="Rectangle 6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5.6.1	</a:t>
            </a:r>
            <a:r>
              <a:rPr lang="en-US" altLang="zh-CN">
                <a:ea typeface="宋体" charset="0"/>
                <a:cs typeface="宋体" charset="0"/>
              </a:rPr>
              <a:t>Rectilinear Routing: Example </a:t>
            </a:r>
            <a:r>
              <a:rPr lang="de-DE"/>
              <a:t>Sequential Steiner Tree Heuristic</a:t>
            </a:r>
          </a:p>
        </p:txBody>
      </p:sp>
      <p:sp>
        <p:nvSpPr>
          <p:cNvPr id="1148993" name="Text Box 65"/>
          <p:cNvSpPr txBox="1">
            <a:spLocks noChangeArrowheads="1"/>
          </p:cNvSpPr>
          <p:nvPr/>
        </p:nvSpPr>
        <p:spPr bwMode="auto">
          <a:xfrm>
            <a:off x="3519488" y="4076700"/>
            <a:ext cx="598487" cy="344488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MBB</a:t>
            </a:r>
          </a:p>
        </p:txBody>
      </p:sp>
      <p:sp>
        <p:nvSpPr>
          <p:cNvPr id="1148994" name="Freeform 66"/>
          <p:cNvSpPr>
            <a:spLocks/>
          </p:cNvSpPr>
          <p:nvPr/>
        </p:nvSpPr>
        <p:spPr bwMode="auto">
          <a:xfrm>
            <a:off x="3563938" y="1844675"/>
            <a:ext cx="252412" cy="2232025"/>
          </a:xfrm>
          <a:custGeom>
            <a:avLst/>
            <a:gdLst>
              <a:gd name="T0" fmla="*/ 136 w 159"/>
              <a:gd name="T1" fmla="*/ 1406 h 1406"/>
              <a:gd name="T2" fmla="*/ 136 w 159"/>
              <a:gd name="T3" fmla="*/ 272 h 1406"/>
              <a:gd name="T4" fmla="*/ 0 w 159"/>
              <a:gd name="T5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" h="1406">
                <a:moveTo>
                  <a:pt x="136" y="1406"/>
                </a:moveTo>
                <a:cubicBezTo>
                  <a:pt x="147" y="956"/>
                  <a:pt x="159" y="506"/>
                  <a:pt x="136" y="272"/>
                </a:cubicBezTo>
                <a:cubicBezTo>
                  <a:pt x="113" y="38"/>
                  <a:pt x="56" y="19"/>
                  <a:pt x="0" y="0"/>
                </a:cubicBezTo>
              </a:path>
            </a:pathLst>
          </a:custGeom>
          <a:noFill/>
          <a:ln w="6350" cap="flat" cmpd="sng">
            <a:solidFill>
              <a:srgbClr val="CC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71" name="Oval 43"/>
          <p:cNvSpPr>
            <a:spLocks noChangeAspect="1" noChangeArrowheads="1"/>
          </p:cNvSpPr>
          <p:nvPr/>
        </p:nvSpPr>
        <p:spPr bwMode="auto">
          <a:xfrm>
            <a:off x="3194050" y="1773238"/>
            <a:ext cx="90488" cy="8255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8970" name="Oval 42"/>
          <p:cNvSpPr>
            <a:spLocks noChangeAspect="1" noChangeArrowheads="1"/>
          </p:cNvSpPr>
          <p:nvPr/>
        </p:nvSpPr>
        <p:spPr bwMode="auto">
          <a:xfrm>
            <a:off x="4398963" y="1503363"/>
            <a:ext cx="85725" cy="8096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55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4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4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4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8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48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4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4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79" grpId="0" animBg="1"/>
      <p:bldP spid="1148981" grpId="0" animBg="1"/>
      <p:bldP spid="1148982" grpId="0" animBg="1"/>
      <p:bldP spid="1148983" grpId="0" animBg="1"/>
      <p:bldP spid="1148987" grpId="0" animBg="1"/>
      <p:bldP spid="1148988" grpId="0" animBg="1"/>
      <p:bldP spid="1148989" grpId="0"/>
      <p:bldP spid="1148990" grpId="0" animBg="1"/>
      <p:bldP spid="1148993" grpId="0" animBg="1"/>
      <p:bldP spid="11489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7D57F-7D36-D746-81FC-D3689819A578}" type="slidenum">
              <a:rPr lang="en-US"/>
              <a:pPr/>
              <a:t>4</a:t>
            </a:fld>
            <a:endParaRPr lang="en-US"/>
          </a:p>
        </p:txBody>
      </p:sp>
      <p:sp>
        <p:nvSpPr>
          <p:cNvPr id="550331" name="Line 443"/>
          <p:cNvSpPr>
            <a:spLocks noChangeShapeType="1"/>
          </p:cNvSpPr>
          <p:nvPr/>
        </p:nvSpPr>
        <p:spPr bwMode="auto">
          <a:xfrm>
            <a:off x="5610225" y="4508500"/>
            <a:ext cx="1588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62" name="Line 574"/>
          <p:cNvSpPr>
            <a:spLocks noChangeShapeType="1"/>
          </p:cNvSpPr>
          <p:nvPr/>
        </p:nvSpPr>
        <p:spPr bwMode="auto">
          <a:xfrm>
            <a:off x="5610225" y="3821113"/>
            <a:ext cx="0" cy="471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50216" name="Group 328"/>
          <p:cNvGrpSpPr>
            <a:grpSpLocks/>
          </p:cNvGrpSpPr>
          <p:nvPr/>
        </p:nvGrpSpPr>
        <p:grpSpPr bwMode="auto">
          <a:xfrm>
            <a:off x="7002463" y="1398588"/>
            <a:ext cx="996950" cy="576262"/>
            <a:chOff x="617" y="1399"/>
            <a:chExt cx="687" cy="454"/>
          </a:xfrm>
        </p:grpSpPr>
        <p:sp>
          <p:nvSpPr>
            <p:cNvPr id="550217" name="Rectangle 329"/>
            <p:cNvSpPr>
              <a:spLocks noChangeArrowheads="1"/>
            </p:cNvSpPr>
            <p:nvPr/>
          </p:nvSpPr>
          <p:spPr bwMode="auto">
            <a:xfrm>
              <a:off x="617" y="1399"/>
              <a:ext cx="687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18" name="Line 330"/>
            <p:cNvSpPr>
              <a:spLocks noChangeShapeType="1"/>
            </p:cNvSpPr>
            <p:nvPr/>
          </p:nvSpPr>
          <p:spPr bwMode="auto">
            <a:xfrm>
              <a:off x="976" y="1724"/>
              <a:ext cx="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219" name="Group 331"/>
            <p:cNvGrpSpPr>
              <a:grpSpLocks/>
            </p:cNvGrpSpPr>
            <p:nvPr/>
          </p:nvGrpSpPr>
          <p:grpSpPr bwMode="auto">
            <a:xfrm>
              <a:off x="682" y="1504"/>
              <a:ext cx="105" cy="88"/>
              <a:chOff x="328" y="1585"/>
              <a:chExt cx="145" cy="121"/>
            </a:xfrm>
          </p:grpSpPr>
          <p:sp>
            <p:nvSpPr>
              <p:cNvPr id="550220" name="AutoShape 332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221" name="Oval 333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50222" name="Group 334"/>
            <p:cNvGrpSpPr>
              <a:grpSpLocks/>
            </p:cNvGrpSpPr>
            <p:nvPr/>
          </p:nvGrpSpPr>
          <p:grpSpPr bwMode="auto">
            <a:xfrm>
              <a:off x="866" y="1679"/>
              <a:ext cx="105" cy="88"/>
              <a:chOff x="328" y="1585"/>
              <a:chExt cx="145" cy="121"/>
            </a:xfrm>
          </p:grpSpPr>
          <p:sp>
            <p:nvSpPr>
              <p:cNvPr id="550223" name="AutoShape 335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224" name="Oval 336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225" name="Freeform 337"/>
            <p:cNvSpPr>
              <a:spLocks/>
            </p:cNvSpPr>
            <p:nvPr/>
          </p:nvSpPr>
          <p:spPr bwMode="auto">
            <a:xfrm>
              <a:off x="639" y="1470"/>
              <a:ext cx="336" cy="60"/>
            </a:xfrm>
            <a:custGeom>
              <a:avLst/>
              <a:gdLst>
                <a:gd name="T0" fmla="*/ 0 w 288"/>
                <a:gd name="T1" fmla="*/ 0 h 60"/>
                <a:gd name="T2" fmla="*/ 249 w 288"/>
                <a:gd name="T3" fmla="*/ 0 h 60"/>
                <a:gd name="T4" fmla="*/ 249 w 288"/>
                <a:gd name="T5" fmla="*/ 60 h 60"/>
                <a:gd name="T6" fmla="*/ 288 w 288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60">
                  <a:moveTo>
                    <a:pt x="0" y="0"/>
                  </a:moveTo>
                  <a:lnTo>
                    <a:pt x="249" y="0"/>
                  </a:lnTo>
                  <a:lnTo>
                    <a:pt x="249" y="60"/>
                  </a:lnTo>
                  <a:lnTo>
                    <a:pt x="288" y="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26" name="Line 338"/>
            <p:cNvSpPr>
              <a:spLocks noChangeShapeType="1"/>
            </p:cNvSpPr>
            <p:nvPr/>
          </p:nvSpPr>
          <p:spPr bwMode="auto">
            <a:xfrm flipH="1">
              <a:off x="639" y="1551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27" name="Line 339"/>
            <p:cNvSpPr>
              <a:spLocks noChangeShapeType="1"/>
            </p:cNvSpPr>
            <p:nvPr/>
          </p:nvSpPr>
          <p:spPr bwMode="auto">
            <a:xfrm flipH="1">
              <a:off x="787" y="154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28" name="Line 340"/>
            <p:cNvSpPr>
              <a:spLocks noChangeShapeType="1"/>
            </p:cNvSpPr>
            <p:nvPr/>
          </p:nvSpPr>
          <p:spPr bwMode="auto">
            <a:xfrm>
              <a:off x="909" y="15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" name="Moon 11"/>
            <p:cNvSpPr>
              <a:spLocks noChangeArrowheads="1"/>
            </p:cNvSpPr>
            <p:nvPr/>
          </p:nvSpPr>
          <p:spPr bwMode="auto">
            <a:xfrm rot="10800000">
              <a:off x="961" y="150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1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550230" name="AutoShape 342"/>
            <p:cNvSpPr>
              <a:spLocks noChangeArrowheads="1"/>
            </p:cNvSpPr>
            <p:nvPr/>
          </p:nvSpPr>
          <p:spPr bwMode="auto">
            <a:xfrm>
              <a:off x="822" y="1533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1" name="Line 343"/>
            <p:cNvSpPr>
              <a:spLocks noChangeShapeType="1"/>
            </p:cNvSpPr>
            <p:nvPr/>
          </p:nvSpPr>
          <p:spPr bwMode="auto">
            <a:xfrm>
              <a:off x="639" y="1725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2" name="Freeform 344"/>
            <p:cNvSpPr>
              <a:spLocks/>
            </p:cNvSpPr>
            <p:nvPr/>
          </p:nvSpPr>
          <p:spPr bwMode="auto">
            <a:xfrm>
              <a:off x="780" y="1599"/>
              <a:ext cx="42" cy="123"/>
            </a:xfrm>
            <a:custGeom>
              <a:avLst/>
              <a:gdLst>
                <a:gd name="T0" fmla="*/ 0 w 42"/>
                <a:gd name="T1" fmla="*/ 123 h 123"/>
                <a:gd name="T2" fmla="*/ 0 w 42"/>
                <a:gd name="T3" fmla="*/ 0 h 123"/>
                <a:gd name="T4" fmla="*/ 42 w 42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23">
                  <a:moveTo>
                    <a:pt x="0" y="123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3" name="Oval 345"/>
            <p:cNvSpPr>
              <a:spLocks noChangeArrowheads="1"/>
            </p:cNvSpPr>
            <p:nvPr/>
          </p:nvSpPr>
          <p:spPr bwMode="auto">
            <a:xfrm>
              <a:off x="765" y="1710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4" name="Line 346"/>
            <p:cNvSpPr>
              <a:spLocks noChangeShapeType="1"/>
            </p:cNvSpPr>
            <p:nvPr/>
          </p:nvSpPr>
          <p:spPr bwMode="auto">
            <a:xfrm>
              <a:off x="636" y="177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5" name="Freeform 347"/>
            <p:cNvSpPr>
              <a:spLocks/>
            </p:cNvSpPr>
            <p:nvPr/>
          </p:nvSpPr>
          <p:spPr bwMode="auto">
            <a:xfrm>
              <a:off x="1062" y="1560"/>
              <a:ext cx="99" cy="147"/>
            </a:xfrm>
            <a:custGeom>
              <a:avLst/>
              <a:gdLst>
                <a:gd name="T0" fmla="*/ 0 w 99"/>
                <a:gd name="T1" fmla="*/ 0 h 126"/>
                <a:gd name="T2" fmla="*/ 60 w 99"/>
                <a:gd name="T3" fmla="*/ 0 h 126"/>
                <a:gd name="T4" fmla="*/ 60 w 99"/>
                <a:gd name="T5" fmla="*/ 126 h 126"/>
                <a:gd name="T6" fmla="*/ 99 w 99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26">
                  <a:moveTo>
                    <a:pt x="0" y="0"/>
                  </a:moveTo>
                  <a:lnTo>
                    <a:pt x="60" y="0"/>
                  </a:lnTo>
                  <a:lnTo>
                    <a:pt x="60" y="126"/>
                  </a:lnTo>
                  <a:lnTo>
                    <a:pt x="99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6" name="Line 348"/>
            <p:cNvSpPr>
              <a:spLocks noChangeShapeType="1"/>
            </p:cNvSpPr>
            <p:nvPr/>
          </p:nvSpPr>
          <p:spPr bwMode="auto">
            <a:xfrm>
              <a:off x="1092" y="175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7" name="AutoShape 349"/>
            <p:cNvSpPr>
              <a:spLocks noChangeArrowheads="1"/>
            </p:cNvSpPr>
            <p:nvPr/>
          </p:nvSpPr>
          <p:spPr bwMode="auto">
            <a:xfrm>
              <a:off x="1009" y="1708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" name="Moon 11"/>
            <p:cNvSpPr>
              <a:spLocks noChangeArrowheads="1"/>
            </p:cNvSpPr>
            <p:nvPr/>
          </p:nvSpPr>
          <p:spPr bwMode="auto">
            <a:xfrm rot="10800000">
              <a:off x="1143" y="167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1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550239" name="Line 351"/>
            <p:cNvSpPr>
              <a:spLocks noChangeShapeType="1"/>
            </p:cNvSpPr>
            <p:nvPr/>
          </p:nvSpPr>
          <p:spPr bwMode="auto">
            <a:xfrm>
              <a:off x="1245" y="1731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240" name="Line 352"/>
          <p:cNvSpPr>
            <a:spLocks noChangeShapeType="1"/>
          </p:cNvSpPr>
          <p:nvPr/>
        </p:nvSpPr>
        <p:spPr bwMode="auto">
          <a:xfrm>
            <a:off x="1328738" y="3986213"/>
            <a:ext cx="0" cy="1587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1" name="Line 353"/>
          <p:cNvSpPr>
            <a:spLocks noChangeShapeType="1"/>
          </p:cNvSpPr>
          <p:nvPr/>
        </p:nvSpPr>
        <p:spPr bwMode="auto">
          <a:xfrm>
            <a:off x="5619750" y="1766888"/>
            <a:ext cx="0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2" name="Line 354"/>
          <p:cNvSpPr>
            <a:spLocks noChangeShapeType="1"/>
          </p:cNvSpPr>
          <p:nvPr/>
        </p:nvSpPr>
        <p:spPr bwMode="auto">
          <a:xfrm flipH="1">
            <a:off x="5610225" y="2479675"/>
            <a:ext cx="6350" cy="468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3" name="Line 355"/>
          <p:cNvSpPr>
            <a:spLocks noChangeShapeType="1"/>
          </p:cNvSpPr>
          <p:nvPr/>
        </p:nvSpPr>
        <p:spPr bwMode="auto">
          <a:xfrm flipH="1">
            <a:off x="5610225" y="3148013"/>
            <a:ext cx="3175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4" name="Line 356"/>
          <p:cNvSpPr>
            <a:spLocks noChangeShapeType="1"/>
          </p:cNvSpPr>
          <p:nvPr/>
        </p:nvSpPr>
        <p:spPr bwMode="auto">
          <a:xfrm>
            <a:off x="3017838" y="1300163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5" name="Line 357"/>
          <p:cNvSpPr>
            <a:spLocks noChangeShapeType="1"/>
          </p:cNvSpPr>
          <p:nvPr/>
        </p:nvSpPr>
        <p:spPr bwMode="auto">
          <a:xfrm>
            <a:off x="3009900" y="189388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6" name="Line 358"/>
          <p:cNvSpPr>
            <a:spLocks noChangeShapeType="1"/>
          </p:cNvSpPr>
          <p:nvPr/>
        </p:nvSpPr>
        <p:spPr bwMode="auto">
          <a:xfrm>
            <a:off x="3009900" y="2487613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7" name="Line 359"/>
          <p:cNvSpPr>
            <a:spLocks noChangeShapeType="1"/>
          </p:cNvSpPr>
          <p:nvPr/>
        </p:nvSpPr>
        <p:spPr bwMode="auto">
          <a:xfrm>
            <a:off x="3009900" y="307340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8" name="Line 360"/>
          <p:cNvSpPr>
            <a:spLocks noChangeShapeType="1"/>
          </p:cNvSpPr>
          <p:nvPr/>
        </p:nvSpPr>
        <p:spPr bwMode="auto">
          <a:xfrm>
            <a:off x="3009900" y="364807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9" name="Line 361"/>
          <p:cNvSpPr>
            <a:spLocks noChangeShapeType="1"/>
          </p:cNvSpPr>
          <p:nvPr/>
        </p:nvSpPr>
        <p:spPr bwMode="auto">
          <a:xfrm>
            <a:off x="3008313" y="423703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0" name="Line 362"/>
          <p:cNvSpPr>
            <a:spLocks noChangeShapeType="1"/>
          </p:cNvSpPr>
          <p:nvPr/>
        </p:nvSpPr>
        <p:spPr bwMode="auto">
          <a:xfrm>
            <a:off x="3001963" y="539908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1" name="Line 363"/>
          <p:cNvSpPr>
            <a:spLocks noChangeShapeType="1"/>
          </p:cNvSpPr>
          <p:nvPr/>
        </p:nvSpPr>
        <p:spPr bwMode="auto">
          <a:xfrm>
            <a:off x="3005138" y="481965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2" name="Rectangle 364"/>
          <p:cNvSpPr>
            <a:spLocks noChangeArrowheads="1"/>
          </p:cNvSpPr>
          <p:nvPr/>
        </p:nvSpPr>
        <p:spPr bwMode="auto">
          <a:xfrm>
            <a:off x="2070100" y="2833688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3" name="Rectangle 365"/>
          <p:cNvSpPr>
            <a:spLocks noChangeArrowheads="1"/>
          </p:cNvSpPr>
          <p:nvPr/>
        </p:nvSpPr>
        <p:spPr bwMode="auto">
          <a:xfrm>
            <a:off x="4622800" y="1584325"/>
            <a:ext cx="2011363" cy="225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4" name="Rectangle 366"/>
          <p:cNvSpPr>
            <a:spLocks noChangeArrowheads="1"/>
          </p:cNvSpPr>
          <p:nvPr/>
        </p:nvSpPr>
        <p:spPr bwMode="auto">
          <a:xfrm>
            <a:off x="4622800" y="2286000"/>
            <a:ext cx="2011363" cy="227013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5" name="Rectangle 367"/>
          <p:cNvSpPr>
            <a:spLocks noChangeArrowheads="1"/>
          </p:cNvSpPr>
          <p:nvPr/>
        </p:nvSpPr>
        <p:spPr bwMode="auto">
          <a:xfrm>
            <a:off x="4622800" y="2954338"/>
            <a:ext cx="2011363" cy="223837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6" name="Rectangle 368"/>
          <p:cNvSpPr>
            <a:spLocks noChangeArrowheads="1"/>
          </p:cNvSpPr>
          <p:nvPr/>
        </p:nvSpPr>
        <p:spPr bwMode="auto">
          <a:xfrm>
            <a:off x="4622800" y="3632200"/>
            <a:ext cx="2011363" cy="225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7" name="Rectangle 369"/>
          <p:cNvSpPr>
            <a:spLocks noChangeArrowheads="1"/>
          </p:cNvSpPr>
          <p:nvPr/>
        </p:nvSpPr>
        <p:spPr bwMode="auto">
          <a:xfrm>
            <a:off x="4622800" y="4305300"/>
            <a:ext cx="2011363" cy="225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8" name="Rectangle 370"/>
          <p:cNvSpPr>
            <a:spLocks noChangeArrowheads="1"/>
          </p:cNvSpPr>
          <p:nvPr/>
        </p:nvSpPr>
        <p:spPr bwMode="auto">
          <a:xfrm>
            <a:off x="2070100" y="22399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9" name="Rectangle 371"/>
          <p:cNvSpPr>
            <a:spLocks noChangeArrowheads="1"/>
          </p:cNvSpPr>
          <p:nvPr/>
        </p:nvSpPr>
        <p:spPr bwMode="auto">
          <a:xfrm>
            <a:off x="2074863" y="3413125"/>
            <a:ext cx="1917700" cy="4476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60" name="Rectangle 372"/>
          <p:cNvSpPr>
            <a:spLocks noChangeArrowheads="1"/>
          </p:cNvSpPr>
          <p:nvPr/>
        </p:nvSpPr>
        <p:spPr bwMode="auto">
          <a:xfrm>
            <a:off x="2071688" y="39925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61" name="Line 373"/>
          <p:cNvSpPr>
            <a:spLocks noChangeShapeType="1"/>
          </p:cNvSpPr>
          <p:nvPr/>
        </p:nvSpPr>
        <p:spPr bwMode="auto">
          <a:xfrm>
            <a:off x="3698875" y="3865563"/>
            <a:ext cx="6350" cy="7937"/>
          </a:xfrm>
          <a:prstGeom prst="line">
            <a:avLst/>
          </a:prstGeom>
          <a:noFill/>
          <a:ln w="14288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50262" name="Group 374"/>
          <p:cNvGrpSpPr>
            <a:grpSpLocks/>
          </p:cNvGrpSpPr>
          <p:nvPr/>
        </p:nvGrpSpPr>
        <p:grpSpPr bwMode="auto">
          <a:xfrm>
            <a:off x="7008813" y="2752725"/>
            <a:ext cx="989012" cy="576263"/>
            <a:chOff x="3914" y="2070"/>
            <a:chExt cx="581" cy="387"/>
          </a:xfrm>
        </p:grpSpPr>
        <p:sp>
          <p:nvSpPr>
            <p:cNvPr id="550263" name="Rectangle 375"/>
            <p:cNvSpPr>
              <a:spLocks noChangeArrowheads="1"/>
            </p:cNvSpPr>
            <p:nvPr/>
          </p:nvSpPr>
          <p:spPr bwMode="auto">
            <a:xfrm>
              <a:off x="3914" y="2070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4" name="Rectangle 376"/>
            <p:cNvSpPr>
              <a:spLocks noChangeArrowheads="1"/>
            </p:cNvSpPr>
            <p:nvPr/>
          </p:nvSpPr>
          <p:spPr bwMode="auto">
            <a:xfrm>
              <a:off x="3914" y="2070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5" name="Rectangle 377"/>
            <p:cNvSpPr>
              <a:spLocks noChangeArrowheads="1"/>
            </p:cNvSpPr>
            <p:nvPr/>
          </p:nvSpPr>
          <p:spPr bwMode="auto">
            <a:xfrm>
              <a:off x="3979" y="210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6" name="Rectangle 378"/>
            <p:cNvSpPr>
              <a:spLocks noChangeArrowheads="1"/>
            </p:cNvSpPr>
            <p:nvPr/>
          </p:nvSpPr>
          <p:spPr bwMode="auto">
            <a:xfrm>
              <a:off x="4398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7" name="Rectangle 379"/>
            <p:cNvSpPr>
              <a:spLocks noChangeArrowheads="1"/>
            </p:cNvSpPr>
            <p:nvPr/>
          </p:nvSpPr>
          <p:spPr bwMode="auto">
            <a:xfrm>
              <a:off x="4188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8" name="Rectangle 380"/>
            <p:cNvSpPr>
              <a:spLocks noChangeArrowheads="1"/>
            </p:cNvSpPr>
            <p:nvPr/>
          </p:nvSpPr>
          <p:spPr bwMode="auto">
            <a:xfrm>
              <a:off x="4293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9" name="Rectangle 381"/>
            <p:cNvSpPr>
              <a:spLocks noChangeArrowheads="1"/>
            </p:cNvSpPr>
            <p:nvPr/>
          </p:nvSpPr>
          <p:spPr bwMode="auto">
            <a:xfrm>
              <a:off x="4084" y="210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0" name="Rectangle 382"/>
            <p:cNvSpPr>
              <a:spLocks noChangeArrowheads="1"/>
            </p:cNvSpPr>
            <p:nvPr/>
          </p:nvSpPr>
          <p:spPr bwMode="auto">
            <a:xfrm>
              <a:off x="3979" y="239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1" name="Rectangle 383"/>
            <p:cNvSpPr>
              <a:spLocks noChangeArrowheads="1"/>
            </p:cNvSpPr>
            <p:nvPr/>
          </p:nvSpPr>
          <p:spPr bwMode="auto">
            <a:xfrm>
              <a:off x="4398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2" name="Rectangle 384"/>
            <p:cNvSpPr>
              <a:spLocks noChangeArrowheads="1"/>
            </p:cNvSpPr>
            <p:nvPr/>
          </p:nvSpPr>
          <p:spPr bwMode="auto">
            <a:xfrm>
              <a:off x="4188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3" name="Rectangle 385"/>
            <p:cNvSpPr>
              <a:spLocks noChangeArrowheads="1"/>
            </p:cNvSpPr>
            <p:nvPr/>
          </p:nvSpPr>
          <p:spPr bwMode="auto">
            <a:xfrm>
              <a:off x="4293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4" name="Rectangle 386"/>
            <p:cNvSpPr>
              <a:spLocks noChangeArrowheads="1"/>
            </p:cNvSpPr>
            <p:nvPr/>
          </p:nvSpPr>
          <p:spPr bwMode="auto">
            <a:xfrm>
              <a:off x="4084" y="239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5" name="Rectangle 387"/>
            <p:cNvSpPr>
              <a:spLocks noChangeArrowheads="1"/>
            </p:cNvSpPr>
            <p:nvPr/>
          </p:nvSpPr>
          <p:spPr bwMode="auto">
            <a:xfrm>
              <a:off x="4398" y="2247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6" name="Rectangle 388"/>
            <p:cNvSpPr>
              <a:spLocks noChangeArrowheads="1"/>
            </p:cNvSpPr>
            <p:nvPr/>
          </p:nvSpPr>
          <p:spPr bwMode="auto">
            <a:xfrm>
              <a:off x="3979" y="2247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7" name="Rectangle 389"/>
            <p:cNvSpPr>
              <a:spLocks noChangeArrowheads="1"/>
            </p:cNvSpPr>
            <p:nvPr/>
          </p:nvSpPr>
          <p:spPr bwMode="auto">
            <a:xfrm>
              <a:off x="4067" y="2183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8" name="Rectangle 390"/>
            <p:cNvSpPr>
              <a:spLocks noChangeArrowheads="1"/>
            </p:cNvSpPr>
            <p:nvPr/>
          </p:nvSpPr>
          <p:spPr bwMode="auto">
            <a:xfrm>
              <a:off x="4220" y="2159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9" name="Rectangle 391"/>
            <p:cNvSpPr>
              <a:spLocks noChangeArrowheads="1"/>
            </p:cNvSpPr>
            <p:nvPr/>
          </p:nvSpPr>
          <p:spPr bwMode="auto">
            <a:xfrm>
              <a:off x="4220" y="2304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280" name="Line 392"/>
          <p:cNvSpPr>
            <a:spLocks noChangeShapeType="1"/>
          </p:cNvSpPr>
          <p:nvPr/>
        </p:nvSpPr>
        <p:spPr bwMode="auto">
          <a:xfrm>
            <a:off x="1328738" y="1654175"/>
            <a:ext cx="0" cy="2095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81" name="Rectangle 393"/>
          <p:cNvSpPr>
            <a:spLocks noChangeArrowheads="1"/>
          </p:cNvSpPr>
          <p:nvPr/>
        </p:nvSpPr>
        <p:spPr bwMode="auto">
          <a:xfrm>
            <a:off x="833438" y="1865313"/>
            <a:ext cx="987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82" name="Rectangle 394"/>
          <p:cNvSpPr>
            <a:spLocks noChangeArrowheads="1"/>
          </p:cNvSpPr>
          <p:nvPr/>
        </p:nvSpPr>
        <p:spPr bwMode="auto">
          <a:xfrm>
            <a:off x="896938" y="1944688"/>
            <a:ext cx="8763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ENTITY test is</a:t>
            </a:r>
            <a:b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port a: in bit;</a:t>
            </a:r>
            <a:b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end ENTITY test;</a:t>
            </a:r>
          </a:p>
        </p:txBody>
      </p:sp>
      <p:grpSp>
        <p:nvGrpSpPr>
          <p:cNvPr id="550283" name="Group 395"/>
          <p:cNvGrpSpPr>
            <a:grpSpLocks/>
          </p:cNvGrpSpPr>
          <p:nvPr/>
        </p:nvGrpSpPr>
        <p:grpSpPr bwMode="auto">
          <a:xfrm>
            <a:off x="841375" y="5614988"/>
            <a:ext cx="1004888" cy="584200"/>
            <a:chOff x="623" y="3214"/>
            <a:chExt cx="590" cy="392"/>
          </a:xfrm>
        </p:grpSpPr>
        <p:sp>
          <p:nvSpPr>
            <p:cNvPr id="550284" name="Rectangle 396"/>
            <p:cNvSpPr>
              <a:spLocks noChangeArrowheads="1"/>
            </p:cNvSpPr>
            <p:nvPr/>
          </p:nvSpPr>
          <p:spPr bwMode="auto">
            <a:xfrm>
              <a:off x="629" y="3220"/>
              <a:ext cx="580" cy="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85" name="Rectangle 397"/>
            <p:cNvSpPr>
              <a:spLocks noChangeArrowheads="1"/>
            </p:cNvSpPr>
            <p:nvPr/>
          </p:nvSpPr>
          <p:spPr bwMode="auto">
            <a:xfrm>
              <a:off x="629" y="3470"/>
              <a:ext cx="271" cy="15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86" name="Rectangle 398"/>
            <p:cNvSpPr>
              <a:spLocks noChangeArrowheads="1"/>
            </p:cNvSpPr>
            <p:nvPr/>
          </p:nvSpPr>
          <p:spPr bwMode="auto">
            <a:xfrm>
              <a:off x="629" y="3437"/>
              <a:ext cx="271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87" name="Rectangle 399"/>
            <p:cNvSpPr>
              <a:spLocks noChangeArrowheads="1"/>
            </p:cNvSpPr>
            <p:nvPr/>
          </p:nvSpPr>
          <p:spPr bwMode="auto">
            <a:xfrm>
              <a:off x="629" y="3410"/>
              <a:ext cx="271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88" name="Rectangle 400"/>
            <p:cNvSpPr>
              <a:spLocks noChangeArrowheads="1"/>
            </p:cNvSpPr>
            <p:nvPr/>
          </p:nvSpPr>
          <p:spPr bwMode="auto">
            <a:xfrm>
              <a:off x="631" y="3383"/>
              <a:ext cx="270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89" name="Rectangle 401"/>
            <p:cNvSpPr>
              <a:spLocks noChangeArrowheads="1"/>
            </p:cNvSpPr>
            <p:nvPr/>
          </p:nvSpPr>
          <p:spPr bwMode="auto">
            <a:xfrm>
              <a:off x="630" y="3356"/>
              <a:ext cx="270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0" name="Rectangle 402"/>
            <p:cNvSpPr>
              <a:spLocks noChangeArrowheads="1"/>
            </p:cNvSpPr>
            <p:nvPr/>
          </p:nvSpPr>
          <p:spPr bwMode="auto">
            <a:xfrm>
              <a:off x="1121" y="3437"/>
              <a:ext cx="88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1" name="Rectangle 403"/>
            <p:cNvSpPr>
              <a:spLocks noChangeArrowheads="1"/>
            </p:cNvSpPr>
            <p:nvPr/>
          </p:nvSpPr>
          <p:spPr bwMode="auto">
            <a:xfrm>
              <a:off x="1072" y="3461"/>
              <a:ext cx="137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2" name="Rectangle 404"/>
            <p:cNvSpPr>
              <a:spLocks noChangeArrowheads="1"/>
            </p:cNvSpPr>
            <p:nvPr/>
          </p:nvSpPr>
          <p:spPr bwMode="auto">
            <a:xfrm>
              <a:off x="1030" y="3484"/>
              <a:ext cx="183" cy="15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3" name="Rectangle 405"/>
            <p:cNvSpPr>
              <a:spLocks noChangeArrowheads="1"/>
            </p:cNvSpPr>
            <p:nvPr/>
          </p:nvSpPr>
          <p:spPr bwMode="auto">
            <a:xfrm>
              <a:off x="983" y="3503"/>
              <a:ext cx="228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4" name="Rectangle 406"/>
            <p:cNvSpPr>
              <a:spLocks noChangeArrowheads="1"/>
            </p:cNvSpPr>
            <p:nvPr/>
          </p:nvSpPr>
          <p:spPr bwMode="auto">
            <a:xfrm>
              <a:off x="939" y="3526"/>
              <a:ext cx="270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5" name="Rectangle 407"/>
            <p:cNvSpPr>
              <a:spLocks noChangeArrowheads="1"/>
            </p:cNvSpPr>
            <p:nvPr/>
          </p:nvSpPr>
          <p:spPr bwMode="auto">
            <a:xfrm>
              <a:off x="895" y="3550"/>
              <a:ext cx="314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6" name="Rectangle 408"/>
            <p:cNvSpPr>
              <a:spLocks noChangeArrowheads="1"/>
            </p:cNvSpPr>
            <p:nvPr/>
          </p:nvSpPr>
          <p:spPr bwMode="auto">
            <a:xfrm>
              <a:off x="623" y="3498"/>
              <a:ext cx="125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7" name="Line 409"/>
            <p:cNvSpPr>
              <a:spLocks noChangeShapeType="1"/>
            </p:cNvSpPr>
            <p:nvPr/>
          </p:nvSpPr>
          <p:spPr bwMode="auto">
            <a:xfrm flipV="1">
              <a:off x="693" y="3320"/>
              <a:ext cx="283" cy="14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8" name="Line 410"/>
            <p:cNvSpPr>
              <a:spLocks noChangeShapeType="1"/>
            </p:cNvSpPr>
            <p:nvPr/>
          </p:nvSpPr>
          <p:spPr bwMode="auto">
            <a:xfrm flipV="1">
              <a:off x="863" y="3361"/>
              <a:ext cx="282" cy="1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9" name="Line 411"/>
            <p:cNvSpPr>
              <a:spLocks noChangeShapeType="1"/>
            </p:cNvSpPr>
            <p:nvPr/>
          </p:nvSpPr>
          <p:spPr bwMode="auto">
            <a:xfrm>
              <a:off x="976" y="3320"/>
              <a:ext cx="169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0" name="Line 412"/>
            <p:cNvSpPr>
              <a:spLocks noChangeShapeType="1"/>
            </p:cNvSpPr>
            <p:nvPr/>
          </p:nvSpPr>
          <p:spPr bwMode="auto">
            <a:xfrm>
              <a:off x="693" y="3466"/>
              <a:ext cx="170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1" name="Line 413"/>
            <p:cNvSpPr>
              <a:spLocks noChangeShapeType="1"/>
            </p:cNvSpPr>
            <p:nvPr/>
          </p:nvSpPr>
          <p:spPr bwMode="auto">
            <a:xfrm flipV="1">
              <a:off x="693" y="3268"/>
              <a:ext cx="283" cy="1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2" name="Line 414"/>
            <p:cNvSpPr>
              <a:spLocks noChangeShapeType="1"/>
            </p:cNvSpPr>
            <p:nvPr/>
          </p:nvSpPr>
          <p:spPr bwMode="auto">
            <a:xfrm flipV="1">
              <a:off x="863" y="3308"/>
              <a:ext cx="282" cy="14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3" name="Line 415"/>
            <p:cNvSpPr>
              <a:spLocks noChangeShapeType="1"/>
            </p:cNvSpPr>
            <p:nvPr/>
          </p:nvSpPr>
          <p:spPr bwMode="auto">
            <a:xfrm>
              <a:off x="976" y="3268"/>
              <a:ext cx="169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4" name="Line 416"/>
            <p:cNvSpPr>
              <a:spLocks noChangeShapeType="1"/>
            </p:cNvSpPr>
            <p:nvPr/>
          </p:nvSpPr>
          <p:spPr bwMode="auto">
            <a:xfrm>
              <a:off x="693" y="3413"/>
              <a:ext cx="170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5" name="Freeform 417"/>
            <p:cNvSpPr>
              <a:spLocks/>
            </p:cNvSpPr>
            <p:nvPr/>
          </p:nvSpPr>
          <p:spPr bwMode="auto">
            <a:xfrm>
              <a:off x="693" y="3268"/>
              <a:ext cx="452" cy="186"/>
            </a:xfrm>
            <a:custGeom>
              <a:avLst/>
              <a:gdLst>
                <a:gd name="T0" fmla="*/ 0 w 452"/>
                <a:gd name="T1" fmla="*/ 145 h 186"/>
                <a:gd name="T2" fmla="*/ 283 w 452"/>
                <a:gd name="T3" fmla="*/ 0 h 186"/>
                <a:gd name="T4" fmla="*/ 452 w 452"/>
                <a:gd name="T5" fmla="*/ 40 h 186"/>
                <a:gd name="T6" fmla="*/ 170 w 452"/>
                <a:gd name="T7" fmla="*/ 186 h 186"/>
                <a:gd name="T8" fmla="*/ 0 w 452"/>
                <a:gd name="T9" fmla="*/ 14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186">
                  <a:moveTo>
                    <a:pt x="0" y="145"/>
                  </a:moveTo>
                  <a:lnTo>
                    <a:pt x="283" y="0"/>
                  </a:lnTo>
                  <a:lnTo>
                    <a:pt x="452" y="40"/>
                  </a:lnTo>
                  <a:lnTo>
                    <a:pt x="170" y="18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E6E6E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6" name="Freeform 418"/>
            <p:cNvSpPr>
              <a:spLocks/>
            </p:cNvSpPr>
            <p:nvPr/>
          </p:nvSpPr>
          <p:spPr bwMode="auto">
            <a:xfrm>
              <a:off x="693" y="3308"/>
              <a:ext cx="452" cy="202"/>
            </a:xfrm>
            <a:custGeom>
              <a:avLst/>
              <a:gdLst>
                <a:gd name="T0" fmla="*/ 0 w 452"/>
                <a:gd name="T1" fmla="*/ 105 h 202"/>
                <a:gd name="T2" fmla="*/ 0 w 452"/>
                <a:gd name="T3" fmla="*/ 162 h 202"/>
                <a:gd name="T4" fmla="*/ 170 w 452"/>
                <a:gd name="T5" fmla="*/ 202 h 202"/>
                <a:gd name="T6" fmla="*/ 452 w 452"/>
                <a:gd name="T7" fmla="*/ 57 h 202"/>
                <a:gd name="T8" fmla="*/ 452 w 452"/>
                <a:gd name="T9" fmla="*/ 0 h 202"/>
                <a:gd name="T10" fmla="*/ 170 w 452"/>
                <a:gd name="T11" fmla="*/ 146 h 202"/>
                <a:gd name="T12" fmla="*/ 0 w 452"/>
                <a:gd name="T13" fmla="*/ 10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202">
                  <a:moveTo>
                    <a:pt x="0" y="105"/>
                  </a:moveTo>
                  <a:lnTo>
                    <a:pt x="0" y="162"/>
                  </a:lnTo>
                  <a:lnTo>
                    <a:pt x="170" y="202"/>
                  </a:lnTo>
                  <a:lnTo>
                    <a:pt x="452" y="57"/>
                  </a:lnTo>
                  <a:lnTo>
                    <a:pt x="452" y="0"/>
                  </a:lnTo>
                  <a:lnTo>
                    <a:pt x="170" y="146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7" name="Freeform 419"/>
            <p:cNvSpPr>
              <a:spLocks/>
            </p:cNvSpPr>
            <p:nvPr/>
          </p:nvSpPr>
          <p:spPr bwMode="auto">
            <a:xfrm>
              <a:off x="733" y="3437"/>
              <a:ext cx="25" cy="73"/>
            </a:xfrm>
            <a:custGeom>
              <a:avLst/>
              <a:gdLst>
                <a:gd name="T0" fmla="*/ 0 w 25"/>
                <a:gd name="T1" fmla="*/ 17 h 73"/>
                <a:gd name="T2" fmla="*/ 25 w 25"/>
                <a:gd name="T3" fmla="*/ 0 h 73"/>
                <a:gd name="T4" fmla="*/ 25 w 25"/>
                <a:gd name="T5" fmla="*/ 24 h 73"/>
                <a:gd name="T6" fmla="*/ 19 w 25"/>
                <a:gd name="T7" fmla="*/ 33 h 73"/>
                <a:gd name="T8" fmla="*/ 19 w 25"/>
                <a:gd name="T9" fmla="*/ 65 h 73"/>
                <a:gd name="T10" fmla="*/ 13 w 25"/>
                <a:gd name="T11" fmla="*/ 73 h 73"/>
                <a:gd name="T12" fmla="*/ 13 w 25"/>
                <a:gd name="T13" fmla="*/ 41 h 73"/>
                <a:gd name="T14" fmla="*/ 0 w 25"/>
                <a:gd name="T15" fmla="*/ 48 h 73"/>
                <a:gd name="T16" fmla="*/ 0 w 25"/>
                <a:gd name="T17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3">
                  <a:moveTo>
                    <a:pt x="0" y="17"/>
                  </a:moveTo>
                  <a:lnTo>
                    <a:pt x="25" y="0"/>
                  </a:lnTo>
                  <a:lnTo>
                    <a:pt x="25" y="24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8" name="Freeform 420"/>
            <p:cNvSpPr>
              <a:spLocks/>
            </p:cNvSpPr>
            <p:nvPr/>
          </p:nvSpPr>
          <p:spPr bwMode="auto">
            <a:xfrm>
              <a:off x="1113" y="3373"/>
              <a:ext cx="24" cy="73"/>
            </a:xfrm>
            <a:custGeom>
              <a:avLst/>
              <a:gdLst>
                <a:gd name="T0" fmla="*/ 0 w 24"/>
                <a:gd name="T1" fmla="*/ 16 h 73"/>
                <a:gd name="T2" fmla="*/ 24 w 24"/>
                <a:gd name="T3" fmla="*/ 0 h 73"/>
                <a:gd name="T4" fmla="*/ 24 w 24"/>
                <a:gd name="T5" fmla="*/ 24 h 73"/>
                <a:gd name="T6" fmla="*/ 18 w 24"/>
                <a:gd name="T7" fmla="*/ 32 h 73"/>
                <a:gd name="T8" fmla="*/ 18 w 24"/>
                <a:gd name="T9" fmla="*/ 64 h 73"/>
                <a:gd name="T10" fmla="*/ 12 w 24"/>
                <a:gd name="T11" fmla="*/ 73 h 73"/>
                <a:gd name="T12" fmla="*/ 12 w 24"/>
                <a:gd name="T13" fmla="*/ 40 h 73"/>
                <a:gd name="T14" fmla="*/ 0 w 24"/>
                <a:gd name="T15" fmla="*/ 48 h 73"/>
                <a:gd name="T16" fmla="*/ 0 w 24"/>
                <a:gd name="T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3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2"/>
                  </a:lnTo>
                  <a:lnTo>
                    <a:pt x="18" y="64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9" name="Freeform 421"/>
            <p:cNvSpPr>
              <a:spLocks/>
            </p:cNvSpPr>
            <p:nvPr/>
          </p:nvSpPr>
          <p:spPr bwMode="auto">
            <a:xfrm>
              <a:off x="1067" y="3395"/>
              <a:ext cx="25" cy="73"/>
            </a:xfrm>
            <a:custGeom>
              <a:avLst/>
              <a:gdLst>
                <a:gd name="T0" fmla="*/ 0 w 25"/>
                <a:gd name="T1" fmla="*/ 16 h 73"/>
                <a:gd name="T2" fmla="*/ 25 w 25"/>
                <a:gd name="T3" fmla="*/ 0 h 73"/>
                <a:gd name="T4" fmla="*/ 25 w 25"/>
                <a:gd name="T5" fmla="*/ 25 h 73"/>
                <a:gd name="T6" fmla="*/ 19 w 25"/>
                <a:gd name="T7" fmla="*/ 33 h 73"/>
                <a:gd name="T8" fmla="*/ 19 w 25"/>
                <a:gd name="T9" fmla="*/ 65 h 73"/>
                <a:gd name="T10" fmla="*/ 13 w 25"/>
                <a:gd name="T11" fmla="*/ 73 h 73"/>
                <a:gd name="T12" fmla="*/ 13 w 25"/>
                <a:gd name="T13" fmla="*/ 41 h 73"/>
                <a:gd name="T14" fmla="*/ 0 w 25"/>
                <a:gd name="T15" fmla="*/ 49 h 73"/>
                <a:gd name="T16" fmla="*/ 0 w 25"/>
                <a:gd name="T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3">
                  <a:moveTo>
                    <a:pt x="0" y="16"/>
                  </a:moveTo>
                  <a:lnTo>
                    <a:pt x="25" y="0"/>
                  </a:lnTo>
                  <a:lnTo>
                    <a:pt x="25" y="25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10" name="Freeform 422"/>
            <p:cNvSpPr>
              <a:spLocks/>
            </p:cNvSpPr>
            <p:nvPr/>
          </p:nvSpPr>
          <p:spPr bwMode="auto">
            <a:xfrm>
              <a:off x="1023" y="3418"/>
              <a:ext cx="24" cy="72"/>
            </a:xfrm>
            <a:custGeom>
              <a:avLst/>
              <a:gdLst>
                <a:gd name="T0" fmla="*/ 0 w 24"/>
                <a:gd name="T1" fmla="*/ 16 h 72"/>
                <a:gd name="T2" fmla="*/ 24 w 24"/>
                <a:gd name="T3" fmla="*/ 0 h 72"/>
                <a:gd name="T4" fmla="*/ 24 w 24"/>
                <a:gd name="T5" fmla="*/ 24 h 72"/>
                <a:gd name="T6" fmla="*/ 18 w 24"/>
                <a:gd name="T7" fmla="*/ 32 h 72"/>
                <a:gd name="T8" fmla="*/ 18 w 24"/>
                <a:gd name="T9" fmla="*/ 65 h 72"/>
                <a:gd name="T10" fmla="*/ 12 w 24"/>
                <a:gd name="T11" fmla="*/ 72 h 72"/>
                <a:gd name="T12" fmla="*/ 12 w 24"/>
                <a:gd name="T13" fmla="*/ 41 h 72"/>
                <a:gd name="T14" fmla="*/ 0 w 24"/>
                <a:gd name="T15" fmla="*/ 48 h 72"/>
                <a:gd name="T16" fmla="*/ 0 w 24"/>
                <a:gd name="T17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2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2"/>
                  </a:lnTo>
                  <a:lnTo>
                    <a:pt x="18" y="65"/>
                  </a:lnTo>
                  <a:lnTo>
                    <a:pt x="12" y="72"/>
                  </a:lnTo>
                  <a:lnTo>
                    <a:pt x="12" y="41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11" name="Freeform 423"/>
            <p:cNvSpPr>
              <a:spLocks/>
            </p:cNvSpPr>
            <p:nvPr/>
          </p:nvSpPr>
          <p:spPr bwMode="auto">
            <a:xfrm>
              <a:off x="977" y="3441"/>
              <a:ext cx="25" cy="72"/>
            </a:xfrm>
            <a:custGeom>
              <a:avLst/>
              <a:gdLst>
                <a:gd name="T0" fmla="*/ 0 w 25"/>
                <a:gd name="T1" fmla="*/ 16 h 72"/>
                <a:gd name="T2" fmla="*/ 25 w 25"/>
                <a:gd name="T3" fmla="*/ 0 h 72"/>
                <a:gd name="T4" fmla="*/ 25 w 25"/>
                <a:gd name="T5" fmla="*/ 24 h 72"/>
                <a:gd name="T6" fmla="*/ 19 w 25"/>
                <a:gd name="T7" fmla="*/ 31 h 72"/>
                <a:gd name="T8" fmla="*/ 19 w 25"/>
                <a:gd name="T9" fmla="*/ 64 h 72"/>
                <a:gd name="T10" fmla="*/ 13 w 25"/>
                <a:gd name="T11" fmla="*/ 72 h 72"/>
                <a:gd name="T12" fmla="*/ 13 w 25"/>
                <a:gd name="T13" fmla="*/ 40 h 72"/>
                <a:gd name="T14" fmla="*/ 0 w 25"/>
                <a:gd name="T15" fmla="*/ 48 h 72"/>
                <a:gd name="T16" fmla="*/ 0 w 25"/>
                <a:gd name="T17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2">
                  <a:moveTo>
                    <a:pt x="0" y="16"/>
                  </a:moveTo>
                  <a:lnTo>
                    <a:pt x="25" y="0"/>
                  </a:lnTo>
                  <a:lnTo>
                    <a:pt x="25" y="24"/>
                  </a:lnTo>
                  <a:lnTo>
                    <a:pt x="19" y="31"/>
                  </a:lnTo>
                  <a:lnTo>
                    <a:pt x="19" y="64"/>
                  </a:lnTo>
                  <a:lnTo>
                    <a:pt x="13" y="72"/>
                  </a:lnTo>
                  <a:lnTo>
                    <a:pt x="13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12" name="Freeform 424"/>
            <p:cNvSpPr>
              <a:spLocks/>
            </p:cNvSpPr>
            <p:nvPr/>
          </p:nvSpPr>
          <p:spPr bwMode="auto">
            <a:xfrm>
              <a:off x="887" y="3485"/>
              <a:ext cx="25" cy="73"/>
            </a:xfrm>
            <a:custGeom>
              <a:avLst/>
              <a:gdLst>
                <a:gd name="T0" fmla="*/ 0 w 25"/>
                <a:gd name="T1" fmla="*/ 17 h 73"/>
                <a:gd name="T2" fmla="*/ 25 w 25"/>
                <a:gd name="T3" fmla="*/ 0 h 73"/>
                <a:gd name="T4" fmla="*/ 25 w 25"/>
                <a:gd name="T5" fmla="*/ 25 h 73"/>
                <a:gd name="T6" fmla="*/ 19 w 25"/>
                <a:gd name="T7" fmla="*/ 33 h 73"/>
                <a:gd name="T8" fmla="*/ 19 w 25"/>
                <a:gd name="T9" fmla="*/ 65 h 73"/>
                <a:gd name="T10" fmla="*/ 13 w 25"/>
                <a:gd name="T11" fmla="*/ 73 h 73"/>
                <a:gd name="T12" fmla="*/ 13 w 25"/>
                <a:gd name="T13" fmla="*/ 41 h 73"/>
                <a:gd name="T14" fmla="*/ 0 w 25"/>
                <a:gd name="T15" fmla="*/ 49 h 73"/>
                <a:gd name="T16" fmla="*/ 0 w 25"/>
                <a:gd name="T17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3">
                  <a:moveTo>
                    <a:pt x="0" y="17"/>
                  </a:moveTo>
                  <a:lnTo>
                    <a:pt x="25" y="0"/>
                  </a:lnTo>
                  <a:lnTo>
                    <a:pt x="25" y="25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13" name="Freeform 425"/>
            <p:cNvSpPr>
              <a:spLocks/>
            </p:cNvSpPr>
            <p:nvPr/>
          </p:nvSpPr>
          <p:spPr bwMode="auto">
            <a:xfrm>
              <a:off x="932" y="3463"/>
              <a:ext cx="24" cy="73"/>
            </a:xfrm>
            <a:custGeom>
              <a:avLst/>
              <a:gdLst>
                <a:gd name="T0" fmla="*/ 0 w 24"/>
                <a:gd name="T1" fmla="*/ 16 h 73"/>
                <a:gd name="T2" fmla="*/ 24 w 24"/>
                <a:gd name="T3" fmla="*/ 0 h 73"/>
                <a:gd name="T4" fmla="*/ 24 w 24"/>
                <a:gd name="T5" fmla="*/ 24 h 73"/>
                <a:gd name="T6" fmla="*/ 18 w 24"/>
                <a:gd name="T7" fmla="*/ 33 h 73"/>
                <a:gd name="T8" fmla="*/ 18 w 24"/>
                <a:gd name="T9" fmla="*/ 64 h 73"/>
                <a:gd name="T10" fmla="*/ 12 w 24"/>
                <a:gd name="T11" fmla="*/ 73 h 73"/>
                <a:gd name="T12" fmla="*/ 12 w 24"/>
                <a:gd name="T13" fmla="*/ 40 h 73"/>
                <a:gd name="T14" fmla="*/ 0 w 24"/>
                <a:gd name="T15" fmla="*/ 48 h 73"/>
                <a:gd name="T16" fmla="*/ 0 w 24"/>
                <a:gd name="T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3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3"/>
                  </a:lnTo>
                  <a:lnTo>
                    <a:pt x="18" y="64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14" name="Rectangle 426"/>
            <p:cNvSpPr>
              <a:spLocks noChangeArrowheads="1"/>
            </p:cNvSpPr>
            <p:nvPr/>
          </p:nvSpPr>
          <p:spPr bwMode="auto">
            <a:xfrm>
              <a:off x="628" y="3214"/>
              <a:ext cx="580" cy="38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315" name="Line 427"/>
          <p:cNvSpPr>
            <a:spLocks noChangeShapeType="1"/>
          </p:cNvSpPr>
          <p:nvPr/>
        </p:nvSpPr>
        <p:spPr bwMode="auto">
          <a:xfrm flipV="1">
            <a:off x="3979863" y="1584325"/>
            <a:ext cx="647700" cy="1836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135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16" name="Line 428"/>
          <p:cNvSpPr>
            <a:spLocks noChangeShapeType="1"/>
          </p:cNvSpPr>
          <p:nvPr/>
        </p:nvSpPr>
        <p:spPr bwMode="auto">
          <a:xfrm>
            <a:off x="3998913" y="3852863"/>
            <a:ext cx="628650" cy="1338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135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17" name="Line 429"/>
          <p:cNvSpPr>
            <a:spLocks noChangeShapeType="1"/>
          </p:cNvSpPr>
          <p:nvPr/>
        </p:nvSpPr>
        <p:spPr bwMode="auto">
          <a:xfrm flipV="1">
            <a:off x="7005638" y="1712913"/>
            <a:ext cx="993775" cy="3175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13500000" algn="ctr" rotWithShape="0">
                    <a:srgbClr val="969696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18" name="Line 430"/>
          <p:cNvSpPr>
            <a:spLocks noChangeShapeType="1"/>
          </p:cNvSpPr>
          <p:nvPr/>
        </p:nvSpPr>
        <p:spPr bwMode="auto">
          <a:xfrm>
            <a:off x="7546975" y="1730375"/>
            <a:ext cx="0" cy="246063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13500000" algn="ctr" rotWithShape="0">
                    <a:srgbClr val="969696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19" name="Line 431"/>
          <p:cNvSpPr>
            <a:spLocks noChangeShapeType="1"/>
          </p:cNvSpPr>
          <p:nvPr/>
        </p:nvSpPr>
        <p:spPr bwMode="auto">
          <a:xfrm>
            <a:off x="7461250" y="1401763"/>
            <a:ext cx="0" cy="327025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13500000" algn="ctr" rotWithShape="0">
                    <a:srgbClr val="969696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20" name="Rectangle 432"/>
          <p:cNvSpPr>
            <a:spLocks noChangeArrowheads="1"/>
          </p:cNvSpPr>
          <p:nvPr/>
        </p:nvSpPr>
        <p:spPr bwMode="auto">
          <a:xfrm>
            <a:off x="2071688" y="4578350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21" name="Line 433"/>
          <p:cNvSpPr>
            <a:spLocks noChangeShapeType="1"/>
          </p:cNvSpPr>
          <p:nvPr/>
        </p:nvSpPr>
        <p:spPr bwMode="auto">
          <a:xfrm>
            <a:off x="2986088" y="1709738"/>
            <a:ext cx="0" cy="166687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22" name="Rectangle 434"/>
          <p:cNvSpPr>
            <a:spLocks noChangeArrowheads="1"/>
          </p:cNvSpPr>
          <p:nvPr/>
        </p:nvSpPr>
        <p:spPr bwMode="auto">
          <a:xfrm>
            <a:off x="2076450" y="1049338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23" name="Rectangle 435"/>
          <p:cNvSpPr>
            <a:spLocks noChangeArrowheads="1"/>
          </p:cNvSpPr>
          <p:nvPr/>
        </p:nvSpPr>
        <p:spPr bwMode="auto">
          <a:xfrm>
            <a:off x="2070100" y="16430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50324" name="Group 436"/>
          <p:cNvGrpSpPr>
            <a:grpSpLocks/>
          </p:cNvGrpSpPr>
          <p:nvPr/>
        </p:nvGrpSpPr>
        <p:grpSpPr bwMode="auto">
          <a:xfrm>
            <a:off x="823913" y="1089025"/>
            <a:ext cx="1003300" cy="568325"/>
            <a:chOff x="612" y="663"/>
            <a:chExt cx="590" cy="382"/>
          </a:xfrm>
        </p:grpSpPr>
        <p:sp>
          <p:nvSpPr>
            <p:cNvPr id="550325" name="Rectangle 437"/>
            <p:cNvSpPr>
              <a:spLocks noChangeArrowheads="1"/>
            </p:cNvSpPr>
            <p:nvPr/>
          </p:nvSpPr>
          <p:spPr bwMode="auto">
            <a:xfrm>
              <a:off x="612" y="663"/>
              <a:ext cx="590" cy="3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26" name="Rectangle 438"/>
            <p:cNvSpPr>
              <a:spLocks noChangeArrowheads="1"/>
            </p:cNvSpPr>
            <p:nvPr/>
          </p:nvSpPr>
          <p:spPr bwMode="auto">
            <a:xfrm>
              <a:off x="817" y="718"/>
              <a:ext cx="18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27" name="Line 439"/>
            <p:cNvSpPr>
              <a:spLocks noChangeShapeType="1"/>
            </p:cNvSpPr>
            <p:nvPr/>
          </p:nvSpPr>
          <p:spPr bwMode="auto">
            <a:xfrm>
              <a:off x="727" y="76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28" name="Line 440"/>
            <p:cNvSpPr>
              <a:spLocks noChangeShapeType="1"/>
            </p:cNvSpPr>
            <p:nvPr/>
          </p:nvSpPr>
          <p:spPr bwMode="auto">
            <a:xfrm>
              <a:off x="727" y="85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29" name="Line 441"/>
            <p:cNvSpPr>
              <a:spLocks noChangeShapeType="1"/>
            </p:cNvSpPr>
            <p:nvPr/>
          </p:nvSpPr>
          <p:spPr bwMode="auto">
            <a:xfrm>
              <a:off x="727" y="94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30" name="Line 442"/>
            <p:cNvSpPr>
              <a:spLocks noChangeShapeType="1"/>
            </p:cNvSpPr>
            <p:nvPr/>
          </p:nvSpPr>
          <p:spPr bwMode="auto">
            <a:xfrm>
              <a:off x="999" y="85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332" name="Rectangle 444"/>
          <p:cNvSpPr>
            <a:spLocks noChangeArrowheads="1"/>
          </p:cNvSpPr>
          <p:nvPr/>
        </p:nvSpPr>
        <p:spPr bwMode="auto">
          <a:xfrm>
            <a:off x="4627563" y="4972050"/>
            <a:ext cx="2014537" cy="225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50333" name="Group 445"/>
          <p:cNvGrpSpPr>
            <a:grpSpLocks/>
          </p:cNvGrpSpPr>
          <p:nvPr/>
        </p:nvGrpSpPr>
        <p:grpSpPr bwMode="auto">
          <a:xfrm>
            <a:off x="7004050" y="3446463"/>
            <a:ext cx="989013" cy="576262"/>
            <a:chOff x="3915" y="2121"/>
            <a:chExt cx="581" cy="387"/>
          </a:xfrm>
        </p:grpSpPr>
        <p:grpSp>
          <p:nvGrpSpPr>
            <p:cNvPr id="550334" name="Group 446"/>
            <p:cNvGrpSpPr>
              <a:grpSpLocks/>
            </p:cNvGrpSpPr>
            <p:nvPr/>
          </p:nvGrpSpPr>
          <p:grpSpPr bwMode="auto">
            <a:xfrm>
              <a:off x="3915" y="2121"/>
              <a:ext cx="581" cy="387"/>
              <a:chOff x="3914" y="2070"/>
              <a:chExt cx="581" cy="387"/>
            </a:xfrm>
          </p:grpSpPr>
          <p:sp>
            <p:nvSpPr>
              <p:cNvPr id="550335" name="Rectangle 447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36" name="Rectangle 448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37" name="Rectangle 449"/>
              <p:cNvSpPr>
                <a:spLocks noChangeArrowheads="1"/>
              </p:cNvSpPr>
              <p:nvPr/>
            </p:nvSpPr>
            <p:spPr bwMode="auto">
              <a:xfrm>
                <a:off x="3979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38" name="Rectangle 450"/>
              <p:cNvSpPr>
                <a:spLocks noChangeArrowheads="1"/>
              </p:cNvSpPr>
              <p:nvPr/>
            </p:nvSpPr>
            <p:spPr bwMode="auto">
              <a:xfrm>
                <a:off x="439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39" name="Rectangle 451"/>
              <p:cNvSpPr>
                <a:spLocks noChangeArrowheads="1"/>
              </p:cNvSpPr>
              <p:nvPr/>
            </p:nvSpPr>
            <p:spPr bwMode="auto">
              <a:xfrm>
                <a:off x="418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0" name="Rectangle 452"/>
              <p:cNvSpPr>
                <a:spLocks noChangeArrowheads="1"/>
              </p:cNvSpPr>
              <p:nvPr/>
            </p:nvSpPr>
            <p:spPr bwMode="auto">
              <a:xfrm>
                <a:off x="4293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1" name="Rectangle 453"/>
              <p:cNvSpPr>
                <a:spLocks noChangeArrowheads="1"/>
              </p:cNvSpPr>
              <p:nvPr/>
            </p:nvSpPr>
            <p:spPr bwMode="auto">
              <a:xfrm>
                <a:off x="4084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2" name="Rectangle 454"/>
              <p:cNvSpPr>
                <a:spLocks noChangeArrowheads="1"/>
              </p:cNvSpPr>
              <p:nvPr/>
            </p:nvSpPr>
            <p:spPr bwMode="auto">
              <a:xfrm>
                <a:off x="3979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3" name="Rectangle 455"/>
              <p:cNvSpPr>
                <a:spLocks noChangeArrowheads="1"/>
              </p:cNvSpPr>
              <p:nvPr/>
            </p:nvSpPr>
            <p:spPr bwMode="auto">
              <a:xfrm>
                <a:off x="439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4" name="Rectangle 456"/>
              <p:cNvSpPr>
                <a:spLocks noChangeArrowheads="1"/>
              </p:cNvSpPr>
              <p:nvPr/>
            </p:nvSpPr>
            <p:spPr bwMode="auto">
              <a:xfrm>
                <a:off x="418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5" name="Rectangle 457"/>
              <p:cNvSpPr>
                <a:spLocks noChangeArrowheads="1"/>
              </p:cNvSpPr>
              <p:nvPr/>
            </p:nvSpPr>
            <p:spPr bwMode="auto">
              <a:xfrm>
                <a:off x="4293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6" name="Rectangle 458"/>
              <p:cNvSpPr>
                <a:spLocks noChangeArrowheads="1"/>
              </p:cNvSpPr>
              <p:nvPr/>
            </p:nvSpPr>
            <p:spPr bwMode="auto">
              <a:xfrm>
                <a:off x="4084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7" name="Rectangle 459"/>
              <p:cNvSpPr>
                <a:spLocks noChangeArrowheads="1"/>
              </p:cNvSpPr>
              <p:nvPr/>
            </p:nvSpPr>
            <p:spPr bwMode="auto">
              <a:xfrm>
                <a:off x="4398" y="2247"/>
                <a:ext cx="32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8" name="Rectangle 460"/>
              <p:cNvSpPr>
                <a:spLocks noChangeArrowheads="1"/>
              </p:cNvSpPr>
              <p:nvPr/>
            </p:nvSpPr>
            <p:spPr bwMode="auto">
              <a:xfrm>
                <a:off x="3979" y="2247"/>
                <a:ext cx="31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9" name="Rectangle 461"/>
              <p:cNvSpPr>
                <a:spLocks noChangeArrowheads="1"/>
              </p:cNvSpPr>
              <p:nvPr/>
            </p:nvSpPr>
            <p:spPr bwMode="auto">
              <a:xfrm>
                <a:off x="4067" y="2183"/>
                <a:ext cx="65" cy="178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50" name="Rectangle 462"/>
              <p:cNvSpPr>
                <a:spLocks noChangeArrowheads="1"/>
              </p:cNvSpPr>
              <p:nvPr/>
            </p:nvSpPr>
            <p:spPr bwMode="auto">
              <a:xfrm>
                <a:off x="4220" y="2159"/>
                <a:ext cx="129" cy="9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51" name="Rectangle 463"/>
              <p:cNvSpPr>
                <a:spLocks noChangeArrowheads="1"/>
              </p:cNvSpPr>
              <p:nvPr/>
            </p:nvSpPr>
            <p:spPr bwMode="auto">
              <a:xfrm>
                <a:off x="4220" y="2304"/>
                <a:ext cx="81" cy="5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50352" name="Group 464"/>
            <p:cNvGrpSpPr>
              <a:grpSpLocks/>
            </p:cNvGrpSpPr>
            <p:nvPr/>
          </p:nvGrpSpPr>
          <p:grpSpPr bwMode="auto">
            <a:xfrm>
              <a:off x="4023" y="2262"/>
              <a:ext cx="195" cy="245"/>
              <a:chOff x="4023" y="2262"/>
              <a:chExt cx="195" cy="245"/>
            </a:xfrm>
          </p:grpSpPr>
          <p:sp>
            <p:nvSpPr>
              <p:cNvPr id="550353" name="AutoShape 465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54" name="Freeform 466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55" name="Line 467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56" name="Freeform 468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50357" name="Group 469"/>
          <p:cNvGrpSpPr>
            <a:grpSpLocks/>
          </p:cNvGrpSpPr>
          <p:nvPr/>
        </p:nvGrpSpPr>
        <p:grpSpPr bwMode="auto">
          <a:xfrm>
            <a:off x="7194550" y="3656013"/>
            <a:ext cx="331788" cy="365125"/>
            <a:chOff x="4023" y="2262"/>
            <a:chExt cx="195" cy="245"/>
          </a:xfrm>
        </p:grpSpPr>
        <p:sp>
          <p:nvSpPr>
            <p:cNvPr id="550358" name="AutoShape 470"/>
            <p:cNvSpPr>
              <a:spLocks noChangeArrowheads="1"/>
            </p:cNvSpPr>
            <p:nvPr/>
          </p:nvSpPr>
          <p:spPr bwMode="auto">
            <a:xfrm>
              <a:off x="4023" y="2459"/>
              <a:ext cx="56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59" name="Freeform 471"/>
            <p:cNvSpPr>
              <a:spLocks/>
            </p:cNvSpPr>
            <p:nvPr/>
          </p:nvSpPr>
          <p:spPr bwMode="auto">
            <a:xfrm>
              <a:off x="4050" y="2325"/>
              <a:ext cx="132" cy="135"/>
            </a:xfrm>
            <a:custGeom>
              <a:avLst/>
              <a:gdLst>
                <a:gd name="T0" fmla="*/ 0 w 132"/>
                <a:gd name="T1" fmla="*/ 135 h 135"/>
                <a:gd name="T2" fmla="*/ 0 w 132"/>
                <a:gd name="T3" fmla="*/ 105 h 135"/>
                <a:gd name="T4" fmla="*/ 132 w 132"/>
                <a:gd name="T5" fmla="*/ 105 h 135"/>
                <a:gd name="T6" fmla="*/ 132 w 132"/>
                <a:gd name="T7" fmla="*/ 0 h 135"/>
                <a:gd name="T8" fmla="*/ 84 w 13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5">
                  <a:moveTo>
                    <a:pt x="0" y="135"/>
                  </a:moveTo>
                  <a:lnTo>
                    <a:pt x="0" y="105"/>
                  </a:lnTo>
                  <a:lnTo>
                    <a:pt x="132" y="105"/>
                  </a:lnTo>
                  <a:lnTo>
                    <a:pt x="132" y="0"/>
                  </a:lnTo>
                  <a:lnTo>
                    <a:pt x="84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0" name="Line 472"/>
            <p:cNvSpPr>
              <a:spLocks noChangeShapeType="1"/>
            </p:cNvSpPr>
            <p:nvPr/>
          </p:nvSpPr>
          <p:spPr bwMode="auto">
            <a:xfrm>
              <a:off x="4182" y="2385"/>
              <a:ext cx="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1" name="Freeform 473"/>
            <p:cNvSpPr>
              <a:spLocks/>
            </p:cNvSpPr>
            <p:nvPr/>
          </p:nvSpPr>
          <p:spPr bwMode="auto">
            <a:xfrm>
              <a:off x="4182" y="2262"/>
              <a:ext cx="36" cy="63"/>
            </a:xfrm>
            <a:custGeom>
              <a:avLst/>
              <a:gdLst>
                <a:gd name="T0" fmla="*/ 0 w 36"/>
                <a:gd name="T1" fmla="*/ 63 h 63"/>
                <a:gd name="T2" fmla="*/ 0 w 36"/>
                <a:gd name="T3" fmla="*/ 0 h 63"/>
                <a:gd name="T4" fmla="*/ 36 w 36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63">
                  <a:moveTo>
                    <a:pt x="0" y="63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50362" name="Group 474"/>
          <p:cNvGrpSpPr>
            <a:grpSpLocks/>
          </p:cNvGrpSpPr>
          <p:nvPr/>
        </p:nvGrpSpPr>
        <p:grpSpPr bwMode="auto">
          <a:xfrm>
            <a:off x="7008813" y="4140200"/>
            <a:ext cx="989012" cy="576263"/>
            <a:chOff x="3914" y="2587"/>
            <a:chExt cx="581" cy="387"/>
          </a:xfrm>
        </p:grpSpPr>
        <p:sp>
          <p:nvSpPr>
            <p:cNvPr id="550363" name="Rectangle 475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4" name="Rectangle 476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5" name="Rectangle 477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6" name="Rectangle 478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7" name="Rectangle 479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8" name="Rectangle 480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9" name="Rectangle 481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0" name="Rectangle 482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1" name="Rectangle 483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2" name="Rectangle 484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3" name="Rectangle 485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4" name="Rectangle 486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5" name="Rectangle 487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6" name="Rectangle 488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7" name="Rectangle 489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8" name="Rectangle 490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9" name="Rectangle 491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80" name="Line 492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81" name="Line 493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82" name="Freeform 494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>
                <a:gd name="T0" fmla="*/ 0 w 16"/>
                <a:gd name="T1" fmla="*/ 80 h 80"/>
                <a:gd name="T2" fmla="*/ 16 w 16"/>
                <a:gd name="T3" fmla="*/ 80 h 80"/>
                <a:gd name="T4" fmla="*/ 16 w 16"/>
                <a:gd name="T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83" name="Freeform 495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>
                <a:gd name="T0" fmla="*/ 0 w 65"/>
                <a:gd name="T1" fmla="*/ 0 h 186"/>
                <a:gd name="T2" fmla="*/ 17 w 65"/>
                <a:gd name="T3" fmla="*/ 0 h 186"/>
                <a:gd name="T4" fmla="*/ 17 w 65"/>
                <a:gd name="T5" fmla="*/ 129 h 186"/>
                <a:gd name="T6" fmla="*/ 65 w 65"/>
                <a:gd name="T7" fmla="*/ 129 h 186"/>
                <a:gd name="T8" fmla="*/ 65 w 65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84" name="Freeform 496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>
                <a:gd name="T0" fmla="*/ 40 w 40"/>
                <a:gd name="T1" fmla="*/ 0 h 50"/>
                <a:gd name="T2" fmla="*/ 40 w 40"/>
                <a:gd name="T3" fmla="*/ 50 h 50"/>
                <a:gd name="T4" fmla="*/ 0 w 40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385" name="Group 497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386" name="AutoShape 498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87" name="Freeform 499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88" name="Line 500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89" name="Freeform 501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390" name="Line 502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50391" name="Group 503"/>
          <p:cNvGrpSpPr>
            <a:grpSpLocks/>
          </p:cNvGrpSpPr>
          <p:nvPr/>
        </p:nvGrpSpPr>
        <p:grpSpPr bwMode="auto">
          <a:xfrm>
            <a:off x="7008813" y="4813300"/>
            <a:ext cx="989012" cy="574675"/>
            <a:chOff x="3914" y="2587"/>
            <a:chExt cx="581" cy="387"/>
          </a:xfrm>
        </p:grpSpPr>
        <p:sp>
          <p:nvSpPr>
            <p:cNvPr id="550392" name="Rectangle 504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3" name="Rectangle 505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4" name="Rectangle 506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5" name="Rectangle 507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6" name="Rectangle 508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7" name="Rectangle 509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8" name="Rectangle 510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9" name="Rectangle 511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0" name="Rectangle 512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1" name="Rectangle 513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2" name="Rectangle 514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3" name="Rectangle 515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4" name="Rectangle 516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5" name="Rectangle 517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6" name="Rectangle 518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7" name="Rectangle 519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8" name="Rectangle 520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9" name="Line 521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10" name="Line 522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11" name="Freeform 523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>
                <a:gd name="T0" fmla="*/ 0 w 16"/>
                <a:gd name="T1" fmla="*/ 80 h 80"/>
                <a:gd name="T2" fmla="*/ 16 w 16"/>
                <a:gd name="T3" fmla="*/ 80 h 80"/>
                <a:gd name="T4" fmla="*/ 16 w 16"/>
                <a:gd name="T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12" name="Freeform 524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>
                <a:gd name="T0" fmla="*/ 0 w 65"/>
                <a:gd name="T1" fmla="*/ 0 h 186"/>
                <a:gd name="T2" fmla="*/ 17 w 65"/>
                <a:gd name="T3" fmla="*/ 0 h 186"/>
                <a:gd name="T4" fmla="*/ 17 w 65"/>
                <a:gd name="T5" fmla="*/ 129 h 186"/>
                <a:gd name="T6" fmla="*/ 65 w 65"/>
                <a:gd name="T7" fmla="*/ 129 h 186"/>
                <a:gd name="T8" fmla="*/ 65 w 65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13" name="Freeform 525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>
                <a:gd name="T0" fmla="*/ 40 w 40"/>
                <a:gd name="T1" fmla="*/ 0 h 50"/>
                <a:gd name="T2" fmla="*/ 40 w 40"/>
                <a:gd name="T3" fmla="*/ 50 h 50"/>
                <a:gd name="T4" fmla="*/ 0 w 40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414" name="Group 526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415" name="AutoShape 527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16" name="Freeform 528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17" name="Line 529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18" name="Freeform 530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419" name="Line 531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0" name="AutoShape 532"/>
            <p:cNvSpPr>
              <a:spLocks noChangeArrowheads="1"/>
            </p:cNvSpPr>
            <p:nvPr/>
          </p:nvSpPr>
          <p:spPr bwMode="auto">
            <a:xfrm>
              <a:off x="4300" y="2788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1" name="AutoShape 533"/>
            <p:cNvSpPr>
              <a:spLocks noChangeArrowheads="1"/>
            </p:cNvSpPr>
            <p:nvPr/>
          </p:nvSpPr>
          <p:spPr bwMode="auto">
            <a:xfrm flipV="1">
              <a:off x="4348" y="2812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2" name="AutoShape 534"/>
            <p:cNvSpPr>
              <a:spLocks noChangeArrowheads="1"/>
            </p:cNvSpPr>
            <p:nvPr/>
          </p:nvSpPr>
          <p:spPr bwMode="auto">
            <a:xfrm rot="-5400000">
              <a:off x="4144" y="2696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50423" name="Group 535"/>
          <p:cNvGrpSpPr>
            <a:grpSpLocks/>
          </p:cNvGrpSpPr>
          <p:nvPr/>
        </p:nvGrpSpPr>
        <p:grpSpPr bwMode="auto">
          <a:xfrm>
            <a:off x="831850" y="3408363"/>
            <a:ext cx="989013" cy="577850"/>
            <a:chOff x="3914" y="2587"/>
            <a:chExt cx="581" cy="387"/>
          </a:xfrm>
        </p:grpSpPr>
        <p:sp>
          <p:nvSpPr>
            <p:cNvPr id="550424" name="Rectangle 536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5" name="Rectangle 537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6" name="Rectangle 538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7" name="Rectangle 539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8" name="Rectangle 540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9" name="Rectangle 541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0" name="Rectangle 542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1" name="Rectangle 543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2" name="Rectangle 544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3" name="Rectangle 545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4" name="Rectangle 546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5" name="Rectangle 547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6" name="Rectangle 548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7" name="Rectangle 549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8" name="Rectangle 550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9" name="Rectangle 551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0" name="Rectangle 552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1" name="Line 553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2" name="Line 554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3" name="Freeform 555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>
                <a:gd name="T0" fmla="*/ 0 w 16"/>
                <a:gd name="T1" fmla="*/ 80 h 80"/>
                <a:gd name="T2" fmla="*/ 16 w 16"/>
                <a:gd name="T3" fmla="*/ 80 h 80"/>
                <a:gd name="T4" fmla="*/ 16 w 16"/>
                <a:gd name="T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4" name="Freeform 556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>
                <a:gd name="T0" fmla="*/ 0 w 65"/>
                <a:gd name="T1" fmla="*/ 0 h 186"/>
                <a:gd name="T2" fmla="*/ 17 w 65"/>
                <a:gd name="T3" fmla="*/ 0 h 186"/>
                <a:gd name="T4" fmla="*/ 17 w 65"/>
                <a:gd name="T5" fmla="*/ 129 h 186"/>
                <a:gd name="T6" fmla="*/ 65 w 65"/>
                <a:gd name="T7" fmla="*/ 129 h 186"/>
                <a:gd name="T8" fmla="*/ 65 w 65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5" name="Freeform 557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>
                <a:gd name="T0" fmla="*/ 40 w 40"/>
                <a:gd name="T1" fmla="*/ 0 h 50"/>
                <a:gd name="T2" fmla="*/ 40 w 40"/>
                <a:gd name="T3" fmla="*/ 50 h 50"/>
                <a:gd name="T4" fmla="*/ 0 w 40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446" name="Group 558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447" name="AutoShape 559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48" name="Freeform 560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49" name="Line 561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50" name="Freeform 562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451" name="Line 563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52" name="AutoShape 564"/>
            <p:cNvSpPr>
              <a:spLocks noChangeArrowheads="1"/>
            </p:cNvSpPr>
            <p:nvPr/>
          </p:nvSpPr>
          <p:spPr bwMode="auto">
            <a:xfrm>
              <a:off x="4300" y="2788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53" name="AutoShape 565"/>
            <p:cNvSpPr>
              <a:spLocks noChangeArrowheads="1"/>
            </p:cNvSpPr>
            <p:nvPr/>
          </p:nvSpPr>
          <p:spPr bwMode="auto">
            <a:xfrm flipV="1">
              <a:off x="4348" y="2812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54" name="AutoShape 566"/>
            <p:cNvSpPr>
              <a:spLocks noChangeArrowheads="1"/>
            </p:cNvSpPr>
            <p:nvPr/>
          </p:nvSpPr>
          <p:spPr bwMode="auto">
            <a:xfrm rot="-5400000">
              <a:off x="4144" y="2696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455" name="Rectangle 567"/>
          <p:cNvSpPr>
            <a:spLocks noChangeArrowheads="1"/>
          </p:cNvSpPr>
          <p:nvPr/>
        </p:nvSpPr>
        <p:spPr bwMode="auto">
          <a:xfrm>
            <a:off x="2068513" y="5740400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56" name="Rectangle 568"/>
          <p:cNvSpPr>
            <a:spLocks noChangeArrowheads="1"/>
          </p:cNvSpPr>
          <p:nvPr/>
        </p:nvSpPr>
        <p:spPr bwMode="auto">
          <a:xfrm>
            <a:off x="2074863" y="51609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57" name="Rectangle 569"/>
          <p:cNvSpPr>
            <a:spLocks noChangeArrowheads="1"/>
          </p:cNvSpPr>
          <p:nvPr/>
        </p:nvSpPr>
        <p:spPr bwMode="auto">
          <a:xfrm>
            <a:off x="830263" y="4151313"/>
            <a:ext cx="987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58" name="Rectangle 570"/>
          <p:cNvSpPr>
            <a:spLocks noChangeArrowheads="1"/>
          </p:cNvSpPr>
          <p:nvPr/>
        </p:nvSpPr>
        <p:spPr bwMode="auto">
          <a:xfrm>
            <a:off x="1155700" y="4243388"/>
            <a:ext cx="2476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DRC</a:t>
            </a:r>
            <a:b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LVS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ERC</a:t>
            </a:r>
          </a:p>
        </p:txBody>
      </p:sp>
      <p:sp>
        <p:nvSpPr>
          <p:cNvPr id="550459" name="Line 571"/>
          <p:cNvSpPr>
            <a:spLocks noChangeShapeType="1"/>
          </p:cNvSpPr>
          <p:nvPr/>
        </p:nvSpPr>
        <p:spPr bwMode="auto">
          <a:xfrm>
            <a:off x="1323975" y="4727575"/>
            <a:ext cx="0" cy="14763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60" name="Line 572"/>
          <p:cNvSpPr>
            <a:spLocks noChangeShapeType="1"/>
          </p:cNvSpPr>
          <p:nvPr/>
        </p:nvSpPr>
        <p:spPr bwMode="auto">
          <a:xfrm>
            <a:off x="1331913" y="3251200"/>
            <a:ext cx="0" cy="1555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61" name="Line 573"/>
          <p:cNvSpPr>
            <a:spLocks noChangeShapeType="1"/>
          </p:cNvSpPr>
          <p:nvPr/>
        </p:nvSpPr>
        <p:spPr bwMode="auto">
          <a:xfrm>
            <a:off x="1328738" y="2444750"/>
            <a:ext cx="0" cy="21272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63" name="Rectangle 575"/>
          <p:cNvSpPr>
            <a:spLocks noChangeArrowheads="1"/>
          </p:cNvSpPr>
          <p:nvPr/>
        </p:nvSpPr>
        <p:spPr bwMode="auto">
          <a:xfrm>
            <a:off x="2336800" y="2973388"/>
            <a:ext cx="13414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Circuit Design</a:t>
            </a:r>
          </a:p>
        </p:txBody>
      </p:sp>
      <p:sp>
        <p:nvSpPr>
          <p:cNvPr id="550464" name="Rectangle 576"/>
          <p:cNvSpPr>
            <a:spLocks noChangeArrowheads="1"/>
          </p:cNvSpPr>
          <p:nvPr/>
        </p:nvSpPr>
        <p:spPr bwMode="auto">
          <a:xfrm>
            <a:off x="2125663" y="2300288"/>
            <a:ext cx="1725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Functional Design</a:t>
            </a:r>
            <a:b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and Logic Design</a:t>
            </a:r>
          </a:p>
        </p:txBody>
      </p:sp>
      <p:sp>
        <p:nvSpPr>
          <p:cNvPr id="550465" name="Rectangle 577"/>
          <p:cNvSpPr>
            <a:spLocks noChangeArrowheads="1"/>
          </p:cNvSpPr>
          <p:nvPr/>
        </p:nvSpPr>
        <p:spPr bwMode="auto">
          <a:xfrm>
            <a:off x="2200275" y="3548063"/>
            <a:ext cx="1654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Physical Design</a:t>
            </a:r>
          </a:p>
        </p:txBody>
      </p:sp>
      <p:sp>
        <p:nvSpPr>
          <p:cNvPr id="550466" name="Rectangle 578"/>
          <p:cNvSpPr>
            <a:spLocks noChangeArrowheads="1"/>
          </p:cNvSpPr>
          <p:nvPr/>
        </p:nvSpPr>
        <p:spPr bwMode="auto">
          <a:xfrm>
            <a:off x="2065338" y="4029075"/>
            <a:ext cx="1928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Physical Verification</a:t>
            </a:r>
            <a:b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and Signoff</a:t>
            </a:r>
          </a:p>
        </p:txBody>
      </p:sp>
      <p:sp>
        <p:nvSpPr>
          <p:cNvPr id="550467" name="Rectangle 579"/>
          <p:cNvSpPr>
            <a:spLocks noChangeArrowheads="1"/>
          </p:cNvSpPr>
          <p:nvPr/>
        </p:nvSpPr>
        <p:spPr bwMode="auto">
          <a:xfrm>
            <a:off x="2473325" y="4703763"/>
            <a:ext cx="1065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Fabrication</a:t>
            </a:r>
          </a:p>
        </p:txBody>
      </p:sp>
      <p:sp>
        <p:nvSpPr>
          <p:cNvPr id="550468" name="Rectangle 580"/>
          <p:cNvSpPr>
            <a:spLocks noChangeArrowheads="1"/>
          </p:cNvSpPr>
          <p:nvPr/>
        </p:nvSpPr>
        <p:spPr bwMode="auto">
          <a:xfrm>
            <a:off x="2124075" y="1173163"/>
            <a:ext cx="1827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System Specification</a:t>
            </a:r>
          </a:p>
        </p:txBody>
      </p:sp>
      <p:sp>
        <p:nvSpPr>
          <p:cNvPr id="550469" name="Rectangle 581"/>
          <p:cNvSpPr>
            <a:spLocks noChangeArrowheads="1"/>
          </p:cNvSpPr>
          <p:nvPr/>
        </p:nvSpPr>
        <p:spPr bwMode="auto">
          <a:xfrm>
            <a:off x="2097088" y="1773238"/>
            <a:ext cx="18272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Architectural Design</a:t>
            </a:r>
          </a:p>
        </p:txBody>
      </p:sp>
      <p:sp>
        <p:nvSpPr>
          <p:cNvPr id="550470" name="Rectangle 582"/>
          <p:cNvSpPr>
            <a:spLocks noChangeArrowheads="1"/>
          </p:cNvSpPr>
          <p:nvPr/>
        </p:nvSpPr>
        <p:spPr bwMode="auto">
          <a:xfrm>
            <a:off x="2771775" y="5853113"/>
            <a:ext cx="4429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Chip</a:t>
            </a:r>
          </a:p>
        </p:txBody>
      </p:sp>
      <p:sp>
        <p:nvSpPr>
          <p:cNvPr id="550471" name="Rectangle 583"/>
          <p:cNvSpPr>
            <a:spLocks noChangeArrowheads="1"/>
          </p:cNvSpPr>
          <p:nvPr/>
        </p:nvSpPr>
        <p:spPr bwMode="auto">
          <a:xfrm>
            <a:off x="2238375" y="5300663"/>
            <a:ext cx="161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CC99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Packaging and Testing</a:t>
            </a:r>
          </a:p>
        </p:txBody>
      </p:sp>
      <p:sp>
        <p:nvSpPr>
          <p:cNvPr id="550472" name="Rectangle 584"/>
          <p:cNvSpPr>
            <a:spLocks noChangeArrowheads="1"/>
          </p:cNvSpPr>
          <p:nvPr/>
        </p:nvSpPr>
        <p:spPr bwMode="auto">
          <a:xfrm>
            <a:off x="4954588" y="2300288"/>
            <a:ext cx="13414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Chip Planning</a:t>
            </a:r>
          </a:p>
        </p:txBody>
      </p:sp>
      <p:sp>
        <p:nvSpPr>
          <p:cNvPr id="550473" name="Rectangle 585"/>
          <p:cNvSpPr>
            <a:spLocks noChangeArrowheads="1"/>
          </p:cNvSpPr>
          <p:nvPr/>
        </p:nvSpPr>
        <p:spPr bwMode="auto">
          <a:xfrm>
            <a:off x="5106988" y="2968625"/>
            <a:ext cx="1019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Placement</a:t>
            </a:r>
          </a:p>
        </p:txBody>
      </p:sp>
      <p:sp>
        <p:nvSpPr>
          <p:cNvPr id="550474" name="Rectangle 586"/>
          <p:cNvSpPr>
            <a:spLocks noChangeArrowheads="1"/>
          </p:cNvSpPr>
          <p:nvPr/>
        </p:nvSpPr>
        <p:spPr bwMode="auto">
          <a:xfrm>
            <a:off x="4933950" y="4316413"/>
            <a:ext cx="1401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Signal Routing</a:t>
            </a:r>
          </a:p>
        </p:txBody>
      </p:sp>
      <p:sp>
        <p:nvSpPr>
          <p:cNvPr id="550475" name="Rectangle 587"/>
          <p:cNvSpPr>
            <a:spLocks noChangeArrowheads="1"/>
          </p:cNvSpPr>
          <p:nvPr/>
        </p:nvSpPr>
        <p:spPr bwMode="auto">
          <a:xfrm>
            <a:off x="5078413" y="1600200"/>
            <a:ext cx="10795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Partitioning</a:t>
            </a:r>
          </a:p>
        </p:txBody>
      </p:sp>
      <p:sp>
        <p:nvSpPr>
          <p:cNvPr id="550476" name="Rectangle 588"/>
          <p:cNvSpPr>
            <a:spLocks noChangeArrowheads="1"/>
          </p:cNvSpPr>
          <p:nvPr/>
        </p:nvSpPr>
        <p:spPr bwMode="auto">
          <a:xfrm>
            <a:off x="4887913" y="4989513"/>
            <a:ext cx="14478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Timing Closure</a:t>
            </a:r>
          </a:p>
        </p:txBody>
      </p:sp>
      <p:sp>
        <p:nvSpPr>
          <p:cNvPr id="550477" name="Rectangle 589"/>
          <p:cNvSpPr>
            <a:spLocks noChangeArrowheads="1"/>
          </p:cNvSpPr>
          <p:nvPr/>
        </p:nvSpPr>
        <p:spPr bwMode="auto">
          <a:xfrm>
            <a:off x="4610100" y="3644900"/>
            <a:ext cx="2036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Clock Tree Synthesis</a:t>
            </a:r>
          </a:p>
        </p:txBody>
      </p:sp>
      <p:grpSp>
        <p:nvGrpSpPr>
          <p:cNvPr id="550478" name="Group 590"/>
          <p:cNvGrpSpPr>
            <a:grpSpLocks/>
          </p:cNvGrpSpPr>
          <p:nvPr/>
        </p:nvGrpSpPr>
        <p:grpSpPr bwMode="auto">
          <a:xfrm>
            <a:off x="830263" y="2671763"/>
            <a:ext cx="996950" cy="576262"/>
            <a:chOff x="617" y="1399"/>
            <a:chExt cx="687" cy="454"/>
          </a:xfrm>
        </p:grpSpPr>
        <p:sp>
          <p:nvSpPr>
            <p:cNvPr id="550479" name="Rectangle 591"/>
            <p:cNvSpPr>
              <a:spLocks noChangeArrowheads="1"/>
            </p:cNvSpPr>
            <p:nvPr/>
          </p:nvSpPr>
          <p:spPr bwMode="auto">
            <a:xfrm>
              <a:off x="617" y="1399"/>
              <a:ext cx="687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80" name="Line 592"/>
            <p:cNvSpPr>
              <a:spLocks noChangeShapeType="1"/>
            </p:cNvSpPr>
            <p:nvPr/>
          </p:nvSpPr>
          <p:spPr bwMode="auto">
            <a:xfrm>
              <a:off x="976" y="1724"/>
              <a:ext cx="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481" name="Group 593"/>
            <p:cNvGrpSpPr>
              <a:grpSpLocks/>
            </p:cNvGrpSpPr>
            <p:nvPr/>
          </p:nvGrpSpPr>
          <p:grpSpPr bwMode="auto">
            <a:xfrm>
              <a:off x="682" y="1504"/>
              <a:ext cx="105" cy="88"/>
              <a:chOff x="328" y="1585"/>
              <a:chExt cx="145" cy="121"/>
            </a:xfrm>
          </p:grpSpPr>
          <p:sp>
            <p:nvSpPr>
              <p:cNvPr id="550482" name="AutoShape 594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83" name="Oval 595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50484" name="Group 596"/>
            <p:cNvGrpSpPr>
              <a:grpSpLocks/>
            </p:cNvGrpSpPr>
            <p:nvPr/>
          </p:nvGrpSpPr>
          <p:grpSpPr bwMode="auto">
            <a:xfrm>
              <a:off x="866" y="1679"/>
              <a:ext cx="105" cy="88"/>
              <a:chOff x="328" y="1585"/>
              <a:chExt cx="145" cy="121"/>
            </a:xfrm>
          </p:grpSpPr>
          <p:sp>
            <p:nvSpPr>
              <p:cNvPr id="550485" name="AutoShape 597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86" name="Oval 598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487" name="Freeform 599"/>
            <p:cNvSpPr>
              <a:spLocks/>
            </p:cNvSpPr>
            <p:nvPr/>
          </p:nvSpPr>
          <p:spPr bwMode="auto">
            <a:xfrm>
              <a:off x="639" y="1470"/>
              <a:ext cx="336" cy="60"/>
            </a:xfrm>
            <a:custGeom>
              <a:avLst/>
              <a:gdLst>
                <a:gd name="T0" fmla="*/ 0 w 288"/>
                <a:gd name="T1" fmla="*/ 0 h 60"/>
                <a:gd name="T2" fmla="*/ 249 w 288"/>
                <a:gd name="T3" fmla="*/ 0 h 60"/>
                <a:gd name="T4" fmla="*/ 249 w 288"/>
                <a:gd name="T5" fmla="*/ 60 h 60"/>
                <a:gd name="T6" fmla="*/ 288 w 288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60">
                  <a:moveTo>
                    <a:pt x="0" y="0"/>
                  </a:moveTo>
                  <a:lnTo>
                    <a:pt x="249" y="0"/>
                  </a:lnTo>
                  <a:lnTo>
                    <a:pt x="249" y="60"/>
                  </a:lnTo>
                  <a:lnTo>
                    <a:pt x="288" y="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88" name="Line 600"/>
            <p:cNvSpPr>
              <a:spLocks noChangeShapeType="1"/>
            </p:cNvSpPr>
            <p:nvPr/>
          </p:nvSpPr>
          <p:spPr bwMode="auto">
            <a:xfrm flipH="1">
              <a:off x="639" y="1551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89" name="Line 601"/>
            <p:cNvSpPr>
              <a:spLocks noChangeShapeType="1"/>
            </p:cNvSpPr>
            <p:nvPr/>
          </p:nvSpPr>
          <p:spPr bwMode="auto">
            <a:xfrm flipH="1">
              <a:off x="787" y="154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0" name="Line 602"/>
            <p:cNvSpPr>
              <a:spLocks noChangeShapeType="1"/>
            </p:cNvSpPr>
            <p:nvPr/>
          </p:nvSpPr>
          <p:spPr bwMode="auto">
            <a:xfrm>
              <a:off x="909" y="15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Moon 11"/>
            <p:cNvSpPr>
              <a:spLocks noChangeArrowheads="1"/>
            </p:cNvSpPr>
            <p:nvPr/>
          </p:nvSpPr>
          <p:spPr bwMode="auto">
            <a:xfrm rot="10800000">
              <a:off x="961" y="150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1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550492" name="AutoShape 604"/>
            <p:cNvSpPr>
              <a:spLocks noChangeArrowheads="1"/>
            </p:cNvSpPr>
            <p:nvPr/>
          </p:nvSpPr>
          <p:spPr bwMode="auto">
            <a:xfrm>
              <a:off x="822" y="1533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3" name="Line 605"/>
            <p:cNvSpPr>
              <a:spLocks noChangeShapeType="1"/>
            </p:cNvSpPr>
            <p:nvPr/>
          </p:nvSpPr>
          <p:spPr bwMode="auto">
            <a:xfrm>
              <a:off x="639" y="1725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4" name="Freeform 606"/>
            <p:cNvSpPr>
              <a:spLocks/>
            </p:cNvSpPr>
            <p:nvPr/>
          </p:nvSpPr>
          <p:spPr bwMode="auto">
            <a:xfrm>
              <a:off x="780" y="1599"/>
              <a:ext cx="42" cy="123"/>
            </a:xfrm>
            <a:custGeom>
              <a:avLst/>
              <a:gdLst>
                <a:gd name="T0" fmla="*/ 0 w 42"/>
                <a:gd name="T1" fmla="*/ 123 h 123"/>
                <a:gd name="T2" fmla="*/ 0 w 42"/>
                <a:gd name="T3" fmla="*/ 0 h 123"/>
                <a:gd name="T4" fmla="*/ 42 w 42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23">
                  <a:moveTo>
                    <a:pt x="0" y="123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5" name="Oval 607"/>
            <p:cNvSpPr>
              <a:spLocks noChangeArrowheads="1"/>
            </p:cNvSpPr>
            <p:nvPr/>
          </p:nvSpPr>
          <p:spPr bwMode="auto">
            <a:xfrm>
              <a:off x="765" y="1710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6" name="Line 608"/>
            <p:cNvSpPr>
              <a:spLocks noChangeShapeType="1"/>
            </p:cNvSpPr>
            <p:nvPr/>
          </p:nvSpPr>
          <p:spPr bwMode="auto">
            <a:xfrm>
              <a:off x="636" y="177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7" name="Freeform 609"/>
            <p:cNvSpPr>
              <a:spLocks/>
            </p:cNvSpPr>
            <p:nvPr/>
          </p:nvSpPr>
          <p:spPr bwMode="auto">
            <a:xfrm>
              <a:off x="1062" y="1560"/>
              <a:ext cx="99" cy="147"/>
            </a:xfrm>
            <a:custGeom>
              <a:avLst/>
              <a:gdLst>
                <a:gd name="T0" fmla="*/ 0 w 99"/>
                <a:gd name="T1" fmla="*/ 0 h 126"/>
                <a:gd name="T2" fmla="*/ 60 w 99"/>
                <a:gd name="T3" fmla="*/ 0 h 126"/>
                <a:gd name="T4" fmla="*/ 60 w 99"/>
                <a:gd name="T5" fmla="*/ 126 h 126"/>
                <a:gd name="T6" fmla="*/ 99 w 99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26">
                  <a:moveTo>
                    <a:pt x="0" y="0"/>
                  </a:moveTo>
                  <a:lnTo>
                    <a:pt x="60" y="0"/>
                  </a:lnTo>
                  <a:lnTo>
                    <a:pt x="60" y="126"/>
                  </a:lnTo>
                  <a:lnTo>
                    <a:pt x="99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8" name="Line 610"/>
            <p:cNvSpPr>
              <a:spLocks noChangeShapeType="1"/>
            </p:cNvSpPr>
            <p:nvPr/>
          </p:nvSpPr>
          <p:spPr bwMode="auto">
            <a:xfrm>
              <a:off x="1092" y="175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9" name="AutoShape 611"/>
            <p:cNvSpPr>
              <a:spLocks noChangeArrowheads="1"/>
            </p:cNvSpPr>
            <p:nvPr/>
          </p:nvSpPr>
          <p:spPr bwMode="auto">
            <a:xfrm>
              <a:off x="1009" y="1708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" name="Moon 11"/>
            <p:cNvSpPr>
              <a:spLocks noChangeArrowheads="1"/>
            </p:cNvSpPr>
            <p:nvPr/>
          </p:nvSpPr>
          <p:spPr bwMode="auto">
            <a:xfrm rot="10800000">
              <a:off x="1143" y="167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1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550501" name="Line 613"/>
            <p:cNvSpPr>
              <a:spLocks noChangeShapeType="1"/>
            </p:cNvSpPr>
            <p:nvPr/>
          </p:nvSpPr>
          <p:spPr bwMode="auto">
            <a:xfrm>
              <a:off x="1245" y="1731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50502" name="Group 614"/>
          <p:cNvGrpSpPr>
            <a:grpSpLocks/>
          </p:cNvGrpSpPr>
          <p:nvPr/>
        </p:nvGrpSpPr>
        <p:grpSpPr bwMode="auto">
          <a:xfrm>
            <a:off x="827088" y="4883150"/>
            <a:ext cx="989012" cy="654050"/>
            <a:chOff x="1434" y="3142"/>
            <a:chExt cx="681" cy="516"/>
          </a:xfrm>
        </p:grpSpPr>
        <p:sp>
          <p:nvSpPr>
            <p:cNvPr id="550503" name="Rectangle 615"/>
            <p:cNvSpPr>
              <a:spLocks noChangeArrowheads="1"/>
            </p:cNvSpPr>
            <p:nvPr/>
          </p:nvSpPr>
          <p:spPr bwMode="auto">
            <a:xfrm>
              <a:off x="1632" y="3452"/>
              <a:ext cx="308" cy="6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04" name="Rectangle 616"/>
            <p:cNvSpPr>
              <a:spLocks noChangeArrowheads="1"/>
            </p:cNvSpPr>
            <p:nvPr/>
          </p:nvSpPr>
          <p:spPr bwMode="auto">
            <a:xfrm>
              <a:off x="1556" y="3376"/>
              <a:ext cx="384" cy="6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05" name="Rectangle 617"/>
            <p:cNvSpPr>
              <a:spLocks noChangeArrowheads="1"/>
            </p:cNvSpPr>
            <p:nvPr/>
          </p:nvSpPr>
          <p:spPr bwMode="auto">
            <a:xfrm>
              <a:off x="1632" y="3300"/>
              <a:ext cx="310" cy="6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06" name="Rectangle 618"/>
            <p:cNvSpPr>
              <a:spLocks noChangeArrowheads="1"/>
            </p:cNvSpPr>
            <p:nvPr/>
          </p:nvSpPr>
          <p:spPr bwMode="auto">
            <a:xfrm>
              <a:off x="1632" y="3224"/>
              <a:ext cx="230" cy="6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507" name="Group 619"/>
            <p:cNvGrpSpPr>
              <a:grpSpLocks/>
            </p:cNvGrpSpPr>
            <p:nvPr/>
          </p:nvGrpSpPr>
          <p:grpSpPr bwMode="auto">
            <a:xfrm>
              <a:off x="1536" y="3170"/>
              <a:ext cx="462" cy="488"/>
              <a:chOff x="696" y="3170"/>
              <a:chExt cx="462" cy="488"/>
            </a:xfrm>
          </p:grpSpPr>
          <p:sp>
            <p:nvSpPr>
              <p:cNvPr id="550508" name="Oval 620"/>
              <p:cNvSpPr>
                <a:spLocks noChangeArrowheads="1"/>
              </p:cNvSpPr>
              <p:nvPr/>
            </p:nvSpPr>
            <p:spPr bwMode="auto">
              <a:xfrm>
                <a:off x="696" y="3170"/>
                <a:ext cx="462" cy="4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509" name="Rectangle 621"/>
              <p:cNvSpPr>
                <a:spLocks noChangeArrowheads="1"/>
              </p:cNvSpPr>
              <p:nvPr/>
            </p:nvSpPr>
            <p:spPr bwMode="auto">
              <a:xfrm>
                <a:off x="698" y="3550"/>
                <a:ext cx="450" cy="1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510" name="Line 622"/>
              <p:cNvSpPr>
                <a:spLocks noChangeShapeType="1"/>
              </p:cNvSpPr>
              <p:nvPr/>
            </p:nvSpPr>
            <p:spPr bwMode="auto">
              <a:xfrm>
                <a:off x="750" y="3552"/>
                <a:ext cx="3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511" name="Rectangle 623"/>
            <p:cNvSpPr>
              <a:spLocks noChangeArrowheads="1"/>
            </p:cNvSpPr>
            <p:nvPr/>
          </p:nvSpPr>
          <p:spPr bwMode="auto">
            <a:xfrm>
              <a:off x="1434" y="3142"/>
              <a:ext cx="681" cy="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2" name="Line 624"/>
            <p:cNvSpPr>
              <a:spLocks noChangeShapeType="1"/>
            </p:cNvSpPr>
            <p:nvPr/>
          </p:nvSpPr>
          <p:spPr bwMode="auto">
            <a:xfrm>
              <a:off x="1624" y="32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3" name="Line 625"/>
            <p:cNvSpPr>
              <a:spLocks noChangeShapeType="1"/>
            </p:cNvSpPr>
            <p:nvPr/>
          </p:nvSpPr>
          <p:spPr bwMode="auto">
            <a:xfrm>
              <a:off x="1562" y="3296"/>
              <a:ext cx="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4" name="Line 626"/>
            <p:cNvSpPr>
              <a:spLocks noChangeShapeType="1"/>
            </p:cNvSpPr>
            <p:nvPr/>
          </p:nvSpPr>
          <p:spPr bwMode="auto">
            <a:xfrm>
              <a:off x="1542" y="3372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5" name="Line 627"/>
            <p:cNvSpPr>
              <a:spLocks noChangeShapeType="1"/>
            </p:cNvSpPr>
            <p:nvPr/>
          </p:nvSpPr>
          <p:spPr bwMode="auto">
            <a:xfrm>
              <a:off x="1544" y="3448"/>
              <a:ext cx="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6" name="Line 628"/>
            <p:cNvSpPr>
              <a:spLocks noChangeShapeType="1"/>
            </p:cNvSpPr>
            <p:nvPr/>
          </p:nvSpPr>
          <p:spPr bwMode="auto">
            <a:xfrm>
              <a:off x="1574" y="35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7" name="Line 629"/>
            <p:cNvSpPr>
              <a:spLocks noChangeShapeType="1"/>
            </p:cNvSpPr>
            <p:nvPr/>
          </p:nvSpPr>
          <p:spPr bwMode="auto">
            <a:xfrm>
              <a:off x="1630" y="3220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8" name="Line 630"/>
            <p:cNvSpPr>
              <a:spLocks noChangeShapeType="1"/>
            </p:cNvSpPr>
            <p:nvPr/>
          </p:nvSpPr>
          <p:spPr bwMode="auto">
            <a:xfrm flipV="1">
              <a:off x="1554" y="3312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9" name="Line 631"/>
            <p:cNvSpPr>
              <a:spLocks noChangeShapeType="1"/>
            </p:cNvSpPr>
            <p:nvPr/>
          </p:nvSpPr>
          <p:spPr bwMode="auto">
            <a:xfrm flipV="1">
              <a:off x="1708" y="318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20" name="Line 632"/>
            <p:cNvSpPr>
              <a:spLocks noChangeShapeType="1"/>
            </p:cNvSpPr>
            <p:nvPr/>
          </p:nvSpPr>
          <p:spPr bwMode="auto">
            <a:xfrm flipV="1">
              <a:off x="1786" y="3174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21" name="Line 633"/>
            <p:cNvSpPr>
              <a:spLocks noChangeShapeType="1"/>
            </p:cNvSpPr>
            <p:nvPr/>
          </p:nvSpPr>
          <p:spPr bwMode="auto">
            <a:xfrm flipV="1">
              <a:off x="1864" y="3192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22" name="Line 634"/>
            <p:cNvSpPr>
              <a:spLocks noChangeShapeType="1"/>
            </p:cNvSpPr>
            <p:nvPr/>
          </p:nvSpPr>
          <p:spPr bwMode="auto">
            <a:xfrm flipV="1">
              <a:off x="1942" y="3252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523" name="Line 635"/>
          <p:cNvSpPr>
            <a:spLocks noChangeShapeType="1"/>
          </p:cNvSpPr>
          <p:nvPr/>
        </p:nvSpPr>
        <p:spPr bwMode="auto">
          <a:xfrm>
            <a:off x="1319213" y="5461000"/>
            <a:ext cx="0" cy="15398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524" name="Rectangle 636"/>
          <p:cNvSpPr>
            <a:spLocks noChangeArrowheads="1"/>
          </p:cNvSpPr>
          <p:nvPr/>
        </p:nvSpPr>
        <p:spPr bwMode="auto">
          <a:xfrm>
            <a:off x="7213600" y="2424113"/>
            <a:ext cx="388938" cy="246062"/>
          </a:xfrm>
          <a:prstGeom prst="rect">
            <a:avLst/>
          </a:prstGeom>
          <a:solidFill>
            <a:srgbClr val="F8F8F8"/>
          </a:solid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525" name="Rectangle 637" descr="Diagonal weit nach unten"/>
          <p:cNvSpPr>
            <a:spLocks noChangeArrowheads="1"/>
          </p:cNvSpPr>
          <p:nvPr/>
        </p:nvSpPr>
        <p:spPr bwMode="auto">
          <a:xfrm>
            <a:off x="7605713" y="2425700"/>
            <a:ext cx="388937" cy="246063"/>
          </a:xfrm>
          <a:prstGeom prst="rect">
            <a:avLst/>
          </a:prstGeom>
          <a:pattFill prst="wdDnDiag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526" name="Rectangle 638" descr="Konturierte Raute"/>
          <p:cNvSpPr>
            <a:spLocks noChangeArrowheads="1"/>
          </p:cNvSpPr>
          <p:nvPr/>
        </p:nvSpPr>
        <p:spPr bwMode="auto">
          <a:xfrm>
            <a:off x="7200900" y="2103438"/>
            <a:ext cx="793750" cy="307975"/>
          </a:xfrm>
          <a:prstGeom prst="rect">
            <a:avLst/>
          </a:prstGeom>
          <a:pattFill prst="openDmnd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527" name="Rectangle 639" descr="Gepunktetes Gitternetz"/>
          <p:cNvSpPr>
            <a:spLocks noChangeArrowheads="1"/>
          </p:cNvSpPr>
          <p:nvPr/>
        </p:nvSpPr>
        <p:spPr bwMode="auto">
          <a:xfrm>
            <a:off x="7008813" y="2103438"/>
            <a:ext cx="192087" cy="568325"/>
          </a:xfrm>
          <a:prstGeom prst="rect">
            <a:avLst/>
          </a:prstGeom>
          <a:pattFill prst="dotGrid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14" name="Oval 326"/>
          <p:cNvSpPr>
            <a:spLocks noChangeArrowheads="1"/>
          </p:cNvSpPr>
          <p:nvPr/>
        </p:nvSpPr>
        <p:spPr bwMode="auto">
          <a:xfrm>
            <a:off x="4610100" y="4076700"/>
            <a:ext cx="2024063" cy="671513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530" name="Rectangle 64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5.1	Introduction</a:t>
            </a:r>
          </a:p>
        </p:txBody>
      </p:sp>
    </p:spTree>
    <p:extLst>
      <p:ext uri="{BB962C8B-B14F-4D97-AF65-F5344CB8AC3E}">
        <p14:creationId xmlns:p14="http://schemas.microsoft.com/office/powerpoint/2010/main" val="3149595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CF6E4-88E8-4A47-AA5C-E9EAD4294D14}" type="slidenum">
              <a:rPr lang="en-US"/>
              <a:pPr/>
              <a:t>40</a:t>
            </a:fld>
            <a:endParaRPr lang="en-US"/>
          </a:p>
        </p:txBody>
      </p:sp>
      <p:sp>
        <p:nvSpPr>
          <p:cNvPr id="1149955" name="Rectangle 3"/>
          <p:cNvSpPr>
            <a:spLocks noChangeArrowheads="1"/>
          </p:cNvSpPr>
          <p:nvPr/>
        </p:nvSpPr>
        <p:spPr bwMode="auto">
          <a:xfrm>
            <a:off x="800100" y="1533525"/>
            <a:ext cx="1811338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56" name="Line 4"/>
          <p:cNvSpPr>
            <a:spLocks noChangeShapeType="1"/>
          </p:cNvSpPr>
          <p:nvPr/>
        </p:nvSpPr>
        <p:spPr bwMode="auto">
          <a:xfrm>
            <a:off x="110172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57" name="Line 5"/>
          <p:cNvSpPr>
            <a:spLocks noChangeShapeType="1"/>
          </p:cNvSpPr>
          <p:nvPr/>
        </p:nvSpPr>
        <p:spPr bwMode="auto">
          <a:xfrm>
            <a:off x="1404938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58" name="Line 6"/>
          <p:cNvSpPr>
            <a:spLocks noChangeShapeType="1"/>
          </p:cNvSpPr>
          <p:nvPr/>
        </p:nvSpPr>
        <p:spPr bwMode="auto">
          <a:xfrm>
            <a:off x="170656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59" name="Line 7"/>
          <p:cNvSpPr>
            <a:spLocks noChangeShapeType="1"/>
          </p:cNvSpPr>
          <p:nvPr/>
        </p:nvSpPr>
        <p:spPr bwMode="auto">
          <a:xfrm>
            <a:off x="2006600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60" name="Line 8"/>
          <p:cNvSpPr>
            <a:spLocks noChangeShapeType="1"/>
          </p:cNvSpPr>
          <p:nvPr/>
        </p:nvSpPr>
        <p:spPr bwMode="auto">
          <a:xfrm>
            <a:off x="230981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61" name="Line 9"/>
          <p:cNvSpPr>
            <a:spLocks noChangeShapeType="1"/>
          </p:cNvSpPr>
          <p:nvPr/>
        </p:nvSpPr>
        <p:spPr bwMode="auto">
          <a:xfrm flipH="1">
            <a:off x="800100" y="18081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62" name="Line 10"/>
          <p:cNvSpPr>
            <a:spLocks noChangeShapeType="1"/>
          </p:cNvSpPr>
          <p:nvPr/>
        </p:nvSpPr>
        <p:spPr bwMode="auto">
          <a:xfrm flipH="1">
            <a:off x="800100" y="209391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63" name="Line 11"/>
          <p:cNvSpPr>
            <a:spLocks noChangeShapeType="1"/>
          </p:cNvSpPr>
          <p:nvPr/>
        </p:nvSpPr>
        <p:spPr bwMode="auto">
          <a:xfrm flipH="1">
            <a:off x="800100" y="23796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64" name="Line 12"/>
          <p:cNvSpPr>
            <a:spLocks noChangeShapeType="1"/>
          </p:cNvSpPr>
          <p:nvPr/>
        </p:nvSpPr>
        <p:spPr bwMode="auto">
          <a:xfrm flipH="1">
            <a:off x="800100" y="266541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65" name="Line 13"/>
          <p:cNvSpPr>
            <a:spLocks noChangeShapeType="1"/>
          </p:cNvSpPr>
          <p:nvPr/>
        </p:nvSpPr>
        <p:spPr bwMode="auto">
          <a:xfrm flipH="1">
            <a:off x="800100" y="29511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66" name="Line 14"/>
          <p:cNvSpPr>
            <a:spLocks noChangeShapeType="1"/>
          </p:cNvSpPr>
          <p:nvPr/>
        </p:nvSpPr>
        <p:spPr bwMode="auto">
          <a:xfrm flipH="1">
            <a:off x="800100" y="3238500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67" name="Oval 15"/>
          <p:cNvSpPr>
            <a:spLocks noChangeAspect="1" noChangeArrowheads="1"/>
          </p:cNvSpPr>
          <p:nvPr/>
        </p:nvSpPr>
        <p:spPr bwMode="auto">
          <a:xfrm>
            <a:off x="1973263" y="1503363"/>
            <a:ext cx="80962" cy="76200"/>
          </a:xfrm>
          <a:prstGeom prst="ellipse">
            <a:avLst/>
          </a:prstGeom>
          <a:solidFill>
            <a:srgbClr val="EDD1D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68" name="Oval 16"/>
          <p:cNvSpPr>
            <a:spLocks noChangeAspect="1" noChangeArrowheads="1"/>
          </p:cNvSpPr>
          <p:nvPr/>
        </p:nvSpPr>
        <p:spPr bwMode="auto">
          <a:xfrm>
            <a:off x="768350" y="1773238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69" name="Oval 17"/>
          <p:cNvSpPr>
            <a:spLocks noChangeAspect="1" noChangeArrowheads="1"/>
          </p:cNvSpPr>
          <p:nvPr/>
        </p:nvSpPr>
        <p:spPr bwMode="auto">
          <a:xfrm>
            <a:off x="1068388" y="2057400"/>
            <a:ext cx="84137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70" name="Oval 18"/>
          <p:cNvSpPr>
            <a:spLocks noChangeArrowheads="1"/>
          </p:cNvSpPr>
          <p:nvPr/>
        </p:nvSpPr>
        <p:spPr bwMode="auto">
          <a:xfrm>
            <a:off x="2274888" y="2341563"/>
            <a:ext cx="69850" cy="650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71" name="Oval 19"/>
          <p:cNvSpPr>
            <a:spLocks noChangeArrowheads="1"/>
          </p:cNvSpPr>
          <p:nvPr/>
        </p:nvSpPr>
        <p:spPr bwMode="auto">
          <a:xfrm>
            <a:off x="2578100" y="2914650"/>
            <a:ext cx="68263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72" name="Oval 20"/>
          <p:cNvSpPr>
            <a:spLocks noChangeArrowheads="1"/>
          </p:cNvSpPr>
          <p:nvPr/>
        </p:nvSpPr>
        <p:spPr bwMode="auto">
          <a:xfrm>
            <a:off x="1670050" y="2917825"/>
            <a:ext cx="69850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73" name="Oval 21"/>
          <p:cNvSpPr>
            <a:spLocks noChangeArrowheads="1"/>
          </p:cNvSpPr>
          <p:nvPr/>
        </p:nvSpPr>
        <p:spPr bwMode="auto">
          <a:xfrm>
            <a:off x="1068388" y="3486150"/>
            <a:ext cx="68262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74" name="Text Box 22"/>
          <p:cNvSpPr txBox="1">
            <a:spLocks noChangeArrowheads="1"/>
          </p:cNvSpPr>
          <p:nvPr/>
        </p:nvSpPr>
        <p:spPr bwMode="auto">
          <a:xfrm>
            <a:off x="768350" y="1522413"/>
            <a:ext cx="3159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49975" name="Text Box 23"/>
          <p:cNvSpPr txBox="1">
            <a:spLocks noChangeArrowheads="1"/>
          </p:cNvSpPr>
          <p:nvPr/>
        </p:nvSpPr>
        <p:spPr bwMode="auto">
          <a:xfrm>
            <a:off x="1068388" y="2057400"/>
            <a:ext cx="3016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49976" name="Text Box 24"/>
          <p:cNvSpPr txBox="1">
            <a:spLocks noChangeArrowheads="1"/>
          </p:cNvSpPr>
          <p:nvPr/>
        </p:nvSpPr>
        <p:spPr bwMode="auto">
          <a:xfrm>
            <a:off x="1973263" y="1503363"/>
            <a:ext cx="3159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49977" name="Line 25"/>
          <p:cNvSpPr>
            <a:spLocks noChangeShapeType="1"/>
          </p:cNvSpPr>
          <p:nvPr/>
        </p:nvSpPr>
        <p:spPr bwMode="auto">
          <a:xfrm>
            <a:off x="836613" y="1808163"/>
            <a:ext cx="26511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78" name="Line 26"/>
          <p:cNvSpPr>
            <a:spLocks noChangeShapeType="1"/>
          </p:cNvSpPr>
          <p:nvPr/>
        </p:nvSpPr>
        <p:spPr bwMode="auto">
          <a:xfrm flipV="1">
            <a:off x="1101725" y="1808163"/>
            <a:ext cx="0" cy="2492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79" name="Line 27"/>
          <p:cNvSpPr>
            <a:spLocks noChangeShapeType="1"/>
          </p:cNvSpPr>
          <p:nvPr/>
        </p:nvSpPr>
        <p:spPr bwMode="auto">
          <a:xfrm>
            <a:off x="800100" y="1838325"/>
            <a:ext cx="0" cy="2555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80" name="Line 28"/>
          <p:cNvSpPr>
            <a:spLocks noChangeShapeType="1"/>
          </p:cNvSpPr>
          <p:nvPr/>
        </p:nvSpPr>
        <p:spPr bwMode="auto">
          <a:xfrm flipH="1">
            <a:off x="800100" y="2093913"/>
            <a:ext cx="26828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81" name="Rectangle 29"/>
          <p:cNvSpPr>
            <a:spLocks noChangeArrowheads="1"/>
          </p:cNvSpPr>
          <p:nvPr/>
        </p:nvSpPr>
        <p:spPr bwMode="auto">
          <a:xfrm>
            <a:off x="5676900" y="1543050"/>
            <a:ext cx="1811338" cy="1990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82" name="Line 30"/>
          <p:cNvSpPr>
            <a:spLocks noChangeShapeType="1"/>
          </p:cNvSpPr>
          <p:nvPr/>
        </p:nvSpPr>
        <p:spPr bwMode="auto">
          <a:xfrm>
            <a:off x="5978525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83" name="Line 31"/>
          <p:cNvSpPr>
            <a:spLocks noChangeShapeType="1"/>
          </p:cNvSpPr>
          <p:nvPr/>
        </p:nvSpPr>
        <p:spPr bwMode="auto">
          <a:xfrm>
            <a:off x="6281738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84" name="Line 32"/>
          <p:cNvSpPr>
            <a:spLocks noChangeShapeType="1"/>
          </p:cNvSpPr>
          <p:nvPr/>
        </p:nvSpPr>
        <p:spPr bwMode="auto">
          <a:xfrm>
            <a:off x="6583363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85" name="Line 33"/>
          <p:cNvSpPr>
            <a:spLocks noChangeShapeType="1"/>
          </p:cNvSpPr>
          <p:nvPr/>
        </p:nvSpPr>
        <p:spPr bwMode="auto">
          <a:xfrm>
            <a:off x="6884988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86" name="Line 34"/>
          <p:cNvSpPr>
            <a:spLocks noChangeShapeType="1"/>
          </p:cNvSpPr>
          <p:nvPr/>
        </p:nvSpPr>
        <p:spPr bwMode="auto">
          <a:xfrm>
            <a:off x="7186613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87" name="Line 35"/>
          <p:cNvSpPr>
            <a:spLocks noChangeShapeType="1"/>
          </p:cNvSpPr>
          <p:nvPr/>
        </p:nvSpPr>
        <p:spPr bwMode="auto">
          <a:xfrm flipH="1">
            <a:off x="5676900" y="18176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88" name="Line 36"/>
          <p:cNvSpPr>
            <a:spLocks noChangeShapeType="1"/>
          </p:cNvSpPr>
          <p:nvPr/>
        </p:nvSpPr>
        <p:spPr bwMode="auto">
          <a:xfrm flipH="1">
            <a:off x="5676900" y="210343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89" name="Line 37"/>
          <p:cNvSpPr>
            <a:spLocks noChangeShapeType="1"/>
          </p:cNvSpPr>
          <p:nvPr/>
        </p:nvSpPr>
        <p:spPr bwMode="auto">
          <a:xfrm flipH="1">
            <a:off x="5676900" y="23891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90" name="Line 38"/>
          <p:cNvSpPr>
            <a:spLocks noChangeShapeType="1"/>
          </p:cNvSpPr>
          <p:nvPr/>
        </p:nvSpPr>
        <p:spPr bwMode="auto">
          <a:xfrm flipH="1">
            <a:off x="5676900" y="267493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91" name="Line 39"/>
          <p:cNvSpPr>
            <a:spLocks noChangeShapeType="1"/>
          </p:cNvSpPr>
          <p:nvPr/>
        </p:nvSpPr>
        <p:spPr bwMode="auto">
          <a:xfrm flipH="1">
            <a:off x="5676900" y="29606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92" name="Line 40"/>
          <p:cNvSpPr>
            <a:spLocks noChangeShapeType="1"/>
          </p:cNvSpPr>
          <p:nvPr/>
        </p:nvSpPr>
        <p:spPr bwMode="auto">
          <a:xfrm flipH="1">
            <a:off x="5676900" y="3248025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94" name="Oval 42"/>
          <p:cNvSpPr>
            <a:spLocks noChangeAspect="1" noChangeArrowheads="1"/>
          </p:cNvSpPr>
          <p:nvPr/>
        </p:nvSpPr>
        <p:spPr bwMode="auto">
          <a:xfrm>
            <a:off x="5645150" y="1781175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95" name="Oval 43"/>
          <p:cNvSpPr>
            <a:spLocks noChangeAspect="1" noChangeArrowheads="1"/>
          </p:cNvSpPr>
          <p:nvPr/>
        </p:nvSpPr>
        <p:spPr bwMode="auto">
          <a:xfrm>
            <a:off x="5943600" y="2065338"/>
            <a:ext cx="88900" cy="841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96" name="Oval 44"/>
          <p:cNvSpPr>
            <a:spLocks noChangeAspect="1" noChangeArrowheads="1"/>
          </p:cNvSpPr>
          <p:nvPr/>
        </p:nvSpPr>
        <p:spPr bwMode="auto">
          <a:xfrm>
            <a:off x="7153275" y="2351088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97" name="Oval 45"/>
          <p:cNvSpPr>
            <a:spLocks noChangeArrowheads="1"/>
          </p:cNvSpPr>
          <p:nvPr/>
        </p:nvSpPr>
        <p:spPr bwMode="auto">
          <a:xfrm>
            <a:off x="6546850" y="2927350"/>
            <a:ext cx="69850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98" name="Oval 46"/>
          <p:cNvSpPr>
            <a:spLocks noChangeArrowheads="1"/>
          </p:cNvSpPr>
          <p:nvPr/>
        </p:nvSpPr>
        <p:spPr bwMode="auto">
          <a:xfrm>
            <a:off x="5943600" y="3494088"/>
            <a:ext cx="71438" cy="6826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99" name="Text Box 47"/>
          <p:cNvSpPr txBox="1">
            <a:spLocks noChangeArrowheads="1"/>
          </p:cNvSpPr>
          <p:nvPr/>
        </p:nvSpPr>
        <p:spPr bwMode="auto">
          <a:xfrm>
            <a:off x="5645150" y="1539875"/>
            <a:ext cx="35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0000" name="Text Box 48"/>
          <p:cNvSpPr txBox="1">
            <a:spLocks noChangeArrowheads="1"/>
          </p:cNvSpPr>
          <p:nvPr/>
        </p:nvSpPr>
        <p:spPr bwMode="auto">
          <a:xfrm>
            <a:off x="5943600" y="2065338"/>
            <a:ext cx="37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0001" name="Text Box 49"/>
          <p:cNvSpPr txBox="1">
            <a:spLocks noChangeArrowheads="1"/>
          </p:cNvSpPr>
          <p:nvPr/>
        </p:nvSpPr>
        <p:spPr bwMode="auto">
          <a:xfrm>
            <a:off x="6850063" y="1511300"/>
            <a:ext cx="2301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0002" name="Text Box 50"/>
          <p:cNvSpPr txBox="1">
            <a:spLocks noChangeArrowheads="1"/>
          </p:cNvSpPr>
          <p:nvPr/>
        </p:nvSpPr>
        <p:spPr bwMode="auto">
          <a:xfrm>
            <a:off x="7153275" y="2351088"/>
            <a:ext cx="336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0003" name="Text Box 51"/>
          <p:cNvSpPr txBox="1">
            <a:spLocks noChangeArrowheads="1"/>
          </p:cNvSpPr>
          <p:nvPr/>
        </p:nvSpPr>
        <p:spPr bwMode="auto">
          <a:xfrm>
            <a:off x="7262813" y="2927350"/>
            <a:ext cx="3587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0004" name="Line 52"/>
          <p:cNvSpPr>
            <a:spLocks noChangeShapeType="1"/>
          </p:cNvSpPr>
          <p:nvPr/>
        </p:nvSpPr>
        <p:spPr bwMode="auto">
          <a:xfrm flipV="1">
            <a:off x="5978525" y="1817688"/>
            <a:ext cx="0" cy="2476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05" name="Line 53"/>
          <p:cNvSpPr>
            <a:spLocks noChangeShapeType="1"/>
          </p:cNvSpPr>
          <p:nvPr/>
        </p:nvSpPr>
        <p:spPr bwMode="auto">
          <a:xfrm>
            <a:off x="6884988" y="1577975"/>
            <a:ext cx="0" cy="2397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06" name="Line 54"/>
          <p:cNvSpPr>
            <a:spLocks noChangeShapeType="1"/>
          </p:cNvSpPr>
          <p:nvPr/>
        </p:nvSpPr>
        <p:spPr bwMode="auto">
          <a:xfrm>
            <a:off x="7186613" y="1817688"/>
            <a:ext cx="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07" name="Line 55"/>
          <p:cNvSpPr>
            <a:spLocks noChangeShapeType="1"/>
          </p:cNvSpPr>
          <p:nvPr/>
        </p:nvSpPr>
        <p:spPr bwMode="auto">
          <a:xfrm flipH="1">
            <a:off x="6884988" y="2381250"/>
            <a:ext cx="2635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08" name="Line 56"/>
          <p:cNvSpPr>
            <a:spLocks noChangeShapeType="1"/>
          </p:cNvSpPr>
          <p:nvPr/>
        </p:nvSpPr>
        <p:spPr bwMode="auto">
          <a:xfrm>
            <a:off x="6884988" y="1817688"/>
            <a:ext cx="0" cy="5635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09" name="Rectangle 57"/>
          <p:cNvSpPr>
            <a:spLocks noChangeArrowheads="1"/>
          </p:cNvSpPr>
          <p:nvPr/>
        </p:nvSpPr>
        <p:spPr bwMode="auto">
          <a:xfrm>
            <a:off x="3227388" y="1533525"/>
            <a:ext cx="1811337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10" name="Line 58"/>
          <p:cNvSpPr>
            <a:spLocks noChangeShapeType="1"/>
          </p:cNvSpPr>
          <p:nvPr/>
        </p:nvSpPr>
        <p:spPr bwMode="auto">
          <a:xfrm>
            <a:off x="352901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11" name="Line 59"/>
          <p:cNvSpPr>
            <a:spLocks noChangeShapeType="1"/>
          </p:cNvSpPr>
          <p:nvPr/>
        </p:nvSpPr>
        <p:spPr bwMode="auto">
          <a:xfrm>
            <a:off x="383222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12" name="Line 60"/>
          <p:cNvSpPr>
            <a:spLocks noChangeShapeType="1"/>
          </p:cNvSpPr>
          <p:nvPr/>
        </p:nvSpPr>
        <p:spPr bwMode="auto">
          <a:xfrm>
            <a:off x="413226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13" name="Line 61"/>
          <p:cNvSpPr>
            <a:spLocks noChangeShapeType="1"/>
          </p:cNvSpPr>
          <p:nvPr/>
        </p:nvSpPr>
        <p:spPr bwMode="auto">
          <a:xfrm>
            <a:off x="443547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14" name="Line 62"/>
          <p:cNvSpPr>
            <a:spLocks noChangeShapeType="1"/>
          </p:cNvSpPr>
          <p:nvPr/>
        </p:nvSpPr>
        <p:spPr bwMode="auto">
          <a:xfrm>
            <a:off x="4737100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15" name="Line 63"/>
          <p:cNvSpPr>
            <a:spLocks noChangeShapeType="1"/>
          </p:cNvSpPr>
          <p:nvPr/>
        </p:nvSpPr>
        <p:spPr bwMode="auto">
          <a:xfrm flipH="1">
            <a:off x="3227388" y="18081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16" name="Line 64"/>
          <p:cNvSpPr>
            <a:spLocks noChangeShapeType="1"/>
          </p:cNvSpPr>
          <p:nvPr/>
        </p:nvSpPr>
        <p:spPr bwMode="auto">
          <a:xfrm flipH="1">
            <a:off x="3227388" y="209391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17" name="Line 65"/>
          <p:cNvSpPr>
            <a:spLocks noChangeShapeType="1"/>
          </p:cNvSpPr>
          <p:nvPr/>
        </p:nvSpPr>
        <p:spPr bwMode="auto">
          <a:xfrm flipH="1">
            <a:off x="3227388" y="23796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18" name="Line 66"/>
          <p:cNvSpPr>
            <a:spLocks noChangeShapeType="1"/>
          </p:cNvSpPr>
          <p:nvPr/>
        </p:nvSpPr>
        <p:spPr bwMode="auto">
          <a:xfrm flipH="1">
            <a:off x="3227388" y="266541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19" name="Line 67"/>
          <p:cNvSpPr>
            <a:spLocks noChangeShapeType="1"/>
          </p:cNvSpPr>
          <p:nvPr/>
        </p:nvSpPr>
        <p:spPr bwMode="auto">
          <a:xfrm flipH="1">
            <a:off x="3227388" y="29511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20" name="Line 68"/>
          <p:cNvSpPr>
            <a:spLocks noChangeShapeType="1"/>
          </p:cNvSpPr>
          <p:nvPr/>
        </p:nvSpPr>
        <p:spPr bwMode="auto">
          <a:xfrm flipH="1">
            <a:off x="3227388" y="323850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23" name="Oval 71"/>
          <p:cNvSpPr>
            <a:spLocks noChangeAspect="1" noChangeArrowheads="1"/>
          </p:cNvSpPr>
          <p:nvPr/>
        </p:nvSpPr>
        <p:spPr bwMode="auto">
          <a:xfrm>
            <a:off x="3494088" y="2057400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24" name="Oval 72"/>
          <p:cNvSpPr>
            <a:spLocks noChangeArrowheads="1"/>
          </p:cNvSpPr>
          <p:nvPr/>
        </p:nvSpPr>
        <p:spPr bwMode="auto">
          <a:xfrm>
            <a:off x="5005388" y="2914650"/>
            <a:ext cx="69850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25" name="Oval 73"/>
          <p:cNvSpPr>
            <a:spLocks noChangeArrowheads="1"/>
          </p:cNvSpPr>
          <p:nvPr/>
        </p:nvSpPr>
        <p:spPr bwMode="auto">
          <a:xfrm>
            <a:off x="4097338" y="2917825"/>
            <a:ext cx="68262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26" name="Oval 74"/>
          <p:cNvSpPr>
            <a:spLocks noChangeArrowheads="1"/>
          </p:cNvSpPr>
          <p:nvPr/>
        </p:nvSpPr>
        <p:spPr bwMode="auto">
          <a:xfrm>
            <a:off x="3494088" y="3486150"/>
            <a:ext cx="69850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27" name="Text Box 75"/>
          <p:cNvSpPr txBox="1">
            <a:spLocks noChangeArrowheads="1"/>
          </p:cNvSpPr>
          <p:nvPr/>
        </p:nvSpPr>
        <p:spPr bwMode="auto">
          <a:xfrm>
            <a:off x="3194050" y="1522413"/>
            <a:ext cx="31908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0028" name="Text Box 76"/>
          <p:cNvSpPr txBox="1">
            <a:spLocks noChangeArrowheads="1"/>
          </p:cNvSpPr>
          <p:nvPr/>
        </p:nvSpPr>
        <p:spPr bwMode="auto">
          <a:xfrm>
            <a:off x="3494088" y="2057400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0029" name="Text Box 77"/>
          <p:cNvSpPr txBox="1">
            <a:spLocks noChangeArrowheads="1"/>
          </p:cNvSpPr>
          <p:nvPr/>
        </p:nvSpPr>
        <p:spPr bwMode="auto">
          <a:xfrm>
            <a:off x="4398963" y="1503363"/>
            <a:ext cx="2857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0030" name="Text Box 78"/>
          <p:cNvSpPr txBox="1">
            <a:spLocks noChangeArrowheads="1"/>
          </p:cNvSpPr>
          <p:nvPr/>
        </p:nvSpPr>
        <p:spPr bwMode="auto">
          <a:xfrm>
            <a:off x="4702175" y="2341563"/>
            <a:ext cx="331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0031" name="Line 79"/>
          <p:cNvSpPr>
            <a:spLocks noChangeShapeType="1"/>
          </p:cNvSpPr>
          <p:nvPr/>
        </p:nvSpPr>
        <p:spPr bwMode="auto">
          <a:xfrm>
            <a:off x="3529013" y="1808163"/>
            <a:ext cx="9064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32" name="Line 80"/>
          <p:cNvSpPr>
            <a:spLocks noChangeShapeType="1"/>
          </p:cNvSpPr>
          <p:nvPr/>
        </p:nvSpPr>
        <p:spPr bwMode="auto">
          <a:xfrm flipV="1">
            <a:off x="3529013" y="1808163"/>
            <a:ext cx="0" cy="2492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33" name="Line 81"/>
          <p:cNvSpPr>
            <a:spLocks noChangeShapeType="1"/>
          </p:cNvSpPr>
          <p:nvPr/>
        </p:nvSpPr>
        <p:spPr bwMode="auto">
          <a:xfrm>
            <a:off x="4435475" y="1568450"/>
            <a:ext cx="0" cy="2397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34" name="Line 82"/>
          <p:cNvSpPr>
            <a:spLocks noChangeShapeType="1"/>
          </p:cNvSpPr>
          <p:nvPr/>
        </p:nvSpPr>
        <p:spPr bwMode="auto">
          <a:xfrm flipH="1">
            <a:off x="3529013" y="1533525"/>
            <a:ext cx="8763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35" name="Line 83"/>
          <p:cNvSpPr>
            <a:spLocks noChangeShapeType="1"/>
          </p:cNvSpPr>
          <p:nvPr/>
        </p:nvSpPr>
        <p:spPr bwMode="auto">
          <a:xfrm>
            <a:off x="3529013" y="1533525"/>
            <a:ext cx="0" cy="3032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36" name="Text Box 84"/>
          <p:cNvSpPr txBox="1">
            <a:spLocks noChangeArrowheads="1"/>
          </p:cNvSpPr>
          <p:nvPr/>
        </p:nvSpPr>
        <p:spPr bwMode="auto">
          <a:xfrm>
            <a:off x="1420813" y="2098675"/>
            <a:ext cx="9667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0037" name="Text Box 85"/>
          <p:cNvSpPr txBox="1">
            <a:spLocks noChangeArrowheads="1"/>
          </p:cNvSpPr>
          <p:nvPr/>
        </p:nvSpPr>
        <p:spPr bwMode="auto">
          <a:xfrm>
            <a:off x="3844925" y="2098675"/>
            <a:ext cx="968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0038" name="Text Box 86"/>
          <p:cNvSpPr txBox="1">
            <a:spLocks noChangeArrowheads="1"/>
          </p:cNvSpPr>
          <p:nvPr/>
        </p:nvSpPr>
        <p:spPr bwMode="auto">
          <a:xfrm>
            <a:off x="6267450" y="2106613"/>
            <a:ext cx="9667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0039" name="Oval 87"/>
          <p:cNvSpPr>
            <a:spLocks noChangeAspect="1" noChangeArrowheads="1"/>
          </p:cNvSpPr>
          <p:nvPr/>
        </p:nvSpPr>
        <p:spPr bwMode="auto">
          <a:xfrm>
            <a:off x="4697413" y="2333625"/>
            <a:ext cx="80962" cy="76200"/>
          </a:xfrm>
          <a:prstGeom prst="ellipse">
            <a:avLst/>
          </a:prstGeom>
          <a:solidFill>
            <a:srgbClr val="EDD1D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40" name="Oval 88"/>
          <p:cNvSpPr>
            <a:spLocks noChangeAspect="1" noChangeArrowheads="1"/>
          </p:cNvSpPr>
          <p:nvPr/>
        </p:nvSpPr>
        <p:spPr bwMode="auto">
          <a:xfrm>
            <a:off x="7453313" y="2922588"/>
            <a:ext cx="80962" cy="77787"/>
          </a:xfrm>
          <a:prstGeom prst="ellipse">
            <a:avLst/>
          </a:prstGeom>
          <a:solidFill>
            <a:srgbClr val="EDD1D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41" name="Line 89"/>
          <p:cNvSpPr>
            <a:spLocks noChangeShapeType="1"/>
          </p:cNvSpPr>
          <p:nvPr/>
        </p:nvSpPr>
        <p:spPr bwMode="auto">
          <a:xfrm>
            <a:off x="3227388" y="1817688"/>
            <a:ext cx="301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42" name="Line 90"/>
          <p:cNvSpPr>
            <a:spLocks noChangeShapeType="1"/>
          </p:cNvSpPr>
          <p:nvPr/>
        </p:nvSpPr>
        <p:spPr bwMode="auto">
          <a:xfrm>
            <a:off x="6884988" y="1817688"/>
            <a:ext cx="3016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43" name="Line 91"/>
          <p:cNvSpPr>
            <a:spLocks noChangeShapeType="1"/>
          </p:cNvSpPr>
          <p:nvPr/>
        </p:nvSpPr>
        <p:spPr bwMode="auto">
          <a:xfrm>
            <a:off x="5734050" y="1817688"/>
            <a:ext cx="244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44" name="Line 92"/>
          <p:cNvSpPr>
            <a:spLocks noChangeShapeType="1"/>
          </p:cNvSpPr>
          <p:nvPr/>
        </p:nvSpPr>
        <p:spPr bwMode="auto">
          <a:xfrm>
            <a:off x="5978525" y="1817688"/>
            <a:ext cx="9064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45" name="Line 93"/>
          <p:cNvSpPr>
            <a:spLocks noChangeShapeType="1"/>
          </p:cNvSpPr>
          <p:nvPr/>
        </p:nvSpPr>
        <p:spPr bwMode="auto">
          <a:xfrm flipH="1">
            <a:off x="6000750" y="1541463"/>
            <a:ext cx="8763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46" name="Line 94"/>
          <p:cNvSpPr>
            <a:spLocks noChangeShapeType="1"/>
          </p:cNvSpPr>
          <p:nvPr/>
        </p:nvSpPr>
        <p:spPr bwMode="auto">
          <a:xfrm>
            <a:off x="6000750" y="1541463"/>
            <a:ext cx="0" cy="3032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48" name="Rectangle 9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5.6.1	</a:t>
            </a:r>
            <a:r>
              <a:rPr lang="en-US" altLang="zh-CN">
                <a:ea typeface="宋体" charset="0"/>
                <a:cs typeface="宋体" charset="0"/>
              </a:rPr>
              <a:t>Rectilinear Routing: Example </a:t>
            </a:r>
            <a:r>
              <a:rPr lang="de-DE"/>
              <a:t>Sequential Steiner Tree Heuristic</a:t>
            </a:r>
          </a:p>
        </p:txBody>
      </p:sp>
      <p:sp>
        <p:nvSpPr>
          <p:cNvPr id="1150022" name="Oval 70"/>
          <p:cNvSpPr>
            <a:spLocks noChangeAspect="1" noChangeArrowheads="1"/>
          </p:cNvSpPr>
          <p:nvPr/>
        </p:nvSpPr>
        <p:spPr bwMode="auto">
          <a:xfrm>
            <a:off x="3194050" y="1773238"/>
            <a:ext cx="90488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021" name="Oval 69"/>
          <p:cNvSpPr>
            <a:spLocks noChangeAspect="1" noChangeArrowheads="1"/>
          </p:cNvSpPr>
          <p:nvPr/>
        </p:nvSpPr>
        <p:spPr bwMode="auto">
          <a:xfrm>
            <a:off x="4398963" y="1503363"/>
            <a:ext cx="85725" cy="8096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9993" name="Oval 41"/>
          <p:cNvSpPr>
            <a:spLocks noChangeAspect="1" noChangeArrowheads="1"/>
          </p:cNvSpPr>
          <p:nvPr/>
        </p:nvSpPr>
        <p:spPr bwMode="auto">
          <a:xfrm>
            <a:off x="6850063" y="1511300"/>
            <a:ext cx="85725" cy="8413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43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5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5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5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006" grpId="0" animBg="1"/>
      <p:bldP spid="1150007" grpId="0" animBg="1"/>
      <p:bldP spid="1150008" grpId="0" animBg="1"/>
      <p:bldP spid="1150042" grpId="0" animBg="1"/>
      <p:bldP spid="1150045" grpId="0" animBg="1"/>
      <p:bldP spid="11500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03088-00F0-F046-AC8E-7C1B9CBB6FE8}" type="slidenum">
              <a:rPr lang="en-US"/>
              <a:pPr/>
              <a:t>41</a:t>
            </a:fld>
            <a:endParaRPr lang="en-US"/>
          </a:p>
        </p:txBody>
      </p:sp>
      <p:sp>
        <p:nvSpPr>
          <p:cNvPr id="1150979" name="Rectangle 3"/>
          <p:cNvSpPr>
            <a:spLocks noChangeArrowheads="1"/>
          </p:cNvSpPr>
          <p:nvPr/>
        </p:nvSpPr>
        <p:spPr bwMode="auto">
          <a:xfrm>
            <a:off x="800100" y="1533525"/>
            <a:ext cx="1811338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80" name="Line 4"/>
          <p:cNvSpPr>
            <a:spLocks noChangeShapeType="1"/>
          </p:cNvSpPr>
          <p:nvPr/>
        </p:nvSpPr>
        <p:spPr bwMode="auto">
          <a:xfrm>
            <a:off x="110172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81" name="Line 5"/>
          <p:cNvSpPr>
            <a:spLocks noChangeShapeType="1"/>
          </p:cNvSpPr>
          <p:nvPr/>
        </p:nvSpPr>
        <p:spPr bwMode="auto">
          <a:xfrm>
            <a:off x="1404938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82" name="Line 6"/>
          <p:cNvSpPr>
            <a:spLocks noChangeShapeType="1"/>
          </p:cNvSpPr>
          <p:nvPr/>
        </p:nvSpPr>
        <p:spPr bwMode="auto">
          <a:xfrm>
            <a:off x="170656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83" name="Line 7"/>
          <p:cNvSpPr>
            <a:spLocks noChangeShapeType="1"/>
          </p:cNvSpPr>
          <p:nvPr/>
        </p:nvSpPr>
        <p:spPr bwMode="auto">
          <a:xfrm>
            <a:off x="2006600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84" name="Line 8"/>
          <p:cNvSpPr>
            <a:spLocks noChangeShapeType="1"/>
          </p:cNvSpPr>
          <p:nvPr/>
        </p:nvSpPr>
        <p:spPr bwMode="auto">
          <a:xfrm>
            <a:off x="230981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85" name="Line 9"/>
          <p:cNvSpPr>
            <a:spLocks noChangeShapeType="1"/>
          </p:cNvSpPr>
          <p:nvPr/>
        </p:nvSpPr>
        <p:spPr bwMode="auto">
          <a:xfrm flipH="1">
            <a:off x="800100" y="18081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86" name="Line 10"/>
          <p:cNvSpPr>
            <a:spLocks noChangeShapeType="1"/>
          </p:cNvSpPr>
          <p:nvPr/>
        </p:nvSpPr>
        <p:spPr bwMode="auto">
          <a:xfrm flipH="1">
            <a:off x="800100" y="209391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87" name="Line 11"/>
          <p:cNvSpPr>
            <a:spLocks noChangeShapeType="1"/>
          </p:cNvSpPr>
          <p:nvPr/>
        </p:nvSpPr>
        <p:spPr bwMode="auto">
          <a:xfrm flipH="1">
            <a:off x="800100" y="23796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88" name="Line 12"/>
          <p:cNvSpPr>
            <a:spLocks noChangeShapeType="1"/>
          </p:cNvSpPr>
          <p:nvPr/>
        </p:nvSpPr>
        <p:spPr bwMode="auto">
          <a:xfrm flipH="1">
            <a:off x="800100" y="266541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89" name="Line 13"/>
          <p:cNvSpPr>
            <a:spLocks noChangeShapeType="1"/>
          </p:cNvSpPr>
          <p:nvPr/>
        </p:nvSpPr>
        <p:spPr bwMode="auto">
          <a:xfrm flipH="1">
            <a:off x="800100" y="29511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90" name="Line 14"/>
          <p:cNvSpPr>
            <a:spLocks noChangeShapeType="1"/>
          </p:cNvSpPr>
          <p:nvPr/>
        </p:nvSpPr>
        <p:spPr bwMode="auto">
          <a:xfrm flipH="1">
            <a:off x="800100" y="3238500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91" name="Oval 15"/>
          <p:cNvSpPr>
            <a:spLocks noChangeAspect="1" noChangeArrowheads="1"/>
          </p:cNvSpPr>
          <p:nvPr/>
        </p:nvSpPr>
        <p:spPr bwMode="auto">
          <a:xfrm>
            <a:off x="1973263" y="1503363"/>
            <a:ext cx="80962" cy="76200"/>
          </a:xfrm>
          <a:prstGeom prst="ellipse">
            <a:avLst/>
          </a:prstGeom>
          <a:solidFill>
            <a:srgbClr val="EDD1D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92" name="Oval 16"/>
          <p:cNvSpPr>
            <a:spLocks noChangeAspect="1" noChangeArrowheads="1"/>
          </p:cNvSpPr>
          <p:nvPr/>
        </p:nvSpPr>
        <p:spPr bwMode="auto">
          <a:xfrm>
            <a:off x="768350" y="1773238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93" name="Oval 17"/>
          <p:cNvSpPr>
            <a:spLocks noChangeAspect="1" noChangeArrowheads="1"/>
          </p:cNvSpPr>
          <p:nvPr/>
        </p:nvSpPr>
        <p:spPr bwMode="auto">
          <a:xfrm>
            <a:off x="1068388" y="2057400"/>
            <a:ext cx="84137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94" name="Oval 18"/>
          <p:cNvSpPr>
            <a:spLocks noChangeArrowheads="1"/>
          </p:cNvSpPr>
          <p:nvPr/>
        </p:nvSpPr>
        <p:spPr bwMode="auto">
          <a:xfrm>
            <a:off x="2274888" y="2341563"/>
            <a:ext cx="69850" cy="650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95" name="Oval 19"/>
          <p:cNvSpPr>
            <a:spLocks noChangeArrowheads="1"/>
          </p:cNvSpPr>
          <p:nvPr/>
        </p:nvSpPr>
        <p:spPr bwMode="auto">
          <a:xfrm>
            <a:off x="2578100" y="2914650"/>
            <a:ext cx="68263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96" name="Oval 20"/>
          <p:cNvSpPr>
            <a:spLocks noChangeArrowheads="1"/>
          </p:cNvSpPr>
          <p:nvPr/>
        </p:nvSpPr>
        <p:spPr bwMode="auto">
          <a:xfrm>
            <a:off x="1670050" y="2917825"/>
            <a:ext cx="69850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97" name="Oval 21"/>
          <p:cNvSpPr>
            <a:spLocks noChangeArrowheads="1"/>
          </p:cNvSpPr>
          <p:nvPr/>
        </p:nvSpPr>
        <p:spPr bwMode="auto">
          <a:xfrm>
            <a:off x="1068388" y="3486150"/>
            <a:ext cx="68262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0998" name="Text Box 22"/>
          <p:cNvSpPr txBox="1">
            <a:spLocks noChangeArrowheads="1"/>
          </p:cNvSpPr>
          <p:nvPr/>
        </p:nvSpPr>
        <p:spPr bwMode="auto">
          <a:xfrm>
            <a:off x="768350" y="1522413"/>
            <a:ext cx="3159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0999" name="Text Box 23"/>
          <p:cNvSpPr txBox="1">
            <a:spLocks noChangeArrowheads="1"/>
          </p:cNvSpPr>
          <p:nvPr/>
        </p:nvSpPr>
        <p:spPr bwMode="auto">
          <a:xfrm>
            <a:off x="1068388" y="2057400"/>
            <a:ext cx="3016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1000" name="Text Box 24"/>
          <p:cNvSpPr txBox="1">
            <a:spLocks noChangeArrowheads="1"/>
          </p:cNvSpPr>
          <p:nvPr/>
        </p:nvSpPr>
        <p:spPr bwMode="auto">
          <a:xfrm>
            <a:off x="1973263" y="1503363"/>
            <a:ext cx="3159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1001" name="Line 25"/>
          <p:cNvSpPr>
            <a:spLocks noChangeShapeType="1"/>
          </p:cNvSpPr>
          <p:nvPr/>
        </p:nvSpPr>
        <p:spPr bwMode="auto">
          <a:xfrm>
            <a:off x="836613" y="1808163"/>
            <a:ext cx="26511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02" name="Line 26"/>
          <p:cNvSpPr>
            <a:spLocks noChangeShapeType="1"/>
          </p:cNvSpPr>
          <p:nvPr/>
        </p:nvSpPr>
        <p:spPr bwMode="auto">
          <a:xfrm flipV="1">
            <a:off x="1101725" y="1808163"/>
            <a:ext cx="0" cy="2492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03" name="Line 27"/>
          <p:cNvSpPr>
            <a:spLocks noChangeShapeType="1"/>
          </p:cNvSpPr>
          <p:nvPr/>
        </p:nvSpPr>
        <p:spPr bwMode="auto">
          <a:xfrm>
            <a:off x="800100" y="1838325"/>
            <a:ext cx="0" cy="2555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04" name="Line 28"/>
          <p:cNvSpPr>
            <a:spLocks noChangeShapeType="1"/>
          </p:cNvSpPr>
          <p:nvPr/>
        </p:nvSpPr>
        <p:spPr bwMode="auto">
          <a:xfrm flipH="1">
            <a:off x="800100" y="2093913"/>
            <a:ext cx="26828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05" name="Rectangle 29"/>
          <p:cNvSpPr>
            <a:spLocks noChangeArrowheads="1"/>
          </p:cNvSpPr>
          <p:nvPr/>
        </p:nvSpPr>
        <p:spPr bwMode="auto">
          <a:xfrm>
            <a:off x="5676900" y="1543050"/>
            <a:ext cx="1811338" cy="1990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06" name="Line 30"/>
          <p:cNvSpPr>
            <a:spLocks noChangeShapeType="1"/>
          </p:cNvSpPr>
          <p:nvPr/>
        </p:nvSpPr>
        <p:spPr bwMode="auto">
          <a:xfrm>
            <a:off x="5978525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07" name="Line 31"/>
          <p:cNvSpPr>
            <a:spLocks noChangeShapeType="1"/>
          </p:cNvSpPr>
          <p:nvPr/>
        </p:nvSpPr>
        <p:spPr bwMode="auto">
          <a:xfrm>
            <a:off x="6281738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08" name="Line 32"/>
          <p:cNvSpPr>
            <a:spLocks noChangeShapeType="1"/>
          </p:cNvSpPr>
          <p:nvPr/>
        </p:nvSpPr>
        <p:spPr bwMode="auto">
          <a:xfrm>
            <a:off x="6583363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09" name="Line 33"/>
          <p:cNvSpPr>
            <a:spLocks noChangeShapeType="1"/>
          </p:cNvSpPr>
          <p:nvPr/>
        </p:nvSpPr>
        <p:spPr bwMode="auto">
          <a:xfrm>
            <a:off x="6884988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10" name="Line 34"/>
          <p:cNvSpPr>
            <a:spLocks noChangeShapeType="1"/>
          </p:cNvSpPr>
          <p:nvPr/>
        </p:nvSpPr>
        <p:spPr bwMode="auto">
          <a:xfrm>
            <a:off x="7186613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11" name="Line 35"/>
          <p:cNvSpPr>
            <a:spLocks noChangeShapeType="1"/>
          </p:cNvSpPr>
          <p:nvPr/>
        </p:nvSpPr>
        <p:spPr bwMode="auto">
          <a:xfrm flipH="1">
            <a:off x="5676900" y="18176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12" name="Line 36"/>
          <p:cNvSpPr>
            <a:spLocks noChangeShapeType="1"/>
          </p:cNvSpPr>
          <p:nvPr/>
        </p:nvSpPr>
        <p:spPr bwMode="auto">
          <a:xfrm flipH="1">
            <a:off x="5676900" y="210343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13" name="Line 37"/>
          <p:cNvSpPr>
            <a:spLocks noChangeShapeType="1"/>
          </p:cNvSpPr>
          <p:nvPr/>
        </p:nvSpPr>
        <p:spPr bwMode="auto">
          <a:xfrm flipH="1">
            <a:off x="5676900" y="23891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14" name="Line 38"/>
          <p:cNvSpPr>
            <a:spLocks noChangeShapeType="1"/>
          </p:cNvSpPr>
          <p:nvPr/>
        </p:nvSpPr>
        <p:spPr bwMode="auto">
          <a:xfrm flipH="1">
            <a:off x="5676900" y="267493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15" name="Line 39"/>
          <p:cNvSpPr>
            <a:spLocks noChangeShapeType="1"/>
          </p:cNvSpPr>
          <p:nvPr/>
        </p:nvSpPr>
        <p:spPr bwMode="auto">
          <a:xfrm flipH="1">
            <a:off x="5676900" y="29606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16" name="Line 40"/>
          <p:cNvSpPr>
            <a:spLocks noChangeShapeType="1"/>
          </p:cNvSpPr>
          <p:nvPr/>
        </p:nvSpPr>
        <p:spPr bwMode="auto">
          <a:xfrm flipH="1">
            <a:off x="5676900" y="3248025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18" name="Oval 42"/>
          <p:cNvSpPr>
            <a:spLocks noChangeAspect="1" noChangeArrowheads="1"/>
          </p:cNvSpPr>
          <p:nvPr/>
        </p:nvSpPr>
        <p:spPr bwMode="auto">
          <a:xfrm>
            <a:off x="5645150" y="1781175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19" name="Oval 43"/>
          <p:cNvSpPr>
            <a:spLocks noChangeAspect="1" noChangeArrowheads="1"/>
          </p:cNvSpPr>
          <p:nvPr/>
        </p:nvSpPr>
        <p:spPr bwMode="auto">
          <a:xfrm>
            <a:off x="5943600" y="2065338"/>
            <a:ext cx="88900" cy="841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20" name="Oval 44"/>
          <p:cNvSpPr>
            <a:spLocks noChangeAspect="1" noChangeArrowheads="1"/>
          </p:cNvSpPr>
          <p:nvPr/>
        </p:nvSpPr>
        <p:spPr bwMode="auto">
          <a:xfrm>
            <a:off x="7153275" y="2351088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21" name="Oval 45"/>
          <p:cNvSpPr>
            <a:spLocks noChangeArrowheads="1"/>
          </p:cNvSpPr>
          <p:nvPr/>
        </p:nvSpPr>
        <p:spPr bwMode="auto">
          <a:xfrm>
            <a:off x="6546850" y="2927350"/>
            <a:ext cx="69850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22" name="Oval 46"/>
          <p:cNvSpPr>
            <a:spLocks noChangeArrowheads="1"/>
          </p:cNvSpPr>
          <p:nvPr/>
        </p:nvSpPr>
        <p:spPr bwMode="auto">
          <a:xfrm>
            <a:off x="5943600" y="3494088"/>
            <a:ext cx="71438" cy="6826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23" name="Text Box 47"/>
          <p:cNvSpPr txBox="1">
            <a:spLocks noChangeArrowheads="1"/>
          </p:cNvSpPr>
          <p:nvPr/>
        </p:nvSpPr>
        <p:spPr bwMode="auto">
          <a:xfrm>
            <a:off x="5645150" y="1539875"/>
            <a:ext cx="35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1024" name="Text Box 48"/>
          <p:cNvSpPr txBox="1">
            <a:spLocks noChangeArrowheads="1"/>
          </p:cNvSpPr>
          <p:nvPr/>
        </p:nvSpPr>
        <p:spPr bwMode="auto">
          <a:xfrm>
            <a:off x="5943600" y="2065338"/>
            <a:ext cx="37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1025" name="Text Box 49"/>
          <p:cNvSpPr txBox="1">
            <a:spLocks noChangeArrowheads="1"/>
          </p:cNvSpPr>
          <p:nvPr/>
        </p:nvSpPr>
        <p:spPr bwMode="auto">
          <a:xfrm>
            <a:off x="6850063" y="1511300"/>
            <a:ext cx="2301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1026" name="Text Box 50"/>
          <p:cNvSpPr txBox="1">
            <a:spLocks noChangeArrowheads="1"/>
          </p:cNvSpPr>
          <p:nvPr/>
        </p:nvSpPr>
        <p:spPr bwMode="auto">
          <a:xfrm>
            <a:off x="7153275" y="2351088"/>
            <a:ext cx="336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1027" name="Text Box 51"/>
          <p:cNvSpPr txBox="1">
            <a:spLocks noChangeArrowheads="1"/>
          </p:cNvSpPr>
          <p:nvPr/>
        </p:nvSpPr>
        <p:spPr bwMode="auto">
          <a:xfrm>
            <a:off x="7262813" y="2927350"/>
            <a:ext cx="3587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1028" name="Line 52"/>
          <p:cNvSpPr>
            <a:spLocks noChangeShapeType="1"/>
          </p:cNvSpPr>
          <p:nvPr/>
        </p:nvSpPr>
        <p:spPr bwMode="auto">
          <a:xfrm flipV="1">
            <a:off x="5978525" y="1817688"/>
            <a:ext cx="0" cy="2476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29" name="Line 53"/>
          <p:cNvSpPr>
            <a:spLocks noChangeShapeType="1"/>
          </p:cNvSpPr>
          <p:nvPr/>
        </p:nvSpPr>
        <p:spPr bwMode="auto">
          <a:xfrm>
            <a:off x="6884988" y="1577975"/>
            <a:ext cx="0" cy="2397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30" name="Line 54"/>
          <p:cNvSpPr>
            <a:spLocks noChangeShapeType="1"/>
          </p:cNvSpPr>
          <p:nvPr/>
        </p:nvSpPr>
        <p:spPr bwMode="auto">
          <a:xfrm>
            <a:off x="7186613" y="1817688"/>
            <a:ext cx="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31" name="Line 55"/>
          <p:cNvSpPr>
            <a:spLocks noChangeShapeType="1"/>
          </p:cNvSpPr>
          <p:nvPr/>
        </p:nvSpPr>
        <p:spPr bwMode="auto">
          <a:xfrm flipH="1">
            <a:off x="6884988" y="2381250"/>
            <a:ext cx="2635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32" name="Line 56"/>
          <p:cNvSpPr>
            <a:spLocks noChangeShapeType="1"/>
          </p:cNvSpPr>
          <p:nvPr/>
        </p:nvSpPr>
        <p:spPr bwMode="auto">
          <a:xfrm>
            <a:off x="6884988" y="1817688"/>
            <a:ext cx="0" cy="5635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33" name="Rectangle 57"/>
          <p:cNvSpPr>
            <a:spLocks noChangeArrowheads="1"/>
          </p:cNvSpPr>
          <p:nvPr/>
        </p:nvSpPr>
        <p:spPr bwMode="auto">
          <a:xfrm>
            <a:off x="3227388" y="1533525"/>
            <a:ext cx="1811337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34" name="Line 58"/>
          <p:cNvSpPr>
            <a:spLocks noChangeShapeType="1"/>
          </p:cNvSpPr>
          <p:nvPr/>
        </p:nvSpPr>
        <p:spPr bwMode="auto">
          <a:xfrm>
            <a:off x="352901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35" name="Line 59"/>
          <p:cNvSpPr>
            <a:spLocks noChangeShapeType="1"/>
          </p:cNvSpPr>
          <p:nvPr/>
        </p:nvSpPr>
        <p:spPr bwMode="auto">
          <a:xfrm>
            <a:off x="383222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36" name="Line 60"/>
          <p:cNvSpPr>
            <a:spLocks noChangeShapeType="1"/>
          </p:cNvSpPr>
          <p:nvPr/>
        </p:nvSpPr>
        <p:spPr bwMode="auto">
          <a:xfrm>
            <a:off x="413226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37" name="Line 61"/>
          <p:cNvSpPr>
            <a:spLocks noChangeShapeType="1"/>
          </p:cNvSpPr>
          <p:nvPr/>
        </p:nvSpPr>
        <p:spPr bwMode="auto">
          <a:xfrm>
            <a:off x="443547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38" name="Line 62"/>
          <p:cNvSpPr>
            <a:spLocks noChangeShapeType="1"/>
          </p:cNvSpPr>
          <p:nvPr/>
        </p:nvSpPr>
        <p:spPr bwMode="auto">
          <a:xfrm>
            <a:off x="4737100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39" name="Line 63"/>
          <p:cNvSpPr>
            <a:spLocks noChangeShapeType="1"/>
          </p:cNvSpPr>
          <p:nvPr/>
        </p:nvSpPr>
        <p:spPr bwMode="auto">
          <a:xfrm flipH="1">
            <a:off x="3227388" y="18081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40" name="Line 64"/>
          <p:cNvSpPr>
            <a:spLocks noChangeShapeType="1"/>
          </p:cNvSpPr>
          <p:nvPr/>
        </p:nvSpPr>
        <p:spPr bwMode="auto">
          <a:xfrm flipH="1">
            <a:off x="3227388" y="209391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41" name="Line 65"/>
          <p:cNvSpPr>
            <a:spLocks noChangeShapeType="1"/>
          </p:cNvSpPr>
          <p:nvPr/>
        </p:nvSpPr>
        <p:spPr bwMode="auto">
          <a:xfrm flipH="1">
            <a:off x="3227388" y="23796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42" name="Line 66"/>
          <p:cNvSpPr>
            <a:spLocks noChangeShapeType="1"/>
          </p:cNvSpPr>
          <p:nvPr/>
        </p:nvSpPr>
        <p:spPr bwMode="auto">
          <a:xfrm flipH="1">
            <a:off x="3227388" y="266541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43" name="Line 67"/>
          <p:cNvSpPr>
            <a:spLocks noChangeShapeType="1"/>
          </p:cNvSpPr>
          <p:nvPr/>
        </p:nvSpPr>
        <p:spPr bwMode="auto">
          <a:xfrm flipH="1">
            <a:off x="3227388" y="29511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44" name="Line 68"/>
          <p:cNvSpPr>
            <a:spLocks noChangeShapeType="1"/>
          </p:cNvSpPr>
          <p:nvPr/>
        </p:nvSpPr>
        <p:spPr bwMode="auto">
          <a:xfrm flipH="1">
            <a:off x="3227388" y="323850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45" name="Oval 69"/>
          <p:cNvSpPr>
            <a:spLocks noChangeAspect="1" noChangeArrowheads="1"/>
          </p:cNvSpPr>
          <p:nvPr/>
        </p:nvSpPr>
        <p:spPr bwMode="auto">
          <a:xfrm>
            <a:off x="4398963" y="1503363"/>
            <a:ext cx="85725" cy="8096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46" name="Oval 70"/>
          <p:cNvSpPr>
            <a:spLocks noChangeAspect="1" noChangeArrowheads="1"/>
          </p:cNvSpPr>
          <p:nvPr/>
        </p:nvSpPr>
        <p:spPr bwMode="auto">
          <a:xfrm>
            <a:off x="3194050" y="1773238"/>
            <a:ext cx="90488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47" name="Oval 71"/>
          <p:cNvSpPr>
            <a:spLocks noChangeAspect="1" noChangeArrowheads="1"/>
          </p:cNvSpPr>
          <p:nvPr/>
        </p:nvSpPr>
        <p:spPr bwMode="auto">
          <a:xfrm>
            <a:off x="3494088" y="2057400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48" name="Oval 72"/>
          <p:cNvSpPr>
            <a:spLocks noChangeArrowheads="1"/>
          </p:cNvSpPr>
          <p:nvPr/>
        </p:nvSpPr>
        <p:spPr bwMode="auto">
          <a:xfrm>
            <a:off x="5005388" y="2914650"/>
            <a:ext cx="69850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49" name="Oval 73"/>
          <p:cNvSpPr>
            <a:spLocks noChangeArrowheads="1"/>
          </p:cNvSpPr>
          <p:nvPr/>
        </p:nvSpPr>
        <p:spPr bwMode="auto">
          <a:xfrm>
            <a:off x="4097338" y="2917825"/>
            <a:ext cx="68262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50" name="Oval 74"/>
          <p:cNvSpPr>
            <a:spLocks noChangeArrowheads="1"/>
          </p:cNvSpPr>
          <p:nvPr/>
        </p:nvSpPr>
        <p:spPr bwMode="auto">
          <a:xfrm>
            <a:off x="3494088" y="3486150"/>
            <a:ext cx="69850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51" name="Text Box 75"/>
          <p:cNvSpPr txBox="1">
            <a:spLocks noChangeArrowheads="1"/>
          </p:cNvSpPr>
          <p:nvPr/>
        </p:nvSpPr>
        <p:spPr bwMode="auto">
          <a:xfrm>
            <a:off x="3194050" y="1522413"/>
            <a:ext cx="31908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1052" name="Text Box 76"/>
          <p:cNvSpPr txBox="1">
            <a:spLocks noChangeArrowheads="1"/>
          </p:cNvSpPr>
          <p:nvPr/>
        </p:nvSpPr>
        <p:spPr bwMode="auto">
          <a:xfrm>
            <a:off x="3494088" y="2057400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1053" name="Text Box 77"/>
          <p:cNvSpPr txBox="1">
            <a:spLocks noChangeArrowheads="1"/>
          </p:cNvSpPr>
          <p:nvPr/>
        </p:nvSpPr>
        <p:spPr bwMode="auto">
          <a:xfrm>
            <a:off x="4398963" y="1503363"/>
            <a:ext cx="2857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1054" name="Text Box 78"/>
          <p:cNvSpPr txBox="1">
            <a:spLocks noChangeArrowheads="1"/>
          </p:cNvSpPr>
          <p:nvPr/>
        </p:nvSpPr>
        <p:spPr bwMode="auto">
          <a:xfrm>
            <a:off x="4702175" y="2341563"/>
            <a:ext cx="331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1055" name="Line 79"/>
          <p:cNvSpPr>
            <a:spLocks noChangeShapeType="1"/>
          </p:cNvSpPr>
          <p:nvPr/>
        </p:nvSpPr>
        <p:spPr bwMode="auto">
          <a:xfrm>
            <a:off x="3529013" y="1808163"/>
            <a:ext cx="9064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56" name="Line 80"/>
          <p:cNvSpPr>
            <a:spLocks noChangeShapeType="1"/>
          </p:cNvSpPr>
          <p:nvPr/>
        </p:nvSpPr>
        <p:spPr bwMode="auto">
          <a:xfrm flipV="1">
            <a:off x="3529013" y="1808163"/>
            <a:ext cx="0" cy="2492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57" name="Line 81"/>
          <p:cNvSpPr>
            <a:spLocks noChangeShapeType="1"/>
          </p:cNvSpPr>
          <p:nvPr/>
        </p:nvSpPr>
        <p:spPr bwMode="auto">
          <a:xfrm>
            <a:off x="4435475" y="1568450"/>
            <a:ext cx="0" cy="2397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58" name="Line 82"/>
          <p:cNvSpPr>
            <a:spLocks noChangeShapeType="1"/>
          </p:cNvSpPr>
          <p:nvPr/>
        </p:nvSpPr>
        <p:spPr bwMode="auto">
          <a:xfrm flipH="1">
            <a:off x="3529013" y="1533525"/>
            <a:ext cx="8763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59" name="Line 83"/>
          <p:cNvSpPr>
            <a:spLocks noChangeShapeType="1"/>
          </p:cNvSpPr>
          <p:nvPr/>
        </p:nvSpPr>
        <p:spPr bwMode="auto">
          <a:xfrm>
            <a:off x="3529013" y="1533525"/>
            <a:ext cx="0" cy="3032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60" name="Rectangle 84"/>
          <p:cNvSpPr>
            <a:spLocks noChangeArrowheads="1"/>
          </p:cNvSpPr>
          <p:nvPr/>
        </p:nvSpPr>
        <p:spPr bwMode="auto">
          <a:xfrm>
            <a:off x="798513" y="4081463"/>
            <a:ext cx="1811337" cy="1989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61" name="Line 85"/>
          <p:cNvSpPr>
            <a:spLocks noChangeShapeType="1"/>
          </p:cNvSpPr>
          <p:nvPr/>
        </p:nvSpPr>
        <p:spPr bwMode="auto">
          <a:xfrm>
            <a:off x="1098550" y="4083050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62" name="Line 86"/>
          <p:cNvSpPr>
            <a:spLocks noChangeShapeType="1"/>
          </p:cNvSpPr>
          <p:nvPr/>
        </p:nvSpPr>
        <p:spPr bwMode="auto">
          <a:xfrm>
            <a:off x="1403350" y="4083050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63" name="Line 87"/>
          <p:cNvSpPr>
            <a:spLocks noChangeShapeType="1"/>
          </p:cNvSpPr>
          <p:nvPr/>
        </p:nvSpPr>
        <p:spPr bwMode="auto">
          <a:xfrm>
            <a:off x="1703388" y="4083050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64" name="Line 88"/>
          <p:cNvSpPr>
            <a:spLocks noChangeShapeType="1"/>
          </p:cNvSpPr>
          <p:nvPr/>
        </p:nvSpPr>
        <p:spPr bwMode="auto">
          <a:xfrm>
            <a:off x="2006600" y="4083050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65" name="Line 89"/>
          <p:cNvSpPr>
            <a:spLocks noChangeShapeType="1"/>
          </p:cNvSpPr>
          <p:nvPr/>
        </p:nvSpPr>
        <p:spPr bwMode="auto">
          <a:xfrm>
            <a:off x="2306638" y="4083050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66" name="Line 90"/>
          <p:cNvSpPr>
            <a:spLocks noChangeShapeType="1"/>
          </p:cNvSpPr>
          <p:nvPr/>
        </p:nvSpPr>
        <p:spPr bwMode="auto">
          <a:xfrm flipH="1">
            <a:off x="798513" y="435451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67" name="Line 91"/>
          <p:cNvSpPr>
            <a:spLocks noChangeShapeType="1"/>
          </p:cNvSpPr>
          <p:nvPr/>
        </p:nvSpPr>
        <p:spPr bwMode="auto">
          <a:xfrm flipH="1">
            <a:off x="798513" y="46402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68" name="Line 92"/>
          <p:cNvSpPr>
            <a:spLocks noChangeShapeType="1"/>
          </p:cNvSpPr>
          <p:nvPr/>
        </p:nvSpPr>
        <p:spPr bwMode="auto">
          <a:xfrm flipH="1">
            <a:off x="798513" y="492760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69" name="Line 93"/>
          <p:cNvSpPr>
            <a:spLocks noChangeShapeType="1"/>
          </p:cNvSpPr>
          <p:nvPr/>
        </p:nvSpPr>
        <p:spPr bwMode="auto">
          <a:xfrm flipH="1">
            <a:off x="798513" y="521335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70" name="Line 94"/>
          <p:cNvSpPr>
            <a:spLocks noChangeShapeType="1"/>
          </p:cNvSpPr>
          <p:nvPr/>
        </p:nvSpPr>
        <p:spPr bwMode="auto">
          <a:xfrm flipH="1">
            <a:off x="798513" y="549910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71" name="Line 95"/>
          <p:cNvSpPr>
            <a:spLocks noChangeShapeType="1"/>
          </p:cNvSpPr>
          <p:nvPr/>
        </p:nvSpPr>
        <p:spPr bwMode="auto">
          <a:xfrm flipH="1">
            <a:off x="798513" y="578485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72" name="Oval 96"/>
          <p:cNvSpPr>
            <a:spLocks noChangeAspect="1" noChangeArrowheads="1"/>
          </p:cNvSpPr>
          <p:nvPr/>
        </p:nvSpPr>
        <p:spPr bwMode="auto">
          <a:xfrm>
            <a:off x="1970088" y="4051300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73" name="Oval 97"/>
          <p:cNvSpPr>
            <a:spLocks noChangeAspect="1" noChangeArrowheads="1"/>
          </p:cNvSpPr>
          <p:nvPr/>
        </p:nvSpPr>
        <p:spPr bwMode="auto">
          <a:xfrm>
            <a:off x="766763" y="4319588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74" name="Oval 98"/>
          <p:cNvSpPr>
            <a:spLocks noChangeAspect="1" noChangeArrowheads="1"/>
          </p:cNvSpPr>
          <p:nvPr/>
        </p:nvSpPr>
        <p:spPr bwMode="auto">
          <a:xfrm>
            <a:off x="1065213" y="4605338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75" name="Oval 99"/>
          <p:cNvSpPr>
            <a:spLocks noChangeAspect="1" noChangeArrowheads="1"/>
          </p:cNvSpPr>
          <p:nvPr/>
        </p:nvSpPr>
        <p:spPr bwMode="auto">
          <a:xfrm>
            <a:off x="2576513" y="5461000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76" name="Oval 100"/>
          <p:cNvSpPr>
            <a:spLocks noChangeArrowheads="1"/>
          </p:cNvSpPr>
          <p:nvPr/>
        </p:nvSpPr>
        <p:spPr bwMode="auto">
          <a:xfrm>
            <a:off x="1065213" y="6034088"/>
            <a:ext cx="71437" cy="650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77" name="Text Box 101"/>
          <p:cNvSpPr txBox="1">
            <a:spLocks noChangeArrowheads="1"/>
          </p:cNvSpPr>
          <p:nvPr/>
        </p:nvSpPr>
        <p:spPr bwMode="auto">
          <a:xfrm>
            <a:off x="766763" y="4078288"/>
            <a:ext cx="317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1078" name="Text Box 102"/>
          <p:cNvSpPr txBox="1">
            <a:spLocks noChangeArrowheads="1"/>
          </p:cNvSpPr>
          <p:nvPr/>
        </p:nvSpPr>
        <p:spPr bwMode="auto">
          <a:xfrm>
            <a:off x="1065213" y="4605338"/>
            <a:ext cx="334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1079" name="Text Box 103"/>
          <p:cNvSpPr txBox="1">
            <a:spLocks noChangeArrowheads="1"/>
          </p:cNvSpPr>
          <p:nvPr/>
        </p:nvSpPr>
        <p:spPr bwMode="auto">
          <a:xfrm>
            <a:off x="1970088" y="4051300"/>
            <a:ext cx="32702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1080" name="Text Box 104"/>
          <p:cNvSpPr txBox="1">
            <a:spLocks noChangeArrowheads="1"/>
          </p:cNvSpPr>
          <p:nvPr/>
        </p:nvSpPr>
        <p:spPr bwMode="auto">
          <a:xfrm>
            <a:off x="2273300" y="4889500"/>
            <a:ext cx="3635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1081" name="Text Box 105"/>
          <p:cNvSpPr txBox="1">
            <a:spLocks noChangeArrowheads="1"/>
          </p:cNvSpPr>
          <p:nvPr/>
        </p:nvSpPr>
        <p:spPr bwMode="auto">
          <a:xfrm>
            <a:off x="2373313" y="54657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1082" name="Text Box 106"/>
          <p:cNvSpPr txBox="1">
            <a:spLocks noChangeArrowheads="1"/>
          </p:cNvSpPr>
          <p:nvPr/>
        </p:nvSpPr>
        <p:spPr bwMode="auto">
          <a:xfrm>
            <a:off x="1668463" y="5465763"/>
            <a:ext cx="33496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1151083" name="Line 107"/>
          <p:cNvSpPr>
            <a:spLocks noChangeShapeType="1"/>
          </p:cNvSpPr>
          <p:nvPr/>
        </p:nvSpPr>
        <p:spPr bwMode="auto">
          <a:xfrm flipV="1">
            <a:off x="1098550" y="4354513"/>
            <a:ext cx="0" cy="250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84" name="Line 108"/>
          <p:cNvSpPr>
            <a:spLocks noChangeShapeType="1"/>
          </p:cNvSpPr>
          <p:nvPr/>
        </p:nvSpPr>
        <p:spPr bwMode="auto">
          <a:xfrm>
            <a:off x="2306638" y="4354513"/>
            <a:ext cx="0" cy="534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85" name="Line 109"/>
          <p:cNvSpPr>
            <a:spLocks noChangeShapeType="1"/>
          </p:cNvSpPr>
          <p:nvPr/>
        </p:nvSpPr>
        <p:spPr bwMode="auto">
          <a:xfrm>
            <a:off x="2306638" y="4954588"/>
            <a:ext cx="0" cy="544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86" name="Line 110"/>
          <p:cNvSpPr>
            <a:spLocks noChangeShapeType="1"/>
          </p:cNvSpPr>
          <p:nvPr/>
        </p:nvSpPr>
        <p:spPr bwMode="auto">
          <a:xfrm>
            <a:off x="2306638" y="5499100"/>
            <a:ext cx="2698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87" name="Line 111"/>
          <p:cNvSpPr>
            <a:spLocks noChangeShapeType="1"/>
          </p:cNvSpPr>
          <p:nvPr/>
        </p:nvSpPr>
        <p:spPr bwMode="auto">
          <a:xfrm>
            <a:off x="2006600" y="4319588"/>
            <a:ext cx="0" cy="6080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88" name="Line 112"/>
          <p:cNvSpPr>
            <a:spLocks noChangeShapeType="1"/>
          </p:cNvSpPr>
          <p:nvPr/>
        </p:nvSpPr>
        <p:spPr bwMode="auto">
          <a:xfrm flipH="1">
            <a:off x="2006600" y="4927600"/>
            <a:ext cx="2667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89" name="Line 113"/>
          <p:cNvSpPr>
            <a:spLocks noChangeShapeType="1"/>
          </p:cNvSpPr>
          <p:nvPr/>
        </p:nvSpPr>
        <p:spPr bwMode="auto">
          <a:xfrm>
            <a:off x="2341563" y="4927600"/>
            <a:ext cx="2667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90" name="Line 114"/>
          <p:cNvSpPr>
            <a:spLocks noChangeShapeType="1"/>
          </p:cNvSpPr>
          <p:nvPr/>
        </p:nvSpPr>
        <p:spPr bwMode="auto">
          <a:xfrm flipH="1" flipV="1">
            <a:off x="2608263" y="4927600"/>
            <a:ext cx="1587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91" name="Text Box 115"/>
          <p:cNvSpPr txBox="1">
            <a:spLocks noChangeArrowheads="1"/>
          </p:cNvSpPr>
          <p:nvPr/>
        </p:nvSpPr>
        <p:spPr bwMode="auto">
          <a:xfrm>
            <a:off x="1420813" y="2098675"/>
            <a:ext cx="9667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1092" name="Text Box 116"/>
          <p:cNvSpPr txBox="1">
            <a:spLocks noChangeArrowheads="1"/>
          </p:cNvSpPr>
          <p:nvPr/>
        </p:nvSpPr>
        <p:spPr bwMode="auto">
          <a:xfrm>
            <a:off x="3844925" y="2098675"/>
            <a:ext cx="968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1093" name="Text Box 117"/>
          <p:cNvSpPr txBox="1">
            <a:spLocks noChangeArrowheads="1"/>
          </p:cNvSpPr>
          <p:nvPr/>
        </p:nvSpPr>
        <p:spPr bwMode="auto">
          <a:xfrm>
            <a:off x="6267450" y="2106613"/>
            <a:ext cx="9667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1094" name="Text Box 118"/>
          <p:cNvSpPr txBox="1">
            <a:spLocks noChangeArrowheads="1"/>
          </p:cNvSpPr>
          <p:nvPr/>
        </p:nvSpPr>
        <p:spPr bwMode="auto">
          <a:xfrm>
            <a:off x="1414463" y="4654550"/>
            <a:ext cx="968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1095" name="Oval 119"/>
          <p:cNvSpPr>
            <a:spLocks noChangeAspect="1" noChangeArrowheads="1"/>
          </p:cNvSpPr>
          <p:nvPr/>
        </p:nvSpPr>
        <p:spPr bwMode="auto">
          <a:xfrm>
            <a:off x="4697413" y="2333625"/>
            <a:ext cx="80962" cy="76200"/>
          </a:xfrm>
          <a:prstGeom prst="ellipse">
            <a:avLst/>
          </a:prstGeom>
          <a:solidFill>
            <a:srgbClr val="EDD1D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96" name="Oval 120"/>
          <p:cNvSpPr>
            <a:spLocks noChangeAspect="1" noChangeArrowheads="1"/>
          </p:cNvSpPr>
          <p:nvPr/>
        </p:nvSpPr>
        <p:spPr bwMode="auto">
          <a:xfrm>
            <a:off x="7453313" y="2922588"/>
            <a:ext cx="80962" cy="77787"/>
          </a:xfrm>
          <a:prstGeom prst="ellipse">
            <a:avLst/>
          </a:prstGeom>
          <a:solidFill>
            <a:srgbClr val="EDD1D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97" name="Oval 121"/>
          <p:cNvSpPr>
            <a:spLocks noChangeAspect="1" noChangeArrowheads="1"/>
          </p:cNvSpPr>
          <p:nvPr/>
        </p:nvSpPr>
        <p:spPr bwMode="auto">
          <a:xfrm>
            <a:off x="1670050" y="5462588"/>
            <a:ext cx="80963" cy="77787"/>
          </a:xfrm>
          <a:prstGeom prst="ellipse">
            <a:avLst/>
          </a:prstGeom>
          <a:solidFill>
            <a:srgbClr val="EDD1D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98" name="Line 122"/>
          <p:cNvSpPr>
            <a:spLocks noChangeShapeType="1"/>
          </p:cNvSpPr>
          <p:nvPr/>
        </p:nvSpPr>
        <p:spPr bwMode="auto">
          <a:xfrm>
            <a:off x="3227388" y="1817688"/>
            <a:ext cx="301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099" name="Line 123"/>
          <p:cNvSpPr>
            <a:spLocks noChangeShapeType="1"/>
          </p:cNvSpPr>
          <p:nvPr/>
        </p:nvSpPr>
        <p:spPr bwMode="auto">
          <a:xfrm>
            <a:off x="6884988" y="1817688"/>
            <a:ext cx="3016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100" name="Line 124"/>
          <p:cNvSpPr>
            <a:spLocks noChangeShapeType="1"/>
          </p:cNvSpPr>
          <p:nvPr/>
        </p:nvSpPr>
        <p:spPr bwMode="auto">
          <a:xfrm>
            <a:off x="5734050" y="1817688"/>
            <a:ext cx="244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101" name="Line 125"/>
          <p:cNvSpPr>
            <a:spLocks noChangeShapeType="1"/>
          </p:cNvSpPr>
          <p:nvPr/>
        </p:nvSpPr>
        <p:spPr bwMode="auto">
          <a:xfrm>
            <a:off x="5978525" y="1817688"/>
            <a:ext cx="9064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102" name="Line 126"/>
          <p:cNvSpPr>
            <a:spLocks noChangeShapeType="1"/>
          </p:cNvSpPr>
          <p:nvPr/>
        </p:nvSpPr>
        <p:spPr bwMode="auto">
          <a:xfrm>
            <a:off x="1973263" y="4352925"/>
            <a:ext cx="3333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103" name="Oval 127"/>
          <p:cNvSpPr>
            <a:spLocks noChangeAspect="1" noChangeArrowheads="1"/>
          </p:cNvSpPr>
          <p:nvPr/>
        </p:nvSpPr>
        <p:spPr bwMode="auto">
          <a:xfrm>
            <a:off x="2273300" y="4889500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104" name="Line 128"/>
          <p:cNvSpPr>
            <a:spLocks noChangeShapeType="1"/>
          </p:cNvSpPr>
          <p:nvPr/>
        </p:nvSpPr>
        <p:spPr bwMode="auto">
          <a:xfrm>
            <a:off x="2006600" y="4116388"/>
            <a:ext cx="0" cy="2381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105" name="Line 129"/>
          <p:cNvSpPr>
            <a:spLocks noChangeShapeType="1"/>
          </p:cNvSpPr>
          <p:nvPr/>
        </p:nvSpPr>
        <p:spPr bwMode="auto">
          <a:xfrm>
            <a:off x="835025" y="4354513"/>
            <a:ext cx="11382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1107" name="Rectangle 13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5.6.1	</a:t>
            </a:r>
            <a:r>
              <a:rPr lang="en-US" altLang="zh-CN">
                <a:ea typeface="宋体" charset="0"/>
                <a:cs typeface="宋体" charset="0"/>
              </a:rPr>
              <a:t>Rectilinear Routing: Example </a:t>
            </a:r>
            <a:r>
              <a:rPr lang="de-DE"/>
              <a:t>Sequential Steiner Tree Heuristic</a:t>
            </a:r>
          </a:p>
        </p:txBody>
      </p:sp>
      <p:sp>
        <p:nvSpPr>
          <p:cNvPr id="1151017" name="Oval 41"/>
          <p:cNvSpPr>
            <a:spLocks noChangeAspect="1" noChangeArrowheads="1"/>
          </p:cNvSpPr>
          <p:nvPr/>
        </p:nvSpPr>
        <p:spPr bwMode="auto">
          <a:xfrm>
            <a:off x="6850063" y="1511300"/>
            <a:ext cx="85725" cy="8413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61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5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5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5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1085" grpId="0" animBg="1"/>
      <p:bldP spid="1151086" grpId="0" animBg="1"/>
      <p:bldP spid="1151087" grpId="0" animBg="1"/>
      <p:bldP spid="1151088" grpId="0" animBg="1"/>
      <p:bldP spid="1151089" grpId="0" animBg="1"/>
      <p:bldP spid="115109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2B6FD-81F2-6D4E-9B33-BA5BD077AE0C}" type="slidenum">
              <a:rPr lang="en-US"/>
              <a:pPr/>
              <a:t>42</a:t>
            </a:fld>
            <a:endParaRPr lang="en-US"/>
          </a:p>
        </p:txBody>
      </p:sp>
      <p:sp>
        <p:nvSpPr>
          <p:cNvPr id="1152003" name="Rectangle 3"/>
          <p:cNvSpPr>
            <a:spLocks noChangeArrowheads="1"/>
          </p:cNvSpPr>
          <p:nvPr/>
        </p:nvSpPr>
        <p:spPr bwMode="auto">
          <a:xfrm>
            <a:off x="3219450" y="4079875"/>
            <a:ext cx="1812925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04" name="Line 4"/>
          <p:cNvSpPr>
            <a:spLocks noChangeShapeType="1"/>
          </p:cNvSpPr>
          <p:nvPr/>
        </p:nvSpPr>
        <p:spPr bwMode="auto">
          <a:xfrm>
            <a:off x="3522663" y="408146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05" name="Line 5"/>
          <p:cNvSpPr>
            <a:spLocks noChangeShapeType="1"/>
          </p:cNvSpPr>
          <p:nvPr/>
        </p:nvSpPr>
        <p:spPr bwMode="auto">
          <a:xfrm>
            <a:off x="3825875" y="408146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06" name="Line 6"/>
          <p:cNvSpPr>
            <a:spLocks noChangeShapeType="1"/>
          </p:cNvSpPr>
          <p:nvPr/>
        </p:nvSpPr>
        <p:spPr bwMode="auto">
          <a:xfrm>
            <a:off x="4125913" y="408146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07" name="Line 7"/>
          <p:cNvSpPr>
            <a:spLocks noChangeShapeType="1"/>
          </p:cNvSpPr>
          <p:nvPr/>
        </p:nvSpPr>
        <p:spPr bwMode="auto">
          <a:xfrm>
            <a:off x="4427538" y="408146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08" name="Line 8"/>
          <p:cNvSpPr>
            <a:spLocks noChangeShapeType="1"/>
          </p:cNvSpPr>
          <p:nvPr/>
        </p:nvSpPr>
        <p:spPr bwMode="auto">
          <a:xfrm>
            <a:off x="4730750" y="408146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09" name="Line 9"/>
          <p:cNvSpPr>
            <a:spLocks noChangeShapeType="1"/>
          </p:cNvSpPr>
          <p:nvPr/>
        </p:nvSpPr>
        <p:spPr bwMode="auto">
          <a:xfrm flipH="1">
            <a:off x="3219450" y="4352925"/>
            <a:ext cx="1812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10" name="Line 10"/>
          <p:cNvSpPr>
            <a:spLocks noChangeShapeType="1"/>
          </p:cNvSpPr>
          <p:nvPr/>
        </p:nvSpPr>
        <p:spPr bwMode="auto">
          <a:xfrm flipH="1">
            <a:off x="3219450" y="4638675"/>
            <a:ext cx="1812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11" name="Line 11"/>
          <p:cNvSpPr>
            <a:spLocks noChangeShapeType="1"/>
          </p:cNvSpPr>
          <p:nvPr/>
        </p:nvSpPr>
        <p:spPr bwMode="auto">
          <a:xfrm flipH="1">
            <a:off x="3219450" y="4924425"/>
            <a:ext cx="1812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12" name="Line 12"/>
          <p:cNvSpPr>
            <a:spLocks noChangeShapeType="1"/>
          </p:cNvSpPr>
          <p:nvPr/>
        </p:nvSpPr>
        <p:spPr bwMode="auto">
          <a:xfrm flipH="1">
            <a:off x="3219450" y="5211763"/>
            <a:ext cx="1812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13" name="Line 13"/>
          <p:cNvSpPr>
            <a:spLocks noChangeShapeType="1"/>
          </p:cNvSpPr>
          <p:nvPr/>
        </p:nvSpPr>
        <p:spPr bwMode="auto">
          <a:xfrm flipH="1">
            <a:off x="3219450" y="5497513"/>
            <a:ext cx="1812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14" name="Line 14"/>
          <p:cNvSpPr>
            <a:spLocks noChangeShapeType="1"/>
          </p:cNvSpPr>
          <p:nvPr/>
        </p:nvSpPr>
        <p:spPr bwMode="auto">
          <a:xfrm flipH="1">
            <a:off x="3219450" y="5783263"/>
            <a:ext cx="1812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15" name="Oval 15"/>
          <p:cNvSpPr>
            <a:spLocks noChangeAspect="1" noChangeArrowheads="1"/>
          </p:cNvSpPr>
          <p:nvPr/>
        </p:nvSpPr>
        <p:spPr bwMode="auto">
          <a:xfrm>
            <a:off x="4392613" y="4048125"/>
            <a:ext cx="88900" cy="8413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16" name="Oval 16"/>
          <p:cNvSpPr>
            <a:spLocks noChangeAspect="1" noChangeArrowheads="1"/>
          </p:cNvSpPr>
          <p:nvPr/>
        </p:nvSpPr>
        <p:spPr bwMode="auto">
          <a:xfrm>
            <a:off x="3187700" y="4318000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17" name="Oval 17"/>
          <p:cNvSpPr>
            <a:spLocks noChangeAspect="1" noChangeArrowheads="1"/>
          </p:cNvSpPr>
          <p:nvPr/>
        </p:nvSpPr>
        <p:spPr bwMode="auto">
          <a:xfrm>
            <a:off x="3489325" y="4603750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18" name="Oval 18"/>
          <p:cNvSpPr>
            <a:spLocks noChangeAspect="1" noChangeArrowheads="1"/>
          </p:cNvSpPr>
          <p:nvPr/>
        </p:nvSpPr>
        <p:spPr bwMode="auto">
          <a:xfrm>
            <a:off x="4695825" y="4886325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19" name="Oval 19"/>
          <p:cNvSpPr>
            <a:spLocks noChangeAspect="1" noChangeArrowheads="1"/>
          </p:cNvSpPr>
          <p:nvPr/>
        </p:nvSpPr>
        <p:spPr bwMode="auto">
          <a:xfrm>
            <a:off x="4999038" y="5459413"/>
            <a:ext cx="85725" cy="841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20" name="Text Box 20"/>
          <p:cNvSpPr txBox="1">
            <a:spLocks noChangeArrowheads="1"/>
          </p:cNvSpPr>
          <p:nvPr/>
        </p:nvSpPr>
        <p:spPr bwMode="auto">
          <a:xfrm>
            <a:off x="3187700" y="4057650"/>
            <a:ext cx="3159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2021" name="Text Box 21"/>
          <p:cNvSpPr txBox="1">
            <a:spLocks noChangeArrowheads="1"/>
          </p:cNvSpPr>
          <p:nvPr/>
        </p:nvSpPr>
        <p:spPr bwMode="auto">
          <a:xfrm>
            <a:off x="3489325" y="4603750"/>
            <a:ext cx="3889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2022" name="Text Box 22"/>
          <p:cNvSpPr txBox="1">
            <a:spLocks noChangeArrowheads="1"/>
          </p:cNvSpPr>
          <p:nvPr/>
        </p:nvSpPr>
        <p:spPr bwMode="auto">
          <a:xfrm>
            <a:off x="4392613" y="4048125"/>
            <a:ext cx="315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2023" name="Text Box 23"/>
          <p:cNvSpPr txBox="1">
            <a:spLocks noChangeArrowheads="1"/>
          </p:cNvSpPr>
          <p:nvPr/>
        </p:nvSpPr>
        <p:spPr bwMode="auto">
          <a:xfrm>
            <a:off x="4695825" y="4886325"/>
            <a:ext cx="2984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2024" name="Text Box 24"/>
          <p:cNvSpPr txBox="1">
            <a:spLocks noChangeArrowheads="1"/>
          </p:cNvSpPr>
          <p:nvPr/>
        </p:nvSpPr>
        <p:spPr bwMode="auto">
          <a:xfrm>
            <a:off x="4797425" y="5464175"/>
            <a:ext cx="3524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2025" name="Text Box 25"/>
          <p:cNvSpPr txBox="1">
            <a:spLocks noChangeArrowheads="1"/>
          </p:cNvSpPr>
          <p:nvPr/>
        </p:nvSpPr>
        <p:spPr bwMode="auto">
          <a:xfrm>
            <a:off x="4090988" y="5464175"/>
            <a:ext cx="3238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1152026" name="Text Box 26"/>
          <p:cNvSpPr txBox="1">
            <a:spLocks noChangeArrowheads="1"/>
          </p:cNvSpPr>
          <p:nvPr/>
        </p:nvSpPr>
        <p:spPr bwMode="auto">
          <a:xfrm>
            <a:off x="3489325" y="5822950"/>
            <a:ext cx="396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7</a:t>
            </a:r>
          </a:p>
        </p:txBody>
      </p:sp>
      <p:sp>
        <p:nvSpPr>
          <p:cNvPr id="1152027" name="Line 27"/>
          <p:cNvSpPr>
            <a:spLocks noChangeShapeType="1"/>
          </p:cNvSpPr>
          <p:nvPr/>
        </p:nvSpPr>
        <p:spPr bwMode="auto">
          <a:xfrm>
            <a:off x="3259138" y="4352925"/>
            <a:ext cx="14716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28" name="Line 28"/>
          <p:cNvSpPr>
            <a:spLocks noChangeShapeType="1"/>
          </p:cNvSpPr>
          <p:nvPr/>
        </p:nvSpPr>
        <p:spPr bwMode="auto">
          <a:xfrm flipV="1">
            <a:off x="3522663" y="4352925"/>
            <a:ext cx="0" cy="250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29" name="Line 29"/>
          <p:cNvSpPr>
            <a:spLocks noChangeShapeType="1"/>
          </p:cNvSpPr>
          <p:nvPr/>
        </p:nvSpPr>
        <p:spPr bwMode="auto">
          <a:xfrm>
            <a:off x="4427538" y="4114800"/>
            <a:ext cx="0" cy="2381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30" name="Line 30"/>
          <p:cNvSpPr>
            <a:spLocks noChangeShapeType="1"/>
          </p:cNvSpPr>
          <p:nvPr/>
        </p:nvSpPr>
        <p:spPr bwMode="auto">
          <a:xfrm>
            <a:off x="4730750" y="435292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31" name="Line 31"/>
          <p:cNvSpPr>
            <a:spLocks noChangeShapeType="1"/>
          </p:cNvSpPr>
          <p:nvPr/>
        </p:nvSpPr>
        <p:spPr bwMode="auto">
          <a:xfrm>
            <a:off x="4730750" y="4951413"/>
            <a:ext cx="0" cy="5445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32" name="Line 32"/>
          <p:cNvSpPr>
            <a:spLocks noChangeShapeType="1"/>
          </p:cNvSpPr>
          <p:nvPr/>
        </p:nvSpPr>
        <p:spPr bwMode="auto">
          <a:xfrm>
            <a:off x="4160838" y="5507038"/>
            <a:ext cx="5762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33" name="Rectangle 33"/>
          <p:cNvSpPr>
            <a:spLocks noChangeArrowheads="1"/>
          </p:cNvSpPr>
          <p:nvPr/>
        </p:nvSpPr>
        <p:spPr bwMode="auto">
          <a:xfrm>
            <a:off x="800100" y="1533525"/>
            <a:ext cx="1811338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34" name="Line 34"/>
          <p:cNvSpPr>
            <a:spLocks noChangeShapeType="1"/>
          </p:cNvSpPr>
          <p:nvPr/>
        </p:nvSpPr>
        <p:spPr bwMode="auto">
          <a:xfrm>
            <a:off x="110172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35" name="Line 35"/>
          <p:cNvSpPr>
            <a:spLocks noChangeShapeType="1"/>
          </p:cNvSpPr>
          <p:nvPr/>
        </p:nvSpPr>
        <p:spPr bwMode="auto">
          <a:xfrm>
            <a:off x="1404938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36" name="Line 36"/>
          <p:cNvSpPr>
            <a:spLocks noChangeShapeType="1"/>
          </p:cNvSpPr>
          <p:nvPr/>
        </p:nvSpPr>
        <p:spPr bwMode="auto">
          <a:xfrm>
            <a:off x="170656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37" name="Line 37"/>
          <p:cNvSpPr>
            <a:spLocks noChangeShapeType="1"/>
          </p:cNvSpPr>
          <p:nvPr/>
        </p:nvSpPr>
        <p:spPr bwMode="auto">
          <a:xfrm>
            <a:off x="2006600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38" name="Line 38"/>
          <p:cNvSpPr>
            <a:spLocks noChangeShapeType="1"/>
          </p:cNvSpPr>
          <p:nvPr/>
        </p:nvSpPr>
        <p:spPr bwMode="auto">
          <a:xfrm>
            <a:off x="230981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39" name="Line 39"/>
          <p:cNvSpPr>
            <a:spLocks noChangeShapeType="1"/>
          </p:cNvSpPr>
          <p:nvPr/>
        </p:nvSpPr>
        <p:spPr bwMode="auto">
          <a:xfrm flipH="1">
            <a:off x="800100" y="18081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40" name="Line 40"/>
          <p:cNvSpPr>
            <a:spLocks noChangeShapeType="1"/>
          </p:cNvSpPr>
          <p:nvPr/>
        </p:nvSpPr>
        <p:spPr bwMode="auto">
          <a:xfrm flipH="1">
            <a:off x="800100" y="209391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41" name="Line 41"/>
          <p:cNvSpPr>
            <a:spLocks noChangeShapeType="1"/>
          </p:cNvSpPr>
          <p:nvPr/>
        </p:nvSpPr>
        <p:spPr bwMode="auto">
          <a:xfrm flipH="1">
            <a:off x="800100" y="23796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42" name="Line 42"/>
          <p:cNvSpPr>
            <a:spLocks noChangeShapeType="1"/>
          </p:cNvSpPr>
          <p:nvPr/>
        </p:nvSpPr>
        <p:spPr bwMode="auto">
          <a:xfrm flipH="1">
            <a:off x="800100" y="266541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43" name="Line 43"/>
          <p:cNvSpPr>
            <a:spLocks noChangeShapeType="1"/>
          </p:cNvSpPr>
          <p:nvPr/>
        </p:nvSpPr>
        <p:spPr bwMode="auto">
          <a:xfrm flipH="1">
            <a:off x="800100" y="29511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44" name="Line 44"/>
          <p:cNvSpPr>
            <a:spLocks noChangeShapeType="1"/>
          </p:cNvSpPr>
          <p:nvPr/>
        </p:nvSpPr>
        <p:spPr bwMode="auto">
          <a:xfrm flipH="1">
            <a:off x="800100" y="3238500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45" name="Oval 45"/>
          <p:cNvSpPr>
            <a:spLocks noChangeAspect="1" noChangeArrowheads="1"/>
          </p:cNvSpPr>
          <p:nvPr/>
        </p:nvSpPr>
        <p:spPr bwMode="auto">
          <a:xfrm>
            <a:off x="1973263" y="1503363"/>
            <a:ext cx="80962" cy="76200"/>
          </a:xfrm>
          <a:prstGeom prst="ellipse">
            <a:avLst/>
          </a:prstGeom>
          <a:solidFill>
            <a:srgbClr val="EDD1D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46" name="Oval 46"/>
          <p:cNvSpPr>
            <a:spLocks noChangeAspect="1" noChangeArrowheads="1"/>
          </p:cNvSpPr>
          <p:nvPr/>
        </p:nvSpPr>
        <p:spPr bwMode="auto">
          <a:xfrm>
            <a:off x="768350" y="1773238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47" name="Oval 47"/>
          <p:cNvSpPr>
            <a:spLocks noChangeAspect="1" noChangeArrowheads="1"/>
          </p:cNvSpPr>
          <p:nvPr/>
        </p:nvSpPr>
        <p:spPr bwMode="auto">
          <a:xfrm>
            <a:off x="1068388" y="2057400"/>
            <a:ext cx="84137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48" name="Oval 48"/>
          <p:cNvSpPr>
            <a:spLocks noChangeArrowheads="1"/>
          </p:cNvSpPr>
          <p:nvPr/>
        </p:nvSpPr>
        <p:spPr bwMode="auto">
          <a:xfrm>
            <a:off x="2274888" y="2341563"/>
            <a:ext cx="69850" cy="650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49" name="Oval 49"/>
          <p:cNvSpPr>
            <a:spLocks noChangeArrowheads="1"/>
          </p:cNvSpPr>
          <p:nvPr/>
        </p:nvSpPr>
        <p:spPr bwMode="auto">
          <a:xfrm>
            <a:off x="2578100" y="2914650"/>
            <a:ext cx="68263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50" name="Oval 50"/>
          <p:cNvSpPr>
            <a:spLocks noChangeArrowheads="1"/>
          </p:cNvSpPr>
          <p:nvPr/>
        </p:nvSpPr>
        <p:spPr bwMode="auto">
          <a:xfrm>
            <a:off x="1670050" y="2917825"/>
            <a:ext cx="69850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51" name="Oval 51"/>
          <p:cNvSpPr>
            <a:spLocks noChangeArrowheads="1"/>
          </p:cNvSpPr>
          <p:nvPr/>
        </p:nvSpPr>
        <p:spPr bwMode="auto">
          <a:xfrm>
            <a:off x="1068388" y="3486150"/>
            <a:ext cx="68262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52" name="Text Box 52"/>
          <p:cNvSpPr txBox="1">
            <a:spLocks noChangeArrowheads="1"/>
          </p:cNvSpPr>
          <p:nvPr/>
        </p:nvSpPr>
        <p:spPr bwMode="auto">
          <a:xfrm>
            <a:off x="768350" y="1522413"/>
            <a:ext cx="3159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2053" name="Text Box 53"/>
          <p:cNvSpPr txBox="1">
            <a:spLocks noChangeArrowheads="1"/>
          </p:cNvSpPr>
          <p:nvPr/>
        </p:nvSpPr>
        <p:spPr bwMode="auto">
          <a:xfrm>
            <a:off x="1068388" y="2057400"/>
            <a:ext cx="3016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2054" name="Text Box 54"/>
          <p:cNvSpPr txBox="1">
            <a:spLocks noChangeArrowheads="1"/>
          </p:cNvSpPr>
          <p:nvPr/>
        </p:nvSpPr>
        <p:spPr bwMode="auto">
          <a:xfrm>
            <a:off x="1973263" y="1503363"/>
            <a:ext cx="3159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2055" name="Line 55"/>
          <p:cNvSpPr>
            <a:spLocks noChangeShapeType="1"/>
          </p:cNvSpPr>
          <p:nvPr/>
        </p:nvSpPr>
        <p:spPr bwMode="auto">
          <a:xfrm>
            <a:off x="836613" y="1808163"/>
            <a:ext cx="26511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56" name="Line 56"/>
          <p:cNvSpPr>
            <a:spLocks noChangeShapeType="1"/>
          </p:cNvSpPr>
          <p:nvPr/>
        </p:nvSpPr>
        <p:spPr bwMode="auto">
          <a:xfrm flipV="1">
            <a:off x="1101725" y="1808163"/>
            <a:ext cx="0" cy="2492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57" name="Line 57"/>
          <p:cNvSpPr>
            <a:spLocks noChangeShapeType="1"/>
          </p:cNvSpPr>
          <p:nvPr/>
        </p:nvSpPr>
        <p:spPr bwMode="auto">
          <a:xfrm>
            <a:off x="800100" y="1838325"/>
            <a:ext cx="0" cy="2555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58" name="Line 58"/>
          <p:cNvSpPr>
            <a:spLocks noChangeShapeType="1"/>
          </p:cNvSpPr>
          <p:nvPr/>
        </p:nvSpPr>
        <p:spPr bwMode="auto">
          <a:xfrm flipH="1">
            <a:off x="800100" y="2093913"/>
            <a:ext cx="26828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59" name="Rectangle 59"/>
          <p:cNvSpPr>
            <a:spLocks noChangeArrowheads="1"/>
          </p:cNvSpPr>
          <p:nvPr/>
        </p:nvSpPr>
        <p:spPr bwMode="auto">
          <a:xfrm>
            <a:off x="5676900" y="1543050"/>
            <a:ext cx="1811338" cy="1990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60" name="Line 60"/>
          <p:cNvSpPr>
            <a:spLocks noChangeShapeType="1"/>
          </p:cNvSpPr>
          <p:nvPr/>
        </p:nvSpPr>
        <p:spPr bwMode="auto">
          <a:xfrm>
            <a:off x="5978525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61" name="Line 61"/>
          <p:cNvSpPr>
            <a:spLocks noChangeShapeType="1"/>
          </p:cNvSpPr>
          <p:nvPr/>
        </p:nvSpPr>
        <p:spPr bwMode="auto">
          <a:xfrm>
            <a:off x="6281738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62" name="Line 62"/>
          <p:cNvSpPr>
            <a:spLocks noChangeShapeType="1"/>
          </p:cNvSpPr>
          <p:nvPr/>
        </p:nvSpPr>
        <p:spPr bwMode="auto">
          <a:xfrm>
            <a:off x="6583363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63" name="Line 63"/>
          <p:cNvSpPr>
            <a:spLocks noChangeShapeType="1"/>
          </p:cNvSpPr>
          <p:nvPr/>
        </p:nvSpPr>
        <p:spPr bwMode="auto">
          <a:xfrm>
            <a:off x="6884988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64" name="Line 64"/>
          <p:cNvSpPr>
            <a:spLocks noChangeShapeType="1"/>
          </p:cNvSpPr>
          <p:nvPr/>
        </p:nvSpPr>
        <p:spPr bwMode="auto">
          <a:xfrm>
            <a:off x="7186613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65" name="Line 65"/>
          <p:cNvSpPr>
            <a:spLocks noChangeShapeType="1"/>
          </p:cNvSpPr>
          <p:nvPr/>
        </p:nvSpPr>
        <p:spPr bwMode="auto">
          <a:xfrm flipH="1">
            <a:off x="5676900" y="18176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66" name="Line 66"/>
          <p:cNvSpPr>
            <a:spLocks noChangeShapeType="1"/>
          </p:cNvSpPr>
          <p:nvPr/>
        </p:nvSpPr>
        <p:spPr bwMode="auto">
          <a:xfrm flipH="1">
            <a:off x="5676900" y="210343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67" name="Line 67"/>
          <p:cNvSpPr>
            <a:spLocks noChangeShapeType="1"/>
          </p:cNvSpPr>
          <p:nvPr/>
        </p:nvSpPr>
        <p:spPr bwMode="auto">
          <a:xfrm flipH="1">
            <a:off x="5676900" y="23891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68" name="Line 68"/>
          <p:cNvSpPr>
            <a:spLocks noChangeShapeType="1"/>
          </p:cNvSpPr>
          <p:nvPr/>
        </p:nvSpPr>
        <p:spPr bwMode="auto">
          <a:xfrm flipH="1">
            <a:off x="5676900" y="267493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69" name="Line 69"/>
          <p:cNvSpPr>
            <a:spLocks noChangeShapeType="1"/>
          </p:cNvSpPr>
          <p:nvPr/>
        </p:nvSpPr>
        <p:spPr bwMode="auto">
          <a:xfrm flipH="1">
            <a:off x="5676900" y="29606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70" name="Line 70"/>
          <p:cNvSpPr>
            <a:spLocks noChangeShapeType="1"/>
          </p:cNvSpPr>
          <p:nvPr/>
        </p:nvSpPr>
        <p:spPr bwMode="auto">
          <a:xfrm flipH="1">
            <a:off x="5676900" y="3248025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71" name="Oval 71"/>
          <p:cNvSpPr>
            <a:spLocks noChangeAspect="1" noChangeArrowheads="1"/>
          </p:cNvSpPr>
          <p:nvPr/>
        </p:nvSpPr>
        <p:spPr bwMode="auto">
          <a:xfrm>
            <a:off x="6850063" y="1511300"/>
            <a:ext cx="85725" cy="8413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72" name="Oval 72"/>
          <p:cNvSpPr>
            <a:spLocks noChangeAspect="1" noChangeArrowheads="1"/>
          </p:cNvSpPr>
          <p:nvPr/>
        </p:nvSpPr>
        <p:spPr bwMode="auto">
          <a:xfrm>
            <a:off x="5645150" y="1781175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73" name="Oval 73"/>
          <p:cNvSpPr>
            <a:spLocks noChangeAspect="1" noChangeArrowheads="1"/>
          </p:cNvSpPr>
          <p:nvPr/>
        </p:nvSpPr>
        <p:spPr bwMode="auto">
          <a:xfrm>
            <a:off x="5943600" y="2065338"/>
            <a:ext cx="88900" cy="841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74" name="Oval 74"/>
          <p:cNvSpPr>
            <a:spLocks noChangeAspect="1" noChangeArrowheads="1"/>
          </p:cNvSpPr>
          <p:nvPr/>
        </p:nvSpPr>
        <p:spPr bwMode="auto">
          <a:xfrm>
            <a:off x="7153275" y="2351088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75" name="Oval 75"/>
          <p:cNvSpPr>
            <a:spLocks noChangeArrowheads="1"/>
          </p:cNvSpPr>
          <p:nvPr/>
        </p:nvSpPr>
        <p:spPr bwMode="auto">
          <a:xfrm>
            <a:off x="6546850" y="2927350"/>
            <a:ext cx="69850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76" name="Oval 76"/>
          <p:cNvSpPr>
            <a:spLocks noChangeArrowheads="1"/>
          </p:cNvSpPr>
          <p:nvPr/>
        </p:nvSpPr>
        <p:spPr bwMode="auto">
          <a:xfrm>
            <a:off x="5943600" y="3494088"/>
            <a:ext cx="71438" cy="6826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77" name="Text Box 77"/>
          <p:cNvSpPr txBox="1">
            <a:spLocks noChangeArrowheads="1"/>
          </p:cNvSpPr>
          <p:nvPr/>
        </p:nvSpPr>
        <p:spPr bwMode="auto">
          <a:xfrm>
            <a:off x="5645150" y="1539875"/>
            <a:ext cx="35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2078" name="Text Box 78"/>
          <p:cNvSpPr txBox="1">
            <a:spLocks noChangeArrowheads="1"/>
          </p:cNvSpPr>
          <p:nvPr/>
        </p:nvSpPr>
        <p:spPr bwMode="auto">
          <a:xfrm>
            <a:off x="5943600" y="2065338"/>
            <a:ext cx="37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2079" name="Text Box 79"/>
          <p:cNvSpPr txBox="1">
            <a:spLocks noChangeArrowheads="1"/>
          </p:cNvSpPr>
          <p:nvPr/>
        </p:nvSpPr>
        <p:spPr bwMode="auto">
          <a:xfrm>
            <a:off x="6850063" y="1511300"/>
            <a:ext cx="2301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2080" name="Text Box 80"/>
          <p:cNvSpPr txBox="1">
            <a:spLocks noChangeArrowheads="1"/>
          </p:cNvSpPr>
          <p:nvPr/>
        </p:nvSpPr>
        <p:spPr bwMode="auto">
          <a:xfrm>
            <a:off x="7153275" y="2351088"/>
            <a:ext cx="336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2081" name="Text Box 81"/>
          <p:cNvSpPr txBox="1">
            <a:spLocks noChangeArrowheads="1"/>
          </p:cNvSpPr>
          <p:nvPr/>
        </p:nvSpPr>
        <p:spPr bwMode="auto">
          <a:xfrm>
            <a:off x="7262813" y="2927350"/>
            <a:ext cx="3587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2082" name="Line 82"/>
          <p:cNvSpPr>
            <a:spLocks noChangeShapeType="1"/>
          </p:cNvSpPr>
          <p:nvPr/>
        </p:nvSpPr>
        <p:spPr bwMode="auto">
          <a:xfrm flipV="1">
            <a:off x="5978525" y="1817688"/>
            <a:ext cx="0" cy="2476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83" name="Line 83"/>
          <p:cNvSpPr>
            <a:spLocks noChangeShapeType="1"/>
          </p:cNvSpPr>
          <p:nvPr/>
        </p:nvSpPr>
        <p:spPr bwMode="auto">
          <a:xfrm>
            <a:off x="6884988" y="1577975"/>
            <a:ext cx="0" cy="2397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84" name="Line 84"/>
          <p:cNvSpPr>
            <a:spLocks noChangeShapeType="1"/>
          </p:cNvSpPr>
          <p:nvPr/>
        </p:nvSpPr>
        <p:spPr bwMode="auto">
          <a:xfrm>
            <a:off x="7186613" y="1817688"/>
            <a:ext cx="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85" name="Line 85"/>
          <p:cNvSpPr>
            <a:spLocks noChangeShapeType="1"/>
          </p:cNvSpPr>
          <p:nvPr/>
        </p:nvSpPr>
        <p:spPr bwMode="auto">
          <a:xfrm flipH="1">
            <a:off x="6884988" y="2381250"/>
            <a:ext cx="2635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86" name="Line 86"/>
          <p:cNvSpPr>
            <a:spLocks noChangeShapeType="1"/>
          </p:cNvSpPr>
          <p:nvPr/>
        </p:nvSpPr>
        <p:spPr bwMode="auto">
          <a:xfrm>
            <a:off x="6884988" y="1817688"/>
            <a:ext cx="0" cy="5635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87" name="Rectangle 87"/>
          <p:cNvSpPr>
            <a:spLocks noChangeArrowheads="1"/>
          </p:cNvSpPr>
          <p:nvPr/>
        </p:nvSpPr>
        <p:spPr bwMode="auto">
          <a:xfrm>
            <a:off x="3227388" y="1533525"/>
            <a:ext cx="1811337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88" name="Line 88"/>
          <p:cNvSpPr>
            <a:spLocks noChangeShapeType="1"/>
          </p:cNvSpPr>
          <p:nvPr/>
        </p:nvSpPr>
        <p:spPr bwMode="auto">
          <a:xfrm>
            <a:off x="352901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89" name="Line 89"/>
          <p:cNvSpPr>
            <a:spLocks noChangeShapeType="1"/>
          </p:cNvSpPr>
          <p:nvPr/>
        </p:nvSpPr>
        <p:spPr bwMode="auto">
          <a:xfrm>
            <a:off x="383222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90" name="Line 90"/>
          <p:cNvSpPr>
            <a:spLocks noChangeShapeType="1"/>
          </p:cNvSpPr>
          <p:nvPr/>
        </p:nvSpPr>
        <p:spPr bwMode="auto">
          <a:xfrm>
            <a:off x="413226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91" name="Line 91"/>
          <p:cNvSpPr>
            <a:spLocks noChangeShapeType="1"/>
          </p:cNvSpPr>
          <p:nvPr/>
        </p:nvSpPr>
        <p:spPr bwMode="auto">
          <a:xfrm>
            <a:off x="443547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92" name="Line 92"/>
          <p:cNvSpPr>
            <a:spLocks noChangeShapeType="1"/>
          </p:cNvSpPr>
          <p:nvPr/>
        </p:nvSpPr>
        <p:spPr bwMode="auto">
          <a:xfrm>
            <a:off x="4737100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93" name="Line 93"/>
          <p:cNvSpPr>
            <a:spLocks noChangeShapeType="1"/>
          </p:cNvSpPr>
          <p:nvPr/>
        </p:nvSpPr>
        <p:spPr bwMode="auto">
          <a:xfrm flipH="1">
            <a:off x="3227388" y="18081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94" name="Line 94"/>
          <p:cNvSpPr>
            <a:spLocks noChangeShapeType="1"/>
          </p:cNvSpPr>
          <p:nvPr/>
        </p:nvSpPr>
        <p:spPr bwMode="auto">
          <a:xfrm flipH="1">
            <a:off x="3227388" y="209391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95" name="Line 95"/>
          <p:cNvSpPr>
            <a:spLocks noChangeShapeType="1"/>
          </p:cNvSpPr>
          <p:nvPr/>
        </p:nvSpPr>
        <p:spPr bwMode="auto">
          <a:xfrm flipH="1">
            <a:off x="3227388" y="23796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96" name="Line 96"/>
          <p:cNvSpPr>
            <a:spLocks noChangeShapeType="1"/>
          </p:cNvSpPr>
          <p:nvPr/>
        </p:nvSpPr>
        <p:spPr bwMode="auto">
          <a:xfrm flipH="1">
            <a:off x="3227388" y="266541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97" name="Line 97"/>
          <p:cNvSpPr>
            <a:spLocks noChangeShapeType="1"/>
          </p:cNvSpPr>
          <p:nvPr/>
        </p:nvSpPr>
        <p:spPr bwMode="auto">
          <a:xfrm flipH="1">
            <a:off x="3227388" y="29511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98" name="Line 98"/>
          <p:cNvSpPr>
            <a:spLocks noChangeShapeType="1"/>
          </p:cNvSpPr>
          <p:nvPr/>
        </p:nvSpPr>
        <p:spPr bwMode="auto">
          <a:xfrm flipH="1">
            <a:off x="3227388" y="323850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099" name="Oval 99"/>
          <p:cNvSpPr>
            <a:spLocks noChangeAspect="1" noChangeArrowheads="1"/>
          </p:cNvSpPr>
          <p:nvPr/>
        </p:nvSpPr>
        <p:spPr bwMode="auto">
          <a:xfrm>
            <a:off x="4398963" y="1503363"/>
            <a:ext cx="85725" cy="8096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00" name="Oval 100"/>
          <p:cNvSpPr>
            <a:spLocks noChangeAspect="1" noChangeArrowheads="1"/>
          </p:cNvSpPr>
          <p:nvPr/>
        </p:nvSpPr>
        <p:spPr bwMode="auto">
          <a:xfrm>
            <a:off x="3194050" y="1773238"/>
            <a:ext cx="90488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01" name="Oval 101"/>
          <p:cNvSpPr>
            <a:spLocks noChangeAspect="1" noChangeArrowheads="1"/>
          </p:cNvSpPr>
          <p:nvPr/>
        </p:nvSpPr>
        <p:spPr bwMode="auto">
          <a:xfrm>
            <a:off x="3494088" y="2057400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02" name="Oval 102"/>
          <p:cNvSpPr>
            <a:spLocks noChangeArrowheads="1"/>
          </p:cNvSpPr>
          <p:nvPr/>
        </p:nvSpPr>
        <p:spPr bwMode="auto">
          <a:xfrm>
            <a:off x="5005388" y="2914650"/>
            <a:ext cx="69850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03" name="Oval 103"/>
          <p:cNvSpPr>
            <a:spLocks noChangeArrowheads="1"/>
          </p:cNvSpPr>
          <p:nvPr/>
        </p:nvSpPr>
        <p:spPr bwMode="auto">
          <a:xfrm>
            <a:off x="4097338" y="2917825"/>
            <a:ext cx="68262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04" name="Oval 104"/>
          <p:cNvSpPr>
            <a:spLocks noChangeArrowheads="1"/>
          </p:cNvSpPr>
          <p:nvPr/>
        </p:nvSpPr>
        <p:spPr bwMode="auto">
          <a:xfrm>
            <a:off x="3494088" y="3486150"/>
            <a:ext cx="69850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05" name="Text Box 105"/>
          <p:cNvSpPr txBox="1">
            <a:spLocks noChangeArrowheads="1"/>
          </p:cNvSpPr>
          <p:nvPr/>
        </p:nvSpPr>
        <p:spPr bwMode="auto">
          <a:xfrm>
            <a:off x="3194050" y="1522413"/>
            <a:ext cx="31908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2106" name="Text Box 106"/>
          <p:cNvSpPr txBox="1">
            <a:spLocks noChangeArrowheads="1"/>
          </p:cNvSpPr>
          <p:nvPr/>
        </p:nvSpPr>
        <p:spPr bwMode="auto">
          <a:xfrm>
            <a:off x="3494088" y="2057400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2107" name="Text Box 107"/>
          <p:cNvSpPr txBox="1">
            <a:spLocks noChangeArrowheads="1"/>
          </p:cNvSpPr>
          <p:nvPr/>
        </p:nvSpPr>
        <p:spPr bwMode="auto">
          <a:xfrm>
            <a:off x="4398963" y="1503363"/>
            <a:ext cx="2857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2108" name="Text Box 108"/>
          <p:cNvSpPr txBox="1">
            <a:spLocks noChangeArrowheads="1"/>
          </p:cNvSpPr>
          <p:nvPr/>
        </p:nvSpPr>
        <p:spPr bwMode="auto">
          <a:xfrm>
            <a:off x="4702175" y="2341563"/>
            <a:ext cx="331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2109" name="Line 109"/>
          <p:cNvSpPr>
            <a:spLocks noChangeShapeType="1"/>
          </p:cNvSpPr>
          <p:nvPr/>
        </p:nvSpPr>
        <p:spPr bwMode="auto">
          <a:xfrm>
            <a:off x="3529013" y="1808163"/>
            <a:ext cx="9064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10" name="Line 110"/>
          <p:cNvSpPr>
            <a:spLocks noChangeShapeType="1"/>
          </p:cNvSpPr>
          <p:nvPr/>
        </p:nvSpPr>
        <p:spPr bwMode="auto">
          <a:xfrm flipV="1">
            <a:off x="3529013" y="1808163"/>
            <a:ext cx="0" cy="2492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11" name="Line 111"/>
          <p:cNvSpPr>
            <a:spLocks noChangeShapeType="1"/>
          </p:cNvSpPr>
          <p:nvPr/>
        </p:nvSpPr>
        <p:spPr bwMode="auto">
          <a:xfrm>
            <a:off x="4435475" y="1568450"/>
            <a:ext cx="0" cy="2397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12" name="Line 112"/>
          <p:cNvSpPr>
            <a:spLocks noChangeShapeType="1"/>
          </p:cNvSpPr>
          <p:nvPr/>
        </p:nvSpPr>
        <p:spPr bwMode="auto">
          <a:xfrm flipH="1">
            <a:off x="3529013" y="1533525"/>
            <a:ext cx="8763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13" name="Line 113"/>
          <p:cNvSpPr>
            <a:spLocks noChangeShapeType="1"/>
          </p:cNvSpPr>
          <p:nvPr/>
        </p:nvSpPr>
        <p:spPr bwMode="auto">
          <a:xfrm>
            <a:off x="3529013" y="1533525"/>
            <a:ext cx="0" cy="3032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14" name="Rectangle 114"/>
          <p:cNvSpPr>
            <a:spLocks noChangeArrowheads="1"/>
          </p:cNvSpPr>
          <p:nvPr/>
        </p:nvSpPr>
        <p:spPr bwMode="auto">
          <a:xfrm>
            <a:off x="798513" y="4081463"/>
            <a:ext cx="1811337" cy="1989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15" name="Line 115"/>
          <p:cNvSpPr>
            <a:spLocks noChangeShapeType="1"/>
          </p:cNvSpPr>
          <p:nvPr/>
        </p:nvSpPr>
        <p:spPr bwMode="auto">
          <a:xfrm>
            <a:off x="1098550" y="4083050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16" name="Line 116"/>
          <p:cNvSpPr>
            <a:spLocks noChangeShapeType="1"/>
          </p:cNvSpPr>
          <p:nvPr/>
        </p:nvSpPr>
        <p:spPr bwMode="auto">
          <a:xfrm>
            <a:off x="1403350" y="4083050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17" name="Line 117"/>
          <p:cNvSpPr>
            <a:spLocks noChangeShapeType="1"/>
          </p:cNvSpPr>
          <p:nvPr/>
        </p:nvSpPr>
        <p:spPr bwMode="auto">
          <a:xfrm>
            <a:off x="1703388" y="4083050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18" name="Line 118"/>
          <p:cNvSpPr>
            <a:spLocks noChangeShapeType="1"/>
          </p:cNvSpPr>
          <p:nvPr/>
        </p:nvSpPr>
        <p:spPr bwMode="auto">
          <a:xfrm>
            <a:off x="2006600" y="4083050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19" name="Line 119"/>
          <p:cNvSpPr>
            <a:spLocks noChangeShapeType="1"/>
          </p:cNvSpPr>
          <p:nvPr/>
        </p:nvSpPr>
        <p:spPr bwMode="auto">
          <a:xfrm>
            <a:off x="2306638" y="4083050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20" name="Line 120"/>
          <p:cNvSpPr>
            <a:spLocks noChangeShapeType="1"/>
          </p:cNvSpPr>
          <p:nvPr/>
        </p:nvSpPr>
        <p:spPr bwMode="auto">
          <a:xfrm flipH="1">
            <a:off x="798513" y="435451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21" name="Line 121"/>
          <p:cNvSpPr>
            <a:spLocks noChangeShapeType="1"/>
          </p:cNvSpPr>
          <p:nvPr/>
        </p:nvSpPr>
        <p:spPr bwMode="auto">
          <a:xfrm flipH="1">
            <a:off x="798513" y="46402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22" name="Line 122"/>
          <p:cNvSpPr>
            <a:spLocks noChangeShapeType="1"/>
          </p:cNvSpPr>
          <p:nvPr/>
        </p:nvSpPr>
        <p:spPr bwMode="auto">
          <a:xfrm flipH="1">
            <a:off x="798513" y="492760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23" name="Line 123"/>
          <p:cNvSpPr>
            <a:spLocks noChangeShapeType="1"/>
          </p:cNvSpPr>
          <p:nvPr/>
        </p:nvSpPr>
        <p:spPr bwMode="auto">
          <a:xfrm flipH="1">
            <a:off x="798513" y="521335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24" name="Line 124"/>
          <p:cNvSpPr>
            <a:spLocks noChangeShapeType="1"/>
          </p:cNvSpPr>
          <p:nvPr/>
        </p:nvSpPr>
        <p:spPr bwMode="auto">
          <a:xfrm flipH="1">
            <a:off x="798513" y="549910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25" name="Line 125"/>
          <p:cNvSpPr>
            <a:spLocks noChangeShapeType="1"/>
          </p:cNvSpPr>
          <p:nvPr/>
        </p:nvSpPr>
        <p:spPr bwMode="auto">
          <a:xfrm flipH="1">
            <a:off x="798513" y="578485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26" name="Oval 126"/>
          <p:cNvSpPr>
            <a:spLocks noChangeAspect="1" noChangeArrowheads="1"/>
          </p:cNvSpPr>
          <p:nvPr/>
        </p:nvSpPr>
        <p:spPr bwMode="auto">
          <a:xfrm>
            <a:off x="1970088" y="4051300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27" name="Oval 127"/>
          <p:cNvSpPr>
            <a:spLocks noChangeAspect="1" noChangeArrowheads="1"/>
          </p:cNvSpPr>
          <p:nvPr/>
        </p:nvSpPr>
        <p:spPr bwMode="auto">
          <a:xfrm>
            <a:off x="766763" y="4319588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28" name="Oval 128"/>
          <p:cNvSpPr>
            <a:spLocks noChangeAspect="1" noChangeArrowheads="1"/>
          </p:cNvSpPr>
          <p:nvPr/>
        </p:nvSpPr>
        <p:spPr bwMode="auto">
          <a:xfrm>
            <a:off x="1065213" y="4605338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29" name="Oval 129"/>
          <p:cNvSpPr>
            <a:spLocks noChangeAspect="1" noChangeArrowheads="1"/>
          </p:cNvSpPr>
          <p:nvPr/>
        </p:nvSpPr>
        <p:spPr bwMode="auto">
          <a:xfrm>
            <a:off x="2576513" y="5461000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30" name="Oval 130"/>
          <p:cNvSpPr>
            <a:spLocks noChangeArrowheads="1"/>
          </p:cNvSpPr>
          <p:nvPr/>
        </p:nvSpPr>
        <p:spPr bwMode="auto">
          <a:xfrm>
            <a:off x="1065213" y="6034088"/>
            <a:ext cx="71437" cy="650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31" name="Text Box 131"/>
          <p:cNvSpPr txBox="1">
            <a:spLocks noChangeArrowheads="1"/>
          </p:cNvSpPr>
          <p:nvPr/>
        </p:nvSpPr>
        <p:spPr bwMode="auto">
          <a:xfrm>
            <a:off x="766763" y="4078288"/>
            <a:ext cx="317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2132" name="Text Box 132"/>
          <p:cNvSpPr txBox="1">
            <a:spLocks noChangeArrowheads="1"/>
          </p:cNvSpPr>
          <p:nvPr/>
        </p:nvSpPr>
        <p:spPr bwMode="auto">
          <a:xfrm>
            <a:off x="1065213" y="4605338"/>
            <a:ext cx="334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2133" name="Text Box 133"/>
          <p:cNvSpPr txBox="1">
            <a:spLocks noChangeArrowheads="1"/>
          </p:cNvSpPr>
          <p:nvPr/>
        </p:nvSpPr>
        <p:spPr bwMode="auto">
          <a:xfrm>
            <a:off x="1970088" y="4051300"/>
            <a:ext cx="32702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2134" name="Text Box 134"/>
          <p:cNvSpPr txBox="1">
            <a:spLocks noChangeArrowheads="1"/>
          </p:cNvSpPr>
          <p:nvPr/>
        </p:nvSpPr>
        <p:spPr bwMode="auto">
          <a:xfrm>
            <a:off x="2273300" y="4889500"/>
            <a:ext cx="3635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2135" name="Text Box 135"/>
          <p:cNvSpPr txBox="1">
            <a:spLocks noChangeArrowheads="1"/>
          </p:cNvSpPr>
          <p:nvPr/>
        </p:nvSpPr>
        <p:spPr bwMode="auto">
          <a:xfrm>
            <a:off x="2373313" y="54657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2136" name="Text Box 136"/>
          <p:cNvSpPr txBox="1">
            <a:spLocks noChangeArrowheads="1"/>
          </p:cNvSpPr>
          <p:nvPr/>
        </p:nvSpPr>
        <p:spPr bwMode="auto">
          <a:xfrm>
            <a:off x="1668463" y="5465763"/>
            <a:ext cx="33496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1152137" name="Line 137"/>
          <p:cNvSpPr>
            <a:spLocks noChangeShapeType="1"/>
          </p:cNvSpPr>
          <p:nvPr/>
        </p:nvSpPr>
        <p:spPr bwMode="auto">
          <a:xfrm flipV="1">
            <a:off x="1098550" y="4354513"/>
            <a:ext cx="0" cy="250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38" name="Line 138"/>
          <p:cNvSpPr>
            <a:spLocks noChangeShapeType="1"/>
          </p:cNvSpPr>
          <p:nvPr/>
        </p:nvSpPr>
        <p:spPr bwMode="auto">
          <a:xfrm>
            <a:off x="2306638" y="4354513"/>
            <a:ext cx="0" cy="534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39" name="Line 139"/>
          <p:cNvSpPr>
            <a:spLocks noChangeShapeType="1"/>
          </p:cNvSpPr>
          <p:nvPr/>
        </p:nvSpPr>
        <p:spPr bwMode="auto">
          <a:xfrm>
            <a:off x="2306638" y="4954588"/>
            <a:ext cx="0" cy="544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40" name="Line 140"/>
          <p:cNvSpPr>
            <a:spLocks noChangeShapeType="1"/>
          </p:cNvSpPr>
          <p:nvPr/>
        </p:nvSpPr>
        <p:spPr bwMode="auto">
          <a:xfrm>
            <a:off x="2306638" y="5499100"/>
            <a:ext cx="2698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41" name="Line 141"/>
          <p:cNvSpPr>
            <a:spLocks noChangeShapeType="1"/>
          </p:cNvSpPr>
          <p:nvPr/>
        </p:nvSpPr>
        <p:spPr bwMode="auto">
          <a:xfrm>
            <a:off x="2341563" y="4927600"/>
            <a:ext cx="2667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42" name="Line 142"/>
          <p:cNvSpPr>
            <a:spLocks noChangeShapeType="1"/>
          </p:cNvSpPr>
          <p:nvPr/>
        </p:nvSpPr>
        <p:spPr bwMode="auto">
          <a:xfrm flipH="1" flipV="1">
            <a:off x="2608263" y="4927600"/>
            <a:ext cx="1587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43" name="Text Box 143"/>
          <p:cNvSpPr txBox="1">
            <a:spLocks noChangeArrowheads="1"/>
          </p:cNvSpPr>
          <p:nvPr/>
        </p:nvSpPr>
        <p:spPr bwMode="auto">
          <a:xfrm>
            <a:off x="1420813" y="2098675"/>
            <a:ext cx="9667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2144" name="Text Box 144"/>
          <p:cNvSpPr txBox="1">
            <a:spLocks noChangeArrowheads="1"/>
          </p:cNvSpPr>
          <p:nvPr/>
        </p:nvSpPr>
        <p:spPr bwMode="auto">
          <a:xfrm>
            <a:off x="3844925" y="2098675"/>
            <a:ext cx="968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2145" name="Text Box 145"/>
          <p:cNvSpPr txBox="1">
            <a:spLocks noChangeArrowheads="1"/>
          </p:cNvSpPr>
          <p:nvPr/>
        </p:nvSpPr>
        <p:spPr bwMode="auto">
          <a:xfrm>
            <a:off x="6267450" y="2106613"/>
            <a:ext cx="9667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2146" name="Text Box 146"/>
          <p:cNvSpPr txBox="1">
            <a:spLocks noChangeArrowheads="1"/>
          </p:cNvSpPr>
          <p:nvPr/>
        </p:nvSpPr>
        <p:spPr bwMode="auto">
          <a:xfrm>
            <a:off x="1414463" y="4654550"/>
            <a:ext cx="968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2147" name="Text Box 147"/>
          <p:cNvSpPr txBox="1">
            <a:spLocks noChangeArrowheads="1"/>
          </p:cNvSpPr>
          <p:nvPr/>
        </p:nvSpPr>
        <p:spPr bwMode="auto">
          <a:xfrm>
            <a:off x="3830638" y="4633913"/>
            <a:ext cx="9667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2148" name="Oval 148"/>
          <p:cNvSpPr>
            <a:spLocks noChangeAspect="1" noChangeArrowheads="1"/>
          </p:cNvSpPr>
          <p:nvPr/>
        </p:nvSpPr>
        <p:spPr bwMode="auto">
          <a:xfrm>
            <a:off x="4697413" y="2333625"/>
            <a:ext cx="80962" cy="76200"/>
          </a:xfrm>
          <a:prstGeom prst="ellipse">
            <a:avLst/>
          </a:prstGeom>
          <a:solidFill>
            <a:srgbClr val="EDD1D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49" name="Oval 149"/>
          <p:cNvSpPr>
            <a:spLocks noChangeAspect="1" noChangeArrowheads="1"/>
          </p:cNvSpPr>
          <p:nvPr/>
        </p:nvSpPr>
        <p:spPr bwMode="auto">
          <a:xfrm>
            <a:off x="7453313" y="2922588"/>
            <a:ext cx="80962" cy="77787"/>
          </a:xfrm>
          <a:prstGeom prst="ellipse">
            <a:avLst/>
          </a:prstGeom>
          <a:solidFill>
            <a:srgbClr val="EDD1D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50" name="Oval 150"/>
          <p:cNvSpPr>
            <a:spLocks noChangeAspect="1" noChangeArrowheads="1"/>
          </p:cNvSpPr>
          <p:nvPr/>
        </p:nvSpPr>
        <p:spPr bwMode="auto">
          <a:xfrm>
            <a:off x="3495675" y="6024563"/>
            <a:ext cx="80963" cy="77787"/>
          </a:xfrm>
          <a:prstGeom prst="ellipse">
            <a:avLst/>
          </a:prstGeom>
          <a:solidFill>
            <a:srgbClr val="FFCC99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51" name="Oval 151"/>
          <p:cNvSpPr>
            <a:spLocks noChangeAspect="1" noChangeArrowheads="1"/>
          </p:cNvSpPr>
          <p:nvPr/>
        </p:nvSpPr>
        <p:spPr bwMode="auto">
          <a:xfrm>
            <a:off x="1670050" y="5462588"/>
            <a:ext cx="80963" cy="77787"/>
          </a:xfrm>
          <a:prstGeom prst="ellipse">
            <a:avLst/>
          </a:prstGeom>
          <a:solidFill>
            <a:srgbClr val="EDD1D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52" name="Line 152"/>
          <p:cNvSpPr>
            <a:spLocks noChangeShapeType="1"/>
          </p:cNvSpPr>
          <p:nvPr/>
        </p:nvSpPr>
        <p:spPr bwMode="auto">
          <a:xfrm>
            <a:off x="3227388" y="1817688"/>
            <a:ext cx="301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53" name="Line 153"/>
          <p:cNvSpPr>
            <a:spLocks noChangeShapeType="1"/>
          </p:cNvSpPr>
          <p:nvPr/>
        </p:nvSpPr>
        <p:spPr bwMode="auto">
          <a:xfrm>
            <a:off x="6884988" y="1817688"/>
            <a:ext cx="3016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54" name="Line 154"/>
          <p:cNvSpPr>
            <a:spLocks noChangeShapeType="1"/>
          </p:cNvSpPr>
          <p:nvPr/>
        </p:nvSpPr>
        <p:spPr bwMode="auto">
          <a:xfrm flipH="1" flipV="1">
            <a:off x="4737100" y="5507038"/>
            <a:ext cx="2682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55" name="Line 155"/>
          <p:cNvSpPr>
            <a:spLocks noChangeShapeType="1"/>
          </p:cNvSpPr>
          <p:nvPr/>
        </p:nvSpPr>
        <p:spPr bwMode="auto">
          <a:xfrm>
            <a:off x="5734050" y="1817688"/>
            <a:ext cx="244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56" name="Line 156"/>
          <p:cNvSpPr>
            <a:spLocks noChangeShapeType="1"/>
          </p:cNvSpPr>
          <p:nvPr/>
        </p:nvSpPr>
        <p:spPr bwMode="auto">
          <a:xfrm>
            <a:off x="5978525" y="1817688"/>
            <a:ext cx="9064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57" name="Line 157"/>
          <p:cNvSpPr>
            <a:spLocks noChangeShapeType="1"/>
          </p:cNvSpPr>
          <p:nvPr/>
        </p:nvSpPr>
        <p:spPr bwMode="auto">
          <a:xfrm>
            <a:off x="1973263" y="4352925"/>
            <a:ext cx="3333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58" name="Oval 158"/>
          <p:cNvSpPr>
            <a:spLocks noChangeAspect="1" noChangeArrowheads="1"/>
          </p:cNvSpPr>
          <p:nvPr/>
        </p:nvSpPr>
        <p:spPr bwMode="auto">
          <a:xfrm>
            <a:off x="2273300" y="4889500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59" name="Line 159"/>
          <p:cNvSpPr>
            <a:spLocks noChangeShapeType="1"/>
          </p:cNvSpPr>
          <p:nvPr/>
        </p:nvSpPr>
        <p:spPr bwMode="auto">
          <a:xfrm>
            <a:off x="2006600" y="4116388"/>
            <a:ext cx="0" cy="2381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60" name="Line 160"/>
          <p:cNvSpPr>
            <a:spLocks noChangeShapeType="1"/>
          </p:cNvSpPr>
          <p:nvPr/>
        </p:nvSpPr>
        <p:spPr bwMode="auto">
          <a:xfrm>
            <a:off x="835025" y="4354513"/>
            <a:ext cx="11382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61" name="Oval 161"/>
          <p:cNvSpPr>
            <a:spLocks noChangeAspect="1" noChangeArrowheads="1"/>
          </p:cNvSpPr>
          <p:nvPr/>
        </p:nvSpPr>
        <p:spPr bwMode="auto">
          <a:xfrm>
            <a:off x="4090988" y="5464175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62" name="Line 162"/>
          <p:cNvSpPr>
            <a:spLocks noChangeShapeType="1"/>
          </p:cNvSpPr>
          <p:nvPr/>
        </p:nvSpPr>
        <p:spPr bwMode="auto">
          <a:xfrm>
            <a:off x="4757738" y="4911725"/>
            <a:ext cx="2667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63" name="Line 163"/>
          <p:cNvSpPr>
            <a:spLocks noChangeShapeType="1"/>
          </p:cNvSpPr>
          <p:nvPr/>
        </p:nvSpPr>
        <p:spPr bwMode="auto">
          <a:xfrm flipH="1" flipV="1">
            <a:off x="5024438" y="4911725"/>
            <a:ext cx="158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2165" name="Rectangle 16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5.6.1	</a:t>
            </a:r>
            <a:r>
              <a:rPr lang="en-US" altLang="zh-CN">
                <a:ea typeface="宋体" charset="0"/>
                <a:cs typeface="宋体" charset="0"/>
              </a:rPr>
              <a:t>Rectilinear Routing: Example </a:t>
            </a:r>
            <a:r>
              <a:rPr lang="de-DE"/>
              <a:t>Sequential Steiner Tree Heuristic</a:t>
            </a:r>
          </a:p>
        </p:txBody>
      </p:sp>
    </p:spTree>
    <p:extLst>
      <p:ext uri="{BB962C8B-B14F-4D97-AF65-F5344CB8AC3E}">
        <p14:creationId xmlns:p14="http://schemas.microsoft.com/office/powerpoint/2010/main" val="193260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2032" grpId="0" animBg="1"/>
      <p:bldP spid="1152162" grpId="0" animBg="1"/>
      <p:bldP spid="115216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E680A-3541-A34E-B2D4-034D1B0F7912}" type="slidenum">
              <a:rPr lang="en-US"/>
              <a:pPr/>
              <a:t>43</a:t>
            </a:fld>
            <a:endParaRPr lang="en-US"/>
          </a:p>
        </p:txBody>
      </p:sp>
      <p:sp>
        <p:nvSpPr>
          <p:cNvPr id="1153027" name="Rectangle 3"/>
          <p:cNvSpPr>
            <a:spLocks noChangeArrowheads="1"/>
          </p:cNvSpPr>
          <p:nvPr/>
        </p:nvSpPr>
        <p:spPr bwMode="auto">
          <a:xfrm>
            <a:off x="3219450" y="4079875"/>
            <a:ext cx="1812925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28" name="Line 4"/>
          <p:cNvSpPr>
            <a:spLocks noChangeShapeType="1"/>
          </p:cNvSpPr>
          <p:nvPr/>
        </p:nvSpPr>
        <p:spPr bwMode="auto">
          <a:xfrm>
            <a:off x="3522663" y="408146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29" name="Line 5"/>
          <p:cNvSpPr>
            <a:spLocks noChangeShapeType="1"/>
          </p:cNvSpPr>
          <p:nvPr/>
        </p:nvSpPr>
        <p:spPr bwMode="auto">
          <a:xfrm>
            <a:off x="3825875" y="408146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30" name="Line 6"/>
          <p:cNvSpPr>
            <a:spLocks noChangeShapeType="1"/>
          </p:cNvSpPr>
          <p:nvPr/>
        </p:nvSpPr>
        <p:spPr bwMode="auto">
          <a:xfrm>
            <a:off x="4125913" y="408146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31" name="Line 7"/>
          <p:cNvSpPr>
            <a:spLocks noChangeShapeType="1"/>
          </p:cNvSpPr>
          <p:nvPr/>
        </p:nvSpPr>
        <p:spPr bwMode="auto">
          <a:xfrm>
            <a:off x="4427538" y="408146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32" name="Line 8"/>
          <p:cNvSpPr>
            <a:spLocks noChangeShapeType="1"/>
          </p:cNvSpPr>
          <p:nvPr/>
        </p:nvSpPr>
        <p:spPr bwMode="auto">
          <a:xfrm>
            <a:off x="4730750" y="408146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33" name="Line 9"/>
          <p:cNvSpPr>
            <a:spLocks noChangeShapeType="1"/>
          </p:cNvSpPr>
          <p:nvPr/>
        </p:nvSpPr>
        <p:spPr bwMode="auto">
          <a:xfrm flipH="1">
            <a:off x="3219450" y="4352925"/>
            <a:ext cx="1812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34" name="Line 10"/>
          <p:cNvSpPr>
            <a:spLocks noChangeShapeType="1"/>
          </p:cNvSpPr>
          <p:nvPr/>
        </p:nvSpPr>
        <p:spPr bwMode="auto">
          <a:xfrm flipH="1">
            <a:off x="3219450" y="4638675"/>
            <a:ext cx="1812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35" name="Line 11"/>
          <p:cNvSpPr>
            <a:spLocks noChangeShapeType="1"/>
          </p:cNvSpPr>
          <p:nvPr/>
        </p:nvSpPr>
        <p:spPr bwMode="auto">
          <a:xfrm flipH="1">
            <a:off x="3219450" y="4924425"/>
            <a:ext cx="1812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36" name="Line 12"/>
          <p:cNvSpPr>
            <a:spLocks noChangeShapeType="1"/>
          </p:cNvSpPr>
          <p:nvPr/>
        </p:nvSpPr>
        <p:spPr bwMode="auto">
          <a:xfrm flipH="1">
            <a:off x="3219450" y="5211763"/>
            <a:ext cx="1812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37" name="Line 13"/>
          <p:cNvSpPr>
            <a:spLocks noChangeShapeType="1"/>
          </p:cNvSpPr>
          <p:nvPr/>
        </p:nvSpPr>
        <p:spPr bwMode="auto">
          <a:xfrm flipH="1">
            <a:off x="3219450" y="5497513"/>
            <a:ext cx="1812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38" name="Line 14"/>
          <p:cNvSpPr>
            <a:spLocks noChangeShapeType="1"/>
          </p:cNvSpPr>
          <p:nvPr/>
        </p:nvSpPr>
        <p:spPr bwMode="auto">
          <a:xfrm flipH="1">
            <a:off x="3219450" y="5783263"/>
            <a:ext cx="1812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39" name="Oval 15"/>
          <p:cNvSpPr>
            <a:spLocks noChangeAspect="1" noChangeArrowheads="1"/>
          </p:cNvSpPr>
          <p:nvPr/>
        </p:nvSpPr>
        <p:spPr bwMode="auto">
          <a:xfrm>
            <a:off x="4392613" y="4048125"/>
            <a:ext cx="88900" cy="8413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40" name="Oval 16"/>
          <p:cNvSpPr>
            <a:spLocks noChangeAspect="1" noChangeArrowheads="1"/>
          </p:cNvSpPr>
          <p:nvPr/>
        </p:nvSpPr>
        <p:spPr bwMode="auto">
          <a:xfrm>
            <a:off x="3187700" y="4318000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41" name="Oval 17"/>
          <p:cNvSpPr>
            <a:spLocks noChangeAspect="1" noChangeArrowheads="1"/>
          </p:cNvSpPr>
          <p:nvPr/>
        </p:nvSpPr>
        <p:spPr bwMode="auto">
          <a:xfrm>
            <a:off x="3489325" y="4603750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42" name="Oval 18"/>
          <p:cNvSpPr>
            <a:spLocks noChangeAspect="1" noChangeArrowheads="1"/>
          </p:cNvSpPr>
          <p:nvPr/>
        </p:nvSpPr>
        <p:spPr bwMode="auto">
          <a:xfrm>
            <a:off x="4695825" y="4886325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43" name="Oval 19"/>
          <p:cNvSpPr>
            <a:spLocks noChangeAspect="1" noChangeArrowheads="1"/>
          </p:cNvSpPr>
          <p:nvPr/>
        </p:nvSpPr>
        <p:spPr bwMode="auto">
          <a:xfrm>
            <a:off x="4999038" y="5459413"/>
            <a:ext cx="85725" cy="841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44" name="Text Box 20"/>
          <p:cNvSpPr txBox="1">
            <a:spLocks noChangeArrowheads="1"/>
          </p:cNvSpPr>
          <p:nvPr/>
        </p:nvSpPr>
        <p:spPr bwMode="auto">
          <a:xfrm>
            <a:off x="3187700" y="4057650"/>
            <a:ext cx="3159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3045" name="Text Box 21"/>
          <p:cNvSpPr txBox="1">
            <a:spLocks noChangeArrowheads="1"/>
          </p:cNvSpPr>
          <p:nvPr/>
        </p:nvSpPr>
        <p:spPr bwMode="auto">
          <a:xfrm>
            <a:off x="3489325" y="4603750"/>
            <a:ext cx="3889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3046" name="Text Box 22"/>
          <p:cNvSpPr txBox="1">
            <a:spLocks noChangeArrowheads="1"/>
          </p:cNvSpPr>
          <p:nvPr/>
        </p:nvSpPr>
        <p:spPr bwMode="auto">
          <a:xfrm>
            <a:off x="4392613" y="4048125"/>
            <a:ext cx="315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3047" name="Text Box 23"/>
          <p:cNvSpPr txBox="1">
            <a:spLocks noChangeArrowheads="1"/>
          </p:cNvSpPr>
          <p:nvPr/>
        </p:nvSpPr>
        <p:spPr bwMode="auto">
          <a:xfrm>
            <a:off x="4695825" y="4886325"/>
            <a:ext cx="2984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3048" name="Text Box 24"/>
          <p:cNvSpPr txBox="1">
            <a:spLocks noChangeArrowheads="1"/>
          </p:cNvSpPr>
          <p:nvPr/>
        </p:nvSpPr>
        <p:spPr bwMode="auto">
          <a:xfrm>
            <a:off x="4797425" y="5464175"/>
            <a:ext cx="3524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3049" name="Text Box 25"/>
          <p:cNvSpPr txBox="1">
            <a:spLocks noChangeArrowheads="1"/>
          </p:cNvSpPr>
          <p:nvPr/>
        </p:nvSpPr>
        <p:spPr bwMode="auto">
          <a:xfrm>
            <a:off x="4090988" y="5464175"/>
            <a:ext cx="3238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1153050" name="Text Box 26"/>
          <p:cNvSpPr txBox="1">
            <a:spLocks noChangeArrowheads="1"/>
          </p:cNvSpPr>
          <p:nvPr/>
        </p:nvSpPr>
        <p:spPr bwMode="auto">
          <a:xfrm>
            <a:off x="3489325" y="5822950"/>
            <a:ext cx="396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7</a:t>
            </a:r>
          </a:p>
        </p:txBody>
      </p:sp>
      <p:sp>
        <p:nvSpPr>
          <p:cNvPr id="1153051" name="Line 27"/>
          <p:cNvSpPr>
            <a:spLocks noChangeShapeType="1"/>
          </p:cNvSpPr>
          <p:nvPr/>
        </p:nvSpPr>
        <p:spPr bwMode="auto">
          <a:xfrm>
            <a:off x="3259138" y="4352925"/>
            <a:ext cx="14716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52" name="Line 28"/>
          <p:cNvSpPr>
            <a:spLocks noChangeShapeType="1"/>
          </p:cNvSpPr>
          <p:nvPr/>
        </p:nvSpPr>
        <p:spPr bwMode="auto">
          <a:xfrm flipV="1">
            <a:off x="3522663" y="4352925"/>
            <a:ext cx="0" cy="250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53" name="Line 29"/>
          <p:cNvSpPr>
            <a:spLocks noChangeShapeType="1"/>
          </p:cNvSpPr>
          <p:nvPr/>
        </p:nvSpPr>
        <p:spPr bwMode="auto">
          <a:xfrm>
            <a:off x="4427538" y="4114800"/>
            <a:ext cx="0" cy="2381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54" name="Line 30"/>
          <p:cNvSpPr>
            <a:spLocks noChangeShapeType="1"/>
          </p:cNvSpPr>
          <p:nvPr/>
        </p:nvSpPr>
        <p:spPr bwMode="auto">
          <a:xfrm>
            <a:off x="4730750" y="435292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55" name="Line 31"/>
          <p:cNvSpPr>
            <a:spLocks noChangeShapeType="1"/>
          </p:cNvSpPr>
          <p:nvPr/>
        </p:nvSpPr>
        <p:spPr bwMode="auto">
          <a:xfrm>
            <a:off x="4730750" y="4951413"/>
            <a:ext cx="0" cy="5445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56" name="Line 32"/>
          <p:cNvSpPr>
            <a:spLocks noChangeShapeType="1"/>
          </p:cNvSpPr>
          <p:nvPr/>
        </p:nvSpPr>
        <p:spPr bwMode="auto">
          <a:xfrm>
            <a:off x="4160838" y="5507038"/>
            <a:ext cx="5762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57" name="Rectangle 33"/>
          <p:cNvSpPr>
            <a:spLocks noChangeArrowheads="1"/>
          </p:cNvSpPr>
          <p:nvPr/>
        </p:nvSpPr>
        <p:spPr bwMode="auto">
          <a:xfrm>
            <a:off x="800100" y="1533525"/>
            <a:ext cx="1811338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58" name="Line 34"/>
          <p:cNvSpPr>
            <a:spLocks noChangeShapeType="1"/>
          </p:cNvSpPr>
          <p:nvPr/>
        </p:nvSpPr>
        <p:spPr bwMode="auto">
          <a:xfrm>
            <a:off x="110172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59" name="Line 35"/>
          <p:cNvSpPr>
            <a:spLocks noChangeShapeType="1"/>
          </p:cNvSpPr>
          <p:nvPr/>
        </p:nvSpPr>
        <p:spPr bwMode="auto">
          <a:xfrm>
            <a:off x="1404938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60" name="Line 36"/>
          <p:cNvSpPr>
            <a:spLocks noChangeShapeType="1"/>
          </p:cNvSpPr>
          <p:nvPr/>
        </p:nvSpPr>
        <p:spPr bwMode="auto">
          <a:xfrm>
            <a:off x="170656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61" name="Line 37"/>
          <p:cNvSpPr>
            <a:spLocks noChangeShapeType="1"/>
          </p:cNvSpPr>
          <p:nvPr/>
        </p:nvSpPr>
        <p:spPr bwMode="auto">
          <a:xfrm>
            <a:off x="2006600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62" name="Line 38"/>
          <p:cNvSpPr>
            <a:spLocks noChangeShapeType="1"/>
          </p:cNvSpPr>
          <p:nvPr/>
        </p:nvSpPr>
        <p:spPr bwMode="auto">
          <a:xfrm>
            <a:off x="230981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63" name="Line 39"/>
          <p:cNvSpPr>
            <a:spLocks noChangeShapeType="1"/>
          </p:cNvSpPr>
          <p:nvPr/>
        </p:nvSpPr>
        <p:spPr bwMode="auto">
          <a:xfrm flipH="1">
            <a:off x="800100" y="18081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64" name="Line 40"/>
          <p:cNvSpPr>
            <a:spLocks noChangeShapeType="1"/>
          </p:cNvSpPr>
          <p:nvPr/>
        </p:nvSpPr>
        <p:spPr bwMode="auto">
          <a:xfrm flipH="1">
            <a:off x="800100" y="209391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65" name="Line 41"/>
          <p:cNvSpPr>
            <a:spLocks noChangeShapeType="1"/>
          </p:cNvSpPr>
          <p:nvPr/>
        </p:nvSpPr>
        <p:spPr bwMode="auto">
          <a:xfrm flipH="1">
            <a:off x="800100" y="23796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66" name="Line 42"/>
          <p:cNvSpPr>
            <a:spLocks noChangeShapeType="1"/>
          </p:cNvSpPr>
          <p:nvPr/>
        </p:nvSpPr>
        <p:spPr bwMode="auto">
          <a:xfrm flipH="1">
            <a:off x="800100" y="266541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67" name="Line 43"/>
          <p:cNvSpPr>
            <a:spLocks noChangeShapeType="1"/>
          </p:cNvSpPr>
          <p:nvPr/>
        </p:nvSpPr>
        <p:spPr bwMode="auto">
          <a:xfrm flipH="1">
            <a:off x="800100" y="2951163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68" name="Line 44"/>
          <p:cNvSpPr>
            <a:spLocks noChangeShapeType="1"/>
          </p:cNvSpPr>
          <p:nvPr/>
        </p:nvSpPr>
        <p:spPr bwMode="auto">
          <a:xfrm flipH="1">
            <a:off x="800100" y="3238500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69" name="Oval 45"/>
          <p:cNvSpPr>
            <a:spLocks noChangeAspect="1" noChangeArrowheads="1"/>
          </p:cNvSpPr>
          <p:nvPr/>
        </p:nvSpPr>
        <p:spPr bwMode="auto">
          <a:xfrm>
            <a:off x="1973263" y="1503363"/>
            <a:ext cx="80962" cy="762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70" name="Oval 46"/>
          <p:cNvSpPr>
            <a:spLocks noChangeAspect="1" noChangeArrowheads="1"/>
          </p:cNvSpPr>
          <p:nvPr/>
        </p:nvSpPr>
        <p:spPr bwMode="auto">
          <a:xfrm>
            <a:off x="768350" y="1773238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71" name="Oval 47"/>
          <p:cNvSpPr>
            <a:spLocks noChangeAspect="1" noChangeArrowheads="1"/>
          </p:cNvSpPr>
          <p:nvPr/>
        </p:nvSpPr>
        <p:spPr bwMode="auto">
          <a:xfrm>
            <a:off x="1068388" y="2057400"/>
            <a:ext cx="84137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72" name="Oval 48"/>
          <p:cNvSpPr>
            <a:spLocks noChangeArrowheads="1"/>
          </p:cNvSpPr>
          <p:nvPr/>
        </p:nvSpPr>
        <p:spPr bwMode="auto">
          <a:xfrm>
            <a:off x="2274888" y="2341563"/>
            <a:ext cx="69850" cy="650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73" name="Oval 49"/>
          <p:cNvSpPr>
            <a:spLocks noChangeArrowheads="1"/>
          </p:cNvSpPr>
          <p:nvPr/>
        </p:nvSpPr>
        <p:spPr bwMode="auto">
          <a:xfrm>
            <a:off x="2578100" y="2914650"/>
            <a:ext cx="68263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74" name="Oval 50"/>
          <p:cNvSpPr>
            <a:spLocks noChangeArrowheads="1"/>
          </p:cNvSpPr>
          <p:nvPr/>
        </p:nvSpPr>
        <p:spPr bwMode="auto">
          <a:xfrm>
            <a:off x="1670050" y="2917825"/>
            <a:ext cx="69850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75" name="Oval 51"/>
          <p:cNvSpPr>
            <a:spLocks noChangeArrowheads="1"/>
          </p:cNvSpPr>
          <p:nvPr/>
        </p:nvSpPr>
        <p:spPr bwMode="auto">
          <a:xfrm>
            <a:off x="1068388" y="3486150"/>
            <a:ext cx="68262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76" name="Text Box 52"/>
          <p:cNvSpPr txBox="1">
            <a:spLocks noChangeArrowheads="1"/>
          </p:cNvSpPr>
          <p:nvPr/>
        </p:nvSpPr>
        <p:spPr bwMode="auto">
          <a:xfrm>
            <a:off x="768350" y="1522413"/>
            <a:ext cx="3159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3077" name="Text Box 53"/>
          <p:cNvSpPr txBox="1">
            <a:spLocks noChangeArrowheads="1"/>
          </p:cNvSpPr>
          <p:nvPr/>
        </p:nvSpPr>
        <p:spPr bwMode="auto">
          <a:xfrm>
            <a:off x="1068388" y="2057400"/>
            <a:ext cx="3016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3078" name="Text Box 54"/>
          <p:cNvSpPr txBox="1">
            <a:spLocks noChangeArrowheads="1"/>
          </p:cNvSpPr>
          <p:nvPr/>
        </p:nvSpPr>
        <p:spPr bwMode="auto">
          <a:xfrm>
            <a:off x="1973263" y="1503363"/>
            <a:ext cx="3159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3079" name="Line 55"/>
          <p:cNvSpPr>
            <a:spLocks noChangeShapeType="1"/>
          </p:cNvSpPr>
          <p:nvPr/>
        </p:nvSpPr>
        <p:spPr bwMode="auto">
          <a:xfrm>
            <a:off x="836613" y="1808163"/>
            <a:ext cx="26511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80" name="Line 56"/>
          <p:cNvSpPr>
            <a:spLocks noChangeShapeType="1"/>
          </p:cNvSpPr>
          <p:nvPr/>
        </p:nvSpPr>
        <p:spPr bwMode="auto">
          <a:xfrm flipV="1">
            <a:off x="1101725" y="1808163"/>
            <a:ext cx="0" cy="2492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81" name="Line 57"/>
          <p:cNvSpPr>
            <a:spLocks noChangeShapeType="1"/>
          </p:cNvSpPr>
          <p:nvPr/>
        </p:nvSpPr>
        <p:spPr bwMode="auto">
          <a:xfrm>
            <a:off x="800100" y="1838325"/>
            <a:ext cx="0" cy="2555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82" name="Line 58"/>
          <p:cNvSpPr>
            <a:spLocks noChangeShapeType="1"/>
          </p:cNvSpPr>
          <p:nvPr/>
        </p:nvSpPr>
        <p:spPr bwMode="auto">
          <a:xfrm flipH="1">
            <a:off x="800100" y="2093913"/>
            <a:ext cx="26828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83" name="Rectangle 59"/>
          <p:cNvSpPr>
            <a:spLocks noChangeArrowheads="1"/>
          </p:cNvSpPr>
          <p:nvPr/>
        </p:nvSpPr>
        <p:spPr bwMode="auto">
          <a:xfrm>
            <a:off x="5676900" y="1543050"/>
            <a:ext cx="1811338" cy="1990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84" name="Line 60"/>
          <p:cNvSpPr>
            <a:spLocks noChangeShapeType="1"/>
          </p:cNvSpPr>
          <p:nvPr/>
        </p:nvSpPr>
        <p:spPr bwMode="auto">
          <a:xfrm>
            <a:off x="5978525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85" name="Line 61"/>
          <p:cNvSpPr>
            <a:spLocks noChangeShapeType="1"/>
          </p:cNvSpPr>
          <p:nvPr/>
        </p:nvSpPr>
        <p:spPr bwMode="auto">
          <a:xfrm>
            <a:off x="6281738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86" name="Line 62"/>
          <p:cNvSpPr>
            <a:spLocks noChangeShapeType="1"/>
          </p:cNvSpPr>
          <p:nvPr/>
        </p:nvSpPr>
        <p:spPr bwMode="auto">
          <a:xfrm>
            <a:off x="6583363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87" name="Line 63"/>
          <p:cNvSpPr>
            <a:spLocks noChangeShapeType="1"/>
          </p:cNvSpPr>
          <p:nvPr/>
        </p:nvSpPr>
        <p:spPr bwMode="auto">
          <a:xfrm>
            <a:off x="6884988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88" name="Line 64"/>
          <p:cNvSpPr>
            <a:spLocks noChangeShapeType="1"/>
          </p:cNvSpPr>
          <p:nvPr/>
        </p:nvSpPr>
        <p:spPr bwMode="auto">
          <a:xfrm>
            <a:off x="7186613" y="1544638"/>
            <a:ext cx="0" cy="198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89" name="Line 65"/>
          <p:cNvSpPr>
            <a:spLocks noChangeShapeType="1"/>
          </p:cNvSpPr>
          <p:nvPr/>
        </p:nvSpPr>
        <p:spPr bwMode="auto">
          <a:xfrm flipH="1">
            <a:off x="5676900" y="18176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90" name="Line 66"/>
          <p:cNvSpPr>
            <a:spLocks noChangeShapeType="1"/>
          </p:cNvSpPr>
          <p:nvPr/>
        </p:nvSpPr>
        <p:spPr bwMode="auto">
          <a:xfrm flipH="1">
            <a:off x="5676900" y="210343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91" name="Line 67"/>
          <p:cNvSpPr>
            <a:spLocks noChangeShapeType="1"/>
          </p:cNvSpPr>
          <p:nvPr/>
        </p:nvSpPr>
        <p:spPr bwMode="auto">
          <a:xfrm flipH="1">
            <a:off x="5676900" y="23891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92" name="Line 68"/>
          <p:cNvSpPr>
            <a:spLocks noChangeShapeType="1"/>
          </p:cNvSpPr>
          <p:nvPr/>
        </p:nvSpPr>
        <p:spPr bwMode="auto">
          <a:xfrm flipH="1">
            <a:off x="5676900" y="267493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93" name="Line 69"/>
          <p:cNvSpPr>
            <a:spLocks noChangeShapeType="1"/>
          </p:cNvSpPr>
          <p:nvPr/>
        </p:nvSpPr>
        <p:spPr bwMode="auto">
          <a:xfrm flipH="1">
            <a:off x="5676900" y="29606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94" name="Line 70"/>
          <p:cNvSpPr>
            <a:spLocks noChangeShapeType="1"/>
          </p:cNvSpPr>
          <p:nvPr/>
        </p:nvSpPr>
        <p:spPr bwMode="auto">
          <a:xfrm flipH="1">
            <a:off x="5676900" y="3248025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95" name="Oval 71"/>
          <p:cNvSpPr>
            <a:spLocks noChangeAspect="1" noChangeArrowheads="1"/>
          </p:cNvSpPr>
          <p:nvPr/>
        </p:nvSpPr>
        <p:spPr bwMode="auto">
          <a:xfrm>
            <a:off x="6850063" y="1511300"/>
            <a:ext cx="85725" cy="8413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96" name="Oval 72"/>
          <p:cNvSpPr>
            <a:spLocks noChangeAspect="1" noChangeArrowheads="1"/>
          </p:cNvSpPr>
          <p:nvPr/>
        </p:nvSpPr>
        <p:spPr bwMode="auto">
          <a:xfrm>
            <a:off x="5645150" y="1781175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97" name="Oval 73"/>
          <p:cNvSpPr>
            <a:spLocks noChangeAspect="1" noChangeArrowheads="1"/>
          </p:cNvSpPr>
          <p:nvPr/>
        </p:nvSpPr>
        <p:spPr bwMode="auto">
          <a:xfrm>
            <a:off x="5943600" y="2065338"/>
            <a:ext cx="88900" cy="841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98" name="Oval 74"/>
          <p:cNvSpPr>
            <a:spLocks noChangeAspect="1" noChangeArrowheads="1"/>
          </p:cNvSpPr>
          <p:nvPr/>
        </p:nvSpPr>
        <p:spPr bwMode="auto">
          <a:xfrm>
            <a:off x="7153275" y="2351088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099" name="Oval 75"/>
          <p:cNvSpPr>
            <a:spLocks noChangeArrowheads="1"/>
          </p:cNvSpPr>
          <p:nvPr/>
        </p:nvSpPr>
        <p:spPr bwMode="auto">
          <a:xfrm>
            <a:off x="6546850" y="2927350"/>
            <a:ext cx="69850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00" name="Oval 76"/>
          <p:cNvSpPr>
            <a:spLocks noChangeArrowheads="1"/>
          </p:cNvSpPr>
          <p:nvPr/>
        </p:nvSpPr>
        <p:spPr bwMode="auto">
          <a:xfrm>
            <a:off x="5943600" y="3494088"/>
            <a:ext cx="71438" cy="6826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01" name="Text Box 77"/>
          <p:cNvSpPr txBox="1">
            <a:spLocks noChangeArrowheads="1"/>
          </p:cNvSpPr>
          <p:nvPr/>
        </p:nvSpPr>
        <p:spPr bwMode="auto">
          <a:xfrm>
            <a:off x="5645150" y="1539875"/>
            <a:ext cx="35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3102" name="Text Box 78"/>
          <p:cNvSpPr txBox="1">
            <a:spLocks noChangeArrowheads="1"/>
          </p:cNvSpPr>
          <p:nvPr/>
        </p:nvSpPr>
        <p:spPr bwMode="auto">
          <a:xfrm>
            <a:off x="5943600" y="2065338"/>
            <a:ext cx="37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3103" name="Text Box 79"/>
          <p:cNvSpPr txBox="1">
            <a:spLocks noChangeArrowheads="1"/>
          </p:cNvSpPr>
          <p:nvPr/>
        </p:nvSpPr>
        <p:spPr bwMode="auto">
          <a:xfrm>
            <a:off x="6850063" y="1511300"/>
            <a:ext cx="2301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3104" name="Text Box 80"/>
          <p:cNvSpPr txBox="1">
            <a:spLocks noChangeArrowheads="1"/>
          </p:cNvSpPr>
          <p:nvPr/>
        </p:nvSpPr>
        <p:spPr bwMode="auto">
          <a:xfrm>
            <a:off x="7153275" y="2351088"/>
            <a:ext cx="336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3105" name="Text Box 81"/>
          <p:cNvSpPr txBox="1">
            <a:spLocks noChangeArrowheads="1"/>
          </p:cNvSpPr>
          <p:nvPr/>
        </p:nvSpPr>
        <p:spPr bwMode="auto">
          <a:xfrm>
            <a:off x="7262813" y="2927350"/>
            <a:ext cx="3587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3106" name="Line 82"/>
          <p:cNvSpPr>
            <a:spLocks noChangeShapeType="1"/>
          </p:cNvSpPr>
          <p:nvPr/>
        </p:nvSpPr>
        <p:spPr bwMode="auto">
          <a:xfrm flipV="1">
            <a:off x="5978525" y="1817688"/>
            <a:ext cx="0" cy="2476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07" name="Line 83"/>
          <p:cNvSpPr>
            <a:spLocks noChangeShapeType="1"/>
          </p:cNvSpPr>
          <p:nvPr/>
        </p:nvSpPr>
        <p:spPr bwMode="auto">
          <a:xfrm>
            <a:off x="6884988" y="1577975"/>
            <a:ext cx="0" cy="2397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08" name="Line 84"/>
          <p:cNvSpPr>
            <a:spLocks noChangeShapeType="1"/>
          </p:cNvSpPr>
          <p:nvPr/>
        </p:nvSpPr>
        <p:spPr bwMode="auto">
          <a:xfrm>
            <a:off x="7186613" y="1817688"/>
            <a:ext cx="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09" name="Line 85"/>
          <p:cNvSpPr>
            <a:spLocks noChangeShapeType="1"/>
          </p:cNvSpPr>
          <p:nvPr/>
        </p:nvSpPr>
        <p:spPr bwMode="auto">
          <a:xfrm flipH="1">
            <a:off x="6884988" y="2381250"/>
            <a:ext cx="2635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10" name="Line 86"/>
          <p:cNvSpPr>
            <a:spLocks noChangeShapeType="1"/>
          </p:cNvSpPr>
          <p:nvPr/>
        </p:nvSpPr>
        <p:spPr bwMode="auto">
          <a:xfrm>
            <a:off x="6884988" y="1817688"/>
            <a:ext cx="0" cy="5635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11" name="Rectangle 87"/>
          <p:cNvSpPr>
            <a:spLocks noChangeArrowheads="1"/>
          </p:cNvSpPr>
          <p:nvPr/>
        </p:nvSpPr>
        <p:spPr bwMode="auto">
          <a:xfrm>
            <a:off x="5676900" y="4087813"/>
            <a:ext cx="1811338" cy="1990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12" name="Line 88"/>
          <p:cNvSpPr>
            <a:spLocks noChangeShapeType="1"/>
          </p:cNvSpPr>
          <p:nvPr/>
        </p:nvSpPr>
        <p:spPr bwMode="auto">
          <a:xfrm>
            <a:off x="5978525" y="4089400"/>
            <a:ext cx="0" cy="198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13" name="Line 89"/>
          <p:cNvSpPr>
            <a:spLocks noChangeShapeType="1"/>
          </p:cNvSpPr>
          <p:nvPr/>
        </p:nvSpPr>
        <p:spPr bwMode="auto">
          <a:xfrm>
            <a:off x="6281738" y="4089400"/>
            <a:ext cx="0" cy="198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14" name="Line 90"/>
          <p:cNvSpPr>
            <a:spLocks noChangeShapeType="1"/>
          </p:cNvSpPr>
          <p:nvPr/>
        </p:nvSpPr>
        <p:spPr bwMode="auto">
          <a:xfrm>
            <a:off x="6583363" y="4089400"/>
            <a:ext cx="0" cy="198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15" name="Line 91"/>
          <p:cNvSpPr>
            <a:spLocks noChangeShapeType="1"/>
          </p:cNvSpPr>
          <p:nvPr/>
        </p:nvSpPr>
        <p:spPr bwMode="auto">
          <a:xfrm>
            <a:off x="6884988" y="4089400"/>
            <a:ext cx="0" cy="198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16" name="Line 92"/>
          <p:cNvSpPr>
            <a:spLocks noChangeShapeType="1"/>
          </p:cNvSpPr>
          <p:nvPr/>
        </p:nvSpPr>
        <p:spPr bwMode="auto">
          <a:xfrm>
            <a:off x="7186613" y="4089400"/>
            <a:ext cx="0" cy="198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17" name="Line 93"/>
          <p:cNvSpPr>
            <a:spLocks noChangeShapeType="1"/>
          </p:cNvSpPr>
          <p:nvPr/>
        </p:nvSpPr>
        <p:spPr bwMode="auto">
          <a:xfrm flipH="1">
            <a:off x="5676900" y="4362450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18" name="Line 94"/>
          <p:cNvSpPr>
            <a:spLocks noChangeShapeType="1"/>
          </p:cNvSpPr>
          <p:nvPr/>
        </p:nvSpPr>
        <p:spPr bwMode="auto">
          <a:xfrm flipH="1">
            <a:off x="5676900" y="46497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19" name="Line 95"/>
          <p:cNvSpPr>
            <a:spLocks noChangeShapeType="1"/>
          </p:cNvSpPr>
          <p:nvPr/>
        </p:nvSpPr>
        <p:spPr bwMode="auto">
          <a:xfrm flipH="1">
            <a:off x="5676900" y="4933950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20" name="Line 96"/>
          <p:cNvSpPr>
            <a:spLocks noChangeShapeType="1"/>
          </p:cNvSpPr>
          <p:nvPr/>
        </p:nvSpPr>
        <p:spPr bwMode="auto">
          <a:xfrm flipH="1">
            <a:off x="5676900" y="52212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21" name="Line 97"/>
          <p:cNvSpPr>
            <a:spLocks noChangeShapeType="1"/>
          </p:cNvSpPr>
          <p:nvPr/>
        </p:nvSpPr>
        <p:spPr bwMode="auto">
          <a:xfrm flipH="1">
            <a:off x="5676900" y="550703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22" name="Line 98"/>
          <p:cNvSpPr>
            <a:spLocks noChangeShapeType="1"/>
          </p:cNvSpPr>
          <p:nvPr/>
        </p:nvSpPr>
        <p:spPr bwMode="auto">
          <a:xfrm flipH="1">
            <a:off x="5676900" y="57927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23" name="Oval 99"/>
          <p:cNvSpPr>
            <a:spLocks noChangeAspect="1" noChangeArrowheads="1"/>
          </p:cNvSpPr>
          <p:nvPr/>
        </p:nvSpPr>
        <p:spPr bwMode="auto">
          <a:xfrm>
            <a:off x="6848475" y="4057650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24" name="Oval 100"/>
          <p:cNvSpPr>
            <a:spLocks noChangeAspect="1" noChangeArrowheads="1"/>
          </p:cNvSpPr>
          <p:nvPr/>
        </p:nvSpPr>
        <p:spPr bwMode="auto">
          <a:xfrm>
            <a:off x="5645150" y="4325938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25" name="Oval 101"/>
          <p:cNvSpPr>
            <a:spLocks noChangeAspect="1" noChangeArrowheads="1"/>
          </p:cNvSpPr>
          <p:nvPr/>
        </p:nvSpPr>
        <p:spPr bwMode="auto">
          <a:xfrm>
            <a:off x="5943600" y="4611688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26" name="Oval 102"/>
          <p:cNvSpPr>
            <a:spLocks noChangeAspect="1" noChangeArrowheads="1"/>
          </p:cNvSpPr>
          <p:nvPr/>
        </p:nvSpPr>
        <p:spPr bwMode="auto">
          <a:xfrm>
            <a:off x="7153275" y="4894263"/>
            <a:ext cx="85725" cy="841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27" name="Oval 103"/>
          <p:cNvSpPr>
            <a:spLocks noChangeAspect="1" noChangeArrowheads="1"/>
          </p:cNvSpPr>
          <p:nvPr/>
        </p:nvSpPr>
        <p:spPr bwMode="auto">
          <a:xfrm>
            <a:off x="7454900" y="5468938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28" name="Oval 104"/>
          <p:cNvSpPr>
            <a:spLocks noChangeAspect="1" noChangeArrowheads="1"/>
          </p:cNvSpPr>
          <p:nvPr/>
        </p:nvSpPr>
        <p:spPr bwMode="auto">
          <a:xfrm>
            <a:off x="5943600" y="6040438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29" name="Text Box 105"/>
          <p:cNvSpPr txBox="1">
            <a:spLocks noChangeArrowheads="1"/>
          </p:cNvSpPr>
          <p:nvPr/>
        </p:nvSpPr>
        <p:spPr bwMode="auto">
          <a:xfrm>
            <a:off x="5645150" y="4065588"/>
            <a:ext cx="2857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3130" name="Text Box 106"/>
          <p:cNvSpPr txBox="1">
            <a:spLocks noChangeArrowheads="1"/>
          </p:cNvSpPr>
          <p:nvPr/>
        </p:nvSpPr>
        <p:spPr bwMode="auto">
          <a:xfrm>
            <a:off x="5943600" y="4611688"/>
            <a:ext cx="23018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3131" name="Text Box 107"/>
          <p:cNvSpPr txBox="1">
            <a:spLocks noChangeArrowheads="1"/>
          </p:cNvSpPr>
          <p:nvPr/>
        </p:nvSpPr>
        <p:spPr bwMode="auto">
          <a:xfrm>
            <a:off x="6848475" y="4057650"/>
            <a:ext cx="284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3132" name="Text Box 108"/>
          <p:cNvSpPr txBox="1">
            <a:spLocks noChangeArrowheads="1"/>
          </p:cNvSpPr>
          <p:nvPr/>
        </p:nvSpPr>
        <p:spPr bwMode="auto">
          <a:xfrm>
            <a:off x="7153275" y="4894263"/>
            <a:ext cx="3302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3133" name="Text Box 109"/>
          <p:cNvSpPr txBox="1">
            <a:spLocks noChangeArrowheads="1"/>
          </p:cNvSpPr>
          <p:nvPr/>
        </p:nvSpPr>
        <p:spPr bwMode="auto">
          <a:xfrm>
            <a:off x="7251700" y="5473700"/>
            <a:ext cx="3111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3134" name="Text Box 110"/>
          <p:cNvSpPr txBox="1">
            <a:spLocks noChangeArrowheads="1"/>
          </p:cNvSpPr>
          <p:nvPr/>
        </p:nvSpPr>
        <p:spPr bwMode="auto">
          <a:xfrm>
            <a:off x="6546850" y="5473700"/>
            <a:ext cx="3603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1153135" name="Text Box 111"/>
          <p:cNvSpPr txBox="1">
            <a:spLocks noChangeArrowheads="1"/>
          </p:cNvSpPr>
          <p:nvPr/>
        </p:nvSpPr>
        <p:spPr bwMode="auto">
          <a:xfrm>
            <a:off x="5943600" y="5830888"/>
            <a:ext cx="3984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7</a:t>
            </a:r>
          </a:p>
        </p:txBody>
      </p:sp>
      <p:sp>
        <p:nvSpPr>
          <p:cNvPr id="1153136" name="Line 112"/>
          <p:cNvSpPr>
            <a:spLocks noChangeShapeType="1"/>
          </p:cNvSpPr>
          <p:nvPr/>
        </p:nvSpPr>
        <p:spPr bwMode="auto">
          <a:xfrm>
            <a:off x="5713413" y="4362450"/>
            <a:ext cx="1473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37" name="Line 113"/>
          <p:cNvSpPr>
            <a:spLocks noChangeShapeType="1"/>
          </p:cNvSpPr>
          <p:nvPr/>
        </p:nvSpPr>
        <p:spPr bwMode="auto">
          <a:xfrm flipV="1">
            <a:off x="5978525" y="4362450"/>
            <a:ext cx="0" cy="2492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38" name="Line 114"/>
          <p:cNvSpPr>
            <a:spLocks noChangeShapeType="1"/>
          </p:cNvSpPr>
          <p:nvPr/>
        </p:nvSpPr>
        <p:spPr bwMode="auto">
          <a:xfrm>
            <a:off x="6884988" y="4122738"/>
            <a:ext cx="0" cy="2397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39" name="Line 115"/>
          <p:cNvSpPr>
            <a:spLocks noChangeShapeType="1"/>
          </p:cNvSpPr>
          <p:nvPr/>
        </p:nvSpPr>
        <p:spPr bwMode="auto">
          <a:xfrm>
            <a:off x="7186613" y="4362450"/>
            <a:ext cx="0" cy="531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40" name="Line 116"/>
          <p:cNvSpPr>
            <a:spLocks noChangeShapeType="1"/>
          </p:cNvSpPr>
          <p:nvPr/>
        </p:nvSpPr>
        <p:spPr bwMode="auto">
          <a:xfrm>
            <a:off x="7186613" y="4962525"/>
            <a:ext cx="0" cy="5445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41" name="Line 117"/>
          <p:cNvSpPr>
            <a:spLocks noChangeShapeType="1"/>
          </p:cNvSpPr>
          <p:nvPr/>
        </p:nvSpPr>
        <p:spPr bwMode="auto">
          <a:xfrm flipV="1">
            <a:off x="6616700" y="5507038"/>
            <a:ext cx="569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42" name="Line 118"/>
          <p:cNvSpPr>
            <a:spLocks noChangeShapeType="1"/>
          </p:cNvSpPr>
          <p:nvPr/>
        </p:nvSpPr>
        <p:spPr bwMode="auto">
          <a:xfrm flipH="1">
            <a:off x="5978525" y="5507038"/>
            <a:ext cx="5683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43" name="Line 119"/>
          <p:cNvSpPr>
            <a:spLocks noChangeShapeType="1"/>
          </p:cNvSpPr>
          <p:nvPr/>
        </p:nvSpPr>
        <p:spPr bwMode="auto">
          <a:xfrm>
            <a:off x="5978525" y="5507038"/>
            <a:ext cx="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44" name="Rectangle 120"/>
          <p:cNvSpPr>
            <a:spLocks noChangeArrowheads="1"/>
          </p:cNvSpPr>
          <p:nvPr/>
        </p:nvSpPr>
        <p:spPr bwMode="auto">
          <a:xfrm>
            <a:off x="3227388" y="1533525"/>
            <a:ext cx="1811337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45" name="Line 121"/>
          <p:cNvSpPr>
            <a:spLocks noChangeShapeType="1"/>
          </p:cNvSpPr>
          <p:nvPr/>
        </p:nvSpPr>
        <p:spPr bwMode="auto">
          <a:xfrm>
            <a:off x="352901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46" name="Line 122"/>
          <p:cNvSpPr>
            <a:spLocks noChangeShapeType="1"/>
          </p:cNvSpPr>
          <p:nvPr/>
        </p:nvSpPr>
        <p:spPr bwMode="auto">
          <a:xfrm>
            <a:off x="383222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47" name="Line 123"/>
          <p:cNvSpPr>
            <a:spLocks noChangeShapeType="1"/>
          </p:cNvSpPr>
          <p:nvPr/>
        </p:nvSpPr>
        <p:spPr bwMode="auto">
          <a:xfrm>
            <a:off x="4132263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48" name="Line 124"/>
          <p:cNvSpPr>
            <a:spLocks noChangeShapeType="1"/>
          </p:cNvSpPr>
          <p:nvPr/>
        </p:nvSpPr>
        <p:spPr bwMode="auto">
          <a:xfrm>
            <a:off x="4435475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49" name="Line 125"/>
          <p:cNvSpPr>
            <a:spLocks noChangeShapeType="1"/>
          </p:cNvSpPr>
          <p:nvPr/>
        </p:nvSpPr>
        <p:spPr bwMode="auto">
          <a:xfrm>
            <a:off x="4737100" y="1535113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50" name="Line 126"/>
          <p:cNvSpPr>
            <a:spLocks noChangeShapeType="1"/>
          </p:cNvSpPr>
          <p:nvPr/>
        </p:nvSpPr>
        <p:spPr bwMode="auto">
          <a:xfrm flipH="1">
            <a:off x="3227388" y="18081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51" name="Line 127"/>
          <p:cNvSpPr>
            <a:spLocks noChangeShapeType="1"/>
          </p:cNvSpPr>
          <p:nvPr/>
        </p:nvSpPr>
        <p:spPr bwMode="auto">
          <a:xfrm flipH="1">
            <a:off x="3227388" y="209391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52" name="Line 128"/>
          <p:cNvSpPr>
            <a:spLocks noChangeShapeType="1"/>
          </p:cNvSpPr>
          <p:nvPr/>
        </p:nvSpPr>
        <p:spPr bwMode="auto">
          <a:xfrm flipH="1">
            <a:off x="3227388" y="23796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53" name="Line 129"/>
          <p:cNvSpPr>
            <a:spLocks noChangeShapeType="1"/>
          </p:cNvSpPr>
          <p:nvPr/>
        </p:nvSpPr>
        <p:spPr bwMode="auto">
          <a:xfrm flipH="1">
            <a:off x="3227388" y="266541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54" name="Line 130"/>
          <p:cNvSpPr>
            <a:spLocks noChangeShapeType="1"/>
          </p:cNvSpPr>
          <p:nvPr/>
        </p:nvSpPr>
        <p:spPr bwMode="auto">
          <a:xfrm flipH="1">
            <a:off x="3227388" y="29511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55" name="Line 131"/>
          <p:cNvSpPr>
            <a:spLocks noChangeShapeType="1"/>
          </p:cNvSpPr>
          <p:nvPr/>
        </p:nvSpPr>
        <p:spPr bwMode="auto">
          <a:xfrm flipH="1">
            <a:off x="3227388" y="323850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56" name="Oval 132"/>
          <p:cNvSpPr>
            <a:spLocks noChangeAspect="1" noChangeArrowheads="1"/>
          </p:cNvSpPr>
          <p:nvPr/>
        </p:nvSpPr>
        <p:spPr bwMode="auto">
          <a:xfrm>
            <a:off x="4398963" y="1503363"/>
            <a:ext cx="85725" cy="8096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57" name="Oval 133"/>
          <p:cNvSpPr>
            <a:spLocks noChangeAspect="1" noChangeArrowheads="1"/>
          </p:cNvSpPr>
          <p:nvPr/>
        </p:nvSpPr>
        <p:spPr bwMode="auto">
          <a:xfrm>
            <a:off x="3194050" y="1773238"/>
            <a:ext cx="90488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58" name="Oval 134"/>
          <p:cNvSpPr>
            <a:spLocks noChangeAspect="1" noChangeArrowheads="1"/>
          </p:cNvSpPr>
          <p:nvPr/>
        </p:nvSpPr>
        <p:spPr bwMode="auto">
          <a:xfrm>
            <a:off x="3494088" y="2057400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59" name="Oval 135"/>
          <p:cNvSpPr>
            <a:spLocks noChangeArrowheads="1"/>
          </p:cNvSpPr>
          <p:nvPr/>
        </p:nvSpPr>
        <p:spPr bwMode="auto">
          <a:xfrm>
            <a:off x="5005388" y="2914650"/>
            <a:ext cx="69850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60" name="Oval 136"/>
          <p:cNvSpPr>
            <a:spLocks noChangeArrowheads="1"/>
          </p:cNvSpPr>
          <p:nvPr/>
        </p:nvSpPr>
        <p:spPr bwMode="auto">
          <a:xfrm>
            <a:off x="4097338" y="2917825"/>
            <a:ext cx="68262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61" name="Oval 137"/>
          <p:cNvSpPr>
            <a:spLocks noChangeArrowheads="1"/>
          </p:cNvSpPr>
          <p:nvPr/>
        </p:nvSpPr>
        <p:spPr bwMode="auto">
          <a:xfrm>
            <a:off x="3494088" y="3486150"/>
            <a:ext cx="69850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62" name="Text Box 138"/>
          <p:cNvSpPr txBox="1">
            <a:spLocks noChangeArrowheads="1"/>
          </p:cNvSpPr>
          <p:nvPr/>
        </p:nvSpPr>
        <p:spPr bwMode="auto">
          <a:xfrm>
            <a:off x="3194050" y="1522413"/>
            <a:ext cx="31908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3163" name="Text Box 139"/>
          <p:cNvSpPr txBox="1">
            <a:spLocks noChangeArrowheads="1"/>
          </p:cNvSpPr>
          <p:nvPr/>
        </p:nvSpPr>
        <p:spPr bwMode="auto">
          <a:xfrm>
            <a:off x="3494088" y="2057400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3164" name="Text Box 140"/>
          <p:cNvSpPr txBox="1">
            <a:spLocks noChangeArrowheads="1"/>
          </p:cNvSpPr>
          <p:nvPr/>
        </p:nvSpPr>
        <p:spPr bwMode="auto">
          <a:xfrm>
            <a:off x="4398963" y="1503363"/>
            <a:ext cx="2857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3165" name="Text Box 141"/>
          <p:cNvSpPr txBox="1">
            <a:spLocks noChangeArrowheads="1"/>
          </p:cNvSpPr>
          <p:nvPr/>
        </p:nvSpPr>
        <p:spPr bwMode="auto">
          <a:xfrm>
            <a:off x="4702175" y="2341563"/>
            <a:ext cx="331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3166" name="Line 142"/>
          <p:cNvSpPr>
            <a:spLocks noChangeShapeType="1"/>
          </p:cNvSpPr>
          <p:nvPr/>
        </p:nvSpPr>
        <p:spPr bwMode="auto">
          <a:xfrm>
            <a:off x="3529013" y="1808163"/>
            <a:ext cx="9064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67" name="Line 143"/>
          <p:cNvSpPr>
            <a:spLocks noChangeShapeType="1"/>
          </p:cNvSpPr>
          <p:nvPr/>
        </p:nvSpPr>
        <p:spPr bwMode="auto">
          <a:xfrm flipV="1">
            <a:off x="3529013" y="1808163"/>
            <a:ext cx="0" cy="2492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68" name="Line 144"/>
          <p:cNvSpPr>
            <a:spLocks noChangeShapeType="1"/>
          </p:cNvSpPr>
          <p:nvPr/>
        </p:nvSpPr>
        <p:spPr bwMode="auto">
          <a:xfrm>
            <a:off x="4435475" y="1568450"/>
            <a:ext cx="0" cy="2397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69" name="Line 145"/>
          <p:cNvSpPr>
            <a:spLocks noChangeShapeType="1"/>
          </p:cNvSpPr>
          <p:nvPr/>
        </p:nvSpPr>
        <p:spPr bwMode="auto">
          <a:xfrm flipH="1">
            <a:off x="3529013" y="1533525"/>
            <a:ext cx="8763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70" name="Line 146"/>
          <p:cNvSpPr>
            <a:spLocks noChangeShapeType="1"/>
          </p:cNvSpPr>
          <p:nvPr/>
        </p:nvSpPr>
        <p:spPr bwMode="auto">
          <a:xfrm>
            <a:off x="3529013" y="1533525"/>
            <a:ext cx="0" cy="3032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71" name="Rectangle 147"/>
          <p:cNvSpPr>
            <a:spLocks noChangeArrowheads="1"/>
          </p:cNvSpPr>
          <p:nvPr/>
        </p:nvSpPr>
        <p:spPr bwMode="auto">
          <a:xfrm>
            <a:off x="798513" y="4081463"/>
            <a:ext cx="1811337" cy="1989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72" name="Line 148"/>
          <p:cNvSpPr>
            <a:spLocks noChangeShapeType="1"/>
          </p:cNvSpPr>
          <p:nvPr/>
        </p:nvSpPr>
        <p:spPr bwMode="auto">
          <a:xfrm>
            <a:off x="1098550" y="4083050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73" name="Line 149"/>
          <p:cNvSpPr>
            <a:spLocks noChangeShapeType="1"/>
          </p:cNvSpPr>
          <p:nvPr/>
        </p:nvSpPr>
        <p:spPr bwMode="auto">
          <a:xfrm>
            <a:off x="1403350" y="4083050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74" name="Line 150"/>
          <p:cNvSpPr>
            <a:spLocks noChangeShapeType="1"/>
          </p:cNvSpPr>
          <p:nvPr/>
        </p:nvSpPr>
        <p:spPr bwMode="auto">
          <a:xfrm>
            <a:off x="1703388" y="4083050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75" name="Line 151"/>
          <p:cNvSpPr>
            <a:spLocks noChangeShapeType="1"/>
          </p:cNvSpPr>
          <p:nvPr/>
        </p:nvSpPr>
        <p:spPr bwMode="auto">
          <a:xfrm>
            <a:off x="2006600" y="4083050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76" name="Line 152"/>
          <p:cNvSpPr>
            <a:spLocks noChangeShapeType="1"/>
          </p:cNvSpPr>
          <p:nvPr/>
        </p:nvSpPr>
        <p:spPr bwMode="auto">
          <a:xfrm>
            <a:off x="2306638" y="4083050"/>
            <a:ext cx="0" cy="198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77" name="Line 153"/>
          <p:cNvSpPr>
            <a:spLocks noChangeShapeType="1"/>
          </p:cNvSpPr>
          <p:nvPr/>
        </p:nvSpPr>
        <p:spPr bwMode="auto">
          <a:xfrm flipH="1">
            <a:off x="798513" y="435451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78" name="Line 154"/>
          <p:cNvSpPr>
            <a:spLocks noChangeShapeType="1"/>
          </p:cNvSpPr>
          <p:nvPr/>
        </p:nvSpPr>
        <p:spPr bwMode="auto">
          <a:xfrm flipH="1">
            <a:off x="798513" y="4640263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79" name="Line 155"/>
          <p:cNvSpPr>
            <a:spLocks noChangeShapeType="1"/>
          </p:cNvSpPr>
          <p:nvPr/>
        </p:nvSpPr>
        <p:spPr bwMode="auto">
          <a:xfrm flipH="1">
            <a:off x="798513" y="492760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80" name="Line 156"/>
          <p:cNvSpPr>
            <a:spLocks noChangeShapeType="1"/>
          </p:cNvSpPr>
          <p:nvPr/>
        </p:nvSpPr>
        <p:spPr bwMode="auto">
          <a:xfrm flipH="1">
            <a:off x="798513" y="521335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81" name="Line 157"/>
          <p:cNvSpPr>
            <a:spLocks noChangeShapeType="1"/>
          </p:cNvSpPr>
          <p:nvPr/>
        </p:nvSpPr>
        <p:spPr bwMode="auto">
          <a:xfrm flipH="1">
            <a:off x="798513" y="549910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82" name="Line 158"/>
          <p:cNvSpPr>
            <a:spLocks noChangeShapeType="1"/>
          </p:cNvSpPr>
          <p:nvPr/>
        </p:nvSpPr>
        <p:spPr bwMode="auto">
          <a:xfrm flipH="1">
            <a:off x="798513" y="5784850"/>
            <a:ext cx="1811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83" name="Oval 159"/>
          <p:cNvSpPr>
            <a:spLocks noChangeAspect="1" noChangeArrowheads="1"/>
          </p:cNvSpPr>
          <p:nvPr/>
        </p:nvSpPr>
        <p:spPr bwMode="auto">
          <a:xfrm>
            <a:off x="1970088" y="4051300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84" name="Oval 160"/>
          <p:cNvSpPr>
            <a:spLocks noChangeAspect="1" noChangeArrowheads="1"/>
          </p:cNvSpPr>
          <p:nvPr/>
        </p:nvSpPr>
        <p:spPr bwMode="auto">
          <a:xfrm>
            <a:off x="766763" y="4319588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85" name="Oval 161"/>
          <p:cNvSpPr>
            <a:spLocks noChangeAspect="1" noChangeArrowheads="1"/>
          </p:cNvSpPr>
          <p:nvPr/>
        </p:nvSpPr>
        <p:spPr bwMode="auto">
          <a:xfrm>
            <a:off x="1065213" y="4605338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86" name="Oval 162"/>
          <p:cNvSpPr>
            <a:spLocks noChangeAspect="1" noChangeArrowheads="1"/>
          </p:cNvSpPr>
          <p:nvPr/>
        </p:nvSpPr>
        <p:spPr bwMode="auto">
          <a:xfrm>
            <a:off x="2576513" y="5461000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87" name="Oval 163"/>
          <p:cNvSpPr>
            <a:spLocks noChangeArrowheads="1"/>
          </p:cNvSpPr>
          <p:nvPr/>
        </p:nvSpPr>
        <p:spPr bwMode="auto">
          <a:xfrm>
            <a:off x="1065213" y="6034088"/>
            <a:ext cx="71437" cy="650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88" name="Text Box 164"/>
          <p:cNvSpPr txBox="1">
            <a:spLocks noChangeArrowheads="1"/>
          </p:cNvSpPr>
          <p:nvPr/>
        </p:nvSpPr>
        <p:spPr bwMode="auto">
          <a:xfrm>
            <a:off x="766763" y="4078288"/>
            <a:ext cx="317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3189" name="Text Box 165"/>
          <p:cNvSpPr txBox="1">
            <a:spLocks noChangeArrowheads="1"/>
          </p:cNvSpPr>
          <p:nvPr/>
        </p:nvSpPr>
        <p:spPr bwMode="auto">
          <a:xfrm>
            <a:off x="1065213" y="4605338"/>
            <a:ext cx="334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3190" name="Text Box 166"/>
          <p:cNvSpPr txBox="1">
            <a:spLocks noChangeArrowheads="1"/>
          </p:cNvSpPr>
          <p:nvPr/>
        </p:nvSpPr>
        <p:spPr bwMode="auto">
          <a:xfrm>
            <a:off x="1970088" y="4051300"/>
            <a:ext cx="32702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3191" name="Text Box 167"/>
          <p:cNvSpPr txBox="1">
            <a:spLocks noChangeArrowheads="1"/>
          </p:cNvSpPr>
          <p:nvPr/>
        </p:nvSpPr>
        <p:spPr bwMode="auto">
          <a:xfrm>
            <a:off x="2273300" y="4889500"/>
            <a:ext cx="3635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3192" name="Text Box 168"/>
          <p:cNvSpPr txBox="1">
            <a:spLocks noChangeArrowheads="1"/>
          </p:cNvSpPr>
          <p:nvPr/>
        </p:nvSpPr>
        <p:spPr bwMode="auto">
          <a:xfrm>
            <a:off x="2373313" y="54657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3193" name="Text Box 169"/>
          <p:cNvSpPr txBox="1">
            <a:spLocks noChangeArrowheads="1"/>
          </p:cNvSpPr>
          <p:nvPr/>
        </p:nvSpPr>
        <p:spPr bwMode="auto">
          <a:xfrm>
            <a:off x="1668463" y="5465763"/>
            <a:ext cx="33496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1153194" name="Line 170"/>
          <p:cNvSpPr>
            <a:spLocks noChangeShapeType="1"/>
          </p:cNvSpPr>
          <p:nvPr/>
        </p:nvSpPr>
        <p:spPr bwMode="auto">
          <a:xfrm flipV="1">
            <a:off x="1098550" y="4354513"/>
            <a:ext cx="0" cy="250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95" name="Line 171"/>
          <p:cNvSpPr>
            <a:spLocks noChangeShapeType="1"/>
          </p:cNvSpPr>
          <p:nvPr/>
        </p:nvSpPr>
        <p:spPr bwMode="auto">
          <a:xfrm>
            <a:off x="2306638" y="4354513"/>
            <a:ext cx="0" cy="534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96" name="Line 172"/>
          <p:cNvSpPr>
            <a:spLocks noChangeShapeType="1"/>
          </p:cNvSpPr>
          <p:nvPr/>
        </p:nvSpPr>
        <p:spPr bwMode="auto">
          <a:xfrm>
            <a:off x="2306638" y="4954588"/>
            <a:ext cx="0" cy="544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97" name="Line 173"/>
          <p:cNvSpPr>
            <a:spLocks noChangeShapeType="1"/>
          </p:cNvSpPr>
          <p:nvPr/>
        </p:nvSpPr>
        <p:spPr bwMode="auto">
          <a:xfrm>
            <a:off x="2306638" y="5499100"/>
            <a:ext cx="2698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98" name="Line 174"/>
          <p:cNvSpPr>
            <a:spLocks noChangeShapeType="1"/>
          </p:cNvSpPr>
          <p:nvPr/>
        </p:nvSpPr>
        <p:spPr bwMode="auto">
          <a:xfrm>
            <a:off x="2341563" y="4927600"/>
            <a:ext cx="2667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199" name="Line 175"/>
          <p:cNvSpPr>
            <a:spLocks noChangeShapeType="1"/>
          </p:cNvSpPr>
          <p:nvPr/>
        </p:nvSpPr>
        <p:spPr bwMode="auto">
          <a:xfrm flipH="1" flipV="1">
            <a:off x="2608263" y="4927600"/>
            <a:ext cx="1587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00" name="Text Box 176"/>
          <p:cNvSpPr txBox="1">
            <a:spLocks noChangeArrowheads="1"/>
          </p:cNvSpPr>
          <p:nvPr/>
        </p:nvSpPr>
        <p:spPr bwMode="auto">
          <a:xfrm>
            <a:off x="1420813" y="2098675"/>
            <a:ext cx="9667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3201" name="Text Box 177"/>
          <p:cNvSpPr txBox="1">
            <a:spLocks noChangeArrowheads="1"/>
          </p:cNvSpPr>
          <p:nvPr/>
        </p:nvSpPr>
        <p:spPr bwMode="auto">
          <a:xfrm>
            <a:off x="3844925" y="2098675"/>
            <a:ext cx="968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3202" name="Text Box 178"/>
          <p:cNvSpPr txBox="1">
            <a:spLocks noChangeArrowheads="1"/>
          </p:cNvSpPr>
          <p:nvPr/>
        </p:nvSpPr>
        <p:spPr bwMode="auto">
          <a:xfrm>
            <a:off x="6267450" y="2106613"/>
            <a:ext cx="9667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3203" name="Text Box 179"/>
          <p:cNvSpPr txBox="1">
            <a:spLocks noChangeArrowheads="1"/>
          </p:cNvSpPr>
          <p:nvPr/>
        </p:nvSpPr>
        <p:spPr bwMode="auto">
          <a:xfrm>
            <a:off x="1414463" y="4654550"/>
            <a:ext cx="968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3204" name="Text Box 180"/>
          <p:cNvSpPr txBox="1">
            <a:spLocks noChangeArrowheads="1"/>
          </p:cNvSpPr>
          <p:nvPr/>
        </p:nvSpPr>
        <p:spPr bwMode="auto">
          <a:xfrm>
            <a:off x="3830638" y="4633913"/>
            <a:ext cx="9667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3205" name="Text Box 181"/>
          <p:cNvSpPr txBox="1">
            <a:spLocks noChangeArrowheads="1"/>
          </p:cNvSpPr>
          <p:nvPr/>
        </p:nvSpPr>
        <p:spPr bwMode="auto">
          <a:xfrm>
            <a:off x="6283325" y="4641850"/>
            <a:ext cx="968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969696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1153206" name="Oval 182"/>
          <p:cNvSpPr>
            <a:spLocks noChangeAspect="1" noChangeArrowheads="1"/>
          </p:cNvSpPr>
          <p:nvPr/>
        </p:nvSpPr>
        <p:spPr bwMode="auto">
          <a:xfrm>
            <a:off x="4697413" y="2333625"/>
            <a:ext cx="80962" cy="762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07" name="Oval 183"/>
          <p:cNvSpPr>
            <a:spLocks noChangeAspect="1" noChangeArrowheads="1"/>
          </p:cNvSpPr>
          <p:nvPr/>
        </p:nvSpPr>
        <p:spPr bwMode="auto">
          <a:xfrm>
            <a:off x="7453313" y="2922588"/>
            <a:ext cx="80962" cy="77787"/>
          </a:xfrm>
          <a:prstGeom prst="ellipse">
            <a:avLst/>
          </a:prstGeom>
          <a:solidFill>
            <a:srgbClr val="FFCC99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08" name="Oval 184"/>
          <p:cNvSpPr>
            <a:spLocks noChangeAspect="1" noChangeArrowheads="1"/>
          </p:cNvSpPr>
          <p:nvPr/>
        </p:nvSpPr>
        <p:spPr bwMode="auto">
          <a:xfrm>
            <a:off x="3495675" y="6024563"/>
            <a:ext cx="80963" cy="77787"/>
          </a:xfrm>
          <a:prstGeom prst="ellipse">
            <a:avLst/>
          </a:prstGeom>
          <a:solidFill>
            <a:srgbClr val="FFCC99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09" name="Oval 185"/>
          <p:cNvSpPr>
            <a:spLocks noChangeAspect="1" noChangeArrowheads="1"/>
          </p:cNvSpPr>
          <p:nvPr/>
        </p:nvSpPr>
        <p:spPr bwMode="auto">
          <a:xfrm>
            <a:off x="1670050" y="5462588"/>
            <a:ext cx="80963" cy="77787"/>
          </a:xfrm>
          <a:prstGeom prst="ellipse">
            <a:avLst/>
          </a:prstGeom>
          <a:solidFill>
            <a:srgbClr val="FFCC99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10" name="Line 186"/>
          <p:cNvSpPr>
            <a:spLocks noChangeShapeType="1"/>
          </p:cNvSpPr>
          <p:nvPr/>
        </p:nvSpPr>
        <p:spPr bwMode="auto">
          <a:xfrm>
            <a:off x="3227388" y="1817688"/>
            <a:ext cx="301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11" name="Line 187"/>
          <p:cNvSpPr>
            <a:spLocks noChangeShapeType="1"/>
          </p:cNvSpPr>
          <p:nvPr/>
        </p:nvSpPr>
        <p:spPr bwMode="auto">
          <a:xfrm>
            <a:off x="6884988" y="1817688"/>
            <a:ext cx="3016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12" name="Line 188"/>
          <p:cNvSpPr>
            <a:spLocks noChangeShapeType="1"/>
          </p:cNvSpPr>
          <p:nvPr/>
        </p:nvSpPr>
        <p:spPr bwMode="auto">
          <a:xfrm flipH="1" flipV="1">
            <a:off x="4737100" y="5507038"/>
            <a:ext cx="2682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13" name="Line 189"/>
          <p:cNvSpPr>
            <a:spLocks noChangeShapeType="1"/>
          </p:cNvSpPr>
          <p:nvPr/>
        </p:nvSpPr>
        <p:spPr bwMode="auto">
          <a:xfrm>
            <a:off x="5734050" y="1817688"/>
            <a:ext cx="244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14" name="Line 190"/>
          <p:cNvSpPr>
            <a:spLocks noChangeShapeType="1"/>
          </p:cNvSpPr>
          <p:nvPr/>
        </p:nvSpPr>
        <p:spPr bwMode="auto">
          <a:xfrm>
            <a:off x="5978525" y="1817688"/>
            <a:ext cx="9064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15" name="Line 191"/>
          <p:cNvSpPr>
            <a:spLocks noChangeShapeType="1"/>
          </p:cNvSpPr>
          <p:nvPr/>
        </p:nvSpPr>
        <p:spPr bwMode="auto">
          <a:xfrm>
            <a:off x="1973263" y="4352925"/>
            <a:ext cx="3333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16" name="Oval 192"/>
          <p:cNvSpPr>
            <a:spLocks noChangeAspect="1" noChangeArrowheads="1"/>
          </p:cNvSpPr>
          <p:nvPr/>
        </p:nvSpPr>
        <p:spPr bwMode="auto">
          <a:xfrm>
            <a:off x="2273300" y="4889500"/>
            <a:ext cx="85725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17" name="Line 193"/>
          <p:cNvSpPr>
            <a:spLocks noChangeShapeType="1"/>
          </p:cNvSpPr>
          <p:nvPr/>
        </p:nvSpPr>
        <p:spPr bwMode="auto">
          <a:xfrm>
            <a:off x="7186613" y="5507038"/>
            <a:ext cx="2682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18" name="Line 194"/>
          <p:cNvSpPr>
            <a:spLocks noChangeShapeType="1"/>
          </p:cNvSpPr>
          <p:nvPr/>
        </p:nvSpPr>
        <p:spPr bwMode="auto">
          <a:xfrm>
            <a:off x="2006600" y="4116388"/>
            <a:ext cx="0" cy="2381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19" name="Line 195"/>
          <p:cNvSpPr>
            <a:spLocks noChangeShapeType="1"/>
          </p:cNvSpPr>
          <p:nvPr/>
        </p:nvSpPr>
        <p:spPr bwMode="auto">
          <a:xfrm>
            <a:off x="835025" y="4354513"/>
            <a:ext cx="11382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20" name="Oval 196"/>
          <p:cNvSpPr>
            <a:spLocks noChangeAspect="1" noChangeArrowheads="1"/>
          </p:cNvSpPr>
          <p:nvPr/>
        </p:nvSpPr>
        <p:spPr bwMode="auto">
          <a:xfrm>
            <a:off x="4090988" y="5464175"/>
            <a:ext cx="8890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21" name="Line 197"/>
          <p:cNvSpPr>
            <a:spLocks noChangeShapeType="1"/>
          </p:cNvSpPr>
          <p:nvPr/>
        </p:nvSpPr>
        <p:spPr bwMode="auto">
          <a:xfrm flipH="1">
            <a:off x="6038850" y="6081713"/>
            <a:ext cx="5683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22" name="Line 198"/>
          <p:cNvSpPr>
            <a:spLocks noChangeShapeType="1"/>
          </p:cNvSpPr>
          <p:nvPr/>
        </p:nvSpPr>
        <p:spPr bwMode="auto">
          <a:xfrm>
            <a:off x="6588125" y="5516563"/>
            <a:ext cx="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23" name="Oval 199"/>
          <p:cNvSpPr>
            <a:spLocks noChangeAspect="1" noChangeArrowheads="1"/>
          </p:cNvSpPr>
          <p:nvPr/>
        </p:nvSpPr>
        <p:spPr bwMode="auto">
          <a:xfrm>
            <a:off x="6546850" y="5473700"/>
            <a:ext cx="85725" cy="809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3225" name="Rectangle 20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5.6.1	</a:t>
            </a:r>
            <a:r>
              <a:rPr lang="en-US" altLang="zh-CN">
                <a:ea typeface="宋体" charset="0"/>
                <a:cs typeface="宋体" charset="0"/>
              </a:rPr>
              <a:t>Rectilinear Routing: Example </a:t>
            </a:r>
            <a:r>
              <a:rPr lang="de-DE"/>
              <a:t>Sequential Steiner Tree Heuristic</a:t>
            </a:r>
          </a:p>
        </p:txBody>
      </p:sp>
    </p:spTree>
    <p:extLst>
      <p:ext uri="{BB962C8B-B14F-4D97-AF65-F5344CB8AC3E}">
        <p14:creationId xmlns:p14="http://schemas.microsoft.com/office/powerpoint/2010/main" val="3125857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5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5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5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142" grpId="0" animBg="1"/>
      <p:bldP spid="1153143" grpId="0" animBg="1"/>
      <p:bldP spid="1153221" grpId="0" animBg="1"/>
      <p:bldP spid="1153221" grpId="1" animBg="1"/>
      <p:bldP spid="1153222" grpId="0" animBg="1"/>
      <p:bldP spid="115322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516E8-FA8A-BC4E-B76F-7CE47613057B}" type="slidenum">
              <a:rPr lang="en-US"/>
              <a:pPr/>
              <a:t>44</a:t>
            </a:fld>
            <a:endParaRPr lang="en-US"/>
          </a:p>
        </p:txBody>
      </p:sp>
      <p:sp>
        <p:nvSpPr>
          <p:cNvPr id="1154051" name="Rectangle 3"/>
          <p:cNvSpPr>
            <a:spLocks noChangeArrowheads="1"/>
          </p:cNvSpPr>
          <p:nvPr/>
        </p:nvSpPr>
        <p:spPr bwMode="auto">
          <a:xfrm>
            <a:off x="3219450" y="4079875"/>
            <a:ext cx="1812925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52" name="Line 4"/>
          <p:cNvSpPr>
            <a:spLocks noChangeShapeType="1"/>
          </p:cNvSpPr>
          <p:nvPr/>
        </p:nvSpPr>
        <p:spPr bwMode="auto">
          <a:xfrm>
            <a:off x="3522663" y="4081463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53" name="Line 5"/>
          <p:cNvSpPr>
            <a:spLocks noChangeShapeType="1"/>
          </p:cNvSpPr>
          <p:nvPr/>
        </p:nvSpPr>
        <p:spPr bwMode="auto">
          <a:xfrm>
            <a:off x="3825875" y="4081463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54" name="Line 6"/>
          <p:cNvSpPr>
            <a:spLocks noChangeShapeType="1"/>
          </p:cNvSpPr>
          <p:nvPr/>
        </p:nvSpPr>
        <p:spPr bwMode="auto">
          <a:xfrm>
            <a:off x="4125913" y="4081463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55" name="Line 7"/>
          <p:cNvSpPr>
            <a:spLocks noChangeShapeType="1"/>
          </p:cNvSpPr>
          <p:nvPr/>
        </p:nvSpPr>
        <p:spPr bwMode="auto">
          <a:xfrm>
            <a:off x="4427538" y="4081463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56" name="Line 8"/>
          <p:cNvSpPr>
            <a:spLocks noChangeShapeType="1"/>
          </p:cNvSpPr>
          <p:nvPr/>
        </p:nvSpPr>
        <p:spPr bwMode="auto">
          <a:xfrm>
            <a:off x="4730750" y="4081463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57" name="Line 9"/>
          <p:cNvSpPr>
            <a:spLocks noChangeShapeType="1"/>
          </p:cNvSpPr>
          <p:nvPr/>
        </p:nvSpPr>
        <p:spPr bwMode="auto">
          <a:xfrm flipH="1">
            <a:off x="3219450" y="4352925"/>
            <a:ext cx="181292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58" name="Line 10"/>
          <p:cNvSpPr>
            <a:spLocks noChangeShapeType="1"/>
          </p:cNvSpPr>
          <p:nvPr/>
        </p:nvSpPr>
        <p:spPr bwMode="auto">
          <a:xfrm flipH="1">
            <a:off x="3219450" y="4638675"/>
            <a:ext cx="181292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59" name="Line 11"/>
          <p:cNvSpPr>
            <a:spLocks noChangeShapeType="1"/>
          </p:cNvSpPr>
          <p:nvPr/>
        </p:nvSpPr>
        <p:spPr bwMode="auto">
          <a:xfrm flipH="1">
            <a:off x="3219450" y="4924425"/>
            <a:ext cx="181292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60" name="Line 12"/>
          <p:cNvSpPr>
            <a:spLocks noChangeShapeType="1"/>
          </p:cNvSpPr>
          <p:nvPr/>
        </p:nvSpPr>
        <p:spPr bwMode="auto">
          <a:xfrm flipH="1">
            <a:off x="3219450" y="5211763"/>
            <a:ext cx="181292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61" name="Line 13"/>
          <p:cNvSpPr>
            <a:spLocks noChangeShapeType="1"/>
          </p:cNvSpPr>
          <p:nvPr/>
        </p:nvSpPr>
        <p:spPr bwMode="auto">
          <a:xfrm flipH="1">
            <a:off x="3219450" y="5497513"/>
            <a:ext cx="181292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62" name="Line 14"/>
          <p:cNvSpPr>
            <a:spLocks noChangeShapeType="1"/>
          </p:cNvSpPr>
          <p:nvPr/>
        </p:nvSpPr>
        <p:spPr bwMode="auto">
          <a:xfrm flipH="1">
            <a:off x="3219450" y="5783263"/>
            <a:ext cx="181292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63" name="Oval 15"/>
          <p:cNvSpPr>
            <a:spLocks noChangeAspect="1" noChangeArrowheads="1"/>
          </p:cNvSpPr>
          <p:nvPr/>
        </p:nvSpPr>
        <p:spPr bwMode="auto">
          <a:xfrm>
            <a:off x="4392613" y="4048125"/>
            <a:ext cx="88900" cy="84138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64" name="Oval 16"/>
          <p:cNvSpPr>
            <a:spLocks noChangeAspect="1" noChangeArrowheads="1"/>
          </p:cNvSpPr>
          <p:nvPr/>
        </p:nvSpPr>
        <p:spPr bwMode="auto">
          <a:xfrm>
            <a:off x="3187700" y="4318000"/>
            <a:ext cx="88900" cy="825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65" name="Oval 17"/>
          <p:cNvSpPr>
            <a:spLocks noChangeAspect="1" noChangeArrowheads="1"/>
          </p:cNvSpPr>
          <p:nvPr/>
        </p:nvSpPr>
        <p:spPr bwMode="auto">
          <a:xfrm>
            <a:off x="3489325" y="4603750"/>
            <a:ext cx="85725" cy="825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66" name="Oval 18"/>
          <p:cNvSpPr>
            <a:spLocks noChangeAspect="1" noChangeArrowheads="1"/>
          </p:cNvSpPr>
          <p:nvPr/>
        </p:nvSpPr>
        <p:spPr bwMode="auto">
          <a:xfrm>
            <a:off x="4695825" y="4886325"/>
            <a:ext cx="88900" cy="825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67" name="Oval 19"/>
          <p:cNvSpPr>
            <a:spLocks noChangeAspect="1" noChangeArrowheads="1"/>
          </p:cNvSpPr>
          <p:nvPr/>
        </p:nvSpPr>
        <p:spPr bwMode="auto">
          <a:xfrm>
            <a:off x="4999038" y="5459413"/>
            <a:ext cx="85725" cy="84137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68" name="Text Box 20"/>
          <p:cNvSpPr txBox="1">
            <a:spLocks noChangeArrowheads="1"/>
          </p:cNvSpPr>
          <p:nvPr/>
        </p:nvSpPr>
        <p:spPr bwMode="auto">
          <a:xfrm>
            <a:off x="3187700" y="4057650"/>
            <a:ext cx="3159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4069" name="Text Box 21"/>
          <p:cNvSpPr txBox="1">
            <a:spLocks noChangeArrowheads="1"/>
          </p:cNvSpPr>
          <p:nvPr/>
        </p:nvSpPr>
        <p:spPr bwMode="auto">
          <a:xfrm>
            <a:off x="3489325" y="4603750"/>
            <a:ext cx="3889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4070" name="Text Box 22"/>
          <p:cNvSpPr txBox="1">
            <a:spLocks noChangeArrowheads="1"/>
          </p:cNvSpPr>
          <p:nvPr/>
        </p:nvSpPr>
        <p:spPr bwMode="auto">
          <a:xfrm>
            <a:off x="4392613" y="4048125"/>
            <a:ext cx="315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4071" name="Text Box 23"/>
          <p:cNvSpPr txBox="1">
            <a:spLocks noChangeArrowheads="1"/>
          </p:cNvSpPr>
          <p:nvPr/>
        </p:nvSpPr>
        <p:spPr bwMode="auto">
          <a:xfrm>
            <a:off x="4695825" y="4886325"/>
            <a:ext cx="2984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4072" name="Text Box 24"/>
          <p:cNvSpPr txBox="1">
            <a:spLocks noChangeArrowheads="1"/>
          </p:cNvSpPr>
          <p:nvPr/>
        </p:nvSpPr>
        <p:spPr bwMode="auto">
          <a:xfrm>
            <a:off x="4797425" y="5464175"/>
            <a:ext cx="3524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4073" name="Text Box 25"/>
          <p:cNvSpPr txBox="1">
            <a:spLocks noChangeArrowheads="1"/>
          </p:cNvSpPr>
          <p:nvPr/>
        </p:nvSpPr>
        <p:spPr bwMode="auto">
          <a:xfrm>
            <a:off x="4090988" y="5464175"/>
            <a:ext cx="3238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1154074" name="Text Box 26"/>
          <p:cNvSpPr txBox="1">
            <a:spLocks noChangeArrowheads="1"/>
          </p:cNvSpPr>
          <p:nvPr/>
        </p:nvSpPr>
        <p:spPr bwMode="auto">
          <a:xfrm>
            <a:off x="3489325" y="5822950"/>
            <a:ext cx="396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7</a:t>
            </a:r>
          </a:p>
        </p:txBody>
      </p:sp>
      <p:sp>
        <p:nvSpPr>
          <p:cNvPr id="1154075" name="Line 27"/>
          <p:cNvSpPr>
            <a:spLocks noChangeShapeType="1"/>
          </p:cNvSpPr>
          <p:nvPr/>
        </p:nvSpPr>
        <p:spPr bwMode="auto">
          <a:xfrm>
            <a:off x="3259138" y="4352925"/>
            <a:ext cx="1471612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76" name="Line 28"/>
          <p:cNvSpPr>
            <a:spLocks noChangeShapeType="1"/>
          </p:cNvSpPr>
          <p:nvPr/>
        </p:nvSpPr>
        <p:spPr bwMode="auto">
          <a:xfrm flipV="1">
            <a:off x="3522663" y="4352925"/>
            <a:ext cx="0" cy="250825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77" name="Line 29"/>
          <p:cNvSpPr>
            <a:spLocks noChangeShapeType="1"/>
          </p:cNvSpPr>
          <p:nvPr/>
        </p:nvSpPr>
        <p:spPr bwMode="auto">
          <a:xfrm>
            <a:off x="4427538" y="4114800"/>
            <a:ext cx="0" cy="238125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78" name="Line 30"/>
          <p:cNvSpPr>
            <a:spLocks noChangeShapeType="1"/>
          </p:cNvSpPr>
          <p:nvPr/>
        </p:nvSpPr>
        <p:spPr bwMode="auto">
          <a:xfrm>
            <a:off x="4730750" y="4352925"/>
            <a:ext cx="0" cy="533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79" name="Line 31"/>
          <p:cNvSpPr>
            <a:spLocks noChangeShapeType="1"/>
          </p:cNvSpPr>
          <p:nvPr/>
        </p:nvSpPr>
        <p:spPr bwMode="auto">
          <a:xfrm>
            <a:off x="4730750" y="4951413"/>
            <a:ext cx="0" cy="544512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80" name="Line 32"/>
          <p:cNvSpPr>
            <a:spLocks noChangeShapeType="1"/>
          </p:cNvSpPr>
          <p:nvPr/>
        </p:nvSpPr>
        <p:spPr bwMode="auto">
          <a:xfrm>
            <a:off x="4160838" y="5507038"/>
            <a:ext cx="576262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81" name="Rectangle 33"/>
          <p:cNvSpPr>
            <a:spLocks noChangeArrowheads="1"/>
          </p:cNvSpPr>
          <p:nvPr/>
        </p:nvSpPr>
        <p:spPr bwMode="auto">
          <a:xfrm>
            <a:off x="800100" y="1533525"/>
            <a:ext cx="1811338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82" name="Line 34"/>
          <p:cNvSpPr>
            <a:spLocks noChangeShapeType="1"/>
          </p:cNvSpPr>
          <p:nvPr/>
        </p:nvSpPr>
        <p:spPr bwMode="auto">
          <a:xfrm>
            <a:off x="1101725" y="1535113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83" name="Line 35"/>
          <p:cNvSpPr>
            <a:spLocks noChangeShapeType="1"/>
          </p:cNvSpPr>
          <p:nvPr/>
        </p:nvSpPr>
        <p:spPr bwMode="auto">
          <a:xfrm>
            <a:off x="1404938" y="1535113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84" name="Line 36"/>
          <p:cNvSpPr>
            <a:spLocks noChangeShapeType="1"/>
          </p:cNvSpPr>
          <p:nvPr/>
        </p:nvSpPr>
        <p:spPr bwMode="auto">
          <a:xfrm>
            <a:off x="1706563" y="1535113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85" name="Line 37"/>
          <p:cNvSpPr>
            <a:spLocks noChangeShapeType="1"/>
          </p:cNvSpPr>
          <p:nvPr/>
        </p:nvSpPr>
        <p:spPr bwMode="auto">
          <a:xfrm>
            <a:off x="2006600" y="1535113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86" name="Line 38"/>
          <p:cNvSpPr>
            <a:spLocks noChangeShapeType="1"/>
          </p:cNvSpPr>
          <p:nvPr/>
        </p:nvSpPr>
        <p:spPr bwMode="auto">
          <a:xfrm>
            <a:off x="2309813" y="1535113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87" name="Line 39"/>
          <p:cNvSpPr>
            <a:spLocks noChangeShapeType="1"/>
          </p:cNvSpPr>
          <p:nvPr/>
        </p:nvSpPr>
        <p:spPr bwMode="auto">
          <a:xfrm flipH="1">
            <a:off x="800100" y="1808163"/>
            <a:ext cx="181133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88" name="Line 40"/>
          <p:cNvSpPr>
            <a:spLocks noChangeShapeType="1"/>
          </p:cNvSpPr>
          <p:nvPr/>
        </p:nvSpPr>
        <p:spPr bwMode="auto">
          <a:xfrm flipH="1">
            <a:off x="800100" y="2093913"/>
            <a:ext cx="181133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89" name="Line 41"/>
          <p:cNvSpPr>
            <a:spLocks noChangeShapeType="1"/>
          </p:cNvSpPr>
          <p:nvPr/>
        </p:nvSpPr>
        <p:spPr bwMode="auto">
          <a:xfrm flipH="1">
            <a:off x="800100" y="2379663"/>
            <a:ext cx="181133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90" name="Line 42"/>
          <p:cNvSpPr>
            <a:spLocks noChangeShapeType="1"/>
          </p:cNvSpPr>
          <p:nvPr/>
        </p:nvSpPr>
        <p:spPr bwMode="auto">
          <a:xfrm flipH="1">
            <a:off x="800100" y="2665413"/>
            <a:ext cx="181133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91" name="Line 43"/>
          <p:cNvSpPr>
            <a:spLocks noChangeShapeType="1"/>
          </p:cNvSpPr>
          <p:nvPr/>
        </p:nvSpPr>
        <p:spPr bwMode="auto">
          <a:xfrm flipH="1">
            <a:off x="800100" y="2951163"/>
            <a:ext cx="181133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92" name="Line 44"/>
          <p:cNvSpPr>
            <a:spLocks noChangeShapeType="1"/>
          </p:cNvSpPr>
          <p:nvPr/>
        </p:nvSpPr>
        <p:spPr bwMode="auto">
          <a:xfrm flipH="1">
            <a:off x="800100" y="3238500"/>
            <a:ext cx="181133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93" name="Oval 45"/>
          <p:cNvSpPr>
            <a:spLocks noChangeAspect="1" noChangeArrowheads="1"/>
          </p:cNvSpPr>
          <p:nvPr/>
        </p:nvSpPr>
        <p:spPr bwMode="auto">
          <a:xfrm>
            <a:off x="1973263" y="1503363"/>
            <a:ext cx="80962" cy="76200"/>
          </a:xfrm>
          <a:prstGeom prst="ellipse">
            <a:avLst/>
          </a:prstGeom>
          <a:solidFill>
            <a:srgbClr val="C0C0C0"/>
          </a:solidFill>
          <a:ln w="285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94" name="Oval 46"/>
          <p:cNvSpPr>
            <a:spLocks noChangeAspect="1" noChangeArrowheads="1"/>
          </p:cNvSpPr>
          <p:nvPr/>
        </p:nvSpPr>
        <p:spPr bwMode="auto">
          <a:xfrm>
            <a:off x="768350" y="1773238"/>
            <a:ext cx="85725" cy="825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95" name="Oval 47"/>
          <p:cNvSpPr>
            <a:spLocks noChangeAspect="1" noChangeArrowheads="1"/>
          </p:cNvSpPr>
          <p:nvPr/>
        </p:nvSpPr>
        <p:spPr bwMode="auto">
          <a:xfrm>
            <a:off x="1068388" y="2057400"/>
            <a:ext cx="84137" cy="825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96" name="Oval 48"/>
          <p:cNvSpPr>
            <a:spLocks noChangeArrowheads="1"/>
          </p:cNvSpPr>
          <p:nvPr/>
        </p:nvSpPr>
        <p:spPr bwMode="auto">
          <a:xfrm>
            <a:off x="2274888" y="2341563"/>
            <a:ext cx="69850" cy="650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97" name="Oval 49"/>
          <p:cNvSpPr>
            <a:spLocks noChangeArrowheads="1"/>
          </p:cNvSpPr>
          <p:nvPr/>
        </p:nvSpPr>
        <p:spPr bwMode="auto">
          <a:xfrm>
            <a:off x="2578100" y="2914650"/>
            <a:ext cx="68263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98" name="Oval 50"/>
          <p:cNvSpPr>
            <a:spLocks noChangeArrowheads="1"/>
          </p:cNvSpPr>
          <p:nvPr/>
        </p:nvSpPr>
        <p:spPr bwMode="auto">
          <a:xfrm>
            <a:off x="1670050" y="2917825"/>
            <a:ext cx="69850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099" name="Oval 51"/>
          <p:cNvSpPr>
            <a:spLocks noChangeArrowheads="1"/>
          </p:cNvSpPr>
          <p:nvPr/>
        </p:nvSpPr>
        <p:spPr bwMode="auto">
          <a:xfrm>
            <a:off x="1068388" y="3486150"/>
            <a:ext cx="68262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00" name="Text Box 52"/>
          <p:cNvSpPr txBox="1">
            <a:spLocks noChangeArrowheads="1"/>
          </p:cNvSpPr>
          <p:nvPr/>
        </p:nvSpPr>
        <p:spPr bwMode="auto">
          <a:xfrm>
            <a:off x="768350" y="1522413"/>
            <a:ext cx="3159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4101" name="Text Box 53"/>
          <p:cNvSpPr txBox="1">
            <a:spLocks noChangeArrowheads="1"/>
          </p:cNvSpPr>
          <p:nvPr/>
        </p:nvSpPr>
        <p:spPr bwMode="auto">
          <a:xfrm>
            <a:off x="1068388" y="2057400"/>
            <a:ext cx="3016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4102" name="Text Box 54"/>
          <p:cNvSpPr txBox="1">
            <a:spLocks noChangeArrowheads="1"/>
          </p:cNvSpPr>
          <p:nvPr/>
        </p:nvSpPr>
        <p:spPr bwMode="auto">
          <a:xfrm>
            <a:off x="1973263" y="1503363"/>
            <a:ext cx="3159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4103" name="Line 55"/>
          <p:cNvSpPr>
            <a:spLocks noChangeShapeType="1"/>
          </p:cNvSpPr>
          <p:nvPr/>
        </p:nvSpPr>
        <p:spPr bwMode="auto">
          <a:xfrm>
            <a:off x="836613" y="1808163"/>
            <a:ext cx="265112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04" name="Line 56"/>
          <p:cNvSpPr>
            <a:spLocks noChangeShapeType="1"/>
          </p:cNvSpPr>
          <p:nvPr/>
        </p:nvSpPr>
        <p:spPr bwMode="auto">
          <a:xfrm flipV="1">
            <a:off x="1101725" y="1808163"/>
            <a:ext cx="0" cy="249237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05" name="Line 57"/>
          <p:cNvSpPr>
            <a:spLocks noChangeShapeType="1"/>
          </p:cNvSpPr>
          <p:nvPr/>
        </p:nvSpPr>
        <p:spPr bwMode="auto">
          <a:xfrm>
            <a:off x="800100" y="1838325"/>
            <a:ext cx="0" cy="255588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06" name="Line 58"/>
          <p:cNvSpPr>
            <a:spLocks noChangeShapeType="1"/>
          </p:cNvSpPr>
          <p:nvPr/>
        </p:nvSpPr>
        <p:spPr bwMode="auto">
          <a:xfrm flipH="1">
            <a:off x="800100" y="2093913"/>
            <a:ext cx="268288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07" name="Rectangle 59"/>
          <p:cNvSpPr>
            <a:spLocks noChangeArrowheads="1"/>
          </p:cNvSpPr>
          <p:nvPr/>
        </p:nvSpPr>
        <p:spPr bwMode="auto">
          <a:xfrm>
            <a:off x="5676900" y="1543050"/>
            <a:ext cx="1811338" cy="1990725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08" name="Line 60"/>
          <p:cNvSpPr>
            <a:spLocks noChangeShapeType="1"/>
          </p:cNvSpPr>
          <p:nvPr/>
        </p:nvSpPr>
        <p:spPr bwMode="auto">
          <a:xfrm>
            <a:off x="5978525" y="1544638"/>
            <a:ext cx="0" cy="1989137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09" name="Line 61"/>
          <p:cNvSpPr>
            <a:spLocks noChangeShapeType="1"/>
          </p:cNvSpPr>
          <p:nvPr/>
        </p:nvSpPr>
        <p:spPr bwMode="auto">
          <a:xfrm>
            <a:off x="6281738" y="1544638"/>
            <a:ext cx="0" cy="1989137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10" name="Line 62"/>
          <p:cNvSpPr>
            <a:spLocks noChangeShapeType="1"/>
          </p:cNvSpPr>
          <p:nvPr/>
        </p:nvSpPr>
        <p:spPr bwMode="auto">
          <a:xfrm>
            <a:off x="6583363" y="1544638"/>
            <a:ext cx="0" cy="1989137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11" name="Line 63"/>
          <p:cNvSpPr>
            <a:spLocks noChangeShapeType="1"/>
          </p:cNvSpPr>
          <p:nvPr/>
        </p:nvSpPr>
        <p:spPr bwMode="auto">
          <a:xfrm>
            <a:off x="6884988" y="1544638"/>
            <a:ext cx="0" cy="1989137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12" name="Line 64"/>
          <p:cNvSpPr>
            <a:spLocks noChangeShapeType="1"/>
          </p:cNvSpPr>
          <p:nvPr/>
        </p:nvSpPr>
        <p:spPr bwMode="auto">
          <a:xfrm>
            <a:off x="7186613" y="1544638"/>
            <a:ext cx="0" cy="1989137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13" name="Line 65"/>
          <p:cNvSpPr>
            <a:spLocks noChangeShapeType="1"/>
          </p:cNvSpPr>
          <p:nvPr/>
        </p:nvSpPr>
        <p:spPr bwMode="auto">
          <a:xfrm flipH="1">
            <a:off x="5676900" y="1817688"/>
            <a:ext cx="181133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14" name="Line 66"/>
          <p:cNvSpPr>
            <a:spLocks noChangeShapeType="1"/>
          </p:cNvSpPr>
          <p:nvPr/>
        </p:nvSpPr>
        <p:spPr bwMode="auto">
          <a:xfrm flipH="1">
            <a:off x="5676900" y="2103438"/>
            <a:ext cx="181133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15" name="Line 67"/>
          <p:cNvSpPr>
            <a:spLocks noChangeShapeType="1"/>
          </p:cNvSpPr>
          <p:nvPr/>
        </p:nvSpPr>
        <p:spPr bwMode="auto">
          <a:xfrm flipH="1">
            <a:off x="5676900" y="2389188"/>
            <a:ext cx="181133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16" name="Line 68"/>
          <p:cNvSpPr>
            <a:spLocks noChangeShapeType="1"/>
          </p:cNvSpPr>
          <p:nvPr/>
        </p:nvSpPr>
        <p:spPr bwMode="auto">
          <a:xfrm flipH="1">
            <a:off x="5676900" y="2674938"/>
            <a:ext cx="181133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17" name="Line 69"/>
          <p:cNvSpPr>
            <a:spLocks noChangeShapeType="1"/>
          </p:cNvSpPr>
          <p:nvPr/>
        </p:nvSpPr>
        <p:spPr bwMode="auto">
          <a:xfrm flipH="1">
            <a:off x="5676900" y="2960688"/>
            <a:ext cx="181133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18" name="Line 70"/>
          <p:cNvSpPr>
            <a:spLocks noChangeShapeType="1"/>
          </p:cNvSpPr>
          <p:nvPr/>
        </p:nvSpPr>
        <p:spPr bwMode="auto">
          <a:xfrm flipH="1">
            <a:off x="5676900" y="3248025"/>
            <a:ext cx="181133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19" name="Oval 71"/>
          <p:cNvSpPr>
            <a:spLocks noChangeAspect="1" noChangeArrowheads="1"/>
          </p:cNvSpPr>
          <p:nvPr/>
        </p:nvSpPr>
        <p:spPr bwMode="auto">
          <a:xfrm>
            <a:off x="6850063" y="1511300"/>
            <a:ext cx="85725" cy="84138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20" name="Oval 72"/>
          <p:cNvSpPr>
            <a:spLocks noChangeAspect="1" noChangeArrowheads="1"/>
          </p:cNvSpPr>
          <p:nvPr/>
        </p:nvSpPr>
        <p:spPr bwMode="auto">
          <a:xfrm>
            <a:off x="5645150" y="1781175"/>
            <a:ext cx="88900" cy="825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21" name="Oval 73"/>
          <p:cNvSpPr>
            <a:spLocks noChangeAspect="1" noChangeArrowheads="1"/>
          </p:cNvSpPr>
          <p:nvPr/>
        </p:nvSpPr>
        <p:spPr bwMode="auto">
          <a:xfrm>
            <a:off x="5943600" y="2065338"/>
            <a:ext cx="88900" cy="84137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22" name="Oval 74"/>
          <p:cNvSpPr>
            <a:spLocks noChangeAspect="1" noChangeArrowheads="1"/>
          </p:cNvSpPr>
          <p:nvPr/>
        </p:nvSpPr>
        <p:spPr bwMode="auto">
          <a:xfrm>
            <a:off x="7153275" y="2351088"/>
            <a:ext cx="85725" cy="825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23" name="Oval 75"/>
          <p:cNvSpPr>
            <a:spLocks noChangeArrowheads="1"/>
          </p:cNvSpPr>
          <p:nvPr/>
        </p:nvSpPr>
        <p:spPr bwMode="auto">
          <a:xfrm>
            <a:off x="6546850" y="2927350"/>
            <a:ext cx="69850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24" name="Oval 76"/>
          <p:cNvSpPr>
            <a:spLocks noChangeArrowheads="1"/>
          </p:cNvSpPr>
          <p:nvPr/>
        </p:nvSpPr>
        <p:spPr bwMode="auto">
          <a:xfrm>
            <a:off x="5943600" y="3494088"/>
            <a:ext cx="71438" cy="6826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25" name="Text Box 77"/>
          <p:cNvSpPr txBox="1">
            <a:spLocks noChangeArrowheads="1"/>
          </p:cNvSpPr>
          <p:nvPr/>
        </p:nvSpPr>
        <p:spPr bwMode="auto">
          <a:xfrm>
            <a:off x="5645150" y="1539875"/>
            <a:ext cx="35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4126" name="Text Box 78"/>
          <p:cNvSpPr txBox="1">
            <a:spLocks noChangeArrowheads="1"/>
          </p:cNvSpPr>
          <p:nvPr/>
        </p:nvSpPr>
        <p:spPr bwMode="auto">
          <a:xfrm>
            <a:off x="5943600" y="2065338"/>
            <a:ext cx="37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4127" name="Text Box 79"/>
          <p:cNvSpPr txBox="1">
            <a:spLocks noChangeArrowheads="1"/>
          </p:cNvSpPr>
          <p:nvPr/>
        </p:nvSpPr>
        <p:spPr bwMode="auto">
          <a:xfrm>
            <a:off x="6850063" y="1511300"/>
            <a:ext cx="2301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4128" name="Text Box 80"/>
          <p:cNvSpPr txBox="1">
            <a:spLocks noChangeArrowheads="1"/>
          </p:cNvSpPr>
          <p:nvPr/>
        </p:nvSpPr>
        <p:spPr bwMode="auto">
          <a:xfrm>
            <a:off x="7153275" y="2351088"/>
            <a:ext cx="336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4129" name="Text Box 81"/>
          <p:cNvSpPr txBox="1">
            <a:spLocks noChangeArrowheads="1"/>
          </p:cNvSpPr>
          <p:nvPr/>
        </p:nvSpPr>
        <p:spPr bwMode="auto">
          <a:xfrm>
            <a:off x="7262813" y="2927350"/>
            <a:ext cx="3587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4130" name="Line 82"/>
          <p:cNvSpPr>
            <a:spLocks noChangeShapeType="1"/>
          </p:cNvSpPr>
          <p:nvPr/>
        </p:nvSpPr>
        <p:spPr bwMode="auto">
          <a:xfrm flipV="1">
            <a:off x="5978525" y="1817688"/>
            <a:ext cx="0" cy="24765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31" name="Line 83"/>
          <p:cNvSpPr>
            <a:spLocks noChangeShapeType="1"/>
          </p:cNvSpPr>
          <p:nvPr/>
        </p:nvSpPr>
        <p:spPr bwMode="auto">
          <a:xfrm>
            <a:off x="6884988" y="1577975"/>
            <a:ext cx="0" cy="239713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32" name="Line 84"/>
          <p:cNvSpPr>
            <a:spLocks noChangeShapeType="1"/>
          </p:cNvSpPr>
          <p:nvPr/>
        </p:nvSpPr>
        <p:spPr bwMode="auto">
          <a:xfrm>
            <a:off x="7186613" y="1817688"/>
            <a:ext cx="0" cy="533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33" name="Line 85"/>
          <p:cNvSpPr>
            <a:spLocks noChangeShapeType="1"/>
          </p:cNvSpPr>
          <p:nvPr/>
        </p:nvSpPr>
        <p:spPr bwMode="auto">
          <a:xfrm flipH="1">
            <a:off x="6884988" y="2381250"/>
            <a:ext cx="263525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34" name="Line 86"/>
          <p:cNvSpPr>
            <a:spLocks noChangeShapeType="1"/>
          </p:cNvSpPr>
          <p:nvPr/>
        </p:nvSpPr>
        <p:spPr bwMode="auto">
          <a:xfrm>
            <a:off x="6884988" y="1817688"/>
            <a:ext cx="0" cy="563562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35" name="Rectangle 87"/>
          <p:cNvSpPr>
            <a:spLocks noChangeArrowheads="1"/>
          </p:cNvSpPr>
          <p:nvPr/>
        </p:nvSpPr>
        <p:spPr bwMode="auto">
          <a:xfrm>
            <a:off x="5676900" y="4087813"/>
            <a:ext cx="1811338" cy="1990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36" name="Line 88"/>
          <p:cNvSpPr>
            <a:spLocks noChangeShapeType="1"/>
          </p:cNvSpPr>
          <p:nvPr/>
        </p:nvSpPr>
        <p:spPr bwMode="auto">
          <a:xfrm>
            <a:off x="5978525" y="4089400"/>
            <a:ext cx="0" cy="198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37" name="Line 89"/>
          <p:cNvSpPr>
            <a:spLocks noChangeShapeType="1"/>
          </p:cNvSpPr>
          <p:nvPr/>
        </p:nvSpPr>
        <p:spPr bwMode="auto">
          <a:xfrm>
            <a:off x="6281738" y="4089400"/>
            <a:ext cx="0" cy="198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38" name="Line 90"/>
          <p:cNvSpPr>
            <a:spLocks noChangeShapeType="1"/>
          </p:cNvSpPr>
          <p:nvPr/>
        </p:nvSpPr>
        <p:spPr bwMode="auto">
          <a:xfrm>
            <a:off x="6583363" y="4089400"/>
            <a:ext cx="0" cy="198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39" name="Line 91"/>
          <p:cNvSpPr>
            <a:spLocks noChangeShapeType="1"/>
          </p:cNvSpPr>
          <p:nvPr/>
        </p:nvSpPr>
        <p:spPr bwMode="auto">
          <a:xfrm>
            <a:off x="6884988" y="4089400"/>
            <a:ext cx="0" cy="198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40" name="Line 92"/>
          <p:cNvSpPr>
            <a:spLocks noChangeShapeType="1"/>
          </p:cNvSpPr>
          <p:nvPr/>
        </p:nvSpPr>
        <p:spPr bwMode="auto">
          <a:xfrm>
            <a:off x="7186613" y="4089400"/>
            <a:ext cx="0" cy="198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41" name="Line 93"/>
          <p:cNvSpPr>
            <a:spLocks noChangeShapeType="1"/>
          </p:cNvSpPr>
          <p:nvPr/>
        </p:nvSpPr>
        <p:spPr bwMode="auto">
          <a:xfrm flipH="1">
            <a:off x="5676900" y="4362450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42" name="Line 94"/>
          <p:cNvSpPr>
            <a:spLocks noChangeShapeType="1"/>
          </p:cNvSpPr>
          <p:nvPr/>
        </p:nvSpPr>
        <p:spPr bwMode="auto">
          <a:xfrm flipH="1">
            <a:off x="5676900" y="46497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43" name="Line 95"/>
          <p:cNvSpPr>
            <a:spLocks noChangeShapeType="1"/>
          </p:cNvSpPr>
          <p:nvPr/>
        </p:nvSpPr>
        <p:spPr bwMode="auto">
          <a:xfrm flipH="1">
            <a:off x="5676900" y="4933950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44" name="Line 96"/>
          <p:cNvSpPr>
            <a:spLocks noChangeShapeType="1"/>
          </p:cNvSpPr>
          <p:nvPr/>
        </p:nvSpPr>
        <p:spPr bwMode="auto">
          <a:xfrm flipH="1">
            <a:off x="5676900" y="52212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45" name="Line 97"/>
          <p:cNvSpPr>
            <a:spLocks noChangeShapeType="1"/>
          </p:cNvSpPr>
          <p:nvPr/>
        </p:nvSpPr>
        <p:spPr bwMode="auto">
          <a:xfrm flipH="1">
            <a:off x="5676900" y="550703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46" name="Line 98"/>
          <p:cNvSpPr>
            <a:spLocks noChangeShapeType="1"/>
          </p:cNvSpPr>
          <p:nvPr/>
        </p:nvSpPr>
        <p:spPr bwMode="auto">
          <a:xfrm flipH="1">
            <a:off x="5676900" y="5792788"/>
            <a:ext cx="1811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47" name="Oval 99"/>
          <p:cNvSpPr>
            <a:spLocks noChangeAspect="1" noChangeArrowheads="1"/>
          </p:cNvSpPr>
          <p:nvPr/>
        </p:nvSpPr>
        <p:spPr bwMode="auto">
          <a:xfrm>
            <a:off x="5645150" y="4325938"/>
            <a:ext cx="85725" cy="82550"/>
          </a:xfrm>
          <a:prstGeom prst="ellipse">
            <a:avLst/>
          </a:prstGeom>
          <a:solidFill>
            <a:srgbClr val="EDD1D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48" name="Oval 100"/>
          <p:cNvSpPr>
            <a:spLocks noChangeAspect="1" noChangeArrowheads="1"/>
          </p:cNvSpPr>
          <p:nvPr/>
        </p:nvSpPr>
        <p:spPr bwMode="auto">
          <a:xfrm>
            <a:off x="5943600" y="4611688"/>
            <a:ext cx="88900" cy="82550"/>
          </a:xfrm>
          <a:prstGeom prst="ellipse">
            <a:avLst/>
          </a:prstGeom>
          <a:solidFill>
            <a:srgbClr val="EDD1D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49" name="Oval 101"/>
          <p:cNvSpPr>
            <a:spLocks noChangeAspect="1" noChangeArrowheads="1"/>
          </p:cNvSpPr>
          <p:nvPr/>
        </p:nvSpPr>
        <p:spPr bwMode="auto">
          <a:xfrm>
            <a:off x="7454900" y="5468938"/>
            <a:ext cx="85725" cy="82550"/>
          </a:xfrm>
          <a:prstGeom prst="ellipse">
            <a:avLst/>
          </a:prstGeom>
          <a:solidFill>
            <a:srgbClr val="EDD1D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50" name="Oval 102"/>
          <p:cNvSpPr>
            <a:spLocks noChangeAspect="1" noChangeArrowheads="1"/>
          </p:cNvSpPr>
          <p:nvPr/>
        </p:nvSpPr>
        <p:spPr bwMode="auto">
          <a:xfrm>
            <a:off x="5943600" y="6040438"/>
            <a:ext cx="88900" cy="82550"/>
          </a:xfrm>
          <a:prstGeom prst="ellipse">
            <a:avLst/>
          </a:prstGeom>
          <a:solidFill>
            <a:srgbClr val="EDD1D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51" name="Text Box 103"/>
          <p:cNvSpPr txBox="1">
            <a:spLocks noChangeArrowheads="1"/>
          </p:cNvSpPr>
          <p:nvPr/>
        </p:nvSpPr>
        <p:spPr bwMode="auto">
          <a:xfrm>
            <a:off x="5645150" y="4065588"/>
            <a:ext cx="2857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4152" name="Text Box 104"/>
          <p:cNvSpPr txBox="1">
            <a:spLocks noChangeArrowheads="1"/>
          </p:cNvSpPr>
          <p:nvPr/>
        </p:nvSpPr>
        <p:spPr bwMode="auto">
          <a:xfrm>
            <a:off x="5943600" y="4611688"/>
            <a:ext cx="23018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4153" name="Text Box 105"/>
          <p:cNvSpPr txBox="1">
            <a:spLocks noChangeArrowheads="1"/>
          </p:cNvSpPr>
          <p:nvPr/>
        </p:nvSpPr>
        <p:spPr bwMode="auto">
          <a:xfrm>
            <a:off x="6848475" y="4057650"/>
            <a:ext cx="284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4154" name="Text Box 106"/>
          <p:cNvSpPr txBox="1">
            <a:spLocks noChangeArrowheads="1"/>
          </p:cNvSpPr>
          <p:nvPr/>
        </p:nvSpPr>
        <p:spPr bwMode="auto">
          <a:xfrm>
            <a:off x="7153275" y="4894263"/>
            <a:ext cx="3302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4155" name="Text Box 107"/>
          <p:cNvSpPr txBox="1">
            <a:spLocks noChangeArrowheads="1"/>
          </p:cNvSpPr>
          <p:nvPr/>
        </p:nvSpPr>
        <p:spPr bwMode="auto">
          <a:xfrm>
            <a:off x="7251700" y="5473700"/>
            <a:ext cx="3111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4156" name="Text Box 108"/>
          <p:cNvSpPr txBox="1">
            <a:spLocks noChangeArrowheads="1"/>
          </p:cNvSpPr>
          <p:nvPr/>
        </p:nvSpPr>
        <p:spPr bwMode="auto">
          <a:xfrm>
            <a:off x="6546850" y="5473700"/>
            <a:ext cx="3603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1154157" name="Text Box 109"/>
          <p:cNvSpPr txBox="1">
            <a:spLocks noChangeArrowheads="1"/>
          </p:cNvSpPr>
          <p:nvPr/>
        </p:nvSpPr>
        <p:spPr bwMode="auto">
          <a:xfrm>
            <a:off x="5943600" y="5830888"/>
            <a:ext cx="3984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7</a:t>
            </a:r>
          </a:p>
        </p:txBody>
      </p:sp>
      <p:sp>
        <p:nvSpPr>
          <p:cNvPr id="1154158" name="Line 110"/>
          <p:cNvSpPr>
            <a:spLocks noChangeShapeType="1"/>
          </p:cNvSpPr>
          <p:nvPr/>
        </p:nvSpPr>
        <p:spPr bwMode="auto">
          <a:xfrm>
            <a:off x="5713413" y="4362450"/>
            <a:ext cx="1473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59" name="Line 111"/>
          <p:cNvSpPr>
            <a:spLocks noChangeShapeType="1"/>
          </p:cNvSpPr>
          <p:nvPr/>
        </p:nvSpPr>
        <p:spPr bwMode="auto">
          <a:xfrm flipV="1">
            <a:off x="5978525" y="4362450"/>
            <a:ext cx="0" cy="2492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60" name="Line 112"/>
          <p:cNvSpPr>
            <a:spLocks noChangeShapeType="1"/>
          </p:cNvSpPr>
          <p:nvPr/>
        </p:nvSpPr>
        <p:spPr bwMode="auto">
          <a:xfrm>
            <a:off x="6884988" y="4122738"/>
            <a:ext cx="0" cy="2397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61" name="Line 113"/>
          <p:cNvSpPr>
            <a:spLocks noChangeShapeType="1"/>
          </p:cNvSpPr>
          <p:nvPr/>
        </p:nvSpPr>
        <p:spPr bwMode="auto">
          <a:xfrm>
            <a:off x="7186613" y="4362450"/>
            <a:ext cx="0" cy="531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62" name="Line 114"/>
          <p:cNvSpPr>
            <a:spLocks noChangeShapeType="1"/>
          </p:cNvSpPr>
          <p:nvPr/>
        </p:nvSpPr>
        <p:spPr bwMode="auto">
          <a:xfrm>
            <a:off x="7186613" y="4962525"/>
            <a:ext cx="0" cy="5445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63" name="Line 115"/>
          <p:cNvSpPr>
            <a:spLocks noChangeShapeType="1"/>
          </p:cNvSpPr>
          <p:nvPr/>
        </p:nvSpPr>
        <p:spPr bwMode="auto">
          <a:xfrm flipV="1">
            <a:off x="6616700" y="5507038"/>
            <a:ext cx="569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64" name="Line 116"/>
          <p:cNvSpPr>
            <a:spLocks noChangeShapeType="1"/>
          </p:cNvSpPr>
          <p:nvPr/>
        </p:nvSpPr>
        <p:spPr bwMode="auto">
          <a:xfrm flipH="1">
            <a:off x="5978525" y="5507038"/>
            <a:ext cx="568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65" name="Line 117"/>
          <p:cNvSpPr>
            <a:spLocks noChangeShapeType="1"/>
          </p:cNvSpPr>
          <p:nvPr/>
        </p:nvSpPr>
        <p:spPr bwMode="auto">
          <a:xfrm>
            <a:off x="5978525" y="550703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66" name="Rectangle 118"/>
          <p:cNvSpPr>
            <a:spLocks noChangeArrowheads="1"/>
          </p:cNvSpPr>
          <p:nvPr/>
        </p:nvSpPr>
        <p:spPr bwMode="auto">
          <a:xfrm>
            <a:off x="3227388" y="1533525"/>
            <a:ext cx="1811337" cy="1989138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67" name="Line 119"/>
          <p:cNvSpPr>
            <a:spLocks noChangeShapeType="1"/>
          </p:cNvSpPr>
          <p:nvPr/>
        </p:nvSpPr>
        <p:spPr bwMode="auto">
          <a:xfrm>
            <a:off x="3529013" y="1535113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68" name="Line 120"/>
          <p:cNvSpPr>
            <a:spLocks noChangeShapeType="1"/>
          </p:cNvSpPr>
          <p:nvPr/>
        </p:nvSpPr>
        <p:spPr bwMode="auto">
          <a:xfrm>
            <a:off x="3832225" y="1535113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69" name="Line 121"/>
          <p:cNvSpPr>
            <a:spLocks noChangeShapeType="1"/>
          </p:cNvSpPr>
          <p:nvPr/>
        </p:nvSpPr>
        <p:spPr bwMode="auto">
          <a:xfrm>
            <a:off x="4132263" y="1535113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70" name="Line 122"/>
          <p:cNvSpPr>
            <a:spLocks noChangeShapeType="1"/>
          </p:cNvSpPr>
          <p:nvPr/>
        </p:nvSpPr>
        <p:spPr bwMode="auto">
          <a:xfrm>
            <a:off x="4435475" y="1535113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71" name="Line 123"/>
          <p:cNvSpPr>
            <a:spLocks noChangeShapeType="1"/>
          </p:cNvSpPr>
          <p:nvPr/>
        </p:nvSpPr>
        <p:spPr bwMode="auto">
          <a:xfrm>
            <a:off x="4737100" y="1535113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72" name="Line 124"/>
          <p:cNvSpPr>
            <a:spLocks noChangeShapeType="1"/>
          </p:cNvSpPr>
          <p:nvPr/>
        </p:nvSpPr>
        <p:spPr bwMode="auto">
          <a:xfrm flipH="1">
            <a:off x="3227388" y="1808163"/>
            <a:ext cx="181133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73" name="Line 125"/>
          <p:cNvSpPr>
            <a:spLocks noChangeShapeType="1"/>
          </p:cNvSpPr>
          <p:nvPr/>
        </p:nvSpPr>
        <p:spPr bwMode="auto">
          <a:xfrm flipH="1">
            <a:off x="3227388" y="2093913"/>
            <a:ext cx="181133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74" name="Line 126"/>
          <p:cNvSpPr>
            <a:spLocks noChangeShapeType="1"/>
          </p:cNvSpPr>
          <p:nvPr/>
        </p:nvSpPr>
        <p:spPr bwMode="auto">
          <a:xfrm flipH="1">
            <a:off x="3227388" y="2379663"/>
            <a:ext cx="181133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75" name="Line 127"/>
          <p:cNvSpPr>
            <a:spLocks noChangeShapeType="1"/>
          </p:cNvSpPr>
          <p:nvPr/>
        </p:nvSpPr>
        <p:spPr bwMode="auto">
          <a:xfrm flipH="1">
            <a:off x="3227388" y="2665413"/>
            <a:ext cx="181133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76" name="Line 128"/>
          <p:cNvSpPr>
            <a:spLocks noChangeShapeType="1"/>
          </p:cNvSpPr>
          <p:nvPr/>
        </p:nvSpPr>
        <p:spPr bwMode="auto">
          <a:xfrm flipH="1">
            <a:off x="3227388" y="2951163"/>
            <a:ext cx="181133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77" name="Line 129"/>
          <p:cNvSpPr>
            <a:spLocks noChangeShapeType="1"/>
          </p:cNvSpPr>
          <p:nvPr/>
        </p:nvSpPr>
        <p:spPr bwMode="auto">
          <a:xfrm flipH="1">
            <a:off x="3227388" y="3238500"/>
            <a:ext cx="181133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78" name="Oval 130"/>
          <p:cNvSpPr>
            <a:spLocks noChangeAspect="1" noChangeArrowheads="1"/>
          </p:cNvSpPr>
          <p:nvPr/>
        </p:nvSpPr>
        <p:spPr bwMode="auto">
          <a:xfrm>
            <a:off x="4398963" y="1503363"/>
            <a:ext cx="85725" cy="80962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79" name="Oval 131"/>
          <p:cNvSpPr>
            <a:spLocks noChangeAspect="1" noChangeArrowheads="1"/>
          </p:cNvSpPr>
          <p:nvPr/>
        </p:nvSpPr>
        <p:spPr bwMode="auto">
          <a:xfrm>
            <a:off x="3194050" y="1773238"/>
            <a:ext cx="90488" cy="825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80" name="Oval 132"/>
          <p:cNvSpPr>
            <a:spLocks noChangeAspect="1" noChangeArrowheads="1"/>
          </p:cNvSpPr>
          <p:nvPr/>
        </p:nvSpPr>
        <p:spPr bwMode="auto">
          <a:xfrm>
            <a:off x="3494088" y="2057400"/>
            <a:ext cx="88900" cy="825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81" name="Oval 133"/>
          <p:cNvSpPr>
            <a:spLocks noChangeArrowheads="1"/>
          </p:cNvSpPr>
          <p:nvPr/>
        </p:nvSpPr>
        <p:spPr bwMode="auto">
          <a:xfrm>
            <a:off x="5005388" y="2914650"/>
            <a:ext cx="69850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82" name="Oval 134"/>
          <p:cNvSpPr>
            <a:spLocks noChangeArrowheads="1"/>
          </p:cNvSpPr>
          <p:nvPr/>
        </p:nvSpPr>
        <p:spPr bwMode="auto">
          <a:xfrm>
            <a:off x="4097338" y="2917825"/>
            <a:ext cx="68262" cy="650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83" name="Oval 135"/>
          <p:cNvSpPr>
            <a:spLocks noChangeArrowheads="1"/>
          </p:cNvSpPr>
          <p:nvPr/>
        </p:nvSpPr>
        <p:spPr bwMode="auto">
          <a:xfrm>
            <a:off x="3494088" y="3486150"/>
            <a:ext cx="69850" cy="66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84" name="Text Box 136"/>
          <p:cNvSpPr txBox="1">
            <a:spLocks noChangeArrowheads="1"/>
          </p:cNvSpPr>
          <p:nvPr/>
        </p:nvSpPr>
        <p:spPr bwMode="auto">
          <a:xfrm>
            <a:off x="3194050" y="1522413"/>
            <a:ext cx="31908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4185" name="Text Box 137"/>
          <p:cNvSpPr txBox="1">
            <a:spLocks noChangeArrowheads="1"/>
          </p:cNvSpPr>
          <p:nvPr/>
        </p:nvSpPr>
        <p:spPr bwMode="auto">
          <a:xfrm>
            <a:off x="3494088" y="2057400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4186" name="Text Box 138"/>
          <p:cNvSpPr txBox="1">
            <a:spLocks noChangeArrowheads="1"/>
          </p:cNvSpPr>
          <p:nvPr/>
        </p:nvSpPr>
        <p:spPr bwMode="auto">
          <a:xfrm>
            <a:off x="4398963" y="1503363"/>
            <a:ext cx="2857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4187" name="Text Box 139"/>
          <p:cNvSpPr txBox="1">
            <a:spLocks noChangeArrowheads="1"/>
          </p:cNvSpPr>
          <p:nvPr/>
        </p:nvSpPr>
        <p:spPr bwMode="auto">
          <a:xfrm>
            <a:off x="4702175" y="2341563"/>
            <a:ext cx="331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4188" name="Line 140"/>
          <p:cNvSpPr>
            <a:spLocks noChangeShapeType="1"/>
          </p:cNvSpPr>
          <p:nvPr/>
        </p:nvSpPr>
        <p:spPr bwMode="auto">
          <a:xfrm>
            <a:off x="3529013" y="1808163"/>
            <a:ext cx="906462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89" name="Line 141"/>
          <p:cNvSpPr>
            <a:spLocks noChangeShapeType="1"/>
          </p:cNvSpPr>
          <p:nvPr/>
        </p:nvSpPr>
        <p:spPr bwMode="auto">
          <a:xfrm flipV="1">
            <a:off x="3529013" y="1808163"/>
            <a:ext cx="0" cy="249237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90" name="Line 142"/>
          <p:cNvSpPr>
            <a:spLocks noChangeShapeType="1"/>
          </p:cNvSpPr>
          <p:nvPr/>
        </p:nvSpPr>
        <p:spPr bwMode="auto">
          <a:xfrm>
            <a:off x="4435475" y="1568450"/>
            <a:ext cx="0" cy="239713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91" name="Line 143"/>
          <p:cNvSpPr>
            <a:spLocks noChangeShapeType="1"/>
          </p:cNvSpPr>
          <p:nvPr/>
        </p:nvSpPr>
        <p:spPr bwMode="auto">
          <a:xfrm flipH="1">
            <a:off x="3529013" y="1533525"/>
            <a:ext cx="8763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92" name="Line 144"/>
          <p:cNvSpPr>
            <a:spLocks noChangeShapeType="1"/>
          </p:cNvSpPr>
          <p:nvPr/>
        </p:nvSpPr>
        <p:spPr bwMode="auto">
          <a:xfrm>
            <a:off x="3529013" y="1533525"/>
            <a:ext cx="0" cy="303213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93" name="Rectangle 145"/>
          <p:cNvSpPr>
            <a:spLocks noChangeArrowheads="1"/>
          </p:cNvSpPr>
          <p:nvPr/>
        </p:nvSpPr>
        <p:spPr bwMode="auto">
          <a:xfrm>
            <a:off x="798513" y="4081463"/>
            <a:ext cx="1811337" cy="1989137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94" name="Line 146"/>
          <p:cNvSpPr>
            <a:spLocks noChangeShapeType="1"/>
          </p:cNvSpPr>
          <p:nvPr/>
        </p:nvSpPr>
        <p:spPr bwMode="auto">
          <a:xfrm>
            <a:off x="1098550" y="4083050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95" name="Line 147"/>
          <p:cNvSpPr>
            <a:spLocks noChangeShapeType="1"/>
          </p:cNvSpPr>
          <p:nvPr/>
        </p:nvSpPr>
        <p:spPr bwMode="auto">
          <a:xfrm>
            <a:off x="1403350" y="4083050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96" name="Line 148"/>
          <p:cNvSpPr>
            <a:spLocks noChangeShapeType="1"/>
          </p:cNvSpPr>
          <p:nvPr/>
        </p:nvSpPr>
        <p:spPr bwMode="auto">
          <a:xfrm>
            <a:off x="1703388" y="4083050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97" name="Line 149"/>
          <p:cNvSpPr>
            <a:spLocks noChangeShapeType="1"/>
          </p:cNvSpPr>
          <p:nvPr/>
        </p:nvSpPr>
        <p:spPr bwMode="auto">
          <a:xfrm>
            <a:off x="2006600" y="4083050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98" name="Line 150"/>
          <p:cNvSpPr>
            <a:spLocks noChangeShapeType="1"/>
          </p:cNvSpPr>
          <p:nvPr/>
        </p:nvSpPr>
        <p:spPr bwMode="auto">
          <a:xfrm>
            <a:off x="2306638" y="4083050"/>
            <a:ext cx="0" cy="198755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199" name="Line 151"/>
          <p:cNvSpPr>
            <a:spLocks noChangeShapeType="1"/>
          </p:cNvSpPr>
          <p:nvPr/>
        </p:nvSpPr>
        <p:spPr bwMode="auto">
          <a:xfrm flipH="1">
            <a:off x="798513" y="4354513"/>
            <a:ext cx="181133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00" name="Line 152"/>
          <p:cNvSpPr>
            <a:spLocks noChangeShapeType="1"/>
          </p:cNvSpPr>
          <p:nvPr/>
        </p:nvSpPr>
        <p:spPr bwMode="auto">
          <a:xfrm flipH="1">
            <a:off x="798513" y="4640263"/>
            <a:ext cx="181133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01" name="Line 153"/>
          <p:cNvSpPr>
            <a:spLocks noChangeShapeType="1"/>
          </p:cNvSpPr>
          <p:nvPr/>
        </p:nvSpPr>
        <p:spPr bwMode="auto">
          <a:xfrm flipH="1">
            <a:off x="798513" y="4927600"/>
            <a:ext cx="181133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02" name="Line 154"/>
          <p:cNvSpPr>
            <a:spLocks noChangeShapeType="1"/>
          </p:cNvSpPr>
          <p:nvPr/>
        </p:nvSpPr>
        <p:spPr bwMode="auto">
          <a:xfrm flipH="1">
            <a:off x="798513" y="5213350"/>
            <a:ext cx="181133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03" name="Line 155"/>
          <p:cNvSpPr>
            <a:spLocks noChangeShapeType="1"/>
          </p:cNvSpPr>
          <p:nvPr/>
        </p:nvSpPr>
        <p:spPr bwMode="auto">
          <a:xfrm flipH="1">
            <a:off x="798513" y="5499100"/>
            <a:ext cx="181133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04" name="Line 156"/>
          <p:cNvSpPr>
            <a:spLocks noChangeShapeType="1"/>
          </p:cNvSpPr>
          <p:nvPr/>
        </p:nvSpPr>
        <p:spPr bwMode="auto">
          <a:xfrm flipH="1">
            <a:off x="798513" y="5784850"/>
            <a:ext cx="181133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05" name="Oval 157"/>
          <p:cNvSpPr>
            <a:spLocks noChangeAspect="1" noChangeArrowheads="1"/>
          </p:cNvSpPr>
          <p:nvPr/>
        </p:nvSpPr>
        <p:spPr bwMode="auto">
          <a:xfrm>
            <a:off x="1970088" y="4051300"/>
            <a:ext cx="88900" cy="825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06" name="Oval 158"/>
          <p:cNvSpPr>
            <a:spLocks noChangeAspect="1" noChangeArrowheads="1"/>
          </p:cNvSpPr>
          <p:nvPr/>
        </p:nvSpPr>
        <p:spPr bwMode="auto">
          <a:xfrm>
            <a:off x="766763" y="4319588"/>
            <a:ext cx="85725" cy="825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07" name="Oval 159"/>
          <p:cNvSpPr>
            <a:spLocks noChangeAspect="1" noChangeArrowheads="1"/>
          </p:cNvSpPr>
          <p:nvPr/>
        </p:nvSpPr>
        <p:spPr bwMode="auto">
          <a:xfrm>
            <a:off x="1065213" y="4605338"/>
            <a:ext cx="88900" cy="825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08" name="Oval 160"/>
          <p:cNvSpPr>
            <a:spLocks noChangeAspect="1" noChangeArrowheads="1"/>
          </p:cNvSpPr>
          <p:nvPr/>
        </p:nvSpPr>
        <p:spPr bwMode="auto">
          <a:xfrm>
            <a:off x="2576513" y="5461000"/>
            <a:ext cx="85725" cy="825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09" name="Oval 161"/>
          <p:cNvSpPr>
            <a:spLocks noChangeArrowheads="1"/>
          </p:cNvSpPr>
          <p:nvPr/>
        </p:nvSpPr>
        <p:spPr bwMode="auto">
          <a:xfrm>
            <a:off x="1065213" y="6034088"/>
            <a:ext cx="71437" cy="650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10" name="Text Box 162"/>
          <p:cNvSpPr txBox="1">
            <a:spLocks noChangeArrowheads="1"/>
          </p:cNvSpPr>
          <p:nvPr/>
        </p:nvSpPr>
        <p:spPr bwMode="auto">
          <a:xfrm>
            <a:off x="766763" y="4078288"/>
            <a:ext cx="317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4211" name="Text Box 163"/>
          <p:cNvSpPr txBox="1">
            <a:spLocks noChangeArrowheads="1"/>
          </p:cNvSpPr>
          <p:nvPr/>
        </p:nvSpPr>
        <p:spPr bwMode="auto">
          <a:xfrm>
            <a:off x="1065213" y="4605338"/>
            <a:ext cx="334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4212" name="Text Box 164"/>
          <p:cNvSpPr txBox="1">
            <a:spLocks noChangeArrowheads="1"/>
          </p:cNvSpPr>
          <p:nvPr/>
        </p:nvSpPr>
        <p:spPr bwMode="auto">
          <a:xfrm>
            <a:off x="1970088" y="4051300"/>
            <a:ext cx="32702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4213" name="Text Box 165"/>
          <p:cNvSpPr txBox="1">
            <a:spLocks noChangeArrowheads="1"/>
          </p:cNvSpPr>
          <p:nvPr/>
        </p:nvSpPr>
        <p:spPr bwMode="auto">
          <a:xfrm>
            <a:off x="2273300" y="4889500"/>
            <a:ext cx="3635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4214" name="Text Box 166"/>
          <p:cNvSpPr txBox="1">
            <a:spLocks noChangeArrowheads="1"/>
          </p:cNvSpPr>
          <p:nvPr/>
        </p:nvSpPr>
        <p:spPr bwMode="auto">
          <a:xfrm>
            <a:off x="2373313" y="54657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4215" name="Text Box 167"/>
          <p:cNvSpPr txBox="1">
            <a:spLocks noChangeArrowheads="1"/>
          </p:cNvSpPr>
          <p:nvPr/>
        </p:nvSpPr>
        <p:spPr bwMode="auto">
          <a:xfrm>
            <a:off x="1668463" y="5465763"/>
            <a:ext cx="33496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500" smtClean="0">
                <a:solidFill>
                  <a:srgbClr val="DDDDDD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1154216" name="Line 168"/>
          <p:cNvSpPr>
            <a:spLocks noChangeShapeType="1"/>
          </p:cNvSpPr>
          <p:nvPr/>
        </p:nvSpPr>
        <p:spPr bwMode="auto">
          <a:xfrm flipV="1">
            <a:off x="1098550" y="4354513"/>
            <a:ext cx="0" cy="250825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17" name="Line 169"/>
          <p:cNvSpPr>
            <a:spLocks noChangeShapeType="1"/>
          </p:cNvSpPr>
          <p:nvPr/>
        </p:nvSpPr>
        <p:spPr bwMode="auto">
          <a:xfrm>
            <a:off x="2306638" y="4354513"/>
            <a:ext cx="0" cy="534987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18" name="Line 170"/>
          <p:cNvSpPr>
            <a:spLocks noChangeShapeType="1"/>
          </p:cNvSpPr>
          <p:nvPr/>
        </p:nvSpPr>
        <p:spPr bwMode="auto">
          <a:xfrm>
            <a:off x="2306638" y="4954588"/>
            <a:ext cx="0" cy="544512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19" name="Line 171"/>
          <p:cNvSpPr>
            <a:spLocks noChangeShapeType="1"/>
          </p:cNvSpPr>
          <p:nvPr/>
        </p:nvSpPr>
        <p:spPr bwMode="auto">
          <a:xfrm>
            <a:off x="2306638" y="5499100"/>
            <a:ext cx="269875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20" name="Line 172"/>
          <p:cNvSpPr>
            <a:spLocks noChangeShapeType="1"/>
          </p:cNvSpPr>
          <p:nvPr/>
        </p:nvSpPr>
        <p:spPr bwMode="auto">
          <a:xfrm>
            <a:off x="2341563" y="4927600"/>
            <a:ext cx="2667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21" name="Line 173"/>
          <p:cNvSpPr>
            <a:spLocks noChangeShapeType="1"/>
          </p:cNvSpPr>
          <p:nvPr/>
        </p:nvSpPr>
        <p:spPr bwMode="auto">
          <a:xfrm flipH="1" flipV="1">
            <a:off x="2608263" y="4927600"/>
            <a:ext cx="1587" cy="533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22" name="Text Box 174"/>
          <p:cNvSpPr txBox="1">
            <a:spLocks noChangeArrowheads="1"/>
          </p:cNvSpPr>
          <p:nvPr/>
        </p:nvSpPr>
        <p:spPr bwMode="auto">
          <a:xfrm>
            <a:off x="1420813" y="2098675"/>
            <a:ext cx="9667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DDDDDD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154223" name="Text Box 175"/>
          <p:cNvSpPr txBox="1">
            <a:spLocks noChangeArrowheads="1"/>
          </p:cNvSpPr>
          <p:nvPr/>
        </p:nvSpPr>
        <p:spPr bwMode="auto">
          <a:xfrm>
            <a:off x="3844925" y="2098675"/>
            <a:ext cx="968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DDDDDD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154224" name="Text Box 176"/>
          <p:cNvSpPr txBox="1">
            <a:spLocks noChangeArrowheads="1"/>
          </p:cNvSpPr>
          <p:nvPr/>
        </p:nvSpPr>
        <p:spPr bwMode="auto">
          <a:xfrm>
            <a:off x="6267450" y="2106613"/>
            <a:ext cx="9667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DDDDDD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154225" name="Text Box 177"/>
          <p:cNvSpPr txBox="1">
            <a:spLocks noChangeArrowheads="1"/>
          </p:cNvSpPr>
          <p:nvPr/>
        </p:nvSpPr>
        <p:spPr bwMode="auto">
          <a:xfrm>
            <a:off x="1414463" y="4654550"/>
            <a:ext cx="968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DDDDDD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154226" name="Text Box 178"/>
          <p:cNvSpPr txBox="1">
            <a:spLocks noChangeArrowheads="1"/>
          </p:cNvSpPr>
          <p:nvPr/>
        </p:nvSpPr>
        <p:spPr bwMode="auto">
          <a:xfrm>
            <a:off x="3830638" y="4633913"/>
            <a:ext cx="9667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DDDDDD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1154227" name="Text Box 179"/>
          <p:cNvSpPr txBox="1">
            <a:spLocks noChangeArrowheads="1"/>
          </p:cNvSpPr>
          <p:nvPr/>
        </p:nvSpPr>
        <p:spPr bwMode="auto">
          <a:xfrm>
            <a:off x="6283325" y="4641850"/>
            <a:ext cx="968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4700" smtClean="0">
                <a:solidFill>
                  <a:srgbClr val="DDDDDD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1154228" name="Oval 180"/>
          <p:cNvSpPr>
            <a:spLocks noChangeAspect="1" noChangeArrowheads="1"/>
          </p:cNvSpPr>
          <p:nvPr/>
        </p:nvSpPr>
        <p:spPr bwMode="auto">
          <a:xfrm>
            <a:off x="4697413" y="2333625"/>
            <a:ext cx="80962" cy="76200"/>
          </a:xfrm>
          <a:prstGeom prst="ellipse">
            <a:avLst/>
          </a:prstGeom>
          <a:solidFill>
            <a:srgbClr val="C0C0C0"/>
          </a:solidFill>
          <a:ln w="285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29" name="Oval 181"/>
          <p:cNvSpPr>
            <a:spLocks noChangeAspect="1" noChangeArrowheads="1"/>
          </p:cNvSpPr>
          <p:nvPr/>
        </p:nvSpPr>
        <p:spPr bwMode="auto">
          <a:xfrm>
            <a:off x="7453313" y="2922588"/>
            <a:ext cx="80962" cy="77787"/>
          </a:xfrm>
          <a:prstGeom prst="ellipse">
            <a:avLst/>
          </a:prstGeom>
          <a:solidFill>
            <a:srgbClr val="C0C0C0"/>
          </a:solidFill>
          <a:ln w="285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30" name="Oval 182"/>
          <p:cNvSpPr>
            <a:spLocks noChangeAspect="1" noChangeArrowheads="1"/>
          </p:cNvSpPr>
          <p:nvPr/>
        </p:nvSpPr>
        <p:spPr bwMode="auto">
          <a:xfrm>
            <a:off x="3495675" y="6024563"/>
            <a:ext cx="80963" cy="77787"/>
          </a:xfrm>
          <a:prstGeom prst="ellipse">
            <a:avLst/>
          </a:prstGeom>
          <a:solidFill>
            <a:srgbClr val="C0C0C0"/>
          </a:solidFill>
          <a:ln w="285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31" name="Oval 183"/>
          <p:cNvSpPr>
            <a:spLocks noChangeAspect="1" noChangeArrowheads="1"/>
          </p:cNvSpPr>
          <p:nvPr/>
        </p:nvSpPr>
        <p:spPr bwMode="auto">
          <a:xfrm>
            <a:off x="1670050" y="5462588"/>
            <a:ext cx="80963" cy="77787"/>
          </a:xfrm>
          <a:prstGeom prst="ellipse">
            <a:avLst/>
          </a:prstGeom>
          <a:solidFill>
            <a:srgbClr val="C0C0C0"/>
          </a:solidFill>
          <a:ln w="285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32" name="Line 184"/>
          <p:cNvSpPr>
            <a:spLocks noChangeShapeType="1"/>
          </p:cNvSpPr>
          <p:nvPr/>
        </p:nvSpPr>
        <p:spPr bwMode="auto">
          <a:xfrm>
            <a:off x="3227388" y="1817688"/>
            <a:ext cx="301625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33" name="Line 185"/>
          <p:cNvSpPr>
            <a:spLocks noChangeShapeType="1"/>
          </p:cNvSpPr>
          <p:nvPr/>
        </p:nvSpPr>
        <p:spPr bwMode="auto">
          <a:xfrm>
            <a:off x="6884988" y="1817688"/>
            <a:ext cx="301625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34" name="Line 186"/>
          <p:cNvSpPr>
            <a:spLocks noChangeShapeType="1"/>
          </p:cNvSpPr>
          <p:nvPr/>
        </p:nvSpPr>
        <p:spPr bwMode="auto">
          <a:xfrm flipH="1" flipV="1">
            <a:off x="4737100" y="5507038"/>
            <a:ext cx="268288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35" name="Line 187"/>
          <p:cNvSpPr>
            <a:spLocks noChangeShapeType="1"/>
          </p:cNvSpPr>
          <p:nvPr/>
        </p:nvSpPr>
        <p:spPr bwMode="auto">
          <a:xfrm>
            <a:off x="5734050" y="1817688"/>
            <a:ext cx="244475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36" name="Line 188"/>
          <p:cNvSpPr>
            <a:spLocks noChangeShapeType="1"/>
          </p:cNvSpPr>
          <p:nvPr/>
        </p:nvSpPr>
        <p:spPr bwMode="auto">
          <a:xfrm>
            <a:off x="5978525" y="1817688"/>
            <a:ext cx="906463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37" name="Line 189"/>
          <p:cNvSpPr>
            <a:spLocks noChangeShapeType="1"/>
          </p:cNvSpPr>
          <p:nvPr/>
        </p:nvSpPr>
        <p:spPr bwMode="auto">
          <a:xfrm>
            <a:off x="1973263" y="4352925"/>
            <a:ext cx="333375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38" name="Oval 190"/>
          <p:cNvSpPr>
            <a:spLocks noChangeAspect="1" noChangeArrowheads="1"/>
          </p:cNvSpPr>
          <p:nvPr/>
        </p:nvSpPr>
        <p:spPr bwMode="auto">
          <a:xfrm>
            <a:off x="2273300" y="4889500"/>
            <a:ext cx="85725" cy="825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39" name="Line 191"/>
          <p:cNvSpPr>
            <a:spLocks noChangeShapeType="1"/>
          </p:cNvSpPr>
          <p:nvPr/>
        </p:nvSpPr>
        <p:spPr bwMode="auto">
          <a:xfrm>
            <a:off x="7186613" y="5507038"/>
            <a:ext cx="2682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40" name="Line 192"/>
          <p:cNvSpPr>
            <a:spLocks noChangeShapeType="1"/>
          </p:cNvSpPr>
          <p:nvPr/>
        </p:nvSpPr>
        <p:spPr bwMode="auto">
          <a:xfrm>
            <a:off x="2006600" y="4116388"/>
            <a:ext cx="0" cy="238125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41" name="Line 193"/>
          <p:cNvSpPr>
            <a:spLocks noChangeShapeType="1"/>
          </p:cNvSpPr>
          <p:nvPr/>
        </p:nvSpPr>
        <p:spPr bwMode="auto">
          <a:xfrm>
            <a:off x="835025" y="4354513"/>
            <a:ext cx="1138238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42" name="Oval 194"/>
          <p:cNvSpPr>
            <a:spLocks noChangeAspect="1" noChangeArrowheads="1"/>
          </p:cNvSpPr>
          <p:nvPr/>
        </p:nvSpPr>
        <p:spPr bwMode="auto">
          <a:xfrm>
            <a:off x="4090988" y="5464175"/>
            <a:ext cx="88900" cy="8255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43" name="Oval 195"/>
          <p:cNvSpPr>
            <a:spLocks noChangeAspect="1" noChangeArrowheads="1"/>
          </p:cNvSpPr>
          <p:nvPr/>
        </p:nvSpPr>
        <p:spPr bwMode="auto">
          <a:xfrm>
            <a:off x="6546850" y="5473700"/>
            <a:ext cx="85725" cy="80963"/>
          </a:xfrm>
          <a:prstGeom prst="ellipse">
            <a:avLst/>
          </a:prstGeom>
          <a:solidFill>
            <a:srgbClr val="EDD1D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44" name="Oval 196"/>
          <p:cNvSpPr>
            <a:spLocks noChangeAspect="1" noChangeArrowheads="1"/>
          </p:cNvSpPr>
          <p:nvPr/>
        </p:nvSpPr>
        <p:spPr bwMode="auto">
          <a:xfrm>
            <a:off x="5927725" y="4311650"/>
            <a:ext cx="95250" cy="96838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45" name="Oval 197"/>
          <p:cNvSpPr>
            <a:spLocks noChangeAspect="1" noChangeArrowheads="1"/>
          </p:cNvSpPr>
          <p:nvPr/>
        </p:nvSpPr>
        <p:spPr bwMode="auto">
          <a:xfrm>
            <a:off x="6845300" y="4318000"/>
            <a:ext cx="95250" cy="96838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46" name="Oval 198"/>
          <p:cNvSpPr>
            <a:spLocks noChangeAspect="1" noChangeArrowheads="1"/>
          </p:cNvSpPr>
          <p:nvPr/>
        </p:nvSpPr>
        <p:spPr bwMode="auto">
          <a:xfrm>
            <a:off x="6848475" y="4057650"/>
            <a:ext cx="88900" cy="82550"/>
          </a:xfrm>
          <a:prstGeom prst="ellipse">
            <a:avLst/>
          </a:prstGeom>
          <a:solidFill>
            <a:srgbClr val="EDD1D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47" name="Oval 199"/>
          <p:cNvSpPr>
            <a:spLocks noChangeAspect="1" noChangeArrowheads="1"/>
          </p:cNvSpPr>
          <p:nvPr/>
        </p:nvSpPr>
        <p:spPr bwMode="auto">
          <a:xfrm>
            <a:off x="7153275" y="4894263"/>
            <a:ext cx="85725" cy="84137"/>
          </a:xfrm>
          <a:prstGeom prst="ellipse">
            <a:avLst/>
          </a:prstGeom>
          <a:solidFill>
            <a:srgbClr val="EDD1D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48" name="Oval 200"/>
          <p:cNvSpPr>
            <a:spLocks noChangeAspect="1" noChangeArrowheads="1"/>
          </p:cNvSpPr>
          <p:nvPr/>
        </p:nvSpPr>
        <p:spPr bwMode="auto">
          <a:xfrm>
            <a:off x="7134225" y="5464175"/>
            <a:ext cx="95250" cy="96838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4250" name="Rectangle 20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5.6.1	</a:t>
            </a:r>
            <a:r>
              <a:rPr lang="en-US" altLang="zh-CN">
                <a:ea typeface="宋体" charset="0"/>
                <a:cs typeface="宋体" charset="0"/>
              </a:rPr>
              <a:t>Rectilinear Routing: Example </a:t>
            </a:r>
            <a:r>
              <a:rPr lang="de-DE"/>
              <a:t>Sequential Steiner Tree Heuristic</a:t>
            </a:r>
          </a:p>
        </p:txBody>
      </p:sp>
    </p:spTree>
    <p:extLst>
      <p:ext uri="{BB962C8B-B14F-4D97-AF65-F5344CB8AC3E}">
        <p14:creationId xmlns:p14="http://schemas.microsoft.com/office/powerpoint/2010/main" val="2358722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 heuristic?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7800" y="22098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36576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3048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62600" y="39624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3352800"/>
            <a:ext cx="5334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57600" y="3124200"/>
            <a:ext cx="1066800" cy="22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81400" y="3276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53200" y="4572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8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 heuristic?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7800" y="22098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36576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3048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62600" y="39624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3352800"/>
            <a:ext cx="9144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3276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00400" y="3352800"/>
            <a:ext cx="4572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57600" y="3352800"/>
            <a:ext cx="0" cy="3810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57600" y="3124200"/>
            <a:ext cx="1066800" cy="22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53200" y="4572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9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 heuristic?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7800" y="22098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36576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3048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62600" y="39624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3276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00400" y="3352800"/>
            <a:ext cx="4572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57600" y="3352800"/>
            <a:ext cx="0" cy="3810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57600" y="3352800"/>
            <a:ext cx="10668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38800" y="4038600"/>
            <a:ext cx="990600" cy="609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724400" y="3124200"/>
            <a:ext cx="0" cy="2286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24400" y="3352800"/>
            <a:ext cx="9144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53200" y="4572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5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 heuristic?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7800" y="22098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36576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3048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62600" y="39624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3276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00400" y="3352800"/>
            <a:ext cx="4572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57600" y="3352800"/>
            <a:ext cx="0" cy="3810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57600" y="3352800"/>
            <a:ext cx="10668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38800" y="4038600"/>
            <a:ext cx="990600" cy="609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724400" y="3124200"/>
            <a:ext cx="0" cy="2286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553200" y="4572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724400" y="4038600"/>
            <a:ext cx="9144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24400" y="3352800"/>
            <a:ext cx="0" cy="6858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24000" y="2286000"/>
            <a:ext cx="4114800" cy="1752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 heuristic?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7800" y="22098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36576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3048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62600" y="39624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3276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00400" y="3352800"/>
            <a:ext cx="4572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57600" y="3352800"/>
            <a:ext cx="0" cy="3810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57600" y="3352800"/>
            <a:ext cx="10668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24400" y="3124200"/>
            <a:ext cx="0" cy="2286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553200" y="4572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724400" y="4038600"/>
            <a:ext cx="9144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24400" y="3352800"/>
            <a:ext cx="0" cy="6858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24000" y="4038600"/>
            <a:ext cx="32004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524000" y="2286000"/>
            <a:ext cx="0" cy="17526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38800" y="4038600"/>
            <a:ext cx="9906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629400" y="4038600"/>
            <a:ext cx="0" cy="6096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7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8F18F-880B-D24A-A74C-AA06D6EBAAF6}" type="slidenum">
              <a:rPr lang="en-US"/>
              <a:pPr/>
              <a:t>5</a:t>
            </a:fld>
            <a:endParaRPr lang="en-US"/>
          </a:p>
        </p:txBody>
      </p:sp>
      <p:pic>
        <p:nvPicPr>
          <p:cNvPr id="1093642" name="Picture 10" descr="Unbenannt1"/>
          <p:cNvPicPr>
            <a:picLocks noChangeAspect="1" noChangeArrowheads="1"/>
          </p:cNvPicPr>
          <p:nvPr/>
        </p:nvPicPr>
        <p:blipFill>
          <a:blip r:embed="rId2">
            <a:lum bright="24000" contrast="-3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0413"/>
            <a:ext cx="9144000" cy="6102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364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8193087" cy="3960812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Given a placement, a netlist and technology information,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determine the necessary wiring, e.g., net topologies and specific routing segments, to connect these cells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while respecting constraints, e.g., design rules and routing resource capacities, and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optimizing routing objectives, e.g., minimizing total wirelength and maximizing timing slack.</a:t>
            </a:r>
          </a:p>
        </p:txBody>
      </p:sp>
      <p:sp>
        <p:nvSpPr>
          <p:cNvPr id="1093644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5.1	Introduction</a:t>
            </a:r>
          </a:p>
        </p:txBody>
      </p:sp>
    </p:spTree>
    <p:extLst>
      <p:ext uri="{BB962C8B-B14F-4D97-AF65-F5344CB8AC3E}">
        <p14:creationId xmlns:p14="http://schemas.microsoft.com/office/powerpoint/2010/main" val="3792740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3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3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93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36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4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 heuristic?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7800" y="22098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32766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36576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3048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62600" y="39624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3276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00400" y="3352800"/>
            <a:ext cx="4572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57600" y="3352800"/>
            <a:ext cx="0" cy="3810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57600" y="3352800"/>
            <a:ext cx="10668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24400" y="3124200"/>
            <a:ext cx="0" cy="2286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553200" y="4572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724400" y="4038600"/>
            <a:ext cx="9144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24400" y="3352800"/>
            <a:ext cx="0" cy="6858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24000" y="4038600"/>
            <a:ext cx="32004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524000" y="2286000"/>
            <a:ext cx="0" cy="17526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38800" y="4038600"/>
            <a:ext cx="9906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629400" y="4038600"/>
            <a:ext cx="0" cy="6096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" y="4876800"/>
            <a:ext cx="7981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Sequential processing of the pins leads to </a:t>
            </a:r>
            <a:r>
              <a:rPr lang="en-US" sz="2400" dirty="0" err="1" smtClean="0">
                <a:latin typeface="Times New Roman"/>
                <a:cs typeface="Times New Roman"/>
              </a:rPr>
              <a:t>suboptimality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Using the dashed segments would decrease the total </a:t>
            </a:r>
            <a:r>
              <a:rPr lang="en-US" sz="2400" dirty="0" err="1" smtClean="0">
                <a:latin typeface="Times New Roman"/>
                <a:cs typeface="Times New Roman"/>
              </a:rPr>
              <a:t>wirelength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524000" y="3352800"/>
            <a:ext cx="1600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18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Iterated 1-Steiner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7200" y="3276600"/>
            <a:ext cx="81534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Iterated 1-Steiner Heuristic:</a:t>
            </a:r>
          </a:p>
          <a:p>
            <a:pPr marL="0" indent="0">
              <a:buNone/>
            </a:pPr>
            <a:r>
              <a:rPr lang="en-US" sz="2400" dirty="0" smtClean="0"/>
              <a:t>    1. Start with the original point set P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    2. Find the Steiner point 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such that </a:t>
            </a:r>
            <a:r>
              <a:rPr lang="en-US" sz="2400" dirty="0">
                <a:solidFill>
                  <a:srgbClr val="0000FF"/>
                </a:solidFill>
              </a:rPr>
              <a:t>ΔMST</a:t>
            </a:r>
            <a:r>
              <a:rPr lang="en-US" sz="2400" dirty="0" smtClean="0">
                <a:solidFill>
                  <a:srgbClr val="0000FF"/>
                </a:solidFill>
              </a:rPr>
              <a:t>(P, x) </a:t>
            </a:r>
            <a:r>
              <a:rPr lang="en-US" sz="2400" dirty="0" smtClean="0"/>
              <a:t>is maximum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3. If </a:t>
            </a:r>
            <a:r>
              <a:rPr lang="en-US" sz="2400" dirty="0">
                <a:solidFill>
                  <a:srgbClr val="0000FF"/>
                </a:solidFill>
              </a:rPr>
              <a:t>ΔMST(P, x</a:t>
            </a:r>
            <a:r>
              <a:rPr lang="en-US" sz="2400" dirty="0" smtClean="0">
                <a:solidFill>
                  <a:srgbClr val="0000FF"/>
                </a:solidFill>
              </a:rPr>
              <a:t>) &gt; 0 </a:t>
            </a:r>
            <a:r>
              <a:rPr lang="en-US" sz="2400" dirty="0" smtClean="0"/>
              <a:t>then add 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to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4. Remove the Steiner points in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 smtClean="0"/>
              <a:t> that have degree ≤ 2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5. Repeat steps 2-4 until </a:t>
            </a:r>
            <a:r>
              <a:rPr lang="en-US" sz="2400" dirty="0">
                <a:solidFill>
                  <a:srgbClr val="0000FF"/>
                </a:solidFill>
              </a:rPr>
              <a:t>ΔMST(P, x</a:t>
            </a:r>
            <a:r>
              <a:rPr lang="en-US" sz="2400" dirty="0" smtClean="0">
                <a:solidFill>
                  <a:srgbClr val="0000FF"/>
                </a:solidFill>
              </a:rPr>
              <a:t>) &lt; 0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3574" y="1663700"/>
            <a:ext cx="777628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Times New Roman"/>
                <a:cs typeface="Times New Roman"/>
              </a:rPr>
              <a:t>Notation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</a:p>
          <a:p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ΔMST(A, x) = cost(MST(A)) – cost(MST(A U x))</a:t>
            </a:r>
          </a:p>
          <a:p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i.e. the change in the MST cost after we add the extra point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78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Iterated 1-Steiner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05668" y="3668751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84914" y="2884449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05868" y="4953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92759" y="4065549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681868" y="3744951"/>
            <a:ext cx="117924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</p:cNvCxnSpPr>
          <p:nvPr/>
        </p:nvCxnSpPr>
        <p:spPr>
          <a:xfrm>
            <a:off x="3861114" y="3036849"/>
            <a:ext cx="0" cy="70810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</p:cNvCxnSpPr>
          <p:nvPr/>
        </p:nvCxnSpPr>
        <p:spPr>
          <a:xfrm>
            <a:off x="3937314" y="2960649"/>
            <a:ext cx="134280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 flipH="1">
            <a:off x="5268959" y="2960649"/>
            <a:ext cx="11159" cy="11049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</p:cNvCxnSpPr>
          <p:nvPr/>
        </p:nvCxnSpPr>
        <p:spPr>
          <a:xfrm>
            <a:off x="5268959" y="4217949"/>
            <a:ext cx="11159" cy="83356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47109" y="5029200"/>
            <a:ext cx="921850" cy="223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5028" y="1860577"/>
            <a:ext cx="288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Construct initial MST</a:t>
            </a:r>
          </a:p>
        </p:txBody>
      </p:sp>
    </p:spTree>
    <p:extLst>
      <p:ext uri="{BB962C8B-B14F-4D97-AF65-F5344CB8AC3E}">
        <p14:creationId xmlns:p14="http://schemas.microsoft.com/office/powerpoint/2010/main" val="4050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Iterated 1-Steiner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05668" y="3668751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05868" y="4953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9" idx="2"/>
          </p:cNvCxnSpPr>
          <p:nvPr/>
        </p:nvCxnSpPr>
        <p:spPr>
          <a:xfrm>
            <a:off x="2681868" y="3744951"/>
            <a:ext cx="1523999" cy="5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3" idx="6"/>
          </p:cNvCxnSpPr>
          <p:nvPr/>
        </p:nvCxnSpPr>
        <p:spPr>
          <a:xfrm>
            <a:off x="3937314" y="2960649"/>
            <a:ext cx="33917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9" idx="0"/>
          </p:cNvCxnSpPr>
          <p:nvPr/>
        </p:nvCxnSpPr>
        <p:spPr>
          <a:xfrm>
            <a:off x="4265333" y="2949498"/>
            <a:ext cx="11155" cy="7304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0"/>
          </p:cNvCxnSpPr>
          <p:nvPr/>
        </p:nvCxnSpPr>
        <p:spPr>
          <a:xfrm>
            <a:off x="4276488" y="3809984"/>
            <a:ext cx="5580" cy="11430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2076" y="1859092"/>
            <a:ext cx="8608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Determine </a:t>
            </a:r>
            <a:r>
              <a:rPr lang="en-US" sz="2400" smtClean="0">
                <a:solidFill>
                  <a:srgbClr val="002060"/>
                </a:solidFill>
                <a:latin typeface="Times New Roman"/>
                <a:cs typeface="Times New Roman"/>
              </a:rPr>
              <a:t>the new Steiner </a:t>
            </a:r>
            <a:r>
              <a:rPr lang="en-US" sz="24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point that will reduce the wirelength most</a:t>
            </a:r>
          </a:p>
        </p:txBody>
      </p:sp>
      <p:sp>
        <p:nvSpPr>
          <p:cNvPr id="19" name="Oval 18"/>
          <p:cNvSpPr/>
          <p:nvPr/>
        </p:nvSpPr>
        <p:spPr>
          <a:xfrm>
            <a:off x="4205867" y="3679918"/>
            <a:ext cx="141242" cy="1412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6"/>
          </p:cNvCxnSpPr>
          <p:nvPr/>
        </p:nvCxnSpPr>
        <p:spPr>
          <a:xfrm flipV="1">
            <a:off x="4347109" y="3744951"/>
            <a:ext cx="921850" cy="5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92759" y="4081811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26" idx="0"/>
          </p:cNvCxnSpPr>
          <p:nvPr/>
        </p:nvCxnSpPr>
        <p:spPr>
          <a:xfrm>
            <a:off x="5268959" y="3744951"/>
            <a:ext cx="0" cy="3368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784914" y="2884449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Iterated 1-Steiner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05668" y="3668751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05868" y="4953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9" idx="2"/>
          </p:cNvCxnSpPr>
          <p:nvPr/>
        </p:nvCxnSpPr>
        <p:spPr>
          <a:xfrm>
            <a:off x="2681868" y="3744951"/>
            <a:ext cx="1523999" cy="5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3" idx="6"/>
          </p:cNvCxnSpPr>
          <p:nvPr/>
        </p:nvCxnSpPr>
        <p:spPr>
          <a:xfrm>
            <a:off x="3937314" y="2960649"/>
            <a:ext cx="33917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9" idx="0"/>
          </p:cNvCxnSpPr>
          <p:nvPr/>
        </p:nvCxnSpPr>
        <p:spPr>
          <a:xfrm>
            <a:off x="4265333" y="2949498"/>
            <a:ext cx="11155" cy="7304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0"/>
          </p:cNvCxnSpPr>
          <p:nvPr/>
        </p:nvCxnSpPr>
        <p:spPr>
          <a:xfrm>
            <a:off x="4276488" y="3809984"/>
            <a:ext cx="5580" cy="11430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205867" y="3679918"/>
            <a:ext cx="141242" cy="1412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4588" y="4152426"/>
            <a:ext cx="921850" cy="5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92759" y="4081811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84914" y="2884449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94712" y="4087394"/>
            <a:ext cx="141242" cy="1412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2076" y="1859092"/>
            <a:ext cx="8608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Determine </a:t>
            </a:r>
            <a:r>
              <a:rPr lang="en-US" sz="2400" smtClean="0">
                <a:solidFill>
                  <a:srgbClr val="002060"/>
                </a:solidFill>
                <a:latin typeface="Times New Roman"/>
                <a:cs typeface="Times New Roman"/>
              </a:rPr>
              <a:t>the new Steiner </a:t>
            </a:r>
            <a:r>
              <a:rPr lang="en-US" sz="24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point that will reduce the wirelength most</a:t>
            </a:r>
          </a:p>
        </p:txBody>
      </p:sp>
    </p:spTree>
    <p:extLst>
      <p:ext uri="{BB962C8B-B14F-4D97-AF65-F5344CB8AC3E}">
        <p14:creationId xmlns:p14="http://schemas.microsoft.com/office/powerpoint/2010/main" val="86247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Iterated 1-Steiner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05668" y="3668751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05868" y="4953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9" idx="2"/>
          </p:cNvCxnSpPr>
          <p:nvPr/>
        </p:nvCxnSpPr>
        <p:spPr>
          <a:xfrm>
            <a:off x="2681868" y="3744951"/>
            <a:ext cx="1523999" cy="5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68542" y="2949498"/>
            <a:ext cx="11155" cy="7304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0"/>
          </p:cNvCxnSpPr>
          <p:nvPr/>
        </p:nvCxnSpPr>
        <p:spPr>
          <a:xfrm>
            <a:off x="4276488" y="3809984"/>
            <a:ext cx="5580" cy="11430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205867" y="3679918"/>
            <a:ext cx="141242" cy="1412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4588" y="4152426"/>
            <a:ext cx="921850" cy="5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92759" y="4081811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84914" y="2884449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94712" y="4087394"/>
            <a:ext cx="141242" cy="1412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2076" y="1859092"/>
            <a:ext cx="8608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Determine </a:t>
            </a:r>
            <a:r>
              <a:rPr lang="en-US" sz="2400" smtClean="0">
                <a:solidFill>
                  <a:srgbClr val="002060"/>
                </a:solidFill>
                <a:latin typeface="Times New Roman"/>
                <a:cs typeface="Times New Roman"/>
              </a:rPr>
              <a:t>the new Steiner </a:t>
            </a:r>
            <a:r>
              <a:rPr lang="en-US" sz="24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point that will reduce the wirelength most</a:t>
            </a:r>
          </a:p>
        </p:txBody>
      </p:sp>
      <p:sp>
        <p:nvSpPr>
          <p:cNvPr id="17" name="Oval 16"/>
          <p:cNvSpPr/>
          <p:nvPr/>
        </p:nvSpPr>
        <p:spPr>
          <a:xfrm>
            <a:off x="3790493" y="3674334"/>
            <a:ext cx="141242" cy="1412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4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Iterated 1-Steiner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05668" y="3668751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05868" y="4953000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9" idx="2"/>
          </p:cNvCxnSpPr>
          <p:nvPr/>
        </p:nvCxnSpPr>
        <p:spPr>
          <a:xfrm>
            <a:off x="2681868" y="3744951"/>
            <a:ext cx="1523999" cy="5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68542" y="2949498"/>
            <a:ext cx="11155" cy="7304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0"/>
          </p:cNvCxnSpPr>
          <p:nvPr/>
        </p:nvCxnSpPr>
        <p:spPr>
          <a:xfrm>
            <a:off x="4276488" y="3809984"/>
            <a:ext cx="5580" cy="11430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205867" y="3679918"/>
            <a:ext cx="141242" cy="1412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4588" y="4152426"/>
            <a:ext cx="921850" cy="5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92759" y="4081811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84914" y="2884449"/>
            <a:ext cx="152400" cy="152400"/>
          </a:xfrm>
          <a:prstGeom prst="ellips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94712" y="4087394"/>
            <a:ext cx="141242" cy="1412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2076" y="1859092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Final Steiner tree</a:t>
            </a:r>
          </a:p>
        </p:txBody>
      </p:sp>
      <p:sp>
        <p:nvSpPr>
          <p:cNvPr id="17" name="Oval 16"/>
          <p:cNvSpPr/>
          <p:nvPr/>
        </p:nvSpPr>
        <p:spPr>
          <a:xfrm>
            <a:off x="3790493" y="3674334"/>
            <a:ext cx="141242" cy="1412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4A2-8A82-5241-8D9D-D03A7F1324EB}" type="slidenum">
              <a:rPr lang="en-US"/>
              <a:pPr/>
              <a:t>57</a:t>
            </a:fld>
            <a:endParaRPr lang="en-US"/>
          </a:p>
        </p:txBody>
      </p:sp>
      <p:sp>
        <p:nvSpPr>
          <p:cNvPr id="1155076" name="Rectangle 4"/>
          <p:cNvSpPr>
            <a:spLocks noChangeArrowheads="1"/>
          </p:cNvSpPr>
          <p:nvPr/>
        </p:nvSpPr>
        <p:spPr bwMode="auto">
          <a:xfrm>
            <a:off x="1770063" y="1281113"/>
            <a:ext cx="2425700" cy="2287587"/>
          </a:xfrm>
          <a:prstGeom prst="rect">
            <a:avLst/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77" name="Rectangle 5"/>
          <p:cNvSpPr>
            <a:spLocks noChangeArrowheads="1"/>
          </p:cNvSpPr>
          <p:nvPr/>
        </p:nvSpPr>
        <p:spPr bwMode="auto">
          <a:xfrm rot="16200000">
            <a:off x="3214688" y="1090613"/>
            <a:ext cx="457200" cy="1143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78" name="Rectangle 6"/>
          <p:cNvSpPr>
            <a:spLocks noChangeArrowheads="1"/>
          </p:cNvSpPr>
          <p:nvPr/>
        </p:nvSpPr>
        <p:spPr bwMode="auto">
          <a:xfrm>
            <a:off x="3557588" y="2043113"/>
            <a:ext cx="457200" cy="762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79" name="Rectangle 7"/>
          <p:cNvSpPr>
            <a:spLocks noChangeArrowheads="1"/>
          </p:cNvSpPr>
          <p:nvPr/>
        </p:nvSpPr>
        <p:spPr bwMode="auto">
          <a:xfrm>
            <a:off x="2871788" y="2043113"/>
            <a:ext cx="457200" cy="762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80" name="Rectangle 8"/>
          <p:cNvSpPr>
            <a:spLocks noChangeArrowheads="1"/>
          </p:cNvSpPr>
          <p:nvPr/>
        </p:nvSpPr>
        <p:spPr bwMode="auto">
          <a:xfrm rot="16200000">
            <a:off x="3251994" y="2653507"/>
            <a:ext cx="382587" cy="1143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81" name="Rectangle 9"/>
          <p:cNvSpPr>
            <a:spLocks noChangeArrowheads="1"/>
          </p:cNvSpPr>
          <p:nvPr/>
        </p:nvSpPr>
        <p:spPr bwMode="auto">
          <a:xfrm>
            <a:off x="1955800" y="2578100"/>
            <a:ext cx="457200" cy="838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82" name="Rectangle 10"/>
          <p:cNvSpPr>
            <a:spLocks noChangeArrowheads="1"/>
          </p:cNvSpPr>
          <p:nvPr/>
        </p:nvSpPr>
        <p:spPr bwMode="auto">
          <a:xfrm>
            <a:off x="1955800" y="1433513"/>
            <a:ext cx="457200" cy="838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83" name="Rectangle 11"/>
          <p:cNvSpPr>
            <a:spLocks noChangeArrowheads="1"/>
          </p:cNvSpPr>
          <p:nvPr/>
        </p:nvSpPr>
        <p:spPr bwMode="auto">
          <a:xfrm>
            <a:off x="3206750" y="143351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84" name="Line 12"/>
          <p:cNvSpPr>
            <a:spLocks noChangeShapeType="1"/>
          </p:cNvSpPr>
          <p:nvPr/>
        </p:nvSpPr>
        <p:spPr bwMode="auto">
          <a:xfrm>
            <a:off x="1957388" y="22717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85" name="Line 13"/>
          <p:cNvSpPr>
            <a:spLocks noChangeShapeType="1"/>
          </p:cNvSpPr>
          <p:nvPr/>
        </p:nvSpPr>
        <p:spPr bwMode="auto">
          <a:xfrm>
            <a:off x="2397125" y="2278063"/>
            <a:ext cx="0" cy="3063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86" name="Line 14"/>
          <p:cNvSpPr>
            <a:spLocks noChangeShapeType="1"/>
          </p:cNvSpPr>
          <p:nvPr/>
        </p:nvSpPr>
        <p:spPr bwMode="auto">
          <a:xfrm>
            <a:off x="2881313" y="2819400"/>
            <a:ext cx="3175" cy="1873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87" name="Line 15"/>
          <p:cNvSpPr>
            <a:spLocks noChangeShapeType="1"/>
          </p:cNvSpPr>
          <p:nvPr/>
        </p:nvSpPr>
        <p:spPr bwMode="auto">
          <a:xfrm>
            <a:off x="4010025" y="2819400"/>
            <a:ext cx="3175" cy="1873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88" name="Line 16"/>
          <p:cNvSpPr>
            <a:spLocks noChangeShapeType="1"/>
          </p:cNvSpPr>
          <p:nvPr/>
        </p:nvSpPr>
        <p:spPr bwMode="auto">
          <a:xfrm>
            <a:off x="2882900" y="1892300"/>
            <a:ext cx="1588" cy="10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89" name="Line 17"/>
          <p:cNvSpPr>
            <a:spLocks noChangeShapeType="1"/>
          </p:cNvSpPr>
          <p:nvPr/>
        </p:nvSpPr>
        <p:spPr bwMode="auto">
          <a:xfrm>
            <a:off x="4011613" y="1901825"/>
            <a:ext cx="1587" cy="1000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90" name="Line 18"/>
          <p:cNvSpPr>
            <a:spLocks noChangeShapeType="1"/>
          </p:cNvSpPr>
          <p:nvPr/>
        </p:nvSpPr>
        <p:spPr bwMode="auto">
          <a:xfrm flipV="1">
            <a:off x="2436813" y="3416300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91" name="Line 19"/>
          <p:cNvSpPr>
            <a:spLocks noChangeShapeType="1"/>
          </p:cNvSpPr>
          <p:nvPr/>
        </p:nvSpPr>
        <p:spPr bwMode="auto">
          <a:xfrm flipV="1">
            <a:off x="2454275" y="1433513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92" name="Line 20"/>
          <p:cNvSpPr>
            <a:spLocks noChangeShapeType="1"/>
          </p:cNvSpPr>
          <p:nvPr/>
        </p:nvSpPr>
        <p:spPr bwMode="auto">
          <a:xfrm flipV="1">
            <a:off x="3336925" y="2047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93" name="Line 21"/>
          <p:cNvSpPr>
            <a:spLocks noChangeShapeType="1"/>
          </p:cNvSpPr>
          <p:nvPr/>
        </p:nvSpPr>
        <p:spPr bwMode="auto">
          <a:xfrm flipV="1">
            <a:off x="3338513" y="27908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94" name="Line 22"/>
          <p:cNvSpPr>
            <a:spLocks noChangeShapeType="1"/>
          </p:cNvSpPr>
          <p:nvPr/>
        </p:nvSpPr>
        <p:spPr bwMode="auto">
          <a:xfrm>
            <a:off x="1963738" y="12811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95" name="Line 23"/>
          <p:cNvSpPr>
            <a:spLocks noChangeShapeType="1"/>
          </p:cNvSpPr>
          <p:nvPr/>
        </p:nvSpPr>
        <p:spPr bwMode="auto">
          <a:xfrm>
            <a:off x="4006850" y="12811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96" name="Line 24"/>
          <p:cNvSpPr>
            <a:spLocks noChangeShapeType="1"/>
          </p:cNvSpPr>
          <p:nvPr/>
        </p:nvSpPr>
        <p:spPr bwMode="auto">
          <a:xfrm>
            <a:off x="1955800" y="341312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097" name="Line 25"/>
          <p:cNvSpPr>
            <a:spLocks noChangeShapeType="1"/>
          </p:cNvSpPr>
          <p:nvPr/>
        </p:nvSpPr>
        <p:spPr bwMode="auto">
          <a:xfrm>
            <a:off x="4016375" y="34163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55098" name="Group 26"/>
          <p:cNvGrpSpPr>
            <a:grpSpLocks/>
          </p:cNvGrpSpPr>
          <p:nvPr/>
        </p:nvGrpSpPr>
        <p:grpSpPr bwMode="auto">
          <a:xfrm>
            <a:off x="1692275" y="1128713"/>
            <a:ext cx="2592388" cy="2516187"/>
            <a:chOff x="719" y="1488"/>
            <a:chExt cx="1633" cy="1585"/>
          </a:xfrm>
        </p:grpSpPr>
        <p:sp>
          <p:nvSpPr>
            <p:cNvPr id="1155099" name="Oval 27"/>
            <p:cNvSpPr>
              <a:spLocks noChangeArrowheads="1"/>
            </p:cNvSpPr>
            <p:nvPr/>
          </p:nvSpPr>
          <p:spPr bwMode="auto">
            <a:xfrm>
              <a:off x="719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00" name="Oval 28"/>
            <p:cNvSpPr>
              <a:spLocks noChangeArrowheads="1"/>
            </p:cNvSpPr>
            <p:nvPr/>
          </p:nvSpPr>
          <p:spPr bwMode="auto">
            <a:xfrm>
              <a:off x="911" y="2160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01" name="Oval 29"/>
            <p:cNvSpPr>
              <a:spLocks noChangeArrowheads="1"/>
            </p:cNvSpPr>
            <p:nvPr/>
          </p:nvSpPr>
          <p:spPr bwMode="auto">
            <a:xfrm>
              <a:off x="1199" y="2160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3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02" name="Oval 30"/>
            <p:cNvSpPr>
              <a:spLocks noChangeArrowheads="1"/>
            </p:cNvSpPr>
            <p:nvPr/>
          </p:nvSpPr>
          <p:spPr bwMode="auto">
            <a:xfrm>
              <a:off x="1440" y="14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4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03" name="Oval 31"/>
            <p:cNvSpPr>
              <a:spLocks noChangeArrowheads="1"/>
            </p:cNvSpPr>
            <p:nvPr/>
          </p:nvSpPr>
          <p:spPr bwMode="auto">
            <a:xfrm>
              <a:off x="1680" y="187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5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04" name="Oval 32"/>
            <p:cNvSpPr>
              <a:spLocks noChangeArrowheads="1"/>
            </p:cNvSpPr>
            <p:nvPr/>
          </p:nvSpPr>
          <p:spPr bwMode="auto">
            <a:xfrm>
              <a:off x="1680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6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05" name="Oval 33"/>
            <p:cNvSpPr>
              <a:spLocks noChangeArrowheads="1"/>
            </p:cNvSpPr>
            <p:nvPr/>
          </p:nvSpPr>
          <p:spPr bwMode="auto">
            <a:xfrm>
              <a:off x="1680" y="24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7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06" name="Oval 34"/>
            <p:cNvSpPr>
              <a:spLocks noChangeArrowheads="1"/>
            </p:cNvSpPr>
            <p:nvPr/>
          </p:nvSpPr>
          <p:spPr bwMode="auto">
            <a:xfrm>
              <a:off x="1440" y="2832"/>
              <a:ext cx="240" cy="2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8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07" name="Oval 35"/>
            <p:cNvSpPr>
              <a:spLocks noChangeArrowheads="1"/>
            </p:cNvSpPr>
            <p:nvPr/>
          </p:nvSpPr>
          <p:spPr bwMode="auto">
            <a:xfrm>
              <a:off x="2112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9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155108" name="Line 36"/>
          <p:cNvSpPr>
            <a:spLocks noChangeShapeType="1"/>
          </p:cNvSpPr>
          <p:nvPr/>
        </p:nvSpPr>
        <p:spPr bwMode="auto">
          <a:xfrm>
            <a:off x="7245350" y="1784350"/>
            <a:ext cx="1306513" cy="563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09" name="Line 37"/>
          <p:cNvSpPr>
            <a:spLocks noChangeShapeType="1"/>
          </p:cNvSpPr>
          <p:nvPr/>
        </p:nvSpPr>
        <p:spPr bwMode="auto">
          <a:xfrm flipV="1">
            <a:off x="7204075" y="2424113"/>
            <a:ext cx="13477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10" name="Line 38"/>
          <p:cNvSpPr>
            <a:spLocks noChangeShapeType="1"/>
          </p:cNvSpPr>
          <p:nvPr/>
        </p:nvSpPr>
        <p:spPr bwMode="auto">
          <a:xfrm>
            <a:off x="6915150" y="2389188"/>
            <a:ext cx="265113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11" name="Line 39"/>
          <p:cNvSpPr>
            <a:spLocks noChangeShapeType="1"/>
          </p:cNvSpPr>
          <p:nvPr/>
        </p:nvSpPr>
        <p:spPr bwMode="auto">
          <a:xfrm flipV="1">
            <a:off x="6951663" y="181451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12" name="Line 40"/>
          <p:cNvSpPr>
            <a:spLocks noChangeShapeType="1"/>
          </p:cNvSpPr>
          <p:nvPr/>
        </p:nvSpPr>
        <p:spPr bwMode="auto">
          <a:xfrm flipV="1">
            <a:off x="7256463" y="242411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13" name="Line 41"/>
          <p:cNvSpPr>
            <a:spLocks noChangeShapeType="1"/>
          </p:cNvSpPr>
          <p:nvPr/>
        </p:nvSpPr>
        <p:spPr bwMode="auto">
          <a:xfrm>
            <a:off x="7256463" y="1814513"/>
            <a:ext cx="461962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14" name="Line 42"/>
          <p:cNvSpPr>
            <a:spLocks noChangeShapeType="1"/>
          </p:cNvSpPr>
          <p:nvPr/>
        </p:nvSpPr>
        <p:spPr bwMode="auto">
          <a:xfrm>
            <a:off x="6911975" y="1414463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15" name="Line 43"/>
          <p:cNvSpPr>
            <a:spLocks noChangeShapeType="1"/>
          </p:cNvSpPr>
          <p:nvPr/>
        </p:nvSpPr>
        <p:spPr bwMode="auto">
          <a:xfrm>
            <a:off x="5648325" y="23828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16" name="Line 44"/>
          <p:cNvSpPr>
            <a:spLocks noChangeShapeType="1"/>
          </p:cNvSpPr>
          <p:nvPr/>
        </p:nvSpPr>
        <p:spPr bwMode="auto">
          <a:xfrm flipV="1">
            <a:off x="7027863" y="2424113"/>
            <a:ext cx="1601787" cy="992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17" name="Line 45"/>
          <p:cNvSpPr>
            <a:spLocks noChangeShapeType="1"/>
          </p:cNvSpPr>
          <p:nvPr/>
        </p:nvSpPr>
        <p:spPr bwMode="auto">
          <a:xfrm>
            <a:off x="5807075" y="2424113"/>
            <a:ext cx="992188" cy="91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18" name="Line 46"/>
          <p:cNvSpPr>
            <a:spLocks noChangeShapeType="1"/>
          </p:cNvSpPr>
          <p:nvPr/>
        </p:nvSpPr>
        <p:spPr bwMode="auto">
          <a:xfrm flipV="1">
            <a:off x="5654675" y="1281113"/>
            <a:ext cx="1144588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19" name="AutoShape 47"/>
          <p:cNvSpPr>
            <a:spLocks noChangeArrowheads="1"/>
          </p:cNvSpPr>
          <p:nvPr/>
        </p:nvSpPr>
        <p:spPr bwMode="auto">
          <a:xfrm>
            <a:off x="4818063" y="2043113"/>
            <a:ext cx="303212" cy="7620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20" name="Line 48"/>
          <p:cNvSpPr>
            <a:spLocks noChangeShapeType="1"/>
          </p:cNvSpPr>
          <p:nvPr/>
        </p:nvSpPr>
        <p:spPr bwMode="auto">
          <a:xfrm>
            <a:off x="6951663" y="1281113"/>
            <a:ext cx="1631950" cy="1030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21" name="Oval 49"/>
          <p:cNvSpPr>
            <a:spLocks noChangeArrowheads="1"/>
          </p:cNvSpPr>
          <p:nvPr/>
        </p:nvSpPr>
        <p:spPr bwMode="auto">
          <a:xfrm>
            <a:off x="5503863" y="2195513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122" name="Oval 50"/>
          <p:cNvSpPr>
            <a:spLocks noChangeArrowheads="1"/>
          </p:cNvSpPr>
          <p:nvPr/>
        </p:nvSpPr>
        <p:spPr bwMode="auto">
          <a:xfrm>
            <a:off x="6111875" y="2195513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123" name="Oval 51"/>
          <p:cNvSpPr>
            <a:spLocks noChangeArrowheads="1"/>
          </p:cNvSpPr>
          <p:nvPr/>
        </p:nvSpPr>
        <p:spPr bwMode="auto">
          <a:xfrm>
            <a:off x="6721475" y="2195513"/>
            <a:ext cx="382588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124" name="Oval 52"/>
          <p:cNvSpPr>
            <a:spLocks noChangeArrowheads="1"/>
          </p:cNvSpPr>
          <p:nvPr/>
        </p:nvSpPr>
        <p:spPr bwMode="auto">
          <a:xfrm>
            <a:off x="6723063" y="1052513"/>
            <a:ext cx="382587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125" name="Oval 53"/>
          <p:cNvSpPr>
            <a:spLocks noChangeArrowheads="1"/>
          </p:cNvSpPr>
          <p:nvPr/>
        </p:nvSpPr>
        <p:spPr bwMode="auto">
          <a:xfrm>
            <a:off x="7026275" y="1585913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126" name="Oval 54"/>
          <p:cNvSpPr>
            <a:spLocks noChangeArrowheads="1"/>
          </p:cNvSpPr>
          <p:nvPr/>
        </p:nvSpPr>
        <p:spPr bwMode="auto">
          <a:xfrm>
            <a:off x="7561263" y="2195513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127" name="Oval 55"/>
          <p:cNvSpPr>
            <a:spLocks noChangeArrowheads="1"/>
          </p:cNvSpPr>
          <p:nvPr/>
        </p:nvSpPr>
        <p:spPr bwMode="auto">
          <a:xfrm>
            <a:off x="7027863" y="2728913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128" name="Oval 56"/>
          <p:cNvSpPr>
            <a:spLocks noChangeArrowheads="1"/>
          </p:cNvSpPr>
          <p:nvPr/>
        </p:nvSpPr>
        <p:spPr bwMode="auto">
          <a:xfrm>
            <a:off x="6723063" y="3262313"/>
            <a:ext cx="382587" cy="3825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129" name="Oval 57"/>
          <p:cNvSpPr>
            <a:spLocks noChangeArrowheads="1"/>
          </p:cNvSpPr>
          <p:nvPr/>
        </p:nvSpPr>
        <p:spPr bwMode="auto">
          <a:xfrm>
            <a:off x="8475663" y="2195513"/>
            <a:ext cx="382587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9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130" name="Rectangle 58"/>
          <p:cNvSpPr>
            <a:spLocks noChangeArrowheads="1"/>
          </p:cNvSpPr>
          <p:nvPr/>
        </p:nvSpPr>
        <p:spPr bwMode="auto">
          <a:xfrm>
            <a:off x="1770063" y="4017963"/>
            <a:ext cx="2425700" cy="2287587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31" name="Rectangle 59"/>
          <p:cNvSpPr>
            <a:spLocks noChangeArrowheads="1"/>
          </p:cNvSpPr>
          <p:nvPr/>
        </p:nvSpPr>
        <p:spPr bwMode="auto">
          <a:xfrm rot="16200000">
            <a:off x="3214688" y="3827463"/>
            <a:ext cx="457200" cy="1143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32" name="Rectangle 60"/>
          <p:cNvSpPr>
            <a:spLocks noChangeArrowheads="1"/>
          </p:cNvSpPr>
          <p:nvPr/>
        </p:nvSpPr>
        <p:spPr bwMode="auto">
          <a:xfrm>
            <a:off x="3557588" y="4779963"/>
            <a:ext cx="457200" cy="762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33" name="Rectangle 61"/>
          <p:cNvSpPr>
            <a:spLocks noChangeArrowheads="1"/>
          </p:cNvSpPr>
          <p:nvPr/>
        </p:nvSpPr>
        <p:spPr bwMode="auto">
          <a:xfrm>
            <a:off x="2871788" y="4779963"/>
            <a:ext cx="457200" cy="762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34" name="Rectangle 62"/>
          <p:cNvSpPr>
            <a:spLocks noChangeArrowheads="1"/>
          </p:cNvSpPr>
          <p:nvPr/>
        </p:nvSpPr>
        <p:spPr bwMode="auto">
          <a:xfrm rot="16200000">
            <a:off x="3251994" y="5390357"/>
            <a:ext cx="382587" cy="1143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35" name="Rectangle 63"/>
          <p:cNvSpPr>
            <a:spLocks noChangeArrowheads="1"/>
          </p:cNvSpPr>
          <p:nvPr/>
        </p:nvSpPr>
        <p:spPr bwMode="auto">
          <a:xfrm>
            <a:off x="1955800" y="5314950"/>
            <a:ext cx="457200" cy="838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36" name="Rectangle 64"/>
          <p:cNvSpPr>
            <a:spLocks noChangeArrowheads="1"/>
          </p:cNvSpPr>
          <p:nvPr/>
        </p:nvSpPr>
        <p:spPr bwMode="auto">
          <a:xfrm>
            <a:off x="1955800" y="4170363"/>
            <a:ext cx="457200" cy="838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37" name="Rectangle 65"/>
          <p:cNvSpPr>
            <a:spLocks noChangeArrowheads="1"/>
          </p:cNvSpPr>
          <p:nvPr/>
        </p:nvSpPr>
        <p:spPr bwMode="auto">
          <a:xfrm>
            <a:off x="3206750" y="417036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38" name="Line 66"/>
          <p:cNvSpPr>
            <a:spLocks noChangeShapeType="1"/>
          </p:cNvSpPr>
          <p:nvPr/>
        </p:nvSpPr>
        <p:spPr bwMode="auto">
          <a:xfrm>
            <a:off x="1957388" y="50085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39" name="Line 67"/>
          <p:cNvSpPr>
            <a:spLocks noChangeShapeType="1"/>
          </p:cNvSpPr>
          <p:nvPr/>
        </p:nvSpPr>
        <p:spPr bwMode="auto">
          <a:xfrm>
            <a:off x="2397125" y="5014913"/>
            <a:ext cx="0" cy="3063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40" name="Line 68"/>
          <p:cNvSpPr>
            <a:spLocks noChangeShapeType="1"/>
          </p:cNvSpPr>
          <p:nvPr/>
        </p:nvSpPr>
        <p:spPr bwMode="auto">
          <a:xfrm>
            <a:off x="2873375" y="5562600"/>
            <a:ext cx="3175" cy="1889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41" name="Line 69"/>
          <p:cNvSpPr>
            <a:spLocks noChangeShapeType="1"/>
          </p:cNvSpPr>
          <p:nvPr/>
        </p:nvSpPr>
        <p:spPr bwMode="auto">
          <a:xfrm>
            <a:off x="4010025" y="5556250"/>
            <a:ext cx="3175" cy="1873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42" name="Line 70"/>
          <p:cNvSpPr>
            <a:spLocks noChangeShapeType="1"/>
          </p:cNvSpPr>
          <p:nvPr/>
        </p:nvSpPr>
        <p:spPr bwMode="auto">
          <a:xfrm>
            <a:off x="2874963" y="4637088"/>
            <a:ext cx="1587" cy="1000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43" name="Line 71"/>
          <p:cNvSpPr>
            <a:spLocks noChangeShapeType="1"/>
          </p:cNvSpPr>
          <p:nvPr/>
        </p:nvSpPr>
        <p:spPr bwMode="auto">
          <a:xfrm>
            <a:off x="4011613" y="4638675"/>
            <a:ext cx="1587" cy="1000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44" name="Line 72"/>
          <p:cNvSpPr>
            <a:spLocks noChangeShapeType="1"/>
          </p:cNvSpPr>
          <p:nvPr/>
        </p:nvSpPr>
        <p:spPr bwMode="auto">
          <a:xfrm flipV="1">
            <a:off x="2436813" y="6153150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45" name="Line 73"/>
          <p:cNvSpPr>
            <a:spLocks noChangeShapeType="1"/>
          </p:cNvSpPr>
          <p:nvPr/>
        </p:nvSpPr>
        <p:spPr bwMode="auto">
          <a:xfrm flipV="1">
            <a:off x="2454275" y="4170363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46" name="Line 74"/>
          <p:cNvSpPr>
            <a:spLocks noChangeShapeType="1"/>
          </p:cNvSpPr>
          <p:nvPr/>
        </p:nvSpPr>
        <p:spPr bwMode="auto">
          <a:xfrm flipV="1">
            <a:off x="3336925" y="47847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47" name="Line 75"/>
          <p:cNvSpPr>
            <a:spLocks noChangeShapeType="1"/>
          </p:cNvSpPr>
          <p:nvPr/>
        </p:nvSpPr>
        <p:spPr bwMode="auto">
          <a:xfrm flipV="1">
            <a:off x="3338513" y="55276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48" name="Line 76"/>
          <p:cNvSpPr>
            <a:spLocks noChangeShapeType="1"/>
          </p:cNvSpPr>
          <p:nvPr/>
        </p:nvSpPr>
        <p:spPr bwMode="auto">
          <a:xfrm>
            <a:off x="3595688" y="5541963"/>
            <a:ext cx="3175" cy="1889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49" name="Line 77"/>
          <p:cNvSpPr>
            <a:spLocks noChangeShapeType="1"/>
          </p:cNvSpPr>
          <p:nvPr/>
        </p:nvSpPr>
        <p:spPr bwMode="auto">
          <a:xfrm>
            <a:off x="3294063" y="5541963"/>
            <a:ext cx="3175" cy="1889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50" name="Line 78"/>
          <p:cNvSpPr>
            <a:spLocks noChangeShapeType="1"/>
          </p:cNvSpPr>
          <p:nvPr/>
        </p:nvSpPr>
        <p:spPr bwMode="auto">
          <a:xfrm>
            <a:off x="3556000" y="4633913"/>
            <a:ext cx="1588" cy="1000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51" name="Line 79"/>
          <p:cNvSpPr>
            <a:spLocks noChangeShapeType="1"/>
          </p:cNvSpPr>
          <p:nvPr/>
        </p:nvSpPr>
        <p:spPr bwMode="auto">
          <a:xfrm>
            <a:off x="3332163" y="4643438"/>
            <a:ext cx="1587" cy="1000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52" name="Line 80"/>
          <p:cNvSpPr>
            <a:spLocks noChangeShapeType="1"/>
          </p:cNvSpPr>
          <p:nvPr/>
        </p:nvSpPr>
        <p:spPr bwMode="auto">
          <a:xfrm flipV="1">
            <a:off x="2454275" y="5313363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53" name="Line 81"/>
          <p:cNvSpPr>
            <a:spLocks noChangeShapeType="1"/>
          </p:cNvSpPr>
          <p:nvPr/>
        </p:nvSpPr>
        <p:spPr bwMode="auto">
          <a:xfrm flipV="1">
            <a:off x="2454275" y="5008563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54" name="Line 82"/>
          <p:cNvSpPr>
            <a:spLocks noChangeShapeType="1"/>
          </p:cNvSpPr>
          <p:nvPr/>
        </p:nvSpPr>
        <p:spPr bwMode="auto">
          <a:xfrm flipV="1">
            <a:off x="2454275" y="5770563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55" name="Line 83"/>
          <p:cNvSpPr>
            <a:spLocks noChangeShapeType="1"/>
          </p:cNvSpPr>
          <p:nvPr/>
        </p:nvSpPr>
        <p:spPr bwMode="auto">
          <a:xfrm flipV="1">
            <a:off x="2436813" y="5541963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56" name="Line 84"/>
          <p:cNvSpPr>
            <a:spLocks noChangeShapeType="1"/>
          </p:cNvSpPr>
          <p:nvPr/>
        </p:nvSpPr>
        <p:spPr bwMode="auto">
          <a:xfrm flipV="1">
            <a:off x="2454275" y="4779963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57" name="Line 85"/>
          <p:cNvSpPr>
            <a:spLocks noChangeShapeType="1"/>
          </p:cNvSpPr>
          <p:nvPr/>
        </p:nvSpPr>
        <p:spPr bwMode="auto">
          <a:xfrm flipV="1">
            <a:off x="2454275" y="4627563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58" name="Line 86"/>
          <p:cNvSpPr>
            <a:spLocks noChangeShapeType="1"/>
          </p:cNvSpPr>
          <p:nvPr/>
        </p:nvSpPr>
        <p:spPr bwMode="auto">
          <a:xfrm>
            <a:off x="2871788" y="6145213"/>
            <a:ext cx="0" cy="1539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59" name="Line 87"/>
          <p:cNvSpPr>
            <a:spLocks noChangeShapeType="1"/>
          </p:cNvSpPr>
          <p:nvPr/>
        </p:nvSpPr>
        <p:spPr bwMode="auto">
          <a:xfrm>
            <a:off x="2403475" y="615315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60" name="Line 88"/>
          <p:cNvSpPr>
            <a:spLocks noChangeShapeType="1"/>
          </p:cNvSpPr>
          <p:nvPr/>
        </p:nvSpPr>
        <p:spPr bwMode="auto">
          <a:xfrm>
            <a:off x="1958975" y="615315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61" name="Line 89"/>
          <p:cNvSpPr>
            <a:spLocks noChangeShapeType="1"/>
          </p:cNvSpPr>
          <p:nvPr/>
        </p:nvSpPr>
        <p:spPr bwMode="auto">
          <a:xfrm>
            <a:off x="4002088" y="615315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62" name="Line 90"/>
          <p:cNvSpPr>
            <a:spLocks noChangeShapeType="1"/>
          </p:cNvSpPr>
          <p:nvPr/>
        </p:nvSpPr>
        <p:spPr bwMode="auto">
          <a:xfrm>
            <a:off x="3995738" y="403383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63" name="Line 91"/>
          <p:cNvSpPr>
            <a:spLocks noChangeShapeType="1"/>
          </p:cNvSpPr>
          <p:nvPr/>
        </p:nvSpPr>
        <p:spPr bwMode="auto">
          <a:xfrm>
            <a:off x="1958975" y="403542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64" name="Line 92"/>
          <p:cNvSpPr>
            <a:spLocks noChangeShapeType="1"/>
          </p:cNvSpPr>
          <p:nvPr/>
        </p:nvSpPr>
        <p:spPr bwMode="auto">
          <a:xfrm>
            <a:off x="2401888" y="40147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65" name="Line 93"/>
          <p:cNvSpPr>
            <a:spLocks noChangeShapeType="1"/>
          </p:cNvSpPr>
          <p:nvPr/>
        </p:nvSpPr>
        <p:spPr bwMode="auto">
          <a:xfrm>
            <a:off x="2867025" y="40147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66" name="Line 94"/>
          <p:cNvSpPr>
            <a:spLocks noChangeShapeType="1"/>
          </p:cNvSpPr>
          <p:nvPr/>
        </p:nvSpPr>
        <p:spPr bwMode="auto">
          <a:xfrm flipV="1">
            <a:off x="1770063" y="417036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67" name="Line 95"/>
          <p:cNvSpPr>
            <a:spLocks noChangeShapeType="1"/>
          </p:cNvSpPr>
          <p:nvPr/>
        </p:nvSpPr>
        <p:spPr bwMode="auto">
          <a:xfrm flipV="1">
            <a:off x="1770063" y="500856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68" name="Line 96"/>
          <p:cNvSpPr>
            <a:spLocks noChangeShapeType="1"/>
          </p:cNvSpPr>
          <p:nvPr/>
        </p:nvSpPr>
        <p:spPr bwMode="auto">
          <a:xfrm flipV="1">
            <a:off x="1770063" y="531336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69" name="Line 97"/>
          <p:cNvSpPr>
            <a:spLocks noChangeShapeType="1"/>
          </p:cNvSpPr>
          <p:nvPr/>
        </p:nvSpPr>
        <p:spPr bwMode="auto">
          <a:xfrm flipV="1">
            <a:off x="1770063" y="615315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70" name="Line 98"/>
          <p:cNvSpPr>
            <a:spLocks noChangeShapeType="1"/>
          </p:cNvSpPr>
          <p:nvPr/>
        </p:nvSpPr>
        <p:spPr bwMode="auto">
          <a:xfrm flipV="1">
            <a:off x="4056063" y="4170363"/>
            <a:ext cx="1539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71" name="Line 99"/>
          <p:cNvSpPr>
            <a:spLocks noChangeShapeType="1"/>
          </p:cNvSpPr>
          <p:nvPr/>
        </p:nvSpPr>
        <p:spPr bwMode="auto">
          <a:xfrm flipV="1">
            <a:off x="4056063" y="4627563"/>
            <a:ext cx="1539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72" name="Line 100"/>
          <p:cNvSpPr>
            <a:spLocks noChangeShapeType="1"/>
          </p:cNvSpPr>
          <p:nvPr/>
        </p:nvSpPr>
        <p:spPr bwMode="auto">
          <a:xfrm flipV="1">
            <a:off x="4054475" y="4779963"/>
            <a:ext cx="1539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73" name="Line 101"/>
          <p:cNvSpPr>
            <a:spLocks noChangeShapeType="1"/>
          </p:cNvSpPr>
          <p:nvPr/>
        </p:nvSpPr>
        <p:spPr bwMode="auto">
          <a:xfrm flipV="1">
            <a:off x="4056063" y="5541963"/>
            <a:ext cx="1539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74" name="Line 102"/>
          <p:cNvSpPr>
            <a:spLocks noChangeShapeType="1"/>
          </p:cNvSpPr>
          <p:nvPr/>
        </p:nvSpPr>
        <p:spPr bwMode="auto">
          <a:xfrm flipV="1">
            <a:off x="4056063" y="5770563"/>
            <a:ext cx="1539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75" name="Line 103"/>
          <p:cNvSpPr>
            <a:spLocks noChangeShapeType="1"/>
          </p:cNvSpPr>
          <p:nvPr/>
        </p:nvSpPr>
        <p:spPr bwMode="auto">
          <a:xfrm flipV="1">
            <a:off x="4056063" y="6153150"/>
            <a:ext cx="1539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55176" name="Group 104"/>
          <p:cNvGrpSpPr>
            <a:grpSpLocks/>
          </p:cNvGrpSpPr>
          <p:nvPr/>
        </p:nvGrpSpPr>
        <p:grpSpPr bwMode="auto">
          <a:xfrm>
            <a:off x="1692275" y="3865563"/>
            <a:ext cx="2592388" cy="2516187"/>
            <a:chOff x="719" y="1488"/>
            <a:chExt cx="1633" cy="1585"/>
          </a:xfrm>
        </p:grpSpPr>
        <p:sp>
          <p:nvSpPr>
            <p:cNvPr id="1155177" name="Oval 105"/>
            <p:cNvSpPr>
              <a:spLocks noChangeArrowheads="1"/>
            </p:cNvSpPr>
            <p:nvPr/>
          </p:nvSpPr>
          <p:spPr bwMode="auto">
            <a:xfrm>
              <a:off x="719" y="14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78" name="Oval 106"/>
            <p:cNvSpPr>
              <a:spLocks noChangeArrowheads="1"/>
            </p:cNvSpPr>
            <p:nvPr/>
          </p:nvSpPr>
          <p:spPr bwMode="auto">
            <a:xfrm>
              <a:off x="720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79" name="Oval 107"/>
            <p:cNvSpPr>
              <a:spLocks noChangeArrowheads="1"/>
            </p:cNvSpPr>
            <p:nvPr/>
          </p:nvSpPr>
          <p:spPr bwMode="auto">
            <a:xfrm>
              <a:off x="720" y="2832"/>
              <a:ext cx="240" cy="2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3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80" name="Oval 108"/>
            <p:cNvSpPr>
              <a:spLocks noChangeArrowheads="1"/>
            </p:cNvSpPr>
            <p:nvPr/>
          </p:nvSpPr>
          <p:spPr bwMode="auto">
            <a:xfrm>
              <a:off x="1199" y="1488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4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81" name="Oval 109"/>
            <p:cNvSpPr>
              <a:spLocks noChangeArrowheads="1"/>
            </p:cNvSpPr>
            <p:nvPr/>
          </p:nvSpPr>
          <p:spPr bwMode="auto">
            <a:xfrm>
              <a:off x="1199" y="1872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5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82" name="Oval 110"/>
            <p:cNvSpPr>
              <a:spLocks noChangeArrowheads="1"/>
            </p:cNvSpPr>
            <p:nvPr/>
          </p:nvSpPr>
          <p:spPr bwMode="auto">
            <a:xfrm>
              <a:off x="1199" y="2160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6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83" name="Oval 111"/>
            <p:cNvSpPr>
              <a:spLocks noChangeArrowheads="1"/>
            </p:cNvSpPr>
            <p:nvPr/>
          </p:nvSpPr>
          <p:spPr bwMode="auto">
            <a:xfrm>
              <a:off x="1199" y="2497"/>
              <a:ext cx="24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7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84" name="Oval 112"/>
            <p:cNvSpPr>
              <a:spLocks noChangeArrowheads="1"/>
            </p:cNvSpPr>
            <p:nvPr/>
          </p:nvSpPr>
          <p:spPr bwMode="auto">
            <a:xfrm>
              <a:off x="1199" y="2832"/>
              <a:ext cx="241" cy="2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8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85" name="Oval 113"/>
            <p:cNvSpPr>
              <a:spLocks noChangeArrowheads="1"/>
            </p:cNvSpPr>
            <p:nvPr/>
          </p:nvSpPr>
          <p:spPr bwMode="auto">
            <a:xfrm>
              <a:off x="1699" y="187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9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86" name="Oval 114"/>
            <p:cNvSpPr>
              <a:spLocks noChangeArrowheads="1"/>
            </p:cNvSpPr>
            <p:nvPr/>
          </p:nvSpPr>
          <p:spPr bwMode="auto">
            <a:xfrm>
              <a:off x="1700" y="2489"/>
              <a:ext cx="240" cy="2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10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87" name="Oval 115"/>
            <p:cNvSpPr>
              <a:spLocks noChangeArrowheads="1"/>
            </p:cNvSpPr>
            <p:nvPr/>
          </p:nvSpPr>
          <p:spPr bwMode="auto">
            <a:xfrm>
              <a:off x="2112" y="14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11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88" name="Oval 116"/>
            <p:cNvSpPr>
              <a:spLocks noChangeArrowheads="1"/>
            </p:cNvSpPr>
            <p:nvPr/>
          </p:nvSpPr>
          <p:spPr bwMode="auto">
            <a:xfrm>
              <a:off x="2112" y="187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12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89" name="Oval 117"/>
            <p:cNvSpPr>
              <a:spLocks noChangeArrowheads="1"/>
            </p:cNvSpPr>
            <p:nvPr/>
          </p:nvSpPr>
          <p:spPr bwMode="auto">
            <a:xfrm>
              <a:off x="2112" y="249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13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55190" name="Oval 118"/>
            <p:cNvSpPr>
              <a:spLocks noChangeArrowheads="1"/>
            </p:cNvSpPr>
            <p:nvPr/>
          </p:nvSpPr>
          <p:spPr bwMode="auto">
            <a:xfrm>
              <a:off x="2112" y="2832"/>
              <a:ext cx="240" cy="2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b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14</a:t>
              </a:r>
              <a:endParaRPr lang="en-US" altLang="zh-CN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155191" name="Line 119"/>
          <p:cNvSpPr>
            <a:spLocks noChangeShapeType="1"/>
          </p:cNvSpPr>
          <p:nvPr/>
        </p:nvSpPr>
        <p:spPr bwMode="auto">
          <a:xfrm>
            <a:off x="7910513" y="4030663"/>
            <a:ext cx="0" cy="2211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92" name="Line 120"/>
          <p:cNvSpPr>
            <a:spLocks noChangeShapeType="1"/>
          </p:cNvSpPr>
          <p:nvPr/>
        </p:nvSpPr>
        <p:spPr bwMode="auto">
          <a:xfrm>
            <a:off x="7258050" y="470376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93" name="Line 121"/>
          <p:cNvSpPr>
            <a:spLocks noChangeShapeType="1"/>
          </p:cNvSpPr>
          <p:nvPr/>
        </p:nvSpPr>
        <p:spPr bwMode="auto">
          <a:xfrm>
            <a:off x="6432550" y="56657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94" name="Line 122"/>
          <p:cNvSpPr>
            <a:spLocks noChangeShapeType="1"/>
          </p:cNvSpPr>
          <p:nvPr/>
        </p:nvSpPr>
        <p:spPr bwMode="auto">
          <a:xfrm>
            <a:off x="6372225" y="4668838"/>
            <a:ext cx="1677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95" name="Line 123"/>
          <p:cNvSpPr>
            <a:spLocks noChangeShapeType="1"/>
          </p:cNvSpPr>
          <p:nvPr/>
        </p:nvSpPr>
        <p:spPr bwMode="auto">
          <a:xfrm>
            <a:off x="5689600" y="5121275"/>
            <a:ext cx="763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96" name="Line 124"/>
          <p:cNvSpPr>
            <a:spLocks noChangeShapeType="1"/>
          </p:cNvSpPr>
          <p:nvPr/>
        </p:nvSpPr>
        <p:spPr bwMode="auto">
          <a:xfrm>
            <a:off x="6454775" y="4011613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97" name="Line 125"/>
          <p:cNvSpPr>
            <a:spLocks noChangeShapeType="1"/>
          </p:cNvSpPr>
          <p:nvPr/>
        </p:nvSpPr>
        <p:spPr bwMode="auto">
          <a:xfrm>
            <a:off x="5734050" y="62198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98" name="Line 126"/>
          <p:cNvSpPr>
            <a:spLocks noChangeShapeType="1"/>
          </p:cNvSpPr>
          <p:nvPr/>
        </p:nvSpPr>
        <p:spPr bwMode="auto">
          <a:xfrm>
            <a:off x="5700713" y="4170363"/>
            <a:ext cx="0" cy="1982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199" name="Line 127"/>
          <p:cNvSpPr>
            <a:spLocks noChangeShapeType="1"/>
          </p:cNvSpPr>
          <p:nvPr/>
        </p:nvSpPr>
        <p:spPr bwMode="auto">
          <a:xfrm>
            <a:off x="5727700" y="40449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200" name="AutoShape 128"/>
          <p:cNvSpPr>
            <a:spLocks noChangeArrowheads="1"/>
          </p:cNvSpPr>
          <p:nvPr/>
        </p:nvSpPr>
        <p:spPr bwMode="auto">
          <a:xfrm>
            <a:off x="4818063" y="4779963"/>
            <a:ext cx="303212" cy="7620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201" name="Rectangle 129"/>
          <p:cNvSpPr>
            <a:spLocks noChangeArrowheads="1"/>
          </p:cNvSpPr>
          <p:nvPr/>
        </p:nvSpPr>
        <p:spPr bwMode="auto">
          <a:xfrm>
            <a:off x="7018338" y="4170363"/>
            <a:ext cx="457200" cy="3810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5202" name="Oval 130"/>
          <p:cNvSpPr>
            <a:spLocks noChangeArrowheads="1"/>
          </p:cNvSpPr>
          <p:nvPr/>
        </p:nvSpPr>
        <p:spPr bwMode="auto">
          <a:xfrm>
            <a:off x="5503863" y="3865563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203" name="Oval 131"/>
          <p:cNvSpPr>
            <a:spLocks noChangeArrowheads="1"/>
          </p:cNvSpPr>
          <p:nvPr/>
        </p:nvSpPr>
        <p:spPr bwMode="auto">
          <a:xfrm>
            <a:off x="5505450" y="4932363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204" name="Oval 132"/>
          <p:cNvSpPr>
            <a:spLocks noChangeArrowheads="1"/>
          </p:cNvSpPr>
          <p:nvPr/>
        </p:nvSpPr>
        <p:spPr bwMode="auto">
          <a:xfrm>
            <a:off x="5505450" y="5999163"/>
            <a:ext cx="381000" cy="3825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205" name="Oval 133"/>
          <p:cNvSpPr>
            <a:spLocks noChangeArrowheads="1"/>
          </p:cNvSpPr>
          <p:nvPr/>
        </p:nvSpPr>
        <p:spPr bwMode="auto">
          <a:xfrm>
            <a:off x="6265863" y="3865563"/>
            <a:ext cx="382587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206" name="Oval 134"/>
          <p:cNvSpPr>
            <a:spLocks noChangeArrowheads="1"/>
          </p:cNvSpPr>
          <p:nvPr/>
        </p:nvSpPr>
        <p:spPr bwMode="auto">
          <a:xfrm>
            <a:off x="6265863" y="4475163"/>
            <a:ext cx="382587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207" name="Oval 135"/>
          <p:cNvSpPr>
            <a:spLocks noChangeArrowheads="1"/>
          </p:cNvSpPr>
          <p:nvPr/>
        </p:nvSpPr>
        <p:spPr bwMode="auto">
          <a:xfrm>
            <a:off x="6265863" y="4932363"/>
            <a:ext cx="382587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208" name="Oval 136"/>
          <p:cNvSpPr>
            <a:spLocks noChangeArrowheads="1"/>
          </p:cNvSpPr>
          <p:nvPr/>
        </p:nvSpPr>
        <p:spPr bwMode="auto">
          <a:xfrm>
            <a:off x="6265863" y="5467350"/>
            <a:ext cx="382587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7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209" name="Oval 137"/>
          <p:cNvSpPr>
            <a:spLocks noChangeArrowheads="1"/>
          </p:cNvSpPr>
          <p:nvPr/>
        </p:nvSpPr>
        <p:spPr bwMode="auto">
          <a:xfrm>
            <a:off x="6265863" y="5999163"/>
            <a:ext cx="382587" cy="3825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8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210" name="Oval 138"/>
          <p:cNvSpPr>
            <a:spLocks noChangeArrowheads="1"/>
          </p:cNvSpPr>
          <p:nvPr/>
        </p:nvSpPr>
        <p:spPr bwMode="auto">
          <a:xfrm>
            <a:off x="7059613" y="4475163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9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211" name="Oval 139"/>
          <p:cNvSpPr>
            <a:spLocks noChangeArrowheads="1"/>
          </p:cNvSpPr>
          <p:nvPr/>
        </p:nvSpPr>
        <p:spPr bwMode="auto">
          <a:xfrm>
            <a:off x="7061200" y="5454650"/>
            <a:ext cx="381000" cy="3825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10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212" name="Oval 140"/>
          <p:cNvSpPr>
            <a:spLocks noChangeArrowheads="1"/>
          </p:cNvSpPr>
          <p:nvPr/>
        </p:nvSpPr>
        <p:spPr bwMode="auto">
          <a:xfrm>
            <a:off x="7715250" y="3865563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11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213" name="Oval 141"/>
          <p:cNvSpPr>
            <a:spLocks noChangeArrowheads="1"/>
          </p:cNvSpPr>
          <p:nvPr/>
        </p:nvSpPr>
        <p:spPr bwMode="auto">
          <a:xfrm>
            <a:off x="7715250" y="4475163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12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214" name="Oval 142"/>
          <p:cNvSpPr>
            <a:spLocks noChangeArrowheads="1"/>
          </p:cNvSpPr>
          <p:nvPr/>
        </p:nvSpPr>
        <p:spPr bwMode="auto">
          <a:xfrm>
            <a:off x="7715250" y="546735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13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215" name="Oval 143"/>
          <p:cNvSpPr>
            <a:spLocks noChangeArrowheads="1"/>
          </p:cNvSpPr>
          <p:nvPr/>
        </p:nvSpPr>
        <p:spPr bwMode="auto">
          <a:xfrm>
            <a:off x="7715250" y="5999163"/>
            <a:ext cx="381000" cy="3825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14</a:t>
            </a:r>
            <a:endParaRPr lang="en-US" altLang="zh-CN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55216" name="Text Box 144"/>
          <p:cNvSpPr txBox="1">
            <a:spLocks noChangeArrowheads="1"/>
          </p:cNvSpPr>
          <p:nvPr/>
        </p:nvSpPr>
        <p:spPr bwMode="auto">
          <a:xfrm>
            <a:off x="50800" y="1228725"/>
            <a:ext cx="1471613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Channel </a:t>
            </a:r>
            <a:br>
              <a:rPr lang="de-DE" sz="1700" smtClean="0">
                <a:solidFill>
                  <a:srgbClr val="000000"/>
                </a:solidFill>
              </a:rPr>
            </a:br>
            <a:r>
              <a:rPr lang="de-DE" sz="1700" smtClean="0">
                <a:solidFill>
                  <a:srgbClr val="000000"/>
                </a:solidFill>
              </a:rPr>
              <a:t>connectivity </a:t>
            </a:r>
            <a:br>
              <a:rPr lang="de-DE" sz="1700" smtClean="0">
                <a:solidFill>
                  <a:srgbClr val="000000"/>
                </a:solidFill>
              </a:rPr>
            </a:br>
            <a:r>
              <a:rPr lang="de-DE" sz="1700" smtClean="0">
                <a:solidFill>
                  <a:srgbClr val="000000"/>
                </a:solidFill>
              </a:rPr>
              <a:t>graph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5217" name="Text Box 145"/>
          <p:cNvSpPr txBox="1">
            <a:spLocks noChangeArrowheads="1"/>
          </p:cNvSpPr>
          <p:nvPr/>
        </p:nvSpPr>
        <p:spPr bwMode="auto">
          <a:xfrm>
            <a:off x="34925" y="3894138"/>
            <a:ext cx="1471613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Switchbox</a:t>
            </a:r>
            <a:br>
              <a:rPr lang="de-DE" sz="1700" smtClean="0">
                <a:solidFill>
                  <a:srgbClr val="000000"/>
                </a:solidFill>
              </a:rPr>
            </a:br>
            <a:r>
              <a:rPr lang="de-DE" sz="1700" smtClean="0">
                <a:solidFill>
                  <a:srgbClr val="000000"/>
                </a:solidFill>
              </a:rPr>
              <a:t>connectivity </a:t>
            </a:r>
            <a:br>
              <a:rPr lang="de-DE" sz="1700" smtClean="0">
                <a:solidFill>
                  <a:srgbClr val="000000"/>
                </a:solidFill>
              </a:rPr>
            </a:br>
            <a:r>
              <a:rPr lang="de-DE" sz="1700" smtClean="0">
                <a:solidFill>
                  <a:srgbClr val="000000"/>
                </a:solidFill>
              </a:rPr>
              <a:t>graph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5219" name="Rectangle 14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5.6.2	</a:t>
            </a:r>
            <a:r>
              <a:rPr lang="en-US" altLang="zh-CN">
                <a:ea typeface="宋体" charset="0"/>
                <a:cs typeface="宋体" charset="0"/>
              </a:rPr>
              <a:t>Global Routing in a Connectivity Graph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567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5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5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5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5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5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5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5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5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5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5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5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5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5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5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5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5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5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5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5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5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5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5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5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5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5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5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5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5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5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5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5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15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5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5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5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15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15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5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15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15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5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15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15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15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5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108" grpId="0" animBg="1"/>
      <p:bldP spid="1155109" grpId="0" animBg="1"/>
      <p:bldP spid="1155110" grpId="0" animBg="1"/>
      <p:bldP spid="1155111" grpId="0" animBg="1"/>
      <p:bldP spid="1155112" grpId="0" animBg="1"/>
      <p:bldP spid="1155113" grpId="0" animBg="1"/>
      <p:bldP spid="1155114" grpId="0" animBg="1"/>
      <p:bldP spid="1155115" grpId="0" animBg="1"/>
      <p:bldP spid="1155116" grpId="0" animBg="1"/>
      <p:bldP spid="1155117" grpId="0" animBg="1"/>
      <p:bldP spid="1155118" grpId="0" animBg="1"/>
      <p:bldP spid="1155119" grpId="0" animBg="1"/>
      <p:bldP spid="1155120" grpId="0" animBg="1"/>
      <p:bldP spid="1155121" grpId="0" animBg="1"/>
      <p:bldP spid="1155122" grpId="0" animBg="1"/>
      <p:bldP spid="1155123" grpId="0" animBg="1"/>
      <p:bldP spid="1155124" grpId="0" animBg="1"/>
      <p:bldP spid="1155125" grpId="0" animBg="1"/>
      <p:bldP spid="1155126" grpId="0" animBg="1"/>
      <p:bldP spid="1155127" grpId="0" animBg="1"/>
      <p:bldP spid="1155128" grpId="0" animBg="1"/>
      <p:bldP spid="1155129" grpId="0" animBg="1"/>
      <p:bldP spid="1155191" grpId="0" animBg="1"/>
      <p:bldP spid="1155192" grpId="0" animBg="1"/>
      <p:bldP spid="1155193" grpId="0" animBg="1"/>
      <p:bldP spid="1155194" grpId="0" animBg="1"/>
      <p:bldP spid="1155195" grpId="0" animBg="1"/>
      <p:bldP spid="1155196" grpId="0" animBg="1"/>
      <p:bldP spid="1155197" grpId="0" animBg="1"/>
      <p:bldP spid="1155198" grpId="0" animBg="1"/>
      <p:bldP spid="1155199" grpId="0" animBg="1"/>
      <p:bldP spid="1155200" grpId="0" animBg="1"/>
      <p:bldP spid="1155201" grpId="0" animBg="1"/>
      <p:bldP spid="1155202" grpId="0" animBg="1"/>
      <p:bldP spid="1155203" grpId="0" animBg="1"/>
      <p:bldP spid="1155204" grpId="0" animBg="1"/>
      <p:bldP spid="1155205" grpId="0" animBg="1"/>
      <p:bldP spid="1155206" grpId="0" animBg="1"/>
      <p:bldP spid="1155207" grpId="0" animBg="1"/>
      <p:bldP spid="1155208" grpId="0" animBg="1"/>
      <p:bldP spid="1155209" grpId="0" animBg="1"/>
      <p:bldP spid="1155210" grpId="0" animBg="1"/>
      <p:bldP spid="1155211" grpId="0" animBg="1"/>
      <p:bldP spid="1155212" grpId="0" animBg="1"/>
      <p:bldP spid="1155213" grpId="0" animBg="1"/>
      <p:bldP spid="1155214" grpId="0" animBg="1"/>
      <p:bldP spid="11552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F290-6C0B-4A44-A4EF-31C9CB146778}" type="slidenum">
              <a:rPr lang="en-US"/>
              <a:pPr/>
              <a:t>58</a:t>
            </a:fld>
            <a:endParaRPr lang="en-US"/>
          </a:p>
        </p:txBody>
      </p:sp>
      <p:sp>
        <p:nvSpPr>
          <p:cNvPr id="1156099" name="Rectangle 3"/>
          <p:cNvSpPr>
            <a:spLocks noChangeArrowheads="1"/>
          </p:cNvSpPr>
          <p:nvPr/>
        </p:nvSpPr>
        <p:spPr bwMode="auto">
          <a:xfrm>
            <a:off x="1770063" y="1277938"/>
            <a:ext cx="2425700" cy="2287587"/>
          </a:xfrm>
          <a:prstGeom prst="rect">
            <a:avLst/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00" name="Rectangle 4"/>
          <p:cNvSpPr>
            <a:spLocks noChangeArrowheads="1"/>
          </p:cNvSpPr>
          <p:nvPr/>
        </p:nvSpPr>
        <p:spPr bwMode="auto">
          <a:xfrm rot="16200000">
            <a:off x="3214688" y="1087438"/>
            <a:ext cx="457200" cy="1143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01" name="Rectangle 5"/>
          <p:cNvSpPr>
            <a:spLocks noChangeArrowheads="1"/>
          </p:cNvSpPr>
          <p:nvPr/>
        </p:nvSpPr>
        <p:spPr bwMode="auto">
          <a:xfrm>
            <a:off x="3557588" y="2039938"/>
            <a:ext cx="457200" cy="762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02" name="Rectangle 6"/>
          <p:cNvSpPr>
            <a:spLocks noChangeArrowheads="1"/>
          </p:cNvSpPr>
          <p:nvPr/>
        </p:nvSpPr>
        <p:spPr bwMode="auto">
          <a:xfrm>
            <a:off x="2871788" y="2039938"/>
            <a:ext cx="457200" cy="762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03" name="Rectangle 7"/>
          <p:cNvSpPr>
            <a:spLocks noChangeArrowheads="1"/>
          </p:cNvSpPr>
          <p:nvPr/>
        </p:nvSpPr>
        <p:spPr bwMode="auto">
          <a:xfrm rot="16200000">
            <a:off x="3251994" y="2650332"/>
            <a:ext cx="382587" cy="1143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04" name="Rectangle 8"/>
          <p:cNvSpPr>
            <a:spLocks noChangeArrowheads="1"/>
          </p:cNvSpPr>
          <p:nvPr/>
        </p:nvSpPr>
        <p:spPr bwMode="auto">
          <a:xfrm>
            <a:off x="1955800" y="2574925"/>
            <a:ext cx="457200" cy="838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05" name="Rectangle 9"/>
          <p:cNvSpPr>
            <a:spLocks noChangeArrowheads="1"/>
          </p:cNvSpPr>
          <p:nvPr/>
        </p:nvSpPr>
        <p:spPr bwMode="auto">
          <a:xfrm>
            <a:off x="1955800" y="1430338"/>
            <a:ext cx="457200" cy="838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06" name="Rectangle 10"/>
          <p:cNvSpPr>
            <a:spLocks noChangeArrowheads="1"/>
          </p:cNvSpPr>
          <p:nvPr/>
        </p:nvSpPr>
        <p:spPr bwMode="auto">
          <a:xfrm>
            <a:off x="3206750" y="1430338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07" name="Line 11"/>
          <p:cNvSpPr>
            <a:spLocks noChangeShapeType="1"/>
          </p:cNvSpPr>
          <p:nvPr/>
        </p:nvSpPr>
        <p:spPr bwMode="auto">
          <a:xfrm>
            <a:off x="1957388" y="22685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08" name="Line 12"/>
          <p:cNvSpPr>
            <a:spLocks noChangeShapeType="1"/>
          </p:cNvSpPr>
          <p:nvPr/>
        </p:nvSpPr>
        <p:spPr bwMode="auto">
          <a:xfrm>
            <a:off x="2397125" y="2274888"/>
            <a:ext cx="0" cy="3063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09" name="Line 13"/>
          <p:cNvSpPr>
            <a:spLocks noChangeShapeType="1"/>
          </p:cNvSpPr>
          <p:nvPr/>
        </p:nvSpPr>
        <p:spPr bwMode="auto">
          <a:xfrm>
            <a:off x="2881313" y="2816225"/>
            <a:ext cx="3175" cy="1873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10" name="Line 14"/>
          <p:cNvSpPr>
            <a:spLocks noChangeShapeType="1"/>
          </p:cNvSpPr>
          <p:nvPr/>
        </p:nvSpPr>
        <p:spPr bwMode="auto">
          <a:xfrm>
            <a:off x="4010025" y="2816225"/>
            <a:ext cx="3175" cy="1873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11" name="Line 15"/>
          <p:cNvSpPr>
            <a:spLocks noChangeShapeType="1"/>
          </p:cNvSpPr>
          <p:nvPr/>
        </p:nvSpPr>
        <p:spPr bwMode="auto">
          <a:xfrm>
            <a:off x="2882900" y="1889125"/>
            <a:ext cx="1588" cy="10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12" name="Line 16"/>
          <p:cNvSpPr>
            <a:spLocks noChangeShapeType="1"/>
          </p:cNvSpPr>
          <p:nvPr/>
        </p:nvSpPr>
        <p:spPr bwMode="auto">
          <a:xfrm>
            <a:off x="4011613" y="1898650"/>
            <a:ext cx="1587" cy="1000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13" name="Line 17"/>
          <p:cNvSpPr>
            <a:spLocks noChangeShapeType="1"/>
          </p:cNvSpPr>
          <p:nvPr/>
        </p:nvSpPr>
        <p:spPr bwMode="auto">
          <a:xfrm flipV="1">
            <a:off x="2436813" y="3413125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14" name="Line 18"/>
          <p:cNvSpPr>
            <a:spLocks noChangeShapeType="1"/>
          </p:cNvSpPr>
          <p:nvPr/>
        </p:nvSpPr>
        <p:spPr bwMode="auto">
          <a:xfrm flipV="1">
            <a:off x="2454275" y="1430338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15" name="Line 19"/>
          <p:cNvSpPr>
            <a:spLocks noChangeShapeType="1"/>
          </p:cNvSpPr>
          <p:nvPr/>
        </p:nvSpPr>
        <p:spPr bwMode="auto">
          <a:xfrm flipV="1">
            <a:off x="3336925" y="20447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16" name="Line 20"/>
          <p:cNvSpPr>
            <a:spLocks noChangeShapeType="1"/>
          </p:cNvSpPr>
          <p:nvPr/>
        </p:nvSpPr>
        <p:spPr bwMode="auto">
          <a:xfrm flipV="1">
            <a:off x="3338513" y="278765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17" name="Line 21"/>
          <p:cNvSpPr>
            <a:spLocks noChangeShapeType="1"/>
          </p:cNvSpPr>
          <p:nvPr/>
        </p:nvSpPr>
        <p:spPr bwMode="auto">
          <a:xfrm>
            <a:off x="1963738" y="127793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18" name="Line 22"/>
          <p:cNvSpPr>
            <a:spLocks noChangeShapeType="1"/>
          </p:cNvSpPr>
          <p:nvPr/>
        </p:nvSpPr>
        <p:spPr bwMode="auto">
          <a:xfrm>
            <a:off x="4006850" y="127793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19" name="Line 23"/>
          <p:cNvSpPr>
            <a:spLocks noChangeShapeType="1"/>
          </p:cNvSpPr>
          <p:nvPr/>
        </p:nvSpPr>
        <p:spPr bwMode="auto">
          <a:xfrm>
            <a:off x="1955800" y="340995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20" name="Line 24"/>
          <p:cNvSpPr>
            <a:spLocks noChangeShapeType="1"/>
          </p:cNvSpPr>
          <p:nvPr/>
        </p:nvSpPr>
        <p:spPr bwMode="auto">
          <a:xfrm>
            <a:off x="4016375" y="341312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21" name="Oval 25"/>
          <p:cNvSpPr>
            <a:spLocks noChangeArrowheads="1"/>
          </p:cNvSpPr>
          <p:nvPr/>
        </p:nvSpPr>
        <p:spPr bwMode="auto">
          <a:xfrm>
            <a:off x="1692275" y="2192338"/>
            <a:ext cx="381000" cy="3810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22" name="Oval 26"/>
          <p:cNvSpPr>
            <a:spLocks noChangeArrowheads="1"/>
          </p:cNvSpPr>
          <p:nvPr/>
        </p:nvSpPr>
        <p:spPr bwMode="auto">
          <a:xfrm>
            <a:off x="1997075" y="2192338"/>
            <a:ext cx="382588" cy="3810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23" name="Oval 27"/>
          <p:cNvSpPr>
            <a:spLocks noChangeArrowheads="1"/>
          </p:cNvSpPr>
          <p:nvPr/>
        </p:nvSpPr>
        <p:spPr bwMode="auto">
          <a:xfrm>
            <a:off x="2454275" y="2192338"/>
            <a:ext cx="382588" cy="3810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24" name="Oval 28"/>
          <p:cNvSpPr>
            <a:spLocks noChangeArrowheads="1"/>
          </p:cNvSpPr>
          <p:nvPr/>
        </p:nvSpPr>
        <p:spPr bwMode="auto">
          <a:xfrm>
            <a:off x="2836863" y="1125538"/>
            <a:ext cx="381000" cy="3810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25" name="Oval 29"/>
          <p:cNvSpPr>
            <a:spLocks noChangeArrowheads="1"/>
          </p:cNvSpPr>
          <p:nvPr/>
        </p:nvSpPr>
        <p:spPr bwMode="auto">
          <a:xfrm>
            <a:off x="3217863" y="1735138"/>
            <a:ext cx="381000" cy="3810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26" name="Oval 30"/>
          <p:cNvSpPr>
            <a:spLocks noChangeArrowheads="1"/>
          </p:cNvSpPr>
          <p:nvPr/>
        </p:nvSpPr>
        <p:spPr bwMode="auto">
          <a:xfrm>
            <a:off x="3217863" y="2192338"/>
            <a:ext cx="381000" cy="3810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27" name="Oval 31"/>
          <p:cNvSpPr>
            <a:spLocks noChangeArrowheads="1"/>
          </p:cNvSpPr>
          <p:nvPr/>
        </p:nvSpPr>
        <p:spPr bwMode="auto">
          <a:xfrm>
            <a:off x="3217863" y="2725738"/>
            <a:ext cx="381000" cy="3810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28" name="Oval 32"/>
          <p:cNvSpPr>
            <a:spLocks noChangeArrowheads="1"/>
          </p:cNvSpPr>
          <p:nvPr/>
        </p:nvSpPr>
        <p:spPr bwMode="auto">
          <a:xfrm>
            <a:off x="2836863" y="3259138"/>
            <a:ext cx="381000" cy="382587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29" name="Oval 33"/>
          <p:cNvSpPr>
            <a:spLocks noChangeArrowheads="1"/>
          </p:cNvSpPr>
          <p:nvPr/>
        </p:nvSpPr>
        <p:spPr bwMode="auto">
          <a:xfrm>
            <a:off x="3903663" y="2192338"/>
            <a:ext cx="381000" cy="3810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30" name="Rectangle 34"/>
          <p:cNvSpPr>
            <a:spLocks noChangeArrowheads="1"/>
          </p:cNvSpPr>
          <p:nvPr/>
        </p:nvSpPr>
        <p:spPr bwMode="auto">
          <a:xfrm>
            <a:off x="1770063" y="4014788"/>
            <a:ext cx="2425700" cy="2287587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31" name="Rectangle 35"/>
          <p:cNvSpPr>
            <a:spLocks noChangeArrowheads="1"/>
          </p:cNvSpPr>
          <p:nvPr/>
        </p:nvSpPr>
        <p:spPr bwMode="auto">
          <a:xfrm rot="16200000">
            <a:off x="3214688" y="3824288"/>
            <a:ext cx="457200" cy="1143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32" name="Rectangle 36"/>
          <p:cNvSpPr>
            <a:spLocks noChangeArrowheads="1"/>
          </p:cNvSpPr>
          <p:nvPr/>
        </p:nvSpPr>
        <p:spPr bwMode="auto">
          <a:xfrm>
            <a:off x="3557588" y="4776788"/>
            <a:ext cx="457200" cy="762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33" name="Rectangle 37"/>
          <p:cNvSpPr>
            <a:spLocks noChangeArrowheads="1"/>
          </p:cNvSpPr>
          <p:nvPr/>
        </p:nvSpPr>
        <p:spPr bwMode="auto">
          <a:xfrm>
            <a:off x="2871788" y="4776788"/>
            <a:ext cx="457200" cy="762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34" name="Rectangle 38"/>
          <p:cNvSpPr>
            <a:spLocks noChangeArrowheads="1"/>
          </p:cNvSpPr>
          <p:nvPr/>
        </p:nvSpPr>
        <p:spPr bwMode="auto">
          <a:xfrm rot="16200000">
            <a:off x="3251994" y="5387182"/>
            <a:ext cx="382587" cy="1143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35" name="Rectangle 39"/>
          <p:cNvSpPr>
            <a:spLocks noChangeArrowheads="1"/>
          </p:cNvSpPr>
          <p:nvPr/>
        </p:nvSpPr>
        <p:spPr bwMode="auto">
          <a:xfrm>
            <a:off x="1955800" y="5311775"/>
            <a:ext cx="457200" cy="838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36" name="Rectangle 40"/>
          <p:cNvSpPr>
            <a:spLocks noChangeArrowheads="1"/>
          </p:cNvSpPr>
          <p:nvPr/>
        </p:nvSpPr>
        <p:spPr bwMode="auto">
          <a:xfrm>
            <a:off x="1955800" y="4167188"/>
            <a:ext cx="457200" cy="838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37" name="Rectangle 41"/>
          <p:cNvSpPr>
            <a:spLocks noChangeArrowheads="1"/>
          </p:cNvSpPr>
          <p:nvPr/>
        </p:nvSpPr>
        <p:spPr bwMode="auto">
          <a:xfrm>
            <a:off x="3206750" y="4167188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38" name="Line 42"/>
          <p:cNvSpPr>
            <a:spLocks noChangeShapeType="1"/>
          </p:cNvSpPr>
          <p:nvPr/>
        </p:nvSpPr>
        <p:spPr bwMode="auto">
          <a:xfrm>
            <a:off x="1957388" y="50053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39" name="Line 43"/>
          <p:cNvSpPr>
            <a:spLocks noChangeShapeType="1"/>
          </p:cNvSpPr>
          <p:nvPr/>
        </p:nvSpPr>
        <p:spPr bwMode="auto">
          <a:xfrm>
            <a:off x="2397125" y="5011738"/>
            <a:ext cx="0" cy="3063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40" name="Line 44"/>
          <p:cNvSpPr>
            <a:spLocks noChangeShapeType="1"/>
          </p:cNvSpPr>
          <p:nvPr/>
        </p:nvSpPr>
        <p:spPr bwMode="auto">
          <a:xfrm>
            <a:off x="2873375" y="5559425"/>
            <a:ext cx="3175" cy="1889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41" name="Line 45"/>
          <p:cNvSpPr>
            <a:spLocks noChangeShapeType="1"/>
          </p:cNvSpPr>
          <p:nvPr/>
        </p:nvSpPr>
        <p:spPr bwMode="auto">
          <a:xfrm>
            <a:off x="4010025" y="5553075"/>
            <a:ext cx="3175" cy="1873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42" name="Line 46"/>
          <p:cNvSpPr>
            <a:spLocks noChangeShapeType="1"/>
          </p:cNvSpPr>
          <p:nvPr/>
        </p:nvSpPr>
        <p:spPr bwMode="auto">
          <a:xfrm>
            <a:off x="2874963" y="4633913"/>
            <a:ext cx="1587" cy="1000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43" name="Line 47"/>
          <p:cNvSpPr>
            <a:spLocks noChangeShapeType="1"/>
          </p:cNvSpPr>
          <p:nvPr/>
        </p:nvSpPr>
        <p:spPr bwMode="auto">
          <a:xfrm>
            <a:off x="4011613" y="4635500"/>
            <a:ext cx="1587" cy="1000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44" name="Line 48"/>
          <p:cNvSpPr>
            <a:spLocks noChangeShapeType="1"/>
          </p:cNvSpPr>
          <p:nvPr/>
        </p:nvSpPr>
        <p:spPr bwMode="auto">
          <a:xfrm flipV="1">
            <a:off x="2436813" y="6149975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45" name="Line 49"/>
          <p:cNvSpPr>
            <a:spLocks noChangeShapeType="1"/>
          </p:cNvSpPr>
          <p:nvPr/>
        </p:nvSpPr>
        <p:spPr bwMode="auto">
          <a:xfrm flipV="1">
            <a:off x="2454275" y="4167188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46" name="Line 50"/>
          <p:cNvSpPr>
            <a:spLocks noChangeShapeType="1"/>
          </p:cNvSpPr>
          <p:nvPr/>
        </p:nvSpPr>
        <p:spPr bwMode="auto">
          <a:xfrm flipV="1">
            <a:off x="3336925" y="478155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47" name="Line 51"/>
          <p:cNvSpPr>
            <a:spLocks noChangeShapeType="1"/>
          </p:cNvSpPr>
          <p:nvPr/>
        </p:nvSpPr>
        <p:spPr bwMode="auto">
          <a:xfrm flipV="1">
            <a:off x="3338513" y="55245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48" name="Line 52"/>
          <p:cNvSpPr>
            <a:spLocks noChangeShapeType="1"/>
          </p:cNvSpPr>
          <p:nvPr/>
        </p:nvSpPr>
        <p:spPr bwMode="auto">
          <a:xfrm>
            <a:off x="3595688" y="5538788"/>
            <a:ext cx="3175" cy="1889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49" name="Line 53"/>
          <p:cNvSpPr>
            <a:spLocks noChangeShapeType="1"/>
          </p:cNvSpPr>
          <p:nvPr/>
        </p:nvSpPr>
        <p:spPr bwMode="auto">
          <a:xfrm>
            <a:off x="3294063" y="5538788"/>
            <a:ext cx="3175" cy="1889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50" name="Line 54"/>
          <p:cNvSpPr>
            <a:spLocks noChangeShapeType="1"/>
          </p:cNvSpPr>
          <p:nvPr/>
        </p:nvSpPr>
        <p:spPr bwMode="auto">
          <a:xfrm>
            <a:off x="3556000" y="4630738"/>
            <a:ext cx="1588" cy="1000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51" name="Line 55"/>
          <p:cNvSpPr>
            <a:spLocks noChangeShapeType="1"/>
          </p:cNvSpPr>
          <p:nvPr/>
        </p:nvSpPr>
        <p:spPr bwMode="auto">
          <a:xfrm>
            <a:off x="3332163" y="4640263"/>
            <a:ext cx="1587" cy="1000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52" name="Line 56"/>
          <p:cNvSpPr>
            <a:spLocks noChangeShapeType="1"/>
          </p:cNvSpPr>
          <p:nvPr/>
        </p:nvSpPr>
        <p:spPr bwMode="auto">
          <a:xfrm flipV="1">
            <a:off x="2454275" y="5310188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53" name="Line 57"/>
          <p:cNvSpPr>
            <a:spLocks noChangeShapeType="1"/>
          </p:cNvSpPr>
          <p:nvPr/>
        </p:nvSpPr>
        <p:spPr bwMode="auto">
          <a:xfrm flipV="1">
            <a:off x="2454275" y="5005388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54" name="Line 58"/>
          <p:cNvSpPr>
            <a:spLocks noChangeShapeType="1"/>
          </p:cNvSpPr>
          <p:nvPr/>
        </p:nvSpPr>
        <p:spPr bwMode="auto">
          <a:xfrm flipV="1">
            <a:off x="2454275" y="5767388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55" name="Line 59"/>
          <p:cNvSpPr>
            <a:spLocks noChangeShapeType="1"/>
          </p:cNvSpPr>
          <p:nvPr/>
        </p:nvSpPr>
        <p:spPr bwMode="auto">
          <a:xfrm flipV="1">
            <a:off x="2436813" y="5538788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56" name="Line 60"/>
          <p:cNvSpPr>
            <a:spLocks noChangeShapeType="1"/>
          </p:cNvSpPr>
          <p:nvPr/>
        </p:nvSpPr>
        <p:spPr bwMode="auto">
          <a:xfrm flipV="1">
            <a:off x="2454275" y="4776788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57" name="Line 61"/>
          <p:cNvSpPr>
            <a:spLocks noChangeShapeType="1"/>
          </p:cNvSpPr>
          <p:nvPr/>
        </p:nvSpPr>
        <p:spPr bwMode="auto">
          <a:xfrm flipV="1">
            <a:off x="2454275" y="4624388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58" name="Line 62"/>
          <p:cNvSpPr>
            <a:spLocks noChangeShapeType="1"/>
          </p:cNvSpPr>
          <p:nvPr/>
        </p:nvSpPr>
        <p:spPr bwMode="auto">
          <a:xfrm>
            <a:off x="2871788" y="6142038"/>
            <a:ext cx="0" cy="1539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59" name="Line 63"/>
          <p:cNvSpPr>
            <a:spLocks noChangeShapeType="1"/>
          </p:cNvSpPr>
          <p:nvPr/>
        </p:nvSpPr>
        <p:spPr bwMode="auto">
          <a:xfrm>
            <a:off x="2403475" y="61499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60" name="Line 64"/>
          <p:cNvSpPr>
            <a:spLocks noChangeShapeType="1"/>
          </p:cNvSpPr>
          <p:nvPr/>
        </p:nvSpPr>
        <p:spPr bwMode="auto">
          <a:xfrm>
            <a:off x="1958975" y="61499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61" name="Line 65"/>
          <p:cNvSpPr>
            <a:spLocks noChangeShapeType="1"/>
          </p:cNvSpPr>
          <p:nvPr/>
        </p:nvSpPr>
        <p:spPr bwMode="auto">
          <a:xfrm>
            <a:off x="4002088" y="61499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62" name="Line 66"/>
          <p:cNvSpPr>
            <a:spLocks noChangeShapeType="1"/>
          </p:cNvSpPr>
          <p:nvPr/>
        </p:nvSpPr>
        <p:spPr bwMode="auto">
          <a:xfrm>
            <a:off x="3995738" y="40306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63" name="Line 67"/>
          <p:cNvSpPr>
            <a:spLocks noChangeShapeType="1"/>
          </p:cNvSpPr>
          <p:nvPr/>
        </p:nvSpPr>
        <p:spPr bwMode="auto">
          <a:xfrm>
            <a:off x="1958975" y="403225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64" name="Line 68"/>
          <p:cNvSpPr>
            <a:spLocks noChangeShapeType="1"/>
          </p:cNvSpPr>
          <p:nvPr/>
        </p:nvSpPr>
        <p:spPr bwMode="auto">
          <a:xfrm>
            <a:off x="2401888" y="40116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65" name="Line 69"/>
          <p:cNvSpPr>
            <a:spLocks noChangeShapeType="1"/>
          </p:cNvSpPr>
          <p:nvPr/>
        </p:nvSpPr>
        <p:spPr bwMode="auto">
          <a:xfrm>
            <a:off x="2867025" y="40116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66" name="Line 70"/>
          <p:cNvSpPr>
            <a:spLocks noChangeShapeType="1"/>
          </p:cNvSpPr>
          <p:nvPr/>
        </p:nvSpPr>
        <p:spPr bwMode="auto">
          <a:xfrm flipV="1">
            <a:off x="1770063" y="416718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67" name="Line 71"/>
          <p:cNvSpPr>
            <a:spLocks noChangeShapeType="1"/>
          </p:cNvSpPr>
          <p:nvPr/>
        </p:nvSpPr>
        <p:spPr bwMode="auto">
          <a:xfrm flipV="1">
            <a:off x="1770063" y="500538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68" name="Line 72"/>
          <p:cNvSpPr>
            <a:spLocks noChangeShapeType="1"/>
          </p:cNvSpPr>
          <p:nvPr/>
        </p:nvSpPr>
        <p:spPr bwMode="auto">
          <a:xfrm flipV="1">
            <a:off x="1770063" y="531018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69" name="Line 73"/>
          <p:cNvSpPr>
            <a:spLocks noChangeShapeType="1"/>
          </p:cNvSpPr>
          <p:nvPr/>
        </p:nvSpPr>
        <p:spPr bwMode="auto">
          <a:xfrm flipV="1">
            <a:off x="1770063" y="614997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70" name="Line 74"/>
          <p:cNvSpPr>
            <a:spLocks noChangeShapeType="1"/>
          </p:cNvSpPr>
          <p:nvPr/>
        </p:nvSpPr>
        <p:spPr bwMode="auto">
          <a:xfrm flipV="1">
            <a:off x="4056063" y="4167188"/>
            <a:ext cx="1539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71" name="Line 75"/>
          <p:cNvSpPr>
            <a:spLocks noChangeShapeType="1"/>
          </p:cNvSpPr>
          <p:nvPr/>
        </p:nvSpPr>
        <p:spPr bwMode="auto">
          <a:xfrm flipV="1">
            <a:off x="4056063" y="4624388"/>
            <a:ext cx="1539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72" name="Line 76"/>
          <p:cNvSpPr>
            <a:spLocks noChangeShapeType="1"/>
          </p:cNvSpPr>
          <p:nvPr/>
        </p:nvSpPr>
        <p:spPr bwMode="auto">
          <a:xfrm flipV="1">
            <a:off x="4054475" y="4776788"/>
            <a:ext cx="1539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73" name="Line 77"/>
          <p:cNvSpPr>
            <a:spLocks noChangeShapeType="1"/>
          </p:cNvSpPr>
          <p:nvPr/>
        </p:nvSpPr>
        <p:spPr bwMode="auto">
          <a:xfrm flipV="1">
            <a:off x="4056063" y="5538788"/>
            <a:ext cx="1539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74" name="Line 78"/>
          <p:cNvSpPr>
            <a:spLocks noChangeShapeType="1"/>
          </p:cNvSpPr>
          <p:nvPr/>
        </p:nvSpPr>
        <p:spPr bwMode="auto">
          <a:xfrm flipV="1">
            <a:off x="4056063" y="5767388"/>
            <a:ext cx="1539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75" name="Line 79"/>
          <p:cNvSpPr>
            <a:spLocks noChangeShapeType="1"/>
          </p:cNvSpPr>
          <p:nvPr/>
        </p:nvSpPr>
        <p:spPr bwMode="auto">
          <a:xfrm flipV="1">
            <a:off x="4056063" y="6149975"/>
            <a:ext cx="1539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76" name="Oval 80"/>
          <p:cNvSpPr>
            <a:spLocks noChangeArrowheads="1"/>
          </p:cNvSpPr>
          <p:nvPr/>
        </p:nvSpPr>
        <p:spPr bwMode="auto">
          <a:xfrm>
            <a:off x="1692275" y="3862388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77" name="Oval 81"/>
          <p:cNvSpPr>
            <a:spLocks noChangeArrowheads="1"/>
          </p:cNvSpPr>
          <p:nvPr/>
        </p:nvSpPr>
        <p:spPr bwMode="auto">
          <a:xfrm>
            <a:off x="1693863" y="4929188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78" name="Oval 82"/>
          <p:cNvSpPr>
            <a:spLocks noChangeArrowheads="1"/>
          </p:cNvSpPr>
          <p:nvPr/>
        </p:nvSpPr>
        <p:spPr bwMode="auto">
          <a:xfrm>
            <a:off x="1693863" y="5995988"/>
            <a:ext cx="381000" cy="382587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79" name="Oval 83"/>
          <p:cNvSpPr>
            <a:spLocks noChangeArrowheads="1"/>
          </p:cNvSpPr>
          <p:nvPr/>
        </p:nvSpPr>
        <p:spPr bwMode="auto">
          <a:xfrm>
            <a:off x="2454275" y="3862388"/>
            <a:ext cx="382588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80" name="Oval 84"/>
          <p:cNvSpPr>
            <a:spLocks noChangeArrowheads="1"/>
          </p:cNvSpPr>
          <p:nvPr/>
        </p:nvSpPr>
        <p:spPr bwMode="auto">
          <a:xfrm>
            <a:off x="2454275" y="4471988"/>
            <a:ext cx="382588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81" name="Oval 85"/>
          <p:cNvSpPr>
            <a:spLocks noChangeArrowheads="1"/>
          </p:cNvSpPr>
          <p:nvPr/>
        </p:nvSpPr>
        <p:spPr bwMode="auto">
          <a:xfrm>
            <a:off x="2454275" y="4929188"/>
            <a:ext cx="382588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82" name="Oval 86"/>
          <p:cNvSpPr>
            <a:spLocks noChangeArrowheads="1"/>
          </p:cNvSpPr>
          <p:nvPr/>
        </p:nvSpPr>
        <p:spPr bwMode="auto">
          <a:xfrm>
            <a:off x="2454275" y="5464175"/>
            <a:ext cx="382588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83" name="Oval 87"/>
          <p:cNvSpPr>
            <a:spLocks noChangeArrowheads="1"/>
          </p:cNvSpPr>
          <p:nvPr/>
        </p:nvSpPr>
        <p:spPr bwMode="auto">
          <a:xfrm>
            <a:off x="2454275" y="5995988"/>
            <a:ext cx="382588" cy="382587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84" name="Oval 88"/>
          <p:cNvSpPr>
            <a:spLocks noChangeArrowheads="1"/>
          </p:cNvSpPr>
          <p:nvPr/>
        </p:nvSpPr>
        <p:spPr bwMode="auto">
          <a:xfrm>
            <a:off x="3248025" y="4471988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85" name="Oval 89"/>
          <p:cNvSpPr>
            <a:spLocks noChangeArrowheads="1"/>
          </p:cNvSpPr>
          <p:nvPr/>
        </p:nvSpPr>
        <p:spPr bwMode="auto">
          <a:xfrm>
            <a:off x="3249613" y="5451475"/>
            <a:ext cx="381000" cy="382588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86" name="Oval 90"/>
          <p:cNvSpPr>
            <a:spLocks noChangeArrowheads="1"/>
          </p:cNvSpPr>
          <p:nvPr/>
        </p:nvSpPr>
        <p:spPr bwMode="auto">
          <a:xfrm>
            <a:off x="3903663" y="3862388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87" name="Oval 91"/>
          <p:cNvSpPr>
            <a:spLocks noChangeArrowheads="1"/>
          </p:cNvSpPr>
          <p:nvPr/>
        </p:nvSpPr>
        <p:spPr bwMode="auto">
          <a:xfrm>
            <a:off x="3903663" y="4471988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88" name="Oval 92"/>
          <p:cNvSpPr>
            <a:spLocks noChangeArrowheads="1"/>
          </p:cNvSpPr>
          <p:nvPr/>
        </p:nvSpPr>
        <p:spPr bwMode="auto">
          <a:xfrm>
            <a:off x="3903663" y="5464175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89" name="Oval 93"/>
          <p:cNvSpPr>
            <a:spLocks noChangeArrowheads="1"/>
          </p:cNvSpPr>
          <p:nvPr/>
        </p:nvSpPr>
        <p:spPr bwMode="auto">
          <a:xfrm>
            <a:off x="3903663" y="5995988"/>
            <a:ext cx="381000" cy="382587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92" name="Line 96"/>
          <p:cNvSpPr>
            <a:spLocks noChangeShapeType="1"/>
          </p:cNvSpPr>
          <p:nvPr/>
        </p:nvSpPr>
        <p:spPr bwMode="auto">
          <a:xfrm>
            <a:off x="8131175" y="2443163"/>
            <a:ext cx="0" cy="312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93" name="Line 97"/>
          <p:cNvSpPr>
            <a:spLocks noChangeShapeType="1"/>
          </p:cNvSpPr>
          <p:nvPr/>
        </p:nvSpPr>
        <p:spPr bwMode="auto">
          <a:xfrm>
            <a:off x="7334250" y="3332163"/>
            <a:ext cx="0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94" name="Line 98"/>
          <p:cNvSpPr>
            <a:spLocks noChangeShapeType="1"/>
          </p:cNvSpPr>
          <p:nvPr/>
        </p:nvSpPr>
        <p:spPr bwMode="auto">
          <a:xfrm>
            <a:off x="6508750" y="494347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95" name="Line 99"/>
          <p:cNvSpPr>
            <a:spLocks noChangeShapeType="1"/>
          </p:cNvSpPr>
          <p:nvPr/>
        </p:nvSpPr>
        <p:spPr bwMode="auto">
          <a:xfrm>
            <a:off x="6448425" y="3297238"/>
            <a:ext cx="1677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96" name="Line 100"/>
          <p:cNvSpPr>
            <a:spLocks noChangeShapeType="1"/>
          </p:cNvSpPr>
          <p:nvPr/>
        </p:nvSpPr>
        <p:spPr bwMode="auto">
          <a:xfrm>
            <a:off x="5689600" y="4110038"/>
            <a:ext cx="763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97" name="Line 101"/>
          <p:cNvSpPr>
            <a:spLocks noChangeShapeType="1"/>
          </p:cNvSpPr>
          <p:nvPr/>
        </p:nvSpPr>
        <p:spPr bwMode="auto">
          <a:xfrm>
            <a:off x="6530975" y="2424113"/>
            <a:ext cx="0" cy="223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98" name="Line 102"/>
          <p:cNvSpPr>
            <a:spLocks noChangeShapeType="1"/>
          </p:cNvSpPr>
          <p:nvPr/>
        </p:nvSpPr>
        <p:spPr bwMode="auto">
          <a:xfrm>
            <a:off x="5734050" y="57848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199" name="Line 103"/>
          <p:cNvSpPr>
            <a:spLocks noChangeShapeType="1"/>
          </p:cNvSpPr>
          <p:nvPr/>
        </p:nvSpPr>
        <p:spPr bwMode="auto">
          <a:xfrm flipH="1">
            <a:off x="5689600" y="2582863"/>
            <a:ext cx="11113" cy="298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00" name="Line 104"/>
          <p:cNvSpPr>
            <a:spLocks noChangeShapeType="1"/>
          </p:cNvSpPr>
          <p:nvPr/>
        </p:nvSpPr>
        <p:spPr bwMode="auto">
          <a:xfrm>
            <a:off x="5727700" y="24574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01" name="Rectangle 105"/>
          <p:cNvSpPr>
            <a:spLocks noChangeArrowheads="1"/>
          </p:cNvSpPr>
          <p:nvPr/>
        </p:nvSpPr>
        <p:spPr bwMode="auto">
          <a:xfrm>
            <a:off x="7094538" y="2582863"/>
            <a:ext cx="457200" cy="3810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02" name="Oval 106"/>
          <p:cNvSpPr>
            <a:spLocks noChangeArrowheads="1"/>
          </p:cNvSpPr>
          <p:nvPr/>
        </p:nvSpPr>
        <p:spPr bwMode="auto">
          <a:xfrm>
            <a:off x="5503863" y="2278063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03" name="Oval 107"/>
          <p:cNvSpPr>
            <a:spLocks noChangeArrowheads="1"/>
          </p:cNvSpPr>
          <p:nvPr/>
        </p:nvSpPr>
        <p:spPr bwMode="auto">
          <a:xfrm>
            <a:off x="5505450" y="3921125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04" name="Oval 108"/>
          <p:cNvSpPr>
            <a:spLocks noChangeArrowheads="1"/>
          </p:cNvSpPr>
          <p:nvPr/>
        </p:nvSpPr>
        <p:spPr bwMode="auto">
          <a:xfrm>
            <a:off x="5505450" y="5564188"/>
            <a:ext cx="381000" cy="382587"/>
          </a:xfrm>
          <a:prstGeom prst="ellipse">
            <a:avLst/>
          </a:prstGeom>
          <a:solidFill>
            <a:srgbClr val="EDEDED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05" name="Oval 109"/>
          <p:cNvSpPr>
            <a:spLocks noChangeArrowheads="1"/>
          </p:cNvSpPr>
          <p:nvPr/>
        </p:nvSpPr>
        <p:spPr bwMode="auto">
          <a:xfrm>
            <a:off x="6342063" y="2278063"/>
            <a:ext cx="382587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06" name="Oval 110"/>
          <p:cNvSpPr>
            <a:spLocks noChangeArrowheads="1"/>
          </p:cNvSpPr>
          <p:nvPr/>
        </p:nvSpPr>
        <p:spPr bwMode="auto">
          <a:xfrm>
            <a:off x="6342063" y="3103563"/>
            <a:ext cx="382587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07" name="Oval 111"/>
          <p:cNvSpPr>
            <a:spLocks noChangeArrowheads="1"/>
          </p:cNvSpPr>
          <p:nvPr/>
        </p:nvSpPr>
        <p:spPr bwMode="auto">
          <a:xfrm>
            <a:off x="6342063" y="3921125"/>
            <a:ext cx="382587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08" name="Oval 112"/>
          <p:cNvSpPr>
            <a:spLocks noChangeArrowheads="1"/>
          </p:cNvSpPr>
          <p:nvPr/>
        </p:nvSpPr>
        <p:spPr bwMode="auto">
          <a:xfrm>
            <a:off x="6342063" y="4745038"/>
            <a:ext cx="382587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09" name="Oval 113"/>
          <p:cNvSpPr>
            <a:spLocks noChangeArrowheads="1"/>
          </p:cNvSpPr>
          <p:nvPr/>
        </p:nvSpPr>
        <p:spPr bwMode="auto">
          <a:xfrm>
            <a:off x="6342063" y="5564188"/>
            <a:ext cx="382587" cy="382587"/>
          </a:xfrm>
          <a:prstGeom prst="ellipse">
            <a:avLst/>
          </a:prstGeom>
          <a:solidFill>
            <a:srgbClr val="EDEDED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10" name="Oval 114"/>
          <p:cNvSpPr>
            <a:spLocks noChangeArrowheads="1"/>
          </p:cNvSpPr>
          <p:nvPr/>
        </p:nvSpPr>
        <p:spPr bwMode="auto">
          <a:xfrm>
            <a:off x="7135813" y="3103563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11" name="Oval 115"/>
          <p:cNvSpPr>
            <a:spLocks noChangeArrowheads="1"/>
          </p:cNvSpPr>
          <p:nvPr/>
        </p:nvSpPr>
        <p:spPr bwMode="auto">
          <a:xfrm>
            <a:off x="7137400" y="4772025"/>
            <a:ext cx="381000" cy="382588"/>
          </a:xfrm>
          <a:prstGeom prst="ellipse">
            <a:avLst/>
          </a:prstGeom>
          <a:solidFill>
            <a:srgbClr val="EDEDED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12" name="Oval 116"/>
          <p:cNvSpPr>
            <a:spLocks noChangeArrowheads="1"/>
          </p:cNvSpPr>
          <p:nvPr/>
        </p:nvSpPr>
        <p:spPr bwMode="auto">
          <a:xfrm>
            <a:off x="7935913" y="2278063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13" name="Oval 117"/>
          <p:cNvSpPr>
            <a:spLocks noChangeArrowheads="1"/>
          </p:cNvSpPr>
          <p:nvPr/>
        </p:nvSpPr>
        <p:spPr bwMode="auto">
          <a:xfrm>
            <a:off x="7935913" y="3103563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14" name="Oval 118"/>
          <p:cNvSpPr>
            <a:spLocks noChangeArrowheads="1"/>
          </p:cNvSpPr>
          <p:nvPr/>
        </p:nvSpPr>
        <p:spPr bwMode="auto">
          <a:xfrm>
            <a:off x="7935913" y="4773613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15" name="Oval 119"/>
          <p:cNvSpPr>
            <a:spLocks noChangeArrowheads="1"/>
          </p:cNvSpPr>
          <p:nvPr/>
        </p:nvSpPr>
        <p:spPr bwMode="auto">
          <a:xfrm>
            <a:off x="7935913" y="5564188"/>
            <a:ext cx="381000" cy="382587"/>
          </a:xfrm>
          <a:prstGeom prst="ellipse">
            <a:avLst/>
          </a:prstGeom>
          <a:solidFill>
            <a:srgbClr val="EDEDED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16" name="Oval 120"/>
          <p:cNvSpPr>
            <a:spLocks noChangeArrowheads="1"/>
          </p:cNvSpPr>
          <p:nvPr/>
        </p:nvSpPr>
        <p:spPr bwMode="auto">
          <a:xfrm>
            <a:off x="5919788" y="2274888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17" name="Oval 121"/>
          <p:cNvSpPr>
            <a:spLocks noChangeArrowheads="1"/>
          </p:cNvSpPr>
          <p:nvPr/>
        </p:nvSpPr>
        <p:spPr bwMode="auto">
          <a:xfrm>
            <a:off x="5508625" y="3117850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18" name="Oval 122"/>
          <p:cNvSpPr>
            <a:spLocks noChangeArrowheads="1"/>
          </p:cNvSpPr>
          <p:nvPr/>
        </p:nvSpPr>
        <p:spPr bwMode="auto">
          <a:xfrm>
            <a:off x="6351588" y="2686050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19" name="Oval 123"/>
          <p:cNvSpPr>
            <a:spLocks noChangeArrowheads="1"/>
          </p:cNvSpPr>
          <p:nvPr/>
        </p:nvSpPr>
        <p:spPr bwMode="auto">
          <a:xfrm>
            <a:off x="6351588" y="3498850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20" name="Oval 124"/>
          <p:cNvSpPr>
            <a:spLocks noChangeArrowheads="1"/>
          </p:cNvSpPr>
          <p:nvPr/>
        </p:nvSpPr>
        <p:spPr bwMode="auto">
          <a:xfrm>
            <a:off x="6351588" y="4341813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21" name="Oval 125"/>
          <p:cNvSpPr>
            <a:spLocks noChangeArrowheads="1"/>
          </p:cNvSpPr>
          <p:nvPr/>
        </p:nvSpPr>
        <p:spPr bwMode="auto">
          <a:xfrm>
            <a:off x="6351588" y="5154613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22" name="Oval 126"/>
          <p:cNvSpPr>
            <a:spLocks noChangeArrowheads="1"/>
          </p:cNvSpPr>
          <p:nvPr/>
        </p:nvSpPr>
        <p:spPr bwMode="auto">
          <a:xfrm>
            <a:off x="5508625" y="4773613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23" name="Oval 127"/>
          <p:cNvSpPr>
            <a:spLocks noChangeArrowheads="1"/>
          </p:cNvSpPr>
          <p:nvPr/>
        </p:nvSpPr>
        <p:spPr bwMode="auto">
          <a:xfrm>
            <a:off x="5919788" y="5586413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24" name="Oval 128"/>
          <p:cNvSpPr>
            <a:spLocks noChangeArrowheads="1"/>
          </p:cNvSpPr>
          <p:nvPr/>
        </p:nvSpPr>
        <p:spPr bwMode="auto">
          <a:xfrm>
            <a:off x="7143750" y="5565775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25" name="Oval 129"/>
          <p:cNvSpPr>
            <a:spLocks noChangeArrowheads="1"/>
          </p:cNvSpPr>
          <p:nvPr/>
        </p:nvSpPr>
        <p:spPr bwMode="auto">
          <a:xfrm>
            <a:off x="6732588" y="3117850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26" name="Oval 130"/>
          <p:cNvSpPr>
            <a:spLocks noChangeArrowheads="1"/>
          </p:cNvSpPr>
          <p:nvPr/>
        </p:nvSpPr>
        <p:spPr bwMode="auto">
          <a:xfrm>
            <a:off x="7524750" y="3117850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27" name="Oval 131"/>
          <p:cNvSpPr>
            <a:spLocks noChangeArrowheads="1"/>
          </p:cNvSpPr>
          <p:nvPr/>
        </p:nvSpPr>
        <p:spPr bwMode="auto">
          <a:xfrm>
            <a:off x="7143750" y="2274888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28" name="Oval 132"/>
          <p:cNvSpPr>
            <a:spLocks noChangeArrowheads="1"/>
          </p:cNvSpPr>
          <p:nvPr/>
        </p:nvSpPr>
        <p:spPr bwMode="auto">
          <a:xfrm>
            <a:off x="7143750" y="3910013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29" name="Oval 133"/>
          <p:cNvSpPr>
            <a:spLocks noChangeArrowheads="1"/>
          </p:cNvSpPr>
          <p:nvPr/>
        </p:nvSpPr>
        <p:spPr bwMode="auto">
          <a:xfrm>
            <a:off x="7956550" y="2706688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30" name="Oval 134"/>
          <p:cNvSpPr>
            <a:spLocks noChangeArrowheads="1"/>
          </p:cNvSpPr>
          <p:nvPr/>
        </p:nvSpPr>
        <p:spPr bwMode="auto">
          <a:xfrm>
            <a:off x="7935913" y="3910013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31" name="Oval 135"/>
          <p:cNvSpPr>
            <a:spLocks noChangeArrowheads="1"/>
          </p:cNvSpPr>
          <p:nvPr/>
        </p:nvSpPr>
        <p:spPr bwMode="auto">
          <a:xfrm>
            <a:off x="7935913" y="5154613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32" name="Oval 136"/>
          <p:cNvSpPr>
            <a:spLocks noChangeArrowheads="1"/>
          </p:cNvSpPr>
          <p:nvPr/>
        </p:nvSpPr>
        <p:spPr bwMode="auto">
          <a:xfrm>
            <a:off x="6732588" y="4773613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33" name="Oval 137"/>
          <p:cNvSpPr>
            <a:spLocks noChangeArrowheads="1"/>
          </p:cNvSpPr>
          <p:nvPr/>
        </p:nvSpPr>
        <p:spPr bwMode="auto">
          <a:xfrm>
            <a:off x="7524750" y="4773613"/>
            <a:ext cx="381000" cy="381000"/>
          </a:xfrm>
          <a:prstGeom prst="ellipse">
            <a:avLst/>
          </a:prstGeom>
          <a:solidFill>
            <a:srgbClr val="EDEDED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34" name="AutoShape 138"/>
          <p:cNvSpPr>
            <a:spLocks noChangeArrowheads="1"/>
          </p:cNvSpPr>
          <p:nvPr/>
        </p:nvSpPr>
        <p:spPr bwMode="auto">
          <a:xfrm rot="939653">
            <a:off x="4818063" y="2039938"/>
            <a:ext cx="303212" cy="7620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35" name="AutoShape 139"/>
          <p:cNvSpPr>
            <a:spLocks noChangeArrowheads="1"/>
          </p:cNvSpPr>
          <p:nvPr/>
        </p:nvSpPr>
        <p:spPr bwMode="auto">
          <a:xfrm rot="-1091774">
            <a:off x="4818063" y="4776788"/>
            <a:ext cx="303212" cy="7620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6237" name="Rectangle 14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5.6.2	</a:t>
            </a:r>
            <a:r>
              <a:rPr lang="en-US" altLang="zh-CN">
                <a:ea typeface="宋体" charset="0"/>
                <a:cs typeface="宋体" charset="0"/>
              </a:rPr>
              <a:t>Global Routing in a Connectivity Graph</a:t>
            </a:r>
            <a:endParaRPr lang="de-DE"/>
          </a:p>
        </p:txBody>
      </p:sp>
      <p:sp>
        <p:nvSpPr>
          <p:cNvPr id="1156381" name="Text Box 285"/>
          <p:cNvSpPr txBox="1">
            <a:spLocks noChangeArrowheads="1"/>
          </p:cNvSpPr>
          <p:nvPr/>
        </p:nvSpPr>
        <p:spPr bwMode="auto">
          <a:xfrm>
            <a:off x="50800" y="1225550"/>
            <a:ext cx="1471613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Channel </a:t>
            </a:r>
            <a:br>
              <a:rPr lang="de-DE" sz="1700" smtClean="0">
                <a:solidFill>
                  <a:srgbClr val="000000"/>
                </a:solidFill>
              </a:rPr>
            </a:br>
            <a:r>
              <a:rPr lang="de-DE" sz="1700" smtClean="0">
                <a:solidFill>
                  <a:srgbClr val="000000"/>
                </a:solidFill>
              </a:rPr>
              <a:t>connectivity </a:t>
            </a:r>
            <a:br>
              <a:rPr lang="de-DE" sz="1700" smtClean="0">
                <a:solidFill>
                  <a:srgbClr val="000000"/>
                </a:solidFill>
              </a:rPr>
            </a:br>
            <a:r>
              <a:rPr lang="de-DE" sz="1700" smtClean="0">
                <a:solidFill>
                  <a:srgbClr val="000000"/>
                </a:solidFill>
              </a:rPr>
              <a:t>graph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6382" name="Text Box 286"/>
          <p:cNvSpPr txBox="1">
            <a:spLocks noChangeArrowheads="1"/>
          </p:cNvSpPr>
          <p:nvPr/>
        </p:nvSpPr>
        <p:spPr bwMode="auto">
          <a:xfrm>
            <a:off x="34925" y="3890963"/>
            <a:ext cx="1471613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Switchbox</a:t>
            </a:r>
            <a:br>
              <a:rPr lang="de-DE" sz="1700" smtClean="0">
                <a:solidFill>
                  <a:srgbClr val="000000"/>
                </a:solidFill>
              </a:rPr>
            </a:br>
            <a:r>
              <a:rPr lang="de-DE" sz="1700" smtClean="0">
                <a:solidFill>
                  <a:srgbClr val="000000"/>
                </a:solidFill>
              </a:rPr>
              <a:t>connectivity </a:t>
            </a:r>
            <a:br>
              <a:rPr lang="de-DE" sz="1700" smtClean="0">
                <a:solidFill>
                  <a:srgbClr val="000000"/>
                </a:solidFill>
              </a:rPr>
            </a:br>
            <a:r>
              <a:rPr lang="de-DE" sz="1700" smtClean="0">
                <a:solidFill>
                  <a:srgbClr val="000000"/>
                </a:solidFill>
              </a:rPr>
              <a:t>graph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23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5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5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5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5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5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5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5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5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5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5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5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5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5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5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5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5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5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5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5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5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5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5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5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5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5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5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5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5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5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5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5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15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5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5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5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15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15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5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15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15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5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15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92" grpId="0" animBg="1"/>
      <p:bldP spid="1156193" grpId="0" animBg="1"/>
      <p:bldP spid="1156194" grpId="0" animBg="1"/>
      <p:bldP spid="1156195" grpId="0" animBg="1"/>
      <p:bldP spid="1156196" grpId="0" animBg="1"/>
      <p:bldP spid="1156197" grpId="0" animBg="1"/>
      <p:bldP spid="1156198" grpId="0" animBg="1"/>
      <p:bldP spid="1156199" grpId="0" animBg="1"/>
      <p:bldP spid="1156200" grpId="0" animBg="1"/>
      <p:bldP spid="1156201" grpId="0" animBg="1"/>
      <p:bldP spid="1156202" grpId="0" animBg="1"/>
      <p:bldP spid="1156203" grpId="0" animBg="1"/>
      <p:bldP spid="1156204" grpId="0" animBg="1"/>
      <p:bldP spid="1156205" grpId="0" animBg="1"/>
      <p:bldP spid="1156206" grpId="0" animBg="1"/>
      <p:bldP spid="1156207" grpId="0" animBg="1"/>
      <p:bldP spid="1156208" grpId="0" animBg="1"/>
      <p:bldP spid="1156209" grpId="0" animBg="1"/>
      <p:bldP spid="1156210" grpId="0" animBg="1"/>
      <p:bldP spid="1156211" grpId="0" animBg="1"/>
      <p:bldP spid="1156212" grpId="0" animBg="1"/>
      <p:bldP spid="1156213" grpId="0" animBg="1"/>
      <p:bldP spid="1156214" grpId="0" animBg="1"/>
      <p:bldP spid="1156215" grpId="0" animBg="1"/>
      <p:bldP spid="1156216" grpId="0" animBg="1"/>
      <p:bldP spid="1156217" grpId="0" animBg="1"/>
      <p:bldP spid="1156218" grpId="0" animBg="1"/>
      <p:bldP spid="1156219" grpId="0" animBg="1"/>
      <p:bldP spid="1156220" grpId="0" animBg="1"/>
      <p:bldP spid="1156221" grpId="0" animBg="1"/>
      <p:bldP spid="1156222" grpId="0" animBg="1"/>
      <p:bldP spid="1156223" grpId="0" animBg="1"/>
      <p:bldP spid="1156224" grpId="0" animBg="1"/>
      <p:bldP spid="1156225" grpId="0" animBg="1"/>
      <p:bldP spid="1156226" grpId="0" animBg="1"/>
      <p:bldP spid="1156227" grpId="0" animBg="1"/>
      <p:bldP spid="1156228" grpId="0" animBg="1"/>
      <p:bldP spid="1156229" grpId="0" animBg="1"/>
      <p:bldP spid="1156230" grpId="0" animBg="1"/>
      <p:bldP spid="1156231" grpId="0" animBg="1"/>
      <p:bldP spid="1156232" grpId="0" animBg="1"/>
      <p:bldP spid="1156233" grpId="0" animBg="1"/>
      <p:bldP spid="1156234" grpId="0" animBg="1"/>
      <p:bldP spid="115623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660F-B821-7341-A8D4-32E813365DF1}" type="slidenum">
              <a:rPr lang="en-US"/>
              <a:pPr/>
              <a:t>59</a:t>
            </a:fld>
            <a:endParaRPr lang="en-US"/>
          </a:p>
        </p:txBody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412875"/>
            <a:ext cx="8356600" cy="1584325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Combines switchboxes and channels, handles non-rectangular block shapes </a:t>
            </a:r>
            <a:endParaRPr lang="de-DE"/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Suitable for full-custom design and multi-chip modules </a:t>
            </a:r>
            <a:endParaRPr lang="de-DE"/>
          </a:p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endParaRPr lang="de-DE"/>
          </a:p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de-DE"/>
              <a:t>Overview:</a:t>
            </a:r>
            <a:endParaRPr lang="en-US" altLang="zh-CN">
              <a:ea typeface="宋体" charset="0"/>
              <a:cs typeface="宋体" charset="0"/>
            </a:endParaRPr>
          </a:p>
        </p:txBody>
      </p:sp>
      <p:grpSp>
        <p:nvGrpSpPr>
          <p:cNvPr id="1157266" name="Group 146"/>
          <p:cNvGrpSpPr>
            <a:grpSpLocks/>
          </p:cNvGrpSpPr>
          <p:nvPr/>
        </p:nvGrpSpPr>
        <p:grpSpPr bwMode="auto">
          <a:xfrm>
            <a:off x="827088" y="3392488"/>
            <a:ext cx="1765300" cy="2052637"/>
            <a:chOff x="521" y="2137"/>
            <a:chExt cx="1112" cy="1293"/>
          </a:xfrm>
        </p:grpSpPr>
        <p:sp>
          <p:nvSpPr>
            <p:cNvPr id="1157125" name="Text Box 5"/>
            <p:cNvSpPr txBox="1">
              <a:spLocks noChangeArrowheads="1"/>
            </p:cNvSpPr>
            <p:nvPr/>
          </p:nvSpPr>
          <p:spPr bwMode="auto">
            <a:xfrm>
              <a:off x="566" y="3232"/>
              <a:ext cx="95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7281" tIns="43641" rIns="87281" bIns="43641">
              <a:spAutoFit/>
            </a:bodyPr>
            <a:lstStyle>
              <a:lvl1pPr marL="484188" indent="-484188"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920750" indent="-484188"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355725" indent="-484188"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990725" indent="-484188"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654300" indent="-484188"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3111500" indent="-484188"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3568700" indent="-484188"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4025900" indent="-484188"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4483100" indent="-484188"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000000"/>
                  </a:solidFill>
                </a:rPr>
                <a:t>Routing regions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57126" name="Rectangle 6"/>
            <p:cNvSpPr>
              <a:spLocks noChangeArrowheads="1"/>
            </p:cNvSpPr>
            <p:nvPr/>
          </p:nvSpPr>
          <p:spPr bwMode="auto">
            <a:xfrm rot="16200000">
              <a:off x="865" y="2473"/>
              <a:ext cx="384" cy="67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27" name="Rectangle 7"/>
            <p:cNvSpPr>
              <a:spLocks noChangeArrowheads="1"/>
            </p:cNvSpPr>
            <p:nvPr/>
          </p:nvSpPr>
          <p:spPr bwMode="auto">
            <a:xfrm rot="16200000">
              <a:off x="768" y="2089"/>
              <a:ext cx="384" cy="48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28" name="Text Box 8"/>
            <p:cNvSpPr txBox="1">
              <a:spLocks noChangeArrowheads="1"/>
            </p:cNvSpPr>
            <p:nvPr/>
          </p:nvSpPr>
          <p:spPr bwMode="auto">
            <a:xfrm>
              <a:off x="528" y="2233"/>
              <a:ext cx="241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157129" name="Text Box 9"/>
            <p:cNvSpPr txBox="1">
              <a:spLocks noChangeArrowheads="1"/>
            </p:cNvSpPr>
            <p:nvPr/>
          </p:nvSpPr>
          <p:spPr bwMode="auto">
            <a:xfrm>
              <a:off x="1201" y="2233"/>
              <a:ext cx="239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2</a:t>
              </a:r>
            </a:p>
          </p:txBody>
        </p:sp>
        <p:sp>
          <p:nvSpPr>
            <p:cNvPr id="1157130" name="Text Box 10"/>
            <p:cNvSpPr txBox="1">
              <a:spLocks noChangeArrowheads="1"/>
            </p:cNvSpPr>
            <p:nvPr/>
          </p:nvSpPr>
          <p:spPr bwMode="auto">
            <a:xfrm>
              <a:off x="1392" y="2233"/>
              <a:ext cx="241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3</a:t>
              </a:r>
            </a:p>
          </p:txBody>
        </p:sp>
        <p:sp>
          <p:nvSpPr>
            <p:cNvPr id="1157131" name="Text Box 11"/>
            <p:cNvSpPr txBox="1">
              <a:spLocks noChangeArrowheads="1"/>
            </p:cNvSpPr>
            <p:nvPr/>
          </p:nvSpPr>
          <p:spPr bwMode="auto">
            <a:xfrm>
              <a:off x="528" y="2486"/>
              <a:ext cx="241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4</a:t>
              </a:r>
            </a:p>
          </p:txBody>
        </p:sp>
        <p:sp>
          <p:nvSpPr>
            <p:cNvPr id="1157132" name="Text Box 12"/>
            <p:cNvSpPr txBox="1">
              <a:spLocks noChangeArrowheads="1"/>
            </p:cNvSpPr>
            <p:nvPr/>
          </p:nvSpPr>
          <p:spPr bwMode="auto">
            <a:xfrm>
              <a:off x="864" y="2486"/>
              <a:ext cx="240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5</a:t>
              </a:r>
            </a:p>
          </p:txBody>
        </p:sp>
        <p:sp>
          <p:nvSpPr>
            <p:cNvPr id="1157133" name="Text Box 13"/>
            <p:cNvSpPr txBox="1">
              <a:spLocks noChangeArrowheads="1"/>
            </p:cNvSpPr>
            <p:nvPr/>
          </p:nvSpPr>
          <p:spPr bwMode="auto">
            <a:xfrm>
              <a:off x="1201" y="2486"/>
              <a:ext cx="239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6</a:t>
              </a:r>
            </a:p>
          </p:txBody>
        </p:sp>
        <p:sp>
          <p:nvSpPr>
            <p:cNvPr id="1157134" name="Text Box 14"/>
            <p:cNvSpPr txBox="1">
              <a:spLocks noChangeArrowheads="1"/>
            </p:cNvSpPr>
            <p:nvPr/>
          </p:nvSpPr>
          <p:spPr bwMode="auto">
            <a:xfrm>
              <a:off x="1392" y="2486"/>
              <a:ext cx="241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7</a:t>
              </a:r>
            </a:p>
          </p:txBody>
        </p:sp>
        <p:sp>
          <p:nvSpPr>
            <p:cNvPr id="1157135" name="Text Box 15"/>
            <p:cNvSpPr txBox="1">
              <a:spLocks noChangeArrowheads="1"/>
            </p:cNvSpPr>
            <p:nvPr/>
          </p:nvSpPr>
          <p:spPr bwMode="auto">
            <a:xfrm>
              <a:off x="528" y="2714"/>
              <a:ext cx="241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8</a:t>
              </a:r>
            </a:p>
          </p:txBody>
        </p:sp>
        <p:sp>
          <p:nvSpPr>
            <p:cNvPr id="1157136" name="Text Box 16"/>
            <p:cNvSpPr txBox="1">
              <a:spLocks noChangeArrowheads="1"/>
            </p:cNvSpPr>
            <p:nvPr/>
          </p:nvSpPr>
          <p:spPr bwMode="auto">
            <a:xfrm>
              <a:off x="1392" y="2761"/>
              <a:ext cx="241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9</a:t>
              </a:r>
            </a:p>
          </p:txBody>
        </p:sp>
        <p:sp>
          <p:nvSpPr>
            <p:cNvPr id="1157137" name="Text Box 17"/>
            <p:cNvSpPr txBox="1">
              <a:spLocks noChangeArrowheads="1"/>
            </p:cNvSpPr>
            <p:nvPr/>
          </p:nvSpPr>
          <p:spPr bwMode="auto">
            <a:xfrm>
              <a:off x="521" y="3014"/>
              <a:ext cx="240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10</a:t>
              </a:r>
            </a:p>
          </p:txBody>
        </p:sp>
        <p:sp>
          <p:nvSpPr>
            <p:cNvPr id="1157138" name="Text Box 18"/>
            <p:cNvSpPr txBox="1">
              <a:spLocks noChangeArrowheads="1"/>
            </p:cNvSpPr>
            <p:nvPr/>
          </p:nvSpPr>
          <p:spPr bwMode="auto">
            <a:xfrm>
              <a:off x="912" y="3014"/>
              <a:ext cx="239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11</a:t>
              </a:r>
            </a:p>
          </p:txBody>
        </p:sp>
        <p:sp>
          <p:nvSpPr>
            <p:cNvPr id="1157139" name="Text Box 19"/>
            <p:cNvSpPr txBox="1">
              <a:spLocks noChangeArrowheads="1"/>
            </p:cNvSpPr>
            <p:nvPr/>
          </p:nvSpPr>
          <p:spPr bwMode="auto">
            <a:xfrm>
              <a:off x="1373" y="3014"/>
              <a:ext cx="241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12</a:t>
              </a:r>
            </a:p>
          </p:txBody>
        </p:sp>
        <p:grpSp>
          <p:nvGrpSpPr>
            <p:cNvPr id="1157140" name="Group 20"/>
            <p:cNvGrpSpPr>
              <a:grpSpLocks/>
            </p:cNvGrpSpPr>
            <p:nvPr/>
          </p:nvGrpSpPr>
          <p:grpSpPr bwMode="auto">
            <a:xfrm rot="5400000">
              <a:off x="731" y="2731"/>
              <a:ext cx="166" cy="240"/>
              <a:chOff x="406" y="1661"/>
              <a:chExt cx="157" cy="227"/>
            </a:xfrm>
          </p:grpSpPr>
          <p:sp>
            <p:nvSpPr>
              <p:cNvPr id="1157141" name="Text Box 21"/>
              <p:cNvSpPr txBox="1">
                <a:spLocks noChangeArrowheads="1"/>
              </p:cNvSpPr>
              <p:nvPr/>
            </p:nvSpPr>
            <p:spPr bwMode="auto">
              <a:xfrm rot="16200000">
                <a:off x="371" y="1696"/>
                <a:ext cx="227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100" i="1" smtClean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1157142" name="Oval 22"/>
              <p:cNvSpPr>
                <a:spLocks noChangeAspect="1" noChangeArrowheads="1"/>
              </p:cNvSpPr>
              <p:nvPr/>
            </p:nvSpPr>
            <p:spPr bwMode="auto">
              <a:xfrm rot="16200000">
                <a:off x="435" y="1748"/>
                <a:ext cx="100" cy="10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143" name="Group 23"/>
            <p:cNvGrpSpPr>
              <a:grpSpLocks/>
            </p:cNvGrpSpPr>
            <p:nvPr/>
          </p:nvGrpSpPr>
          <p:grpSpPr bwMode="auto">
            <a:xfrm rot="5400000">
              <a:off x="815" y="2568"/>
              <a:ext cx="166" cy="240"/>
              <a:chOff x="520" y="1589"/>
              <a:chExt cx="157" cy="227"/>
            </a:xfrm>
          </p:grpSpPr>
          <p:sp>
            <p:nvSpPr>
              <p:cNvPr id="1157144" name="Text Box 24"/>
              <p:cNvSpPr txBox="1">
                <a:spLocks noChangeArrowheads="1"/>
              </p:cNvSpPr>
              <p:nvPr/>
            </p:nvSpPr>
            <p:spPr bwMode="auto">
              <a:xfrm rot="16200000">
                <a:off x="485" y="1624"/>
                <a:ext cx="227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100" i="1" smtClean="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1157145" name="Oval 25"/>
              <p:cNvSpPr>
                <a:spLocks noChangeAspect="1" noChangeArrowheads="1"/>
              </p:cNvSpPr>
              <p:nvPr/>
            </p:nvSpPr>
            <p:spPr bwMode="auto">
              <a:xfrm rot="16200000">
                <a:off x="551" y="1679"/>
                <a:ext cx="100" cy="10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146" name="Group 26"/>
            <p:cNvGrpSpPr>
              <a:grpSpLocks/>
            </p:cNvGrpSpPr>
            <p:nvPr/>
          </p:nvGrpSpPr>
          <p:grpSpPr bwMode="auto">
            <a:xfrm rot="5400000">
              <a:off x="1080" y="2279"/>
              <a:ext cx="166" cy="241"/>
              <a:chOff x="652" y="1274"/>
              <a:chExt cx="157" cy="227"/>
            </a:xfrm>
          </p:grpSpPr>
          <p:sp>
            <p:nvSpPr>
              <p:cNvPr id="1157147" name="Text Box 27"/>
              <p:cNvSpPr txBox="1">
                <a:spLocks noChangeArrowheads="1"/>
              </p:cNvSpPr>
              <p:nvPr/>
            </p:nvSpPr>
            <p:spPr bwMode="auto">
              <a:xfrm rot="16200000">
                <a:off x="617" y="1309"/>
                <a:ext cx="227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100" i="1" smtClean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1157148" name="Oval 28"/>
              <p:cNvSpPr>
                <a:spLocks noChangeAspect="1" noChangeArrowheads="1"/>
              </p:cNvSpPr>
              <p:nvPr/>
            </p:nvSpPr>
            <p:spPr bwMode="auto">
              <a:xfrm rot="16200000">
                <a:off x="681" y="1366"/>
                <a:ext cx="100" cy="10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149" name="Group 29"/>
            <p:cNvGrpSpPr>
              <a:grpSpLocks/>
            </p:cNvGrpSpPr>
            <p:nvPr/>
          </p:nvGrpSpPr>
          <p:grpSpPr bwMode="auto">
            <a:xfrm rot="5400000">
              <a:off x="1073" y="2130"/>
              <a:ext cx="166" cy="240"/>
              <a:chOff x="652" y="1161"/>
              <a:chExt cx="157" cy="227"/>
            </a:xfrm>
          </p:grpSpPr>
          <p:sp>
            <p:nvSpPr>
              <p:cNvPr id="1157150" name="Text Box 30"/>
              <p:cNvSpPr txBox="1">
                <a:spLocks noChangeArrowheads="1"/>
              </p:cNvSpPr>
              <p:nvPr/>
            </p:nvSpPr>
            <p:spPr bwMode="auto">
              <a:xfrm rot="16200000">
                <a:off x="617" y="1196"/>
                <a:ext cx="227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100" i="1" smtClean="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1157151" name="Oval 31"/>
              <p:cNvSpPr>
                <a:spLocks noChangeAspect="1" noChangeArrowheads="1"/>
              </p:cNvSpPr>
              <p:nvPr/>
            </p:nvSpPr>
            <p:spPr bwMode="auto">
              <a:xfrm rot="16200000">
                <a:off x="684" y="1242"/>
                <a:ext cx="100" cy="10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57152" name="Rectangle 32"/>
            <p:cNvSpPr>
              <a:spLocks noChangeArrowheads="1"/>
            </p:cNvSpPr>
            <p:nvPr/>
          </p:nvSpPr>
          <p:spPr bwMode="auto">
            <a:xfrm>
              <a:off x="528" y="2137"/>
              <a:ext cx="1055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53" name="Line 33"/>
            <p:cNvSpPr>
              <a:spLocks noChangeShapeType="1"/>
            </p:cNvSpPr>
            <p:nvPr/>
          </p:nvSpPr>
          <p:spPr bwMode="auto">
            <a:xfrm>
              <a:off x="528" y="2521"/>
              <a:ext cx="10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54" name="Line 34"/>
            <p:cNvSpPr>
              <a:spLocks noChangeShapeType="1"/>
            </p:cNvSpPr>
            <p:nvPr/>
          </p:nvSpPr>
          <p:spPr bwMode="auto">
            <a:xfrm>
              <a:off x="528" y="2617"/>
              <a:ext cx="10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55" name="Line 35"/>
            <p:cNvSpPr>
              <a:spLocks noChangeShapeType="1"/>
            </p:cNvSpPr>
            <p:nvPr/>
          </p:nvSpPr>
          <p:spPr bwMode="auto">
            <a:xfrm>
              <a:off x="528" y="3001"/>
              <a:ext cx="10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56" name="Line 36"/>
            <p:cNvSpPr>
              <a:spLocks noChangeShapeType="1"/>
            </p:cNvSpPr>
            <p:nvPr/>
          </p:nvSpPr>
          <p:spPr bwMode="auto">
            <a:xfrm>
              <a:off x="720" y="2137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57" name="Line 37"/>
            <p:cNvSpPr>
              <a:spLocks noChangeShapeType="1"/>
            </p:cNvSpPr>
            <p:nvPr/>
          </p:nvSpPr>
          <p:spPr bwMode="auto">
            <a:xfrm>
              <a:off x="1200" y="2137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58" name="Line 38"/>
            <p:cNvSpPr>
              <a:spLocks noChangeShapeType="1"/>
            </p:cNvSpPr>
            <p:nvPr/>
          </p:nvSpPr>
          <p:spPr bwMode="auto">
            <a:xfrm>
              <a:off x="1392" y="2137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59" name="Rectangle 39"/>
            <p:cNvSpPr>
              <a:spLocks noChangeArrowheads="1"/>
            </p:cNvSpPr>
            <p:nvPr/>
          </p:nvSpPr>
          <p:spPr bwMode="auto">
            <a:xfrm>
              <a:off x="702" y="2808"/>
              <a:ext cx="19" cy="5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60" name="Rectangle 40"/>
            <p:cNvSpPr>
              <a:spLocks noChangeArrowheads="1"/>
            </p:cNvSpPr>
            <p:nvPr/>
          </p:nvSpPr>
          <p:spPr bwMode="auto">
            <a:xfrm>
              <a:off x="1200" y="2227"/>
              <a:ext cx="19" cy="5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61" name="Rectangle 41"/>
            <p:cNvSpPr>
              <a:spLocks noChangeArrowheads="1"/>
            </p:cNvSpPr>
            <p:nvPr/>
          </p:nvSpPr>
          <p:spPr bwMode="auto">
            <a:xfrm>
              <a:off x="835" y="2598"/>
              <a:ext cx="55" cy="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62" name="Rectangle 42"/>
            <p:cNvSpPr>
              <a:spLocks noChangeArrowheads="1"/>
            </p:cNvSpPr>
            <p:nvPr/>
          </p:nvSpPr>
          <p:spPr bwMode="auto">
            <a:xfrm>
              <a:off x="1200" y="2371"/>
              <a:ext cx="19" cy="5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57263" name="Rectangle 14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5.6.2	</a:t>
            </a:r>
            <a:r>
              <a:rPr lang="en-US" altLang="zh-CN">
                <a:ea typeface="宋体" charset="0"/>
                <a:cs typeface="宋体" charset="0"/>
              </a:rPr>
              <a:t>Global Routing in a Connectivity Graph</a:t>
            </a:r>
            <a:endParaRPr lang="de-DE"/>
          </a:p>
        </p:txBody>
      </p:sp>
      <p:grpSp>
        <p:nvGrpSpPr>
          <p:cNvPr id="1157268" name="Group 148"/>
          <p:cNvGrpSpPr>
            <a:grpSpLocks/>
          </p:cNvGrpSpPr>
          <p:nvPr/>
        </p:nvGrpSpPr>
        <p:grpSpPr bwMode="auto">
          <a:xfrm>
            <a:off x="5651500" y="3284538"/>
            <a:ext cx="2824163" cy="2152650"/>
            <a:chOff x="3560" y="2069"/>
            <a:chExt cx="1779" cy="1356"/>
          </a:xfrm>
        </p:grpSpPr>
        <p:sp>
          <p:nvSpPr>
            <p:cNvPr id="1157215" name="Text Box 95"/>
            <p:cNvSpPr txBox="1">
              <a:spLocks noChangeArrowheads="1"/>
            </p:cNvSpPr>
            <p:nvPr/>
          </p:nvSpPr>
          <p:spPr bwMode="auto">
            <a:xfrm>
              <a:off x="3833" y="3227"/>
              <a:ext cx="1506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7281" tIns="43641" rIns="87281" bIns="43641">
              <a:spAutoFit/>
            </a:bodyPr>
            <a:lstStyle>
              <a:lvl1pPr marL="484188" indent="-484188"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920750" indent="-484188"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355725" indent="-484188"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990725" indent="-484188"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654300" indent="-484188"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3111500" indent="-484188"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3568700" indent="-484188"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4025900" indent="-484188"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4483100" indent="-484188"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000000"/>
                  </a:solidFill>
                </a:rPr>
                <a:t>Graph-based path search 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57216" name="Text Box 96"/>
            <p:cNvSpPr txBox="1">
              <a:spLocks noChangeArrowheads="1"/>
            </p:cNvSpPr>
            <p:nvPr/>
          </p:nvSpPr>
          <p:spPr bwMode="auto">
            <a:xfrm>
              <a:off x="3833" y="2371"/>
              <a:ext cx="203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de-DE" sz="1100" smtClean="0">
                <a:solidFill>
                  <a:srgbClr val="000000"/>
                </a:solidFill>
              </a:endParaRPr>
            </a:p>
          </p:txBody>
        </p:sp>
        <p:sp>
          <p:nvSpPr>
            <p:cNvPr id="1157217" name="Oval 97"/>
            <p:cNvSpPr>
              <a:spLocks noChangeArrowheads="1"/>
            </p:cNvSpPr>
            <p:nvPr/>
          </p:nvSpPr>
          <p:spPr bwMode="auto">
            <a:xfrm rot="16200000">
              <a:off x="3917" y="2929"/>
              <a:ext cx="192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18" name="Oval 98"/>
            <p:cNvSpPr>
              <a:spLocks noChangeArrowheads="1"/>
            </p:cNvSpPr>
            <p:nvPr/>
          </p:nvSpPr>
          <p:spPr bwMode="auto">
            <a:xfrm rot="16200000">
              <a:off x="3917" y="2648"/>
              <a:ext cx="192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19" name="Oval 99"/>
            <p:cNvSpPr>
              <a:spLocks noChangeArrowheads="1"/>
            </p:cNvSpPr>
            <p:nvPr/>
          </p:nvSpPr>
          <p:spPr bwMode="auto">
            <a:xfrm rot="16200000">
              <a:off x="3917" y="2364"/>
              <a:ext cx="191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20" name="Oval 100"/>
            <p:cNvSpPr>
              <a:spLocks noChangeArrowheads="1"/>
            </p:cNvSpPr>
            <p:nvPr/>
          </p:nvSpPr>
          <p:spPr bwMode="auto">
            <a:xfrm rot="16200000">
              <a:off x="4400" y="2928"/>
              <a:ext cx="192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21" name="Oval 101"/>
            <p:cNvSpPr>
              <a:spLocks noChangeArrowheads="1"/>
            </p:cNvSpPr>
            <p:nvPr/>
          </p:nvSpPr>
          <p:spPr bwMode="auto">
            <a:xfrm rot="16200000">
              <a:off x="4844" y="2650"/>
              <a:ext cx="191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22" name="Oval 102"/>
            <p:cNvSpPr>
              <a:spLocks noChangeArrowheads="1"/>
            </p:cNvSpPr>
            <p:nvPr/>
          </p:nvSpPr>
          <p:spPr bwMode="auto">
            <a:xfrm rot="16200000">
              <a:off x="4530" y="2364"/>
              <a:ext cx="191" cy="203"/>
            </a:xfrm>
            <a:prstGeom prst="ellipse">
              <a:avLst/>
            </a:prstGeom>
            <a:solidFill>
              <a:srgbClr val="ED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23" name="Oval 103"/>
            <p:cNvSpPr>
              <a:spLocks noChangeArrowheads="1"/>
            </p:cNvSpPr>
            <p:nvPr/>
          </p:nvSpPr>
          <p:spPr bwMode="auto">
            <a:xfrm rot="16200000">
              <a:off x="4844" y="2364"/>
              <a:ext cx="191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24" name="Line 104"/>
            <p:cNvSpPr>
              <a:spLocks noChangeShapeType="1"/>
            </p:cNvSpPr>
            <p:nvPr/>
          </p:nvSpPr>
          <p:spPr bwMode="auto">
            <a:xfrm rot="5400000" flipH="1">
              <a:off x="3970" y="2890"/>
              <a:ext cx="8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25" name="Line 105"/>
            <p:cNvSpPr>
              <a:spLocks noChangeShapeType="1"/>
            </p:cNvSpPr>
            <p:nvPr/>
          </p:nvSpPr>
          <p:spPr bwMode="auto">
            <a:xfrm rot="5400000" flipH="1">
              <a:off x="3970" y="2603"/>
              <a:ext cx="85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26" name="Line 106"/>
            <p:cNvSpPr>
              <a:spLocks noChangeShapeType="1"/>
            </p:cNvSpPr>
            <p:nvPr/>
          </p:nvSpPr>
          <p:spPr bwMode="auto">
            <a:xfrm rot="5400000" flipH="1">
              <a:off x="4896" y="289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27" name="Line 107"/>
            <p:cNvSpPr>
              <a:spLocks noChangeShapeType="1"/>
            </p:cNvSpPr>
            <p:nvPr/>
          </p:nvSpPr>
          <p:spPr bwMode="auto">
            <a:xfrm rot="16200000">
              <a:off x="4898" y="2603"/>
              <a:ext cx="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28" name="Line 108"/>
            <p:cNvSpPr>
              <a:spLocks noChangeShapeType="1"/>
            </p:cNvSpPr>
            <p:nvPr/>
          </p:nvSpPr>
          <p:spPr bwMode="auto">
            <a:xfrm rot="16200000">
              <a:off x="4254" y="2896"/>
              <a:ext cx="0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29" name="Line 109"/>
            <p:cNvSpPr>
              <a:spLocks noChangeShapeType="1"/>
            </p:cNvSpPr>
            <p:nvPr/>
          </p:nvSpPr>
          <p:spPr bwMode="auto">
            <a:xfrm rot="16200000">
              <a:off x="4160" y="2418"/>
              <a:ext cx="0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30" name="Line 110"/>
            <p:cNvSpPr>
              <a:spLocks noChangeShapeType="1"/>
            </p:cNvSpPr>
            <p:nvPr/>
          </p:nvSpPr>
          <p:spPr bwMode="auto">
            <a:xfrm rot="5400000" flipV="1">
              <a:off x="4783" y="241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31" name="Text Box 111"/>
            <p:cNvSpPr txBox="1">
              <a:spLocks noChangeArrowheads="1"/>
            </p:cNvSpPr>
            <p:nvPr/>
          </p:nvSpPr>
          <p:spPr bwMode="auto">
            <a:xfrm>
              <a:off x="3882" y="2950"/>
              <a:ext cx="255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2,2</a:t>
              </a:r>
            </a:p>
          </p:txBody>
        </p:sp>
        <p:sp>
          <p:nvSpPr>
            <p:cNvPr id="1157232" name="Text Box 112"/>
            <p:cNvSpPr txBox="1">
              <a:spLocks noChangeArrowheads="1"/>
            </p:cNvSpPr>
            <p:nvPr/>
          </p:nvSpPr>
          <p:spPr bwMode="auto">
            <a:xfrm>
              <a:off x="3882" y="2670"/>
              <a:ext cx="255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4,2</a:t>
              </a:r>
            </a:p>
          </p:txBody>
        </p:sp>
        <p:sp>
          <p:nvSpPr>
            <p:cNvPr id="1157233" name="Text Box 113"/>
            <p:cNvSpPr txBox="1">
              <a:spLocks noChangeArrowheads="1"/>
            </p:cNvSpPr>
            <p:nvPr/>
          </p:nvSpPr>
          <p:spPr bwMode="auto">
            <a:xfrm>
              <a:off x="3882" y="2384"/>
              <a:ext cx="255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1,2</a:t>
              </a:r>
            </a:p>
          </p:txBody>
        </p:sp>
        <p:sp>
          <p:nvSpPr>
            <p:cNvPr id="1157234" name="Text Box 114"/>
            <p:cNvSpPr txBox="1">
              <a:spLocks noChangeArrowheads="1"/>
            </p:cNvSpPr>
            <p:nvPr/>
          </p:nvSpPr>
          <p:spPr bwMode="auto">
            <a:xfrm>
              <a:off x="4370" y="2949"/>
              <a:ext cx="255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2,7</a:t>
              </a:r>
            </a:p>
          </p:txBody>
        </p:sp>
        <p:sp>
          <p:nvSpPr>
            <p:cNvPr id="1157235" name="Text Box 115"/>
            <p:cNvSpPr txBox="1">
              <a:spLocks noChangeArrowheads="1"/>
            </p:cNvSpPr>
            <p:nvPr/>
          </p:nvSpPr>
          <p:spPr bwMode="auto">
            <a:xfrm>
              <a:off x="4811" y="2670"/>
              <a:ext cx="255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4,2</a:t>
              </a:r>
            </a:p>
          </p:txBody>
        </p:sp>
        <p:sp>
          <p:nvSpPr>
            <p:cNvPr id="1157236" name="Text Box 116"/>
            <p:cNvSpPr txBox="1">
              <a:spLocks noChangeArrowheads="1"/>
            </p:cNvSpPr>
            <p:nvPr/>
          </p:nvSpPr>
          <p:spPr bwMode="auto">
            <a:xfrm>
              <a:off x="4503" y="2384"/>
              <a:ext cx="255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0,1</a:t>
              </a:r>
            </a:p>
          </p:txBody>
        </p:sp>
        <p:sp>
          <p:nvSpPr>
            <p:cNvPr id="1157237" name="Text Box 117"/>
            <p:cNvSpPr txBox="1">
              <a:spLocks noChangeArrowheads="1"/>
            </p:cNvSpPr>
            <p:nvPr/>
          </p:nvSpPr>
          <p:spPr bwMode="auto">
            <a:xfrm>
              <a:off x="4806" y="2384"/>
              <a:ext cx="255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1,2</a:t>
              </a:r>
            </a:p>
          </p:txBody>
        </p:sp>
        <p:sp>
          <p:nvSpPr>
            <p:cNvPr id="1157238" name="Text Box 118"/>
            <p:cNvSpPr txBox="1">
              <a:spLocks noChangeArrowheads="1"/>
            </p:cNvSpPr>
            <p:nvPr/>
          </p:nvSpPr>
          <p:spPr bwMode="auto">
            <a:xfrm>
              <a:off x="4218" y="2550"/>
              <a:ext cx="203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de-DE" sz="1100" smtClean="0">
                <a:solidFill>
                  <a:srgbClr val="000000"/>
                </a:solidFill>
              </a:endParaRPr>
            </a:p>
          </p:txBody>
        </p:sp>
        <p:sp>
          <p:nvSpPr>
            <p:cNvPr id="1157239" name="Text Box 119"/>
            <p:cNvSpPr txBox="1">
              <a:spLocks noChangeArrowheads="1"/>
            </p:cNvSpPr>
            <p:nvPr/>
          </p:nvSpPr>
          <p:spPr bwMode="auto">
            <a:xfrm>
              <a:off x="4538" y="2550"/>
              <a:ext cx="203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de-DE" sz="1100" smtClean="0">
                <a:solidFill>
                  <a:srgbClr val="000000"/>
                </a:solidFill>
              </a:endParaRPr>
            </a:p>
          </p:txBody>
        </p:sp>
        <p:sp>
          <p:nvSpPr>
            <p:cNvPr id="1157240" name="Text Box 120"/>
            <p:cNvSpPr txBox="1">
              <a:spLocks noChangeArrowheads="1"/>
            </p:cNvSpPr>
            <p:nvPr/>
          </p:nvSpPr>
          <p:spPr bwMode="auto">
            <a:xfrm>
              <a:off x="3833" y="2659"/>
              <a:ext cx="203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de-DE" sz="1100" smtClean="0">
                <a:solidFill>
                  <a:srgbClr val="000000"/>
                </a:solidFill>
              </a:endParaRPr>
            </a:p>
          </p:txBody>
        </p:sp>
        <p:sp>
          <p:nvSpPr>
            <p:cNvPr id="1157241" name="Oval 121"/>
            <p:cNvSpPr>
              <a:spLocks noChangeArrowheads="1"/>
            </p:cNvSpPr>
            <p:nvPr/>
          </p:nvSpPr>
          <p:spPr bwMode="auto">
            <a:xfrm rot="16200000">
              <a:off x="4530" y="2063"/>
              <a:ext cx="192" cy="203"/>
            </a:xfrm>
            <a:prstGeom prst="ellipse">
              <a:avLst/>
            </a:prstGeom>
            <a:solidFill>
              <a:srgbClr val="ED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42" name="Text Box 122"/>
            <p:cNvSpPr txBox="1">
              <a:spLocks noChangeArrowheads="1"/>
            </p:cNvSpPr>
            <p:nvPr/>
          </p:nvSpPr>
          <p:spPr bwMode="auto">
            <a:xfrm>
              <a:off x="4500" y="2085"/>
              <a:ext cx="254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3,1</a:t>
              </a:r>
            </a:p>
          </p:txBody>
        </p:sp>
        <p:sp>
          <p:nvSpPr>
            <p:cNvPr id="1157243" name="Text Box 123"/>
            <p:cNvSpPr txBox="1">
              <a:spLocks noChangeArrowheads="1"/>
            </p:cNvSpPr>
            <p:nvPr/>
          </p:nvSpPr>
          <p:spPr bwMode="auto">
            <a:xfrm>
              <a:off x="5013" y="2399"/>
              <a:ext cx="203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de-DE" sz="1100" smtClean="0">
                <a:solidFill>
                  <a:srgbClr val="000000"/>
                </a:solidFill>
              </a:endParaRPr>
            </a:p>
          </p:txBody>
        </p:sp>
        <p:sp>
          <p:nvSpPr>
            <p:cNvPr id="1157244" name="Line 124"/>
            <p:cNvSpPr>
              <a:spLocks noChangeShapeType="1"/>
            </p:cNvSpPr>
            <p:nvPr/>
          </p:nvSpPr>
          <p:spPr bwMode="auto">
            <a:xfrm rot="16200000">
              <a:off x="4570" y="2315"/>
              <a:ext cx="10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45" name="Oval 125"/>
            <p:cNvSpPr>
              <a:spLocks noChangeArrowheads="1"/>
            </p:cNvSpPr>
            <p:nvPr/>
          </p:nvSpPr>
          <p:spPr bwMode="auto">
            <a:xfrm rot="16200000">
              <a:off x="4844" y="2929"/>
              <a:ext cx="192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46" name="Oval 126"/>
            <p:cNvSpPr>
              <a:spLocks noChangeArrowheads="1"/>
            </p:cNvSpPr>
            <p:nvPr/>
          </p:nvSpPr>
          <p:spPr bwMode="auto">
            <a:xfrm rot="16200000">
              <a:off x="4845" y="2063"/>
              <a:ext cx="192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47" name="Line 127"/>
            <p:cNvSpPr>
              <a:spLocks noChangeShapeType="1"/>
            </p:cNvSpPr>
            <p:nvPr/>
          </p:nvSpPr>
          <p:spPr bwMode="auto">
            <a:xfrm rot="16200000">
              <a:off x="4884" y="2316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48" name="Line 128"/>
            <p:cNvSpPr>
              <a:spLocks noChangeShapeType="1"/>
            </p:cNvSpPr>
            <p:nvPr/>
          </p:nvSpPr>
          <p:spPr bwMode="auto">
            <a:xfrm rot="16200000">
              <a:off x="4783" y="211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49" name="Line 129"/>
            <p:cNvSpPr>
              <a:spLocks noChangeShapeType="1"/>
            </p:cNvSpPr>
            <p:nvPr/>
          </p:nvSpPr>
          <p:spPr bwMode="auto">
            <a:xfrm rot="16200000">
              <a:off x="4719" y="2908"/>
              <a:ext cx="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50" name="Text Box 130"/>
            <p:cNvSpPr txBox="1">
              <a:spLocks noChangeArrowheads="1"/>
            </p:cNvSpPr>
            <p:nvPr/>
          </p:nvSpPr>
          <p:spPr bwMode="auto">
            <a:xfrm>
              <a:off x="4806" y="2950"/>
              <a:ext cx="255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2,2</a:t>
              </a:r>
            </a:p>
          </p:txBody>
        </p:sp>
        <p:sp>
          <p:nvSpPr>
            <p:cNvPr id="1157251" name="Text Box 131"/>
            <p:cNvSpPr txBox="1">
              <a:spLocks noChangeArrowheads="1"/>
            </p:cNvSpPr>
            <p:nvPr/>
          </p:nvSpPr>
          <p:spPr bwMode="auto">
            <a:xfrm>
              <a:off x="4813" y="2085"/>
              <a:ext cx="255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4,2</a:t>
              </a:r>
            </a:p>
          </p:txBody>
        </p:sp>
        <p:sp>
          <p:nvSpPr>
            <p:cNvPr id="1157252" name="Text Box 132"/>
            <p:cNvSpPr txBox="1">
              <a:spLocks noChangeArrowheads="1"/>
            </p:cNvSpPr>
            <p:nvPr/>
          </p:nvSpPr>
          <p:spPr bwMode="auto">
            <a:xfrm>
              <a:off x="5013" y="2676"/>
              <a:ext cx="203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de-DE" sz="1100" smtClean="0">
                <a:solidFill>
                  <a:srgbClr val="000000"/>
                </a:solidFill>
              </a:endParaRPr>
            </a:p>
          </p:txBody>
        </p:sp>
        <p:sp>
          <p:nvSpPr>
            <p:cNvPr id="1157253" name="Text Box 133"/>
            <p:cNvSpPr txBox="1">
              <a:spLocks noChangeArrowheads="1"/>
            </p:cNvSpPr>
            <p:nvPr/>
          </p:nvSpPr>
          <p:spPr bwMode="auto">
            <a:xfrm>
              <a:off x="3938" y="3120"/>
              <a:ext cx="305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de-DE" sz="1100" smtClean="0">
                <a:solidFill>
                  <a:srgbClr val="000000"/>
                </a:solidFill>
              </a:endParaRPr>
            </a:p>
          </p:txBody>
        </p:sp>
        <p:sp>
          <p:nvSpPr>
            <p:cNvPr id="1157254" name="Oval 134"/>
            <p:cNvSpPr>
              <a:spLocks noChangeArrowheads="1"/>
            </p:cNvSpPr>
            <p:nvPr/>
          </p:nvSpPr>
          <p:spPr bwMode="auto">
            <a:xfrm rot="16200000">
              <a:off x="3916" y="2064"/>
              <a:ext cx="192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55" name="Oval 135"/>
            <p:cNvSpPr>
              <a:spLocks noChangeArrowheads="1"/>
            </p:cNvSpPr>
            <p:nvPr/>
          </p:nvSpPr>
          <p:spPr bwMode="auto">
            <a:xfrm rot="16200000">
              <a:off x="4208" y="2364"/>
              <a:ext cx="191" cy="203"/>
            </a:xfrm>
            <a:prstGeom prst="ellipse">
              <a:avLst/>
            </a:prstGeom>
            <a:solidFill>
              <a:srgbClr val="ED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56" name="Line 136"/>
            <p:cNvSpPr>
              <a:spLocks noChangeShapeType="1"/>
            </p:cNvSpPr>
            <p:nvPr/>
          </p:nvSpPr>
          <p:spPr bwMode="auto">
            <a:xfrm rot="-16200000">
              <a:off x="4465" y="2406"/>
              <a:ext cx="0" cy="11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57" name="Text Box 137"/>
            <p:cNvSpPr txBox="1">
              <a:spLocks noChangeArrowheads="1"/>
            </p:cNvSpPr>
            <p:nvPr/>
          </p:nvSpPr>
          <p:spPr bwMode="auto">
            <a:xfrm>
              <a:off x="3878" y="2085"/>
              <a:ext cx="255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4,2</a:t>
              </a:r>
            </a:p>
          </p:txBody>
        </p:sp>
        <p:sp>
          <p:nvSpPr>
            <p:cNvPr id="1157258" name="Text Box 138"/>
            <p:cNvSpPr txBox="1">
              <a:spLocks noChangeArrowheads="1"/>
            </p:cNvSpPr>
            <p:nvPr/>
          </p:nvSpPr>
          <p:spPr bwMode="auto">
            <a:xfrm>
              <a:off x="4174" y="2384"/>
              <a:ext cx="255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0,4</a:t>
              </a:r>
            </a:p>
          </p:txBody>
        </p:sp>
        <p:sp>
          <p:nvSpPr>
            <p:cNvPr id="1157259" name="Line 139"/>
            <p:cNvSpPr>
              <a:spLocks noChangeShapeType="1"/>
            </p:cNvSpPr>
            <p:nvPr/>
          </p:nvSpPr>
          <p:spPr bwMode="auto">
            <a:xfrm rot="16200000">
              <a:off x="3953" y="2315"/>
              <a:ext cx="1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60" name="Text Box 140"/>
            <p:cNvSpPr txBox="1">
              <a:spLocks noChangeArrowheads="1"/>
            </p:cNvSpPr>
            <p:nvPr/>
          </p:nvSpPr>
          <p:spPr bwMode="auto">
            <a:xfrm>
              <a:off x="4430" y="3114"/>
              <a:ext cx="305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de-DE" sz="1100" smtClean="0">
                <a:solidFill>
                  <a:srgbClr val="000000"/>
                </a:solidFill>
              </a:endParaRPr>
            </a:p>
          </p:txBody>
        </p:sp>
        <p:sp>
          <p:nvSpPr>
            <p:cNvPr id="1157261" name="Text Box 141"/>
            <p:cNvSpPr txBox="1">
              <a:spLocks noChangeArrowheads="1"/>
            </p:cNvSpPr>
            <p:nvPr/>
          </p:nvSpPr>
          <p:spPr bwMode="auto">
            <a:xfrm>
              <a:off x="4885" y="3114"/>
              <a:ext cx="305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de-DE" sz="1100" smtClean="0">
                <a:solidFill>
                  <a:srgbClr val="000000"/>
                </a:solidFill>
              </a:endParaRPr>
            </a:p>
          </p:txBody>
        </p:sp>
        <p:sp>
          <p:nvSpPr>
            <p:cNvPr id="1157264" name="AutoShape 144"/>
            <p:cNvSpPr>
              <a:spLocks noChangeArrowheads="1"/>
            </p:cNvSpPr>
            <p:nvPr/>
          </p:nvSpPr>
          <p:spPr bwMode="auto">
            <a:xfrm>
              <a:off x="3560" y="2432"/>
              <a:ext cx="191" cy="480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57267" name="Group 147"/>
          <p:cNvGrpSpPr>
            <a:grpSpLocks/>
          </p:cNvGrpSpPr>
          <p:nvPr/>
        </p:nvGrpSpPr>
        <p:grpSpPr bwMode="auto">
          <a:xfrm>
            <a:off x="2843213" y="3024188"/>
            <a:ext cx="2738437" cy="2420937"/>
            <a:chOff x="1791" y="1905"/>
            <a:chExt cx="1725" cy="1525"/>
          </a:xfrm>
        </p:grpSpPr>
        <p:sp>
          <p:nvSpPr>
            <p:cNvPr id="1157164" name="Text Box 44"/>
            <p:cNvSpPr txBox="1">
              <a:spLocks noChangeArrowheads="1"/>
            </p:cNvSpPr>
            <p:nvPr/>
          </p:nvSpPr>
          <p:spPr bwMode="auto">
            <a:xfrm>
              <a:off x="2178" y="3232"/>
              <a:ext cx="1246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7281" tIns="43641" rIns="87281" bIns="43641">
              <a:spAutoFit/>
            </a:bodyPr>
            <a:lstStyle>
              <a:lvl1pPr marL="484188" indent="-484188"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920750" indent="-484188"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355725" indent="-484188"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793875" indent="-484188"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230438" indent="-484188"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687638" indent="-484188"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3144838" indent="-484188"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602038" indent="-484188"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4059238" indent="-484188"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000000"/>
                  </a:solidFill>
                </a:rPr>
                <a:t>Graph representation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157165" name="Text Box 45"/>
            <p:cNvSpPr txBox="1">
              <a:spLocks noChangeArrowheads="1"/>
            </p:cNvSpPr>
            <p:nvPr/>
          </p:nvSpPr>
          <p:spPr bwMode="auto">
            <a:xfrm>
              <a:off x="2211" y="1905"/>
              <a:ext cx="204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157166" name="Text Box 46"/>
            <p:cNvSpPr txBox="1">
              <a:spLocks noChangeArrowheads="1"/>
            </p:cNvSpPr>
            <p:nvPr/>
          </p:nvSpPr>
          <p:spPr bwMode="auto">
            <a:xfrm>
              <a:off x="2827" y="1905"/>
              <a:ext cx="204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2</a:t>
              </a:r>
            </a:p>
          </p:txBody>
        </p:sp>
        <p:sp>
          <p:nvSpPr>
            <p:cNvPr id="1157167" name="Text Box 47"/>
            <p:cNvSpPr txBox="1">
              <a:spLocks noChangeArrowheads="1"/>
            </p:cNvSpPr>
            <p:nvPr/>
          </p:nvSpPr>
          <p:spPr bwMode="auto">
            <a:xfrm>
              <a:off x="3154" y="1905"/>
              <a:ext cx="205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3</a:t>
              </a:r>
            </a:p>
          </p:txBody>
        </p:sp>
        <p:sp>
          <p:nvSpPr>
            <p:cNvPr id="1157168" name="Text Box 48"/>
            <p:cNvSpPr txBox="1">
              <a:spLocks noChangeArrowheads="1"/>
            </p:cNvSpPr>
            <p:nvPr/>
          </p:nvSpPr>
          <p:spPr bwMode="auto">
            <a:xfrm>
              <a:off x="2064" y="2357"/>
              <a:ext cx="205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4</a:t>
              </a:r>
            </a:p>
          </p:txBody>
        </p:sp>
        <p:sp>
          <p:nvSpPr>
            <p:cNvPr id="1157169" name="Oval 49"/>
            <p:cNvSpPr>
              <a:spLocks noChangeArrowheads="1"/>
            </p:cNvSpPr>
            <p:nvPr/>
          </p:nvSpPr>
          <p:spPr bwMode="auto">
            <a:xfrm rot="16200000">
              <a:off x="2210" y="2914"/>
              <a:ext cx="192" cy="205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70" name="Oval 50"/>
            <p:cNvSpPr>
              <a:spLocks noChangeArrowheads="1"/>
            </p:cNvSpPr>
            <p:nvPr/>
          </p:nvSpPr>
          <p:spPr bwMode="auto">
            <a:xfrm rot="16200000">
              <a:off x="2210" y="2634"/>
              <a:ext cx="191" cy="205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71" name="Oval 51"/>
            <p:cNvSpPr>
              <a:spLocks noChangeArrowheads="1"/>
            </p:cNvSpPr>
            <p:nvPr/>
          </p:nvSpPr>
          <p:spPr bwMode="auto">
            <a:xfrm rot="16200000">
              <a:off x="2210" y="2349"/>
              <a:ext cx="191" cy="205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72" name="Oval 52"/>
            <p:cNvSpPr>
              <a:spLocks noChangeArrowheads="1"/>
            </p:cNvSpPr>
            <p:nvPr/>
          </p:nvSpPr>
          <p:spPr bwMode="auto">
            <a:xfrm rot="16200000">
              <a:off x="2695" y="2914"/>
              <a:ext cx="191" cy="204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73" name="Oval 53"/>
            <p:cNvSpPr>
              <a:spLocks noChangeArrowheads="1"/>
            </p:cNvSpPr>
            <p:nvPr/>
          </p:nvSpPr>
          <p:spPr bwMode="auto">
            <a:xfrm rot="16200000">
              <a:off x="3142" y="2635"/>
              <a:ext cx="191" cy="205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74" name="Oval 54"/>
            <p:cNvSpPr>
              <a:spLocks noChangeArrowheads="1"/>
            </p:cNvSpPr>
            <p:nvPr/>
          </p:nvSpPr>
          <p:spPr bwMode="auto">
            <a:xfrm rot="16200000">
              <a:off x="2826" y="2350"/>
              <a:ext cx="191" cy="204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75" name="Oval 55"/>
            <p:cNvSpPr>
              <a:spLocks noChangeArrowheads="1"/>
            </p:cNvSpPr>
            <p:nvPr/>
          </p:nvSpPr>
          <p:spPr bwMode="auto">
            <a:xfrm rot="16200000">
              <a:off x="3142" y="2349"/>
              <a:ext cx="191" cy="205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76" name="Line 56"/>
            <p:cNvSpPr>
              <a:spLocks noChangeShapeType="1"/>
            </p:cNvSpPr>
            <p:nvPr/>
          </p:nvSpPr>
          <p:spPr bwMode="auto">
            <a:xfrm rot="5400000" flipH="1">
              <a:off x="2263" y="2876"/>
              <a:ext cx="8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77" name="Line 57"/>
            <p:cNvSpPr>
              <a:spLocks noChangeShapeType="1"/>
            </p:cNvSpPr>
            <p:nvPr/>
          </p:nvSpPr>
          <p:spPr bwMode="auto">
            <a:xfrm rot="5400000" flipH="1">
              <a:off x="2263" y="2589"/>
              <a:ext cx="85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78" name="Line 58"/>
            <p:cNvSpPr>
              <a:spLocks noChangeShapeType="1"/>
            </p:cNvSpPr>
            <p:nvPr/>
          </p:nvSpPr>
          <p:spPr bwMode="auto">
            <a:xfrm rot="5400000" flipH="1">
              <a:off x="3194" y="2876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79" name="Line 59"/>
            <p:cNvSpPr>
              <a:spLocks noChangeShapeType="1"/>
            </p:cNvSpPr>
            <p:nvPr/>
          </p:nvSpPr>
          <p:spPr bwMode="auto">
            <a:xfrm rot="16200000">
              <a:off x="3196" y="2589"/>
              <a:ext cx="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80" name="Line 60"/>
            <p:cNvSpPr>
              <a:spLocks noChangeShapeType="1"/>
            </p:cNvSpPr>
            <p:nvPr/>
          </p:nvSpPr>
          <p:spPr bwMode="auto">
            <a:xfrm rot="16200000">
              <a:off x="2549" y="2880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81" name="Line 61"/>
            <p:cNvSpPr>
              <a:spLocks noChangeShapeType="1"/>
            </p:cNvSpPr>
            <p:nvPr/>
          </p:nvSpPr>
          <p:spPr bwMode="auto">
            <a:xfrm rot="16200000">
              <a:off x="2454" y="2404"/>
              <a:ext cx="0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82" name="Line 62"/>
            <p:cNvSpPr>
              <a:spLocks noChangeShapeType="1"/>
            </p:cNvSpPr>
            <p:nvPr/>
          </p:nvSpPr>
          <p:spPr bwMode="auto">
            <a:xfrm rot="5400000" flipV="1">
              <a:off x="3080" y="23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83" name="Text Box 63"/>
            <p:cNvSpPr txBox="1">
              <a:spLocks noChangeArrowheads="1"/>
            </p:cNvSpPr>
            <p:nvPr/>
          </p:nvSpPr>
          <p:spPr bwMode="auto">
            <a:xfrm>
              <a:off x="2174" y="2936"/>
              <a:ext cx="256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2,2</a:t>
              </a:r>
            </a:p>
          </p:txBody>
        </p:sp>
        <p:sp>
          <p:nvSpPr>
            <p:cNvPr id="1157184" name="Text Box 64"/>
            <p:cNvSpPr txBox="1">
              <a:spLocks noChangeArrowheads="1"/>
            </p:cNvSpPr>
            <p:nvPr/>
          </p:nvSpPr>
          <p:spPr bwMode="auto">
            <a:xfrm>
              <a:off x="2174" y="2656"/>
              <a:ext cx="256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4,2</a:t>
              </a:r>
            </a:p>
          </p:txBody>
        </p:sp>
        <p:sp>
          <p:nvSpPr>
            <p:cNvPr id="1157185" name="Text Box 65"/>
            <p:cNvSpPr txBox="1">
              <a:spLocks noChangeArrowheads="1"/>
            </p:cNvSpPr>
            <p:nvPr/>
          </p:nvSpPr>
          <p:spPr bwMode="auto">
            <a:xfrm>
              <a:off x="2174" y="2371"/>
              <a:ext cx="256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1,2</a:t>
              </a:r>
            </a:p>
          </p:txBody>
        </p:sp>
        <p:sp>
          <p:nvSpPr>
            <p:cNvPr id="1157186" name="Text Box 66"/>
            <p:cNvSpPr txBox="1">
              <a:spLocks noChangeArrowheads="1"/>
            </p:cNvSpPr>
            <p:nvPr/>
          </p:nvSpPr>
          <p:spPr bwMode="auto">
            <a:xfrm>
              <a:off x="2665" y="2935"/>
              <a:ext cx="25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2,7</a:t>
              </a:r>
            </a:p>
          </p:txBody>
        </p:sp>
        <p:sp>
          <p:nvSpPr>
            <p:cNvPr id="1157187" name="Text Box 67"/>
            <p:cNvSpPr txBox="1">
              <a:spLocks noChangeArrowheads="1"/>
            </p:cNvSpPr>
            <p:nvPr/>
          </p:nvSpPr>
          <p:spPr bwMode="auto">
            <a:xfrm>
              <a:off x="3108" y="2656"/>
              <a:ext cx="257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4,2</a:t>
              </a:r>
            </a:p>
          </p:txBody>
        </p:sp>
        <p:sp>
          <p:nvSpPr>
            <p:cNvPr id="1157188" name="Text Box 68"/>
            <p:cNvSpPr txBox="1">
              <a:spLocks noChangeArrowheads="1"/>
            </p:cNvSpPr>
            <p:nvPr/>
          </p:nvSpPr>
          <p:spPr bwMode="auto">
            <a:xfrm>
              <a:off x="2798" y="2371"/>
              <a:ext cx="25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1,2</a:t>
              </a:r>
            </a:p>
          </p:txBody>
        </p:sp>
        <p:sp>
          <p:nvSpPr>
            <p:cNvPr id="1157189" name="Text Box 69"/>
            <p:cNvSpPr txBox="1">
              <a:spLocks noChangeArrowheads="1"/>
            </p:cNvSpPr>
            <p:nvPr/>
          </p:nvSpPr>
          <p:spPr bwMode="auto">
            <a:xfrm>
              <a:off x="3104" y="2371"/>
              <a:ext cx="256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1,2</a:t>
              </a:r>
            </a:p>
          </p:txBody>
        </p:sp>
        <p:sp>
          <p:nvSpPr>
            <p:cNvPr id="1157190" name="Text Box 70"/>
            <p:cNvSpPr txBox="1">
              <a:spLocks noChangeArrowheads="1"/>
            </p:cNvSpPr>
            <p:nvPr/>
          </p:nvSpPr>
          <p:spPr bwMode="auto">
            <a:xfrm>
              <a:off x="2511" y="2536"/>
              <a:ext cx="205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5</a:t>
              </a:r>
            </a:p>
          </p:txBody>
        </p:sp>
        <p:sp>
          <p:nvSpPr>
            <p:cNvPr id="1157191" name="Text Box 71"/>
            <p:cNvSpPr txBox="1">
              <a:spLocks noChangeArrowheads="1"/>
            </p:cNvSpPr>
            <p:nvPr/>
          </p:nvSpPr>
          <p:spPr bwMode="auto">
            <a:xfrm>
              <a:off x="2834" y="2536"/>
              <a:ext cx="204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6</a:t>
              </a:r>
            </a:p>
          </p:txBody>
        </p:sp>
        <p:sp>
          <p:nvSpPr>
            <p:cNvPr id="1157192" name="Text Box 72"/>
            <p:cNvSpPr txBox="1">
              <a:spLocks noChangeArrowheads="1"/>
            </p:cNvSpPr>
            <p:nvPr/>
          </p:nvSpPr>
          <p:spPr bwMode="auto">
            <a:xfrm>
              <a:off x="2064" y="2645"/>
              <a:ext cx="205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8</a:t>
              </a:r>
            </a:p>
          </p:txBody>
        </p:sp>
        <p:sp>
          <p:nvSpPr>
            <p:cNvPr id="1157193" name="Oval 73"/>
            <p:cNvSpPr>
              <a:spLocks noChangeArrowheads="1"/>
            </p:cNvSpPr>
            <p:nvPr/>
          </p:nvSpPr>
          <p:spPr bwMode="auto">
            <a:xfrm rot="16200000">
              <a:off x="2826" y="2049"/>
              <a:ext cx="192" cy="204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94" name="Text Box 74"/>
            <p:cNvSpPr txBox="1">
              <a:spLocks noChangeArrowheads="1"/>
            </p:cNvSpPr>
            <p:nvPr/>
          </p:nvSpPr>
          <p:spPr bwMode="auto">
            <a:xfrm>
              <a:off x="2795" y="2071"/>
              <a:ext cx="25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4,2</a:t>
              </a:r>
            </a:p>
          </p:txBody>
        </p:sp>
        <p:sp>
          <p:nvSpPr>
            <p:cNvPr id="1157195" name="Text Box 75"/>
            <p:cNvSpPr txBox="1">
              <a:spLocks noChangeArrowheads="1"/>
            </p:cNvSpPr>
            <p:nvPr/>
          </p:nvSpPr>
          <p:spPr bwMode="auto">
            <a:xfrm>
              <a:off x="3311" y="2385"/>
              <a:ext cx="205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7</a:t>
              </a:r>
            </a:p>
          </p:txBody>
        </p:sp>
        <p:sp>
          <p:nvSpPr>
            <p:cNvPr id="1157196" name="Line 76"/>
            <p:cNvSpPr>
              <a:spLocks noChangeShapeType="1"/>
            </p:cNvSpPr>
            <p:nvPr/>
          </p:nvSpPr>
          <p:spPr bwMode="auto">
            <a:xfrm rot="16200000">
              <a:off x="2867" y="2301"/>
              <a:ext cx="1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97" name="Oval 77"/>
            <p:cNvSpPr>
              <a:spLocks noChangeArrowheads="1"/>
            </p:cNvSpPr>
            <p:nvPr/>
          </p:nvSpPr>
          <p:spPr bwMode="auto">
            <a:xfrm rot="16200000">
              <a:off x="3142" y="2914"/>
              <a:ext cx="192" cy="205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98" name="Oval 78"/>
            <p:cNvSpPr>
              <a:spLocks noChangeArrowheads="1"/>
            </p:cNvSpPr>
            <p:nvPr/>
          </p:nvSpPr>
          <p:spPr bwMode="auto">
            <a:xfrm rot="16200000">
              <a:off x="3143" y="2048"/>
              <a:ext cx="192" cy="205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199" name="Line 79"/>
            <p:cNvSpPr>
              <a:spLocks noChangeShapeType="1"/>
            </p:cNvSpPr>
            <p:nvPr/>
          </p:nvSpPr>
          <p:spPr bwMode="auto">
            <a:xfrm rot="16200000">
              <a:off x="3182" y="2302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00" name="Line 80"/>
            <p:cNvSpPr>
              <a:spLocks noChangeShapeType="1"/>
            </p:cNvSpPr>
            <p:nvPr/>
          </p:nvSpPr>
          <p:spPr bwMode="auto">
            <a:xfrm rot="16200000">
              <a:off x="3080" y="209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01" name="Line 81"/>
            <p:cNvSpPr>
              <a:spLocks noChangeShapeType="1"/>
            </p:cNvSpPr>
            <p:nvPr/>
          </p:nvSpPr>
          <p:spPr bwMode="auto">
            <a:xfrm rot="16200000">
              <a:off x="3016" y="2893"/>
              <a:ext cx="1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02" name="Text Box 82"/>
            <p:cNvSpPr txBox="1">
              <a:spLocks noChangeArrowheads="1"/>
            </p:cNvSpPr>
            <p:nvPr/>
          </p:nvSpPr>
          <p:spPr bwMode="auto">
            <a:xfrm>
              <a:off x="3104" y="2936"/>
              <a:ext cx="256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2,2</a:t>
              </a:r>
            </a:p>
          </p:txBody>
        </p:sp>
        <p:sp>
          <p:nvSpPr>
            <p:cNvPr id="1157203" name="Text Box 83"/>
            <p:cNvSpPr txBox="1">
              <a:spLocks noChangeArrowheads="1"/>
            </p:cNvSpPr>
            <p:nvPr/>
          </p:nvSpPr>
          <p:spPr bwMode="auto">
            <a:xfrm>
              <a:off x="3110" y="2071"/>
              <a:ext cx="25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4,2</a:t>
              </a:r>
            </a:p>
          </p:txBody>
        </p:sp>
        <p:sp>
          <p:nvSpPr>
            <p:cNvPr id="1157204" name="Text Box 84"/>
            <p:cNvSpPr txBox="1">
              <a:spLocks noChangeArrowheads="1"/>
            </p:cNvSpPr>
            <p:nvPr/>
          </p:nvSpPr>
          <p:spPr bwMode="auto">
            <a:xfrm>
              <a:off x="3311" y="2662"/>
              <a:ext cx="205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9</a:t>
              </a:r>
            </a:p>
          </p:txBody>
        </p:sp>
        <p:sp>
          <p:nvSpPr>
            <p:cNvPr id="1157205" name="Text Box 85"/>
            <p:cNvSpPr txBox="1">
              <a:spLocks noChangeArrowheads="1"/>
            </p:cNvSpPr>
            <p:nvPr/>
          </p:nvSpPr>
          <p:spPr bwMode="auto">
            <a:xfrm>
              <a:off x="2184" y="3106"/>
              <a:ext cx="306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10</a:t>
              </a:r>
            </a:p>
          </p:txBody>
        </p:sp>
        <p:sp>
          <p:nvSpPr>
            <p:cNvPr id="1157206" name="Oval 86"/>
            <p:cNvSpPr>
              <a:spLocks noChangeArrowheads="1"/>
            </p:cNvSpPr>
            <p:nvPr/>
          </p:nvSpPr>
          <p:spPr bwMode="auto">
            <a:xfrm rot="16200000">
              <a:off x="2208" y="2050"/>
              <a:ext cx="192" cy="204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07" name="Oval 87"/>
            <p:cNvSpPr>
              <a:spLocks noChangeArrowheads="1"/>
            </p:cNvSpPr>
            <p:nvPr/>
          </p:nvSpPr>
          <p:spPr bwMode="auto">
            <a:xfrm rot="16200000">
              <a:off x="2502" y="2350"/>
              <a:ext cx="191" cy="204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08" name="Line 88"/>
            <p:cNvSpPr>
              <a:spLocks noChangeShapeType="1"/>
            </p:cNvSpPr>
            <p:nvPr/>
          </p:nvSpPr>
          <p:spPr bwMode="auto">
            <a:xfrm rot="-16200000">
              <a:off x="2760" y="2392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09" name="Text Box 89"/>
            <p:cNvSpPr txBox="1">
              <a:spLocks noChangeArrowheads="1"/>
            </p:cNvSpPr>
            <p:nvPr/>
          </p:nvSpPr>
          <p:spPr bwMode="auto">
            <a:xfrm>
              <a:off x="2170" y="2071"/>
              <a:ext cx="25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4,2</a:t>
              </a:r>
            </a:p>
          </p:txBody>
        </p:sp>
        <p:sp>
          <p:nvSpPr>
            <p:cNvPr id="1157210" name="Text Box 90"/>
            <p:cNvSpPr txBox="1">
              <a:spLocks noChangeArrowheads="1"/>
            </p:cNvSpPr>
            <p:nvPr/>
          </p:nvSpPr>
          <p:spPr bwMode="auto">
            <a:xfrm>
              <a:off x="2467" y="2371"/>
              <a:ext cx="25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000000"/>
                  </a:solidFill>
                </a:rPr>
                <a:t>1,5</a:t>
              </a:r>
            </a:p>
          </p:txBody>
        </p:sp>
        <p:sp>
          <p:nvSpPr>
            <p:cNvPr id="1157211" name="Line 91"/>
            <p:cNvSpPr>
              <a:spLocks noChangeShapeType="1"/>
            </p:cNvSpPr>
            <p:nvPr/>
          </p:nvSpPr>
          <p:spPr bwMode="auto">
            <a:xfrm rot="16200000">
              <a:off x="2245" y="2301"/>
              <a:ext cx="1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57212" name="Text Box 92"/>
            <p:cNvSpPr txBox="1">
              <a:spLocks noChangeArrowheads="1"/>
            </p:cNvSpPr>
            <p:nvPr/>
          </p:nvSpPr>
          <p:spPr bwMode="auto">
            <a:xfrm>
              <a:off x="2665" y="3100"/>
              <a:ext cx="306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11</a:t>
              </a:r>
            </a:p>
          </p:txBody>
        </p:sp>
        <p:sp>
          <p:nvSpPr>
            <p:cNvPr id="1157213" name="Text Box 93"/>
            <p:cNvSpPr txBox="1">
              <a:spLocks noChangeArrowheads="1"/>
            </p:cNvSpPr>
            <p:nvPr/>
          </p:nvSpPr>
          <p:spPr bwMode="auto">
            <a:xfrm>
              <a:off x="3123" y="3100"/>
              <a:ext cx="306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100" smtClean="0">
                  <a:solidFill>
                    <a:srgbClr val="CC0000"/>
                  </a:solidFill>
                </a:rPr>
                <a:t>12</a:t>
              </a:r>
            </a:p>
          </p:txBody>
        </p:sp>
        <p:sp>
          <p:nvSpPr>
            <p:cNvPr id="1157265" name="AutoShape 145"/>
            <p:cNvSpPr>
              <a:spLocks noChangeArrowheads="1"/>
            </p:cNvSpPr>
            <p:nvPr/>
          </p:nvSpPr>
          <p:spPr bwMode="auto">
            <a:xfrm>
              <a:off x="1791" y="2432"/>
              <a:ext cx="191" cy="480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029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5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5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5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5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5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36F04-8193-E442-8577-3FDEA45C1106}" type="slidenum">
              <a:rPr lang="en-US"/>
              <a:pPr/>
              <a:t>6</a:t>
            </a:fld>
            <a:endParaRPr lang="en-US"/>
          </a:p>
        </p:txBody>
      </p:sp>
      <p:sp>
        <p:nvSpPr>
          <p:cNvPr id="1192962" name="Rectangle 2"/>
          <p:cNvSpPr>
            <a:spLocks noChangeArrowheads="1"/>
          </p:cNvSpPr>
          <p:nvPr/>
        </p:nvSpPr>
        <p:spPr bwMode="auto">
          <a:xfrm>
            <a:off x="3141663" y="1998663"/>
            <a:ext cx="3657600" cy="2808287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63" name="Rectangle 3"/>
          <p:cNvSpPr>
            <a:spLocks noChangeArrowheads="1"/>
          </p:cNvSpPr>
          <p:nvPr/>
        </p:nvSpPr>
        <p:spPr bwMode="auto">
          <a:xfrm flipH="1">
            <a:off x="3141663" y="1998663"/>
            <a:ext cx="3657600" cy="28082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65" name="Rectangle 5"/>
          <p:cNvSpPr>
            <a:spLocks noChangeArrowheads="1"/>
          </p:cNvSpPr>
          <p:nvPr/>
        </p:nvSpPr>
        <p:spPr bwMode="auto">
          <a:xfrm rot="16200000">
            <a:off x="5632450" y="3675063"/>
            <a:ext cx="630237" cy="1182688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66" name="Rectangle 6"/>
          <p:cNvSpPr>
            <a:spLocks noChangeArrowheads="1"/>
          </p:cNvSpPr>
          <p:nvPr/>
        </p:nvSpPr>
        <p:spPr bwMode="auto">
          <a:xfrm rot="16200000">
            <a:off x="5457032" y="2377281"/>
            <a:ext cx="628650" cy="830263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67" name="Rectangle 7"/>
          <p:cNvSpPr>
            <a:spLocks noChangeArrowheads="1"/>
          </p:cNvSpPr>
          <p:nvPr/>
        </p:nvSpPr>
        <p:spPr bwMode="auto">
          <a:xfrm>
            <a:off x="3871913" y="3587750"/>
            <a:ext cx="628650" cy="830263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68" name="Rectangle 8"/>
          <p:cNvSpPr>
            <a:spLocks noChangeArrowheads="1"/>
          </p:cNvSpPr>
          <p:nvPr/>
        </p:nvSpPr>
        <p:spPr bwMode="auto">
          <a:xfrm>
            <a:off x="3871913" y="2633663"/>
            <a:ext cx="628650" cy="830262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69" name="Rectangle 9"/>
          <p:cNvSpPr>
            <a:spLocks noChangeArrowheads="1"/>
          </p:cNvSpPr>
          <p:nvPr/>
        </p:nvSpPr>
        <p:spPr bwMode="auto">
          <a:xfrm flipH="1">
            <a:off x="5351463" y="2609850"/>
            <a:ext cx="8334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92970" name="Rectangle 10"/>
          <p:cNvSpPr>
            <a:spLocks noChangeArrowheads="1"/>
          </p:cNvSpPr>
          <p:nvPr/>
        </p:nvSpPr>
        <p:spPr bwMode="auto">
          <a:xfrm flipH="1">
            <a:off x="5351463" y="4111625"/>
            <a:ext cx="118427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92971" name="Rectangle 11"/>
          <p:cNvSpPr>
            <a:spLocks noChangeArrowheads="1"/>
          </p:cNvSpPr>
          <p:nvPr/>
        </p:nvSpPr>
        <p:spPr bwMode="auto">
          <a:xfrm rot="16200000" flipH="1">
            <a:off x="3771107" y="2894806"/>
            <a:ext cx="8318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92972" name="Rectangle 12"/>
          <p:cNvSpPr>
            <a:spLocks noChangeArrowheads="1"/>
          </p:cNvSpPr>
          <p:nvPr/>
        </p:nvSpPr>
        <p:spPr bwMode="auto">
          <a:xfrm rot="16200000" flipH="1">
            <a:off x="3771107" y="3809206"/>
            <a:ext cx="8318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B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92973" name="Rectangle 13"/>
          <p:cNvSpPr>
            <a:spLocks noChangeArrowheads="1"/>
          </p:cNvSpPr>
          <p:nvPr/>
        </p:nvSpPr>
        <p:spPr bwMode="auto">
          <a:xfrm flipH="1">
            <a:off x="5899150" y="2482850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74" name="Rectangle 14"/>
          <p:cNvSpPr>
            <a:spLocks noChangeArrowheads="1"/>
          </p:cNvSpPr>
          <p:nvPr/>
        </p:nvSpPr>
        <p:spPr bwMode="auto">
          <a:xfrm flipH="1">
            <a:off x="5527675" y="2482850"/>
            <a:ext cx="1524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75" name="Rectangle 15"/>
          <p:cNvSpPr>
            <a:spLocks noChangeArrowheads="1"/>
          </p:cNvSpPr>
          <p:nvPr/>
        </p:nvSpPr>
        <p:spPr bwMode="auto">
          <a:xfrm flipH="1">
            <a:off x="5899150" y="2943225"/>
            <a:ext cx="153988" cy="1539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76" name="Rectangle 16"/>
          <p:cNvSpPr>
            <a:spLocks noChangeArrowheads="1"/>
          </p:cNvSpPr>
          <p:nvPr/>
        </p:nvSpPr>
        <p:spPr bwMode="auto">
          <a:xfrm flipH="1">
            <a:off x="5527675" y="2943225"/>
            <a:ext cx="152400" cy="1539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77" name="Rectangle 17"/>
          <p:cNvSpPr>
            <a:spLocks noChangeArrowheads="1"/>
          </p:cNvSpPr>
          <p:nvPr/>
        </p:nvSpPr>
        <p:spPr bwMode="auto">
          <a:xfrm flipH="1">
            <a:off x="6296025" y="4416425"/>
            <a:ext cx="1524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78" name="Rectangle 18"/>
          <p:cNvSpPr>
            <a:spLocks noChangeArrowheads="1"/>
          </p:cNvSpPr>
          <p:nvPr/>
        </p:nvSpPr>
        <p:spPr bwMode="auto">
          <a:xfrm flipH="1">
            <a:off x="5895975" y="4416425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79" name="Rectangle 19"/>
          <p:cNvSpPr>
            <a:spLocks noChangeArrowheads="1"/>
          </p:cNvSpPr>
          <p:nvPr/>
        </p:nvSpPr>
        <p:spPr bwMode="auto">
          <a:xfrm flipH="1">
            <a:off x="5522913" y="4416425"/>
            <a:ext cx="153987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80" name="Rectangle 20"/>
          <p:cNvSpPr>
            <a:spLocks noChangeArrowheads="1"/>
          </p:cNvSpPr>
          <p:nvPr/>
        </p:nvSpPr>
        <p:spPr bwMode="auto">
          <a:xfrm flipH="1">
            <a:off x="4340225" y="2789238"/>
            <a:ext cx="155575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81" name="Rectangle 21"/>
          <p:cNvSpPr>
            <a:spLocks noChangeArrowheads="1"/>
          </p:cNvSpPr>
          <p:nvPr/>
        </p:nvSpPr>
        <p:spPr bwMode="auto">
          <a:xfrm flipH="1">
            <a:off x="4340225" y="3205163"/>
            <a:ext cx="155575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82" name="Rectangle 22"/>
          <p:cNvSpPr>
            <a:spLocks noChangeArrowheads="1"/>
          </p:cNvSpPr>
          <p:nvPr/>
        </p:nvSpPr>
        <p:spPr bwMode="auto">
          <a:xfrm flipH="1">
            <a:off x="3879850" y="2789238"/>
            <a:ext cx="153988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83" name="Rectangle 23"/>
          <p:cNvSpPr>
            <a:spLocks noChangeArrowheads="1"/>
          </p:cNvSpPr>
          <p:nvPr/>
        </p:nvSpPr>
        <p:spPr bwMode="auto">
          <a:xfrm flipH="1">
            <a:off x="3879850" y="3205163"/>
            <a:ext cx="153988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84" name="Rectangle 24"/>
          <p:cNvSpPr>
            <a:spLocks noChangeArrowheads="1"/>
          </p:cNvSpPr>
          <p:nvPr/>
        </p:nvSpPr>
        <p:spPr bwMode="auto">
          <a:xfrm flipH="1">
            <a:off x="4340225" y="3732213"/>
            <a:ext cx="155575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85" name="Rectangle 25"/>
          <p:cNvSpPr>
            <a:spLocks noChangeArrowheads="1"/>
          </p:cNvSpPr>
          <p:nvPr/>
        </p:nvSpPr>
        <p:spPr bwMode="auto">
          <a:xfrm flipH="1">
            <a:off x="4340225" y="4125913"/>
            <a:ext cx="155575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86" name="Rectangle 26"/>
          <p:cNvSpPr>
            <a:spLocks noChangeArrowheads="1"/>
          </p:cNvSpPr>
          <p:nvPr/>
        </p:nvSpPr>
        <p:spPr bwMode="auto">
          <a:xfrm flipH="1">
            <a:off x="3879850" y="3732213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87" name="Rectangle 27"/>
          <p:cNvSpPr>
            <a:spLocks noChangeArrowheads="1"/>
          </p:cNvSpPr>
          <p:nvPr/>
        </p:nvSpPr>
        <p:spPr bwMode="auto">
          <a:xfrm flipH="1">
            <a:off x="3879850" y="4125913"/>
            <a:ext cx="153988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88" name="Text Box 28"/>
          <p:cNvSpPr txBox="1">
            <a:spLocks noChangeArrowheads="1"/>
          </p:cNvSpPr>
          <p:nvPr/>
        </p:nvSpPr>
        <p:spPr bwMode="auto">
          <a:xfrm flipH="1">
            <a:off x="5927725" y="2460625"/>
            <a:ext cx="158750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92989" name="Text Box 29"/>
          <p:cNvSpPr txBox="1">
            <a:spLocks noChangeArrowheads="1"/>
          </p:cNvSpPr>
          <p:nvPr/>
        </p:nvSpPr>
        <p:spPr bwMode="auto">
          <a:xfrm flipH="1">
            <a:off x="5549900" y="2460625"/>
            <a:ext cx="15716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92990" name="Text Box 30"/>
          <p:cNvSpPr txBox="1">
            <a:spLocks noChangeArrowheads="1"/>
          </p:cNvSpPr>
          <p:nvPr/>
        </p:nvSpPr>
        <p:spPr bwMode="auto">
          <a:xfrm flipH="1">
            <a:off x="5927725" y="2917825"/>
            <a:ext cx="158750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92991" name="Text Box 31"/>
          <p:cNvSpPr txBox="1">
            <a:spLocks noChangeArrowheads="1"/>
          </p:cNvSpPr>
          <p:nvPr/>
        </p:nvSpPr>
        <p:spPr bwMode="auto">
          <a:xfrm flipH="1">
            <a:off x="5549900" y="2917825"/>
            <a:ext cx="15716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92992" name="Text Box 32"/>
          <p:cNvSpPr txBox="1">
            <a:spLocks noChangeArrowheads="1"/>
          </p:cNvSpPr>
          <p:nvPr/>
        </p:nvSpPr>
        <p:spPr bwMode="auto">
          <a:xfrm flipH="1">
            <a:off x="4368800" y="3182938"/>
            <a:ext cx="1603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92993" name="Text Box 33"/>
          <p:cNvSpPr txBox="1">
            <a:spLocks noChangeArrowheads="1"/>
          </p:cNvSpPr>
          <p:nvPr/>
        </p:nvSpPr>
        <p:spPr bwMode="auto">
          <a:xfrm flipH="1">
            <a:off x="4368800" y="3716338"/>
            <a:ext cx="1603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92994" name="Text Box 34"/>
          <p:cNvSpPr txBox="1">
            <a:spLocks noChangeArrowheads="1"/>
          </p:cNvSpPr>
          <p:nvPr/>
        </p:nvSpPr>
        <p:spPr bwMode="auto">
          <a:xfrm flipH="1">
            <a:off x="4368800" y="4108450"/>
            <a:ext cx="1603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92995" name="Text Box 35"/>
          <p:cNvSpPr txBox="1">
            <a:spLocks noChangeArrowheads="1"/>
          </p:cNvSpPr>
          <p:nvPr/>
        </p:nvSpPr>
        <p:spPr bwMode="auto">
          <a:xfrm flipH="1">
            <a:off x="3919538" y="3706813"/>
            <a:ext cx="15716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92996" name="Text Box 36"/>
          <p:cNvSpPr txBox="1">
            <a:spLocks noChangeArrowheads="1"/>
          </p:cNvSpPr>
          <p:nvPr/>
        </p:nvSpPr>
        <p:spPr bwMode="auto">
          <a:xfrm flipH="1">
            <a:off x="3919538" y="2754313"/>
            <a:ext cx="157162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92997" name="Rectangle 37"/>
          <p:cNvSpPr>
            <a:spLocks noChangeArrowheads="1"/>
          </p:cNvSpPr>
          <p:nvPr/>
        </p:nvSpPr>
        <p:spPr bwMode="auto">
          <a:xfrm flipH="1">
            <a:off x="6296025" y="3952875"/>
            <a:ext cx="152400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98" name="Rectangle 38"/>
          <p:cNvSpPr>
            <a:spLocks noChangeArrowheads="1"/>
          </p:cNvSpPr>
          <p:nvPr/>
        </p:nvSpPr>
        <p:spPr bwMode="auto">
          <a:xfrm flipH="1">
            <a:off x="5899150" y="3952875"/>
            <a:ext cx="153988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2999" name="Rectangle 39"/>
          <p:cNvSpPr>
            <a:spLocks noChangeArrowheads="1"/>
          </p:cNvSpPr>
          <p:nvPr/>
        </p:nvSpPr>
        <p:spPr bwMode="auto">
          <a:xfrm flipH="1">
            <a:off x="5522913" y="3952875"/>
            <a:ext cx="153987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3000" name="Text Box 40"/>
          <p:cNvSpPr txBox="1">
            <a:spLocks noChangeArrowheads="1"/>
          </p:cNvSpPr>
          <p:nvPr/>
        </p:nvSpPr>
        <p:spPr bwMode="auto">
          <a:xfrm flipH="1">
            <a:off x="6308725" y="3935413"/>
            <a:ext cx="16033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93001" name="Text Box 41"/>
          <p:cNvSpPr txBox="1">
            <a:spLocks noChangeArrowheads="1"/>
          </p:cNvSpPr>
          <p:nvPr/>
        </p:nvSpPr>
        <p:spPr bwMode="auto">
          <a:xfrm flipH="1">
            <a:off x="5927725" y="3935413"/>
            <a:ext cx="158750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93002" name="Text Box 42"/>
          <p:cNvSpPr txBox="1">
            <a:spLocks noChangeArrowheads="1"/>
          </p:cNvSpPr>
          <p:nvPr/>
        </p:nvSpPr>
        <p:spPr bwMode="auto">
          <a:xfrm flipH="1">
            <a:off x="5548313" y="3935413"/>
            <a:ext cx="158750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93003" name="Text Box 43"/>
          <p:cNvSpPr txBox="1">
            <a:spLocks noChangeArrowheads="1"/>
          </p:cNvSpPr>
          <p:nvPr/>
        </p:nvSpPr>
        <p:spPr bwMode="auto">
          <a:xfrm>
            <a:off x="395288" y="1412875"/>
            <a:ext cx="2257425" cy="18716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  <a:latin typeface="Times New Roman" charset="0"/>
              </a:rPr>
              <a:t/>
            </a:r>
            <a:br>
              <a:rPr lang="de-DE" sz="1500" smtClean="0">
                <a:solidFill>
                  <a:srgbClr val="000000"/>
                </a:solidFill>
                <a:latin typeface="Times New Roman" charset="0"/>
              </a:rPr>
            </a:br>
            <a:r>
              <a:rPr lang="de-DE" sz="1500" smtClean="0">
                <a:solidFill>
                  <a:srgbClr val="000000"/>
                </a:solidFill>
              </a:rPr>
              <a:t>Netlist: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</a:endParaRPr>
          </a:p>
        </p:txBody>
      </p:sp>
      <p:sp>
        <p:nvSpPr>
          <p:cNvPr id="1193004" name="Text Box 44"/>
          <p:cNvSpPr txBox="1">
            <a:spLocks noChangeArrowheads="1"/>
          </p:cNvSpPr>
          <p:nvPr/>
        </p:nvSpPr>
        <p:spPr bwMode="auto">
          <a:xfrm>
            <a:off x="468313" y="1989138"/>
            <a:ext cx="2560637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baseline="-25000" smtClean="0">
                <a:solidFill>
                  <a:srgbClr val="000000"/>
                </a:solidFill>
              </a:rPr>
              <a:t>1</a:t>
            </a:r>
            <a:r>
              <a:rPr lang="de-DE" sz="1500" smtClean="0">
                <a:solidFill>
                  <a:srgbClr val="000000"/>
                </a:solidFill>
              </a:rPr>
              <a:t> = {</a:t>
            </a:r>
            <a:r>
              <a:rPr lang="de-DE" sz="1500" i="1" smtClean="0">
                <a:solidFill>
                  <a:srgbClr val="000000"/>
                </a:solidFill>
              </a:rPr>
              <a:t>C</a:t>
            </a:r>
            <a:r>
              <a:rPr lang="de-DE" sz="1500" baseline="-25000" smtClean="0">
                <a:solidFill>
                  <a:srgbClr val="000000"/>
                </a:solidFill>
              </a:rPr>
              <a:t>4</a:t>
            </a:r>
            <a:r>
              <a:rPr lang="de-DE" sz="1500" smtClean="0">
                <a:solidFill>
                  <a:srgbClr val="000000"/>
                </a:solidFill>
              </a:rPr>
              <a:t>, </a:t>
            </a:r>
            <a:r>
              <a:rPr lang="de-DE" sz="1500" i="1" smtClean="0">
                <a:solidFill>
                  <a:srgbClr val="000000"/>
                </a:solidFill>
              </a:rPr>
              <a:t>D</a:t>
            </a:r>
            <a:r>
              <a:rPr lang="de-DE" sz="1500" baseline="-25000" smtClean="0">
                <a:solidFill>
                  <a:srgbClr val="000000"/>
                </a:solidFill>
              </a:rPr>
              <a:t>6</a:t>
            </a:r>
            <a:r>
              <a:rPr lang="de-DE" sz="1500" smtClean="0">
                <a:solidFill>
                  <a:srgbClr val="000000"/>
                </a:solidFill>
              </a:rPr>
              <a:t>, </a:t>
            </a:r>
            <a:r>
              <a:rPr lang="de-DE" sz="1500" i="1" smtClean="0">
                <a:solidFill>
                  <a:srgbClr val="000000"/>
                </a:solidFill>
              </a:rPr>
              <a:t>B</a:t>
            </a:r>
            <a:r>
              <a:rPr lang="de-DE" sz="1500" baseline="-25000" smtClean="0">
                <a:solidFill>
                  <a:srgbClr val="000000"/>
                </a:solidFill>
              </a:rPr>
              <a:t>3</a:t>
            </a:r>
            <a:r>
              <a:rPr lang="de-DE" sz="1500" smtClean="0">
                <a:solidFill>
                  <a:srgbClr val="000000"/>
                </a:solidFill>
              </a:rPr>
              <a:t>} 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baseline="-25000" smtClean="0">
                <a:solidFill>
                  <a:srgbClr val="000000"/>
                </a:solidFill>
              </a:rPr>
              <a:t>2</a:t>
            </a:r>
            <a:r>
              <a:rPr lang="de-DE" sz="1500" smtClean="0">
                <a:solidFill>
                  <a:srgbClr val="000000"/>
                </a:solidFill>
              </a:rPr>
              <a:t> = {</a:t>
            </a:r>
            <a:r>
              <a:rPr lang="de-DE" sz="1500" i="1" smtClean="0">
                <a:solidFill>
                  <a:srgbClr val="000000"/>
                </a:solidFill>
              </a:rPr>
              <a:t>D</a:t>
            </a:r>
            <a:r>
              <a:rPr lang="de-DE" sz="1500" baseline="-25000" smtClean="0">
                <a:solidFill>
                  <a:srgbClr val="000000"/>
                </a:solidFill>
              </a:rPr>
              <a:t>4</a:t>
            </a:r>
            <a:r>
              <a:rPr lang="de-DE" sz="1500" smtClean="0">
                <a:solidFill>
                  <a:srgbClr val="000000"/>
                </a:solidFill>
              </a:rPr>
              <a:t>, </a:t>
            </a:r>
            <a:r>
              <a:rPr lang="de-DE" sz="1500" i="1" smtClean="0">
                <a:solidFill>
                  <a:srgbClr val="000000"/>
                </a:solidFill>
              </a:rPr>
              <a:t>B</a:t>
            </a:r>
            <a:r>
              <a:rPr lang="de-DE" sz="1500" baseline="-25000" smtClean="0">
                <a:solidFill>
                  <a:srgbClr val="000000"/>
                </a:solidFill>
              </a:rPr>
              <a:t>4</a:t>
            </a:r>
            <a:r>
              <a:rPr lang="de-DE" sz="1500" smtClean="0">
                <a:solidFill>
                  <a:srgbClr val="000000"/>
                </a:solidFill>
              </a:rPr>
              <a:t>, </a:t>
            </a:r>
            <a:r>
              <a:rPr lang="de-DE" sz="1500" i="1" smtClean="0">
                <a:solidFill>
                  <a:srgbClr val="000000"/>
                </a:solidFill>
              </a:rPr>
              <a:t>C</a:t>
            </a:r>
            <a:r>
              <a:rPr lang="de-DE" sz="1500" baseline="-25000" smtClean="0">
                <a:solidFill>
                  <a:srgbClr val="000000"/>
                </a:solidFill>
              </a:rPr>
              <a:t>1</a:t>
            </a:r>
            <a:r>
              <a:rPr lang="de-DE" sz="1500" smtClean="0">
                <a:solidFill>
                  <a:srgbClr val="000000"/>
                </a:solidFill>
              </a:rPr>
              <a:t>, </a:t>
            </a:r>
            <a:r>
              <a:rPr lang="de-DE" sz="1500" i="1" smtClean="0">
                <a:solidFill>
                  <a:srgbClr val="000000"/>
                </a:solidFill>
              </a:rPr>
              <a:t>A</a:t>
            </a:r>
            <a:r>
              <a:rPr lang="de-DE" sz="1500" baseline="-25000" smtClean="0">
                <a:solidFill>
                  <a:srgbClr val="000000"/>
                </a:solidFill>
              </a:rPr>
              <a:t>4</a:t>
            </a:r>
            <a:r>
              <a:rPr lang="de-DE" sz="1500" smtClean="0">
                <a:solidFill>
                  <a:srgbClr val="000000"/>
                </a:solidFill>
              </a:rPr>
              <a:t>}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baseline="-25000" smtClean="0">
                <a:solidFill>
                  <a:srgbClr val="000000"/>
                </a:solidFill>
              </a:rPr>
              <a:t>3</a:t>
            </a:r>
            <a:r>
              <a:rPr lang="de-DE" sz="1500" smtClean="0">
                <a:solidFill>
                  <a:srgbClr val="000000"/>
                </a:solidFill>
              </a:rPr>
              <a:t> = {</a:t>
            </a:r>
            <a:r>
              <a:rPr lang="de-DE" sz="1500" i="1" smtClean="0">
                <a:solidFill>
                  <a:srgbClr val="000000"/>
                </a:solidFill>
              </a:rPr>
              <a:t>C</a:t>
            </a:r>
            <a:r>
              <a:rPr lang="de-DE" sz="1500" baseline="-25000" smtClean="0">
                <a:solidFill>
                  <a:srgbClr val="000000"/>
                </a:solidFill>
              </a:rPr>
              <a:t>2</a:t>
            </a:r>
            <a:r>
              <a:rPr lang="de-DE" sz="1500" smtClean="0">
                <a:solidFill>
                  <a:srgbClr val="000000"/>
                </a:solidFill>
              </a:rPr>
              <a:t>, </a:t>
            </a:r>
            <a:r>
              <a:rPr lang="de-DE" sz="1500" i="1" smtClean="0">
                <a:solidFill>
                  <a:srgbClr val="000000"/>
                </a:solidFill>
              </a:rPr>
              <a:t>D</a:t>
            </a:r>
            <a:r>
              <a:rPr lang="de-DE" sz="1500" baseline="-25000" smtClean="0">
                <a:solidFill>
                  <a:srgbClr val="000000"/>
                </a:solidFill>
              </a:rPr>
              <a:t>5</a:t>
            </a:r>
            <a:r>
              <a:rPr lang="de-DE" sz="1500" smtClean="0">
                <a:solidFill>
                  <a:srgbClr val="000000"/>
                </a:solidFill>
              </a:rPr>
              <a:t>}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baseline="-25000" smtClean="0">
                <a:solidFill>
                  <a:srgbClr val="000000"/>
                </a:solidFill>
              </a:rPr>
              <a:t>4</a:t>
            </a:r>
            <a:r>
              <a:rPr lang="de-DE" sz="1500" smtClean="0">
                <a:solidFill>
                  <a:srgbClr val="000000"/>
                </a:solidFill>
              </a:rPr>
              <a:t> = {</a:t>
            </a:r>
            <a:r>
              <a:rPr lang="de-DE" sz="1500" i="1" smtClean="0">
                <a:solidFill>
                  <a:srgbClr val="000000"/>
                </a:solidFill>
              </a:rPr>
              <a:t>B</a:t>
            </a:r>
            <a:r>
              <a:rPr lang="de-DE" sz="1500" baseline="-25000" smtClean="0">
                <a:solidFill>
                  <a:srgbClr val="000000"/>
                </a:solidFill>
              </a:rPr>
              <a:t>1</a:t>
            </a:r>
            <a:r>
              <a:rPr lang="de-DE" sz="1500" smtClean="0">
                <a:solidFill>
                  <a:srgbClr val="000000"/>
                </a:solidFill>
              </a:rPr>
              <a:t>, </a:t>
            </a:r>
            <a:r>
              <a:rPr lang="de-DE" sz="1500" i="1" smtClean="0">
                <a:solidFill>
                  <a:srgbClr val="000000"/>
                </a:solidFill>
              </a:rPr>
              <a:t>A</a:t>
            </a:r>
            <a:r>
              <a:rPr lang="de-DE" sz="1500" baseline="-25000" smtClean="0">
                <a:solidFill>
                  <a:srgbClr val="000000"/>
                </a:solidFill>
              </a:rPr>
              <a:t>1</a:t>
            </a:r>
            <a:r>
              <a:rPr lang="de-DE" sz="1500" smtClean="0">
                <a:solidFill>
                  <a:srgbClr val="000000"/>
                </a:solidFill>
              </a:rPr>
              <a:t>, </a:t>
            </a:r>
            <a:r>
              <a:rPr lang="de-DE" sz="1500" i="1" smtClean="0">
                <a:solidFill>
                  <a:srgbClr val="000000"/>
                </a:solidFill>
              </a:rPr>
              <a:t>C</a:t>
            </a:r>
            <a:r>
              <a:rPr lang="de-DE" sz="1500" baseline="-25000" smtClean="0">
                <a:solidFill>
                  <a:srgbClr val="000000"/>
                </a:solidFill>
              </a:rPr>
              <a:t>3</a:t>
            </a:r>
            <a:r>
              <a:rPr lang="de-DE" sz="150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93005" name="AutoShape 45"/>
          <p:cNvSpPr>
            <a:spLocks noChangeArrowheads="1"/>
          </p:cNvSpPr>
          <p:nvPr/>
        </p:nvSpPr>
        <p:spPr bwMode="auto">
          <a:xfrm>
            <a:off x="2713038" y="2276475"/>
            <a:ext cx="304800" cy="6111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3006" name="Text Box 46"/>
          <p:cNvSpPr txBox="1">
            <a:spLocks noChangeArrowheads="1"/>
          </p:cNvSpPr>
          <p:nvPr/>
        </p:nvSpPr>
        <p:spPr bwMode="auto">
          <a:xfrm>
            <a:off x="395288" y="3779838"/>
            <a:ext cx="2257425" cy="10175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  <a:latin typeface="Times New Roman" charset="0"/>
              </a:rPr>
              <a:t/>
            </a:r>
            <a:br>
              <a:rPr lang="de-DE" sz="1500" smtClean="0">
                <a:solidFill>
                  <a:srgbClr val="000000"/>
                </a:solidFill>
                <a:latin typeface="Times New Roman" charset="0"/>
              </a:rPr>
            </a:br>
            <a:r>
              <a:rPr lang="de-DE" sz="1500" smtClean="0">
                <a:solidFill>
                  <a:srgbClr val="000000"/>
                </a:solidFill>
              </a:rPr>
              <a:t>Technology Information </a:t>
            </a:r>
            <a:br>
              <a:rPr lang="de-DE" sz="1500" smtClean="0">
                <a:solidFill>
                  <a:srgbClr val="000000"/>
                </a:solidFill>
              </a:rPr>
            </a:br>
            <a:r>
              <a:rPr lang="de-DE" sz="1500" smtClean="0">
                <a:solidFill>
                  <a:srgbClr val="000000"/>
                </a:solidFill>
              </a:rPr>
              <a:t>(Design Rules)</a:t>
            </a:r>
          </a:p>
        </p:txBody>
      </p:sp>
      <p:sp>
        <p:nvSpPr>
          <p:cNvPr id="1193007" name="Text Box 47"/>
          <p:cNvSpPr txBox="1">
            <a:spLocks noChangeArrowheads="1"/>
          </p:cNvSpPr>
          <p:nvPr/>
        </p:nvSpPr>
        <p:spPr bwMode="auto">
          <a:xfrm>
            <a:off x="3141663" y="1412875"/>
            <a:ext cx="2006600" cy="3143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Placement result</a:t>
            </a:r>
          </a:p>
        </p:txBody>
      </p:sp>
      <p:sp>
        <p:nvSpPr>
          <p:cNvPr id="1193009" name="Rectangle 4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5.1	Introduction: General Routing Problem</a:t>
            </a:r>
          </a:p>
        </p:txBody>
      </p:sp>
      <p:sp>
        <p:nvSpPr>
          <p:cNvPr id="1193010" name="AutoShape 50"/>
          <p:cNvSpPr>
            <a:spLocks noChangeArrowheads="1"/>
          </p:cNvSpPr>
          <p:nvPr/>
        </p:nvSpPr>
        <p:spPr bwMode="auto">
          <a:xfrm>
            <a:off x="2700338" y="4005263"/>
            <a:ext cx="304800" cy="6111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3011" name="AutoShape 51"/>
          <p:cNvSpPr>
            <a:spLocks noChangeArrowheads="1"/>
          </p:cNvSpPr>
          <p:nvPr/>
        </p:nvSpPr>
        <p:spPr bwMode="auto">
          <a:xfrm rot="5400000">
            <a:off x="4013994" y="1575594"/>
            <a:ext cx="215900" cy="6111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91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9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9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9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9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003" grpId="0" animBg="1"/>
      <p:bldP spid="1193004" grpId="0"/>
      <p:bldP spid="1193005" grpId="0" animBg="1"/>
      <p:bldP spid="1193006" grpId="0" animBg="1"/>
      <p:bldP spid="11930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E6372-DFF5-7E41-932C-51CF0C9AE412}" type="slidenum">
              <a:rPr lang="en-US"/>
              <a:pPr/>
              <a:t>60</a:t>
            </a:fld>
            <a:endParaRPr lang="en-US"/>
          </a:p>
        </p:txBody>
      </p:sp>
      <p:sp>
        <p:nvSpPr>
          <p:cNvPr id="1158147" name="Rectangle 3"/>
          <p:cNvSpPr>
            <a:spLocks noChangeAspect="1" noChangeArrowheads="1"/>
          </p:cNvSpPr>
          <p:nvPr/>
        </p:nvSpPr>
        <p:spPr bwMode="auto">
          <a:xfrm>
            <a:off x="6419850" y="2293938"/>
            <a:ext cx="1955800" cy="19605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48" name="Rectangle 4"/>
          <p:cNvSpPr>
            <a:spLocks noChangeAspect="1" noChangeArrowheads="1"/>
          </p:cNvSpPr>
          <p:nvPr/>
        </p:nvSpPr>
        <p:spPr bwMode="auto">
          <a:xfrm>
            <a:off x="3671888" y="2265363"/>
            <a:ext cx="1974850" cy="1958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49" name="Rectangle 5"/>
          <p:cNvSpPr>
            <a:spLocks noChangeAspect="1" noChangeArrowheads="1"/>
          </p:cNvSpPr>
          <p:nvPr/>
        </p:nvSpPr>
        <p:spPr bwMode="auto">
          <a:xfrm>
            <a:off x="800100" y="2246313"/>
            <a:ext cx="1974850" cy="19573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50" name="Freeform 6"/>
          <p:cNvSpPr>
            <a:spLocks noChangeAspect="1"/>
          </p:cNvSpPr>
          <p:nvPr/>
        </p:nvSpPr>
        <p:spPr bwMode="auto">
          <a:xfrm>
            <a:off x="7234238" y="3389313"/>
            <a:ext cx="130175" cy="496887"/>
          </a:xfrm>
          <a:custGeom>
            <a:avLst/>
            <a:gdLst>
              <a:gd name="T0" fmla="*/ 0 h 291"/>
              <a:gd name="T1" fmla="*/ 291 h 291"/>
              <a:gd name="T2" fmla="*/ 0 h 29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91">
                <a:moveTo>
                  <a:pt x="0" y="0"/>
                </a:moveTo>
                <a:lnTo>
                  <a:pt x="0" y="2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51" name="Rectangle 7"/>
          <p:cNvSpPr>
            <a:spLocks noChangeAspect="1" noChangeArrowheads="1"/>
          </p:cNvSpPr>
          <p:nvPr/>
        </p:nvSpPr>
        <p:spPr bwMode="auto">
          <a:xfrm>
            <a:off x="6842125" y="3841750"/>
            <a:ext cx="1355725" cy="193675"/>
          </a:xfrm>
          <a:prstGeom prst="rect">
            <a:avLst/>
          </a:prstGeom>
          <a:solidFill>
            <a:srgbClr val="A6A6A6"/>
          </a:solidFill>
          <a:ln w="0">
            <a:solidFill>
              <a:srgbClr val="A6A6A6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52" name="Freeform 8"/>
          <p:cNvSpPr>
            <a:spLocks noChangeAspect="1"/>
          </p:cNvSpPr>
          <p:nvPr/>
        </p:nvSpPr>
        <p:spPr bwMode="auto">
          <a:xfrm>
            <a:off x="1228725" y="2795588"/>
            <a:ext cx="579438" cy="549275"/>
          </a:xfrm>
          <a:custGeom>
            <a:avLst/>
            <a:gdLst>
              <a:gd name="T0" fmla="*/ 0 w 197"/>
              <a:gd name="T1" fmla="*/ 99 h 187"/>
              <a:gd name="T2" fmla="*/ 0 w 197"/>
              <a:gd name="T3" fmla="*/ 0 h 187"/>
              <a:gd name="T4" fmla="*/ 197 w 197"/>
              <a:gd name="T5" fmla="*/ 0 h 187"/>
              <a:gd name="T6" fmla="*/ 197 w 197"/>
              <a:gd name="T7" fmla="*/ 187 h 187"/>
              <a:gd name="T8" fmla="*/ 136 w 197"/>
              <a:gd name="T9" fmla="*/ 187 h 187"/>
              <a:gd name="T10" fmla="*/ 136 w 197"/>
              <a:gd name="T11" fmla="*/ 37 h 187"/>
              <a:gd name="T12" fmla="*/ 59 w 197"/>
              <a:gd name="T13" fmla="*/ 37 h 187"/>
              <a:gd name="T14" fmla="*/ 59 w 197"/>
              <a:gd name="T15" fmla="*/ 99 h 187"/>
              <a:gd name="T16" fmla="*/ 0 w 197"/>
              <a:gd name="T17" fmla="*/ 99 h 187"/>
              <a:gd name="T18" fmla="*/ 0 w 197"/>
              <a:gd name="T19" fmla="*/ 99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187">
                <a:moveTo>
                  <a:pt x="0" y="99"/>
                </a:moveTo>
                <a:lnTo>
                  <a:pt x="0" y="0"/>
                </a:lnTo>
                <a:lnTo>
                  <a:pt x="197" y="0"/>
                </a:lnTo>
                <a:lnTo>
                  <a:pt x="197" y="187"/>
                </a:lnTo>
                <a:lnTo>
                  <a:pt x="136" y="187"/>
                </a:lnTo>
                <a:lnTo>
                  <a:pt x="136" y="37"/>
                </a:lnTo>
                <a:lnTo>
                  <a:pt x="59" y="37"/>
                </a:lnTo>
                <a:lnTo>
                  <a:pt x="59" y="99"/>
                </a:lnTo>
                <a:lnTo>
                  <a:pt x="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rgbClr val="A6A6A6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53" name="Freeform 9"/>
          <p:cNvSpPr>
            <a:spLocks noChangeAspect="1"/>
          </p:cNvSpPr>
          <p:nvPr/>
        </p:nvSpPr>
        <p:spPr bwMode="auto">
          <a:xfrm>
            <a:off x="1228725" y="2795588"/>
            <a:ext cx="579438" cy="549275"/>
          </a:xfrm>
          <a:custGeom>
            <a:avLst/>
            <a:gdLst>
              <a:gd name="T0" fmla="*/ 0 w 197"/>
              <a:gd name="T1" fmla="*/ 99 h 187"/>
              <a:gd name="T2" fmla="*/ 0 w 197"/>
              <a:gd name="T3" fmla="*/ 0 h 187"/>
              <a:gd name="T4" fmla="*/ 197 w 197"/>
              <a:gd name="T5" fmla="*/ 0 h 187"/>
              <a:gd name="T6" fmla="*/ 197 w 197"/>
              <a:gd name="T7" fmla="*/ 187 h 187"/>
              <a:gd name="T8" fmla="*/ 136 w 197"/>
              <a:gd name="T9" fmla="*/ 187 h 187"/>
              <a:gd name="T10" fmla="*/ 136 w 197"/>
              <a:gd name="T11" fmla="*/ 37 h 187"/>
              <a:gd name="T12" fmla="*/ 59 w 197"/>
              <a:gd name="T13" fmla="*/ 37 h 187"/>
              <a:gd name="T14" fmla="*/ 59 w 197"/>
              <a:gd name="T15" fmla="*/ 99 h 187"/>
              <a:gd name="T16" fmla="*/ 0 w 197"/>
              <a:gd name="T17" fmla="*/ 99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" h="187">
                <a:moveTo>
                  <a:pt x="0" y="99"/>
                </a:moveTo>
                <a:lnTo>
                  <a:pt x="0" y="0"/>
                </a:lnTo>
                <a:lnTo>
                  <a:pt x="197" y="0"/>
                </a:lnTo>
                <a:lnTo>
                  <a:pt x="197" y="187"/>
                </a:lnTo>
                <a:lnTo>
                  <a:pt x="136" y="187"/>
                </a:lnTo>
                <a:lnTo>
                  <a:pt x="136" y="37"/>
                </a:lnTo>
                <a:lnTo>
                  <a:pt x="59" y="37"/>
                </a:lnTo>
                <a:lnTo>
                  <a:pt x="59" y="99"/>
                </a:lnTo>
                <a:lnTo>
                  <a:pt x="0" y="9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54" name="Rectangle 10"/>
          <p:cNvSpPr>
            <a:spLocks noChangeAspect="1" noChangeArrowheads="1"/>
          </p:cNvSpPr>
          <p:nvPr/>
        </p:nvSpPr>
        <p:spPr bwMode="auto">
          <a:xfrm>
            <a:off x="1173163" y="3806825"/>
            <a:ext cx="1401762" cy="203200"/>
          </a:xfrm>
          <a:prstGeom prst="rect">
            <a:avLst/>
          </a:prstGeom>
          <a:solidFill>
            <a:srgbClr val="A6A6A6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55" name="Freeform 11"/>
          <p:cNvSpPr>
            <a:spLocks noChangeAspect="1"/>
          </p:cNvSpPr>
          <p:nvPr/>
        </p:nvSpPr>
        <p:spPr bwMode="auto">
          <a:xfrm>
            <a:off x="804863" y="2481263"/>
            <a:ext cx="1966912" cy="1587"/>
          </a:xfrm>
          <a:custGeom>
            <a:avLst/>
            <a:gdLst>
              <a:gd name="T0" fmla="*/ 668 w 668"/>
              <a:gd name="T1" fmla="*/ 0 w 668"/>
              <a:gd name="T2" fmla="*/ 668 w 66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8">
                <a:moveTo>
                  <a:pt x="668" y="0"/>
                </a:moveTo>
                <a:lnTo>
                  <a:pt x="0" y="0"/>
                </a:lnTo>
                <a:lnTo>
                  <a:pt x="668" y="0"/>
                </a:lnTo>
                <a:close/>
              </a:path>
            </a:pathLst>
          </a:custGeom>
          <a:solidFill>
            <a:srgbClr val="A6A6A6"/>
          </a:solidFill>
          <a:ln w="635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56" name="Freeform 12"/>
          <p:cNvSpPr>
            <a:spLocks noChangeAspect="1"/>
          </p:cNvSpPr>
          <p:nvPr/>
        </p:nvSpPr>
        <p:spPr bwMode="auto">
          <a:xfrm>
            <a:off x="804863" y="3806825"/>
            <a:ext cx="1966912" cy="3175"/>
          </a:xfrm>
          <a:custGeom>
            <a:avLst/>
            <a:gdLst>
              <a:gd name="T0" fmla="*/ 668 w 668"/>
              <a:gd name="T1" fmla="*/ 0 w 668"/>
              <a:gd name="T2" fmla="*/ 668 w 66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8">
                <a:moveTo>
                  <a:pt x="668" y="0"/>
                </a:moveTo>
                <a:lnTo>
                  <a:pt x="0" y="0"/>
                </a:lnTo>
                <a:lnTo>
                  <a:pt x="668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57" name="Freeform 13"/>
          <p:cNvSpPr>
            <a:spLocks noChangeAspect="1"/>
          </p:cNvSpPr>
          <p:nvPr/>
        </p:nvSpPr>
        <p:spPr bwMode="auto">
          <a:xfrm>
            <a:off x="808038" y="4010025"/>
            <a:ext cx="1966912" cy="3175"/>
          </a:xfrm>
          <a:custGeom>
            <a:avLst/>
            <a:gdLst>
              <a:gd name="T0" fmla="*/ 668 w 668"/>
              <a:gd name="T1" fmla="*/ 0 w 668"/>
              <a:gd name="T2" fmla="*/ 668 w 66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8">
                <a:moveTo>
                  <a:pt x="668" y="0"/>
                </a:moveTo>
                <a:lnTo>
                  <a:pt x="0" y="0"/>
                </a:lnTo>
                <a:lnTo>
                  <a:pt x="668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58" name="Freeform 14"/>
          <p:cNvSpPr>
            <a:spLocks noChangeAspect="1"/>
          </p:cNvSpPr>
          <p:nvPr/>
        </p:nvSpPr>
        <p:spPr bwMode="auto">
          <a:xfrm>
            <a:off x="804863" y="2795588"/>
            <a:ext cx="1190625" cy="3175"/>
          </a:xfrm>
          <a:custGeom>
            <a:avLst/>
            <a:gdLst>
              <a:gd name="T0" fmla="*/ 0 w 404"/>
              <a:gd name="T1" fmla="*/ 404 w 404"/>
              <a:gd name="T2" fmla="*/ 0 w 40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04">
                <a:moveTo>
                  <a:pt x="0" y="0"/>
                </a:moveTo>
                <a:lnTo>
                  <a:pt x="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59" name="Freeform 15"/>
          <p:cNvSpPr>
            <a:spLocks noChangeAspect="1"/>
          </p:cNvSpPr>
          <p:nvPr/>
        </p:nvSpPr>
        <p:spPr bwMode="auto">
          <a:xfrm>
            <a:off x="804863" y="3086100"/>
            <a:ext cx="825500" cy="3175"/>
          </a:xfrm>
          <a:custGeom>
            <a:avLst/>
            <a:gdLst>
              <a:gd name="T0" fmla="*/ 280 w 280"/>
              <a:gd name="T1" fmla="*/ 0 w 280"/>
              <a:gd name="T2" fmla="*/ 280 w 28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80">
                <a:moveTo>
                  <a:pt x="280" y="0"/>
                </a:moveTo>
                <a:lnTo>
                  <a:pt x="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60" name="Freeform 16"/>
          <p:cNvSpPr>
            <a:spLocks noChangeAspect="1"/>
          </p:cNvSpPr>
          <p:nvPr/>
        </p:nvSpPr>
        <p:spPr bwMode="auto">
          <a:xfrm>
            <a:off x="5446713" y="2262188"/>
            <a:ext cx="1587" cy="1962150"/>
          </a:xfrm>
          <a:custGeom>
            <a:avLst/>
            <a:gdLst>
              <a:gd name="T0" fmla="*/ 667 h 667"/>
              <a:gd name="T1" fmla="*/ 0 h 667"/>
              <a:gd name="T2" fmla="*/ 667 h 66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667">
                <a:moveTo>
                  <a:pt x="0" y="667"/>
                </a:moveTo>
                <a:lnTo>
                  <a:pt x="0" y="0"/>
                </a:lnTo>
                <a:lnTo>
                  <a:pt x="0" y="667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61" name="Line 17"/>
          <p:cNvSpPr>
            <a:spLocks noChangeAspect="1" noChangeShapeType="1"/>
          </p:cNvSpPr>
          <p:nvPr/>
        </p:nvSpPr>
        <p:spPr bwMode="auto">
          <a:xfrm flipV="1">
            <a:off x="4679950" y="2265363"/>
            <a:ext cx="4763" cy="153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62" name="Line 18"/>
          <p:cNvSpPr>
            <a:spLocks noChangeAspect="1" noChangeShapeType="1"/>
          </p:cNvSpPr>
          <p:nvPr/>
        </p:nvSpPr>
        <p:spPr bwMode="auto">
          <a:xfrm flipV="1">
            <a:off x="4090988" y="2265363"/>
            <a:ext cx="3175" cy="1960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63" name="Freeform 19"/>
          <p:cNvSpPr>
            <a:spLocks noChangeAspect="1"/>
          </p:cNvSpPr>
          <p:nvPr/>
        </p:nvSpPr>
        <p:spPr bwMode="auto">
          <a:xfrm>
            <a:off x="4271963" y="3106738"/>
            <a:ext cx="3175" cy="704850"/>
          </a:xfrm>
          <a:custGeom>
            <a:avLst/>
            <a:gdLst>
              <a:gd name="T0" fmla="*/ 240 h 240"/>
              <a:gd name="T1" fmla="*/ 0 h 240"/>
              <a:gd name="T2" fmla="*/ 240 h 24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40">
                <a:moveTo>
                  <a:pt x="0" y="240"/>
                </a:moveTo>
                <a:lnTo>
                  <a:pt x="0" y="0"/>
                </a:lnTo>
                <a:lnTo>
                  <a:pt x="0" y="24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64" name="Line 20"/>
          <p:cNvSpPr>
            <a:spLocks noChangeAspect="1" noChangeShapeType="1"/>
          </p:cNvSpPr>
          <p:nvPr/>
        </p:nvSpPr>
        <p:spPr bwMode="auto">
          <a:xfrm flipV="1">
            <a:off x="4487863" y="3371850"/>
            <a:ext cx="1587" cy="450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65" name="Freeform 21"/>
          <p:cNvSpPr>
            <a:spLocks noChangeAspect="1"/>
          </p:cNvSpPr>
          <p:nvPr/>
        </p:nvSpPr>
        <p:spPr bwMode="auto">
          <a:xfrm>
            <a:off x="4867275" y="2262188"/>
            <a:ext cx="1588" cy="1549400"/>
          </a:xfrm>
          <a:custGeom>
            <a:avLst/>
            <a:gdLst>
              <a:gd name="T0" fmla="*/ 527 h 527"/>
              <a:gd name="T1" fmla="*/ 0 h 527"/>
              <a:gd name="T2" fmla="*/ 527 h 52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527">
                <a:moveTo>
                  <a:pt x="0" y="527"/>
                </a:moveTo>
                <a:lnTo>
                  <a:pt x="0" y="0"/>
                </a:lnTo>
                <a:lnTo>
                  <a:pt x="0" y="527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66" name="Freeform 22"/>
          <p:cNvSpPr>
            <a:spLocks noChangeAspect="1"/>
          </p:cNvSpPr>
          <p:nvPr/>
        </p:nvSpPr>
        <p:spPr bwMode="auto">
          <a:xfrm>
            <a:off x="6415088" y="2509838"/>
            <a:ext cx="1960562" cy="3175"/>
          </a:xfrm>
          <a:custGeom>
            <a:avLst/>
            <a:gdLst>
              <a:gd name="T0" fmla="*/ 0 w 667"/>
              <a:gd name="T1" fmla="*/ 667 w 667"/>
              <a:gd name="T2" fmla="*/ 0 w 6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7">
                <a:moveTo>
                  <a:pt x="0" y="0"/>
                </a:moveTo>
                <a:lnTo>
                  <a:pt x="66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67" name="Freeform 23"/>
          <p:cNvSpPr>
            <a:spLocks noChangeAspect="1"/>
          </p:cNvSpPr>
          <p:nvPr/>
        </p:nvSpPr>
        <p:spPr bwMode="auto">
          <a:xfrm>
            <a:off x="6415088" y="3398838"/>
            <a:ext cx="1960562" cy="1587"/>
          </a:xfrm>
          <a:custGeom>
            <a:avLst/>
            <a:gdLst>
              <a:gd name="T0" fmla="*/ 0 w 667"/>
              <a:gd name="T1" fmla="*/ 667 w 667"/>
              <a:gd name="T2" fmla="*/ 0 w 6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7">
                <a:moveTo>
                  <a:pt x="0" y="0"/>
                </a:moveTo>
                <a:lnTo>
                  <a:pt x="66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68" name="Freeform 24"/>
          <p:cNvSpPr>
            <a:spLocks noChangeAspect="1"/>
          </p:cNvSpPr>
          <p:nvPr/>
        </p:nvSpPr>
        <p:spPr bwMode="auto">
          <a:xfrm>
            <a:off x="6416675" y="4035425"/>
            <a:ext cx="1965325" cy="3175"/>
          </a:xfrm>
          <a:custGeom>
            <a:avLst/>
            <a:gdLst>
              <a:gd name="T0" fmla="*/ 0 w 668"/>
              <a:gd name="T1" fmla="*/ 668 w 668"/>
              <a:gd name="T2" fmla="*/ 0 w 66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8">
                <a:moveTo>
                  <a:pt x="0" y="0"/>
                </a:moveTo>
                <a:lnTo>
                  <a:pt x="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69" name="Freeform 25"/>
          <p:cNvSpPr>
            <a:spLocks noChangeAspect="1"/>
          </p:cNvSpPr>
          <p:nvPr/>
        </p:nvSpPr>
        <p:spPr bwMode="auto">
          <a:xfrm>
            <a:off x="6415088" y="3841750"/>
            <a:ext cx="1960562" cy="4763"/>
          </a:xfrm>
          <a:custGeom>
            <a:avLst/>
            <a:gdLst>
              <a:gd name="T0" fmla="*/ 0 w 667"/>
              <a:gd name="T1" fmla="*/ 667 w 667"/>
              <a:gd name="T2" fmla="*/ 0 w 6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7">
                <a:moveTo>
                  <a:pt x="0" y="0"/>
                </a:moveTo>
                <a:lnTo>
                  <a:pt x="66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70" name="Freeform 26"/>
          <p:cNvSpPr>
            <a:spLocks noChangeAspect="1"/>
          </p:cNvSpPr>
          <p:nvPr/>
        </p:nvSpPr>
        <p:spPr bwMode="auto">
          <a:xfrm>
            <a:off x="8197850" y="2282825"/>
            <a:ext cx="1588" cy="1965325"/>
          </a:xfrm>
          <a:custGeom>
            <a:avLst/>
            <a:gdLst>
              <a:gd name="T0" fmla="*/ 668 h 668"/>
              <a:gd name="T1" fmla="*/ 0 h 668"/>
              <a:gd name="T2" fmla="*/ 668 h 66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668">
                <a:moveTo>
                  <a:pt x="0" y="668"/>
                </a:moveTo>
                <a:lnTo>
                  <a:pt x="0" y="0"/>
                </a:lnTo>
                <a:lnTo>
                  <a:pt x="0" y="668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71" name="Line 27"/>
          <p:cNvSpPr>
            <a:spLocks noChangeAspect="1" noChangeShapeType="1"/>
          </p:cNvSpPr>
          <p:nvPr/>
        </p:nvSpPr>
        <p:spPr bwMode="auto">
          <a:xfrm flipV="1">
            <a:off x="6838950" y="2289175"/>
            <a:ext cx="3175" cy="1957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72" name="Freeform 28"/>
          <p:cNvSpPr>
            <a:spLocks noChangeAspect="1"/>
          </p:cNvSpPr>
          <p:nvPr/>
        </p:nvSpPr>
        <p:spPr bwMode="auto">
          <a:xfrm>
            <a:off x="7607300" y="2289175"/>
            <a:ext cx="4763" cy="220663"/>
          </a:xfrm>
          <a:custGeom>
            <a:avLst/>
            <a:gdLst>
              <a:gd name="T0" fmla="*/ 75 h 75"/>
              <a:gd name="T1" fmla="*/ 0 h 75"/>
              <a:gd name="T2" fmla="*/ 75 h 7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75">
                <a:moveTo>
                  <a:pt x="0" y="75"/>
                </a:moveTo>
                <a:lnTo>
                  <a:pt x="0" y="0"/>
                </a:lnTo>
                <a:lnTo>
                  <a:pt x="0" y="7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73" name="Line 29"/>
          <p:cNvSpPr>
            <a:spLocks noChangeAspect="1" noChangeShapeType="1"/>
          </p:cNvSpPr>
          <p:nvPr/>
        </p:nvSpPr>
        <p:spPr bwMode="auto">
          <a:xfrm>
            <a:off x="6415088" y="3124200"/>
            <a:ext cx="874712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74" name="Freeform 30"/>
          <p:cNvSpPr>
            <a:spLocks noChangeAspect="1"/>
          </p:cNvSpPr>
          <p:nvPr/>
        </p:nvSpPr>
        <p:spPr bwMode="auto">
          <a:xfrm>
            <a:off x="7618413" y="2936875"/>
            <a:ext cx="3175" cy="909638"/>
          </a:xfrm>
          <a:custGeom>
            <a:avLst/>
            <a:gdLst>
              <a:gd name="T0" fmla="*/ 0 h 309"/>
              <a:gd name="T1" fmla="*/ 309 h 309"/>
              <a:gd name="T2" fmla="*/ 0 h 30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09">
                <a:moveTo>
                  <a:pt x="0" y="0"/>
                </a:moveTo>
                <a:lnTo>
                  <a:pt x="0" y="3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75" name="Freeform 31"/>
          <p:cNvSpPr>
            <a:spLocks noChangeAspect="1"/>
          </p:cNvSpPr>
          <p:nvPr/>
        </p:nvSpPr>
        <p:spPr bwMode="auto">
          <a:xfrm>
            <a:off x="6838950" y="2846388"/>
            <a:ext cx="587375" cy="552450"/>
          </a:xfrm>
          <a:custGeom>
            <a:avLst/>
            <a:gdLst>
              <a:gd name="T0" fmla="*/ 0 w 200"/>
              <a:gd name="T1" fmla="*/ 99 h 188"/>
              <a:gd name="T2" fmla="*/ 0 w 200"/>
              <a:gd name="T3" fmla="*/ 0 h 188"/>
              <a:gd name="T4" fmla="*/ 200 w 200"/>
              <a:gd name="T5" fmla="*/ 0 h 188"/>
              <a:gd name="T6" fmla="*/ 200 w 200"/>
              <a:gd name="T7" fmla="*/ 188 h 188"/>
              <a:gd name="T8" fmla="*/ 136 w 200"/>
              <a:gd name="T9" fmla="*/ 188 h 188"/>
              <a:gd name="T10" fmla="*/ 136 w 200"/>
              <a:gd name="T11" fmla="*/ 37 h 188"/>
              <a:gd name="T12" fmla="*/ 62 w 200"/>
              <a:gd name="T13" fmla="*/ 37 h 188"/>
              <a:gd name="T14" fmla="*/ 62 w 200"/>
              <a:gd name="T15" fmla="*/ 97 h 188"/>
              <a:gd name="T16" fmla="*/ 0 w 200"/>
              <a:gd name="T17" fmla="*/ 97 h 188"/>
              <a:gd name="T18" fmla="*/ 0 w 200"/>
              <a:gd name="T19" fmla="*/ 9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188">
                <a:moveTo>
                  <a:pt x="0" y="99"/>
                </a:moveTo>
                <a:lnTo>
                  <a:pt x="0" y="0"/>
                </a:lnTo>
                <a:lnTo>
                  <a:pt x="200" y="0"/>
                </a:lnTo>
                <a:lnTo>
                  <a:pt x="200" y="188"/>
                </a:lnTo>
                <a:lnTo>
                  <a:pt x="136" y="188"/>
                </a:lnTo>
                <a:lnTo>
                  <a:pt x="136" y="37"/>
                </a:lnTo>
                <a:lnTo>
                  <a:pt x="62" y="37"/>
                </a:lnTo>
                <a:lnTo>
                  <a:pt x="62" y="97"/>
                </a:lnTo>
                <a:lnTo>
                  <a:pt x="0" y="97"/>
                </a:lnTo>
                <a:lnTo>
                  <a:pt x="0" y="99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rgbClr val="A6A6A6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76" name="Freeform 32"/>
          <p:cNvSpPr>
            <a:spLocks noChangeAspect="1"/>
          </p:cNvSpPr>
          <p:nvPr/>
        </p:nvSpPr>
        <p:spPr bwMode="auto">
          <a:xfrm>
            <a:off x="6838950" y="2846388"/>
            <a:ext cx="587375" cy="552450"/>
          </a:xfrm>
          <a:custGeom>
            <a:avLst/>
            <a:gdLst>
              <a:gd name="T0" fmla="*/ 0 w 200"/>
              <a:gd name="T1" fmla="*/ 99 h 188"/>
              <a:gd name="T2" fmla="*/ 0 w 200"/>
              <a:gd name="T3" fmla="*/ 0 h 188"/>
              <a:gd name="T4" fmla="*/ 200 w 200"/>
              <a:gd name="T5" fmla="*/ 0 h 188"/>
              <a:gd name="T6" fmla="*/ 200 w 200"/>
              <a:gd name="T7" fmla="*/ 188 h 188"/>
              <a:gd name="T8" fmla="*/ 136 w 200"/>
              <a:gd name="T9" fmla="*/ 188 h 188"/>
              <a:gd name="T10" fmla="*/ 136 w 200"/>
              <a:gd name="T11" fmla="*/ 37 h 188"/>
              <a:gd name="T12" fmla="*/ 62 w 200"/>
              <a:gd name="T13" fmla="*/ 37 h 188"/>
              <a:gd name="T14" fmla="*/ 62 w 200"/>
              <a:gd name="T15" fmla="*/ 97 h 188"/>
              <a:gd name="T16" fmla="*/ 0 w 200"/>
              <a:gd name="T17" fmla="*/ 9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" h="188">
                <a:moveTo>
                  <a:pt x="0" y="99"/>
                </a:moveTo>
                <a:lnTo>
                  <a:pt x="0" y="0"/>
                </a:lnTo>
                <a:lnTo>
                  <a:pt x="200" y="0"/>
                </a:lnTo>
                <a:lnTo>
                  <a:pt x="200" y="188"/>
                </a:lnTo>
                <a:lnTo>
                  <a:pt x="136" y="188"/>
                </a:lnTo>
                <a:lnTo>
                  <a:pt x="136" y="37"/>
                </a:lnTo>
                <a:lnTo>
                  <a:pt x="62" y="37"/>
                </a:lnTo>
                <a:lnTo>
                  <a:pt x="62" y="97"/>
                </a:lnTo>
                <a:lnTo>
                  <a:pt x="0" y="9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77" name="Freeform 33"/>
          <p:cNvSpPr>
            <a:spLocks noChangeAspect="1"/>
          </p:cNvSpPr>
          <p:nvPr/>
        </p:nvSpPr>
        <p:spPr bwMode="auto">
          <a:xfrm>
            <a:off x="6415088" y="2846388"/>
            <a:ext cx="1196975" cy="1587"/>
          </a:xfrm>
          <a:custGeom>
            <a:avLst/>
            <a:gdLst>
              <a:gd name="T0" fmla="*/ 0 w 407"/>
              <a:gd name="T1" fmla="*/ 407 w 407"/>
              <a:gd name="T2" fmla="*/ 0 w 4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07">
                <a:moveTo>
                  <a:pt x="0" y="0"/>
                </a:moveTo>
                <a:lnTo>
                  <a:pt x="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78" name="Freeform 34"/>
          <p:cNvSpPr>
            <a:spLocks noChangeAspect="1"/>
          </p:cNvSpPr>
          <p:nvPr/>
        </p:nvSpPr>
        <p:spPr bwMode="auto">
          <a:xfrm>
            <a:off x="7015163" y="3130550"/>
            <a:ext cx="4762" cy="704850"/>
          </a:xfrm>
          <a:custGeom>
            <a:avLst/>
            <a:gdLst>
              <a:gd name="T0" fmla="*/ 2 w 2"/>
              <a:gd name="T1" fmla="*/ 240 h 240"/>
              <a:gd name="T2" fmla="*/ 0 w 2"/>
              <a:gd name="T3" fmla="*/ 0 h 240"/>
              <a:gd name="T4" fmla="*/ 2 w 2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40">
                <a:moveTo>
                  <a:pt x="2" y="240"/>
                </a:moveTo>
                <a:lnTo>
                  <a:pt x="0" y="0"/>
                </a:lnTo>
                <a:lnTo>
                  <a:pt x="2" y="24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79" name="Rectangle 35"/>
          <p:cNvSpPr>
            <a:spLocks noChangeAspect="1" noChangeArrowheads="1"/>
          </p:cNvSpPr>
          <p:nvPr/>
        </p:nvSpPr>
        <p:spPr bwMode="auto">
          <a:xfrm>
            <a:off x="1995488" y="2482850"/>
            <a:ext cx="576262" cy="869950"/>
          </a:xfrm>
          <a:prstGeom prst="rect">
            <a:avLst/>
          </a:prstGeom>
          <a:solidFill>
            <a:srgbClr val="B2B2B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80" name="Rectangle 36"/>
          <p:cNvSpPr>
            <a:spLocks noChangeAspect="1" noChangeArrowheads="1"/>
          </p:cNvSpPr>
          <p:nvPr/>
        </p:nvSpPr>
        <p:spPr bwMode="auto">
          <a:xfrm>
            <a:off x="4867275" y="2505075"/>
            <a:ext cx="579438" cy="863600"/>
          </a:xfrm>
          <a:prstGeom prst="rect">
            <a:avLst/>
          </a:prstGeom>
          <a:solidFill>
            <a:srgbClr val="B2B2B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81" name="Text Box 37"/>
          <p:cNvSpPr txBox="1">
            <a:spLocks noChangeAspect="1" noChangeArrowheads="1"/>
          </p:cNvSpPr>
          <p:nvPr/>
        </p:nvSpPr>
        <p:spPr bwMode="auto">
          <a:xfrm>
            <a:off x="684213" y="4300538"/>
            <a:ext cx="27098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ea typeface="宋体" charset="0"/>
                <a:cs typeface="宋体" charset="0"/>
              </a:rPr>
              <a:t>Horizontal macro-cell edges</a:t>
            </a:r>
          </a:p>
        </p:txBody>
      </p:sp>
      <p:sp>
        <p:nvSpPr>
          <p:cNvPr id="1158182" name="Text Box 38"/>
          <p:cNvSpPr txBox="1">
            <a:spLocks noChangeAspect="1" noChangeArrowheads="1"/>
          </p:cNvSpPr>
          <p:nvPr/>
        </p:nvSpPr>
        <p:spPr bwMode="auto">
          <a:xfrm>
            <a:off x="3587750" y="4300538"/>
            <a:ext cx="24733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ea typeface="宋体" charset="0"/>
                <a:cs typeface="宋体" charset="0"/>
              </a:rPr>
              <a:t>Vertical macro-cell edges</a:t>
            </a:r>
          </a:p>
        </p:txBody>
      </p:sp>
      <p:sp>
        <p:nvSpPr>
          <p:cNvPr id="1158184" name="Line 40"/>
          <p:cNvSpPr>
            <a:spLocks noChangeShapeType="1"/>
          </p:cNvSpPr>
          <p:nvPr/>
        </p:nvSpPr>
        <p:spPr bwMode="auto">
          <a:xfrm flipV="1">
            <a:off x="800100" y="3349625"/>
            <a:ext cx="1971675" cy="3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85" name="Line 41"/>
          <p:cNvSpPr>
            <a:spLocks noChangeAspect="1" noChangeShapeType="1"/>
          </p:cNvSpPr>
          <p:nvPr/>
        </p:nvSpPr>
        <p:spPr bwMode="auto">
          <a:xfrm flipV="1">
            <a:off x="7421563" y="2297113"/>
            <a:ext cx="4762" cy="153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86" name="Rectangle 42"/>
          <p:cNvSpPr>
            <a:spLocks noChangeAspect="1" noChangeArrowheads="1"/>
          </p:cNvSpPr>
          <p:nvPr/>
        </p:nvSpPr>
        <p:spPr bwMode="auto">
          <a:xfrm>
            <a:off x="4092575" y="3811588"/>
            <a:ext cx="1354138" cy="200025"/>
          </a:xfrm>
          <a:prstGeom prst="rect">
            <a:avLst/>
          </a:prstGeom>
          <a:solidFill>
            <a:srgbClr val="A6A6A6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87" name="Freeform 43"/>
          <p:cNvSpPr>
            <a:spLocks noChangeAspect="1"/>
          </p:cNvSpPr>
          <p:nvPr/>
        </p:nvSpPr>
        <p:spPr bwMode="auto">
          <a:xfrm>
            <a:off x="4092575" y="2819400"/>
            <a:ext cx="587375" cy="552450"/>
          </a:xfrm>
          <a:custGeom>
            <a:avLst/>
            <a:gdLst>
              <a:gd name="T0" fmla="*/ 0 w 200"/>
              <a:gd name="T1" fmla="*/ 98 h 188"/>
              <a:gd name="T2" fmla="*/ 0 w 200"/>
              <a:gd name="T3" fmla="*/ 0 h 188"/>
              <a:gd name="T4" fmla="*/ 200 w 200"/>
              <a:gd name="T5" fmla="*/ 0 h 188"/>
              <a:gd name="T6" fmla="*/ 200 w 200"/>
              <a:gd name="T7" fmla="*/ 188 h 188"/>
              <a:gd name="T8" fmla="*/ 135 w 200"/>
              <a:gd name="T9" fmla="*/ 188 h 188"/>
              <a:gd name="T10" fmla="*/ 135 w 200"/>
              <a:gd name="T11" fmla="*/ 37 h 188"/>
              <a:gd name="T12" fmla="*/ 61 w 200"/>
              <a:gd name="T13" fmla="*/ 37 h 188"/>
              <a:gd name="T14" fmla="*/ 61 w 200"/>
              <a:gd name="T15" fmla="*/ 98 h 188"/>
              <a:gd name="T16" fmla="*/ 0 w 200"/>
              <a:gd name="T17" fmla="*/ 9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" h="188">
                <a:moveTo>
                  <a:pt x="0" y="98"/>
                </a:moveTo>
                <a:lnTo>
                  <a:pt x="0" y="0"/>
                </a:lnTo>
                <a:lnTo>
                  <a:pt x="200" y="0"/>
                </a:lnTo>
                <a:lnTo>
                  <a:pt x="200" y="188"/>
                </a:lnTo>
                <a:lnTo>
                  <a:pt x="135" y="188"/>
                </a:lnTo>
                <a:lnTo>
                  <a:pt x="135" y="37"/>
                </a:lnTo>
                <a:lnTo>
                  <a:pt x="61" y="37"/>
                </a:lnTo>
                <a:lnTo>
                  <a:pt x="61" y="98"/>
                </a:lnTo>
                <a:lnTo>
                  <a:pt x="0" y="98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88" name="Rectangle 44"/>
          <p:cNvSpPr>
            <a:spLocks noChangeAspect="1" noChangeArrowheads="1"/>
          </p:cNvSpPr>
          <p:nvPr/>
        </p:nvSpPr>
        <p:spPr bwMode="auto">
          <a:xfrm>
            <a:off x="7612063" y="2513013"/>
            <a:ext cx="587375" cy="887412"/>
          </a:xfrm>
          <a:prstGeom prst="rect">
            <a:avLst/>
          </a:prstGeom>
          <a:solidFill>
            <a:srgbClr val="B2B2B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89" name="Rectangle 45"/>
          <p:cNvSpPr>
            <a:spLocks noChangeArrowheads="1"/>
          </p:cNvSpPr>
          <p:nvPr/>
        </p:nvSpPr>
        <p:spPr bwMode="auto">
          <a:xfrm>
            <a:off x="635000" y="1289050"/>
            <a:ext cx="3233738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/>
          <a:p>
            <a:pPr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Defining the routing regions</a:t>
            </a: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</a:t>
            </a:r>
          </a:p>
        </p:txBody>
      </p:sp>
      <p:sp>
        <p:nvSpPr>
          <p:cNvPr id="1158191" name="Rectangle 4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5.6.2	</a:t>
            </a:r>
            <a:r>
              <a:rPr lang="en-US" altLang="zh-CN">
                <a:ea typeface="宋体" charset="0"/>
                <a:cs typeface="宋体" charset="0"/>
              </a:rPr>
              <a:t>Global Routing in a Connectivity Graph</a:t>
            </a:r>
            <a:endParaRPr lang="de-DE"/>
          </a:p>
        </p:txBody>
      </p:sp>
      <p:sp>
        <p:nvSpPr>
          <p:cNvPr id="1158193" name="AutoShape 49"/>
          <p:cNvSpPr>
            <a:spLocks noChangeArrowheads="1"/>
          </p:cNvSpPr>
          <p:nvPr/>
        </p:nvSpPr>
        <p:spPr bwMode="auto">
          <a:xfrm>
            <a:off x="5924550" y="2846388"/>
            <a:ext cx="303213" cy="7620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8194" name="Text Box 50"/>
          <p:cNvSpPr txBox="1">
            <a:spLocks noChangeArrowheads="1"/>
          </p:cNvSpPr>
          <p:nvPr/>
        </p:nvSpPr>
        <p:spPr bwMode="auto">
          <a:xfrm>
            <a:off x="3068638" y="2949575"/>
            <a:ext cx="3524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ea typeface="宋体" charset="0"/>
                <a:cs typeface="宋体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11446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5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5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5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5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5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5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5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5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5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5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5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5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5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5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5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5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5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147" grpId="0" animBg="1"/>
      <p:bldP spid="1158150" grpId="0" animBg="1"/>
      <p:bldP spid="1158151" grpId="0" animBg="1"/>
      <p:bldP spid="1158166" grpId="0" animBg="1"/>
      <p:bldP spid="1158167" grpId="0" animBg="1"/>
      <p:bldP spid="1158168" grpId="0" animBg="1"/>
      <p:bldP spid="1158169" grpId="0" animBg="1"/>
      <p:bldP spid="1158170" grpId="0" animBg="1"/>
      <p:bldP spid="1158171" grpId="0" animBg="1"/>
      <p:bldP spid="1158172" grpId="0" animBg="1"/>
      <p:bldP spid="1158173" grpId="0" animBg="1"/>
      <p:bldP spid="1158174" grpId="0" animBg="1"/>
      <p:bldP spid="1158175" grpId="0" animBg="1"/>
      <p:bldP spid="1158176" grpId="0" animBg="1"/>
      <p:bldP spid="1158177" grpId="0" animBg="1"/>
      <p:bldP spid="1158178" grpId="0" animBg="1"/>
      <p:bldP spid="1158185" grpId="0" animBg="1"/>
      <p:bldP spid="1158188" grpId="0" animBg="1"/>
      <p:bldP spid="115819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B31D6-795B-DA46-B16C-E4413B8654F3}" type="slidenum">
              <a:rPr lang="en-US"/>
              <a:pPr/>
              <a:t>61</a:t>
            </a:fld>
            <a:endParaRPr lang="en-US"/>
          </a:p>
        </p:txBody>
      </p:sp>
      <p:sp>
        <p:nvSpPr>
          <p:cNvPr id="1159171" name="Rectangle 3"/>
          <p:cNvSpPr>
            <a:spLocks noChangeAspect="1" noChangeArrowheads="1"/>
          </p:cNvSpPr>
          <p:nvPr/>
        </p:nvSpPr>
        <p:spPr bwMode="auto">
          <a:xfrm>
            <a:off x="1130300" y="3086100"/>
            <a:ext cx="2214563" cy="22240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72" name="Line 4"/>
          <p:cNvSpPr>
            <a:spLocks noChangeAspect="1" noChangeShapeType="1"/>
          </p:cNvSpPr>
          <p:nvPr/>
        </p:nvSpPr>
        <p:spPr bwMode="auto">
          <a:xfrm>
            <a:off x="8224838" y="2838450"/>
            <a:ext cx="0" cy="256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73" name="Line 5"/>
          <p:cNvSpPr>
            <a:spLocks noChangeAspect="1" noChangeShapeType="1"/>
          </p:cNvSpPr>
          <p:nvPr/>
        </p:nvSpPr>
        <p:spPr bwMode="auto">
          <a:xfrm>
            <a:off x="7016750" y="2838450"/>
            <a:ext cx="0" cy="181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74" name="Line 6"/>
          <p:cNvSpPr>
            <a:spLocks noChangeAspect="1" noChangeShapeType="1"/>
          </p:cNvSpPr>
          <p:nvPr/>
        </p:nvSpPr>
        <p:spPr bwMode="auto">
          <a:xfrm>
            <a:off x="5935663" y="2833688"/>
            <a:ext cx="0" cy="452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75" name="Line 7"/>
          <p:cNvSpPr>
            <a:spLocks noChangeAspect="1" noChangeShapeType="1"/>
          </p:cNvSpPr>
          <p:nvPr/>
        </p:nvSpPr>
        <p:spPr bwMode="auto">
          <a:xfrm>
            <a:off x="5922963" y="3751263"/>
            <a:ext cx="0" cy="906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76" name="Line 8"/>
          <p:cNvSpPr>
            <a:spLocks noChangeAspect="1" noChangeShapeType="1"/>
          </p:cNvSpPr>
          <p:nvPr/>
        </p:nvSpPr>
        <p:spPr bwMode="auto">
          <a:xfrm>
            <a:off x="5456238" y="41973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77" name="Line 9"/>
          <p:cNvSpPr>
            <a:spLocks noChangeAspect="1" noChangeShapeType="1"/>
          </p:cNvSpPr>
          <p:nvPr/>
        </p:nvSpPr>
        <p:spPr bwMode="auto">
          <a:xfrm>
            <a:off x="4891088" y="5480050"/>
            <a:ext cx="3319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78" name="Line 10"/>
          <p:cNvSpPr>
            <a:spLocks noChangeAspect="1" noChangeShapeType="1"/>
          </p:cNvSpPr>
          <p:nvPr/>
        </p:nvSpPr>
        <p:spPr bwMode="auto">
          <a:xfrm>
            <a:off x="4891088" y="4610100"/>
            <a:ext cx="3319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79" name="Line 11"/>
          <p:cNvSpPr>
            <a:spLocks noChangeAspect="1" noChangeShapeType="1"/>
          </p:cNvSpPr>
          <p:nvPr/>
        </p:nvSpPr>
        <p:spPr bwMode="auto">
          <a:xfrm>
            <a:off x="4897438" y="4165600"/>
            <a:ext cx="1058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80" name="Line 12"/>
          <p:cNvSpPr>
            <a:spLocks noChangeAspect="1" noChangeShapeType="1"/>
          </p:cNvSpPr>
          <p:nvPr/>
        </p:nvSpPr>
        <p:spPr bwMode="auto">
          <a:xfrm>
            <a:off x="4903788" y="3292475"/>
            <a:ext cx="211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81" name="Line 13"/>
          <p:cNvSpPr>
            <a:spLocks noChangeAspect="1" noChangeShapeType="1"/>
          </p:cNvSpPr>
          <p:nvPr/>
        </p:nvSpPr>
        <p:spPr bwMode="auto">
          <a:xfrm>
            <a:off x="4891088" y="2873375"/>
            <a:ext cx="3319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82" name="Line 14"/>
          <p:cNvSpPr>
            <a:spLocks noChangeAspect="1" noChangeShapeType="1"/>
          </p:cNvSpPr>
          <p:nvPr/>
        </p:nvSpPr>
        <p:spPr bwMode="auto">
          <a:xfrm>
            <a:off x="4903788" y="2838450"/>
            <a:ext cx="0" cy="256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83" name="Freeform 15"/>
          <p:cNvSpPr>
            <a:spLocks noChangeAspect="1"/>
          </p:cNvSpPr>
          <p:nvPr/>
        </p:nvSpPr>
        <p:spPr bwMode="auto">
          <a:xfrm>
            <a:off x="2060575" y="4335463"/>
            <a:ext cx="146050" cy="560387"/>
          </a:xfrm>
          <a:custGeom>
            <a:avLst/>
            <a:gdLst>
              <a:gd name="T0" fmla="*/ 0 h 291"/>
              <a:gd name="T1" fmla="*/ 291 h 291"/>
              <a:gd name="T2" fmla="*/ 0 h 29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91">
                <a:moveTo>
                  <a:pt x="0" y="0"/>
                </a:moveTo>
                <a:lnTo>
                  <a:pt x="0" y="2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84" name="Rectangle 16"/>
          <p:cNvSpPr>
            <a:spLocks noChangeAspect="1" noChangeArrowheads="1"/>
          </p:cNvSpPr>
          <p:nvPr/>
        </p:nvSpPr>
        <p:spPr bwMode="auto">
          <a:xfrm>
            <a:off x="1608138" y="4848225"/>
            <a:ext cx="1539875" cy="217488"/>
          </a:xfrm>
          <a:prstGeom prst="rect">
            <a:avLst/>
          </a:prstGeom>
          <a:solidFill>
            <a:srgbClr val="A6A6A6"/>
          </a:solidFill>
          <a:ln w="0">
            <a:solidFill>
              <a:srgbClr val="A6A6A6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85" name="Freeform 17"/>
          <p:cNvSpPr>
            <a:spLocks noChangeAspect="1"/>
          </p:cNvSpPr>
          <p:nvPr/>
        </p:nvSpPr>
        <p:spPr bwMode="auto">
          <a:xfrm>
            <a:off x="1130300" y="4344988"/>
            <a:ext cx="2220913" cy="3175"/>
          </a:xfrm>
          <a:custGeom>
            <a:avLst/>
            <a:gdLst>
              <a:gd name="T0" fmla="*/ 0 w 667"/>
              <a:gd name="T1" fmla="*/ 667 w 667"/>
              <a:gd name="T2" fmla="*/ 0 w 6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7">
                <a:moveTo>
                  <a:pt x="0" y="0"/>
                </a:moveTo>
                <a:lnTo>
                  <a:pt x="66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86" name="Freeform 18"/>
          <p:cNvSpPr>
            <a:spLocks noChangeAspect="1"/>
          </p:cNvSpPr>
          <p:nvPr/>
        </p:nvSpPr>
        <p:spPr bwMode="auto">
          <a:xfrm>
            <a:off x="3148013" y="3082925"/>
            <a:ext cx="3175" cy="2224088"/>
          </a:xfrm>
          <a:custGeom>
            <a:avLst/>
            <a:gdLst>
              <a:gd name="T0" fmla="*/ 668 h 668"/>
              <a:gd name="T1" fmla="*/ 0 h 668"/>
              <a:gd name="T2" fmla="*/ 668 h 66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668">
                <a:moveTo>
                  <a:pt x="0" y="668"/>
                </a:moveTo>
                <a:lnTo>
                  <a:pt x="0" y="0"/>
                </a:lnTo>
                <a:lnTo>
                  <a:pt x="0" y="668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rgbClr val="A6A6A6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87" name="Line 19"/>
          <p:cNvSpPr>
            <a:spLocks noChangeAspect="1" noChangeShapeType="1"/>
          </p:cNvSpPr>
          <p:nvPr/>
        </p:nvSpPr>
        <p:spPr bwMode="auto">
          <a:xfrm flipV="1">
            <a:off x="3148013" y="3082925"/>
            <a:ext cx="3175" cy="22240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88" name="Line 20"/>
          <p:cNvSpPr>
            <a:spLocks noChangeAspect="1" noChangeShapeType="1"/>
          </p:cNvSpPr>
          <p:nvPr/>
        </p:nvSpPr>
        <p:spPr bwMode="auto">
          <a:xfrm flipV="1">
            <a:off x="1608138" y="3089275"/>
            <a:ext cx="3175" cy="2214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89" name="Line 21"/>
          <p:cNvSpPr>
            <a:spLocks noChangeAspect="1" noChangeShapeType="1"/>
          </p:cNvSpPr>
          <p:nvPr/>
        </p:nvSpPr>
        <p:spPr bwMode="auto">
          <a:xfrm>
            <a:off x="1135063" y="4040188"/>
            <a:ext cx="987425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90" name="Freeform 22"/>
          <p:cNvSpPr>
            <a:spLocks noChangeAspect="1"/>
          </p:cNvSpPr>
          <p:nvPr/>
        </p:nvSpPr>
        <p:spPr bwMode="auto">
          <a:xfrm>
            <a:off x="1611313" y="3717925"/>
            <a:ext cx="663575" cy="627063"/>
          </a:xfrm>
          <a:custGeom>
            <a:avLst/>
            <a:gdLst>
              <a:gd name="T0" fmla="*/ 0 w 200"/>
              <a:gd name="T1" fmla="*/ 99 h 188"/>
              <a:gd name="T2" fmla="*/ 0 w 200"/>
              <a:gd name="T3" fmla="*/ 0 h 188"/>
              <a:gd name="T4" fmla="*/ 200 w 200"/>
              <a:gd name="T5" fmla="*/ 0 h 188"/>
              <a:gd name="T6" fmla="*/ 200 w 200"/>
              <a:gd name="T7" fmla="*/ 188 h 188"/>
              <a:gd name="T8" fmla="*/ 136 w 200"/>
              <a:gd name="T9" fmla="*/ 188 h 188"/>
              <a:gd name="T10" fmla="*/ 136 w 200"/>
              <a:gd name="T11" fmla="*/ 37 h 188"/>
              <a:gd name="T12" fmla="*/ 62 w 200"/>
              <a:gd name="T13" fmla="*/ 37 h 188"/>
              <a:gd name="T14" fmla="*/ 62 w 200"/>
              <a:gd name="T15" fmla="*/ 97 h 188"/>
              <a:gd name="T16" fmla="*/ 0 w 200"/>
              <a:gd name="T17" fmla="*/ 97 h 188"/>
              <a:gd name="T18" fmla="*/ 0 w 200"/>
              <a:gd name="T19" fmla="*/ 9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188">
                <a:moveTo>
                  <a:pt x="0" y="99"/>
                </a:moveTo>
                <a:lnTo>
                  <a:pt x="0" y="0"/>
                </a:lnTo>
                <a:lnTo>
                  <a:pt x="200" y="0"/>
                </a:lnTo>
                <a:lnTo>
                  <a:pt x="200" y="188"/>
                </a:lnTo>
                <a:lnTo>
                  <a:pt x="136" y="188"/>
                </a:lnTo>
                <a:lnTo>
                  <a:pt x="136" y="37"/>
                </a:lnTo>
                <a:lnTo>
                  <a:pt x="62" y="37"/>
                </a:lnTo>
                <a:lnTo>
                  <a:pt x="62" y="97"/>
                </a:lnTo>
                <a:lnTo>
                  <a:pt x="0" y="97"/>
                </a:lnTo>
                <a:lnTo>
                  <a:pt x="0" y="99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rgbClr val="A6A6A6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91" name="Freeform 23"/>
          <p:cNvSpPr>
            <a:spLocks noChangeAspect="1"/>
          </p:cNvSpPr>
          <p:nvPr/>
        </p:nvSpPr>
        <p:spPr bwMode="auto">
          <a:xfrm>
            <a:off x="1611313" y="3717925"/>
            <a:ext cx="663575" cy="627063"/>
          </a:xfrm>
          <a:custGeom>
            <a:avLst/>
            <a:gdLst>
              <a:gd name="T0" fmla="*/ 0 w 200"/>
              <a:gd name="T1" fmla="*/ 99 h 188"/>
              <a:gd name="T2" fmla="*/ 0 w 200"/>
              <a:gd name="T3" fmla="*/ 0 h 188"/>
              <a:gd name="T4" fmla="*/ 200 w 200"/>
              <a:gd name="T5" fmla="*/ 0 h 188"/>
              <a:gd name="T6" fmla="*/ 200 w 200"/>
              <a:gd name="T7" fmla="*/ 188 h 188"/>
              <a:gd name="T8" fmla="*/ 136 w 200"/>
              <a:gd name="T9" fmla="*/ 188 h 188"/>
              <a:gd name="T10" fmla="*/ 136 w 200"/>
              <a:gd name="T11" fmla="*/ 37 h 188"/>
              <a:gd name="T12" fmla="*/ 62 w 200"/>
              <a:gd name="T13" fmla="*/ 37 h 188"/>
              <a:gd name="T14" fmla="*/ 62 w 200"/>
              <a:gd name="T15" fmla="*/ 97 h 188"/>
              <a:gd name="T16" fmla="*/ 0 w 200"/>
              <a:gd name="T17" fmla="*/ 9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" h="188">
                <a:moveTo>
                  <a:pt x="0" y="99"/>
                </a:moveTo>
                <a:lnTo>
                  <a:pt x="0" y="0"/>
                </a:lnTo>
                <a:lnTo>
                  <a:pt x="200" y="0"/>
                </a:lnTo>
                <a:lnTo>
                  <a:pt x="200" y="188"/>
                </a:lnTo>
                <a:lnTo>
                  <a:pt x="136" y="188"/>
                </a:lnTo>
                <a:lnTo>
                  <a:pt x="136" y="37"/>
                </a:lnTo>
                <a:lnTo>
                  <a:pt x="62" y="37"/>
                </a:lnTo>
                <a:lnTo>
                  <a:pt x="62" y="97"/>
                </a:lnTo>
                <a:lnTo>
                  <a:pt x="0" y="9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92" name="Freeform 24"/>
          <p:cNvSpPr>
            <a:spLocks noChangeAspect="1"/>
          </p:cNvSpPr>
          <p:nvPr/>
        </p:nvSpPr>
        <p:spPr bwMode="auto">
          <a:xfrm>
            <a:off x="1130300" y="3717925"/>
            <a:ext cx="1355725" cy="3175"/>
          </a:xfrm>
          <a:custGeom>
            <a:avLst/>
            <a:gdLst>
              <a:gd name="T0" fmla="*/ 0 w 407"/>
              <a:gd name="T1" fmla="*/ 407 w 407"/>
              <a:gd name="T2" fmla="*/ 0 w 4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07">
                <a:moveTo>
                  <a:pt x="0" y="0"/>
                </a:moveTo>
                <a:lnTo>
                  <a:pt x="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93" name="Freeform 25"/>
          <p:cNvSpPr>
            <a:spLocks noChangeAspect="1"/>
          </p:cNvSpPr>
          <p:nvPr/>
        </p:nvSpPr>
        <p:spPr bwMode="auto">
          <a:xfrm>
            <a:off x="2274888" y="3089275"/>
            <a:ext cx="149225" cy="1751013"/>
          </a:xfrm>
          <a:custGeom>
            <a:avLst/>
            <a:gdLst>
              <a:gd name="T0" fmla="*/ 0 h 423"/>
              <a:gd name="T1" fmla="*/ 423 h 423"/>
              <a:gd name="T2" fmla="*/ 0 h 42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23">
                <a:moveTo>
                  <a:pt x="0" y="0"/>
                </a:moveTo>
                <a:lnTo>
                  <a:pt x="0" y="4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94" name="Freeform 26"/>
          <p:cNvSpPr>
            <a:spLocks noChangeAspect="1"/>
          </p:cNvSpPr>
          <p:nvPr/>
        </p:nvSpPr>
        <p:spPr bwMode="auto">
          <a:xfrm>
            <a:off x="1809750" y="4040188"/>
            <a:ext cx="6350" cy="800100"/>
          </a:xfrm>
          <a:custGeom>
            <a:avLst/>
            <a:gdLst>
              <a:gd name="T0" fmla="*/ 2 w 2"/>
              <a:gd name="T1" fmla="*/ 240 h 240"/>
              <a:gd name="T2" fmla="*/ 0 w 2"/>
              <a:gd name="T3" fmla="*/ 0 h 240"/>
              <a:gd name="T4" fmla="*/ 2 w 2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40">
                <a:moveTo>
                  <a:pt x="2" y="240"/>
                </a:moveTo>
                <a:lnTo>
                  <a:pt x="0" y="0"/>
                </a:lnTo>
                <a:lnTo>
                  <a:pt x="2" y="24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rgbClr val="A6A6A6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95" name="Line 27"/>
          <p:cNvSpPr>
            <a:spLocks noChangeAspect="1" noChangeShapeType="1"/>
          </p:cNvSpPr>
          <p:nvPr/>
        </p:nvSpPr>
        <p:spPr bwMode="auto">
          <a:xfrm flipH="1" flipV="1">
            <a:off x="1809750" y="4040188"/>
            <a:ext cx="6350" cy="800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196" name="Text Box 28"/>
          <p:cNvSpPr txBox="1">
            <a:spLocks noChangeAspect="1" noChangeArrowheads="1"/>
          </p:cNvSpPr>
          <p:nvPr/>
        </p:nvSpPr>
        <p:spPr bwMode="auto">
          <a:xfrm>
            <a:off x="1206500" y="3370263"/>
            <a:ext cx="3016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197" name="Text Box 29"/>
          <p:cNvSpPr txBox="1">
            <a:spLocks noChangeAspect="1" noChangeArrowheads="1"/>
          </p:cNvSpPr>
          <p:nvPr/>
        </p:nvSpPr>
        <p:spPr bwMode="auto">
          <a:xfrm>
            <a:off x="1200150" y="3719513"/>
            <a:ext cx="3000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198" name="Text Box 30"/>
          <p:cNvSpPr txBox="1">
            <a:spLocks noChangeAspect="1" noChangeArrowheads="1"/>
          </p:cNvSpPr>
          <p:nvPr/>
        </p:nvSpPr>
        <p:spPr bwMode="auto">
          <a:xfrm>
            <a:off x="1212850" y="4059238"/>
            <a:ext cx="3016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199" name="Text Box 31"/>
          <p:cNvSpPr txBox="1">
            <a:spLocks noChangeAspect="1" noChangeArrowheads="1"/>
          </p:cNvSpPr>
          <p:nvPr/>
        </p:nvSpPr>
        <p:spPr bwMode="auto">
          <a:xfrm>
            <a:off x="1200150" y="4465638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00" name="Text Box 32"/>
          <p:cNvSpPr txBox="1">
            <a:spLocks noChangeAspect="1" noChangeArrowheads="1"/>
          </p:cNvSpPr>
          <p:nvPr/>
        </p:nvSpPr>
        <p:spPr bwMode="auto">
          <a:xfrm>
            <a:off x="1200150" y="4811713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01" name="Text Box 33"/>
          <p:cNvSpPr txBox="1">
            <a:spLocks noChangeAspect="1" noChangeArrowheads="1"/>
          </p:cNvSpPr>
          <p:nvPr/>
        </p:nvSpPr>
        <p:spPr bwMode="auto">
          <a:xfrm>
            <a:off x="1206500" y="5030788"/>
            <a:ext cx="3016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02" name="Text Box 34"/>
          <p:cNvSpPr txBox="1">
            <a:spLocks noChangeAspect="1" noChangeArrowheads="1"/>
          </p:cNvSpPr>
          <p:nvPr/>
        </p:nvSpPr>
        <p:spPr bwMode="auto">
          <a:xfrm>
            <a:off x="1817688" y="3074988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03" name="Text Box 35"/>
          <p:cNvSpPr txBox="1">
            <a:spLocks noChangeAspect="1" noChangeArrowheads="1"/>
          </p:cNvSpPr>
          <p:nvPr/>
        </p:nvSpPr>
        <p:spPr bwMode="auto">
          <a:xfrm>
            <a:off x="1817688" y="3379788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04" name="Text Box 36"/>
          <p:cNvSpPr txBox="1">
            <a:spLocks noChangeAspect="1" noChangeArrowheads="1"/>
          </p:cNvSpPr>
          <p:nvPr/>
        </p:nvSpPr>
        <p:spPr bwMode="auto">
          <a:xfrm>
            <a:off x="1731963" y="3784600"/>
            <a:ext cx="40481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10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05" name="Text Box 37"/>
          <p:cNvSpPr txBox="1">
            <a:spLocks noChangeAspect="1" noChangeArrowheads="1"/>
          </p:cNvSpPr>
          <p:nvPr/>
        </p:nvSpPr>
        <p:spPr bwMode="auto">
          <a:xfrm>
            <a:off x="1503363" y="4048125"/>
            <a:ext cx="401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06" name="Text Box 38"/>
          <p:cNvSpPr txBox="1">
            <a:spLocks noChangeAspect="1" noChangeArrowheads="1"/>
          </p:cNvSpPr>
          <p:nvPr/>
        </p:nvSpPr>
        <p:spPr bwMode="auto">
          <a:xfrm>
            <a:off x="1719263" y="40481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07" name="Text Box 39"/>
          <p:cNvSpPr txBox="1">
            <a:spLocks noChangeAspect="1" noChangeArrowheads="1"/>
          </p:cNvSpPr>
          <p:nvPr/>
        </p:nvSpPr>
        <p:spPr bwMode="auto">
          <a:xfrm>
            <a:off x="1493838" y="4460875"/>
            <a:ext cx="401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08" name="Text Box 40"/>
          <p:cNvSpPr txBox="1">
            <a:spLocks noChangeAspect="1" noChangeArrowheads="1"/>
          </p:cNvSpPr>
          <p:nvPr/>
        </p:nvSpPr>
        <p:spPr bwMode="auto">
          <a:xfrm>
            <a:off x="1731963" y="4454525"/>
            <a:ext cx="404812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09" name="Text Box 41"/>
          <p:cNvSpPr txBox="1">
            <a:spLocks noChangeAspect="1" noChangeArrowheads="1"/>
          </p:cNvSpPr>
          <p:nvPr/>
        </p:nvSpPr>
        <p:spPr bwMode="auto">
          <a:xfrm>
            <a:off x="1962150" y="4454525"/>
            <a:ext cx="401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10" name="Text Box 42"/>
          <p:cNvSpPr txBox="1">
            <a:spLocks noChangeAspect="1" noChangeArrowheads="1"/>
          </p:cNvSpPr>
          <p:nvPr/>
        </p:nvSpPr>
        <p:spPr bwMode="auto">
          <a:xfrm>
            <a:off x="1971675" y="5048250"/>
            <a:ext cx="401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11" name="Text Box 43"/>
          <p:cNvSpPr txBox="1">
            <a:spLocks noChangeAspect="1" noChangeArrowheads="1"/>
          </p:cNvSpPr>
          <p:nvPr/>
        </p:nvSpPr>
        <p:spPr bwMode="auto">
          <a:xfrm>
            <a:off x="2184400" y="3087688"/>
            <a:ext cx="4016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12" name="Text Box 44"/>
          <p:cNvSpPr txBox="1">
            <a:spLocks noChangeAspect="1" noChangeArrowheads="1"/>
          </p:cNvSpPr>
          <p:nvPr/>
        </p:nvSpPr>
        <p:spPr bwMode="auto">
          <a:xfrm>
            <a:off x="2159000" y="3379788"/>
            <a:ext cx="401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13" name="Text Box 45"/>
          <p:cNvSpPr txBox="1">
            <a:spLocks noChangeAspect="1" noChangeArrowheads="1"/>
          </p:cNvSpPr>
          <p:nvPr/>
        </p:nvSpPr>
        <p:spPr bwMode="auto">
          <a:xfrm>
            <a:off x="2166938" y="3836988"/>
            <a:ext cx="401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19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14" name="Text Box 46"/>
          <p:cNvSpPr txBox="1">
            <a:spLocks noChangeAspect="1" noChangeArrowheads="1"/>
          </p:cNvSpPr>
          <p:nvPr/>
        </p:nvSpPr>
        <p:spPr bwMode="auto">
          <a:xfrm>
            <a:off x="2198688" y="44545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20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15" name="Text Box 47"/>
          <p:cNvSpPr txBox="1">
            <a:spLocks noChangeAspect="1" noChangeArrowheads="1"/>
          </p:cNvSpPr>
          <p:nvPr/>
        </p:nvSpPr>
        <p:spPr bwMode="auto">
          <a:xfrm>
            <a:off x="2592388" y="3081338"/>
            <a:ext cx="404812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16" name="Text Box 48"/>
          <p:cNvSpPr txBox="1">
            <a:spLocks noChangeAspect="1" noChangeArrowheads="1"/>
          </p:cNvSpPr>
          <p:nvPr/>
        </p:nvSpPr>
        <p:spPr bwMode="auto">
          <a:xfrm>
            <a:off x="2590800" y="444817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17" name="Text Box 49"/>
          <p:cNvSpPr txBox="1">
            <a:spLocks noChangeAspect="1" noChangeArrowheads="1"/>
          </p:cNvSpPr>
          <p:nvPr/>
        </p:nvSpPr>
        <p:spPr bwMode="auto">
          <a:xfrm>
            <a:off x="3044825" y="3081338"/>
            <a:ext cx="4032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18" name="Text Box 50"/>
          <p:cNvSpPr txBox="1">
            <a:spLocks noChangeAspect="1" noChangeArrowheads="1"/>
          </p:cNvSpPr>
          <p:nvPr/>
        </p:nvSpPr>
        <p:spPr bwMode="auto">
          <a:xfrm>
            <a:off x="3038475" y="3667125"/>
            <a:ext cx="40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19" name="Text Box 51"/>
          <p:cNvSpPr txBox="1">
            <a:spLocks noChangeAspect="1" noChangeArrowheads="1"/>
          </p:cNvSpPr>
          <p:nvPr/>
        </p:nvSpPr>
        <p:spPr bwMode="auto">
          <a:xfrm>
            <a:off x="3049588" y="4451350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20" name="Text Box 52"/>
          <p:cNvSpPr txBox="1">
            <a:spLocks noChangeAspect="1" noChangeArrowheads="1"/>
          </p:cNvSpPr>
          <p:nvPr/>
        </p:nvSpPr>
        <p:spPr bwMode="auto">
          <a:xfrm>
            <a:off x="3051175" y="4810125"/>
            <a:ext cx="40481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21" name="Text Box 53"/>
          <p:cNvSpPr txBox="1">
            <a:spLocks noChangeAspect="1" noChangeArrowheads="1"/>
          </p:cNvSpPr>
          <p:nvPr/>
        </p:nvSpPr>
        <p:spPr bwMode="auto">
          <a:xfrm>
            <a:off x="3038475" y="5038725"/>
            <a:ext cx="40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22" name="Text Box 54"/>
          <p:cNvSpPr txBox="1">
            <a:spLocks noChangeAspect="1" noChangeArrowheads="1"/>
          </p:cNvSpPr>
          <p:nvPr/>
        </p:nvSpPr>
        <p:spPr bwMode="auto">
          <a:xfrm>
            <a:off x="4527550" y="261620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23" name="Text Box 55"/>
          <p:cNvSpPr txBox="1">
            <a:spLocks noChangeAspect="1" noChangeArrowheads="1"/>
          </p:cNvSpPr>
          <p:nvPr/>
        </p:nvSpPr>
        <p:spPr bwMode="auto">
          <a:xfrm>
            <a:off x="4530725" y="3038475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24" name="Text Box 56"/>
          <p:cNvSpPr txBox="1">
            <a:spLocks noChangeAspect="1" noChangeArrowheads="1"/>
          </p:cNvSpPr>
          <p:nvPr/>
        </p:nvSpPr>
        <p:spPr bwMode="auto">
          <a:xfrm>
            <a:off x="4533900" y="3430588"/>
            <a:ext cx="3000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25" name="Text Box 57"/>
          <p:cNvSpPr txBox="1">
            <a:spLocks noChangeAspect="1" noChangeArrowheads="1"/>
          </p:cNvSpPr>
          <p:nvPr/>
        </p:nvSpPr>
        <p:spPr bwMode="auto">
          <a:xfrm>
            <a:off x="4541838" y="3921125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26" name="Text Box 58"/>
          <p:cNvSpPr txBox="1">
            <a:spLocks noChangeAspect="1" noChangeArrowheads="1"/>
          </p:cNvSpPr>
          <p:nvPr/>
        </p:nvSpPr>
        <p:spPr bwMode="auto">
          <a:xfrm>
            <a:off x="4527550" y="43545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27" name="Text Box 59"/>
          <p:cNvSpPr txBox="1">
            <a:spLocks noChangeAspect="1" noChangeArrowheads="1"/>
          </p:cNvSpPr>
          <p:nvPr/>
        </p:nvSpPr>
        <p:spPr bwMode="auto">
          <a:xfrm>
            <a:off x="4533900" y="4751388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28" name="Text Box 60"/>
          <p:cNvSpPr txBox="1">
            <a:spLocks noChangeAspect="1" noChangeArrowheads="1"/>
          </p:cNvSpPr>
          <p:nvPr/>
        </p:nvSpPr>
        <p:spPr bwMode="auto">
          <a:xfrm>
            <a:off x="4540250" y="5191125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29" name="Text Box 61"/>
          <p:cNvSpPr txBox="1">
            <a:spLocks noChangeAspect="1" noChangeArrowheads="1"/>
          </p:cNvSpPr>
          <p:nvPr/>
        </p:nvSpPr>
        <p:spPr bwMode="auto">
          <a:xfrm>
            <a:off x="5586413" y="26019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30" name="Text Box 62"/>
          <p:cNvSpPr txBox="1">
            <a:spLocks noChangeAspect="1" noChangeArrowheads="1"/>
          </p:cNvSpPr>
          <p:nvPr/>
        </p:nvSpPr>
        <p:spPr bwMode="auto">
          <a:xfrm>
            <a:off x="5576888" y="2998788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31" name="Text Box 63"/>
          <p:cNvSpPr txBox="1">
            <a:spLocks noChangeAspect="1" noChangeArrowheads="1"/>
          </p:cNvSpPr>
          <p:nvPr/>
        </p:nvSpPr>
        <p:spPr bwMode="auto">
          <a:xfrm>
            <a:off x="5476875" y="3455988"/>
            <a:ext cx="4032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10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32" name="Text Box 64"/>
          <p:cNvSpPr txBox="1">
            <a:spLocks noChangeAspect="1" noChangeArrowheads="1"/>
          </p:cNvSpPr>
          <p:nvPr/>
        </p:nvSpPr>
        <p:spPr bwMode="auto">
          <a:xfrm>
            <a:off x="5024438" y="3836988"/>
            <a:ext cx="403225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33" name="Text Box 65"/>
          <p:cNvSpPr txBox="1">
            <a:spLocks noChangeAspect="1" noChangeArrowheads="1"/>
          </p:cNvSpPr>
          <p:nvPr/>
        </p:nvSpPr>
        <p:spPr bwMode="auto">
          <a:xfrm>
            <a:off x="5476875" y="38195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34" name="Text Box 66"/>
          <p:cNvSpPr txBox="1">
            <a:spLocks noChangeAspect="1" noChangeArrowheads="1"/>
          </p:cNvSpPr>
          <p:nvPr/>
        </p:nvSpPr>
        <p:spPr bwMode="auto">
          <a:xfrm>
            <a:off x="5013325" y="4278313"/>
            <a:ext cx="4032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35" name="Text Box 67"/>
          <p:cNvSpPr txBox="1">
            <a:spLocks noChangeAspect="1" noChangeArrowheads="1"/>
          </p:cNvSpPr>
          <p:nvPr/>
        </p:nvSpPr>
        <p:spPr bwMode="auto">
          <a:xfrm>
            <a:off x="5505450" y="4278313"/>
            <a:ext cx="4032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36" name="Text Box 68"/>
          <p:cNvSpPr txBox="1">
            <a:spLocks noChangeAspect="1" noChangeArrowheads="1"/>
          </p:cNvSpPr>
          <p:nvPr/>
        </p:nvSpPr>
        <p:spPr bwMode="auto">
          <a:xfrm>
            <a:off x="6038850" y="4219575"/>
            <a:ext cx="401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37" name="Text Box 69"/>
          <p:cNvSpPr txBox="1">
            <a:spLocks noChangeAspect="1" noChangeArrowheads="1"/>
          </p:cNvSpPr>
          <p:nvPr/>
        </p:nvSpPr>
        <p:spPr bwMode="auto">
          <a:xfrm>
            <a:off x="5935663" y="51657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38" name="Text Box 70"/>
          <p:cNvSpPr txBox="1">
            <a:spLocks noChangeAspect="1" noChangeArrowheads="1"/>
          </p:cNvSpPr>
          <p:nvPr/>
        </p:nvSpPr>
        <p:spPr bwMode="auto">
          <a:xfrm>
            <a:off x="6527800" y="2616200"/>
            <a:ext cx="401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39" name="Text Box 71"/>
          <p:cNvSpPr txBox="1">
            <a:spLocks noChangeAspect="1" noChangeArrowheads="1"/>
          </p:cNvSpPr>
          <p:nvPr/>
        </p:nvSpPr>
        <p:spPr bwMode="auto">
          <a:xfrm>
            <a:off x="6516688" y="3038475"/>
            <a:ext cx="401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40" name="Text Box 72"/>
          <p:cNvSpPr txBox="1">
            <a:spLocks noChangeAspect="1" noChangeArrowheads="1"/>
          </p:cNvSpPr>
          <p:nvPr/>
        </p:nvSpPr>
        <p:spPr bwMode="auto">
          <a:xfrm>
            <a:off x="6519863" y="3590925"/>
            <a:ext cx="401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19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41" name="Text Box 73"/>
          <p:cNvSpPr txBox="1">
            <a:spLocks noChangeAspect="1" noChangeArrowheads="1"/>
          </p:cNvSpPr>
          <p:nvPr/>
        </p:nvSpPr>
        <p:spPr bwMode="auto">
          <a:xfrm>
            <a:off x="6586538" y="4278313"/>
            <a:ext cx="4032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20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42" name="Text Box 74"/>
          <p:cNvSpPr txBox="1">
            <a:spLocks noChangeAspect="1" noChangeArrowheads="1"/>
          </p:cNvSpPr>
          <p:nvPr/>
        </p:nvSpPr>
        <p:spPr bwMode="auto">
          <a:xfrm>
            <a:off x="7148513" y="2616200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43" name="Text Box 75"/>
          <p:cNvSpPr txBox="1">
            <a:spLocks noChangeAspect="1" noChangeArrowheads="1"/>
          </p:cNvSpPr>
          <p:nvPr/>
        </p:nvSpPr>
        <p:spPr bwMode="auto">
          <a:xfrm>
            <a:off x="7118350" y="4295775"/>
            <a:ext cx="40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44" name="Text Box 76"/>
          <p:cNvSpPr txBox="1">
            <a:spLocks noChangeAspect="1" noChangeArrowheads="1"/>
          </p:cNvSpPr>
          <p:nvPr/>
        </p:nvSpPr>
        <p:spPr bwMode="auto">
          <a:xfrm>
            <a:off x="7720013" y="2608263"/>
            <a:ext cx="40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45" name="Text Box 77"/>
          <p:cNvSpPr txBox="1">
            <a:spLocks noChangeAspect="1" noChangeArrowheads="1"/>
          </p:cNvSpPr>
          <p:nvPr/>
        </p:nvSpPr>
        <p:spPr bwMode="auto">
          <a:xfrm>
            <a:off x="7720013" y="35909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46" name="Text Box 78"/>
          <p:cNvSpPr txBox="1">
            <a:spLocks noChangeAspect="1" noChangeArrowheads="1"/>
          </p:cNvSpPr>
          <p:nvPr/>
        </p:nvSpPr>
        <p:spPr bwMode="auto">
          <a:xfrm>
            <a:off x="7720013" y="4295775"/>
            <a:ext cx="40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47" name="Text Box 79"/>
          <p:cNvSpPr txBox="1">
            <a:spLocks noChangeAspect="1" noChangeArrowheads="1"/>
          </p:cNvSpPr>
          <p:nvPr/>
        </p:nvSpPr>
        <p:spPr bwMode="auto">
          <a:xfrm>
            <a:off x="7734300" y="47593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48" name="Text Box 80"/>
          <p:cNvSpPr txBox="1">
            <a:spLocks noChangeAspect="1" noChangeArrowheads="1"/>
          </p:cNvSpPr>
          <p:nvPr/>
        </p:nvSpPr>
        <p:spPr bwMode="auto">
          <a:xfrm>
            <a:off x="7772400" y="5156200"/>
            <a:ext cx="401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49" name="Oval 81"/>
          <p:cNvSpPr>
            <a:spLocks noChangeAspect="1" noChangeArrowheads="1"/>
          </p:cNvSpPr>
          <p:nvPr/>
        </p:nvSpPr>
        <p:spPr bwMode="auto">
          <a:xfrm>
            <a:off x="4764088" y="2725738"/>
            <a:ext cx="300037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50" name="Oval 82"/>
          <p:cNvSpPr>
            <a:spLocks noChangeAspect="1" noChangeArrowheads="1"/>
          </p:cNvSpPr>
          <p:nvPr/>
        </p:nvSpPr>
        <p:spPr bwMode="auto">
          <a:xfrm>
            <a:off x="4764088" y="3155950"/>
            <a:ext cx="300037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51" name="Oval 83"/>
          <p:cNvSpPr>
            <a:spLocks noChangeAspect="1" noChangeArrowheads="1"/>
          </p:cNvSpPr>
          <p:nvPr/>
        </p:nvSpPr>
        <p:spPr bwMode="auto">
          <a:xfrm>
            <a:off x="4764088" y="3584575"/>
            <a:ext cx="300037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52" name="Oval 84"/>
          <p:cNvSpPr>
            <a:spLocks noChangeAspect="1" noChangeArrowheads="1"/>
          </p:cNvSpPr>
          <p:nvPr/>
        </p:nvSpPr>
        <p:spPr bwMode="auto">
          <a:xfrm>
            <a:off x="4764088" y="4017963"/>
            <a:ext cx="300037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53" name="Oval 85"/>
          <p:cNvSpPr>
            <a:spLocks noChangeAspect="1" noChangeArrowheads="1"/>
          </p:cNvSpPr>
          <p:nvPr/>
        </p:nvSpPr>
        <p:spPr bwMode="auto">
          <a:xfrm>
            <a:off x="4764088" y="4448175"/>
            <a:ext cx="300037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54" name="Oval 86"/>
          <p:cNvSpPr>
            <a:spLocks noChangeAspect="1" noChangeArrowheads="1"/>
          </p:cNvSpPr>
          <p:nvPr/>
        </p:nvSpPr>
        <p:spPr bwMode="auto">
          <a:xfrm>
            <a:off x="4764088" y="4876800"/>
            <a:ext cx="300037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55" name="Oval 87"/>
          <p:cNvSpPr>
            <a:spLocks noChangeAspect="1" noChangeArrowheads="1"/>
          </p:cNvSpPr>
          <p:nvPr/>
        </p:nvSpPr>
        <p:spPr bwMode="auto">
          <a:xfrm>
            <a:off x="4764088" y="5310188"/>
            <a:ext cx="300037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56" name="Oval 88"/>
          <p:cNvSpPr>
            <a:spLocks noChangeAspect="1" noChangeArrowheads="1"/>
          </p:cNvSpPr>
          <p:nvPr/>
        </p:nvSpPr>
        <p:spPr bwMode="auto">
          <a:xfrm>
            <a:off x="5297488" y="4005263"/>
            <a:ext cx="298450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57" name="Oval 89"/>
          <p:cNvSpPr>
            <a:spLocks noChangeAspect="1" noChangeArrowheads="1"/>
          </p:cNvSpPr>
          <p:nvPr/>
        </p:nvSpPr>
        <p:spPr bwMode="auto">
          <a:xfrm>
            <a:off x="5297488" y="4457700"/>
            <a:ext cx="298450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58" name="Oval 90"/>
          <p:cNvSpPr>
            <a:spLocks noChangeAspect="1" noChangeArrowheads="1"/>
          </p:cNvSpPr>
          <p:nvPr/>
        </p:nvSpPr>
        <p:spPr bwMode="auto">
          <a:xfrm>
            <a:off x="5786438" y="2713038"/>
            <a:ext cx="298450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59" name="Oval 91"/>
          <p:cNvSpPr>
            <a:spLocks noChangeAspect="1" noChangeArrowheads="1"/>
          </p:cNvSpPr>
          <p:nvPr/>
        </p:nvSpPr>
        <p:spPr bwMode="auto">
          <a:xfrm>
            <a:off x="5786438" y="3133725"/>
            <a:ext cx="298450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60" name="Oval 92"/>
          <p:cNvSpPr>
            <a:spLocks noChangeAspect="1" noChangeArrowheads="1"/>
          </p:cNvSpPr>
          <p:nvPr/>
        </p:nvSpPr>
        <p:spPr bwMode="auto">
          <a:xfrm>
            <a:off x="5786438" y="3584575"/>
            <a:ext cx="298450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61" name="Oval 93"/>
          <p:cNvSpPr>
            <a:spLocks noChangeAspect="1" noChangeArrowheads="1"/>
          </p:cNvSpPr>
          <p:nvPr/>
        </p:nvSpPr>
        <p:spPr bwMode="auto">
          <a:xfrm>
            <a:off x="5780088" y="4002088"/>
            <a:ext cx="298450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62" name="Oval 94"/>
          <p:cNvSpPr>
            <a:spLocks noChangeAspect="1" noChangeArrowheads="1"/>
          </p:cNvSpPr>
          <p:nvPr/>
        </p:nvSpPr>
        <p:spPr bwMode="auto">
          <a:xfrm>
            <a:off x="5780088" y="4445000"/>
            <a:ext cx="298450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63" name="Oval 95"/>
          <p:cNvSpPr>
            <a:spLocks noChangeAspect="1" noChangeArrowheads="1"/>
          </p:cNvSpPr>
          <p:nvPr/>
        </p:nvSpPr>
        <p:spPr bwMode="auto">
          <a:xfrm>
            <a:off x="6257925" y="4457700"/>
            <a:ext cx="300038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64" name="Oval 96"/>
          <p:cNvSpPr>
            <a:spLocks noChangeAspect="1" noChangeArrowheads="1"/>
          </p:cNvSpPr>
          <p:nvPr/>
        </p:nvSpPr>
        <p:spPr bwMode="auto">
          <a:xfrm>
            <a:off x="6862763" y="2725738"/>
            <a:ext cx="300037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65" name="Oval 97"/>
          <p:cNvSpPr>
            <a:spLocks noChangeAspect="1" noChangeArrowheads="1"/>
          </p:cNvSpPr>
          <p:nvPr/>
        </p:nvSpPr>
        <p:spPr bwMode="auto">
          <a:xfrm>
            <a:off x="6862763" y="3155950"/>
            <a:ext cx="300037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66" name="Oval 98"/>
          <p:cNvSpPr>
            <a:spLocks noChangeAspect="1" noChangeArrowheads="1"/>
          </p:cNvSpPr>
          <p:nvPr/>
        </p:nvSpPr>
        <p:spPr bwMode="auto">
          <a:xfrm>
            <a:off x="6862763" y="3584575"/>
            <a:ext cx="300037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67" name="Oval 99"/>
          <p:cNvSpPr>
            <a:spLocks noChangeAspect="1" noChangeArrowheads="1"/>
          </p:cNvSpPr>
          <p:nvPr/>
        </p:nvSpPr>
        <p:spPr bwMode="auto">
          <a:xfrm>
            <a:off x="6862763" y="4448175"/>
            <a:ext cx="300037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68" name="Oval 100"/>
          <p:cNvSpPr>
            <a:spLocks noChangeAspect="1" noChangeArrowheads="1"/>
          </p:cNvSpPr>
          <p:nvPr/>
        </p:nvSpPr>
        <p:spPr bwMode="auto">
          <a:xfrm>
            <a:off x="8072438" y="2725738"/>
            <a:ext cx="298450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69" name="Oval 101"/>
          <p:cNvSpPr>
            <a:spLocks noChangeAspect="1" noChangeArrowheads="1"/>
          </p:cNvSpPr>
          <p:nvPr/>
        </p:nvSpPr>
        <p:spPr bwMode="auto">
          <a:xfrm>
            <a:off x="8072438" y="3584575"/>
            <a:ext cx="298450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70" name="Oval 102"/>
          <p:cNvSpPr>
            <a:spLocks noChangeAspect="1" noChangeArrowheads="1"/>
          </p:cNvSpPr>
          <p:nvPr/>
        </p:nvSpPr>
        <p:spPr bwMode="auto">
          <a:xfrm>
            <a:off x="8072438" y="4448175"/>
            <a:ext cx="298450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71" name="Oval 103"/>
          <p:cNvSpPr>
            <a:spLocks noChangeAspect="1" noChangeArrowheads="1"/>
          </p:cNvSpPr>
          <p:nvPr/>
        </p:nvSpPr>
        <p:spPr bwMode="auto">
          <a:xfrm>
            <a:off x="8072438" y="4876800"/>
            <a:ext cx="298450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72" name="Oval 104"/>
          <p:cNvSpPr>
            <a:spLocks noChangeAspect="1" noChangeArrowheads="1"/>
          </p:cNvSpPr>
          <p:nvPr/>
        </p:nvSpPr>
        <p:spPr bwMode="auto">
          <a:xfrm>
            <a:off x="8072438" y="5310188"/>
            <a:ext cx="298450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73" name="Oval 105"/>
          <p:cNvSpPr>
            <a:spLocks noChangeAspect="1" noChangeArrowheads="1"/>
          </p:cNvSpPr>
          <p:nvPr/>
        </p:nvSpPr>
        <p:spPr bwMode="auto">
          <a:xfrm>
            <a:off x="7473950" y="2725738"/>
            <a:ext cx="298450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74" name="Oval 106"/>
          <p:cNvSpPr>
            <a:spLocks noChangeAspect="1" noChangeArrowheads="1"/>
          </p:cNvSpPr>
          <p:nvPr/>
        </p:nvSpPr>
        <p:spPr bwMode="auto">
          <a:xfrm>
            <a:off x="7473950" y="4448175"/>
            <a:ext cx="298450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75" name="Oval 107"/>
          <p:cNvSpPr>
            <a:spLocks noChangeAspect="1" noChangeArrowheads="1"/>
          </p:cNvSpPr>
          <p:nvPr/>
        </p:nvSpPr>
        <p:spPr bwMode="auto">
          <a:xfrm>
            <a:off x="6261100" y="5310188"/>
            <a:ext cx="300038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76" name="AutoShape 108"/>
          <p:cNvSpPr>
            <a:spLocks noChangeAspect="1" noChangeArrowheads="1"/>
          </p:cNvSpPr>
          <p:nvPr/>
        </p:nvSpPr>
        <p:spPr bwMode="auto">
          <a:xfrm>
            <a:off x="3697288" y="3744913"/>
            <a:ext cx="452437" cy="906462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77" name="Rectangle 109"/>
          <p:cNvSpPr>
            <a:spLocks noChangeAspect="1" noChangeArrowheads="1"/>
          </p:cNvSpPr>
          <p:nvPr/>
        </p:nvSpPr>
        <p:spPr bwMode="auto">
          <a:xfrm>
            <a:off x="2486025" y="3340100"/>
            <a:ext cx="661988" cy="1004888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78" name="Freeform 110"/>
          <p:cNvSpPr>
            <a:spLocks noChangeAspect="1"/>
          </p:cNvSpPr>
          <p:nvPr/>
        </p:nvSpPr>
        <p:spPr bwMode="auto">
          <a:xfrm>
            <a:off x="2482850" y="3089275"/>
            <a:ext cx="3175" cy="250825"/>
          </a:xfrm>
          <a:custGeom>
            <a:avLst/>
            <a:gdLst>
              <a:gd name="T0" fmla="*/ 75 h 75"/>
              <a:gd name="T1" fmla="*/ 0 h 75"/>
              <a:gd name="T2" fmla="*/ 75 h 7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75">
                <a:moveTo>
                  <a:pt x="0" y="75"/>
                </a:moveTo>
                <a:lnTo>
                  <a:pt x="0" y="0"/>
                </a:lnTo>
                <a:lnTo>
                  <a:pt x="0" y="7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79" name="Freeform 111"/>
          <p:cNvSpPr>
            <a:spLocks noChangeAspect="1"/>
          </p:cNvSpPr>
          <p:nvPr/>
        </p:nvSpPr>
        <p:spPr bwMode="auto">
          <a:xfrm>
            <a:off x="2482850" y="3292475"/>
            <a:ext cx="158750" cy="1558925"/>
          </a:xfrm>
          <a:custGeom>
            <a:avLst/>
            <a:gdLst>
              <a:gd name="T0" fmla="*/ 0 h 309"/>
              <a:gd name="T1" fmla="*/ 309 h 309"/>
              <a:gd name="T2" fmla="*/ 0 h 30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09">
                <a:moveTo>
                  <a:pt x="0" y="0"/>
                </a:moveTo>
                <a:lnTo>
                  <a:pt x="0" y="3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80" name="Text Box 112"/>
          <p:cNvSpPr txBox="1">
            <a:spLocks noChangeAspect="1" noChangeArrowheads="1"/>
          </p:cNvSpPr>
          <p:nvPr/>
        </p:nvSpPr>
        <p:spPr bwMode="auto">
          <a:xfrm>
            <a:off x="1187450" y="3054350"/>
            <a:ext cx="3000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59281" name="Freeform 113"/>
          <p:cNvSpPr>
            <a:spLocks noChangeAspect="1"/>
          </p:cNvSpPr>
          <p:nvPr/>
        </p:nvSpPr>
        <p:spPr bwMode="auto">
          <a:xfrm>
            <a:off x="1130300" y="3340100"/>
            <a:ext cx="2220913" cy="1588"/>
          </a:xfrm>
          <a:custGeom>
            <a:avLst/>
            <a:gdLst>
              <a:gd name="T0" fmla="*/ 0 w 667"/>
              <a:gd name="T1" fmla="*/ 667 w 667"/>
              <a:gd name="T2" fmla="*/ 0 w 6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7">
                <a:moveTo>
                  <a:pt x="0" y="0"/>
                </a:moveTo>
                <a:lnTo>
                  <a:pt x="66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82" name="Freeform 114"/>
          <p:cNvSpPr>
            <a:spLocks noChangeAspect="1"/>
          </p:cNvSpPr>
          <p:nvPr/>
        </p:nvSpPr>
        <p:spPr bwMode="auto">
          <a:xfrm>
            <a:off x="1135063" y="5065713"/>
            <a:ext cx="2222500" cy="3175"/>
          </a:xfrm>
          <a:custGeom>
            <a:avLst/>
            <a:gdLst>
              <a:gd name="T0" fmla="*/ 0 w 668"/>
              <a:gd name="T1" fmla="*/ 668 w 668"/>
              <a:gd name="T2" fmla="*/ 0 w 66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8">
                <a:moveTo>
                  <a:pt x="0" y="0"/>
                </a:moveTo>
                <a:lnTo>
                  <a:pt x="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83" name="Freeform 115"/>
          <p:cNvSpPr>
            <a:spLocks noChangeAspect="1"/>
          </p:cNvSpPr>
          <p:nvPr/>
        </p:nvSpPr>
        <p:spPr bwMode="auto">
          <a:xfrm>
            <a:off x="1130300" y="4848225"/>
            <a:ext cx="2220913" cy="3175"/>
          </a:xfrm>
          <a:custGeom>
            <a:avLst/>
            <a:gdLst>
              <a:gd name="T0" fmla="*/ 0 w 667"/>
              <a:gd name="T1" fmla="*/ 667 w 667"/>
              <a:gd name="T2" fmla="*/ 0 w 6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7">
                <a:moveTo>
                  <a:pt x="0" y="0"/>
                </a:moveTo>
                <a:lnTo>
                  <a:pt x="66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9284" name="Rectangle 116"/>
          <p:cNvSpPr>
            <a:spLocks noChangeArrowheads="1"/>
          </p:cNvSpPr>
          <p:nvPr/>
        </p:nvSpPr>
        <p:spPr bwMode="auto">
          <a:xfrm>
            <a:off x="611188" y="1289050"/>
            <a:ext cx="357187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/>
          <a:p>
            <a:pPr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Defining the connectivity graph</a:t>
            </a: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</a:t>
            </a:r>
          </a:p>
        </p:txBody>
      </p:sp>
      <p:sp>
        <p:nvSpPr>
          <p:cNvPr id="1159286" name="Rectangle 11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5.6.2	</a:t>
            </a:r>
            <a:r>
              <a:rPr lang="en-US" altLang="zh-CN">
                <a:ea typeface="宋体" charset="0"/>
                <a:cs typeface="宋体" charset="0"/>
              </a:rPr>
              <a:t>Global Routing in a Connectivity Graph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92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5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5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5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5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5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5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5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5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5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5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5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5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5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5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5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5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5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5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5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5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5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5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5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5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5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5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5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5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5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5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5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15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5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5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5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15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15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5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15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15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5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15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15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15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5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5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5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15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5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15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15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5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15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15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15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15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15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15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15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15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15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15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15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15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72" grpId="0" animBg="1"/>
      <p:bldP spid="1159173" grpId="0" animBg="1"/>
      <p:bldP spid="1159174" grpId="0" animBg="1"/>
      <p:bldP spid="1159175" grpId="0" animBg="1"/>
      <p:bldP spid="1159176" grpId="0" animBg="1"/>
      <p:bldP spid="1159177" grpId="0" animBg="1"/>
      <p:bldP spid="1159178" grpId="0" animBg="1"/>
      <p:bldP spid="1159179" grpId="0" animBg="1"/>
      <p:bldP spid="1159180" grpId="0" animBg="1"/>
      <p:bldP spid="1159181" grpId="0" animBg="1"/>
      <p:bldP spid="1159182" grpId="0" animBg="1"/>
      <p:bldP spid="1159222" grpId="0"/>
      <p:bldP spid="1159223" grpId="0"/>
      <p:bldP spid="1159224" grpId="0"/>
      <p:bldP spid="1159225" grpId="0"/>
      <p:bldP spid="1159226" grpId="0"/>
      <p:bldP spid="1159227" grpId="0"/>
      <p:bldP spid="1159228" grpId="0"/>
      <p:bldP spid="1159229" grpId="0"/>
      <p:bldP spid="1159230" grpId="0"/>
      <p:bldP spid="1159231" grpId="0"/>
      <p:bldP spid="1159232" grpId="0"/>
      <p:bldP spid="1159233" grpId="0"/>
      <p:bldP spid="1159234" grpId="0"/>
      <p:bldP spid="1159235" grpId="0"/>
      <p:bldP spid="1159236" grpId="0"/>
      <p:bldP spid="1159237" grpId="0"/>
      <p:bldP spid="1159238" grpId="0"/>
      <p:bldP spid="1159239" grpId="0"/>
      <p:bldP spid="1159240" grpId="0"/>
      <p:bldP spid="1159241" grpId="0"/>
      <p:bldP spid="1159242" grpId="0"/>
      <p:bldP spid="1159243" grpId="0"/>
      <p:bldP spid="1159244" grpId="0"/>
      <p:bldP spid="1159245" grpId="0"/>
      <p:bldP spid="1159246" grpId="0"/>
      <p:bldP spid="1159247" grpId="0"/>
      <p:bldP spid="1159248" grpId="0"/>
      <p:bldP spid="1159249" grpId="0" animBg="1"/>
      <p:bldP spid="1159250" grpId="0" animBg="1"/>
      <p:bldP spid="1159251" grpId="0" animBg="1"/>
      <p:bldP spid="1159252" grpId="0" animBg="1"/>
      <p:bldP spid="1159253" grpId="0" animBg="1"/>
      <p:bldP spid="1159254" grpId="0" animBg="1"/>
      <p:bldP spid="1159255" grpId="0" animBg="1"/>
      <p:bldP spid="1159256" grpId="0" animBg="1"/>
      <p:bldP spid="1159257" grpId="0" animBg="1"/>
      <p:bldP spid="1159258" grpId="0" animBg="1"/>
      <p:bldP spid="1159259" grpId="0" animBg="1"/>
      <p:bldP spid="1159260" grpId="0" animBg="1"/>
      <p:bldP spid="1159261" grpId="0" animBg="1"/>
      <p:bldP spid="1159262" grpId="0" animBg="1"/>
      <p:bldP spid="1159263" grpId="0" animBg="1"/>
      <p:bldP spid="1159264" grpId="0" animBg="1"/>
      <p:bldP spid="1159265" grpId="0" animBg="1"/>
      <p:bldP spid="1159266" grpId="0" animBg="1"/>
      <p:bldP spid="1159267" grpId="0" animBg="1"/>
      <p:bldP spid="1159268" grpId="0" animBg="1"/>
      <p:bldP spid="1159269" grpId="0" animBg="1"/>
      <p:bldP spid="1159270" grpId="0" animBg="1"/>
      <p:bldP spid="1159271" grpId="0" animBg="1"/>
      <p:bldP spid="1159272" grpId="0" animBg="1"/>
      <p:bldP spid="1159273" grpId="0" animBg="1"/>
      <p:bldP spid="1159274" grpId="0" animBg="1"/>
      <p:bldP spid="1159275" grpId="0" animBg="1"/>
      <p:bldP spid="115927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91B8-D81F-C244-B40B-7B07EEFA3005}" type="slidenum">
              <a:rPr lang="en-US"/>
              <a:pPr/>
              <a:t>62</a:t>
            </a:fld>
            <a:endParaRPr lang="en-US"/>
          </a:p>
        </p:txBody>
      </p:sp>
      <p:sp>
        <p:nvSpPr>
          <p:cNvPr id="1160195" name="Rectangle 3"/>
          <p:cNvSpPr>
            <a:spLocks noChangeAspect="1" noChangeArrowheads="1"/>
          </p:cNvSpPr>
          <p:nvPr/>
        </p:nvSpPr>
        <p:spPr bwMode="auto">
          <a:xfrm>
            <a:off x="1130300" y="3086100"/>
            <a:ext cx="2214563" cy="22240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196" name="Line 4"/>
          <p:cNvSpPr>
            <a:spLocks noChangeAspect="1" noChangeShapeType="1"/>
          </p:cNvSpPr>
          <p:nvPr/>
        </p:nvSpPr>
        <p:spPr bwMode="auto">
          <a:xfrm>
            <a:off x="8224838" y="2838450"/>
            <a:ext cx="0" cy="256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197" name="Line 5"/>
          <p:cNvSpPr>
            <a:spLocks noChangeAspect="1" noChangeShapeType="1"/>
          </p:cNvSpPr>
          <p:nvPr/>
        </p:nvSpPr>
        <p:spPr bwMode="auto">
          <a:xfrm>
            <a:off x="7016750" y="2838450"/>
            <a:ext cx="0" cy="181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198" name="Line 6"/>
          <p:cNvSpPr>
            <a:spLocks noChangeAspect="1" noChangeShapeType="1"/>
          </p:cNvSpPr>
          <p:nvPr/>
        </p:nvSpPr>
        <p:spPr bwMode="auto">
          <a:xfrm>
            <a:off x="5935663" y="2833688"/>
            <a:ext cx="0" cy="452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199" name="Line 7"/>
          <p:cNvSpPr>
            <a:spLocks noChangeAspect="1" noChangeShapeType="1"/>
          </p:cNvSpPr>
          <p:nvPr/>
        </p:nvSpPr>
        <p:spPr bwMode="auto">
          <a:xfrm>
            <a:off x="5922963" y="3751263"/>
            <a:ext cx="0" cy="906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00" name="Line 8"/>
          <p:cNvSpPr>
            <a:spLocks noChangeAspect="1" noChangeShapeType="1"/>
          </p:cNvSpPr>
          <p:nvPr/>
        </p:nvSpPr>
        <p:spPr bwMode="auto">
          <a:xfrm>
            <a:off x="5456238" y="41973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01" name="Line 9"/>
          <p:cNvSpPr>
            <a:spLocks noChangeAspect="1" noChangeShapeType="1"/>
          </p:cNvSpPr>
          <p:nvPr/>
        </p:nvSpPr>
        <p:spPr bwMode="auto">
          <a:xfrm>
            <a:off x="4891088" y="5480050"/>
            <a:ext cx="3319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02" name="Line 10"/>
          <p:cNvSpPr>
            <a:spLocks noChangeAspect="1" noChangeShapeType="1"/>
          </p:cNvSpPr>
          <p:nvPr/>
        </p:nvSpPr>
        <p:spPr bwMode="auto">
          <a:xfrm>
            <a:off x="4891088" y="4610100"/>
            <a:ext cx="3319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03" name="Line 11"/>
          <p:cNvSpPr>
            <a:spLocks noChangeAspect="1" noChangeShapeType="1"/>
          </p:cNvSpPr>
          <p:nvPr/>
        </p:nvSpPr>
        <p:spPr bwMode="auto">
          <a:xfrm>
            <a:off x="4897438" y="4165600"/>
            <a:ext cx="1058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04" name="Line 12"/>
          <p:cNvSpPr>
            <a:spLocks noChangeAspect="1" noChangeShapeType="1"/>
          </p:cNvSpPr>
          <p:nvPr/>
        </p:nvSpPr>
        <p:spPr bwMode="auto">
          <a:xfrm>
            <a:off x="4903788" y="3292475"/>
            <a:ext cx="211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05" name="Line 13"/>
          <p:cNvSpPr>
            <a:spLocks noChangeAspect="1" noChangeShapeType="1"/>
          </p:cNvSpPr>
          <p:nvPr/>
        </p:nvSpPr>
        <p:spPr bwMode="auto">
          <a:xfrm>
            <a:off x="4891088" y="2873375"/>
            <a:ext cx="3319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06" name="Line 14"/>
          <p:cNvSpPr>
            <a:spLocks noChangeAspect="1" noChangeShapeType="1"/>
          </p:cNvSpPr>
          <p:nvPr/>
        </p:nvSpPr>
        <p:spPr bwMode="auto">
          <a:xfrm>
            <a:off x="4903788" y="2838450"/>
            <a:ext cx="0" cy="256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07" name="Freeform 15"/>
          <p:cNvSpPr>
            <a:spLocks noChangeAspect="1"/>
          </p:cNvSpPr>
          <p:nvPr/>
        </p:nvSpPr>
        <p:spPr bwMode="auto">
          <a:xfrm>
            <a:off x="2060575" y="4335463"/>
            <a:ext cx="146050" cy="560387"/>
          </a:xfrm>
          <a:custGeom>
            <a:avLst/>
            <a:gdLst>
              <a:gd name="T0" fmla="*/ 0 h 291"/>
              <a:gd name="T1" fmla="*/ 291 h 291"/>
              <a:gd name="T2" fmla="*/ 0 h 29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91">
                <a:moveTo>
                  <a:pt x="0" y="0"/>
                </a:moveTo>
                <a:lnTo>
                  <a:pt x="0" y="2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08" name="Rectangle 16"/>
          <p:cNvSpPr>
            <a:spLocks noChangeAspect="1" noChangeArrowheads="1"/>
          </p:cNvSpPr>
          <p:nvPr/>
        </p:nvSpPr>
        <p:spPr bwMode="auto">
          <a:xfrm>
            <a:off x="1608138" y="4848225"/>
            <a:ext cx="1539875" cy="217488"/>
          </a:xfrm>
          <a:prstGeom prst="rect">
            <a:avLst/>
          </a:prstGeom>
          <a:solidFill>
            <a:srgbClr val="A6A6A6"/>
          </a:solidFill>
          <a:ln w="0">
            <a:solidFill>
              <a:srgbClr val="A6A6A6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09" name="Line 17"/>
          <p:cNvSpPr>
            <a:spLocks noChangeAspect="1" noChangeShapeType="1"/>
          </p:cNvSpPr>
          <p:nvPr/>
        </p:nvSpPr>
        <p:spPr bwMode="auto">
          <a:xfrm flipV="1">
            <a:off x="1608138" y="3089275"/>
            <a:ext cx="3175" cy="2214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10" name="Line 18"/>
          <p:cNvSpPr>
            <a:spLocks noChangeAspect="1" noChangeShapeType="1"/>
          </p:cNvSpPr>
          <p:nvPr/>
        </p:nvSpPr>
        <p:spPr bwMode="auto">
          <a:xfrm>
            <a:off x="1135063" y="4040188"/>
            <a:ext cx="987425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11" name="Freeform 19"/>
          <p:cNvSpPr>
            <a:spLocks noChangeAspect="1"/>
          </p:cNvSpPr>
          <p:nvPr/>
        </p:nvSpPr>
        <p:spPr bwMode="auto">
          <a:xfrm>
            <a:off x="1611313" y="3717925"/>
            <a:ext cx="663575" cy="627063"/>
          </a:xfrm>
          <a:custGeom>
            <a:avLst/>
            <a:gdLst>
              <a:gd name="T0" fmla="*/ 0 w 200"/>
              <a:gd name="T1" fmla="*/ 99 h 188"/>
              <a:gd name="T2" fmla="*/ 0 w 200"/>
              <a:gd name="T3" fmla="*/ 0 h 188"/>
              <a:gd name="T4" fmla="*/ 200 w 200"/>
              <a:gd name="T5" fmla="*/ 0 h 188"/>
              <a:gd name="T6" fmla="*/ 200 w 200"/>
              <a:gd name="T7" fmla="*/ 188 h 188"/>
              <a:gd name="T8" fmla="*/ 136 w 200"/>
              <a:gd name="T9" fmla="*/ 188 h 188"/>
              <a:gd name="T10" fmla="*/ 136 w 200"/>
              <a:gd name="T11" fmla="*/ 37 h 188"/>
              <a:gd name="T12" fmla="*/ 62 w 200"/>
              <a:gd name="T13" fmla="*/ 37 h 188"/>
              <a:gd name="T14" fmla="*/ 62 w 200"/>
              <a:gd name="T15" fmla="*/ 97 h 188"/>
              <a:gd name="T16" fmla="*/ 0 w 200"/>
              <a:gd name="T17" fmla="*/ 97 h 188"/>
              <a:gd name="T18" fmla="*/ 0 w 200"/>
              <a:gd name="T19" fmla="*/ 9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188">
                <a:moveTo>
                  <a:pt x="0" y="99"/>
                </a:moveTo>
                <a:lnTo>
                  <a:pt x="0" y="0"/>
                </a:lnTo>
                <a:lnTo>
                  <a:pt x="200" y="0"/>
                </a:lnTo>
                <a:lnTo>
                  <a:pt x="200" y="188"/>
                </a:lnTo>
                <a:lnTo>
                  <a:pt x="136" y="188"/>
                </a:lnTo>
                <a:lnTo>
                  <a:pt x="136" y="37"/>
                </a:lnTo>
                <a:lnTo>
                  <a:pt x="62" y="37"/>
                </a:lnTo>
                <a:lnTo>
                  <a:pt x="62" y="97"/>
                </a:lnTo>
                <a:lnTo>
                  <a:pt x="0" y="97"/>
                </a:lnTo>
                <a:lnTo>
                  <a:pt x="0" y="99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rgbClr val="A6A6A6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12" name="Freeform 20"/>
          <p:cNvSpPr>
            <a:spLocks noChangeAspect="1"/>
          </p:cNvSpPr>
          <p:nvPr/>
        </p:nvSpPr>
        <p:spPr bwMode="auto">
          <a:xfrm>
            <a:off x="1611313" y="3717925"/>
            <a:ext cx="663575" cy="627063"/>
          </a:xfrm>
          <a:custGeom>
            <a:avLst/>
            <a:gdLst>
              <a:gd name="T0" fmla="*/ 0 w 200"/>
              <a:gd name="T1" fmla="*/ 99 h 188"/>
              <a:gd name="T2" fmla="*/ 0 w 200"/>
              <a:gd name="T3" fmla="*/ 0 h 188"/>
              <a:gd name="T4" fmla="*/ 200 w 200"/>
              <a:gd name="T5" fmla="*/ 0 h 188"/>
              <a:gd name="T6" fmla="*/ 200 w 200"/>
              <a:gd name="T7" fmla="*/ 188 h 188"/>
              <a:gd name="T8" fmla="*/ 136 w 200"/>
              <a:gd name="T9" fmla="*/ 188 h 188"/>
              <a:gd name="T10" fmla="*/ 136 w 200"/>
              <a:gd name="T11" fmla="*/ 37 h 188"/>
              <a:gd name="T12" fmla="*/ 62 w 200"/>
              <a:gd name="T13" fmla="*/ 37 h 188"/>
              <a:gd name="T14" fmla="*/ 62 w 200"/>
              <a:gd name="T15" fmla="*/ 97 h 188"/>
              <a:gd name="T16" fmla="*/ 0 w 200"/>
              <a:gd name="T17" fmla="*/ 9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" h="188">
                <a:moveTo>
                  <a:pt x="0" y="99"/>
                </a:moveTo>
                <a:lnTo>
                  <a:pt x="0" y="0"/>
                </a:lnTo>
                <a:lnTo>
                  <a:pt x="200" y="0"/>
                </a:lnTo>
                <a:lnTo>
                  <a:pt x="200" y="188"/>
                </a:lnTo>
                <a:lnTo>
                  <a:pt x="136" y="188"/>
                </a:lnTo>
                <a:lnTo>
                  <a:pt x="136" y="37"/>
                </a:lnTo>
                <a:lnTo>
                  <a:pt x="62" y="37"/>
                </a:lnTo>
                <a:lnTo>
                  <a:pt x="62" y="97"/>
                </a:lnTo>
                <a:lnTo>
                  <a:pt x="0" y="9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13" name="Freeform 21"/>
          <p:cNvSpPr>
            <a:spLocks noChangeAspect="1"/>
          </p:cNvSpPr>
          <p:nvPr/>
        </p:nvSpPr>
        <p:spPr bwMode="auto">
          <a:xfrm>
            <a:off x="1130300" y="3717925"/>
            <a:ext cx="1355725" cy="3175"/>
          </a:xfrm>
          <a:custGeom>
            <a:avLst/>
            <a:gdLst>
              <a:gd name="T0" fmla="*/ 0 w 407"/>
              <a:gd name="T1" fmla="*/ 407 w 407"/>
              <a:gd name="T2" fmla="*/ 0 w 4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07">
                <a:moveTo>
                  <a:pt x="0" y="0"/>
                </a:moveTo>
                <a:lnTo>
                  <a:pt x="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14" name="Freeform 22"/>
          <p:cNvSpPr>
            <a:spLocks noChangeAspect="1"/>
          </p:cNvSpPr>
          <p:nvPr/>
        </p:nvSpPr>
        <p:spPr bwMode="auto">
          <a:xfrm>
            <a:off x="2274888" y="3089275"/>
            <a:ext cx="149225" cy="1751013"/>
          </a:xfrm>
          <a:custGeom>
            <a:avLst/>
            <a:gdLst>
              <a:gd name="T0" fmla="*/ 0 h 423"/>
              <a:gd name="T1" fmla="*/ 423 h 423"/>
              <a:gd name="T2" fmla="*/ 0 h 42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23">
                <a:moveTo>
                  <a:pt x="0" y="0"/>
                </a:moveTo>
                <a:lnTo>
                  <a:pt x="0" y="4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15" name="Freeform 23"/>
          <p:cNvSpPr>
            <a:spLocks noChangeAspect="1"/>
          </p:cNvSpPr>
          <p:nvPr/>
        </p:nvSpPr>
        <p:spPr bwMode="auto">
          <a:xfrm>
            <a:off x="1809750" y="4040188"/>
            <a:ext cx="6350" cy="800100"/>
          </a:xfrm>
          <a:custGeom>
            <a:avLst/>
            <a:gdLst>
              <a:gd name="T0" fmla="*/ 2 w 2"/>
              <a:gd name="T1" fmla="*/ 240 h 240"/>
              <a:gd name="T2" fmla="*/ 0 w 2"/>
              <a:gd name="T3" fmla="*/ 0 h 240"/>
              <a:gd name="T4" fmla="*/ 2 w 2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40">
                <a:moveTo>
                  <a:pt x="2" y="240"/>
                </a:moveTo>
                <a:lnTo>
                  <a:pt x="0" y="0"/>
                </a:lnTo>
                <a:lnTo>
                  <a:pt x="2" y="24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rgbClr val="A6A6A6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16" name="Line 24"/>
          <p:cNvSpPr>
            <a:spLocks noChangeAspect="1" noChangeShapeType="1"/>
          </p:cNvSpPr>
          <p:nvPr/>
        </p:nvSpPr>
        <p:spPr bwMode="auto">
          <a:xfrm flipH="1" flipV="1">
            <a:off x="1809750" y="4040188"/>
            <a:ext cx="6350" cy="800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17" name="Text Box 25"/>
          <p:cNvSpPr txBox="1">
            <a:spLocks noChangeAspect="1" noChangeArrowheads="1"/>
          </p:cNvSpPr>
          <p:nvPr/>
        </p:nvSpPr>
        <p:spPr bwMode="auto">
          <a:xfrm>
            <a:off x="1206500" y="3370263"/>
            <a:ext cx="3016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18" name="Text Box 26"/>
          <p:cNvSpPr txBox="1">
            <a:spLocks noChangeAspect="1" noChangeArrowheads="1"/>
          </p:cNvSpPr>
          <p:nvPr/>
        </p:nvSpPr>
        <p:spPr bwMode="auto">
          <a:xfrm>
            <a:off x="1200150" y="3719513"/>
            <a:ext cx="3000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19" name="Text Box 27"/>
          <p:cNvSpPr txBox="1">
            <a:spLocks noChangeAspect="1" noChangeArrowheads="1"/>
          </p:cNvSpPr>
          <p:nvPr/>
        </p:nvSpPr>
        <p:spPr bwMode="auto">
          <a:xfrm>
            <a:off x="1212850" y="4059238"/>
            <a:ext cx="3016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20" name="Text Box 28"/>
          <p:cNvSpPr txBox="1">
            <a:spLocks noChangeAspect="1" noChangeArrowheads="1"/>
          </p:cNvSpPr>
          <p:nvPr/>
        </p:nvSpPr>
        <p:spPr bwMode="auto">
          <a:xfrm>
            <a:off x="1200150" y="4465638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21" name="Text Box 29"/>
          <p:cNvSpPr txBox="1">
            <a:spLocks noChangeAspect="1" noChangeArrowheads="1"/>
          </p:cNvSpPr>
          <p:nvPr/>
        </p:nvSpPr>
        <p:spPr bwMode="auto">
          <a:xfrm>
            <a:off x="1200150" y="4811713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22" name="Text Box 30"/>
          <p:cNvSpPr txBox="1">
            <a:spLocks noChangeAspect="1" noChangeArrowheads="1"/>
          </p:cNvSpPr>
          <p:nvPr/>
        </p:nvSpPr>
        <p:spPr bwMode="auto">
          <a:xfrm>
            <a:off x="1206500" y="5030788"/>
            <a:ext cx="3016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23" name="Text Box 31"/>
          <p:cNvSpPr txBox="1">
            <a:spLocks noChangeAspect="1" noChangeArrowheads="1"/>
          </p:cNvSpPr>
          <p:nvPr/>
        </p:nvSpPr>
        <p:spPr bwMode="auto">
          <a:xfrm>
            <a:off x="1817688" y="3074988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24" name="Text Box 32"/>
          <p:cNvSpPr txBox="1">
            <a:spLocks noChangeAspect="1" noChangeArrowheads="1"/>
          </p:cNvSpPr>
          <p:nvPr/>
        </p:nvSpPr>
        <p:spPr bwMode="auto">
          <a:xfrm>
            <a:off x="1817688" y="3379788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25" name="Text Box 33"/>
          <p:cNvSpPr txBox="1">
            <a:spLocks noChangeAspect="1" noChangeArrowheads="1"/>
          </p:cNvSpPr>
          <p:nvPr/>
        </p:nvSpPr>
        <p:spPr bwMode="auto">
          <a:xfrm>
            <a:off x="1731963" y="3784600"/>
            <a:ext cx="40481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10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26" name="Text Box 34"/>
          <p:cNvSpPr txBox="1">
            <a:spLocks noChangeAspect="1" noChangeArrowheads="1"/>
          </p:cNvSpPr>
          <p:nvPr/>
        </p:nvSpPr>
        <p:spPr bwMode="auto">
          <a:xfrm>
            <a:off x="1503363" y="4048125"/>
            <a:ext cx="401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27" name="Text Box 35"/>
          <p:cNvSpPr txBox="1">
            <a:spLocks noChangeAspect="1" noChangeArrowheads="1"/>
          </p:cNvSpPr>
          <p:nvPr/>
        </p:nvSpPr>
        <p:spPr bwMode="auto">
          <a:xfrm>
            <a:off x="1719263" y="40481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28" name="Text Box 36"/>
          <p:cNvSpPr txBox="1">
            <a:spLocks noChangeAspect="1" noChangeArrowheads="1"/>
          </p:cNvSpPr>
          <p:nvPr/>
        </p:nvSpPr>
        <p:spPr bwMode="auto">
          <a:xfrm>
            <a:off x="1493838" y="4460875"/>
            <a:ext cx="401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29" name="Text Box 37"/>
          <p:cNvSpPr txBox="1">
            <a:spLocks noChangeAspect="1" noChangeArrowheads="1"/>
          </p:cNvSpPr>
          <p:nvPr/>
        </p:nvSpPr>
        <p:spPr bwMode="auto">
          <a:xfrm>
            <a:off x="1731963" y="4454525"/>
            <a:ext cx="404812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30" name="Text Box 38"/>
          <p:cNvSpPr txBox="1">
            <a:spLocks noChangeAspect="1" noChangeArrowheads="1"/>
          </p:cNvSpPr>
          <p:nvPr/>
        </p:nvSpPr>
        <p:spPr bwMode="auto">
          <a:xfrm>
            <a:off x="1962150" y="4454525"/>
            <a:ext cx="401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31" name="Text Box 39"/>
          <p:cNvSpPr txBox="1">
            <a:spLocks noChangeAspect="1" noChangeArrowheads="1"/>
          </p:cNvSpPr>
          <p:nvPr/>
        </p:nvSpPr>
        <p:spPr bwMode="auto">
          <a:xfrm>
            <a:off x="1971675" y="5048250"/>
            <a:ext cx="401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32" name="Text Box 40"/>
          <p:cNvSpPr txBox="1">
            <a:spLocks noChangeAspect="1" noChangeArrowheads="1"/>
          </p:cNvSpPr>
          <p:nvPr/>
        </p:nvSpPr>
        <p:spPr bwMode="auto">
          <a:xfrm>
            <a:off x="2184400" y="3087688"/>
            <a:ext cx="4016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33" name="Text Box 41"/>
          <p:cNvSpPr txBox="1">
            <a:spLocks noChangeAspect="1" noChangeArrowheads="1"/>
          </p:cNvSpPr>
          <p:nvPr/>
        </p:nvSpPr>
        <p:spPr bwMode="auto">
          <a:xfrm>
            <a:off x="2159000" y="3379788"/>
            <a:ext cx="401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34" name="Text Box 42"/>
          <p:cNvSpPr txBox="1">
            <a:spLocks noChangeAspect="1" noChangeArrowheads="1"/>
          </p:cNvSpPr>
          <p:nvPr/>
        </p:nvSpPr>
        <p:spPr bwMode="auto">
          <a:xfrm>
            <a:off x="2166938" y="3836988"/>
            <a:ext cx="401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19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35" name="Text Box 43"/>
          <p:cNvSpPr txBox="1">
            <a:spLocks noChangeAspect="1" noChangeArrowheads="1"/>
          </p:cNvSpPr>
          <p:nvPr/>
        </p:nvSpPr>
        <p:spPr bwMode="auto">
          <a:xfrm>
            <a:off x="2198688" y="44545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20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36" name="Text Box 44"/>
          <p:cNvSpPr txBox="1">
            <a:spLocks noChangeAspect="1" noChangeArrowheads="1"/>
          </p:cNvSpPr>
          <p:nvPr/>
        </p:nvSpPr>
        <p:spPr bwMode="auto">
          <a:xfrm>
            <a:off x="2592388" y="3081338"/>
            <a:ext cx="404812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37" name="Text Box 45"/>
          <p:cNvSpPr txBox="1">
            <a:spLocks noChangeAspect="1" noChangeArrowheads="1"/>
          </p:cNvSpPr>
          <p:nvPr/>
        </p:nvSpPr>
        <p:spPr bwMode="auto">
          <a:xfrm>
            <a:off x="2590800" y="444817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38" name="Text Box 46"/>
          <p:cNvSpPr txBox="1">
            <a:spLocks noChangeAspect="1" noChangeArrowheads="1"/>
          </p:cNvSpPr>
          <p:nvPr/>
        </p:nvSpPr>
        <p:spPr bwMode="auto">
          <a:xfrm>
            <a:off x="3044825" y="3081338"/>
            <a:ext cx="4032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39" name="Text Box 47"/>
          <p:cNvSpPr txBox="1">
            <a:spLocks noChangeAspect="1" noChangeArrowheads="1"/>
          </p:cNvSpPr>
          <p:nvPr/>
        </p:nvSpPr>
        <p:spPr bwMode="auto">
          <a:xfrm>
            <a:off x="3038475" y="3667125"/>
            <a:ext cx="40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40" name="Text Box 48"/>
          <p:cNvSpPr txBox="1">
            <a:spLocks noChangeAspect="1" noChangeArrowheads="1"/>
          </p:cNvSpPr>
          <p:nvPr/>
        </p:nvSpPr>
        <p:spPr bwMode="auto">
          <a:xfrm>
            <a:off x="3049588" y="4451350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41" name="Text Box 49"/>
          <p:cNvSpPr txBox="1">
            <a:spLocks noChangeAspect="1" noChangeArrowheads="1"/>
          </p:cNvSpPr>
          <p:nvPr/>
        </p:nvSpPr>
        <p:spPr bwMode="auto">
          <a:xfrm>
            <a:off x="3051175" y="4810125"/>
            <a:ext cx="40481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42" name="Text Box 50"/>
          <p:cNvSpPr txBox="1">
            <a:spLocks noChangeAspect="1" noChangeArrowheads="1"/>
          </p:cNvSpPr>
          <p:nvPr/>
        </p:nvSpPr>
        <p:spPr bwMode="auto">
          <a:xfrm>
            <a:off x="3038475" y="5038725"/>
            <a:ext cx="40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43" name="Text Box 51"/>
          <p:cNvSpPr txBox="1">
            <a:spLocks noChangeAspect="1" noChangeArrowheads="1"/>
          </p:cNvSpPr>
          <p:nvPr/>
        </p:nvSpPr>
        <p:spPr bwMode="auto">
          <a:xfrm>
            <a:off x="4527550" y="261620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44" name="Text Box 52"/>
          <p:cNvSpPr txBox="1">
            <a:spLocks noChangeAspect="1" noChangeArrowheads="1"/>
          </p:cNvSpPr>
          <p:nvPr/>
        </p:nvSpPr>
        <p:spPr bwMode="auto">
          <a:xfrm>
            <a:off x="4530725" y="3038475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45" name="Text Box 53"/>
          <p:cNvSpPr txBox="1">
            <a:spLocks noChangeAspect="1" noChangeArrowheads="1"/>
          </p:cNvSpPr>
          <p:nvPr/>
        </p:nvSpPr>
        <p:spPr bwMode="auto">
          <a:xfrm>
            <a:off x="4533900" y="3430588"/>
            <a:ext cx="3000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46" name="Text Box 54"/>
          <p:cNvSpPr txBox="1">
            <a:spLocks noChangeAspect="1" noChangeArrowheads="1"/>
          </p:cNvSpPr>
          <p:nvPr/>
        </p:nvSpPr>
        <p:spPr bwMode="auto">
          <a:xfrm>
            <a:off x="4541838" y="3921125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47" name="Text Box 55"/>
          <p:cNvSpPr txBox="1">
            <a:spLocks noChangeAspect="1" noChangeArrowheads="1"/>
          </p:cNvSpPr>
          <p:nvPr/>
        </p:nvSpPr>
        <p:spPr bwMode="auto">
          <a:xfrm>
            <a:off x="4527550" y="43545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48" name="Text Box 56"/>
          <p:cNvSpPr txBox="1">
            <a:spLocks noChangeAspect="1" noChangeArrowheads="1"/>
          </p:cNvSpPr>
          <p:nvPr/>
        </p:nvSpPr>
        <p:spPr bwMode="auto">
          <a:xfrm>
            <a:off x="4533900" y="4751388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49" name="Text Box 57"/>
          <p:cNvSpPr txBox="1">
            <a:spLocks noChangeAspect="1" noChangeArrowheads="1"/>
          </p:cNvSpPr>
          <p:nvPr/>
        </p:nvSpPr>
        <p:spPr bwMode="auto">
          <a:xfrm>
            <a:off x="4540250" y="5191125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50" name="Text Box 58"/>
          <p:cNvSpPr txBox="1">
            <a:spLocks noChangeAspect="1" noChangeArrowheads="1"/>
          </p:cNvSpPr>
          <p:nvPr/>
        </p:nvSpPr>
        <p:spPr bwMode="auto">
          <a:xfrm>
            <a:off x="5586413" y="26019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51" name="Text Box 59"/>
          <p:cNvSpPr txBox="1">
            <a:spLocks noChangeAspect="1" noChangeArrowheads="1"/>
          </p:cNvSpPr>
          <p:nvPr/>
        </p:nvSpPr>
        <p:spPr bwMode="auto">
          <a:xfrm>
            <a:off x="5576888" y="2998788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52" name="Text Box 60"/>
          <p:cNvSpPr txBox="1">
            <a:spLocks noChangeAspect="1" noChangeArrowheads="1"/>
          </p:cNvSpPr>
          <p:nvPr/>
        </p:nvSpPr>
        <p:spPr bwMode="auto">
          <a:xfrm>
            <a:off x="5476875" y="3455988"/>
            <a:ext cx="4032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10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53" name="Text Box 61"/>
          <p:cNvSpPr txBox="1">
            <a:spLocks noChangeAspect="1" noChangeArrowheads="1"/>
          </p:cNvSpPr>
          <p:nvPr/>
        </p:nvSpPr>
        <p:spPr bwMode="auto">
          <a:xfrm>
            <a:off x="5024438" y="3836988"/>
            <a:ext cx="403225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54" name="Text Box 62"/>
          <p:cNvSpPr txBox="1">
            <a:spLocks noChangeAspect="1" noChangeArrowheads="1"/>
          </p:cNvSpPr>
          <p:nvPr/>
        </p:nvSpPr>
        <p:spPr bwMode="auto">
          <a:xfrm>
            <a:off x="5476875" y="38195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55" name="Text Box 63"/>
          <p:cNvSpPr txBox="1">
            <a:spLocks noChangeAspect="1" noChangeArrowheads="1"/>
          </p:cNvSpPr>
          <p:nvPr/>
        </p:nvSpPr>
        <p:spPr bwMode="auto">
          <a:xfrm>
            <a:off x="5013325" y="4278313"/>
            <a:ext cx="4032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56" name="Text Box 64"/>
          <p:cNvSpPr txBox="1">
            <a:spLocks noChangeAspect="1" noChangeArrowheads="1"/>
          </p:cNvSpPr>
          <p:nvPr/>
        </p:nvSpPr>
        <p:spPr bwMode="auto">
          <a:xfrm>
            <a:off x="5505450" y="4278313"/>
            <a:ext cx="4032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57" name="Text Box 65"/>
          <p:cNvSpPr txBox="1">
            <a:spLocks noChangeAspect="1" noChangeArrowheads="1"/>
          </p:cNvSpPr>
          <p:nvPr/>
        </p:nvSpPr>
        <p:spPr bwMode="auto">
          <a:xfrm>
            <a:off x="6038850" y="4219575"/>
            <a:ext cx="401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58" name="Text Box 66"/>
          <p:cNvSpPr txBox="1">
            <a:spLocks noChangeAspect="1" noChangeArrowheads="1"/>
          </p:cNvSpPr>
          <p:nvPr/>
        </p:nvSpPr>
        <p:spPr bwMode="auto">
          <a:xfrm>
            <a:off x="5935663" y="51657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59" name="Text Box 67"/>
          <p:cNvSpPr txBox="1">
            <a:spLocks noChangeAspect="1" noChangeArrowheads="1"/>
          </p:cNvSpPr>
          <p:nvPr/>
        </p:nvSpPr>
        <p:spPr bwMode="auto">
          <a:xfrm>
            <a:off x="6527800" y="2616200"/>
            <a:ext cx="401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60" name="Text Box 68"/>
          <p:cNvSpPr txBox="1">
            <a:spLocks noChangeAspect="1" noChangeArrowheads="1"/>
          </p:cNvSpPr>
          <p:nvPr/>
        </p:nvSpPr>
        <p:spPr bwMode="auto">
          <a:xfrm>
            <a:off x="6516688" y="3038475"/>
            <a:ext cx="401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61" name="Text Box 69"/>
          <p:cNvSpPr txBox="1">
            <a:spLocks noChangeAspect="1" noChangeArrowheads="1"/>
          </p:cNvSpPr>
          <p:nvPr/>
        </p:nvSpPr>
        <p:spPr bwMode="auto">
          <a:xfrm>
            <a:off x="6519863" y="3590925"/>
            <a:ext cx="401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19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62" name="Text Box 70"/>
          <p:cNvSpPr txBox="1">
            <a:spLocks noChangeAspect="1" noChangeArrowheads="1"/>
          </p:cNvSpPr>
          <p:nvPr/>
        </p:nvSpPr>
        <p:spPr bwMode="auto">
          <a:xfrm>
            <a:off x="6586538" y="4278313"/>
            <a:ext cx="4032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20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63" name="Text Box 71"/>
          <p:cNvSpPr txBox="1">
            <a:spLocks noChangeAspect="1" noChangeArrowheads="1"/>
          </p:cNvSpPr>
          <p:nvPr/>
        </p:nvSpPr>
        <p:spPr bwMode="auto">
          <a:xfrm>
            <a:off x="7148513" y="2616200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64" name="Text Box 72"/>
          <p:cNvSpPr txBox="1">
            <a:spLocks noChangeAspect="1" noChangeArrowheads="1"/>
          </p:cNvSpPr>
          <p:nvPr/>
        </p:nvSpPr>
        <p:spPr bwMode="auto">
          <a:xfrm>
            <a:off x="7118350" y="4295775"/>
            <a:ext cx="40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65" name="Text Box 73"/>
          <p:cNvSpPr txBox="1">
            <a:spLocks noChangeAspect="1" noChangeArrowheads="1"/>
          </p:cNvSpPr>
          <p:nvPr/>
        </p:nvSpPr>
        <p:spPr bwMode="auto">
          <a:xfrm>
            <a:off x="7720013" y="2608263"/>
            <a:ext cx="40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66" name="Text Box 74"/>
          <p:cNvSpPr txBox="1">
            <a:spLocks noChangeAspect="1" noChangeArrowheads="1"/>
          </p:cNvSpPr>
          <p:nvPr/>
        </p:nvSpPr>
        <p:spPr bwMode="auto">
          <a:xfrm>
            <a:off x="7720013" y="35909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67" name="Text Box 75"/>
          <p:cNvSpPr txBox="1">
            <a:spLocks noChangeAspect="1" noChangeArrowheads="1"/>
          </p:cNvSpPr>
          <p:nvPr/>
        </p:nvSpPr>
        <p:spPr bwMode="auto">
          <a:xfrm>
            <a:off x="7720013" y="4295775"/>
            <a:ext cx="40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68" name="Text Box 76"/>
          <p:cNvSpPr txBox="1">
            <a:spLocks noChangeAspect="1" noChangeArrowheads="1"/>
          </p:cNvSpPr>
          <p:nvPr/>
        </p:nvSpPr>
        <p:spPr bwMode="auto">
          <a:xfrm>
            <a:off x="7734300" y="47593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69" name="Text Box 77"/>
          <p:cNvSpPr txBox="1">
            <a:spLocks noChangeAspect="1" noChangeArrowheads="1"/>
          </p:cNvSpPr>
          <p:nvPr/>
        </p:nvSpPr>
        <p:spPr bwMode="auto">
          <a:xfrm>
            <a:off x="7772400" y="5156200"/>
            <a:ext cx="401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270" name="Oval 78"/>
          <p:cNvSpPr>
            <a:spLocks noChangeAspect="1" noChangeArrowheads="1"/>
          </p:cNvSpPr>
          <p:nvPr/>
        </p:nvSpPr>
        <p:spPr bwMode="auto">
          <a:xfrm>
            <a:off x="4764088" y="2725738"/>
            <a:ext cx="300037" cy="303212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71" name="Text Box 79"/>
          <p:cNvSpPr txBox="1">
            <a:spLocks noChangeAspect="1" noChangeArrowheads="1"/>
          </p:cNvSpPr>
          <p:nvPr/>
        </p:nvSpPr>
        <p:spPr bwMode="auto">
          <a:xfrm>
            <a:off x="4687888" y="2732088"/>
            <a:ext cx="417512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CC0000"/>
                </a:solidFill>
              </a:rPr>
              <a:t>1</a:t>
            </a:r>
            <a:r>
              <a:rPr lang="de-DE" sz="1300" smtClean="0">
                <a:solidFill>
                  <a:srgbClr val="000000"/>
                </a:solidFill>
              </a:rPr>
              <a:t>,</a:t>
            </a:r>
            <a:r>
              <a:rPr lang="de-DE" sz="1300" smtClean="0">
                <a:solidFill>
                  <a:srgbClr val="1860AB"/>
                </a:solidFill>
              </a:rPr>
              <a:t>2</a:t>
            </a:r>
            <a:endParaRPr lang="en-US" altLang="zh-CN" sz="1300" smtClean="0">
              <a:solidFill>
                <a:srgbClr val="1860AB"/>
              </a:solidFill>
              <a:ea typeface="宋体" charset="0"/>
              <a:cs typeface="宋体" charset="0"/>
            </a:endParaRPr>
          </a:p>
        </p:txBody>
      </p:sp>
      <p:sp>
        <p:nvSpPr>
          <p:cNvPr id="1160272" name="Oval 80"/>
          <p:cNvSpPr>
            <a:spLocks noChangeAspect="1" noChangeArrowheads="1"/>
          </p:cNvSpPr>
          <p:nvPr/>
        </p:nvSpPr>
        <p:spPr bwMode="auto">
          <a:xfrm>
            <a:off x="4764088" y="3155950"/>
            <a:ext cx="300037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73" name="Oval 81"/>
          <p:cNvSpPr>
            <a:spLocks noChangeAspect="1" noChangeArrowheads="1"/>
          </p:cNvSpPr>
          <p:nvPr/>
        </p:nvSpPr>
        <p:spPr bwMode="auto">
          <a:xfrm>
            <a:off x="4764088" y="3584575"/>
            <a:ext cx="300037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74" name="Oval 82"/>
          <p:cNvSpPr>
            <a:spLocks noChangeAspect="1" noChangeArrowheads="1"/>
          </p:cNvSpPr>
          <p:nvPr/>
        </p:nvSpPr>
        <p:spPr bwMode="auto">
          <a:xfrm>
            <a:off x="4764088" y="4017963"/>
            <a:ext cx="300037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75" name="Oval 83"/>
          <p:cNvSpPr>
            <a:spLocks noChangeAspect="1" noChangeArrowheads="1"/>
          </p:cNvSpPr>
          <p:nvPr/>
        </p:nvSpPr>
        <p:spPr bwMode="auto">
          <a:xfrm>
            <a:off x="4764088" y="4448175"/>
            <a:ext cx="300037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76" name="Oval 84"/>
          <p:cNvSpPr>
            <a:spLocks noChangeAspect="1" noChangeArrowheads="1"/>
          </p:cNvSpPr>
          <p:nvPr/>
        </p:nvSpPr>
        <p:spPr bwMode="auto">
          <a:xfrm>
            <a:off x="4764088" y="4876800"/>
            <a:ext cx="300037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77" name="Oval 85"/>
          <p:cNvSpPr>
            <a:spLocks noChangeAspect="1" noChangeArrowheads="1"/>
          </p:cNvSpPr>
          <p:nvPr/>
        </p:nvSpPr>
        <p:spPr bwMode="auto">
          <a:xfrm>
            <a:off x="4764088" y="5310188"/>
            <a:ext cx="300037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78" name="Oval 86"/>
          <p:cNvSpPr>
            <a:spLocks noChangeAspect="1" noChangeArrowheads="1"/>
          </p:cNvSpPr>
          <p:nvPr/>
        </p:nvSpPr>
        <p:spPr bwMode="auto">
          <a:xfrm>
            <a:off x="5297488" y="4005263"/>
            <a:ext cx="298450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79" name="Oval 87"/>
          <p:cNvSpPr>
            <a:spLocks noChangeAspect="1" noChangeArrowheads="1"/>
          </p:cNvSpPr>
          <p:nvPr/>
        </p:nvSpPr>
        <p:spPr bwMode="auto">
          <a:xfrm>
            <a:off x="5297488" y="4457700"/>
            <a:ext cx="298450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80" name="Oval 88"/>
          <p:cNvSpPr>
            <a:spLocks noChangeAspect="1" noChangeArrowheads="1"/>
          </p:cNvSpPr>
          <p:nvPr/>
        </p:nvSpPr>
        <p:spPr bwMode="auto">
          <a:xfrm>
            <a:off x="5786438" y="2713038"/>
            <a:ext cx="298450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81" name="Oval 89"/>
          <p:cNvSpPr>
            <a:spLocks noChangeAspect="1" noChangeArrowheads="1"/>
          </p:cNvSpPr>
          <p:nvPr/>
        </p:nvSpPr>
        <p:spPr bwMode="auto">
          <a:xfrm>
            <a:off x="5786438" y="3133725"/>
            <a:ext cx="298450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82" name="Oval 90"/>
          <p:cNvSpPr>
            <a:spLocks noChangeAspect="1" noChangeArrowheads="1"/>
          </p:cNvSpPr>
          <p:nvPr/>
        </p:nvSpPr>
        <p:spPr bwMode="auto">
          <a:xfrm>
            <a:off x="5786438" y="3584575"/>
            <a:ext cx="298450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83" name="Oval 91"/>
          <p:cNvSpPr>
            <a:spLocks noChangeAspect="1" noChangeArrowheads="1"/>
          </p:cNvSpPr>
          <p:nvPr/>
        </p:nvSpPr>
        <p:spPr bwMode="auto">
          <a:xfrm>
            <a:off x="5780088" y="4002088"/>
            <a:ext cx="298450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84" name="Oval 92"/>
          <p:cNvSpPr>
            <a:spLocks noChangeAspect="1" noChangeArrowheads="1"/>
          </p:cNvSpPr>
          <p:nvPr/>
        </p:nvSpPr>
        <p:spPr bwMode="auto">
          <a:xfrm>
            <a:off x="5780088" y="4445000"/>
            <a:ext cx="298450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85" name="Oval 93"/>
          <p:cNvSpPr>
            <a:spLocks noChangeAspect="1" noChangeArrowheads="1"/>
          </p:cNvSpPr>
          <p:nvPr/>
        </p:nvSpPr>
        <p:spPr bwMode="auto">
          <a:xfrm>
            <a:off x="6257925" y="4457700"/>
            <a:ext cx="300038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86" name="Oval 94"/>
          <p:cNvSpPr>
            <a:spLocks noChangeAspect="1" noChangeArrowheads="1"/>
          </p:cNvSpPr>
          <p:nvPr/>
        </p:nvSpPr>
        <p:spPr bwMode="auto">
          <a:xfrm>
            <a:off x="6862763" y="2725738"/>
            <a:ext cx="300037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87" name="Oval 95"/>
          <p:cNvSpPr>
            <a:spLocks noChangeAspect="1" noChangeArrowheads="1"/>
          </p:cNvSpPr>
          <p:nvPr/>
        </p:nvSpPr>
        <p:spPr bwMode="auto">
          <a:xfrm>
            <a:off x="6862763" y="3155950"/>
            <a:ext cx="300037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88" name="Oval 96"/>
          <p:cNvSpPr>
            <a:spLocks noChangeAspect="1" noChangeArrowheads="1"/>
          </p:cNvSpPr>
          <p:nvPr/>
        </p:nvSpPr>
        <p:spPr bwMode="auto">
          <a:xfrm>
            <a:off x="6862763" y="3584575"/>
            <a:ext cx="300037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89" name="Oval 97"/>
          <p:cNvSpPr>
            <a:spLocks noChangeAspect="1" noChangeArrowheads="1"/>
          </p:cNvSpPr>
          <p:nvPr/>
        </p:nvSpPr>
        <p:spPr bwMode="auto">
          <a:xfrm>
            <a:off x="6862763" y="4448175"/>
            <a:ext cx="300037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90" name="Oval 98"/>
          <p:cNvSpPr>
            <a:spLocks noChangeAspect="1" noChangeArrowheads="1"/>
          </p:cNvSpPr>
          <p:nvPr/>
        </p:nvSpPr>
        <p:spPr bwMode="auto">
          <a:xfrm>
            <a:off x="8072438" y="2725738"/>
            <a:ext cx="298450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91" name="Oval 99"/>
          <p:cNvSpPr>
            <a:spLocks noChangeAspect="1" noChangeArrowheads="1"/>
          </p:cNvSpPr>
          <p:nvPr/>
        </p:nvSpPr>
        <p:spPr bwMode="auto">
          <a:xfrm>
            <a:off x="8072438" y="3584575"/>
            <a:ext cx="298450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92" name="Oval 100"/>
          <p:cNvSpPr>
            <a:spLocks noChangeAspect="1" noChangeArrowheads="1"/>
          </p:cNvSpPr>
          <p:nvPr/>
        </p:nvSpPr>
        <p:spPr bwMode="auto">
          <a:xfrm>
            <a:off x="8072438" y="4448175"/>
            <a:ext cx="298450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93" name="Oval 101"/>
          <p:cNvSpPr>
            <a:spLocks noChangeAspect="1" noChangeArrowheads="1"/>
          </p:cNvSpPr>
          <p:nvPr/>
        </p:nvSpPr>
        <p:spPr bwMode="auto">
          <a:xfrm>
            <a:off x="8072438" y="4876800"/>
            <a:ext cx="298450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94" name="Oval 102"/>
          <p:cNvSpPr>
            <a:spLocks noChangeAspect="1" noChangeArrowheads="1"/>
          </p:cNvSpPr>
          <p:nvPr/>
        </p:nvSpPr>
        <p:spPr bwMode="auto">
          <a:xfrm>
            <a:off x="8072438" y="5310188"/>
            <a:ext cx="298450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95" name="Oval 103"/>
          <p:cNvSpPr>
            <a:spLocks noChangeAspect="1" noChangeArrowheads="1"/>
          </p:cNvSpPr>
          <p:nvPr/>
        </p:nvSpPr>
        <p:spPr bwMode="auto">
          <a:xfrm>
            <a:off x="7473950" y="2725738"/>
            <a:ext cx="298450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96" name="Oval 104"/>
          <p:cNvSpPr>
            <a:spLocks noChangeAspect="1" noChangeArrowheads="1"/>
          </p:cNvSpPr>
          <p:nvPr/>
        </p:nvSpPr>
        <p:spPr bwMode="auto">
          <a:xfrm>
            <a:off x="7473950" y="4448175"/>
            <a:ext cx="298450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97" name="Oval 105"/>
          <p:cNvSpPr>
            <a:spLocks noChangeAspect="1" noChangeArrowheads="1"/>
          </p:cNvSpPr>
          <p:nvPr/>
        </p:nvSpPr>
        <p:spPr bwMode="auto">
          <a:xfrm>
            <a:off x="6261100" y="5310188"/>
            <a:ext cx="300038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98" name="Line 106"/>
          <p:cNvSpPr>
            <a:spLocks noChangeAspect="1" noChangeShapeType="1"/>
          </p:cNvSpPr>
          <p:nvPr/>
        </p:nvSpPr>
        <p:spPr bwMode="auto">
          <a:xfrm>
            <a:off x="1144588" y="2960688"/>
            <a:ext cx="4540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299" name="Line 107"/>
          <p:cNvSpPr>
            <a:spLocks noChangeAspect="1" noChangeShapeType="1"/>
          </p:cNvSpPr>
          <p:nvPr/>
        </p:nvSpPr>
        <p:spPr bwMode="auto">
          <a:xfrm>
            <a:off x="952500" y="3065463"/>
            <a:ext cx="0" cy="3032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300" name="Text Box 108"/>
          <p:cNvSpPr txBox="1">
            <a:spLocks noChangeAspect="1" noChangeArrowheads="1"/>
          </p:cNvSpPr>
          <p:nvPr/>
        </p:nvSpPr>
        <p:spPr bwMode="auto">
          <a:xfrm>
            <a:off x="582613" y="1065213"/>
            <a:ext cx="1858962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CC0000"/>
                </a:solidFill>
              </a:rPr>
              <a:t>Horizontal capacity </a:t>
            </a:r>
            <a:br>
              <a:rPr lang="de-DE" sz="1500" smtClean="0">
                <a:solidFill>
                  <a:srgbClr val="CC0000"/>
                </a:solidFill>
              </a:rPr>
            </a:br>
            <a:r>
              <a:rPr lang="de-DE" sz="1500" smtClean="0">
                <a:solidFill>
                  <a:srgbClr val="CC0000"/>
                </a:solidFill>
              </a:rPr>
              <a:t>of routing region 1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  <p:sp>
        <p:nvSpPr>
          <p:cNvPr id="1160301" name="Text Box 109"/>
          <p:cNvSpPr txBox="1">
            <a:spLocks noChangeAspect="1" noChangeArrowheads="1"/>
          </p:cNvSpPr>
          <p:nvPr/>
        </p:nvSpPr>
        <p:spPr bwMode="auto">
          <a:xfrm>
            <a:off x="3943350" y="1065213"/>
            <a:ext cx="173196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1860AB"/>
                </a:solidFill>
              </a:rPr>
              <a:t>Vertical capacity </a:t>
            </a:r>
            <a:br>
              <a:rPr lang="de-DE" sz="1500" smtClean="0">
                <a:solidFill>
                  <a:srgbClr val="1860AB"/>
                </a:solidFill>
              </a:rPr>
            </a:br>
            <a:r>
              <a:rPr lang="de-DE" sz="1500" smtClean="0">
                <a:solidFill>
                  <a:srgbClr val="1860AB"/>
                </a:solidFill>
              </a:rPr>
              <a:t>of routing region 1</a:t>
            </a:r>
            <a:endParaRPr lang="en-US" altLang="zh-CN" sz="1500" smtClean="0">
              <a:solidFill>
                <a:srgbClr val="1860AB"/>
              </a:solidFill>
              <a:ea typeface="宋体" charset="0"/>
              <a:cs typeface="宋体" charset="0"/>
            </a:endParaRPr>
          </a:p>
        </p:txBody>
      </p:sp>
      <p:sp>
        <p:nvSpPr>
          <p:cNvPr id="1160302" name="Freeform 110"/>
          <p:cNvSpPr>
            <a:spLocks noChangeAspect="1"/>
          </p:cNvSpPr>
          <p:nvPr/>
        </p:nvSpPr>
        <p:spPr bwMode="auto">
          <a:xfrm>
            <a:off x="227013" y="1781175"/>
            <a:ext cx="515937" cy="1358900"/>
          </a:xfrm>
          <a:custGeom>
            <a:avLst/>
            <a:gdLst>
              <a:gd name="T0" fmla="*/ 348 w 348"/>
              <a:gd name="T1" fmla="*/ 0 h 362"/>
              <a:gd name="T2" fmla="*/ 30 w 348"/>
              <a:gd name="T3" fmla="*/ 181 h 362"/>
              <a:gd name="T4" fmla="*/ 167 w 348"/>
              <a:gd name="T5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8" h="362">
                <a:moveTo>
                  <a:pt x="348" y="0"/>
                </a:moveTo>
                <a:cubicBezTo>
                  <a:pt x="204" y="60"/>
                  <a:pt x="60" y="121"/>
                  <a:pt x="30" y="181"/>
                </a:cubicBezTo>
                <a:cubicBezTo>
                  <a:pt x="0" y="241"/>
                  <a:pt x="83" y="301"/>
                  <a:pt x="167" y="362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303" name="Text Box 111"/>
          <p:cNvSpPr txBox="1">
            <a:spLocks noChangeAspect="1" noChangeArrowheads="1"/>
          </p:cNvSpPr>
          <p:nvPr/>
        </p:nvSpPr>
        <p:spPr bwMode="auto">
          <a:xfrm>
            <a:off x="885825" y="2424113"/>
            <a:ext cx="9239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de-DE" sz="1500" smtClean="0">
                <a:solidFill>
                  <a:srgbClr val="1860AB"/>
                </a:solidFill>
              </a:rPr>
              <a:t>2 Tracks</a:t>
            </a:r>
            <a:endParaRPr lang="en-US" altLang="zh-CN" sz="1500" smtClean="0">
              <a:solidFill>
                <a:srgbClr val="1860AB"/>
              </a:solidFill>
              <a:ea typeface="宋体" charset="0"/>
              <a:cs typeface="宋体" charset="0"/>
            </a:endParaRPr>
          </a:p>
        </p:txBody>
      </p:sp>
      <p:sp>
        <p:nvSpPr>
          <p:cNvPr id="1160304" name="Text Box 112"/>
          <p:cNvSpPr txBox="1">
            <a:spLocks noChangeAspect="1" noChangeArrowheads="1"/>
          </p:cNvSpPr>
          <p:nvPr/>
        </p:nvSpPr>
        <p:spPr bwMode="auto">
          <a:xfrm rot="16200000">
            <a:off x="168275" y="3105151"/>
            <a:ext cx="8286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de-DE" sz="1500" smtClean="0">
                <a:solidFill>
                  <a:srgbClr val="CC0000"/>
                </a:solidFill>
              </a:rPr>
              <a:t>1 Track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  <p:sp>
        <p:nvSpPr>
          <p:cNvPr id="1160305" name="Line 113"/>
          <p:cNvSpPr>
            <a:spLocks noChangeAspect="1" noChangeShapeType="1"/>
          </p:cNvSpPr>
          <p:nvPr/>
        </p:nvSpPr>
        <p:spPr bwMode="auto">
          <a:xfrm>
            <a:off x="4903788" y="1781175"/>
            <a:ext cx="3175" cy="87947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306" name="Freeform 114"/>
          <p:cNvSpPr>
            <a:spLocks noChangeAspect="1"/>
          </p:cNvSpPr>
          <p:nvPr/>
        </p:nvSpPr>
        <p:spPr bwMode="auto">
          <a:xfrm>
            <a:off x="2230438" y="1474788"/>
            <a:ext cx="2411412" cy="1141412"/>
          </a:xfrm>
          <a:custGeom>
            <a:avLst/>
            <a:gdLst>
              <a:gd name="T0" fmla="*/ 0 w 610"/>
              <a:gd name="T1" fmla="*/ 0 h 264"/>
              <a:gd name="T2" fmla="*/ 408 w 610"/>
              <a:gd name="T3" fmla="*/ 46 h 264"/>
              <a:gd name="T4" fmla="*/ 610 w 610"/>
              <a:gd name="T5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0" h="264">
                <a:moveTo>
                  <a:pt x="0" y="0"/>
                </a:moveTo>
                <a:cubicBezTo>
                  <a:pt x="153" y="1"/>
                  <a:pt x="306" y="2"/>
                  <a:pt x="408" y="46"/>
                </a:cubicBezTo>
                <a:cubicBezTo>
                  <a:pt x="510" y="90"/>
                  <a:pt x="560" y="177"/>
                  <a:pt x="610" y="264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307" name="AutoShape 115"/>
          <p:cNvSpPr>
            <a:spLocks noChangeAspect="1" noChangeArrowheads="1"/>
          </p:cNvSpPr>
          <p:nvPr/>
        </p:nvSpPr>
        <p:spPr bwMode="auto">
          <a:xfrm>
            <a:off x="3697288" y="3744913"/>
            <a:ext cx="452437" cy="906462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308" name="Rectangle 116"/>
          <p:cNvSpPr>
            <a:spLocks noChangeAspect="1" noChangeArrowheads="1"/>
          </p:cNvSpPr>
          <p:nvPr/>
        </p:nvSpPr>
        <p:spPr bwMode="auto">
          <a:xfrm>
            <a:off x="2486025" y="3340100"/>
            <a:ext cx="661988" cy="1004888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309" name="Freeform 117"/>
          <p:cNvSpPr>
            <a:spLocks noChangeAspect="1"/>
          </p:cNvSpPr>
          <p:nvPr/>
        </p:nvSpPr>
        <p:spPr bwMode="auto">
          <a:xfrm>
            <a:off x="2482850" y="3089275"/>
            <a:ext cx="3175" cy="250825"/>
          </a:xfrm>
          <a:custGeom>
            <a:avLst/>
            <a:gdLst>
              <a:gd name="T0" fmla="*/ 75 h 75"/>
              <a:gd name="T1" fmla="*/ 0 h 75"/>
              <a:gd name="T2" fmla="*/ 75 h 7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75">
                <a:moveTo>
                  <a:pt x="0" y="75"/>
                </a:moveTo>
                <a:lnTo>
                  <a:pt x="0" y="0"/>
                </a:lnTo>
                <a:lnTo>
                  <a:pt x="0" y="7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310" name="Freeform 118"/>
          <p:cNvSpPr>
            <a:spLocks noChangeAspect="1"/>
          </p:cNvSpPr>
          <p:nvPr/>
        </p:nvSpPr>
        <p:spPr bwMode="auto">
          <a:xfrm>
            <a:off x="2482850" y="3292475"/>
            <a:ext cx="158750" cy="1558925"/>
          </a:xfrm>
          <a:custGeom>
            <a:avLst/>
            <a:gdLst>
              <a:gd name="T0" fmla="*/ 0 h 309"/>
              <a:gd name="T1" fmla="*/ 309 h 309"/>
              <a:gd name="T2" fmla="*/ 0 h 30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09">
                <a:moveTo>
                  <a:pt x="0" y="0"/>
                </a:moveTo>
                <a:lnTo>
                  <a:pt x="0" y="3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311" name="Rectangle 119"/>
          <p:cNvSpPr>
            <a:spLocks noChangeArrowheads="1"/>
          </p:cNvSpPr>
          <p:nvPr/>
        </p:nvSpPr>
        <p:spPr bwMode="auto">
          <a:xfrm>
            <a:off x="1130300" y="3086100"/>
            <a:ext cx="481013" cy="254000"/>
          </a:xfrm>
          <a:prstGeom prst="rect">
            <a:avLst/>
          </a:prstGeom>
          <a:solidFill>
            <a:srgbClr val="EDD1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312" name="Text Box 120"/>
          <p:cNvSpPr txBox="1">
            <a:spLocks noChangeAspect="1" noChangeArrowheads="1"/>
          </p:cNvSpPr>
          <p:nvPr/>
        </p:nvSpPr>
        <p:spPr bwMode="auto">
          <a:xfrm>
            <a:off x="1187450" y="3054350"/>
            <a:ext cx="3000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0313" name="Line 121"/>
          <p:cNvSpPr>
            <a:spLocks noChangeShapeType="1"/>
          </p:cNvSpPr>
          <p:nvPr/>
        </p:nvSpPr>
        <p:spPr bwMode="auto">
          <a:xfrm flipV="1">
            <a:off x="1598613" y="1474788"/>
            <a:ext cx="2344737" cy="9493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314" name="Freeform 122"/>
          <p:cNvSpPr>
            <a:spLocks noChangeAspect="1"/>
          </p:cNvSpPr>
          <p:nvPr/>
        </p:nvSpPr>
        <p:spPr bwMode="auto">
          <a:xfrm>
            <a:off x="1135063" y="5065713"/>
            <a:ext cx="2222500" cy="3175"/>
          </a:xfrm>
          <a:custGeom>
            <a:avLst/>
            <a:gdLst>
              <a:gd name="T0" fmla="*/ 0 w 668"/>
              <a:gd name="T1" fmla="*/ 668 w 668"/>
              <a:gd name="T2" fmla="*/ 0 w 66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8">
                <a:moveTo>
                  <a:pt x="0" y="0"/>
                </a:moveTo>
                <a:lnTo>
                  <a:pt x="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315" name="Freeform 123"/>
          <p:cNvSpPr>
            <a:spLocks noChangeAspect="1"/>
          </p:cNvSpPr>
          <p:nvPr/>
        </p:nvSpPr>
        <p:spPr bwMode="auto">
          <a:xfrm>
            <a:off x="1130300" y="4848225"/>
            <a:ext cx="2220913" cy="3175"/>
          </a:xfrm>
          <a:custGeom>
            <a:avLst/>
            <a:gdLst>
              <a:gd name="T0" fmla="*/ 0 w 667"/>
              <a:gd name="T1" fmla="*/ 667 w 667"/>
              <a:gd name="T2" fmla="*/ 0 w 6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7">
                <a:moveTo>
                  <a:pt x="0" y="0"/>
                </a:moveTo>
                <a:lnTo>
                  <a:pt x="66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316" name="Freeform 124"/>
          <p:cNvSpPr>
            <a:spLocks noChangeAspect="1"/>
          </p:cNvSpPr>
          <p:nvPr/>
        </p:nvSpPr>
        <p:spPr bwMode="auto">
          <a:xfrm>
            <a:off x="1130300" y="4344988"/>
            <a:ext cx="2220913" cy="3175"/>
          </a:xfrm>
          <a:custGeom>
            <a:avLst/>
            <a:gdLst>
              <a:gd name="T0" fmla="*/ 0 w 667"/>
              <a:gd name="T1" fmla="*/ 667 w 667"/>
              <a:gd name="T2" fmla="*/ 0 w 6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7">
                <a:moveTo>
                  <a:pt x="0" y="0"/>
                </a:moveTo>
                <a:lnTo>
                  <a:pt x="66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317" name="Freeform 125"/>
          <p:cNvSpPr>
            <a:spLocks noChangeAspect="1"/>
          </p:cNvSpPr>
          <p:nvPr/>
        </p:nvSpPr>
        <p:spPr bwMode="auto">
          <a:xfrm>
            <a:off x="1130300" y="3340100"/>
            <a:ext cx="2220913" cy="1588"/>
          </a:xfrm>
          <a:custGeom>
            <a:avLst/>
            <a:gdLst>
              <a:gd name="T0" fmla="*/ 0 w 667"/>
              <a:gd name="T1" fmla="*/ 667 w 667"/>
              <a:gd name="T2" fmla="*/ 0 w 6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7">
                <a:moveTo>
                  <a:pt x="0" y="0"/>
                </a:moveTo>
                <a:lnTo>
                  <a:pt x="66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318" name="Freeform 126"/>
          <p:cNvSpPr>
            <a:spLocks noChangeAspect="1"/>
          </p:cNvSpPr>
          <p:nvPr/>
        </p:nvSpPr>
        <p:spPr bwMode="auto">
          <a:xfrm>
            <a:off x="3148013" y="3082925"/>
            <a:ext cx="3175" cy="2224088"/>
          </a:xfrm>
          <a:custGeom>
            <a:avLst/>
            <a:gdLst>
              <a:gd name="T0" fmla="*/ 668 h 668"/>
              <a:gd name="T1" fmla="*/ 0 h 668"/>
              <a:gd name="T2" fmla="*/ 668 h 66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668">
                <a:moveTo>
                  <a:pt x="0" y="668"/>
                </a:moveTo>
                <a:lnTo>
                  <a:pt x="0" y="0"/>
                </a:lnTo>
                <a:lnTo>
                  <a:pt x="0" y="668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0320" name="Rectangle 12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5.6.2	</a:t>
            </a:r>
            <a:r>
              <a:rPr lang="en-US" altLang="zh-CN">
                <a:ea typeface="宋体" charset="0"/>
                <a:cs typeface="宋体" charset="0"/>
              </a:rPr>
              <a:t>Global Routing in a Connectivity Graph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352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6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6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6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6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0298" grpId="0" animBg="1"/>
      <p:bldP spid="1160301" grpId="0"/>
      <p:bldP spid="1160303" grpId="0"/>
      <p:bldP spid="1160305" grpId="0" animBg="1"/>
      <p:bldP spid="11603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B520D-8C57-0E41-8764-3A03D958FE6A}" type="slidenum">
              <a:rPr lang="en-US"/>
              <a:pPr/>
              <a:t>63</a:t>
            </a:fld>
            <a:endParaRPr lang="en-US"/>
          </a:p>
        </p:txBody>
      </p:sp>
      <p:sp>
        <p:nvSpPr>
          <p:cNvPr id="1161219" name="Rectangle 3"/>
          <p:cNvSpPr>
            <a:spLocks noChangeAspect="1" noChangeArrowheads="1"/>
          </p:cNvSpPr>
          <p:nvPr/>
        </p:nvSpPr>
        <p:spPr bwMode="auto">
          <a:xfrm>
            <a:off x="1130300" y="3086100"/>
            <a:ext cx="2214563" cy="22240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20" name="Line 4"/>
          <p:cNvSpPr>
            <a:spLocks noChangeAspect="1" noChangeShapeType="1"/>
          </p:cNvSpPr>
          <p:nvPr/>
        </p:nvSpPr>
        <p:spPr bwMode="auto">
          <a:xfrm>
            <a:off x="8224838" y="2838450"/>
            <a:ext cx="0" cy="256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21" name="Line 5"/>
          <p:cNvSpPr>
            <a:spLocks noChangeAspect="1" noChangeShapeType="1"/>
          </p:cNvSpPr>
          <p:nvPr/>
        </p:nvSpPr>
        <p:spPr bwMode="auto">
          <a:xfrm>
            <a:off x="7016750" y="2838450"/>
            <a:ext cx="0" cy="181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22" name="Line 6"/>
          <p:cNvSpPr>
            <a:spLocks noChangeAspect="1" noChangeShapeType="1"/>
          </p:cNvSpPr>
          <p:nvPr/>
        </p:nvSpPr>
        <p:spPr bwMode="auto">
          <a:xfrm>
            <a:off x="5935663" y="2833688"/>
            <a:ext cx="0" cy="452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23" name="Line 7"/>
          <p:cNvSpPr>
            <a:spLocks noChangeAspect="1" noChangeShapeType="1"/>
          </p:cNvSpPr>
          <p:nvPr/>
        </p:nvSpPr>
        <p:spPr bwMode="auto">
          <a:xfrm>
            <a:off x="5922963" y="3751263"/>
            <a:ext cx="0" cy="906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24" name="Line 8"/>
          <p:cNvSpPr>
            <a:spLocks noChangeAspect="1" noChangeShapeType="1"/>
          </p:cNvSpPr>
          <p:nvPr/>
        </p:nvSpPr>
        <p:spPr bwMode="auto">
          <a:xfrm>
            <a:off x="5456238" y="41973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25" name="Line 9"/>
          <p:cNvSpPr>
            <a:spLocks noChangeAspect="1" noChangeShapeType="1"/>
          </p:cNvSpPr>
          <p:nvPr/>
        </p:nvSpPr>
        <p:spPr bwMode="auto">
          <a:xfrm>
            <a:off x="4891088" y="5480050"/>
            <a:ext cx="3319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26" name="Line 10"/>
          <p:cNvSpPr>
            <a:spLocks noChangeAspect="1" noChangeShapeType="1"/>
          </p:cNvSpPr>
          <p:nvPr/>
        </p:nvSpPr>
        <p:spPr bwMode="auto">
          <a:xfrm>
            <a:off x="4891088" y="4610100"/>
            <a:ext cx="3319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27" name="Line 11"/>
          <p:cNvSpPr>
            <a:spLocks noChangeAspect="1" noChangeShapeType="1"/>
          </p:cNvSpPr>
          <p:nvPr/>
        </p:nvSpPr>
        <p:spPr bwMode="auto">
          <a:xfrm>
            <a:off x="4897438" y="4165600"/>
            <a:ext cx="1058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28" name="Line 12"/>
          <p:cNvSpPr>
            <a:spLocks noChangeAspect="1" noChangeShapeType="1"/>
          </p:cNvSpPr>
          <p:nvPr/>
        </p:nvSpPr>
        <p:spPr bwMode="auto">
          <a:xfrm>
            <a:off x="4903788" y="3292475"/>
            <a:ext cx="211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29" name="Line 13"/>
          <p:cNvSpPr>
            <a:spLocks noChangeAspect="1" noChangeShapeType="1"/>
          </p:cNvSpPr>
          <p:nvPr/>
        </p:nvSpPr>
        <p:spPr bwMode="auto">
          <a:xfrm>
            <a:off x="4891088" y="2873375"/>
            <a:ext cx="3319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30" name="Line 14"/>
          <p:cNvSpPr>
            <a:spLocks noChangeAspect="1" noChangeShapeType="1"/>
          </p:cNvSpPr>
          <p:nvPr/>
        </p:nvSpPr>
        <p:spPr bwMode="auto">
          <a:xfrm>
            <a:off x="4903788" y="2838450"/>
            <a:ext cx="0" cy="256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31" name="Freeform 15"/>
          <p:cNvSpPr>
            <a:spLocks noChangeAspect="1"/>
          </p:cNvSpPr>
          <p:nvPr/>
        </p:nvSpPr>
        <p:spPr bwMode="auto">
          <a:xfrm>
            <a:off x="2060575" y="4335463"/>
            <a:ext cx="146050" cy="560387"/>
          </a:xfrm>
          <a:custGeom>
            <a:avLst/>
            <a:gdLst>
              <a:gd name="T0" fmla="*/ 0 h 291"/>
              <a:gd name="T1" fmla="*/ 291 h 291"/>
              <a:gd name="T2" fmla="*/ 0 h 29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91">
                <a:moveTo>
                  <a:pt x="0" y="0"/>
                </a:moveTo>
                <a:lnTo>
                  <a:pt x="0" y="2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32" name="Rectangle 16"/>
          <p:cNvSpPr>
            <a:spLocks noChangeAspect="1" noChangeArrowheads="1"/>
          </p:cNvSpPr>
          <p:nvPr/>
        </p:nvSpPr>
        <p:spPr bwMode="auto">
          <a:xfrm>
            <a:off x="1608138" y="4848225"/>
            <a:ext cx="1539875" cy="217488"/>
          </a:xfrm>
          <a:prstGeom prst="rect">
            <a:avLst/>
          </a:prstGeom>
          <a:solidFill>
            <a:srgbClr val="A6A6A6"/>
          </a:solidFill>
          <a:ln w="0">
            <a:solidFill>
              <a:srgbClr val="A6A6A6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33" name="Line 17"/>
          <p:cNvSpPr>
            <a:spLocks noChangeAspect="1" noChangeShapeType="1"/>
          </p:cNvSpPr>
          <p:nvPr/>
        </p:nvSpPr>
        <p:spPr bwMode="auto">
          <a:xfrm flipV="1">
            <a:off x="1608138" y="3089275"/>
            <a:ext cx="3175" cy="2214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34" name="Line 18"/>
          <p:cNvSpPr>
            <a:spLocks noChangeAspect="1" noChangeShapeType="1"/>
          </p:cNvSpPr>
          <p:nvPr/>
        </p:nvSpPr>
        <p:spPr bwMode="auto">
          <a:xfrm>
            <a:off x="1135063" y="4040188"/>
            <a:ext cx="987425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35" name="Freeform 19"/>
          <p:cNvSpPr>
            <a:spLocks noChangeAspect="1"/>
          </p:cNvSpPr>
          <p:nvPr/>
        </p:nvSpPr>
        <p:spPr bwMode="auto">
          <a:xfrm>
            <a:off x="1611313" y="3717925"/>
            <a:ext cx="663575" cy="627063"/>
          </a:xfrm>
          <a:custGeom>
            <a:avLst/>
            <a:gdLst>
              <a:gd name="T0" fmla="*/ 0 w 200"/>
              <a:gd name="T1" fmla="*/ 99 h 188"/>
              <a:gd name="T2" fmla="*/ 0 w 200"/>
              <a:gd name="T3" fmla="*/ 0 h 188"/>
              <a:gd name="T4" fmla="*/ 200 w 200"/>
              <a:gd name="T5" fmla="*/ 0 h 188"/>
              <a:gd name="T6" fmla="*/ 200 w 200"/>
              <a:gd name="T7" fmla="*/ 188 h 188"/>
              <a:gd name="T8" fmla="*/ 136 w 200"/>
              <a:gd name="T9" fmla="*/ 188 h 188"/>
              <a:gd name="T10" fmla="*/ 136 w 200"/>
              <a:gd name="T11" fmla="*/ 37 h 188"/>
              <a:gd name="T12" fmla="*/ 62 w 200"/>
              <a:gd name="T13" fmla="*/ 37 h 188"/>
              <a:gd name="T14" fmla="*/ 62 w 200"/>
              <a:gd name="T15" fmla="*/ 97 h 188"/>
              <a:gd name="T16" fmla="*/ 0 w 200"/>
              <a:gd name="T17" fmla="*/ 97 h 188"/>
              <a:gd name="T18" fmla="*/ 0 w 200"/>
              <a:gd name="T19" fmla="*/ 9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188">
                <a:moveTo>
                  <a:pt x="0" y="99"/>
                </a:moveTo>
                <a:lnTo>
                  <a:pt x="0" y="0"/>
                </a:lnTo>
                <a:lnTo>
                  <a:pt x="200" y="0"/>
                </a:lnTo>
                <a:lnTo>
                  <a:pt x="200" y="188"/>
                </a:lnTo>
                <a:lnTo>
                  <a:pt x="136" y="188"/>
                </a:lnTo>
                <a:lnTo>
                  <a:pt x="136" y="37"/>
                </a:lnTo>
                <a:lnTo>
                  <a:pt x="62" y="37"/>
                </a:lnTo>
                <a:lnTo>
                  <a:pt x="62" y="97"/>
                </a:lnTo>
                <a:lnTo>
                  <a:pt x="0" y="97"/>
                </a:lnTo>
                <a:lnTo>
                  <a:pt x="0" y="99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rgbClr val="A6A6A6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36" name="Freeform 20"/>
          <p:cNvSpPr>
            <a:spLocks noChangeAspect="1"/>
          </p:cNvSpPr>
          <p:nvPr/>
        </p:nvSpPr>
        <p:spPr bwMode="auto">
          <a:xfrm>
            <a:off x="1611313" y="3717925"/>
            <a:ext cx="663575" cy="627063"/>
          </a:xfrm>
          <a:custGeom>
            <a:avLst/>
            <a:gdLst>
              <a:gd name="T0" fmla="*/ 0 w 200"/>
              <a:gd name="T1" fmla="*/ 99 h 188"/>
              <a:gd name="T2" fmla="*/ 0 w 200"/>
              <a:gd name="T3" fmla="*/ 0 h 188"/>
              <a:gd name="T4" fmla="*/ 200 w 200"/>
              <a:gd name="T5" fmla="*/ 0 h 188"/>
              <a:gd name="T6" fmla="*/ 200 w 200"/>
              <a:gd name="T7" fmla="*/ 188 h 188"/>
              <a:gd name="T8" fmla="*/ 136 w 200"/>
              <a:gd name="T9" fmla="*/ 188 h 188"/>
              <a:gd name="T10" fmla="*/ 136 w 200"/>
              <a:gd name="T11" fmla="*/ 37 h 188"/>
              <a:gd name="T12" fmla="*/ 62 w 200"/>
              <a:gd name="T13" fmla="*/ 37 h 188"/>
              <a:gd name="T14" fmla="*/ 62 w 200"/>
              <a:gd name="T15" fmla="*/ 97 h 188"/>
              <a:gd name="T16" fmla="*/ 0 w 200"/>
              <a:gd name="T17" fmla="*/ 9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" h="188">
                <a:moveTo>
                  <a:pt x="0" y="99"/>
                </a:moveTo>
                <a:lnTo>
                  <a:pt x="0" y="0"/>
                </a:lnTo>
                <a:lnTo>
                  <a:pt x="200" y="0"/>
                </a:lnTo>
                <a:lnTo>
                  <a:pt x="200" y="188"/>
                </a:lnTo>
                <a:lnTo>
                  <a:pt x="136" y="188"/>
                </a:lnTo>
                <a:lnTo>
                  <a:pt x="136" y="37"/>
                </a:lnTo>
                <a:lnTo>
                  <a:pt x="62" y="37"/>
                </a:lnTo>
                <a:lnTo>
                  <a:pt x="62" y="97"/>
                </a:lnTo>
                <a:lnTo>
                  <a:pt x="0" y="9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37" name="Freeform 21"/>
          <p:cNvSpPr>
            <a:spLocks noChangeAspect="1"/>
          </p:cNvSpPr>
          <p:nvPr/>
        </p:nvSpPr>
        <p:spPr bwMode="auto">
          <a:xfrm>
            <a:off x="1130300" y="3717925"/>
            <a:ext cx="1355725" cy="3175"/>
          </a:xfrm>
          <a:custGeom>
            <a:avLst/>
            <a:gdLst>
              <a:gd name="T0" fmla="*/ 0 w 407"/>
              <a:gd name="T1" fmla="*/ 407 w 407"/>
              <a:gd name="T2" fmla="*/ 0 w 4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07">
                <a:moveTo>
                  <a:pt x="0" y="0"/>
                </a:moveTo>
                <a:lnTo>
                  <a:pt x="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38" name="Freeform 22"/>
          <p:cNvSpPr>
            <a:spLocks noChangeAspect="1"/>
          </p:cNvSpPr>
          <p:nvPr/>
        </p:nvSpPr>
        <p:spPr bwMode="auto">
          <a:xfrm>
            <a:off x="2274888" y="3089275"/>
            <a:ext cx="149225" cy="1751013"/>
          </a:xfrm>
          <a:custGeom>
            <a:avLst/>
            <a:gdLst>
              <a:gd name="T0" fmla="*/ 0 h 423"/>
              <a:gd name="T1" fmla="*/ 423 h 423"/>
              <a:gd name="T2" fmla="*/ 0 h 42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23">
                <a:moveTo>
                  <a:pt x="0" y="0"/>
                </a:moveTo>
                <a:lnTo>
                  <a:pt x="0" y="4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39" name="Freeform 23"/>
          <p:cNvSpPr>
            <a:spLocks noChangeAspect="1"/>
          </p:cNvSpPr>
          <p:nvPr/>
        </p:nvSpPr>
        <p:spPr bwMode="auto">
          <a:xfrm>
            <a:off x="1809750" y="4040188"/>
            <a:ext cx="6350" cy="800100"/>
          </a:xfrm>
          <a:custGeom>
            <a:avLst/>
            <a:gdLst>
              <a:gd name="T0" fmla="*/ 2 w 2"/>
              <a:gd name="T1" fmla="*/ 240 h 240"/>
              <a:gd name="T2" fmla="*/ 0 w 2"/>
              <a:gd name="T3" fmla="*/ 0 h 240"/>
              <a:gd name="T4" fmla="*/ 2 w 2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40">
                <a:moveTo>
                  <a:pt x="2" y="240"/>
                </a:moveTo>
                <a:lnTo>
                  <a:pt x="0" y="0"/>
                </a:lnTo>
                <a:lnTo>
                  <a:pt x="2" y="24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rgbClr val="A6A6A6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40" name="Line 24"/>
          <p:cNvSpPr>
            <a:spLocks noChangeAspect="1" noChangeShapeType="1"/>
          </p:cNvSpPr>
          <p:nvPr/>
        </p:nvSpPr>
        <p:spPr bwMode="auto">
          <a:xfrm flipH="1" flipV="1">
            <a:off x="1809750" y="4040188"/>
            <a:ext cx="6350" cy="800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41" name="Text Box 25"/>
          <p:cNvSpPr txBox="1">
            <a:spLocks noChangeAspect="1" noChangeArrowheads="1"/>
          </p:cNvSpPr>
          <p:nvPr/>
        </p:nvSpPr>
        <p:spPr bwMode="auto">
          <a:xfrm>
            <a:off x="1206500" y="3370263"/>
            <a:ext cx="3016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42" name="Text Box 26"/>
          <p:cNvSpPr txBox="1">
            <a:spLocks noChangeAspect="1" noChangeArrowheads="1"/>
          </p:cNvSpPr>
          <p:nvPr/>
        </p:nvSpPr>
        <p:spPr bwMode="auto">
          <a:xfrm>
            <a:off x="1200150" y="3719513"/>
            <a:ext cx="3000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43" name="Text Box 27"/>
          <p:cNvSpPr txBox="1">
            <a:spLocks noChangeAspect="1" noChangeArrowheads="1"/>
          </p:cNvSpPr>
          <p:nvPr/>
        </p:nvSpPr>
        <p:spPr bwMode="auto">
          <a:xfrm>
            <a:off x="1212850" y="4059238"/>
            <a:ext cx="3016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44" name="Text Box 28"/>
          <p:cNvSpPr txBox="1">
            <a:spLocks noChangeAspect="1" noChangeArrowheads="1"/>
          </p:cNvSpPr>
          <p:nvPr/>
        </p:nvSpPr>
        <p:spPr bwMode="auto">
          <a:xfrm>
            <a:off x="1200150" y="4465638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45" name="Text Box 29"/>
          <p:cNvSpPr txBox="1">
            <a:spLocks noChangeAspect="1" noChangeArrowheads="1"/>
          </p:cNvSpPr>
          <p:nvPr/>
        </p:nvSpPr>
        <p:spPr bwMode="auto">
          <a:xfrm>
            <a:off x="1200150" y="4811713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46" name="Text Box 30"/>
          <p:cNvSpPr txBox="1">
            <a:spLocks noChangeAspect="1" noChangeArrowheads="1"/>
          </p:cNvSpPr>
          <p:nvPr/>
        </p:nvSpPr>
        <p:spPr bwMode="auto">
          <a:xfrm>
            <a:off x="1206500" y="5030788"/>
            <a:ext cx="3016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47" name="Text Box 31"/>
          <p:cNvSpPr txBox="1">
            <a:spLocks noChangeAspect="1" noChangeArrowheads="1"/>
          </p:cNvSpPr>
          <p:nvPr/>
        </p:nvSpPr>
        <p:spPr bwMode="auto">
          <a:xfrm>
            <a:off x="1817688" y="3074988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48" name="Text Box 32"/>
          <p:cNvSpPr txBox="1">
            <a:spLocks noChangeAspect="1" noChangeArrowheads="1"/>
          </p:cNvSpPr>
          <p:nvPr/>
        </p:nvSpPr>
        <p:spPr bwMode="auto">
          <a:xfrm>
            <a:off x="1817688" y="3379788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49" name="Text Box 33"/>
          <p:cNvSpPr txBox="1">
            <a:spLocks noChangeAspect="1" noChangeArrowheads="1"/>
          </p:cNvSpPr>
          <p:nvPr/>
        </p:nvSpPr>
        <p:spPr bwMode="auto">
          <a:xfrm>
            <a:off x="1731963" y="3784600"/>
            <a:ext cx="40481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10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50" name="Text Box 34"/>
          <p:cNvSpPr txBox="1">
            <a:spLocks noChangeAspect="1" noChangeArrowheads="1"/>
          </p:cNvSpPr>
          <p:nvPr/>
        </p:nvSpPr>
        <p:spPr bwMode="auto">
          <a:xfrm>
            <a:off x="1503363" y="4048125"/>
            <a:ext cx="401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51" name="Text Box 35"/>
          <p:cNvSpPr txBox="1">
            <a:spLocks noChangeAspect="1" noChangeArrowheads="1"/>
          </p:cNvSpPr>
          <p:nvPr/>
        </p:nvSpPr>
        <p:spPr bwMode="auto">
          <a:xfrm>
            <a:off x="1719263" y="40481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52" name="Text Box 36"/>
          <p:cNvSpPr txBox="1">
            <a:spLocks noChangeAspect="1" noChangeArrowheads="1"/>
          </p:cNvSpPr>
          <p:nvPr/>
        </p:nvSpPr>
        <p:spPr bwMode="auto">
          <a:xfrm>
            <a:off x="1493838" y="4460875"/>
            <a:ext cx="401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53" name="Text Box 37"/>
          <p:cNvSpPr txBox="1">
            <a:spLocks noChangeAspect="1" noChangeArrowheads="1"/>
          </p:cNvSpPr>
          <p:nvPr/>
        </p:nvSpPr>
        <p:spPr bwMode="auto">
          <a:xfrm>
            <a:off x="1731963" y="4454525"/>
            <a:ext cx="404812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54" name="Text Box 38"/>
          <p:cNvSpPr txBox="1">
            <a:spLocks noChangeAspect="1" noChangeArrowheads="1"/>
          </p:cNvSpPr>
          <p:nvPr/>
        </p:nvSpPr>
        <p:spPr bwMode="auto">
          <a:xfrm>
            <a:off x="1962150" y="4454525"/>
            <a:ext cx="401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55" name="Text Box 39"/>
          <p:cNvSpPr txBox="1">
            <a:spLocks noChangeAspect="1" noChangeArrowheads="1"/>
          </p:cNvSpPr>
          <p:nvPr/>
        </p:nvSpPr>
        <p:spPr bwMode="auto">
          <a:xfrm>
            <a:off x="1971675" y="5048250"/>
            <a:ext cx="401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56" name="Text Box 40"/>
          <p:cNvSpPr txBox="1">
            <a:spLocks noChangeAspect="1" noChangeArrowheads="1"/>
          </p:cNvSpPr>
          <p:nvPr/>
        </p:nvSpPr>
        <p:spPr bwMode="auto">
          <a:xfrm>
            <a:off x="2184400" y="3087688"/>
            <a:ext cx="4016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57" name="Text Box 41"/>
          <p:cNvSpPr txBox="1">
            <a:spLocks noChangeAspect="1" noChangeArrowheads="1"/>
          </p:cNvSpPr>
          <p:nvPr/>
        </p:nvSpPr>
        <p:spPr bwMode="auto">
          <a:xfrm>
            <a:off x="2159000" y="3379788"/>
            <a:ext cx="401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58" name="Text Box 42"/>
          <p:cNvSpPr txBox="1">
            <a:spLocks noChangeAspect="1" noChangeArrowheads="1"/>
          </p:cNvSpPr>
          <p:nvPr/>
        </p:nvSpPr>
        <p:spPr bwMode="auto">
          <a:xfrm>
            <a:off x="2166938" y="3836988"/>
            <a:ext cx="401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19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59" name="Text Box 43"/>
          <p:cNvSpPr txBox="1">
            <a:spLocks noChangeAspect="1" noChangeArrowheads="1"/>
          </p:cNvSpPr>
          <p:nvPr/>
        </p:nvSpPr>
        <p:spPr bwMode="auto">
          <a:xfrm>
            <a:off x="2198688" y="44545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20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60" name="Text Box 44"/>
          <p:cNvSpPr txBox="1">
            <a:spLocks noChangeAspect="1" noChangeArrowheads="1"/>
          </p:cNvSpPr>
          <p:nvPr/>
        </p:nvSpPr>
        <p:spPr bwMode="auto">
          <a:xfrm>
            <a:off x="2592388" y="3081338"/>
            <a:ext cx="404812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61" name="Text Box 45"/>
          <p:cNvSpPr txBox="1">
            <a:spLocks noChangeAspect="1" noChangeArrowheads="1"/>
          </p:cNvSpPr>
          <p:nvPr/>
        </p:nvSpPr>
        <p:spPr bwMode="auto">
          <a:xfrm>
            <a:off x="2590800" y="444817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62" name="Text Box 46"/>
          <p:cNvSpPr txBox="1">
            <a:spLocks noChangeAspect="1" noChangeArrowheads="1"/>
          </p:cNvSpPr>
          <p:nvPr/>
        </p:nvSpPr>
        <p:spPr bwMode="auto">
          <a:xfrm>
            <a:off x="3044825" y="3081338"/>
            <a:ext cx="4032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63" name="Text Box 47"/>
          <p:cNvSpPr txBox="1">
            <a:spLocks noChangeAspect="1" noChangeArrowheads="1"/>
          </p:cNvSpPr>
          <p:nvPr/>
        </p:nvSpPr>
        <p:spPr bwMode="auto">
          <a:xfrm>
            <a:off x="3038475" y="3667125"/>
            <a:ext cx="40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64" name="Text Box 48"/>
          <p:cNvSpPr txBox="1">
            <a:spLocks noChangeAspect="1" noChangeArrowheads="1"/>
          </p:cNvSpPr>
          <p:nvPr/>
        </p:nvSpPr>
        <p:spPr bwMode="auto">
          <a:xfrm>
            <a:off x="3049588" y="4451350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65" name="Text Box 49"/>
          <p:cNvSpPr txBox="1">
            <a:spLocks noChangeAspect="1" noChangeArrowheads="1"/>
          </p:cNvSpPr>
          <p:nvPr/>
        </p:nvSpPr>
        <p:spPr bwMode="auto">
          <a:xfrm>
            <a:off x="3051175" y="4810125"/>
            <a:ext cx="40481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66" name="Text Box 50"/>
          <p:cNvSpPr txBox="1">
            <a:spLocks noChangeAspect="1" noChangeArrowheads="1"/>
          </p:cNvSpPr>
          <p:nvPr/>
        </p:nvSpPr>
        <p:spPr bwMode="auto">
          <a:xfrm>
            <a:off x="3038475" y="5038725"/>
            <a:ext cx="40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67" name="Text Box 51"/>
          <p:cNvSpPr txBox="1">
            <a:spLocks noChangeAspect="1" noChangeArrowheads="1"/>
          </p:cNvSpPr>
          <p:nvPr/>
        </p:nvSpPr>
        <p:spPr bwMode="auto">
          <a:xfrm>
            <a:off x="4527550" y="261620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68" name="Text Box 52"/>
          <p:cNvSpPr txBox="1">
            <a:spLocks noChangeAspect="1" noChangeArrowheads="1"/>
          </p:cNvSpPr>
          <p:nvPr/>
        </p:nvSpPr>
        <p:spPr bwMode="auto">
          <a:xfrm>
            <a:off x="4530725" y="3038475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69" name="Text Box 53"/>
          <p:cNvSpPr txBox="1">
            <a:spLocks noChangeAspect="1" noChangeArrowheads="1"/>
          </p:cNvSpPr>
          <p:nvPr/>
        </p:nvSpPr>
        <p:spPr bwMode="auto">
          <a:xfrm>
            <a:off x="4533900" y="3430588"/>
            <a:ext cx="3000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70" name="Text Box 54"/>
          <p:cNvSpPr txBox="1">
            <a:spLocks noChangeAspect="1" noChangeArrowheads="1"/>
          </p:cNvSpPr>
          <p:nvPr/>
        </p:nvSpPr>
        <p:spPr bwMode="auto">
          <a:xfrm>
            <a:off x="4541838" y="3921125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71" name="Text Box 55"/>
          <p:cNvSpPr txBox="1">
            <a:spLocks noChangeAspect="1" noChangeArrowheads="1"/>
          </p:cNvSpPr>
          <p:nvPr/>
        </p:nvSpPr>
        <p:spPr bwMode="auto">
          <a:xfrm>
            <a:off x="4527550" y="43545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72" name="Text Box 56"/>
          <p:cNvSpPr txBox="1">
            <a:spLocks noChangeAspect="1" noChangeArrowheads="1"/>
          </p:cNvSpPr>
          <p:nvPr/>
        </p:nvSpPr>
        <p:spPr bwMode="auto">
          <a:xfrm>
            <a:off x="4533900" y="4751388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73" name="Text Box 57"/>
          <p:cNvSpPr txBox="1">
            <a:spLocks noChangeAspect="1" noChangeArrowheads="1"/>
          </p:cNvSpPr>
          <p:nvPr/>
        </p:nvSpPr>
        <p:spPr bwMode="auto">
          <a:xfrm>
            <a:off x="4540250" y="5191125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74" name="Text Box 58"/>
          <p:cNvSpPr txBox="1">
            <a:spLocks noChangeAspect="1" noChangeArrowheads="1"/>
          </p:cNvSpPr>
          <p:nvPr/>
        </p:nvSpPr>
        <p:spPr bwMode="auto">
          <a:xfrm>
            <a:off x="5586413" y="26019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75" name="Text Box 59"/>
          <p:cNvSpPr txBox="1">
            <a:spLocks noChangeAspect="1" noChangeArrowheads="1"/>
          </p:cNvSpPr>
          <p:nvPr/>
        </p:nvSpPr>
        <p:spPr bwMode="auto">
          <a:xfrm>
            <a:off x="5576888" y="2998788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76" name="Text Box 60"/>
          <p:cNvSpPr txBox="1">
            <a:spLocks noChangeAspect="1" noChangeArrowheads="1"/>
          </p:cNvSpPr>
          <p:nvPr/>
        </p:nvSpPr>
        <p:spPr bwMode="auto">
          <a:xfrm>
            <a:off x="5476875" y="3455988"/>
            <a:ext cx="4032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10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77" name="Text Box 61"/>
          <p:cNvSpPr txBox="1">
            <a:spLocks noChangeAspect="1" noChangeArrowheads="1"/>
          </p:cNvSpPr>
          <p:nvPr/>
        </p:nvSpPr>
        <p:spPr bwMode="auto">
          <a:xfrm>
            <a:off x="5024438" y="3836988"/>
            <a:ext cx="403225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78" name="Text Box 62"/>
          <p:cNvSpPr txBox="1">
            <a:spLocks noChangeAspect="1" noChangeArrowheads="1"/>
          </p:cNvSpPr>
          <p:nvPr/>
        </p:nvSpPr>
        <p:spPr bwMode="auto">
          <a:xfrm>
            <a:off x="5476875" y="38195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79" name="Text Box 63"/>
          <p:cNvSpPr txBox="1">
            <a:spLocks noChangeAspect="1" noChangeArrowheads="1"/>
          </p:cNvSpPr>
          <p:nvPr/>
        </p:nvSpPr>
        <p:spPr bwMode="auto">
          <a:xfrm>
            <a:off x="5013325" y="4278313"/>
            <a:ext cx="4032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80" name="Text Box 64"/>
          <p:cNvSpPr txBox="1">
            <a:spLocks noChangeAspect="1" noChangeArrowheads="1"/>
          </p:cNvSpPr>
          <p:nvPr/>
        </p:nvSpPr>
        <p:spPr bwMode="auto">
          <a:xfrm>
            <a:off x="5505450" y="4278313"/>
            <a:ext cx="4032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81" name="Text Box 65"/>
          <p:cNvSpPr txBox="1">
            <a:spLocks noChangeAspect="1" noChangeArrowheads="1"/>
          </p:cNvSpPr>
          <p:nvPr/>
        </p:nvSpPr>
        <p:spPr bwMode="auto">
          <a:xfrm>
            <a:off x="6038850" y="4219575"/>
            <a:ext cx="401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82" name="Text Box 66"/>
          <p:cNvSpPr txBox="1">
            <a:spLocks noChangeAspect="1" noChangeArrowheads="1"/>
          </p:cNvSpPr>
          <p:nvPr/>
        </p:nvSpPr>
        <p:spPr bwMode="auto">
          <a:xfrm>
            <a:off x="5935663" y="51657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83" name="Text Box 67"/>
          <p:cNvSpPr txBox="1">
            <a:spLocks noChangeAspect="1" noChangeArrowheads="1"/>
          </p:cNvSpPr>
          <p:nvPr/>
        </p:nvSpPr>
        <p:spPr bwMode="auto">
          <a:xfrm>
            <a:off x="6527800" y="2616200"/>
            <a:ext cx="401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84" name="Text Box 68"/>
          <p:cNvSpPr txBox="1">
            <a:spLocks noChangeAspect="1" noChangeArrowheads="1"/>
          </p:cNvSpPr>
          <p:nvPr/>
        </p:nvSpPr>
        <p:spPr bwMode="auto">
          <a:xfrm>
            <a:off x="6516688" y="3038475"/>
            <a:ext cx="401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85" name="Text Box 69"/>
          <p:cNvSpPr txBox="1">
            <a:spLocks noChangeAspect="1" noChangeArrowheads="1"/>
          </p:cNvSpPr>
          <p:nvPr/>
        </p:nvSpPr>
        <p:spPr bwMode="auto">
          <a:xfrm>
            <a:off x="6519863" y="3590925"/>
            <a:ext cx="401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19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86" name="Text Box 70"/>
          <p:cNvSpPr txBox="1">
            <a:spLocks noChangeAspect="1" noChangeArrowheads="1"/>
          </p:cNvSpPr>
          <p:nvPr/>
        </p:nvSpPr>
        <p:spPr bwMode="auto">
          <a:xfrm>
            <a:off x="6586538" y="4278313"/>
            <a:ext cx="4032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20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87" name="Text Box 71"/>
          <p:cNvSpPr txBox="1">
            <a:spLocks noChangeAspect="1" noChangeArrowheads="1"/>
          </p:cNvSpPr>
          <p:nvPr/>
        </p:nvSpPr>
        <p:spPr bwMode="auto">
          <a:xfrm>
            <a:off x="7148513" y="2616200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88" name="Text Box 72"/>
          <p:cNvSpPr txBox="1">
            <a:spLocks noChangeAspect="1" noChangeArrowheads="1"/>
          </p:cNvSpPr>
          <p:nvPr/>
        </p:nvSpPr>
        <p:spPr bwMode="auto">
          <a:xfrm>
            <a:off x="7118350" y="4295775"/>
            <a:ext cx="40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89" name="Text Box 73"/>
          <p:cNvSpPr txBox="1">
            <a:spLocks noChangeAspect="1" noChangeArrowheads="1"/>
          </p:cNvSpPr>
          <p:nvPr/>
        </p:nvSpPr>
        <p:spPr bwMode="auto">
          <a:xfrm>
            <a:off x="7720013" y="2608263"/>
            <a:ext cx="40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90" name="Text Box 74"/>
          <p:cNvSpPr txBox="1">
            <a:spLocks noChangeAspect="1" noChangeArrowheads="1"/>
          </p:cNvSpPr>
          <p:nvPr/>
        </p:nvSpPr>
        <p:spPr bwMode="auto">
          <a:xfrm>
            <a:off x="7720013" y="35909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91" name="Text Box 75"/>
          <p:cNvSpPr txBox="1">
            <a:spLocks noChangeAspect="1" noChangeArrowheads="1"/>
          </p:cNvSpPr>
          <p:nvPr/>
        </p:nvSpPr>
        <p:spPr bwMode="auto">
          <a:xfrm>
            <a:off x="7720013" y="4295775"/>
            <a:ext cx="40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92" name="Text Box 76"/>
          <p:cNvSpPr txBox="1">
            <a:spLocks noChangeAspect="1" noChangeArrowheads="1"/>
          </p:cNvSpPr>
          <p:nvPr/>
        </p:nvSpPr>
        <p:spPr bwMode="auto">
          <a:xfrm>
            <a:off x="7734300" y="4759325"/>
            <a:ext cx="4032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93" name="Text Box 77"/>
          <p:cNvSpPr txBox="1">
            <a:spLocks noChangeAspect="1" noChangeArrowheads="1"/>
          </p:cNvSpPr>
          <p:nvPr/>
        </p:nvSpPr>
        <p:spPr bwMode="auto">
          <a:xfrm>
            <a:off x="7772400" y="5156200"/>
            <a:ext cx="401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294" name="Oval 78"/>
          <p:cNvSpPr>
            <a:spLocks noChangeAspect="1" noChangeArrowheads="1"/>
          </p:cNvSpPr>
          <p:nvPr/>
        </p:nvSpPr>
        <p:spPr bwMode="auto">
          <a:xfrm>
            <a:off x="4764088" y="2725738"/>
            <a:ext cx="300037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95" name="Text Box 79"/>
          <p:cNvSpPr txBox="1">
            <a:spLocks noChangeAspect="1" noChangeArrowheads="1"/>
          </p:cNvSpPr>
          <p:nvPr/>
        </p:nvSpPr>
        <p:spPr bwMode="auto">
          <a:xfrm>
            <a:off x="4687888" y="2732088"/>
            <a:ext cx="417512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1,2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296" name="Oval 80"/>
          <p:cNvSpPr>
            <a:spLocks noChangeAspect="1" noChangeArrowheads="1"/>
          </p:cNvSpPr>
          <p:nvPr/>
        </p:nvSpPr>
        <p:spPr bwMode="auto">
          <a:xfrm>
            <a:off x="4764088" y="3155950"/>
            <a:ext cx="300037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97" name="Text Box 81"/>
          <p:cNvSpPr txBox="1">
            <a:spLocks noChangeAspect="1" noChangeArrowheads="1"/>
          </p:cNvSpPr>
          <p:nvPr/>
        </p:nvSpPr>
        <p:spPr bwMode="auto">
          <a:xfrm>
            <a:off x="4697413" y="3168650"/>
            <a:ext cx="41751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2,2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298" name="Oval 82"/>
          <p:cNvSpPr>
            <a:spLocks noChangeAspect="1" noChangeArrowheads="1"/>
          </p:cNvSpPr>
          <p:nvPr/>
        </p:nvSpPr>
        <p:spPr bwMode="auto">
          <a:xfrm>
            <a:off x="4764088" y="3584575"/>
            <a:ext cx="300037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299" name="Text Box 83"/>
          <p:cNvSpPr txBox="1">
            <a:spLocks noChangeAspect="1" noChangeArrowheads="1"/>
          </p:cNvSpPr>
          <p:nvPr/>
        </p:nvSpPr>
        <p:spPr bwMode="auto">
          <a:xfrm>
            <a:off x="4706938" y="3600450"/>
            <a:ext cx="4191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2,2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00" name="Oval 84"/>
          <p:cNvSpPr>
            <a:spLocks noChangeAspect="1" noChangeArrowheads="1"/>
          </p:cNvSpPr>
          <p:nvPr/>
        </p:nvSpPr>
        <p:spPr bwMode="auto">
          <a:xfrm>
            <a:off x="4764088" y="4017963"/>
            <a:ext cx="300037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01" name="Text Box 85"/>
          <p:cNvSpPr txBox="1">
            <a:spLocks noChangeAspect="1" noChangeArrowheads="1"/>
          </p:cNvSpPr>
          <p:nvPr/>
        </p:nvSpPr>
        <p:spPr bwMode="auto">
          <a:xfrm>
            <a:off x="4711700" y="4030663"/>
            <a:ext cx="4191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2,2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02" name="Oval 86"/>
          <p:cNvSpPr>
            <a:spLocks noChangeAspect="1" noChangeArrowheads="1"/>
          </p:cNvSpPr>
          <p:nvPr/>
        </p:nvSpPr>
        <p:spPr bwMode="auto">
          <a:xfrm>
            <a:off x="4764088" y="4448175"/>
            <a:ext cx="300037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03" name="Text Box 87"/>
          <p:cNvSpPr txBox="1">
            <a:spLocks noChangeAspect="1" noChangeArrowheads="1"/>
          </p:cNvSpPr>
          <p:nvPr/>
        </p:nvSpPr>
        <p:spPr bwMode="auto">
          <a:xfrm>
            <a:off x="4700588" y="4449763"/>
            <a:ext cx="4191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3,2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04" name="Oval 88"/>
          <p:cNvSpPr>
            <a:spLocks noChangeAspect="1" noChangeArrowheads="1"/>
          </p:cNvSpPr>
          <p:nvPr/>
        </p:nvSpPr>
        <p:spPr bwMode="auto">
          <a:xfrm>
            <a:off x="4764088" y="4876800"/>
            <a:ext cx="300037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05" name="Text Box 89"/>
          <p:cNvSpPr txBox="1">
            <a:spLocks noChangeAspect="1" noChangeArrowheads="1"/>
          </p:cNvSpPr>
          <p:nvPr/>
        </p:nvSpPr>
        <p:spPr bwMode="auto">
          <a:xfrm>
            <a:off x="4700588" y="4875213"/>
            <a:ext cx="4191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1,2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06" name="Oval 90"/>
          <p:cNvSpPr>
            <a:spLocks noChangeAspect="1" noChangeArrowheads="1"/>
          </p:cNvSpPr>
          <p:nvPr/>
        </p:nvSpPr>
        <p:spPr bwMode="auto">
          <a:xfrm>
            <a:off x="4764088" y="5310188"/>
            <a:ext cx="300037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07" name="Text Box 91"/>
          <p:cNvSpPr txBox="1">
            <a:spLocks noChangeAspect="1" noChangeArrowheads="1"/>
          </p:cNvSpPr>
          <p:nvPr/>
        </p:nvSpPr>
        <p:spPr bwMode="auto">
          <a:xfrm>
            <a:off x="4700588" y="5308600"/>
            <a:ext cx="4191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1,2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08" name="Oval 92"/>
          <p:cNvSpPr>
            <a:spLocks noChangeAspect="1" noChangeArrowheads="1"/>
          </p:cNvSpPr>
          <p:nvPr/>
        </p:nvSpPr>
        <p:spPr bwMode="auto">
          <a:xfrm>
            <a:off x="5297488" y="4005263"/>
            <a:ext cx="298450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09" name="Text Box 93"/>
          <p:cNvSpPr txBox="1">
            <a:spLocks noChangeAspect="1" noChangeArrowheads="1"/>
          </p:cNvSpPr>
          <p:nvPr/>
        </p:nvSpPr>
        <p:spPr bwMode="auto">
          <a:xfrm>
            <a:off x="5245100" y="4017963"/>
            <a:ext cx="4191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2,1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10" name="Oval 94"/>
          <p:cNvSpPr>
            <a:spLocks noChangeAspect="1" noChangeArrowheads="1"/>
          </p:cNvSpPr>
          <p:nvPr/>
        </p:nvSpPr>
        <p:spPr bwMode="auto">
          <a:xfrm>
            <a:off x="5297488" y="4457700"/>
            <a:ext cx="298450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11" name="Text Box 95"/>
          <p:cNvSpPr txBox="1">
            <a:spLocks noChangeAspect="1" noChangeArrowheads="1"/>
          </p:cNvSpPr>
          <p:nvPr/>
        </p:nvSpPr>
        <p:spPr bwMode="auto">
          <a:xfrm>
            <a:off x="5233988" y="4459288"/>
            <a:ext cx="417512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3,1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12" name="Oval 96"/>
          <p:cNvSpPr>
            <a:spLocks noChangeAspect="1" noChangeArrowheads="1"/>
          </p:cNvSpPr>
          <p:nvPr/>
        </p:nvSpPr>
        <p:spPr bwMode="auto">
          <a:xfrm>
            <a:off x="5786438" y="2713038"/>
            <a:ext cx="298450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13" name="Text Box 97"/>
          <p:cNvSpPr txBox="1">
            <a:spLocks noChangeAspect="1" noChangeArrowheads="1"/>
          </p:cNvSpPr>
          <p:nvPr/>
        </p:nvSpPr>
        <p:spPr bwMode="auto">
          <a:xfrm>
            <a:off x="5715000" y="2711450"/>
            <a:ext cx="4191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1,3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14" name="Oval 98"/>
          <p:cNvSpPr>
            <a:spLocks noChangeAspect="1" noChangeArrowheads="1"/>
          </p:cNvSpPr>
          <p:nvPr/>
        </p:nvSpPr>
        <p:spPr bwMode="auto">
          <a:xfrm>
            <a:off x="5786438" y="3133725"/>
            <a:ext cx="298450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15" name="Text Box 99"/>
          <p:cNvSpPr txBox="1">
            <a:spLocks noChangeAspect="1" noChangeArrowheads="1"/>
          </p:cNvSpPr>
          <p:nvPr/>
        </p:nvSpPr>
        <p:spPr bwMode="auto">
          <a:xfrm>
            <a:off x="5719763" y="3146425"/>
            <a:ext cx="41751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2,3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16" name="Oval 100"/>
          <p:cNvSpPr>
            <a:spLocks noChangeAspect="1" noChangeArrowheads="1"/>
          </p:cNvSpPr>
          <p:nvPr/>
        </p:nvSpPr>
        <p:spPr bwMode="auto">
          <a:xfrm>
            <a:off x="5786438" y="3584575"/>
            <a:ext cx="298450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17" name="Text Box 101"/>
          <p:cNvSpPr txBox="1">
            <a:spLocks noChangeAspect="1" noChangeArrowheads="1"/>
          </p:cNvSpPr>
          <p:nvPr/>
        </p:nvSpPr>
        <p:spPr bwMode="auto">
          <a:xfrm>
            <a:off x="5729288" y="3600450"/>
            <a:ext cx="41751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1,1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18" name="Oval 102"/>
          <p:cNvSpPr>
            <a:spLocks noChangeAspect="1" noChangeArrowheads="1"/>
          </p:cNvSpPr>
          <p:nvPr/>
        </p:nvSpPr>
        <p:spPr bwMode="auto">
          <a:xfrm>
            <a:off x="5780088" y="4002088"/>
            <a:ext cx="298450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19" name="Text Box 103"/>
          <p:cNvSpPr txBox="1">
            <a:spLocks noChangeAspect="1" noChangeArrowheads="1"/>
          </p:cNvSpPr>
          <p:nvPr/>
        </p:nvSpPr>
        <p:spPr bwMode="auto">
          <a:xfrm>
            <a:off x="5727700" y="4013200"/>
            <a:ext cx="4175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2,1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20" name="Oval 104"/>
          <p:cNvSpPr>
            <a:spLocks noChangeAspect="1" noChangeArrowheads="1"/>
          </p:cNvSpPr>
          <p:nvPr/>
        </p:nvSpPr>
        <p:spPr bwMode="auto">
          <a:xfrm>
            <a:off x="5780088" y="4445000"/>
            <a:ext cx="298450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21" name="Text Box 105"/>
          <p:cNvSpPr txBox="1">
            <a:spLocks noChangeAspect="1" noChangeArrowheads="1"/>
          </p:cNvSpPr>
          <p:nvPr/>
        </p:nvSpPr>
        <p:spPr bwMode="auto">
          <a:xfrm>
            <a:off x="5715000" y="4446588"/>
            <a:ext cx="4191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3,1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22" name="Oval 106"/>
          <p:cNvSpPr>
            <a:spLocks noChangeAspect="1" noChangeArrowheads="1"/>
          </p:cNvSpPr>
          <p:nvPr/>
        </p:nvSpPr>
        <p:spPr bwMode="auto">
          <a:xfrm>
            <a:off x="6257925" y="4457700"/>
            <a:ext cx="300038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23" name="Text Box 107"/>
          <p:cNvSpPr txBox="1">
            <a:spLocks noChangeAspect="1" noChangeArrowheads="1"/>
          </p:cNvSpPr>
          <p:nvPr/>
        </p:nvSpPr>
        <p:spPr bwMode="auto">
          <a:xfrm>
            <a:off x="6194425" y="4459288"/>
            <a:ext cx="4191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3,1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24" name="Oval 108"/>
          <p:cNvSpPr>
            <a:spLocks noChangeAspect="1" noChangeArrowheads="1"/>
          </p:cNvSpPr>
          <p:nvPr/>
        </p:nvSpPr>
        <p:spPr bwMode="auto">
          <a:xfrm>
            <a:off x="6862763" y="2725738"/>
            <a:ext cx="300037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25" name="Text Box 109"/>
          <p:cNvSpPr txBox="1">
            <a:spLocks noChangeAspect="1" noChangeArrowheads="1"/>
          </p:cNvSpPr>
          <p:nvPr/>
        </p:nvSpPr>
        <p:spPr bwMode="auto">
          <a:xfrm>
            <a:off x="6792913" y="2724150"/>
            <a:ext cx="4191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1,1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26" name="Oval 110"/>
          <p:cNvSpPr>
            <a:spLocks noChangeAspect="1" noChangeArrowheads="1"/>
          </p:cNvSpPr>
          <p:nvPr/>
        </p:nvSpPr>
        <p:spPr bwMode="auto">
          <a:xfrm>
            <a:off x="6862763" y="3155950"/>
            <a:ext cx="300037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27" name="Text Box 111"/>
          <p:cNvSpPr txBox="1">
            <a:spLocks noChangeAspect="1" noChangeArrowheads="1"/>
          </p:cNvSpPr>
          <p:nvPr/>
        </p:nvSpPr>
        <p:spPr bwMode="auto">
          <a:xfrm>
            <a:off x="6796088" y="3168650"/>
            <a:ext cx="4191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2,1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28" name="Oval 112"/>
          <p:cNvSpPr>
            <a:spLocks noChangeAspect="1" noChangeArrowheads="1"/>
          </p:cNvSpPr>
          <p:nvPr/>
        </p:nvSpPr>
        <p:spPr bwMode="auto">
          <a:xfrm>
            <a:off x="6862763" y="3584575"/>
            <a:ext cx="300037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29" name="Text Box 113"/>
          <p:cNvSpPr txBox="1">
            <a:spLocks noChangeAspect="1" noChangeArrowheads="1"/>
          </p:cNvSpPr>
          <p:nvPr/>
        </p:nvSpPr>
        <p:spPr bwMode="auto">
          <a:xfrm>
            <a:off x="6805613" y="3600450"/>
            <a:ext cx="4191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4,1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30" name="Oval 114"/>
          <p:cNvSpPr>
            <a:spLocks noChangeAspect="1" noChangeArrowheads="1"/>
          </p:cNvSpPr>
          <p:nvPr/>
        </p:nvSpPr>
        <p:spPr bwMode="auto">
          <a:xfrm>
            <a:off x="6862763" y="4448175"/>
            <a:ext cx="300037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31" name="Text Box 115"/>
          <p:cNvSpPr txBox="1">
            <a:spLocks noChangeAspect="1" noChangeArrowheads="1"/>
          </p:cNvSpPr>
          <p:nvPr/>
        </p:nvSpPr>
        <p:spPr bwMode="auto">
          <a:xfrm>
            <a:off x="6799263" y="4449763"/>
            <a:ext cx="4191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3,1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32" name="Oval 116"/>
          <p:cNvSpPr>
            <a:spLocks noChangeAspect="1" noChangeArrowheads="1"/>
          </p:cNvSpPr>
          <p:nvPr/>
        </p:nvSpPr>
        <p:spPr bwMode="auto">
          <a:xfrm>
            <a:off x="8072438" y="2725738"/>
            <a:ext cx="298450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33" name="Text Box 117"/>
          <p:cNvSpPr txBox="1">
            <a:spLocks noChangeAspect="1" noChangeArrowheads="1"/>
          </p:cNvSpPr>
          <p:nvPr/>
        </p:nvSpPr>
        <p:spPr bwMode="auto">
          <a:xfrm>
            <a:off x="8001000" y="2724150"/>
            <a:ext cx="4191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1,1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34" name="Oval 118"/>
          <p:cNvSpPr>
            <a:spLocks noChangeAspect="1" noChangeArrowheads="1"/>
          </p:cNvSpPr>
          <p:nvPr/>
        </p:nvSpPr>
        <p:spPr bwMode="auto">
          <a:xfrm>
            <a:off x="8072438" y="3584575"/>
            <a:ext cx="298450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35" name="Text Box 119"/>
          <p:cNvSpPr txBox="1">
            <a:spLocks noChangeAspect="1" noChangeArrowheads="1"/>
          </p:cNvSpPr>
          <p:nvPr/>
        </p:nvSpPr>
        <p:spPr bwMode="auto">
          <a:xfrm>
            <a:off x="8015288" y="3600450"/>
            <a:ext cx="41751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6,1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36" name="Oval 120"/>
          <p:cNvSpPr>
            <a:spLocks noChangeAspect="1" noChangeArrowheads="1"/>
          </p:cNvSpPr>
          <p:nvPr/>
        </p:nvSpPr>
        <p:spPr bwMode="auto">
          <a:xfrm>
            <a:off x="8072438" y="4448175"/>
            <a:ext cx="298450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37" name="Text Box 121"/>
          <p:cNvSpPr txBox="1">
            <a:spLocks noChangeAspect="1" noChangeArrowheads="1"/>
          </p:cNvSpPr>
          <p:nvPr/>
        </p:nvSpPr>
        <p:spPr bwMode="auto">
          <a:xfrm>
            <a:off x="8007350" y="4449763"/>
            <a:ext cx="4191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3,1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38" name="Oval 122"/>
          <p:cNvSpPr>
            <a:spLocks noChangeAspect="1" noChangeArrowheads="1"/>
          </p:cNvSpPr>
          <p:nvPr/>
        </p:nvSpPr>
        <p:spPr bwMode="auto">
          <a:xfrm>
            <a:off x="8072438" y="4876800"/>
            <a:ext cx="298450" cy="303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39" name="Text Box 123"/>
          <p:cNvSpPr txBox="1">
            <a:spLocks noChangeAspect="1" noChangeArrowheads="1"/>
          </p:cNvSpPr>
          <p:nvPr/>
        </p:nvSpPr>
        <p:spPr bwMode="auto">
          <a:xfrm>
            <a:off x="8007350" y="4875213"/>
            <a:ext cx="4191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1,1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40" name="Oval 124"/>
          <p:cNvSpPr>
            <a:spLocks noChangeAspect="1" noChangeArrowheads="1"/>
          </p:cNvSpPr>
          <p:nvPr/>
        </p:nvSpPr>
        <p:spPr bwMode="auto">
          <a:xfrm>
            <a:off x="8072438" y="5310188"/>
            <a:ext cx="298450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41" name="Text Box 125"/>
          <p:cNvSpPr txBox="1">
            <a:spLocks noChangeAspect="1" noChangeArrowheads="1"/>
          </p:cNvSpPr>
          <p:nvPr/>
        </p:nvSpPr>
        <p:spPr bwMode="auto">
          <a:xfrm>
            <a:off x="8007350" y="5308600"/>
            <a:ext cx="4191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1,1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42" name="Oval 126"/>
          <p:cNvSpPr>
            <a:spLocks noChangeAspect="1" noChangeArrowheads="1"/>
          </p:cNvSpPr>
          <p:nvPr/>
        </p:nvSpPr>
        <p:spPr bwMode="auto">
          <a:xfrm>
            <a:off x="7473950" y="2725738"/>
            <a:ext cx="298450" cy="3032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43" name="Text Box 127"/>
          <p:cNvSpPr txBox="1">
            <a:spLocks noChangeAspect="1" noChangeArrowheads="1"/>
          </p:cNvSpPr>
          <p:nvPr/>
        </p:nvSpPr>
        <p:spPr bwMode="auto">
          <a:xfrm>
            <a:off x="7400925" y="2732088"/>
            <a:ext cx="4191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1,4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44" name="Oval 128"/>
          <p:cNvSpPr>
            <a:spLocks noChangeAspect="1" noChangeArrowheads="1"/>
          </p:cNvSpPr>
          <p:nvPr/>
        </p:nvSpPr>
        <p:spPr bwMode="auto">
          <a:xfrm>
            <a:off x="7473950" y="4448175"/>
            <a:ext cx="298450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45" name="Text Box 129"/>
          <p:cNvSpPr txBox="1">
            <a:spLocks noChangeAspect="1" noChangeArrowheads="1"/>
          </p:cNvSpPr>
          <p:nvPr/>
        </p:nvSpPr>
        <p:spPr bwMode="auto">
          <a:xfrm>
            <a:off x="7407275" y="4449763"/>
            <a:ext cx="4191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3,4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46" name="Oval 130"/>
          <p:cNvSpPr>
            <a:spLocks noChangeAspect="1" noChangeArrowheads="1"/>
          </p:cNvSpPr>
          <p:nvPr/>
        </p:nvSpPr>
        <p:spPr bwMode="auto">
          <a:xfrm>
            <a:off x="6261100" y="5310188"/>
            <a:ext cx="300038" cy="30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47" name="Text Box 131"/>
          <p:cNvSpPr txBox="1">
            <a:spLocks noChangeAspect="1" noChangeArrowheads="1"/>
          </p:cNvSpPr>
          <p:nvPr/>
        </p:nvSpPr>
        <p:spPr bwMode="auto">
          <a:xfrm>
            <a:off x="6197600" y="5308600"/>
            <a:ext cx="4191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300" smtClean="0">
                <a:solidFill>
                  <a:srgbClr val="0C325C"/>
                </a:solidFill>
              </a:rPr>
              <a:t>1,8</a:t>
            </a:r>
            <a:endParaRPr lang="en-US" altLang="zh-CN" sz="1300" smtClean="0">
              <a:solidFill>
                <a:srgbClr val="0C325C"/>
              </a:solidFill>
              <a:ea typeface="宋体" charset="0"/>
              <a:cs typeface="宋体" charset="0"/>
            </a:endParaRPr>
          </a:p>
        </p:txBody>
      </p:sp>
      <p:sp>
        <p:nvSpPr>
          <p:cNvPr id="1161348" name="AutoShape 132"/>
          <p:cNvSpPr>
            <a:spLocks noChangeAspect="1" noChangeArrowheads="1"/>
          </p:cNvSpPr>
          <p:nvPr/>
        </p:nvSpPr>
        <p:spPr bwMode="auto">
          <a:xfrm>
            <a:off x="3697288" y="3744913"/>
            <a:ext cx="452437" cy="906462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49" name="Rectangle 133"/>
          <p:cNvSpPr>
            <a:spLocks noChangeAspect="1" noChangeArrowheads="1"/>
          </p:cNvSpPr>
          <p:nvPr/>
        </p:nvSpPr>
        <p:spPr bwMode="auto">
          <a:xfrm>
            <a:off x="2486025" y="3340100"/>
            <a:ext cx="661988" cy="1004888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50" name="Freeform 134"/>
          <p:cNvSpPr>
            <a:spLocks noChangeAspect="1"/>
          </p:cNvSpPr>
          <p:nvPr/>
        </p:nvSpPr>
        <p:spPr bwMode="auto">
          <a:xfrm>
            <a:off x="2482850" y="3089275"/>
            <a:ext cx="3175" cy="250825"/>
          </a:xfrm>
          <a:custGeom>
            <a:avLst/>
            <a:gdLst>
              <a:gd name="T0" fmla="*/ 75 h 75"/>
              <a:gd name="T1" fmla="*/ 0 h 75"/>
              <a:gd name="T2" fmla="*/ 75 h 7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75">
                <a:moveTo>
                  <a:pt x="0" y="75"/>
                </a:moveTo>
                <a:lnTo>
                  <a:pt x="0" y="0"/>
                </a:lnTo>
                <a:lnTo>
                  <a:pt x="0" y="7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51" name="Freeform 135"/>
          <p:cNvSpPr>
            <a:spLocks noChangeAspect="1"/>
          </p:cNvSpPr>
          <p:nvPr/>
        </p:nvSpPr>
        <p:spPr bwMode="auto">
          <a:xfrm>
            <a:off x="2482850" y="3292475"/>
            <a:ext cx="158750" cy="1558925"/>
          </a:xfrm>
          <a:custGeom>
            <a:avLst/>
            <a:gdLst>
              <a:gd name="T0" fmla="*/ 0 h 309"/>
              <a:gd name="T1" fmla="*/ 309 h 309"/>
              <a:gd name="T2" fmla="*/ 0 h 30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09">
                <a:moveTo>
                  <a:pt x="0" y="0"/>
                </a:moveTo>
                <a:lnTo>
                  <a:pt x="0" y="3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52" name="Text Box 136"/>
          <p:cNvSpPr txBox="1">
            <a:spLocks noChangeAspect="1" noChangeArrowheads="1"/>
          </p:cNvSpPr>
          <p:nvPr/>
        </p:nvSpPr>
        <p:spPr bwMode="auto">
          <a:xfrm>
            <a:off x="1187450" y="3054350"/>
            <a:ext cx="3000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61353" name="Freeform 137"/>
          <p:cNvSpPr>
            <a:spLocks noChangeAspect="1"/>
          </p:cNvSpPr>
          <p:nvPr/>
        </p:nvSpPr>
        <p:spPr bwMode="auto">
          <a:xfrm>
            <a:off x="1130300" y="3340100"/>
            <a:ext cx="2220913" cy="1588"/>
          </a:xfrm>
          <a:custGeom>
            <a:avLst/>
            <a:gdLst>
              <a:gd name="T0" fmla="*/ 0 w 667"/>
              <a:gd name="T1" fmla="*/ 667 w 667"/>
              <a:gd name="T2" fmla="*/ 0 w 6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7">
                <a:moveTo>
                  <a:pt x="0" y="0"/>
                </a:moveTo>
                <a:lnTo>
                  <a:pt x="66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54" name="Freeform 138"/>
          <p:cNvSpPr>
            <a:spLocks noChangeAspect="1"/>
          </p:cNvSpPr>
          <p:nvPr/>
        </p:nvSpPr>
        <p:spPr bwMode="auto">
          <a:xfrm>
            <a:off x="1130300" y="4344988"/>
            <a:ext cx="2220913" cy="3175"/>
          </a:xfrm>
          <a:custGeom>
            <a:avLst/>
            <a:gdLst>
              <a:gd name="T0" fmla="*/ 0 w 667"/>
              <a:gd name="T1" fmla="*/ 667 w 667"/>
              <a:gd name="T2" fmla="*/ 0 w 6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7">
                <a:moveTo>
                  <a:pt x="0" y="0"/>
                </a:moveTo>
                <a:lnTo>
                  <a:pt x="66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55" name="Freeform 139"/>
          <p:cNvSpPr>
            <a:spLocks noChangeAspect="1"/>
          </p:cNvSpPr>
          <p:nvPr/>
        </p:nvSpPr>
        <p:spPr bwMode="auto">
          <a:xfrm>
            <a:off x="3148013" y="3082925"/>
            <a:ext cx="3175" cy="2224088"/>
          </a:xfrm>
          <a:custGeom>
            <a:avLst/>
            <a:gdLst>
              <a:gd name="T0" fmla="*/ 668 h 668"/>
              <a:gd name="T1" fmla="*/ 0 h 668"/>
              <a:gd name="T2" fmla="*/ 668 h 66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668">
                <a:moveTo>
                  <a:pt x="0" y="668"/>
                </a:moveTo>
                <a:lnTo>
                  <a:pt x="0" y="0"/>
                </a:lnTo>
                <a:lnTo>
                  <a:pt x="0" y="668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56" name="Freeform 140"/>
          <p:cNvSpPr>
            <a:spLocks noChangeAspect="1"/>
          </p:cNvSpPr>
          <p:nvPr/>
        </p:nvSpPr>
        <p:spPr bwMode="auto">
          <a:xfrm>
            <a:off x="1135063" y="5065713"/>
            <a:ext cx="2222500" cy="3175"/>
          </a:xfrm>
          <a:custGeom>
            <a:avLst/>
            <a:gdLst>
              <a:gd name="T0" fmla="*/ 0 w 668"/>
              <a:gd name="T1" fmla="*/ 668 w 668"/>
              <a:gd name="T2" fmla="*/ 0 w 66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8">
                <a:moveTo>
                  <a:pt x="0" y="0"/>
                </a:moveTo>
                <a:lnTo>
                  <a:pt x="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57" name="Freeform 141"/>
          <p:cNvSpPr>
            <a:spLocks noChangeAspect="1"/>
          </p:cNvSpPr>
          <p:nvPr/>
        </p:nvSpPr>
        <p:spPr bwMode="auto">
          <a:xfrm>
            <a:off x="1130300" y="4848225"/>
            <a:ext cx="2220913" cy="3175"/>
          </a:xfrm>
          <a:custGeom>
            <a:avLst/>
            <a:gdLst>
              <a:gd name="T0" fmla="*/ 0 w 667"/>
              <a:gd name="T1" fmla="*/ 667 w 667"/>
              <a:gd name="T2" fmla="*/ 0 w 6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67">
                <a:moveTo>
                  <a:pt x="0" y="0"/>
                </a:moveTo>
                <a:lnTo>
                  <a:pt x="66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1359" name="Rectangle 14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5.6.2	</a:t>
            </a:r>
            <a:r>
              <a:rPr lang="en-US" altLang="zh-CN">
                <a:ea typeface="宋体" charset="0"/>
                <a:cs typeface="宋体" charset="0"/>
              </a:rPr>
              <a:t>Global Routing in a Connectivity Graph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609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F1137-A430-A34B-AF61-7B4193E33400}" type="slidenum">
              <a:rPr lang="en-US"/>
              <a:pPr/>
              <a:t>64</a:t>
            </a:fld>
            <a:endParaRPr lang="en-US"/>
          </a:p>
        </p:txBody>
      </p:sp>
      <p:sp>
        <p:nvSpPr>
          <p:cNvPr id="1163266" name="Rectangle 2"/>
          <p:cNvSpPr>
            <a:spLocks noChangeArrowheads="1"/>
          </p:cNvSpPr>
          <p:nvPr/>
        </p:nvSpPr>
        <p:spPr bwMode="auto">
          <a:xfrm>
            <a:off x="0" y="-20638"/>
            <a:ext cx="9144000" cy="800101"/>
          </a:xfrm>
          <a:prstGeom prst="rect">
            <a:avLst/>
          </a:prstGeom>
          <a:solidFill>
            <a:srgbClr val="EDEDED"/>
          </a:solidFill>
          <a:ln w="9525">
            <a:solidFill>
              <a:srgbClr val="EDEDE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268" name="Text Box 4"/>
          <p:cNvSpPr txBox="1">
            <a:spLocks noChangeArrowheads="1"/>
          </p:cNvSpPr>
          <p:nvPr/>
        </p:nvSpPr>
        <p:spPr bwMode="auto">
          <a:xfrm>
            <a:off x="3502025" y="-20638"/>
            <a:ext cx="288925" cy="24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163269" name="Rectangle 5"/>
          <p:cNvSpPr>
            <a:spLocks noChangeArrowheads="1"/>
          </p:cNvSpPr>
          <p:nvPr/>
        </p:nvSpPr>
        <p:spPr bwMode="auto">
          <a:xfrm rot="16200000">
            <a:off x="3984625" y="760413"/>
            <a:ext cx="609600" cy="1066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270" name="Rectangle 6"/>
          <p:cNvSpPr>
            <a:spLocks noChangeArrowheads="1"/>
          </p:cNvSpPr>
          <p:nvPr/>
        </p:nvSpPr>
        <p:spPr bwMode="auto">
          <a:xfrm rot="16200000">
            <a:off x="3831432" y="148431"/>
            <a:ext cx="609600" cy="763587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271" name="Text Box 7"/>
          <p:cNvSpPr txBox="1">
            <a:spLocks noChangeArrowheads="1"/>
          </p:cNvSpPr>
          <p:nvPr/>
        </p:nvSpPr>
        <p:spPr bwMode="auto">
          <a:xfrm>
            <a:off x="3449638" y="377825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3272" name="Text Box 8"/>
          <p:cNvSpPr txBox="1">
            <a:spLocks noChangeArrowheads="1"/>
          </p:cNvSpPr>
          <p:nvPr/>
        </p:nvSpPr>
        <p:spPr bwMode="auto">
          <a:xfrm>
            <a:off x="4518025" y="377825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3273" name="Text Box 9"/>
          <p:cNvSpPr txBox="1">
            <a:spLocks noChangeArrowheads="1"/>
          </p:cNvSpPr>
          <p:nvPr/>
        </p:nvSpPr>
        <p:spPr bwMode="auto">
          <a:xfrm>
            <a:off x="4821238" y="377825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3274" name="Text Box 10"/>
          <p:cNvSpPr txBox="1">
            <a:spLocks noChangeArrowheads="1"/>
          </p:cNvSpPr>
          <p:nvPr/>
        </p:nvSpPr>
        <p:spPr bwMode="auto">
          <a:xfrm>
            <a:off x="3449638" y="77946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3275" name="Text Box 11"/>
          <p:cNvSpPr txBox="1">
            <a:spLocks noChangeArrowheads="1"/>
          </p:cNvSpPr>
          <p:nvPr/>
        </p:nvSpPr>
        <p:spPr bwMode="auto">
          <a:xfrm>
            <a:off x="3983038" y="7794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63276" name="Text Box 12"/>
          <p:cNvSpPr txBox="1">
            <a:spLocks noChangeArrowheads="1"/>
          </p:cNvSpPr>
          <p:nvPr/>
        </p:nvSpPr>
        <p:spPr bwMode="auto">
          <a:xfrm>
            <a:off x="4518025" y="7794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63277" name="Text Box 13"/>
          <p:cNvSpPr txBox="1">
            <a:spLocks noChangeArrowheads="1"/>
          </p:cNvSpPr>
          <p:nvPr/>
        </p:nvSpPr>
        <p:spPr bwMode="auto">
          <a:xfrm>
            <a:off x="4821238" y="77946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63278" name="Text Box 14"/>
          <p:cNvSpPr txBox="1">
            <a:spLocks noChangeArrowheads="1"/>
          </p:cNvSpPr>
          <p:nvPr/>
        </p:nvSpPr>
        <p:spPr bwMode="auto">
          <a:xfrm>
            <a:off x="3449638" y="114141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63279" name="Text Box 15"/>
          <p:cNvSpPr txBox="1">
            <a:spLocks noChangeArrowheads="1"/>
          </p:cNvSpPr>
          <p:nvPr/>
        </p:nvSpPr>
        <p:spPr bwMode="auto">
          <a:xfrm>
            <a:off x="4821238" y="121761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63280" name="Text Box 16"/>
          <p:cNvSpPr txBox="1">
            <a:spLocks noChangeArrowheads="1"/>
          </p:cNvSpPr>
          <p:nvPr/>
        </p:nvSpPr>
        <p:spPr bwMode="auto">
          <a:xfrm>
            <a:off x="3438525" y="161925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63281" name="Text Box 17"/>
          <p:cNvSpPr txBox="1">
            <a:spLocks noChangeArrowheads="1"/>
          </p:cNvSpPr>
          <p:nvPr/>
        </p:nvSpPr>
        <p:spPr bwMode="auto">
          <a:xfrm>
            <a:off x="4059238" y="161925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3282" name="Text Box 18"/>
          <p:cNvSpPr txBox="1">
            <a:spLocks noChangeArrowheads="1"/>
          </p:cNvSpPr>
          <p:nvPr/>
        </p:nvSpPr>
        <p:spPr bwMode="auto">
          <a:xfrm>
            <a:off x="4791075" y="161925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63283" name="Text Box 19"/>
          <p:cNvSpPr txBox="1">
            <a:spLocks noChangeArrowheads="1"/>
          </p:cNvSpPr>
          <p:nvPr/>
        </p:nvSpPr>
        <p:spPr bwMode="auto">
          <a:xfrm rot="21600000">
            <a:off x="3714750" y="122713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3284" name="Text Box 20"/>
          <p:cNvSpPr txBox="1">
            <a:spLocks noChangeArrowheads="1"/>
          </p:cNvSpPr>
          <p:nvPr/>
        </p:nvSpPr>
        <p:spPr bwMode="auto">
          <a:xfrm rot="21600000">
            <a:off x="3846513" y="968375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3285" name="Text Box 21"/>
          <p:cNvSpPr txBox="1">
            <a:spLocks noChangeArrowheads="1"/>
          </p:cNvSpPr>
          <p:nvPr/>
        </p:nvSpPr>
        <p:spPr bwMode="auto">
          <a:xfrm rot="21600000">
            <a:off x="4267200" y="511175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3286" name="Text Box 22"/>
          <p:cNvSpPr txBox="1">
            <a:spLocks noChangeArrowheads="1"/>
          </p:cNvSpPr>
          <p:nvPr/>
        </p:nvSpPr>
        <p:spPr bwMode="auto">
          <a:xfrm rot="21600000">
            <a:off x="4257675" y="27305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3287" name="Line 23"/>
          <p:cNvSpPr>
            <a:spLocks noChangeShapeType="1"/>
          </p:cNvSpPr>
          <p:nvPr/>
        </p:nvSpPr>
        <p:spPr bwMode="auto">
          <a:xfrm rot="16200000" flipH="1">
            <a:off x="3254375" y="695325"/>
            <a:ext cx="209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288" name="Line 24"/>
          <p:cNvSpPr>
            <a:spLocks noChangeShapeType="1"/>
          </p:cNvSpPr>
          <p:nvPr/>
        </p:nvSpPr>
        <p:spPr bwMode="auto">
          <a:xfrm rot="5400000" flipV="1">
            <a:off x="3713957" y="57943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289" name="Text Box 25"/>
          <p:cNvSpPr txBox="1">
            <a:spLocks noChangeArrowheads="1"/>
          </p:cNvSpPr>
          <p:nvPr/>
        </p:nvSpPr>
        <p:spPr bwMode="auto">
          <a:xfrm>
            <a:off x="3219450" y="377825"/>
            <a:ext cx="3143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63290" name="Line 26"/>
          <p:cNvSpPr>
            <a:spLocks noChangeShapeType="1"/>
          </p:cNvSpPr>
          <p:nvPr/>
        </p:nvSpPr>
        <p:spPr bwMode="auto">
          <a:xfrm rot="16200000" flipV="1">
            <a:off x="3497263" y="47625"/>
            <a:ext cx="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291" name="Line 27"/>
          <p:cNvSpPr>
            <a:spLocks noChangeShapeType="1"/>
          </p:cNvSpPr>
          <p:nvPr/>
        </p:nvSpPr>
        <p:spPr bwMode="auto">
          <a:xfrm rot="5400000" flipH="1">
            <a:off x="3263900" y="3603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292" name="Rectangle 28"/>
          <p:cNvSpPr>
            <a:spLocks noChangeArrowheads="1"/>
          </p:cNvSpPr>
          <p:nvPr/>
        </p:nvSpPr>
        <p:spPr bwMode="auto">
          <a:xfrm>
            <a:off x="3449638" y="225425"/>
            <a:ext cx="1676400" cy="1677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293" name="Line 29"/>
          <p:cNvSpPr>
            <a:spLocks noChangeShapeType="1"/>
          </p:cNvSpPr>
          <p:nvPr/>
        </p:nvSpPr>
        <p:spPr bwMode="auto">
          <a:xfrm>
            <a:off x="3449638" y="8350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294" name="Line 30"/>
          <p:cNvSpPr>
            <a:spLocks noChangeShapeType="1"/>
          </p:cNvSpPr>
          <p:nvPr/>
        </p:nvSpPr>
        <p:spPr bwMode="auto">
          <a:xfrm>
            <a:off x="3449638" y="98901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295" name="Line 31"/>
          <p:cNvSpPr>
            <a:spLocks noChangeShapeType="1"/>
          </p:cNvSpPr>
          <p:nvPr/>
        </p:nvSpPr>
        <p:spPr bwMode="auto">
          <a:xfrm>
            <a:off x="3449638" y="159861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296" name="Line 32"/>
          <p:cNvSpPr>
            <a:spLocks noChangeShapeType="1"/>
          </p:cNvSpPr>
          <p:nvPr/>
        </p:nvSpPr>
        <p:spPr bwMode="auto">
          <a:xfrm>
            <a:off x="3754438" y="225425"/>
            <a:ext cx="0" cy="167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297" name="Line 33"/>
          <p:cNvSpPr>
            <a:spLocks noChangeShapeType="1"/>
          </p:cNvSpPr>
          <p:nvPr/>
        </p:nvSpPr>
        <p:spPr bwMode="auto">
          <a:xfrm>
            <a:off x="4518025" y="225425"/>
            <a:ext cx="0" cy="763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298" name="Line 34"/>
          <p:cNvSpPr>
            <a:spLocks noChangeShapeType="1"/>
          </p:cNvSpPr>
          <p:nvPr/>
        </p:nvSpPr>
        <p:spPr bwMode="auto">
          <a:xfrm>
            <a:off x="4821238" y="225425"/>
            <a:ext cx="0" cy="167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299" name="Rectangle 35"/>
          <p:cNvSpPr>
            <a:spLocks noChangeArrowheads="1"/>
          </p:cNvSpPr>
          <p:nvPr/>
        </p:nvSpPr>
        <p:spPr bwMode="auto">
          <a:xfrm>
            <a:off x="3725863" y="1290638"/>
            <a:ext cx="30162" cy="873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300" name="Rectangle 36"/>
          <p:cNvSpPr>
            <a:spLocks noChangeArrowheads="1"/>
          </p:cNvSpPr>
          <p:nvPr/>
        </p:nvSpPr>
        <p:spPr bwMode="auto">
          <a:xfrm>
            <a:off x="4518025" y="368300"/>
            <a:ext cx="30163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301" name="Rectangle 37"/>
          <p:cNvSpPr>
            <a:spLocks noChangeArrowheads="1"/>
          </p:cNvSpPr>
          <p:nvPr/>
        </p:nvSpPr>
        <p:spPr bwMode="auto">
          <a:xfrm>
            <a:off x="3937000" y="958850"/>
            <a:ext cx="87313" cy="30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3302" name="Rectangle 38"/>
          <p:cNvSpPr>
            <a:spLocks noChangeArrowheads="1"/>
          </p:cNvSpPr>
          <p:nvPr/>
        </p:nvSpPr>
        <p:spPr bwMode="auto">
          <a:xfrm>
            <a:off x="4518025" y="596900"/>
            <a:ext cx="30163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63303" name="Group 39"/>
          <p:cNvGrpSpPr>
            <a:grpSpLocks/>
          </p:cNvGrpSpPr>
          <p:nvPr/>
        </p:nvGrpSpPr>
        <p:grpSpPr bwMode="auto">
          <a:xfrm>
            <a:off x="5608638" y="52388"/>
            <a:ext cx="2795587" cy="2155825"/>
            <a:chOff x="3337" y="31"/>
            <a:chExt cx="1664" cy="1282"/>
          </a:xfrm>
        </p:grpSpPr>
        <p:sp>
          <p:nvSpPr>
            <p:cNvPr id="1163304" name="Text Box 40"/>
            <p:cNvSpPr txBox="1">
              <a:spLocks noChangeArrowheads="1"/>
            </p:cNvSpPr>
            <p:nvPr/>
          </p:nvSpPr>
          <p:spPr bwMode="auto">
            <a:xfrm>
              <a:off x="3846" y="31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63305" name="Text Box 41"/>
            <p:cNvSpPr txBox="1">
              <a:spLocks noChangeArrowheads="1"/>
            </p:cNvSpPr>
            <p:nvPr/>
          </p:nvSpPr>
          <p:spPr bwMode="auto">
            <a:xfrm>
              <a:off x="4391" y="31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63306" name="Text Box 42"/>
            <p:cNvSpPr txBox="1">
              <a:spLocks noChangeArrowheads="1"/>
            </p:cNvSpPr>
            <p:nvPr/>
          </p:nvSpPr>
          <p:spPr bwMode="auto">
            <a:xfrm>
              <a:off x="4681" y="31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63307" name="Text Box 43"/>
            <p:cNvSpPr txBox="1">
              <a:spLocks noChangeArrowheads="1"/>
            </p:cNvSpPr>
            <p:nvPr/>
          </p:nvSpPr>
          <p:spPr bwMode="auto">
            <a:xfrm>
              <a:off x="3716" y="458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63308" name="Oval 44"/>
            <p:cNvSpPr>
              <a:spLocks noChangeArrowheads="1"/>
            </p:cNvSpPr>
            <p:nvPr/>
          </p:nvSpPr>
          <p:spPr bwMode="auto">
            <a:xfrm rot="16200000">
              <a:off x="3839" y="991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09" name="Oval 45"/>
            <p:cNvSpPr>
              <a:spLocks noChangeArrowheads="1"/>
            </p:cNvSpPr>
            <p:nvPr/>
          </p:nvSpPr>
          <p:spPr bwMode="auto">
            <a:xfrm rot="16200000">
              <a:off x="3839" y="726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10" name="Oval 46"/>
            <p:cNvSpPr>
              <a:spLocks noChangeArrowheads="1"/>
            </p:cNvSpPr>
            <p:nvPr/>
          </p:nvSpPr>
          <p:spPr bwMode="auto">
            <a:xfrm rot="16200000">
              <a:off x="3839" y="457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11" name="Oval 47"/>
            <p:cNvSpPr>
              <a:spLocks noChangeArrowheads="1"/>
            </p:cNvSpPr>
            <p:nvPr/>
          </p:nvSpPr>
          <p:spPr bwMode="auto">
            <a:xfrm rot="16200000">
              <a:off x="4269" y="990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12" name="Oval 48"/>
            <p:cNvSpPr>
              <a:spLocks noChangeArrowheads="1"/>
            </p:cNvSpPr>
            <p:nvPr/>
          </p:nvSpPr>
          <p:spPr bwMode="auto">
            <a:xfrm rot="16200000">
              <a:off x="4664" y="727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13" name="Oval 49"/>
            <p:cNvSpPr>
              <a:spLocks noChangeArrowheads="1"/>
            </p:cNvSpPr>
            <p:nvPr/>
          </p:nvSpPr>
          <p:spPr bwMode="auto">
            <a:xfrm rot="16200000">
              <a:off x="4385" y="457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14" name="Oval 50"/>
            <p:cNvSpPr>
              <a:spLocks noChangeArrowheads="1"/>
            </p:cNvSpPr>
            <p:nvPr/>
          </p:nvSpPr>
          <p:spPr bwMode="auto">
            <a:xfrm rot="16200000">
              <a:off x="4664" y="457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15" name="Line 51"/>
            <p:cNvSpPr>
              <a:spLocks noChangeShapeType="1"/>
            </p:cNvSpPr>
            <p:nvPr/>
          </p:nvSpPr>
          <p:spPr bwMode="auto">
            <a:xfrm rot="5400000" flipH="1">
              <a:off x="3889" y="949"/>
              <a:ext cx="8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16" name="Line 52"/>
            <p:cNvSpPr>
              <a:spLocks noChangeShapeType="1"/>
            </p:cNvSpPr>
            <p:nvPr/>
          </p:nvSpPr>
          <p:spPr bwMode="auto">
            <a:xfrm rot="5400000" flipH="1">
              <a:off x="3890" y="677"/>
              <a:ext cx="8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17" name="Line 53"/>
            <p:cNvSpPr>
              <a:spLocks noChangeShapeType="1"/>
            </p:cNvSpPr>
            <p:nvPr/>
          </p:nvSpPr>
          <p:spPr bwMode="auto">
            <a:xfrm rot="5400000" flipH="1">
              <a:off x="4713" y="949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18" name="Line 54"/>
            <p:cNvSpPr>
              <a:spLocks noChangeShapeType="1"/>
            </p:cNvSpPr>
            <p:nvPr/>
          </p:nvSpPr>
          <p:spPr bwMode="auto">
            <a:xfrm rot="16200000">
              <a:off x="4715" y="678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19" name="Line 55"/>
            <p:cNvSpPr>
              <a:spLocks noChangeShapeType="1"/>
            </p:cNvSpPr>
            <p:nvPr/>
          </p:nvSpPr>
          <p:spPr bwMode="auto">
            <a:xfrm rot="16200000">
              <a:off x="4145" y="961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20" name="Line 56"/>
            <p:cNvSpPr>
              <a:spLocks noChangeShapeType="1"/>
            </p:cNvSpPr>
            <p:nvPr/>
          </p:nvSpPr>
          <p:spPr bwMode="auto">
            <a:xfrm rot="16200000">
              <a:off x="4061" y="505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21" name="Line 57"/>
            <p:cNvSpPr>
              <a:spLocks noChangeShapeType="1"/>
            </p:cNvSpPr>
            <p:nvPr/>
          </p:nvSpPr>
          <p:spPr bwMode="auto">
            <a:xfrm rot="5400000" flipV="1">
              <a:off x="4615" y="499"/>
              <a:ext cx="0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22" name="Text Box 58"/>
            <p:cNvSpPr txBox="1">
              <a:spLocks noChangeArrowheads="1"/>
            </p:cNvSpPr>
            <p:nvPr/>
          </p:nvSpPr>
          <p:spPr bwMode="auto">
            <a:xfrm>
              <a:off x="3813" y="1005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2,2</a:t>
              </a:r>
            </a:p>
          </p:txBody>
        </p:sp>
        <p:sp>
          <p:nvSpPr>
            <p:cNvPr id="1163323" name="Text Box 59"/>
            <p:cNvSpPr txBox="1">
              <a:spLocks noChangeArrowheads="1"/>
            </p:cNvSpPr>
            <p:nvPr/>
          </p:nvSpPr>
          <p:spPr bwMode="auto">
            <a:xfrm>
              <a:off x="3813" y="741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4,2</a:t>
              </a:r>
            </a:p>
          </p:txBody>
        </p:sp>
        <p:sp>
          <p:nvSpPr>
            <p:cNvPr id="1163324" name="Text Box 60"/>
            <p:cNvSpPr txBox="1">
              <a:spLocks noChangeArrowheads="1"/>
            </p:cNvSpPr>
            <p:nvPr/>
          </p:nvSpPr>
          <p:spPr bwMode="auto">
            <a:xfrm>
              <a:off x="3813" y="471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1,2</a:t>
              </a:r>
            </a:p>
          </p:txBody>
        </p:sp>
        <p:sp>
          <p:nvSpPr>
            <p:cNvPr id="1163325" name="Text Box 61"/>
            <p:cNvSpPr txBox="1">
              <a:spLocks noChangeArrowheads="1"/>
            </p:cNvSpPr>
            <p:nvPr/>
          </p:nvSpPr>
          <p:spPr bwMode="auto">
            <a:xfrm>
              <a:off x="4248" y="1004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2,7</a:t>
              </a:r>
            </a:p>
          </p:txBody>
        </p:sp>
        <p:sp>
          <p:nvSpPr>
            <p:cNvPr id="1163326" name="Text Box 62"/>
            <p:cNvSpPr txBox="1">
              <a:spLocks noChangeArrowheads="1"/>
            </p:cNvSpPr>
            <p:nvPr/>
          </p:nvSpPr>
          <p:spPr bwMode="auto">
            <a:xfrm>
              <a:off x="4640" y="741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4,2</a:t>
              </a:r>
            </a:p>
          </p:txBody>
        </p:sp>
        <p:sp>
          <p:nvSpPr>
            <p:cNvPr id="1163327" name="Text Box 63"/>
            <p:cNvSpPr txBox="1">
              <a:spLocks noChangeArrowheads="1"/>
            </p:cNvSpPr>
            <p:nvPr/>
          </p:nvSpPr>
          <p:spPr bwMode="auto">
            <a:xfrm>
              <a:off x="4366" y="471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1,2</a:t>
              </a:r>
            </a:p>
          </p:txBody>
        </p:sp>
        <p:sp>
          <p:nvSpPr>
            <p:cNvPr id="1163328" name="Text Box 64"/>
            <p:cNvSpPr txBox="1">
              <a:spLocks noChangeArrowheads="1"/>
            </p:cNvSpPr>
            <p:nvPr/>
          </p:nvSpPr>
          <p:spPr bwMode="auto">
            <a:xfrm>
              <a:off x="4636" y="471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1,2</a:t>
              </a:r>
            </a:p>
          </p:txBody>
        </p:sp>
        <p:sp>
          <p:nvSpPr>
            <p:cNvPr id="1163329" name="Text Box 65"/>
            <p:cNvSpPr txBox="1">
              <a:spLocks noChangeArrowheads="1"/>
            </p:cNvSpPr>
            <p:nvPr/>
          </p:nvSpPr>
          <p:spPr bwMode="auto">
            <a:xfrm>
              <a:off x="4112" y="627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63330" name="Text Box 66"/>
            <p:cNvSpPr txBox="1">
              <a:spLocks noChangeArrowheads="1"/>
            </p:cNvSpPr>
            <p:nvPr/>
          </p:nvSpPr>
          <p:spPr bwMode="auto">
            <a:xfrm>
              <a:off x="4397" y="627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163331" name="Text Box 67"/>
            <p:cNvSpPr txBox="1">
              <a:spLocks noChangeArrowheads="1"/>
            </p:cNvSpPr>
            <p:nvPr/>
          </p:nvSpPr>
          <p:spPr bwMode="auto">
            <a:xfrm>
              <a:off x="3716" y="730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163332" name="Oval 68"/>
            <p:cNvSpPr>
              <a:spLocks noChangeArrowheads="1"/>
            </p:cNvSpPr>
            <p:nvPr/>
          </p:nvSpPr>
          <p:spPr bwMode="auto">
            <a:xfrm rot="16200000">
              <a:off x="4385" y="173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33" name="Text Box 69"/>
            <p:cNvSpPr txBox="1">
              <a:spLocks noChangeArrowheads="1"/>
            </p:cNvSpPr>
            <p:nvPr/>
          </p:nvSpPr>
          <p:spPr bwMode="auto">
            <a:xfrm>
              <a:off x="4363" y="188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4,2</a:t>
              </a:r>
            </a:p>
          </p:txBody>
        </p:sp>
        <p:sp>
          <p:nvSpPr>
            <p:cNvPr id="1163334" name="Text Box 70"/>
            <p:cNvSpPr txBox="1">
              <a:spLocks noChangeArrowheads="1"/>
            </p:cNvSpPr>
            <p:nvPr/>
          </p:nvSpPr>
          <p:spPr bwMode="auto">
            <a:xfrm>
              <a:off x="4820" y="485"/>
              <a:ext cx="181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163335" name="Line 71"/>
            <p:cNvSpPr>
              <a:spLocks noChangeShapeType="1"/>
            </p:cNvSpPr>
            <p:nvPr/>
          </p:nvSpPr>
          <p:spPr bwMode="auto">
            <a:xfrm rot="16200000">
              <a:off x="4423" y="405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36" name="Oval 72"/>
            <p:cNvSpPr>
              <a:spLocks noChangeArrowheads="1"/>
            </p:cNvSpPr>
            <p:nvPr/>
          </p:nvSpPr>
          <p:spPr bwMode="auto">
            <a:xfrm rot="16200000">
              <a:off x="4664" y="991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37" name="Oval 73"/>
            <p:cNvSpPr>
              <a:spLocks noChangeArrowheads="1"/>
            </p:cNvSpPr>
            <p:nvPr/>
          </p:nvSpPr>
          <p:spPr bwMode="auto">
            <a:xfrm rot="16200000">
              <a:off x="4665" y="173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38" name="Line 74"/>
            <p:cNvSpPr>
              <a:spLocks noChangeShapeType="1"/>
            </p:cNvSpPr>
            <p:nvPr/>
          </p:nvSpPr>
          <p:spPr bwMode="auto">
            <a:xfrm rot="16200000">
              <a:off x="4702" y="406"/>
              <a:ext cx="1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39" name="Line 75"/>
            <p:cNvSpPr>
              <a:spLocks noChangeShapeType="1"/>
            </p:cNvSpPr>
            <p:nvPr/>
          </p:nvSpPr>
          <p:spPr bwMode="auto">
            <a:xfrm rot="16200000">
              <a:off x="4615" y="216"/>
              <a:ext cx="0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40" name="Line 76"/>
            <p:cNvSpPr>
              <a:spLocks noChangeShapeType="1"/>
            </p:cNvSpPr>
            <p:nvPr/>
          </p:nvSpPr>
          <p:spPr bwMode="auto">
            <a:xfrm rot="16200000">
              <a:off x="4559" y="972"/>
              <a:ext cx="1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41" name="Text Box 77"/>
            <p:cNvSpPr txBox="1">
              <a:spLocks noChangeArrowheads="1"/>
            </p:cNvSpPr>
            <p:nvPr/>
          </p:nvSpPr>
          <p:spPr bwMode="auto">
            <a:xfrm>
              <a:off x="4636" y="1005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2,2</a:t>
              </a:r>
            </a:p>
          </p:txBody>
        </p:sp>
        <p:sp>
          <p:nvSpPr>
            <p:cNvPr id="1163342" name="Text Box 78"/>
            <p:cNvSpPr txBox="1">
              <a:spLocks noChangeArrowheads="1"/>
            </p:cNvSpPr>
            <p:nvPr/>
          </p:nvSpPr>
          <p:spPr bwMode="auto">
            <a:xfrm>
              <a:off x="4642" y="188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4,2</a:t>
              </a:r>
            </a:p>
          </p:txBody>
        </p:sp>
        <p:sp>
          <p:nvSpPr>
            <p:cNvPr id="1163343" name="Text Box 79"/>
            <p:cNvSpPr txBox="1">
              <a:spLocks noChangeArrowheads="1"/>
            </p:cNvSpPr>
            <p:nvPr/>
          </p:nvSpPr>
          <p:spPr bwMode="auto">
            <a:xfrm>
              <a:off x="4820" y="746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163344" name="Text Box 80"/>
            <p:cNvSpPr txBox="1">
              <a:spLocks noChangeArrowheads="1"/>
            </p:cNvSpPr>
            <p:nvPr/>
          </p:nvSpPr>
          <p:spPr bwMode="auto">
            <a:xfrm>
              <a:off x="3822" y="1166"/>
              <a:ext cx="27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163345" name="Oval 81"/>
            <p:cNvSpPr>
              <a:spLocks noChangeArrowheads="1"/>
            </p:cNvSpPr>
            <p:nvPr/>
          </p:nvSpPr>
          <p:spPr bwMode="auto">
            <a:xfrm rot="16200000">
              <a:off x="3838" y="174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46" name="Oval 82"/>
            <p:cNvSpPr>
              <a:spLocks noChangeArrowheads="1"/>
            </p:cNvSpPr>
            <p:nvPr/>
          </p:nvSpPr>
          <p:spPr bwMode="auto">
            <a:xfrm rot="16200000">
              <a:off x="4098" y="457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47" name="Line 83"/>
            <p:cNvSpPr>
              <a:spLocks noChangeShapeType="1"/>
            </p:cNvSpPr>
            <p:nvPr/>
          </p:nvSpPr>
          <p:spPr bwMode="auto">
            <a:xfrm rot="-16200000">
              <a:off x="4332" y="495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48" name="Text Box 84"/>
            <p:cNvSpPr txBox="1">
              <a:spLocks noChangeArrowheads="1"/>
            </p:cNvSpPr>
            <p:nvPr/>
          </p:nvSpPr>
          <p:spPr bwMode="auto">
            <a:xfrm>
              <a:off x="3810" y="188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4,2</a:t>
              </a:r>
            </a:p>
          </p:txBody>
        </p:sp>
        <p:sp>
          <p:nvSpPr>
            <p:cNvPr id="1163349" name="Text Box 85"/>
            <p:cNvSpPr txBox="1">
              <a:spLocks noChangeArrowheads="1"/>
            </p:cNvSpPr>
            <p:nvPr/>
          </p:nvSpPr>
          <p:spPr bwMode="auto">
            <a:xfrm>
              <a:off x="4073" y="471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1,5</a:t>
              </a:r>
            </a:p>
          </p:txBody>
        </p:sp>
        <p:sp>
          <p:nvSpPr>
            <p:cNvPr id="1163350" name="Line 86"/>
            <p:cNvSpPr>
              <a:spLocks noChangeShapeType="1"/>
            </p:cNvSpPr>
            <p:nvPr/>
          </p:nvSpPr>
          <p:spPr bwMode="auto">
            <a:xfrm rot="16200000">
              <a:off x="3873" y="405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3351" name="Text Box 87"/>
            <p:cNvSpPr txBox="1">
              <a:spLocks noChangeArrowheads="1"/>
            </p:cNvSpPr>
            <p:nvPr/>
          </p:nvSpPr>
          <p:spPr bwMode="auto">
            <a:xfrm>
              <a:off x="4248" y="1160"/>
              <a:ext cx="27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163352" name="Text Box 88"/>
            <p:cNvSpPr txBox="1">
              <a:spLocks noChangeArrowheads="1"/>
            </p:cNvSpPr>
            <p:nvPr/>
          </p:nvSpPr>
          <p:spPr bwMode="auto">
            <a:xfrm>
              <a:off x="4653" y="1160"/>
              <a:ext cx="27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1163353" name="AutoShape 89"/>
            <p:cNvSpPr>
              <a:spLocks noChangeAspect="1" noChangeArrowheads="1"/>
            </p:cNvSpPr>
            <p:nvPr/>
          </p:nvSpPr>
          <p:spPr bwMode="auto">
            <a:xfrm>
              <a:off x="3337" y="379"/>
              <a:ext cx="220" cy="539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63354" name="Text Box 90"/>
          <p:cNvSpPr txBox="1">
            <a:spLocks noChangeArrowheads="1"/>
          </p:cNvSpPr>
          <p:nvPr/>
        </p:nvSpPr>
        <p:spPr bwMode="auto">
          <a:xfrm>
            <a:off x="922338" y="547688"/>
            <a:ext cx="2297112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/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Example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Global routing </a:t>
            </a:r>
            <a:br>
              <a:rPr lang="de-DE" sz="1500" smtClean="0">
                <a:solidFill>
                  <a:srgbClr val="000000"/>
                </a:solidFill>
              </a:rPr>
            </a:br>
            <a:r>
              <a:rPr lang="de-DE" sz="1500" smtClean="0">
                <a:solidFill>
                  <a:srgbClr val="000000"/>
                </a:solidFill>
              </a:rPr>
              <a:t>of the nets </a:t>
            </a:r>
            <a:r>
              <a:rPr lang="de-DE" sz="1500" smtClean="0">
                <a:solidFill>
                  <a:srgbClr val="1860AB"/>
                </a:solidFill>
              </a:rPr>
              <a:t>A-A</a:t>
            </a:r>
            <a:r>
              <a:rPr lang="de-DE" sz="1500" smtClean="0">
                <a:solidFill>
                  <a:srgbClr val="000000"/>
                </a:solidFill>
              </a:rPr>
              <a:t> and </a:t>
            </a:r>
            <a:r>
              <a:rPr lang="de-DE" sz="1500" smtClean="0">
                <a:solidFill>
                  <a:srgbClr val="CC0000"/>
                </a:solidFill>
              </a:rPr>
              <a:t>B-B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2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BBAD2-FB82-6040-B3F7-28D601E59D75}" type="slidenum">
              <a:rPr lang="en-US"/>
              <a:pPr/>
              <a:t>65</a:t>
            </a:fld>
            <a:endParaRPr lang="en-US"/>
          </a:p>
        </p:txBody>
      </p:sp>
      <p:sp>
        <p:nvSpPr>
          <p:cNvPr id="1164290" name="Rectangle 2"/>
          <p:cNvSpPr>
            <a:spLocks noChangeArrowheads="1"/>
          </p:cNvSpPr>
          <p:nvPr/>
        </p:nvSpPr>
        <p:spPr bwMode="auto">
          <a:xfrm>
            <a:off x="0" y="-20638"/>
            <a:ext cx="9144000" cy="800101"/>
          </a:xfrm>
          <a:prstGeom prst="rect">
            <a:avLst/>
          </a:prstGeom>
          <a:solidFill>
            <a:srgbClr val="EDEDED"/>
          </a:solidFill>
          <a:ln w="9525">
            <a:solidFill>
              <a:srgbClr val="EDEDE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292" name="Rectangle 4"/>
          <p:cNvSpPr>
            <a:spLocks noChangeArrowheads="1"/>
          </p:cNvSpPr>
          <p:nvPr/>
        </p:nvSpPr>
        <p:spPr bwMode="auto">
          <a:xfrm>
            <a:off x="3751263" y="3519488"/>
            <a:ext cx="30162" cy="873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293" name="Text Box 5"/>
          <p:cNvSpPr txBox="1">
            <a:spLocks noChangeArrowheads="1"/>
          </p:cNvSpPr>
          <p:nvPr/>
        </p:nvSpPr>
        <p:spPr bwMode="auto">
          <a:xfrm>
            <a:off x="3502025" y="-20638"/>
            <a:ext cx="288925" cy="24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164294" name="Rectangle 6"/>
          <p:cNvSpPr>
            <a:spLocks noChangeArrowheads="1"/>
          </p:cNvSpPr>
          <p:nvPr/>
        </p:nvSpPr>
        <p:spPr bwMode="auto">
          <a:xfrm rot="16200000">
            <a:off x="3984625" y="760413"/>
            <a:ext cx="609600" cy="1066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295" name="Rectangle 7"/>
          <p:cNvSpPr>
            <a:spLocks noChangeArrowheads="1"/>
          </p:cNvSpPr>
          <p:nvPr/>
        </p:nvSpPr>
        <p:spPr bwMode="auto">
          <a:xfrm rot="16200000">
            <a:off x="3831432" y="148431"/>
            <a:ext cx="609600" cy="763587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296" name="Text Box 8"/>
          <p:cNvSpPr txBox="1">
            <a:spLocks noChangeArrowheads="1"/>
          </p:cNvSpPr>
          <p:nvPr/>
        </p:nvSpPr>
        <p:spPr bwMode="auto">
          <a:xfrm>
            <a:off x="3449638" y="377825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4297" name="Text Box 9"/>
          <p:cNvSpPr txBox="1">
            <a:spLocks noChangeArrowheads="1"/>
          </p:cNvSpPr>
          <p:nvPr/>
        </p:nvSpPr>
        <p:spPr bwMode="auto">
          <a:xfrm>
            <a:off x="4518025" y="377825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4298" name="Text Box 10"/>
          <p:cNvSpPr txBox="1">
            <a:spLocks noChangeArrowheads="1"/>
          </p:cNvSpPr>
          <p:nvPr/>
        </p:nvSpPr>
        <p:spPr bwMode="auto">
          <a:xfrm>
            <a:off x="4821238" y="377825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4299" name="Text Box 11"/>
          <p:cNvSpPr txBox="1">
            <a:spLocks noChangeArrowheads="1"/>
          </p:cNvSpPr>
          <p:nvPr/>
        </p:nvSpPr>
        <p:spPr bwMode="auto">
          <a:xfrm>
            <a:off x="3449638" y="77946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4300" name="Text Box 12"/>
          <p:cNvSpPr txBox="1">
            <a:spLocks noChangeArrowheads="1"/>
          </p:cNvSpPr>
          <p:nvPr/>
        </p:nvSpPr>
        <p:spPr bwMode="auto">
          <a:xfrm>
            <a:off x="3983038" y="7794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64301" name="Text Box 13"/>
          <p:cNvSpPr txBox="1">
            <a:spLocks noChangeArrowheads="1"/>
          </p:cNvSpPr>
          <p:nvPr/>
        </p:nvSpPr>
        <p:spPr bwMode="auto">
          <a:xfrm>
            <a:off x="4518025" y="7794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64302" name="Text Box 14"/>
          <p:cNvSpPr txBox="1">
            <a:spLocks noChangeArrowheads="1"/>
          </p:cNvSpPr>
          <p:nvPr/>
        </p:nvSpPr>
        <p:spPr bwMode="auto">
          <a:xfrm>
            <a:off x="4821238" y="77946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64303" name="Text Box 15"/>
          <p:cNvSpPr txBox="1">
            <a:spLocks noChangeArrowheads="1"/>
          </p:cNvSpPr>
          <p:nvPr/>
        </p:nvSpPr>
        <p:spPr bwMode="auto">
          <a:xfrm>
            <a:off x="3449638" y="114141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64304" name="Text Box 16"/>
          <p:cNvSpPr txBox="1">
            <a:spLocks noChangeArrowheads="1"/>
          </p:cNvSpPr>
          <p:nvPr/>
        </p:nvSpPr>
        <p:spPr bwMode="auto">
          <a:xfrm>
            <a:off x="4821238" y="121761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64305" name="Text Box 17"/>
          <p:cNvSpPr txBox="1">
            <a:spLocks noChangeArrowheads="1"/>
          </p:cNvSpPr>
          <p:nvPr/>
        </p:nvSpPr>
        <p:spPr bwMode="auto">
          <a:xfrm>
            <a:off x="3438525" y="161925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64306" name="Text Box 18"/>
          <p:cNvSpPr txBox="1">
            <a:spLocks noChangeArrowheads="1"/>
          </p:cNvSpPr>
          <p:nvPr/>
        </p:nvSpPr>
        <p:spPr bwMode="auto">
          <a:xfrm>
            <a:off x="4059238" y="161925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4307" name="Text Box 19"/>
          <p:cNvSpPr txBox="1">
            <a:spLocks noChangeArrowheads="1"/>
          </p:cNvSpPr>
          <p:nvPr/>
        </p:nvSpPr>
        <p:spPr bwMode="auto">
          <a:xfrm>
            <a:off x="4791075" y="161925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64308" name="Text Box 20"/>
          <p:cNvSpPr txBox="1">
            <a:spLocks noChangeArrowheads="1"/>
          </p:cNvSpPr>
          <p:nvPr/>
        </p:nvSpPr>
        <p:spPr bwMode="auto">
          <a:xfrm rot="21600000">
            <a:off x="3714750" y="122713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4309" name="Text Box 21"/>
          <p:cNvSpPr txBox="1">
            <a:spLocks noChangeArrowheads="1"/>
          </p:cNvSpPr>
          <p:nvPr/>
        </p:nvSpPr>
        <p:spPr bwMode="auto">
          <a:xfrm rot="21600000">
            <a:off x="3846513" y="968375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4310" name="Text Box 22"/>
          <p:cNvSpPr txBox="1">
            <a:spLocks noChangeArrowheads="1"/>
          </p:cNvSpPr>
          <p:nvPr/>
        </p:nvSpPr>
        <p:spPr bwMode="auto">
          <a:xfrm rot="21600000">
            <a:off x="4267200" y="511175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4311" name="Text Box 23"/>
          <p:cNvSpPr txBox="1">
            <a:spLocks noChangeArrowheads="1"/>
          </p:cNvSpPr>
          <p:nvPr/>
        </p:nvSpPr>
        <p:spPr bwMode="auto">
          <a:xfrm rot="21600000">
            <a:off x="4257675" y="27305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4312" name="Line 24"/>
          <p:cNvSpPr>
            <a:spLocks noChangeShapeType="1"/>
          </p:cNvSpPr>
          <p:nvPr/>
        </p:nvSpPr>
        <p:spPr bwMode="auto">
          <a:xfrm rot="16200000" flipH="1">
            <a:off x="3254375" y="695325"/>
            <a:ext cx="209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13" name="Line 25"/>
          <p:cNvSpPr>
            <a:spLocks noChangeShapeType="1"/>
          </p:cNvSpPr>
          <p:nvPr/>
        </p:nvSpPr>
        <p:spPr bwMode="auto">
          <a:xfrm rot="5400000" flipV="1">
            <a:off x="3713957" y="57943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14" name="Text Box 26"/>
          <p:cNvSpPr txBox="1">
            <a:spLocks noChangeArrowheads="1"/>
          </p:cNvSpPr>
          <p:nvPr/>
        </p:nvSpPr>
        <p:spPr bwMode="auto">
          <a:xfrm>
            <a:off x="3219450" y="377825"/>
            <a:ext cx="3143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64315" name="Line 27"/>
          <p:cNvSpPr>
            <a:spLocks noChangeShapeType="1"/>
          </p:cNvSpPr>
          <p:nvPr/>
        </p:nvSpPr>
        <p:spPr bwMode="auto">
          <a:xfrm rot="16200000" flipV="1">
            <a:off x="3497263" y="47625"/>
            <a:ext cx="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16" name="Line 28"/>
          <p:cNvSpPr>
            <a:spLocks noChangeShapeType="1"/>
          </p:cNvSpPr>
          <p:nvPr/>
        </p:nvSpPr>
        <p:spPr bwMode="auto">
          <a:xfrm rot="5400000" flipH="1">
            <a:off x="3263900" y="3603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17" name="Text Box 29"/>
          <p:cNvSpPr txBox="1">
            <a:spLocks noChangeArrowheads="1"/>
          </p:cNvSpPr>
          <p:nvPr/>
        </p:nvSpPr>
        <p:spPr bwMode="auto">
          <a:xfrm>
            <a:off x="6462713" y="52388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4318" name="Text Box 30"/>
          <p:cNvSpPr txBox="1">
            <a:spLocks noChangeArrowheads="1"/>
          </p:cNvSpPr>
          <p:nvPr/>
        </p:nvSpPr>
        <p:spPr bwMode="auto">
          <a:xfrm>
            <a:off x="7378700" y="52388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4319" name="Text Box 31"/>
          <p:cNvSpPr txBox="1">
            <a:spLocks noChangeArrowheads="1"/>
          </p:cNvSpPr>
          <p:nvPr/>
        </p:nvSpPr>
        <p:spPr bwMode="auto">
          <a:xfrm>
            <a:off x="7866063" y="52388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4320" name="Text Box 32"/>
          <p:cNvSpPr txBox="1">
            <a:spLocks noChangeArrowheads="1"/>
          </p:cNvSpPr>
          <p:nvPr/>
        </p:nvSpPr>
        <p:spPr bwMode="auto">
          <a:xfrm>
            <a:off x="6245225" y="769938"/>
            <a:ext cx="3032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4321" name="Oval 33"/>
          <p:cNvSpPr>
            <a:spLocks noChangeArrowheads="1"/>
          </p:cNvSpPr>
          <p:nvPr/>
        </p:nvSpPr>
        <p:spPr bwMode="auto">
          <a:xfrm rot="16200000">
            <a:off x="6451600" y="1665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22" name="Oval 34"/>
          <p:cNvSpPr>
            <a:spLocks noChangeArrowheads="1"/>
          </p:cNvSpPr>
          <p:nvPr/>
        </p:nvSpPr>
        <p:spPr bwMode="auto">
          <a:xfrm rot="16200000">
            <a:off x="6452394" y="1219994"/>
            <a:ext cx="303212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23" name="Oval 35"/>
          <p:cNvSpPr>
            <a:spLocks noChangeArrowheads="1"/>
          </p:cNvSpPr>
          <p:nvPr/>
        </p:nvSpPr>
        <p:spPr bwMode="auto">
          <a:xfrm rot="16200000">
            <a:off x="6451600" y="7683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24" name="Oval 36"/>
          <p:cNvSpPr>
            <a:spLocks noChangeArrowheads="1"/>
          </p:cNvSpPr>
          <p:nvPr/>
        </p:nvSpPr>
        <p:spPr bwMode="auto">
          <a:xfrm rot="16200000">
            <a:off x="7173913" y="16637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25" name="Oval 37"/>
          <p:cNvSpPr>
            <a:spLocks noChangeArrowheads="1"/>
          </p:cNvSpPr>
          <p:nvPr/>
        </p:nvSpPr>
        <p:spPr bwMode="auto">
          <a:xfrm rot="16200000">
            <a:off x="7838281" y="1221582"/>
            <a:ext cx="303213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26" name="Oval 38"/>
          <p:cNvSpPr>
            <a:spLocks noChangeArrowheads="1"/>
          </p:cNvSpPr>
          <p:nvPr/>
        </p:nvSpPr>
        <p:spPr bwMode="auto">
          <a:xfrm rot="16200000">
            <a:off x="7369175" y="7683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27" name="Oval 39"/>
          <p:cNvSpPr>
            <a:spLocks noChangeArrowheads="1"/>
          </p:cNvSpPr>
          <p:nvPr/>
        </p:nvSpPr>
        <p:spPr bwMode="auto">
          <a:xfrm rot="16200000">
            <a:off x="7837488" y="7683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28" name="Line 40"/>
          <p:cNvSpPr>
            <a:spLocks noChangeShapeType="1"/>
          </p:cNvSpPr>
          <p:nvPr/>
        </p:nvSpPr>
        <p:spPr bwMode="auto">
          <a:xfrm rot="5400000" flipH="1">
            <a:off x="6535738" y="1593850"/>
            <a:ext cx="1365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29" name="Line 41"/>
          <p:cNvSpPr>
            <a:spLocks noChangeShapeType="1"/>
          </p:cNvSpPr>
          <p:nvPr/>
        </p:nvSpPr>
        <p:spPr bwMode="auto">
          <a:xfrm rot="5400000" flipH="1">
            <a:off x="6537326" y="1138237"/>
            <a:ext cx="1333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30" name="Line 42"/>
          <p:cNvSpPr>
            <a:spLocks noChangeShapeType="1"/>
          </p:cNvSpPr>
          <p:nvPr/>
        </p:nvSpPr>
        <p:spPr bwMode="auto">
          <a:xfrm rot="5400000" flipH="1">
            <a:off x="7921625" y="1593851"/>
            <a:ext cx="136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31" name="Line 43"/>
          <p:cNvSpPr>
            <a:spLocks noChangeShapeType="1"/>
          </p:cNvSpPr>
          <p:nvPr/>
        </p:nvSpPr>
        <p:spPr bwMode="auto">
          <a:xfrm rot="16200000">
            <a:off x="7925593" y="1139032"/>
            <a:ext cx="13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32" name="Line 44"/>
          <p:cNvSpPr>
            <a:spLocks noChangeShapeType="1"/>
          </p:cNvSpPr>
          <p:nvPr/>
        </p:nvSpPr>
        <p:spPr bwMode="auto">
          <a:xfrm rot="16200000">
            <a:off x="6965157" y="1616868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33" name="Line 45"/>
          <p:cNvSpPr>
            <a:spLocks noChangeShapeType="1"/>
          </p:cNvSpPr>
          <p:nvPr/>
        </p:nvSpPr>
        <p:spPr bwMode="auto">
          <a:xfrm rot="16200000">
            <a:off x="6824663" y="849312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34" name="Line 46"/>
          <p:cNvSpPr>
            <a:spLocks noChangeShapeType="1"/>
          </p:cNvSpPr>
          <p:nvPr/>
        </p:nvSpPr>
        <p:spPr bwMode="auto">
          <a:xfrm rot="5400000" flipV="1">
            <a:off x="7755732" y="838993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35" name="Text Box 47"/>
          <p:cNvSpPr txBox="1">
            <a:spLocks noChangeArrowheads="1"/>
          </p:cNvSpPr>
          <p:nvPr/>
        </p:nvSpPr>
        <p:spPr bwMode="auto">
          <a:xfrm>
            <a:off x="6408738" y="168910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2,2</a:t>
            </a:r>
          </a:p>
        </p:txBody>
      </p:sp>
      <p:sp>
        <p:nvSpPr>
          <p:cNvPr id="1164336" name="Text Box 48"/>
          <p:cNvSpPr txBox="1">
            <a:spLocks noChangeArrowheads="1"/>
          </p:cNvSpPr>
          <p:nvPr/>
        </p:nvSpPr>
        <p:spPr bwMode="auto">
          <a:xfrm>
            <a:off x="6408738" y="124618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4,2</a:t>
            </a:r>
          </a:p>
        </p:txBody>
      </p:sp>
      <p:sp>
        <p:nvSpPr>
          <p:cNvPr id="1164337" name="Text Box 49"/>
          <p:cNvSpPr txBox="1">
            <a:spLocks noChangeArrowheads="1"/>
          </p:cNvSpPr>
          <p:nvPr/>
        </p:nvSpPr>
        <p:spPr bwMode="auto">
          <a:xfrm>
            <a:off x="6408738" y="7921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1,2</a:t>
            </a:r>
          </a:p>
        </p:txBody>
      </p:sp>
      <p:sp>
        <p:nvSpPr>
          <p:cNvPr id="1164338" name="Text Box 50"/>
          <p:cNvSpPr txBox="1">
            <a:spLocks noChangeArrowheads="1"/>
          </p:cNvSpPr>
          <p:nvPr/>
        </p:nvSpPr>
        <p:spPr bwMode="auto">
          <a:xfrm>
            <a:off x="7138988" y="168751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2,7</a:t>
            </a:r>
          </a:p>
        </p:txBody>
      </p:sp>
      <p:sp>
        <p:nvSpPr>
          <p:cNvPr id="1164339" name="Text Box 51"/>
          <p:cNvSpPr txBox="1">
            <a:spLocks noChangeArrowheads="1"/>
          </p:cNvSpPr>
          <p:nvPr/>
        </p:nvSpPr>
        <p:spPr bwMode="auto">
          <a:xfrm>
            <a:off x="7797800" y="124618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4,2</a:t>
            </a:r>
          </a:p>
        </p:txBody>
      </p:sp>
      <p:sp>
        <p:nvSpPr>
          <p:cNvPr id="1164340" name="Text Box 52"/>
          <p:cNvSpPr txBox="1">
            <a:spLocks noChangeArrowheads="1"/>
          </p:cNvSpPr>
          <p:nvPr/>
        </p:nvSpPr>
        <p:spPr bwMode="auto">
          <a:xfrm>
            <a:off x="7337425" y="7921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1,2</a:t>
            </a:r>
          </a:p>
        </p:txBody>
      </p:sp>
      <p:sp>
        <p:nvSpPr>
          <p:cNvPr id="1164341" name="Text Box 53"/>
          <p:cNvSpPr txBox="1">
            <a:spLocks noChangeArrowheads="1"/>
          </p:cNvSpPr>
          <p:nvPr/>
        </p:nvSpPr>
        <p:spPr bwMode="auto">
          <a:xfrm>
            <a:off x="7791450" y="7921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1,2</a:t>
            </a:r>
          </a:p>
        </p:txBody>
      </p:sp>
      <p:sp>
        <p:nvSpPr>
          <p:cNvPr id="1164342" name="Text Box 54"/>
          <p:cNvSpPr txBox="1">
            <a:spLocks noChangeArrowheads="1"/>
          </p:cNvSpPr>
          <p:nvPr/>
        </p:nvSpPr>
        <p:spPr bwMode="auto">
          <a:xfrm>
            <a:off x="6910388" y="1054100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64343" name="Text Box 55"/>
          <p:cNvSpPr txBox="1">
            <a:spLocks noChangeArrowheads="1"/>
          </p:cNvSpPr>
          <p:nvPr/>
        </p:nvSpPr>
        <p:spPr bwMode="auto">
          <a:xfrm>
            <a:off x="7389813" y="1054100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64344" name="Text Box 56"/>
          <p:cNvSpPr txBox="1">
            <a:spLocks noChangeArrowheads="1"/>
          </p:cNvSpPr>
          <p:nvPr/>
        </p:nvSpPr>
        <p:spPr bwMode="auto">
          <a:xfrm>
            <a:off x="6245225" y="1227138"/>
            <a:ext cx="3032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64345" name="Oval 57"/>
          <p:cNvSpPr>
            <a:spLocks noChangeArrowheads="1"/>
          </p:cNvSpPr>
          <p:nvPr/>
        </p:nvSpPr>
        <p:spPr bwMode="auto">
          <a:xfrm rot="16200000">
            <a:off x="7369175" y="290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46" name="Text Box 58"/>
          <p:cNvSpPr txBox="1">
            <a:spLocks noChangeArrowheads="1"/>
          </p:cNvSpPr>
          <p:nvPr/>
        </p:nvSpPr>
        <p:spPr bwMode="auto">
          <a:xfrm>
            <a:off x="7332663" y="31591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4,2</a:t>
            </a:r>
          </a:p>
        </p:txBody>
      </p:sp>
      <p:sp>
        <p:nvSpPr>
          <p:cNvPr id="1164347" name="Text Box 59"/>
          <p:cNvSpPr txBox="1">
            <a:spLocks noChangeArrowheads="1"/>
          </p:cNvSpPr>
          <p:nvPr/>
        </p:nvSpPr>
        <p:spPr bwMode="auto">
          <a:xfrm>
            <a:off x="8101013" y="815975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64348" name="Line 60"/>
          <p:cNvSpPr>
            <a:spLocks noChangeShapeType="1"/>
          </p:cNvSpPr>
          <p:nvPr/>
        </p:nvSpPr>
        <p:spPr bwMode="auto">
          <a:xfrm rot="16200000">
            <a:off x="7432675" y="681038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49" name="Oval 61"/>
          <p:cNvSpPr>
            <a:spLocks noChangeArrowheads="1"/>
          </p:cNvSpPr>
          <p:nvPr/>
        </p:nvSpPr>
        <p:spPr bwMode="auto">
          <a:xfrm rot="16200000">
            <a:off x="7837488" y="1665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50" name="Oval 62"/>
          <p:cNvSpPr>
            <a:spLocks noChangeArrowheads="1"/>
          </p:cNvSpPr>
          <p:nvPr/>
        </p:nvSpPr>
        <p:spPr bwMode="auto">
          <a:xfrm rot="16200000">
            <a:off x="7839869" y="291307"/>
            <a:ext cx="304800" cy="3032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51" name="Line 63"/>
          <p:cNvSpPr>
            <a:spLocks noChangeShapeType="1"/>
          </p:cNvSpPr>
          <p:nvPr/>
        </p:nvSpPr>
        <p:spPr bwMode="auto">
          <a:xfrm rot="16200000">
            <a:off x="7903369" y="681832"/>
            <a:ext cx="173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52" name="Line 64"/>
          <p:cNvSpPr>
            <a:spLocks noChangeShapeType="1"/>
          </p:cNvSpPr>
          <p:nvPr/>
        </p:nvSpPr>
        <p:spPr bwMode="auto">
          <a:xfrm rot="16200000">
            <a:off x="7755732" y="364331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53" name="Line 65"/>
          <p:cNvSpPr>
            <a:spLocks noChangeShapeType="1"/>
          </p:cNvSpPr>
          <p:nvPr/>
        </p:nvSpPr>
        <p:spPr bwMode="auto">
          <a:xfrm rot="16200000">
            <a:off x="7662069" y="1634332"/>
            <a:ext cx="1587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54" name="Text Box 66"/>
          <p:cNvSpPr txBox="1">
            <a:spLocks noChangeArrowheads="1"/>
          </p:cNvSpPr>
          <p:nvPr/>
        </p:nvSpPr>
        <p:spPr bwMode="auto">
          <a:xfrm>
            <a:off x="7791450" y="168910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2,2</a:t>
            </a:r>
          </a:p>
        </p:txBody>
      </p:sp>
      <p:sp>
        <p:nvSpPr>
          <p:cNvPr id="1164355" name="Text Box 67"/>
          <p:cNvSpPr txBox="1">
            <a:spLocks noChangeArrowheads="1"/>
          </p:cNvSpPr>
          <p:nvPr/>
        </p:nvSpPr>
        <p:spPr bwMode="auto">
          <a:xfrm>
            <a:off x="7800975" y="31591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4,2</a:t>
            </a:r>
          </a:p>
        </p:txBody>
      </p:sp>
      <p:sp>
        <p:nvSpPr>
          <p:cNvPr id="1164356" name="Text Box 68"/>
          <p:cNvSpPr txBox="1">
            <a:spLocks noChangeArrowheads="1"/>
          </p:cNvSpPr>
          <p:nvPr/>
        </p:nvSpPr>
        <p:spPr bwMode="auto">
          <a:xfrm>
            <a:off x="8101013" y="1254125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64357" name="Text Box 69"/>
          <p:cNvSpPr txBox="1">
            <a:spLocks noChangeArrowheads="1"/>
          </p:cNvSpPr>
          <p:nvPr/>
        </p:nvSpPr>
        <p:spPr bwMode="auto">
          <a:xfrm>
            <a:off x="6423025" y="1960563"/>
            <a:ext cx="4556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64358" name="Oval 70"/>
          <p:cNvSpPr>
            <a:spLocks noChangeArrowheads="1"/>
          </p:cNvSpPr>
          <p:nvPr/>
        </p:nvSpPr>
        <p:spPr bwMode="auto">
          <a:xfrm rot="16200000">
            <a:off x="6450013" y="2921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59" name="Oval 71"/>
          <p:cNvSpPr>
            <a:spLocks noChangeArrowheads="1"/>
          </p:cNvSpPr>
          <p:nvPr/>
        </p:nvSpPr>
        <p:spPr bwMode="auto">
          <a:xfrm rot="16200000">
            <a:off x="6886575" y="7683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60" name="Line 72"/>
          <p:cNvSpPr>
            <a:spLocks noChangeShapeType="1"/>
          </p:cNvSpPr>
          <p:nvPr/>
        </p:nvSpPr>
        <p:spPr bwMode="auto">
          <a:xfrm rot="-16200000">
            <a:off x="7280275" y="831850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61" name="Text Box 73"/>
          <p:cNvSpPr txBox="1">
            <a:spLocks noChangeArrowheads="1"/>
          </p:cNvSpPr>
          <p:nvPr/>
        </p:nvSpPr>
        <p:spPr bwMode="auto">
          <a:xfrm>
            <a:off x="6402388" y="31591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4,2</a:t>
            </a:r>
          </a:p>
        </p:txBody>
      </p:sp>
      <p:sp>
        <p:nvSpPr>
          <p:cNvPr id="1164362" name="Text Box 74"/>
          <p:cNvSpPr txBox="1">
            <a:spLocks noChangeArrowheads="1"/>
          </p:cNvSpPr>
          <p:nvPr/>
        </p:nvSpPr>
        <p:spPr bwMode="auto">
          <a:xfrm>
            <a:off x="6845300" y="7921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1,5</a:t>
            </a:r>
          </a:p>
        </p:txBody>
      </p:sp>
      <p:sp>
        <p:nvSpPr>
          <p:cNvPr id="1164363" name="Line 75"/>
          <p:cNvSpPr>
            <a:spLocks noChangeShapeType="1"/>
          </p:cNvSpPr>
          <p:nvPr/>
        </p:nvSpPr>
        <p:spPr bwMode="auto">
          <a:xfrm rot="16200000">
            <a:off x="6508750" y="681038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64" name="Text Box 76"/>
          <p:cNvSpPr txBox="1">
            <a:spLocks noChangeArrowheads="1"/>
          </p:cNvSpPr>
          <p:nvPr/>
        </p:nvSpPr>
        <p:spPr bwMode="auto">
          <a:xfrm>
            <a:off x="7138988" y="1949450"/>
            <a:ext cx="4556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4365" name="Text Box 77"/>
          <p:cNvSpPr txBox="1">
            <a:spLocks noChangeArrowheads="1"/>
          </p:cNvSpPr>
          <p:nvPr/>
        </p:nvSpPr>
        <p:spPr bwMode="auto">
          <a:xfrm>
            <a:off x="7820025" y="1949450"/>
            <a:ext cx="4556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64366" name="Rectangle 78"/>
          <p:cNvSpPr>
            <a:spLocks noChangeArrowheads="1"/>
          </p:cNvSpPr>
          <p:nvPr/>
        </p:nvSpPr>
        <p:spPr bwMode="auto">
          <a:xfrm>
            <a:off x="3449638" y="225425"/>
            <a:ext cx="1676400" cy="1677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67" name="Line 79"/>
          <p:cNvSpPr>
            <a:spLocks noChangeShapeType="1"/>
          </p:cNvSpPr>
          <p:nvPr/>
        </p:nvSpPr>
        <p:spPr bwMode="auto">
          <a:xfrm>
            <a:off x="3449638" y="8350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68" name="Line 80"/>
          <p:cNvSpPr>
            <a:spLocks noChangeShapeType="1"/>
          </p:cNvSpPr>
          <p:nvPr/>
        </p:nvSpPr>
        <p:spPr bwMode="auto">
          <a:xfrm>
            <a:off x="3449638" y="98901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69" name="Line 81"/>
          <p:cNvSpPr>
            <a:spLocks noChangeShapeType="1"/>
          </p:cNvSpPr>
          <p:nvPr/>
        </p:nvSpPr>
        <p:spPr bwMode="auto">
          <a:xfrm>
            <a:off x="3449638" y="159861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70" name="Line 82"/>
          <p:cNvSpPr>
            <a:spLocks noChangeShapeType="1"/>
          </p:cNvSpPr>
          <p:nvPr/>
        </p:nvSpPr>
        <p:spPr bwMode="auto">
          <a:xfrm>
            <a:off x="3754438" y="225425"/>
            <a:ext cx="0" cy="167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71" name="Line 83"/>
          <p:cNvSpPr>
            <a:spLocks noChangeShapeType="1"/>
          </p:cNvSpPr>
          <p:nvPr/>
        </p:nvSpPr>
        <p:spPr bwMode="auto">
          <a:xfrm>
            <a:off x="4518025" y="225425"/>
            <a:ext cx="0" cy="763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72" name="Line 84"/>
          <p:cNvSpPr>
            <a:spLocks noChangeShapeType="1"/>
          </p:cNvSpPr>
          <p:nvPr/>
        </p:nvSpPr>
        <p:spPr bwMode="auto">
          <a:xfrm>
            <a:off x="4821238" y="225425"/>
            <a:ext cx="0" cy="167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73" name="Rectangle 85"/>
          <p:cNvSpPr>
            <a:spLocks noChangeArrowheads="1"/>
          </p:cNvSpPr>
          <p:nvPr/>
        </p:nvSpPr>
        <p:spPr bwMode="auto">
          <a:xfrm rot="16200000">
            <a:off x="4008438" y="3048000"/>
            <a:ext cx="609600" cy="1066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74" name="Rectangle 86"/>
          <p:cNvSpPr>
            <a:spLocks noChangeArrowheads="1"/>
          </p:cNvSpPr>
          <p:nvPr/>
        </p:nvSpPr>
        <p:spPr bwMode="auto">
          <a:xfrm rot="16200000">
            <a:off x="3856038" y="2436813"/>
            <a:ext cx="609600" cy="7620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75" name="Text Box 87"/>
          <p:cNvSpPr txBox="1">
            <a:spLocks noChangeArrowheads="1"/>
          </p:cNvSpPr>
          <p:nvPr/>
        </p:nvSpPr>
        <p:spPr bwMode="auto">
          <a:xfrm>
            <a:off x="4318000" y="278923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4376" name="Text Box 88"/>
          <p:cNvSpPr txBox="1">
            <a:spLocks noChangeArrowheads="1"/>
          </p:cNvSpPr>
          <p:nvPr/>
        </p:nvSpPr>
        <p:spPr bwMode="auto">
          <a:xfrm>
            <a:off x="3830638" y="324643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4377" name="Text Box 89"/>
          <p:cNvSpPr txBox="1">
            <a:spLocks noChangeArrowheads="1"/>
          </p:cNvSpPr>
          <p:nvPr/>
        </p:nvSpPr>
        <p:spPr bwMode="auto">
          <a:xfrm>
            <a:off x="3689350" y="342741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4378" name="Rectangle 90"/>
          <p:cNvSpPr>
            <a:spLocks noChangeArrowheads="1"/>
          </p:cNvSpPr>
          <p:nvPr/>
        </p:nvSpPr>
        <p:spPr bwMode="auto">
          <a:xfrm>
            <a:off x="3449638" y="2513013"/>
            <a:ext cx="1676400" cy="1677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79" name="Line 91"/>
          <p:cNvSpPr>
            <a:spLocks noChangeShapeType="1"/>
          </p:cNvSpPr>
          <p:nvPr/>
        </p:nvSpPr>
        <p:spPr bwMode="auto">
          <a:xfrm>
            <a:off x="3449638" y="312261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80" name="Line 92"/>
          <p:cNvSpPr>
            <a:spLocks noChangeShapeType="1"/>
          </p:cNvSpPr>
          <p:nvPr/>
        </p:nvSpPr>
        <p:spPr bwMode="auto">
          <a:xfrm>
            <a:off x="3449638" y="3276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81" name="Line 93"/>
          <p:cNvSpPr>
            <a:spLocks noChangeShapeType="1"/>
          </p:cNvSpPr>
          <p:nvPr/>
        </p:nvSpPr>
        <p:spPr bwMode="auto">
          <a:xfrm>
            <a:off x="3449638" y="3886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82" name="Line 94"/>
          <p:cNvSpPr>
            <a:spLocks noChangeShapeType="1"/>
          </p:cNvSpPr>
          <p:nvPr/>
        </p:nvSpPr>
        <p:spPr bwMode="auto">
          <a:xfrm>
            <a:off x="3779838" y="2513013"/>
            <a:ext cx="0" cy="167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83" name="Line 95"/>
          <p:cNvSpPr>
            <a:spLocks noChangeShapeType="1"/>
          </p:cNvSpPr>
          <p:nvPr/>
        </p:nvSpPr>
        <p:spPr bwMode="auto">
          <a:xfrm>
            <a:off x="4541838" y="2513013"/>
            <a:ext cx="0" cy="763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84" name="Line 96"/>
          <p:cNvSpPr>
            <a:spLocks noChangeShapeType="1"/>
          </p:cNvSpPr>
          <p:nvPr/>
        </p:nvSpPr>
        <p:spPr bwMode="auto">
          <a:xfrm>
            <a:off x="4846638" y="2513013"/>
            <a:ext cx="0" cy="167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85" name="Text Box 97"/>
          <p:cNvSpPr txBox="1">
            <a:spLocks noChangeArrowheads="1"/>
          </p:cNvSpPr>
          <p:nvPr/>
        </p:nvSpPr>
        <p:spPr bwMode="auto">
          <a:xfrm>
            <a:off x="4318000" y="256063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4386" name="Line 98"/>
          <p:cNvSpPr>
            <a:spLocks noChangeShapeType="1"/>
          </p:cNvSpPr>
          <p:nvPr/>
        </p:nvSpPr>
        <p:spPr bwMode="auto">
          <a:xfrm>
            <a:off x="4537075" y="2695575"/>
            <a:ext cx="304800" cy="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87" name="Line 99"/>
          <p:cNvSpPr>
            <a:spLocks noChangeShapeType="1"/>
          </p:cNvSpPr>
          <p:nvPr/>
        </p:nvSpPr>
        <p:spPr bwMode="auto">
          <a:xfrm>
            <a:off x="4689475" y="2514600"/>
            <a:ext cx="0" cy="76200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88" name="Line 100"/>
          <p:cNvSpPr>
            <a:spLocks noChangeShapeType="1"/>
          </p:cNvSpPr>
          <p:nvPr/>
        </p:nvSpPr>
        <p:spPr bwMode="auto">
          <a:xfrm flipH="1">
            <a:off x="3775075" y="3200400"/>
            <a:ext cx="1066800" cy="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89" name="Line 101"/>
          <p:cNvSpPr>
            <a:spLocks noChangeShapeType="1"/>
          </p:cNvSpPr>
          <p:nvPr/>
        </p:nvSpPr>
        <p:spPr bwMode="auto">
          <a:xfrm>
            <a:off x="4005263" y="3122613"/>
            <a:ext cx="0" cy="153987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90" name="Oval 102"/>
          <p:cNvSpPr>
            <a:spLocks noChangeArrowheads="1"/>
          </p:cNvSpPr>
          <p:nvPr/>
        </p:nvSpPr>
        <p:spPr bwMode="auto">
          <a:xfrm rot="16200000">
            <a:off x="7389019" y="3055144"/>
            <a:ext cx="304800" cy="303212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91" name="Text Box 103"/>
          <p:cNvSpPr txBox="1">
            <a:spLocks noChangeArrowheads="1"/>
          </p:cNvSpPr>
          <p:nvPr/>
        </p:nvSpPr>
        <p:spPr bwMode="auto">
          <a:xfrm>
            <a:off x="7358063" y="30781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1164392" name="Oval 104"/>
          <p:cNvSpPr>
            <a:spLocks noChangeArrowheads="1"/>
          </p:cNvSpPr>
          <p:nvPr/>
        </p:nvSpPr>
        <p:spPr bwMode="auto">
          <a:xfrm rot="16200000">
            <a:off x="7389019" y="2577307"/>
            <a:ext cx="304800" cy="303212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93" name="Text Box 105"/>
          <p:cNvSpPr txBox="1">
            <a:spLocks noChangeArrowheads="1"/>
          </p:cNvSpPr>
          <p:nvPr/>
        </p:nvSpPr>
        <p:spPr bwMode="auto">
          <a:xfrm>
            <a:off x="7353300" y="260191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3,1</a:t>
            </a:r>
          </a:p>
        </p:txBody>
      </p:sp>
      <p:sp>
        <p:nvSpPr>
          <p:cNvPr id="1164394" name="Line 106"/>
          <p:cNvSpPr>
            <a:spLocks noChangeShapeType="1"/>
          </p:cNvSpPr>
          <p:nvPr/>
        </p:nvSpPr>
        <p:spPr bwMode="auto">
          <a:xfrm rot="16200000">
            <a:off x="7453313" y="2967038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95" name="Oval 107"/>
          <p:cNvSpPr>
            <a:spLocks noChangeArrowheads="1"/>
          </p:cNvSpPr>
          <p:nvPr/>
        </p:nvSpPr>
        <p:spPr bwMode="auto">
          <a:xfrm rot="16200000">
            <a:off x="6907213" y="3054350"/>
            <a:ext cx="304800" cy="3048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96" name="Line 108"/>
          <p:cNvSpPr>
            <a:spLocks noChangeShapeType="1"/>
          </p:cNvSpPr>
          <p:nvPr/>
        </p:nvSpPr>
        <p:spPr bwMode="auto">
          <a:xfrm rot="-16200000">
            <a:off x="7300913" y="3117850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397" name="Text Box 109"/>
          <p:cNvSpPr txBox="1">
            <a:spLocks noChangeArrowheads="1"/>
          </p:cNvSpPr>
          <p:nvPr/>
        </p:nvSpPr>
        <p:spPr bwMode="auto">
          <a:xfrm>
            <a:off x="6864350" y="3078163"/>
            <a:ext cx="38258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0,4</a:t>
            </a:r>
          </a:p>
        </p:txBody>
      </p:sp>
      <p:grpSp>
        <p:nvGrpSpPr>
          <p:cNvPr id="1164398" name="Group 110"/>
          <p:cNvGrpSpPr>
            <a:grpSpLocks/>
          </p:cNvGrpSpPr>
          <p:nvPr/>
        </p:nvGrpSpPr>
        <p:grpSpPr bwMode="auto">
          <a:xfrm>
            <a:off x="6265863" y="2338388"/>
            <a:ext cx="2159000" cy="2155825"/>
            <a:chOff x="3947" y="1473"/>
            <a:chExt cx="1360" cy="1358"/>
          </a:xfrm>
        </p:grpSpPr>
        <p:sp>
          <p:nvSpPr>
            <p:cNvPr id="1164399" name="Line 111"/>
            <p:cNvSpPr>
              <a:spLocks noChangeShapeType="1"/>
            </p:cNvSpPr>
            <p:nvPr/>
          </p:nvSpPr>
          <p:spPr bwMode="auto">
            <a:xfrm rot="16200000">
              <a:off x="4400" y="2458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4400" name="Line 112"/>
            <p:cNvSpPr>
              <a:spLocks noChangeShapeType="1"/>
            </p:cNvSpPr>
            <p:nvPr/>
          </p:nvSpPr>
          <p:spPr bwMode="auto">
            <a:xfrm rot="16200000">
              <a:off x="4839" y="2470"/>
              <a:ext cx="1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64401" name="Group 113"/>
            <p:cNvGrpSpPr>
              <a:grpSpLocks/>
            </p:cNvGrpSpPr>
            <p:nvPr/>
          </p:nvGrpSpPr>
          <p:grpSpPr bwMode="auto">
            <a:xfrm>
              <a:off x="3947" y="1473"/>
              <a:ext cx="1360" cy="1358"/>
              <a:chOff x="3947" y="1473"/>
              <a:chExt cx="1360" cy="1358"/>
            </a:xfrm>
          </p:grpSpPr>
          <p:sp>
            <p:nvSpPr>
              <p:cNvPr id="1164402" name="Text Box 114"/>
              <p:cNvSpPr txBox="1">
                <a:spLocks noChangeArrowheads="1"/>
              </p:cNvSpPr>
              <p:nvPr/>
            </p:nvSpPr>
            <p:spPr bwMode="auto">
              <a:xfrm>
                <a:off x="4084" y="1473"/>
                <a:ext cx="192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164403" name="Text Box 115"/>
              <p:cNvSpPr txBox="1">
                <a:spLocks noChangeArrowheads="1"/>
              </p:cNvSpPr>
              <p:nvPr/>
            </p:nvSpPr>
            <p:spPr bwMode="auto">
              <a:xfrm>
                <a:off x="4661" y="1473"/>
                <a:ext cx="192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164404" name="Text Box 116"/>
              <p:cNvSpPr txBox="1">
                <a:spLocks noChangeArrowheads="1"/>
              </p:cNvSpPr>
              <p:nvPr/>
            </p:nvSpPr>
            <p:spPr bwMode="auto">
              <a:xfrm>
                <a:off x="4968" y="1473"/>
                <a:ext cx="192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1164405" name="Text Box 117"/>
              <p:cNvSpPr txBox="1">
                <a:spLocks noChangeArrowheads="1"/>
              </p:cNvSpPr>
              <p:nvPr/>
            </p:nvSpPr>
            <p:spPr bwMode="auto">
              <a:xfrm>
                <a:off x="3947" y="1925"/>
                <a:ext cx="191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1164406" name="Oval 118"/>
              <p:cNvSpPr>
                <a:spLocks noChangeArrowheads="1"/>
              </p:cNvSpPr>
              <p:nvPr/>
            </p:nvSpPr>
            <p:spPr bwMode="auto">
              <a:xfrm rot="16200000">
                <a:off x="4077" y="2489"/>
                <a:ext cx="192" cy="1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07" name="Oval 119"/>
              <p:cNvSpPr>
                <a:spLocks noChangeArrowheads="1"/>
              </p:cNvSpPr>
              <p:nvPr/>
            </p:nvSpPr>
            <p:spPr bwMode="auto">
              <a:xfrm rot="16200000">
                <a:off x="4077" y="2209"/>
                <a:ext cx="191" cy="1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08" name="Oval 120"/>
              <p:cNvSpPr>
                <a:spLocks noChangeArrowheads="1"/>
              </p:cNvSpPr>
              <p:nvPr/>
            </p:nvSpPr>
            <p:spPr bwMode="auto">
              <a:xfrm rot="16200000">
                <a:off x="4077" y="1924"/>
                <a:ext cx="192" cy="1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09" name="Oval 121"/>
              <p:cNvSpPr>
                <a:spLocks noChangeArrowheads="1"/>
              </p:cNvSpPr>
              <p:nvPr/>
            </p:nvSpPr>
            <p:spPr bwMode="auto">
              <a:xfrm rot="16200000">
                <a:off x="4532" y="248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10" name="Oval 122"/>
              <p:cNvSpPr>
                <a:spLocks noChangeArrowheads="1"/>
              </p:cNvSpPr>
              <p:nvPr/>
            </p:nvSpPr>
            <p:spPr bwMode="auto">
              <a:xfrm rot="16200000">
                <a:off x="4950" y="2210"/>
                <a:ext cx="191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0C0C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11" name="Oval 123"/>
              <p:cNvSpPr>
                <a:spLocks noChangeArrowheads="1"/>
              </p:cNvSpPr>
              <p:nvPr/>
            </p:nvSpPr>
            <p:spPr bwMode="auto">
              <a:xfrm rot="16200000">
                <a:off x="4950" y="192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12" name="Line 124"/>
              <p:cNvSpPr>
                <a:spLocks noChangeShapeType="1"/>
              </p:cNvSpPr>
              <p:nvPr/>
            </p:nvSpPr>
            <p:spPr bwMode="auto">
              <a:xfrm rot="5400000" flipH="1">
                <a:off x="4130" y="2444"/>
                <a:ext cx="8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13" name="Line 125"/>
              <p:cNvSpPr>
                <a:spLocks noChangeShapeType="1"/>
              </p:cNvSpPr>
              <p:nvPr/>
            </p:nvSpPr>
            <p:spPr bwMode="auto">
              <a:xfrm rot="5400000" flipH="1">
                <a:off x="4131" y="2157"/>
                <a:ext cx="84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14" name="Line 126"/>
              <p:cNvSpPr>
                <a:spLocks noChangeShapeType="1"/>
              </p:cNvSpPr>
              <p:nvPr/>
            </p:nvSpPr>
            <p:spPr bwMode="auto">
              <a:xfrm rot="5400000" flipH="1">
                <a:off x="5002" y="2444"/>
                <a:ext cx="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15" name="Line 127"/>
              <p:cNvSpPr>
                <a:spLocks noChangeShapeType="1"/>
              </p:cNvSpPr>
              <p:nvPr/>
            </p:nvSpPr>
            <p:spPr bwMode="auto">
              <a:xfrm rot="16200000">
                <a:off x="5004" y="2158"/>
                <a:ext cx="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16" name="Line 128"/>
              <p:cNvSpPr>
                <a:spLocks noChangeShapeType="1"/>
              </p:cNvSpPr>
              <p:nvPr/>
            </p:nvSpPr>
            <p:spPr bwMode="auto">
              <a:xfrm rot="16200000">
                <a:off x="4312" y="1974"/>
                <a:ext cx="0" cy="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17" name="Line 129"/>
              <p:cNvSpPr>
                <a:spLocks noChangeShapeType="1"/>
              </p:cNvSpPr>
              <p:nvPr/>
            </p:nvSpPr>
            <p:spPr bwMode="auto">
              <a:xfrm rot="5400000" flipV="1">
                <a:off x="4898" y="1968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18" name="Text Box 130"/>
              <p:cNvSpPr txBox="1">
                <a:spLocks noChangeArrowheads="1"/>
              </p:cNvSpPr>
              <p:nvPr/>
            </p:nvSpPr>
            <p:spPr bwMode="auto">
              <a:xfrm>
                <a:off x="4049" y="2504"/>
                <a:ext cx="241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2,2</a:t>
                </a:r>
              </a:p>
            </p:txBody>
          </p:sp>
          <p:sp>
            <p:nvSpPr>
              <p:cNvPr id="1164419" name="Text Box 131"/>
              <p:cNvSpPr txBox="1">
                <a:spLocks noChangeArrowheads="1"/>
              </p:cNvSpPr>
              <p:nvPr/>
            </p:nvSpPr>
            <p:spPr bwMode="auto">
              <a:xfrm>
                <a:off x="4049" y="2225"/>
                <a:ext cx="241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4,2</a:t>
                </a:r>
              </a:p>
            </p:txBody>
          </p:sp>
          <p:sp>
            <p:nvSpPr>
              <p:cNvPr id="1164420" name="Text Box 132"/>
              <p:cNvSpPr txBox="1">
                <a:spLocks noChangeArrowheads="1"/>
              </p:cNvSpPr>
              <p:nvPr/>
            </p:nvSpPr>
            <p:spPr bwMode="auto">
              <a:xfrm>
                <a:off x="4049" y="1939"/>
                <a:ext cx="241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1,2</a:t>
                </a:r>
              </a:p>
            </p:txBody>
          </p:sp>
          <p:sp>
            <p:nvSpPr>
              <p:cNvPr id="1164421" name="Text Box 133"/>
              <p:cNvSpPr txBox="1">
                <a:spLocks noChangeArrowheads="1"/>
              </p:cNvSpPr>
              <p:nvPr/>
            </p:nvSpPr>
            <p:spPr bwMode="auto">
              <a:xfrm>
                <a:off x="4510" y="2503"/>
                <a:ext cx="240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2,7</a:t>
                </a:r>
              </a:p>
            </p:txBody>
          </p:sp>
          <p:sp>
            <p:nvSpPr>
              <p:cNvPr id="1164422" name="Text Box 134"/>
              <p:cNvSpPr txBox="1">
                <a:spLocks noChangeArrowheads="1"/>
              </p:cNvSpPr>
              <p:nvPr/>
            </p:nvSpPr>
            <p:spPr bwMode="auto">
              <a:xfrm>
                <a:off x="4925" y="2225"/>
                <a:ext cx="240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4,2</a:t>
                </a:r>
              </a:p>
            </p:txBody>
          </p:sp>
          <p:sp>
            <p:nvSpPr>
              <p:cNvPr id="1164423" name="Text Box 135"/>
              <p:cNvSpPr txBox="1">
                <a:spLocks noChangeArrowheads="1"/>
              </p:cNvSpPr>
              <p:nvPr/>
            </p:nvSpPr>
            <p:spPr bwMode="auto">
              <a:xfrm>
                <a:off x="4921" y="1939"/>
                <a:ext cx="240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1,2</a:t>
                </a:r>
              </a:p>
            </p:txBody>
          </p:sp>
          <p:sp>
            <p:nvSpPr>
              <p:cNvPr id="1164424" name="Text Box 136"/>
              <p:cNvSpPr txBox="1">
                <a:spLocks noChangeArrowheads="1"/>
              </p:cNvSpPr>
              <p:nvPr/>
            </p:nvSpPr>
            <p:spPr bwMode="auto">
              <a:xfrm>
                <a:off x="4366" y="2104"/>
                <a:ext cx="191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164425" name="Text Box 137"/>
              <p:cNvSpPr txBox="1">
                <a:spLocks noChangeArrowheads="1"/>
              </p:cNvSpPr>
              <p:nvPr/>
            </p:nvSpPr>
            <p:spPr bwMode="auto">
              <a:xfrm>
                <a:off x="4667" y="2104"/>
                <a:ext cx="192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1164426" name="Text Box 138"/>
              <p:cNvSpPr txBox="1">
                <a:spLocks noChangeArrowheads="1"/>
              </p:cNvSpPr>
              <p:nvPr/>
            </p:nvSpPr>
            <p:spPr bwMode="auto">
              <a:xfrm>
                <a:off x="3947" y="2213"/>
                <a:ext cx="191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8</a:t>
                </a:r>
              </a:p>
            </p:txBody>
          </p:sp>
          <p:sp>
            <p:nvSpPr>
              <p:cNvPr id="1164427" name="Text Box 139"/>
              <p:cNvSpPr txBox="1">
                <a:spLocks noChangeArrowheads="1"/>
              </p:cNvSpPr>
              <p:nvPr/>
            </p:nvSpPr>
            <p:spPr bwMode="auto">
              <a:xfrm>
                <a:off x="5115" y="1954"/>
                <a:ext cx="192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7</a:t>
                </a:r>
              </a:p>
            </p:txBody>
          </p:sp>
          <p:sp>
            <p:nvSpPr>
              <p:cNvPr id="1164428" name="Oval 140"/>
              <p:cNvSpPr>
                <a:spLocks noChangeArrowheads="1"/>
              </p:cNvSpPr>
              <p:nvPr/>
            </p:nvSpPr>
            <p:spPr bwMode="auto">
              <a:xfrm rot="16200000">
                <a:off x="4950" y="2489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29" name="Oval 141"/>
              <p:cNvSpPr>
                <a:spLocks noChangeArrowheads="1"/>
              </p:cNvSpPr>
              <p:nvPr/>
            </p:nvSpPr>
            <p:spPr bwMode="auto">
              <a:xfrm rot="16200000">
                <a:off x="4951" y="1623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30" name="Line 142"/>
              <p:cNvSpPr>
                <a:spLocks noChangeShapeType="1"/>
              </p:cNvSpPr>
              <p:nvPr/>
            </p:nvSpPr>
            <p:spPr bwMode="auto">
              <a:xfrm rot="16200000">
                <a:off x="4990" y="1870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31" name="Line 143"/>
              <p:cNvSpPr>
                <a:spLocks noChangeShapeType="1"/>
              </p:cNvSpPr>
              <p:nvPr/>
            </p:nvSpPr>
            <p:spPr bwMode="auto">
              <a:xfrm rot="16200000">
                <a:off x="4898" y="1669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32" name="Text Box 144"/>
              <p:cNvSpPr txBox="1">
                <a:spLocks noChangeArrowheads="1"/>
              </p:cNvSpPr>
              <p:nvPr/>
            </p:nvSpPr>
            <p:spPr bwMode="auto">
              <a:xfrm>
                <a:off x="4921" y="2504"/>
                <a:ext cx="240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2,2</a:t>
                </a:r>
              </a:p>
            </p:txBody>
          </p:sp>
          <p:sp>
            <p:nvSpPr>
              <p:cNvPr id="1164433" name="Text Box 145"/>
              <p:cNvSpPr txBox="1">
                <a:spLocks noChangeArrowheads="1"/>
              </p:cNvSpPr>
              <p:nvPr/>
            </p:nvSpPr>
            <p:spPr bwMode="auto">
              <a:xfrm>
                <a:off x="4927" y="1639"/>
                <a:ext cx="240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4,2</a:t>
                </a:r>
              </a:p>
            </p:txBody>
          </p:sp>
          <p:sp>
            <p:nvSpPr>
              <p:cNvPr id="1164434" name="Text Box 146"/>
              <p:cNvSpPr txBox="1">
                <a:spLocks noChangeArrowheads="1"/>
              </p:cNvSpPr>
              <p:nvPr/>
            </p:nvSpPr>
            <p:spPr bwMode="auto">
              <a:xfrm>
                <a:off x="5115" y="2230"/>
                <a:ext cx="192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9</a:t>
                </a:r>
              </a:p>
            </p:txBody>
          </p:sp>
          <p:sp>
            <p:nvSpPr>
              <p:cNvPr id="1164435" name="Text Box 147"/>
              <p:cNvSpPr txBox="1">
                <a:spLocks noChangeArrowheads="1"/>
              </p:cNvSpPr>
              <p:nvPr/>
            </p:nvSpPr>
            <p:spPr bwMode="auto">
              <a:xfrm>
                <a:off x="4046" y="2675"/>
                <a:ext cx="287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10</a:t>
                </a:r>
              </a:p>
            </p:txBody>
          </p:sp>
          <p:sp>
            <p:nvSpPr>
              <p:cNvPr id="1164436" name="Oval 148"/>
              <p:cNvSpPr>
                <a:spLocks noChangeArrowheads="1"/>
              </p:cNvSpPr>
              <p:nvPr/>
            </p:nvSpPr>
            <p:spPr bwMode="auto">
              <a:xfrm rot="16200000">
                <a:off x="4076" y="1624"/>
                <a:ext cx="192" cy="1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37" name="Text Box 149"/>
              <p:cNvSpPr txBox="1">
                <a:spLocks noChangeArrowheads="1"/>
              </p:cNvSpPr>
              <p:nvPr/>
            </p:nvSpPr>
            <p:spPr bwMode="auto">
              <a:xfrm>
                <a:off x="4046" y="1639"/>
                <a:ext cx="240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4,2</a:t>
                </a:r>
              </a:p>
            </p:txBody>
          </p:sp>
          <p:sp>
            <p:nvSpPr>
              <p:cNvPr id="1164438" name="Line 150"/>
              <p:cNvSpPr>
                <a:spLocks noChangeShapeType="1"/>
              </p:cNvSpPr>
              <p:nvPr/>
            </p:nvSpPr>
            <p:spPr bwMode="auto">
              <a:xfrm rot="16200000">
                <a:off x="4113" y="1869"/>
                <a:ext cx="1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4439" name="Text Box 151"/>
              <p:cNvSpPr txBox="1">
                <a:spLocks noChangeArrowheads="1"/>
              </p:cNvSpPr>
              <p:nvPr/>
            </p:nvSpPr>
            <p:spPr bwMode="auto">
              <a:xfrm>
                <a:off x="4510" y="2668"/>
                <a:ext cx="287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11</a:t>
                </a:r>
              </a:p>
            </p:txBody>
          </p:sp>
          <p:sp>
            <p:nvSpPr>
              <p:cNvPr id="1164440" name="Text Box 152"/>
              <p:cNvSpPr txBox="1">
                <a:spLocks noChangeArrowheads="1"/>
              </p:cNvSpPr>
              <p:nvPr/>
            </p:nvSpPr>
            <p:spPr bwMode="auto">
              <a:xfrm>
                <a:off x="4939" y="2668"/>
                <a:ext cx="286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000" smtClean="0">
                    <a:solidFill>
                      <a:srgbClr val="000000"/>
                    </a:solidFill>
                  </a:rPr>
                  <a:t>12</a:t>
                </a:r>
              </a:p>
            </p:txBody>
          </p:sp>
        </p:grpSp>
      </p:grpSp>
      <p:sp>
        <p:nvSpPr>
          <p:cNvPr id="1164441" name="Rectangle 153"/>
          <p:cNvSpPr>
            <a:spLocks noChangeArrowheads="1"/>
          </p:cNvSpPr>
          <p:nvPr/>
        </p:nvSpPr>
        <p:spPr bwMode="auto">
          <a:xfrm>
            <a:off x="3725863" y="1290638"/>
            <a:ext cx="30162" cy="873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442" name="Rectangle 154"/>
          <p:cNvSpPr>
            <a:spLocks noChangeArrowheads="1"/>
          </p:cNvSpPr>
          <p:nvPr/>
        </p:nvSpPr>
        <p:spPr bwMode="auto">
          <a:xfrm>
            <a:off x="4518025" y="368300"/>
            <a:ext cx="30163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443" name="Rectangle 155"/>
          <p:cNvSpPr>
            <a:spLocks noChangeArrowheads="1"/>
          </p:cNvSpPr>
          <p:nvPr/>
        </p:nvSpPr>
        <p:spPr bwMode="auto">
          <a:xfrm>
            <a:off x="3937000" y="958850"/>
            <a:ext cx="87313" cy="30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444" name="Rectangle 156"/>
          <p:cNvSpPr>
            <a:spLocks noChangeArrowheads="1"/>
          </p:cNvSpPr>
          <p:nvPr/>
        </p:nvSpPr>
        <p:spPr bwMode="auto">
          <a:xfrm>
            <a:off x="4518025" y="596900"/>
            <a:ext cx="30163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445" name="Rectangle 157"/>
          <p:cNvSpPr>
            <a:spLocks noChangeArrowheads="1"/>
          </p:cNvSpPr>
          <p:nvPr/>
        </p:nvSpPr>
        <p:spPr bwMode="auto">
          <a:xfrm>
            <a:off x="4548188" y="2647950"/>
            <a:ext cx="30162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446" name="Rectangle 158"/>
          <p:cNvSpPr>
            <a:spLocks noChangeArrowheads="1"/>
          </p:cNvSpPr>
          <p:nvPr/>
        </p:nvSpPr>
        <p:spPr bwMode="auto">
          <a:xfrm>
            <a:off x="3957638" y="3241675"/>
            <a:ext cx="87312" cy="317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447" name="Rectangle 159"/>
          <p:cNvSpPr>
            <a:spLocks noChangeArrowheads="1"/>
          </p:cNvSpPr>
          <p:nvPr/>
        </p:nvSpPr>
        <p:spPr bwMode="auto">
          <a:xfrm>
            <a:off x="4548188" y="2876550"/>
            <a:ext cx="30162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448" name="AutoShape 160"/>
          <p:cNvSpPr>
            <a:spLocks noChangeAspect="1" noChangeArrowheads="1"/>
          </p:cNvSpPr>
          <p:nvPr/>
        </p:nvSpPr>
        <p:spPr bwMode="auto">
          <a:xfrm rot="5400000">
            <a:off x="5607050" y="1700213"/>
            <a:ext cx="369888" cy="906462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449" name="Freeform 161"/>
          <p:cNvSpPr>
            <a:spLocks/>
          </p:cNvSpPr>
          <p:nvPr/>
        </p:nvSpPr>
        <p:spPr bwMode="auto">
          <a:xfrm>
            <a:off x="7596188" y="549275"/>
            <a:ext cx="168275" cy="1943100"/>
          </a:xfrm>
          <a:custGeom>
            <a:avLst/>
            <a:gdLst>
              <a:gd name="T0" fmla="*/ 45 w 106"/>
              <a:gd name="T1" fmla="*/ 0 h 1224"/>
              <a:gd name="T2" fmla="*/ 91 w 106"/>
              <a:gd name="T3" fmla="*/ 181 h 1224"/>
              <a:gd name="T4" fmla="*/ 91 w 106"/>
              <a:gd name="T5" fmla="*/ 725 h 1224"/>
              <a:gd name="T6" fmla="*/ 0 w 106"/>
              <a:gd name="T7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" h="1224">
                <a:moveTo>
                  <a:pt x="45" y="0"/>
                </a:moveTo>
                <a:cubicBezTo>
                  <a:pt x="64" y="30"/>
                  <a:pt x="83" y="60"/>
                  <a:pt x="91" y="181"/>
                </a:cubicBezTo>
                <a:cubicBezTo>
                  <a:pt x="99" y="302"/>
                  <a:pt x="106" y="551"/>
                  <a:pt x="91" y="725"/>
                </a:cubicBezTo>
                <a:cubicBezTo>
                  <a:pt x="76" y="899"/>
                  <a:pt x="38" y="1061"/>
                  <a:pt x="0" y="1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450" name="Freeform 162"/>
          <p:cNvSpPr>
            <a:spLocks/>
          </p:cNvSpPr>
          <p:nvPr/>
        </p:nvSpPr>
        <p:spPr bwMode="auto">
          <a:xfrm>
            <a:off x="7596188" y="1052513"/>
            <a:ext cx="157162" cy="2016125"/>
          </a:xfrm>
          <a:custGeom>
            <a:avLst/>
            <a:gdLst>
              <a:gd name="T0" fmla="*/ 0 w 99"/>
              <a:gd name="T1" fmla="*/ 0 h 1270"/>
              <a:gd name="T2" fmla="*/ 45 w 99"/>
              <a:gd name="T3" fmla="*/ 408 h 1270"/>
              <a:gd name="T4" fmla="*/ 91 w 99"/>
              <a:gd name="T5" fmla="*/ 953 h 1270"/>
              <a:gd name="T6" fmla="*/ 91 w 99"/>
              <a:gd name="T7" fmla="*/ 1134 h 1270"/>
              <a:gd name="T8" fmla="*/ 45 w 99"/>
              <a:gd name="T9" fmla="*/ 127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1270">
                <a:moveTo>
                  <a:pt x="0" y="0"/>
                </a:moveTo>
                <a:cubicBezTo>
                  <a:pt x="15" y="124"/>
                  <a:pt x="30" y="249"/>
                  <a:pt x="45" y="408"/>
                </a:cubicBezTo>
                <a:cubicBezTo>
                  <a:pt x="60" y="567"/>
                  <a:pt x="83" y="832"/>
                  <a:pt x="91" y="953"/>
                </a:cubicBezTo>
                <a:cubicBezTo>
                  <a:pt x="99" y="1074"/>
                  <a:pt x="99" y="1081"/>
                  <a:pt x="91" y="1134"/>
                </a:cubicBezTo>
                <a:cubicBezTo>
                  <a:pt x="83" y="1187"/>
                  <a:pt x="64" y="1228"/>
                  <a:pt x="45" y="127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451" name="Freeform 163"/>
          <p:cNvSpPr>
            <a:spLocks/>
          </p:cNvSpPr>
          <p:nvPr/>
        </p:nvSpPr>
        <p:spPr bwMode="auto">
          <a:xfrm>
            <a:off x="7031038" y="1069975"/>
            <a:ext cx="144462" cy="1944688"/>
          </a:xfrm>
          <a:custGeom>
            <a:avLst/>
            <a:gdLst>
              <a:gd name="T0" fmla="*/ 46 w 91"/>
              <a:gd name="T1" fmla="*/ 0 h 1225"/>
              <a:gd name="T2" fmla="*/ 91 w 91"/>
              <a:gd name="T3" fmla="*/ 136 h 1225"/>
              <a:gd name="T4" fmla="*/ 46 w 91"/>
              <a:gd name="T5" fmla="*/ 681 h 1225"/>
              <a:gd name="T6" fmla="*/ 0 w 91"/>
              <a:gd name="T7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1225">
                <a:moveTo>
                  <a:pt x="46" y="0"/>
                </a:moveTo>
                <a:cubicBezTo>
                  <a:pt x="68" y="11"/>
                  <a:pt x="91" y="23"/>
                  <a:pt x="91" y="136"/>
                </a:cubicBezTo>
                <a:cubicBezTo>
                  <a:pt x="91" y="249"/>
                  <a:pt x="61" y="499"/>
                  <a:pt x="46" y="681"/>
                </a:cubicBezTo>
                <a:cubicBezTo>
                  <a:pt x="31" y="863"/>
                  <a:pt x="15" y="1044"/>
                  <a:pt x="0" y="12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452" name="Line 164"/>
          <p:cNvSpPr>
            <a:spLocks noChangeShapeType="1"/>
          </p:cNvSpPr>
          <p:nvPr/>
        </p:nvSpPr>
        <p:spPr bwMode="auto">
          <a:xfrm flipV="1">
            <a:off x="4791075" y="2789238"/>
            <a:ext cx="2587625" cy="19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453" name="Freeform 165"/>
          <p:cNvSpPr>
            <a:spLocks/>
          </p:cNvSpPr>
          <p:nvPr/>
        </p:nvSpPr>
        <p:spPr bwMode="auto">
          <a:xfrm>
            <a:off x="4716463" y="3213100"/>
            <a:ext cx="2916237" cy="371475"/>
          </a:xfrm>
          <a:custGeom>
            <a:avLst/>
            <a:gdLst>
              <a:gd name="T0" fmla="*/ 0 w 1837"/>
              <a:gd name="T1" fmla="*/ 0 h 234"/>
              <a:gd name="T2" fmla="*/ 589 w 1837"/>
              <a:gd name="T3" fmla="*/ 136 h 234"/>
              <a:gd name="T4" fmla="*/ 1633 w 1837"/>
              <a:gd name="T5" fmla="*/ 227 h 234"/>
              <a:gd name="T6" fmla="*/ 1814 w 1837"/>
              <a:gd name="T7" fmla="*/ 9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7" h="234">
                <a:moveTo>
                  <a:pt x="0" y="0"/>
                </a:moveTo>
                <a:cubicBezTo>
                  <a:pt x="158" y="49"/>
                  <a:pt x="317" y="98"/>
                  <a:pt x="589" y="136"/>
                </a:cubicBezTo>
                <a:cubicBezTo>
                  <a:pt x="861" y="174"/>
                  <a:pt x="1429" y="234"/>
                  <a:pt x="1633" y="227"/>
                </a:cubicBezTo>
                <a:cubicBezTo>
                  <a:pt x="1837" y="220"/>
                  <a:pt x="1825" y="155"/>
                  <a:pt x="1814" y="9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454" name="Freeform 166"/>
          <p:cNvSpPr>
            <a:spLocks/>
          </p:cNvSpPr>
          <p:nvPr/>
        </p:nvSpPr>
        <p:spPr bwMode="auto">
          <a:xfrm>
            <a:off x="4284663" y="3213100"/>
            <a:ext cx="2592387" cy="384175"/>
          </a:xfrm>
          <a:custGeom>
            <a:avLst/>
            <a:gdLst>
              <a:gd name="T0" fmla="*/ 0 w 1633"/>
              <a:gd name="T1" fmla="*/ 0 h 242"/>
              <a:gd name="T2" fmla="*/ 907 w 1633"/>
              <a:gd name="T3" fmla="*/ 227 h 242"/>
              <a:gd name="T4" fmla="*/ 1633 w 1633"/>
              <a:gd name="T5" fmla="*/ 9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3" h="242">
                <a:moveTo>
                  <a:pt x="0" y="0"/>
                </a:moveTo>
                <a:cubicBezTo>
                  <a:pt x="317" y="106"/>
                  <a:pt x="635" y="212"/>
                  <a:pt x="907" y="227"/>
                </a:cubicBezTo>
                <a:cubicBezTo>
                  <a:pt x="1179" y="242"/>
                  <a:pt x="1406" y="166"/>
                  <a:pt x="1633" y="9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455" name="Oval 167"/>
          <p:cNvSpPr>
            <a:spLocks noChangeAspect="1" noChangeArrowheads="1"/>
          </p:cNvSpPr>
          <p:nvPr/>
        </p:nvSpPr>
        <p:spPr bwMode="auto">
          <a:xfrm rot="21600000">
            <a:off x="4368800" y="2609850"/>
            <a:ext cx="166688" cy="169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456" name="Oval 168"/>
          <p:cNvSpPr>
            <a:spLocks noChangeAspect="1" noChangeArrowheads="1"/>
          </p:cNvSpPr>
          <p:nvPr/>
        </p:nvSpPr>
        <p:spPr bwMode="auto">
          <a:xfrm rot="21600000">
            <a:off x="3887788" y="3306763"/>
            <a:ext cx="166687" cy="169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4457" name="Text Box 169"/>
          <p:cNvSpPr txBox="1">
            <a:spLocks noChangeArrowheads="1"/>
          </p:cNvSpPr>
          <p:nvPr/>
        </p:nvSpPr>
        <p:spPr bwMode="auto">
          <a:xfrm>
            <a:off x="922338" y="547688"/>
            <a:ext cx="2297112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/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Example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Global routing </a:t>
            </a:r>
            <a:br>
              <a:rPr lang="de-DE" sz="1500" smtClean="0">
                <a:solidFill>
                  <a:srgbClr val="000000"/>
                </a:solidFill>
              </a:rPr>
            </a:br>
            <a:r>
              <a:rPr lang="de-DE" sz="1500" smtClean="0">
                <a:solidFill>
                  <a:srgbClr val="000000"/>
                </a:solidFill>
              </a:rPr>
              <a:t>of the nets </a:t>
            </a:r>
            <a:r>
              <a:rPr lang="de-DE" sz="1500" smtClean="0">
                <a:solidFill>
                  <a:srgbClr val="1860AB"/>
                </a:solidFill>
              </a:rPr>
              <a:t>A-A</a:t>
            </a:r>
            <a:r>
              <a:rPr lang="de-DE" sz="1500" smtClean="0">
                <a:solidFill>
                  <a:srgbClr val="000000"/>
                </a:solidFill>
              </a:rPr>
              <a:t> and </a:t>
            </a:r>
            <a:r>
              <a:rPr lang="de-DE" sz="1500" smtClean="0">
                <a:solidFill>
                  <a:srgbClr val="CC0000"/>
                </a:solidFill>
              </a:rPr>
              <a:t>B-B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59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6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6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6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64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64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6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6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6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6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6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6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6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6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64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64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64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64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6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386" grpId="0" animBg="1"/>
      <p:bldP spid="1164387" grpId="0" animBg="1"/>
      <p:bldP spid="1164388" grpId="0" animBg="1"/>
      <p:bldP spid="1164389" grpId="0" animBg="1"/>
      <p:bldP spid="1164390" grpId="0" animBg="1"/>
      <p:bldP spid="1164391" grpId="0"/>
      <p:bldP spid="1164392" grpId="0" animBg="1"/>
      <p:bldP spid="1164393" grpId="0"/>
      <p:bldP spid="1164394" grpId="0" animBg="1"/>
      <p:bldP spid="1164395" grpId="0" animBg="1"/>
      <p:bldP spid="1164396" grpId="0" animBg="1"/>
      <p:bldP spid="1164397" grpId="0"/>
      <p:bldP spid="1164449" grpId="0" animBg="1"/>
      <p:bldP spid="1164450" grpId="0" animBg="1"/>
      <p:bldP spid="1164451" grpId="0" animBg="1"/>
      <p:bldP spid="1164452" grpId="0" animBg="1"/>
      <p:bldP spid="1164453" grpId="0" animBg="1"/>
      <p:bldP spid="116445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56C6F-6188-924B-859A-325DCC799AB7}" type="slidenum">
              <a:rPr lang="en-US"/>
              <a:pPr/>
              <a:t>66</a:t>
            </a:fld>
            <a:endParaRPr lang="en-US"/>
          </a:p>
        </p:txBody>
      </p:sp>
      <p:sp>
        <p:nvSpPr>
          <p:cNvPr id="1165314" name="Rectangle 2"/>
          <p:cNvSpPr>
            <a:spLocks noChangeArrowheads="1"/>
          </p:cNvSpPr>
          <p:nvPr/>
        </p:nvSpPr>
        <p:spPr bwMode="auto">
          <a:xfrm>
            <a:off x="6350" y="6048375"/>
            <a:ext cx="9144000" cy="800100"/>
          </a:xfrm>
          <a:prstGeom prst="rect">
            <a:avLst/>
          </a:prstGeom>
          <a:solidFill>
            <a:srgbClr val="EDEDED"/>
          </a:solidFill>
          <a:ln w="9525">
            <a:solidFill>
              <a:srgbClr val="EDEDE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15" name="Rectangle 3"/>
          <p:cNvSpPr>
            <a:spLocks noChangeArrowheads="1"/>
          </p:cNvSpPr>
          <p:nvPr/>
        </p:nvSpPr>
        <p:spPr bwMode="auto">
          <a:xfrm>
            <a:off x="0" y="-20638"/>
            <a:ext cx="9144000" cy="800101"/>
          </a:xfrm>
          <a:prstGeom prst="rect">
            <a:avLst/>
          </a:prstGeom>
          <a:solidFill>
            <a:srgbClr val="EDEDED"/>
          </a:solidFill>
          <a:ln w="9525">
            <a:solidFill>
              <a:srgbClr val="EDEDE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17" name="Rectangle 5"/>
          <p:cNvSpPr>
            <a:spLocks noChangeArrowheads="1"/>
          </p:cNvSpPr>
          <p:nvPr/>
        </p:nvSpPr>
        <p:spPr bwMode="auto">
          <a:xfrm>
            <a:off x="3751263" y="3519488"/>
            <a:ext cx="30162" cy="873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18" name="Text Box 6"/>
          <p:cNvSpPr txBox="1">
            <a:spLocks noChangeArrowheads="1"/>
          </p:cNvSpPr>
          <p:nvPr/>
        </p:nvSpPr>
        <p:spPr bwMode="auto">
          <a:xfrm>
            <a:off x="3502025" y="-20638"/>
            <a:ext cx="288925" cy="24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165319" name="Rectangle 7"/>
          <p:cNvSpPr>
            <a:spLocks noChangeArrowheads="1"/>
          </p:cNvSpPr>
          <p:nvPr/>
        </p:nvSpPr>
        <p:spPr bwMode="auto">
          <a:xfrm rot="16200000">
            <a:off x="3984625" y="760413"/>
            <a:ext cx="609600" cy="1066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20" name="Rectangle 8"/>
          <p:cNvSpPr>
            <a:spLocks noChangeArrowheads="1"/>
          </p:cNvSpPr>
          <p:nvPr/>
        </p:nvSpPr>
        <p:spPr bwMode="auto">
          <a:xfrm rot="16200000">
            <a:off x="3831432" y="148431"/>
            <a:ext cx="609600" cy="763587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21" name="Text Box 9"/>
          <p:cNvSpPr txBox="1">
            <a:spLocks noChangeArrowheads="1"/>
          </p:cNvSpPr>
          <p:nvPr/>
        </p:nvSpPr>
        <p:spPr bwMode="auto">
          <a:xfrm>
            <a:off x="3449638" y="377825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5322" name="Text Box 10"/>
          <p:cNvSpPr txBox="1">
            <a:spLocks noChangeArrowheads="1"/>
          </p:cNvSpPr>
          <p:nvPr/>
        </p:nvSpPr>
        <p:spPr bwMode="auto">
          <a:xfrm>
            <a:off x="4518025" y="377825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5323" name="Text Box 11"/>
          <p:cNvSpPr txBox="1">
            <a:spLocks noChangeArrowheads="1"/>
          </p:cNvSpPr>
          <p:nvPr/>
        </p:nvSpPr>
        <p:spPr bwMode="auto">
          <a:xfrm>
            <a:off x="4821238" y="377825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5324" name="Text Box 12"/>
          <p:cNvSpPr txBox="1">
            <a:spLocks noChangeArrowheads="1"/>
          </p:cNvSpPr>
          <p:nvPr/>
        </p:nvSpPr>
        <p:spPr bwMode="auto">
          <a:xfrm>
            <a:off x="3449638" y="77946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5325" name="Text Box 13"/>
          <p:cNvSpPr txBox="1">
            <a:spLocks noChangeArrowheads="1"/>
          </p:cNvSpPr>
          <p:nvPr/>
        </p:nvSpPr>
        <p:spPr bwMode="auto">
          <a:xfrm>
            <a:off x="3983038" y="7794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65326" name="Text Box 14"/>
          <p:cNvSpPr txBox="1">
            <a:spLocks noChangeArrowheads="1"/>
          </p:cNvSpPr>
          <p:nvPr/>
        </p:nvSpPr>
        <p:spPr bwMode="auto">
          <a:xfrm>
            <a:off x="4518025" y="7794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65327" name="Text Box 15"/>
          <p:cNvSpPr txBox="1">
            <a:spLocks noChangeArrowheads="1"/>
          </p:cNvSpPr>
          <p:nvPr/>
        </p:nvSpPr>
        <p:spPr bwMode="auto">
          <a:xfrm>
            <a:off x="4821238" y="77946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65328" name="Text Box 16"/>
          <p:cNvSpPr txBox="1">
            <a:spLocks noChangeArrowheads="1"/>
          </p:cNvSpPr>
          <p:nvPr/>
        </p:nvSpPr>
        <p:spPr bwMode="auto">
          <a:xfrm>
            <a:off x="3449638" y="114141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65329" name="Text Box 17"/>
          <p:cNvSpPr txBox="1">
            <a:spLocks noChangeArrowheads="1"/>
          </p:cNvSpPr>
          <p:nvPr/>
        </p:nvSpPr>
        <p:spPr bwMode="auto">
          <a:xfrm>
            <a:off x="4821238" y="121761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65330" name="Text Box 18"/>
          <p:cNvSpPr txBox="1">
            <a:spLocks noChangeArrowheads="1"/>
          </p:cNvSpPr>
          <p:nvPr/>
        </p:nvSpPr>
        <p:spPr bwMode="auto">
          <a:xfrm>
            <a:off x="3438525" y="161925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65331" name="Text Box 19"/>
          <p:cNvSpPr txBox="1">
            <a:spLocks noChangeArrowheads="1"/>
          </p:cNvSpPr>
          <p:nvPr/>
        </p:nvSpPr>
        <p:spPr bwMode="auto">
          <a:xfrm>
            <a:off x="4059238" y="161925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5332" name="Text Box 20"/>
          <p:cNvSpPr txBox="1">
            <a:spLocks noChangeArrowheads="1"/>
          </p:cNvSpPr>
          <p:nvPr/>
        </p:nvSpPr>
        <p:spPr bwMode="auto">
          <a:xfrm>
            <a:off x="4791075" y="161925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65333" name="Text Box 21"/>
          <p:cNvSpPr txBox="1">
            <a:spLocks noChangeArrowheads="1"/>
          </p:cNvSpPr>
          <p:nvPr/>
        </p:nvSpPr>
        <p:spPr bwMode="auto">
          <a:xfrm rot="21600000">
            <a:off x="3714750" y="122713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5334" name="Text Box 22"/>
          <p:cNvSpPr txBox="1">
            <a:spLocks noChangeArrowheads="1"/>
          </p:cNvSpPr>
          <p:nvPr/>
        </p:nvSpPr>
        <p:spPr bwMode="auto">
          <a:xfrm rot="21600000">
            <a:off x="3846513" y="968375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5335" name="Text Box 23"/>
          <p:cNvSpPr txBox="1">
            <a:spLocks noChangeArrowheads="1"/>
          </p:cNvSpPr>
          <p:nvPr/>
        </p:nvSpPr>
        <p:spPr bwMode="auto">
          <a:xfrm rot="21600000">
            <a:off x="4267200" y="511175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5336" name="Text Box 24"/>
          <p:cNvSpPr txBox="1">
            <a:spLocks noChangeArrowheads="1"/>
          </p:cNvSpPr>
          <p:nvPr/>
        </p:nvSpPr>
        <p:spPr bwMode="auto">
          <a:xfrm rot="21600000">
            <a:off x="4257675" y="27305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5337" name="Line 25"/>
          <p:cNvSpPr>
            <a:spLocks noChangeShapeType="1"/>
          </p:cNvSpPr>
          <p:nvPr/>
        </p:nvSpPr>
        <p:spPr bwMode="auto">
          <a:xfrm rot="16200000" flipH="1">
            <a:off x="3254375" y="695325"/>
            <a:ext cx="209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38" name="Line 26"/>
          <p:cNvSpPr>
            <a:spLocks noChangeShapeType="1"/>
          </p:cNvSpPr>
          <p:nvPr/>
        </p:nvSpPr>
        <p:spPr bwMode="auto">
          <a:xfrm rot="5400000" flipV="1">
            <a:off x="3713957" y="57943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39" name="Text Box 27"/>
          <p:cNvSpPr txBox="1">
            <a:spLocks noChangeArrowheads="1"/>
          </p:cNvSpPr>
          <p:nvPr/>
        </p:nvSpPr>
        <p:spPr bwMode="auto">
          <a:xfrm>
            <a:off x="3219450" y="377825"/>
            <a:ext cx="3143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65340" name="Line 28"/>
          <p:cNvSpPr>
            <a:spLocks noChangeShapeType="1"/>
          </p:cNvSpPr>
          <p:nvPr/>
        </p:nvSpPr>
        <p:spPr bwMode="auto">
          <a:xfrm rot="16200000" flipV="1">
            <a:off x="3497263" y="47625"/>
            <a:ext cx="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41" name="Line 29"/>
          <p:cNvSpPr>
            <a:spLocks noChangeShapeType="1"/>
          </p:cNvSpPr>
          <p:nvPr/>
        </p:nvSpPr>
        <p:spPr bwMode="auto">
          <a:xfrm rot="5400000" flipH="1">
            <a:off x="3263900" y="3603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42" name="Text Box 30"/>
          <p:cNvSpPr txBox="1">
            <a:spLocks noChangeArrowheads="1"/>
          </p:cNvSpPr>
          <p:nvPr/>
        </p:nvSpPr>
        <p:spPr bwMode="auto">
          <a:xfrm>
            <a:off x="6462713" y="52388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5343" name="Text Box 31"/>
          <p:cNvSpPr txBox="1">
            <a:spLocks noChangeArrowheads="1"/>
          </p:cNvSpPr>
          <p:nvPr/>
        </p:nvSpPr>
        <p:spPr bwMode="auto">
          <a:xfrm>
            <a:off x="7378700" y="52388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5344" name="Text Box 32"/>
          <p:cNvSpPr txBox="1">
            <a:spLocks noChangeArrowheads="1"/>
          </p:cNvSpPr>
          <p:nvPr/>
        </p:nvSpPr>
        <p:spPr bwMode="auto">
          <a:xfrm>
            <a:off x="7866063" y="52388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5345" name="Text Box 33"/>
          <p:cNvSpPr txBox="1">
            <a:spLocks noChangeArrowheads="1"/>
          </p:cNvSpPr>
          <p:nvPr/>
        </p:nvSpPr>
        <p:spPr bwMode="auto">
          <a:xfrm>
            <a:off x="6245225" y="769938"/>
            <a:ext cx="3032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5346" name="Oval 34"/>
          <p:cNvSpPr>
            <a:spLocks noChangeArrowheads="1"/>
          </p:cNvSpPr>
          <p:nvPr/>
        </p:nvSpPr>
        <p:spPr bwMode="auto">
          <a:xfrm rot="16200000">
            <a:off x="6451600" y="1665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47" name="Oval 35"/>
          <p:cNvSpPr>
            <a:spLocks noChangeArrowheads="1"/>
          </p:cNvSpPr>
          <p:nvPr/>
        </p:nvSpPr>
        <p:spPr bwMode="auto">
          <a:xfrm rot="16200000">
            <a:off x="6452394" y="1219994"/>
            <a:ext cx="303212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48" name="Oval 36"/>
          <p:cNvSpPr>
            <a:spLocks noChangeArrowheads="1"/>
          </p:cNvSpPr>
          <p:nvPr/>
        </p:nvSpPr>
        <p:spPr bwMode="auto">
          <a:xfrm rot="16200000">
            <a:off x="6451600" y="7683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49" name="Oval 37"/>
          <p:cNvSpPr>
            <a:spLocks noChangeArrowheads="1"/>
          </p:cNvSpPr>
          <p:nvPr/>
        </p:nvSpPr>
        <p:spPr bwMode="auto">
          <a:xfrm rot="16200000">
            <a:off x="7173913" y="16637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50" name="Oval 38"/>
          <p:cNvSpPr>
            <a:spLocks noChangeArrowheads="1"/>
          </p:cNvSpPr>
          <p:nvPr/>
        </p:nvSpPr>
        <p:spPr bwMode="auto">
          <a:xfrm rot="16200000">
            <a:off x="7838281" y="1221582"/>
            <a:ext cx="303213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51" name="Oval 39"/>
          <p:cNvSpPr>
            <a:spLocks noChangeArrowheads="1"/>
          </p:cNvSpPr>
          <p:nvPr/>
        </p:nvSpPr>
        <p:spPr bwMode="auto">
          <a:xfrm rot="16200000">
            <a:off x="7369175" y="7683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52" name="Oval 40"/>
          <p:cNvSpPr>
            <a:spLocks noChangeArrowheads="1"/>
          </p:cNvSpPr>
          <p:nvPr/>
        </p:nvSpPr>
        <p:spPr bwMode="auto">
          <a:xfrm rot="16200000">
            <a:off x="7837488" y="7683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53" name="Line 41"/>
          <p:cNvSpPr>
            <a:spLocks noChangeShapeType="1"/>
          </p:cNvSpPr>
          <p:nvPr/>
        </p:nvSpPr>
        <p:spPr bwMode="auto">
          <a:xfrm rot="5400000" flipH="1">
            <a:off x="6535738" y="1593850"/>
            <a:ext cx="1365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54" name="Line 42"/>
          <p:cNvSpPr>
            <a:spLocks noChangeShapeType="1"/>
          </p:cNvSpPr>
          <p:nvPr/>
        </p:nvSpPr>
        <p:spPr bwMode="auto">
          <a:xfrm rot="5400000" flipH="1">
            <a:off x="6537326" y="1138237"/>
            <a:ext cx="1333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55" name="Line 43"/>
          <p:cNvSpPr>
            <a:spLocks noChangeShapeType="1"/>
          </p:cNvSpPr>
          <p:nvPr/>
        </p:nvSpPr>
        <p:spPr bwMode="auto">
          <a:xfrm rot="5400000" flipH="1">
            <a:off x="7921625" y="1593851"/>
            <a:ext cx="136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56" name="Line 44"/>
          <p:cNvSpPr>
            <a:spLocks noChangeShapeType="1"/>
          </p:cNvSpPr>
          <p:nvPr/>
        </p:nvSpPr>
        <p:spPr bwMode="auto">
          <a:xfrm rot="16200000">
            <a:off x="7925593" y="1139032"/>
            <a:ext cx="13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57" name="Line 45"/>
          <p:cNvSpPr>
            <a:spLocks noChangeShapeType="1"/>
          </p:cNvSpPr>
          <p:nvPr/>
        </p:nvSpPr>
        <p:spPr bwMode="auto">
          <a:xfrm rot="16200000">
            <a:off x="6965157" y="1616868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58" name="Line 46"/>
          <p:cNvSpPr>
            <a:spLocks noChangeShapeType="1"/>
          </p:cNvSpPr>
          <p:nvPr/>
        </p:nvSpPr>
        <p:spPr bwMode="auto">
          <a:xfrm rot="16200000">
            <a:off x="6824663" y="849312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59" name="Line 47"/>
          <p:cNvSpPr>
            <a:spLocks noChangeShapeType="1"/>
          </p:cNvSpPr>
          <p:nvPr/>
        </p:nvSpPr>
        <p:spPr bwMode="auto">
          <a:xfrm rot="5400000" flipV="1">
            <a:off x="7755732" y="838993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60" name="Text Box 48"/>
          <p:cNvSpPr txBox="1">
            <a:spLocks noChangeArrowheads="1"/>
          </p:cNvSpPr>
          <p:nvPr/>
        </p:nvSpPr>
        <p:spPr bwMode="auto">
          <a:xfrm>
            <a:off x="6408738" y="168910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2,2</a:t>
            </a:r>
          </a:p>
        </p:txBody>
      </p:sp>
      <p:sp>
        <p:nvSpPr>
          <p:cNvPr id="1165361" name="Text Box 49"/>
          <p:cNvSpPr txBox="1">
            <a:spLocks noChangeArrowheads="1"/>
          </p:cNvSpPr>
          <p:nvPr/>
        </p:nvSpPr>
        <p:spPr bwMode="auto">
          <a:xfrm>
            <a:off x="6408738" y="124618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4,2</a:t>
            </a:r>
          </a:p>
        </p:txBody>
      </p:sp>
      <p:sp>
        <p:nvSpPr>
          <p:cNvPr id="1165362" name="Text Box 50"/>
          <p:cNvSpPr txBox="1">
            <a:spLocks noChangeArrowheads="1"/>
          </p:cNvSpPr>
          <p:nvPr/>
        </p:nvSpPr>
        <p:spPr bwMode="auto">
          <a:xfrm>
            <a:off x="6408738" y="7921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1,2</a:t>
            </a:r>
          </a:p>
        </p:txBody>
      </p:sp>
      <p:sp>
        <p:nvSpPr>
          <p:cNvPr id="1165363" name="Text Box 51"/>
          <p:cNvSpPr txBox="1">
            <a:spLocks noChangeArrowheads="1"/>
          </p:cNvSpPr>
          <p:nvPr/>
        </p:nvSpPr>
        <p:spPr bwMode="auto">
          <a:xfrm>
            <a:off x="7138988" y="168751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2,7</a:t>
            </a:r>
          </a:p>
        </p:txBody>
      </p:sp>
      <p:sp>
        <p:nvSpPr>
          <p:cNvPr id="1165364" name="Text Box 52"/>
          <p:cNvSpPr txBox="1">
            <a:spLocks noChangeArrowheads="1"/>
          </p:cNvSpPr>
          <p:nvPr/>
        </p:nvSpPr>
        <p:spPr bwMode="auto">
          <a:xfrm>
            <a:off x="7797800" y="124618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4,2</a:t>
            </a:r>
          </a:p>
        </p:txBody>
      </p:sp>
      <p:sp>
        <p:nvSpPr>
          <p:cNvPr id="1165365" name="Text Box 53"/>
          <p:cNvSpPr txBox="1">
            <a:spLocks noChangeArrowheads="1"/>
          </p:cNvSpPr>
          <p:nvPr/>
        </p:nvSpPr>
        <p:spPr bwMode="auto">
          <a:xfrm>
            <a:off x="7337425" y="7921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1,2</a:t>
            </a:r>
          </a:p>
        </p:txBody>
      </p:sp>
      <p:sp>
        <p:nvSpPr>
          <p:cNvPr id="1165366" name="Text Box 54"/>
          <p:cNvSpPr txBox="1">
            <a:spLocks noChangeArrowheads="1"/>
          </p:cNvSpPr>
          <p:nvPr/>
        </p:nvSpPr>
        <p:spPr bwMode="auto">
          <a:xfrm>
            <a:off x="7791450" y="7921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1,2</a:t>
            </a:r>
          </a:p>
        </p:txBody>
      </p:sp>
      <p:sp>
        <p:nvSpPr>
          <p:cNvPr id="1165367" name="Text Box 55"/>
          <p:cNvSpPr txBox="1">
            <a:spLocks noChangeArrowheads="1"/>
          </p:cNvSpPr>
          <p:nvPr/>
        </p:nvSpPr>
        <p:spPr bwMode="auto">
          <a:xfrm>
            <a:off x="6910388" y="1054100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65368" name="Text Box 56"/>
          <p:cNvSpPr txBox="1">
            <a:spLocks noChangeArrowheads="1"/>
          </p:cNvSpPr>
          <p:nvPr/>
        </p:nvSpPr>
        <p:spPr bwMode="auto">
          <a:xfrm>
            <a:off x="7389813" y="1054100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65369" name="Text Box 57"/>
          <p:cNvSpPr txBox="1">
            <a:spLocks noChangeArrowheads="1"/>
          </p:cNvSpPr>
          <p:nvPr/>
        </p:nvSpPr>
        <p:spPr bwMode="auto">
          <a:xfrm>
            <a:off x="6245225" y="1227138"/>
            <a:ext cx="3032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65370" name="Oval 58"/>
          <p:cNvSpPr>
            <a:spLocks noChangeArrowheads="1"/>
          </p:cNvSpPr>
          <p:nvPr/>
        </p:nvSpPr>
        <p:spPr bwMode="auto">
          <a:xfrm rot="16200000">
            <a:off x="7369175" y="290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71" name="Text Box 59"/>
          <p:cNvSpPr txBox="1">
            <a:spLocks noChangeArrowheads="1"/>
          </p:cNvSpPr>
          <p:nvPr/>
        </p:nvSpPr>
        <p:spPr bwMode="auto">
          <a:xfrm>
            <a:off x="7332663" y="31591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4,2</a:t>
            </a:r>
          </a:p>
        </p:txBody>
      </p:sp>
      <p:sp>
        <p:nvSpPr>
          <p:cNvPr id="1165372" name="Text Box 60"/>
          <p:cNvSpPr txBox="1">
            <a:spLocks noChangeArrowheads="1"/>
          </p:cNvSpPr>
          <p:nvPr/>
        </p:nvSpPr>
        <p:spPr bwMode="auto">
          <a:xfrm>
            <a:off x="8101013" y="815975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65373" name="Line 61"/>
          <p:cNvSpPr>
            <a:spLocks noChangeShapeType="1"/>
          </p:cNvSpPr>
          <p:nvPr/>
        </p:nvSpPr>
        <p:spPr bwMode="auto">
          <a:xfrm rot="16200000">
            <a:off x="7432675" y="681038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74" name="Oval 62"/>
          <p:cNvSpPr>
            <a:spLocks noChangeArrowheads="1"/>
          </p:cNvSpPr>
          <p:nvPr/>
        </p:nvSpPr>
        <p:spPr bwMode="auto">
          <a:xfrm rot="16200000">
            <a:off x="7837488" y="1665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75" name="Oval 63"/>
          <p:cNvSpPr>
            <a:spLocks noChangeArrowheads="1"/>
          </p:cNvSpPr>
          <p:nvPr/>
        </p:nvSpPr>
        <p:spPr bwMode="auto">
          <a:xfrm rot="16200000">
            <a:off x="7839869" y="291307"/>
            <a:ext cx="304800" cy="3032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76" name="Line 64"/>
          <p:cNvSpPr>
            <a:spLocks noChangeShapeType="1"/>
          </p:cNvSpPr>
          <p:nvPr/>
        </p:nvSpPr>
        <p:spPr bwMode="auto">
          <a:xfrm rot="16200000">
            <a:off x="7903369" y="681832"/>
            <a:ext cx="173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77" name="Line 65"/>
          <p:cNvSpPr>
            <a:spLocks noChangeShapeType="1"/>
          </p:cNvSpPr>
          <p:nvPr/>
        </p:nvSpPr>
        <p:spPr bwMode="auto">
          <a:xfrm rot="16200000">
            <a:off x="7755732" y="364331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78" name="Line 66"/>
          <p:cNvSpPr>
            <a:spLocks noChangeShapeType="1"/>
          </p:cNvSpPr>
          <p:nvPr/>
        </p:nvSpPr>
        <p:spPr bwMode="auto">
          <a:xfrm rot="16200000">
            <a:off x="7662069" y="1634332"/>
            <a:ext cx="1587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79" name="Text Box 67"/>
          <p:cNvSpPr txBox="1">
            <a:spLocks noChangeArrowheads="1"/>
          </p:cNvSpPr>
          <p:nvPr/>
        </p:nvSpPr>
        <p:spPr bwMode="auto">
          <a:xfrm>
            <a:off x="7791450" y="168910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2,2</a:t>
            </a:r>
          </a:p>
        </p:txBody>
      </p:sp>
      <p:sp>
        <p:nvSpPr>
          <p:cNvPr id="1165380" name="Text Box 68"/>
          <p:cNvSpPr txBox="1">
            <a:spLocks noChangeArrowheads="1"/>
          </p:cNvSpPr>
          <p:nvPr/>
        </p:nvSpPr>
        <p:spPr bwMode="auto">
          <a:xfrm>
            <a:off x="7800975" y="31591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4,2</a:t>
            </a:r>
          </a:p>
        </p:txBody>
      </p:sp>
      <p:sp>
        <p:nvSpPr>
          <p:cNvPr id="1165381" name="Text Box 69"/>
          <p:cNvSpPr txBox="1">
            <a:spLocks noChangeArrowheads="1"/>
          </p:cNvSpPr>
          <p:nvPr/>
        </p:nvSpPr>
        <p:spPr bwMode="auto">
          <a:xfrm>
            <a:off x="8101013" y="1254125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65382" name="Text Box 70"/>
          <p:cNvSpPr txBox="1">
            <a:spLocks noChangeArrowheads="1"/>
          </p:cNvSpPr>
          <p:nvPr/>
        </p:nvSpPr>
        <p:spPr bwMode="auto">
          <a:xfrm>
            <a:off x="6423025" y="1960563"/>
            <a:ext cx="4556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65383" name="Oval 71"/>
          <p:cNvSpPr>
            <a:spLocks noChangeArrowheads="1"/>
          </p:cNvSpPr>
          <p:nvPr/>
        </p:nvSpPr>
        <p:spPr bwMode="auto">
          <a:xfrm rot="16200000">
            <a:off x="6450013" y="2921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84" name="Oval 72"/>
          <p:cNvSpPr>
            <a:spLocks noChangeArrowheads="1"/>
          </p:cNvSpPr>
          <p:nvPr/>
        </p:nvSpPr>
        <p:spPr bwMode="auto">
          <a:xfrm rot="16200000">
            <a:off x="6886575" y="7683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85" name="Line 73"/>
          <p:cNvSpPr>
            <a:spLocks noChangeShapeType="1"/>
          </p:cNvSpPr>
          <p:nvPr/>
        </p:nvSpPr>
        <p:spPr bwMode="auto">
          <a:xfrm rot="-16200000">
            <a:off x="7280275" y="831850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86" name="Text Box 74"/>
          <p:cNvSpPr txBox="1">
            <a:spLocks noChangeArrowheads="1"/>
          </p:cNvSpPr>
          <p:nvPr/>
        </p:nvSpPr>
        <p:spPr bwMode="auto">
          <a:xfrm>
            <a:off x="6402388" y="31591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4,2</a:t>
            </a:r>
          </a:p>
        </p:txBody>
      </p:sp>
      <p:sp>
        <p:nvSpPr>
          <p:cNvPr id="1165387" name="Text Box 75"/>
          <p:cNvSpPr txBox="1">
            <a:spLocks noChangeArrowheads="1"/>
          </p:cNvSpPr>
          <p:nvPr/>
        </p:nvSpPr>
        <p:spPr bwMode="auto">
          <a:xfrm>
            <a:off x="6845300" y="7921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1,5</a:t>
            </a:r>
          </a:p>
        </p:txBody>
      </p:sp>
      <p:sp>
        <p:nvSpPr>
          <p:cNvPr id="1165388" name="Line 76"/>
          <p:cNvSpPr>
            <a:spLocks noChangeShapeType="1"/>
          </p:cNvSpPr>
          <p:nvPr/>
        </p:nvSpPr>
        <p:spPr bwMode="auto">
          <a:xfrm rot="16200000">
            <a:off x="6508750" y="681038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89" name="Text Box 77"/>
          <p:cNvSpPr txBox="1">
            <a:spLocks noChangeArrowheads="1"/>
          </p:cNvSpPr>
          <p:nvPr/>
        </p:nvSpPr>
        <p:spPr bwMode="auto">
          <a:xfrm>
            <a:off x="7138988" y="1949450"/>
            <a:ext cx="4556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5390" name="Text Box 78"/>
          <p:cNvSpPr txBox="1">
            <a:spLocks noChangeArrowheads="1"/>
          </p:cNvSpPr>
          <p:nvPr/>
        </p:nvSpPr>
        <p:spPr bwMode="auto">
          <a:xfrm>
            <a:off x="7820025" y="1949450"/>
            <a:ext cx="4556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65391" name="Rectangle 79"/>
          <p:cNvSpPr>
            <a:spLocks noChangeArrowheads="1"/>
          </p:cNvSpPr>
          <p:nvPr/>
        </p:nvSpPr>
        <p:spPr bwMode="auto">
          <a:xfrm>
            <a:off x="3449638" y="225425"/>
            <a:ext cx="1676400" cy="1677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92" name="Line 80"/>
          <p:cNvSpPr>
            <a:spLocks noChangeShapeType="1"/>
          </p:cNvSpPr>
          <p:nvPr/>
        </p:nvSpPr>
        <p:spPr bwMode="auto">
          <a:xfrm>
            <a:off x="3449638" y="8350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93" name="Line 81"/>
          <p:cNvSpPr>
            <a:spLocks noChangeShapeType="1"/>
          </p:cNvSpPr>
          <p:nvPr/>
        </p:nvSpPr>
        <p:spPr bwMode="auto">
          <a:xfrm>
            <a:off x="3449638" y="98901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94" name="Line 82"/>
          <p:cNvSpPr>
            <a:spLocks noChangeShapeType="1"/>
          </p:cNvSpPr>
          <p:nvPr/>
        </p:nvSpPr>
        <p:spPr bwMode="auto">
          <a:xfrm>
            <a:off x="3449638" y="159861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95" name="Line 83"/>
          <p:cNvSpPr>
            <a:spLocks noChangeShapeType="1"/>
          </p:cNvSpPr>
          <p:nvPr/>
        </p:nvSpPr>
        <p:spPr bwMode="auto">
          <a:xfrm>
            <a:off x="3754438" y="225425"/>
            <a:ext cx="0" cy="167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96" name="Line 84"/>
          <p:cNvSpPr>
            <a:spLocks noChangeShapeType="1"/>
          </p:cNvSpPr>
          <p:nvPr/>
        </p:nvSpPr>
        <p:spPr bwMode="auto">
          <a:xfrm>
            <a:off x="4518025" y="225425"/>
            <a:ext cx="0" cy="763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97" name="Line 85"/>
          <p:cNvSpPr>
            <a:spLocks noChangeShapeType="1"/>
          </p:cNvSpPr>
          <p:nvPr/>
        </p:nvSpPr>
        <p:spPr bwMode="auto">
          <a:xfrm>
            <a:off x="4821238" y="225425"/>
            <a:ext cx="0" cy="167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98" name="Rectangle 86"/>
          <p:cNvSpPr>
            <a:spLocks noChangeArrowheads="1"/>
          </p:cNvSpPr>
          <p:nvPr/>
        </p:nvSpPr>
        <p:spPr bwMode="auto">
          <a:xfrm rot="16200000">
            <a:off x="4008438" y="3048000"/>
            <a:ext cx="609600" cy="1066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399" name="Rectangle 87"/>
          <p:cNvSpPr>
            <a:spLocks noChangeArrowheads="1"/>
          </p:cNvSpPr>
          <p:nvPr/>
        </p:nvSpPr>
        <p:spPr bwMode="auto">
          <a:xfrm rot="16200000">
            <a:off x="3856038" y="2436813"/>
            <a:ext cx="609600" cy="7620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00" name="Text Box 88"/>
          <p:cNvSpPr txBox="1">
            <a:spLocks noChangeArrowheads="1"/>
          </p:cNvSpPr>
          <p:nvPr/>
        </p:nvSpPr>
        <p:spPr bwMode="auto">
          <a:xfrm>
            <a:off x="4318000" y="278923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5401" name="Text Box 89"/>
          <p:cNvSpPr txBox="1">
            <a:spLocks noChangeArrowheads="1"/>
          </p:cNvSpPr>
          <p:nvPr/>
        </p:nvSpPr>
        <p:spPr bwMode="auto">
          <a:xfrm>
            <a:off x="3830638" y="324643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5402" name="Text Box 90"/>
          <p:cNvSpPr txBox="1">
            <a:spLocks noChangeArrowheads="1"/>
          </p:cNvSpPr>
          <p:nvPr/>
        </p:nvSpPr>
        <p:spPr bwMode="auto">
          <a:xfrm>
            <a:off x="3689350" y="342741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5403" name="Rectangle 91"/>
          <p:cNvSpPr>
            <a:spLocks noChangeArrowheads="1"/>
          </p:cNvSpPr>
          <p:nvPr/>
        </p:nvSpPr>
        <p:spPr bwMode="auto">
          <a:xfrm>
            <a:off x="3449638" y="2513013"/>
            <a:ext cx="1676400" cy="1677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04" name="Line 92"/>
          <p:cNvSpPr>
            <a:spLocks noChangeShapeType="1"/>
          </p:cNvSpPr>
          <p:nvPr/>
        </p:nvSpPr>
        <p:spPr bwMode="auto">
          <a:xfrm>
            <a:off x="3449638" y="312261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05" name="Line 93"/>
          <p:cNvSpPr>
            <a:spLocks noChangeShapeType="1"/>
          </p:cNvSpPr>
          <p:nvPr/>
        </p:nvSpPr>
        <p:spPr bwMode="auto">
          <a:xfrm>
            <a:off x="3449638" y="3276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06" name="Line 94"/>
          <p:cNvSpPr>
            <a:spLocks noChangeShapeType="1"/>
          </p:cNvSpPr>
          <p:nvPr/>
        </p:nvSpPr>
        <p:spPr bwMode="auto">
          <a:xfrm>
            <a:off x="3449638" y="3886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07" name="Line 95"/>
          <p:cNvSpPr>
            <a:spLocks noChangeShapeType="1"/>
          </p:cNvSpPr>
          <p:nvPr/>
        </p:nvSpPr>
        <p:spPr bwMode="auto">
          <a:xfrm>
            <a:off x="3779838" y="2513013"/>
            <a:ext cx="0" cy="167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08" name="Line 96"/>
          <p:cNvSpPr>
            <a:spLocks noChangeShapeType="1"/>
          </p:cNvSpPr>
          <p:nvPr/>
        </p:nvSpPr>
        <p:spPr bwMode="auto">
          <a:xfrm>
            <a:off x="4541838" y="2513013"/>
            <a:ext cx="0" cy="763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09" name="Line 97"/>
          <p:cNvSpPr>
            <a:spLocks noChangeShapeType="1"/>
          </p:cNvSpPr>
          <p:nvPr/>
        </p:nvSpPr>
        <p:spPr bwMode="auto">
          <a:xfrm>
            <a:off x="4846638" y="2513013"/>
            <a:ext cx="0" cy="167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10" name="Text Box 98"/>
          <p:cNvSpPr txBox="1">
            <a:spLocks noChangeArrowheads="1"/>
          </p:cNvSpPr>
          <p:nvPr/>
        </p:nvSpPr>
        <p:spPr bwMode="auto">
          <a:xfrm>
            <a:off x="4318000" y="256063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5411" name="Line 99"/>
          <p:cNvSpPr>
            <a:spLocks noChangeShapeType="1"/>
          </p:cNvSpPr>
          <p:nvPr/>
        </p:nvSpPr>
        <p:spPr bwMode="auto">
          <a:xfrm>
            <a:off x="4537075" y="2695575"/>
            <a:ext cx="304800" cy="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12" name="Line 100"/>
          <p:cNvSpPr>
            <a:spLocks noChangeShapeType="1"/>
          </p:cNvSpPr>
          <p:nvPr/>
        </p:nvSpPr>
        <p:spPr bwMode="auto">
          <a:xfrm>
            <a:off x="4689475" y="2514600"/>
            <a:ext cx="0" cy="76200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13" name="Line 101"/>
          <p:cNvSpPr>
            <a:spLocks noChangeShapeType="1"/>
          </p:cNvSpPr>
          <p:nvPr/>
        </p:nvSpPr>
        <p:spPr bwMode="auto">
          <a:xfrm flipH="1">
            <a:off x="3775075" y="3200400"/>
            <a:ext cx="1066800" cy="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14" name="Line 102"/>
          <p:cNvSpPr>
            <a:spLocks noChangeShapeType="1"/>
          </p:cNvSpPr>
          <p:nvPr/>
        </p:nvSpPr>
        <p:spPr bwMode="auto">
          <a:xfrm>
            <a:off x="4005263" y="3122613"/>
            <a:ext cx="0" cy="153987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15" name="Rectangle 103"/>
          <p:cNvSpPr>
            <a:spLocks noChangeArrowheads="1"/>
          </p:cNvSpPr>
          <p:nvPr/>
        </p:nvSpPr>
        <p:spPr bwMode="auto">
          <a:xfrm rot="16200000">
            <a:off x="3983038" y="5411788"/>
            <a:ext cx="609600" cy="1066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16" name="Rectangle 104"/>
          <p:cNvSpPr>
            <a:spLocks noChangeArrowheads="1"/>
          </p:cNvSpPr>
          <p:nvPr/>
        </p:nvSpPr>
        <p:spPr bwMode="auto">
          <a:xfrm rot="16200000">
            <a:off x="3830638" y="4802188"/>
            <a:ext cx="609600" cy="7620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17" name="Text Box 105"/>
          <p:cNvSpPr txBox="1">
            <a:spLocks noChangeArrowheads="1"/>
          </p:cNvSpPr>
          <p:nvPr/>
        </p:nvSpPr>
        <p:spPr bwMode="auto">
          <a:xfrm>
            <a:off x="4316413" y="515461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5418" name="Text Box 106"/>
          <p:cNvSpPr txBox="1">
            <a:spLocks noChangeArrowheads="1"/>
          </p:cNvSpPr>
          <p:nvPr/>
        </p:nvSpPr>
        <p:spPr bwMode="auto">
          <a:xfrm>
            <a:off x="3829050" y="5610225"/>
            <a:ext cx="38258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5419" name="Text Box 107"/>
          <p:cNvSpPr txBox="1">
            <a:spLocks noChangeArrowheads="1"/>
          </p:cNvSpPr>
          <p:nvPr/>
        </p:nvSpPr>
        <p:spPr bwMode="auto">
          <a:xfrm>
            <a:off x="3687763" y="5792788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5420" name="Rectangle 108"/>
          <p:cNvSpPr>
            <a:spLocks noChangeArrowheads="1"/>
          </p:cNvSpPr>
          <p:nvPr/>
        </p:nvSpPr>
        <p:spPr bwMode="auto">
          <a:xfrm>
            <a:off x="3449638" y="4878388"/>
            <a:ext cx="1676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21" name="Line 109"/>
          <p:cNvSpPr>
            <a:spLocks noChangeShapeType="1"/>
          </p:cNvSpPr>
          <p:nvPr/>
        </p:nvSpPr>
        <p:spPr bwMode="auto">
          <a:xfrm>
            <a:off x="3449638" y="54879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22" name="Line 110"/>
          <p:cNvSpPr>
            <a:spLocks noChangeShapeType="1"/>
          </p:cNvSpPr>
          <p:nvPr/>
        </p:nvSpPr>
        <p:spPr bwMode="auto">
          <a:xfrm>
            <a:off x="3449638" y="56403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23" name="Line 111"/>
          <p:cNvSpPr>
            <a:spLocks noChangeShapeType="1"/>
          </p:cNvSpPr>
          <p:nvPr/>
        </p:nvSpPr>
        <p:spPr bwMode="auto">
          <a:xfrm>
            <a:off x="3449638" y="62499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24" name="Line 112"/>
          <p:cNvSpPr>
            <a:spLocks noChangeShapeType="1"/>
          </p:cNvSpPr>
          <p:nvPr/>
        </p:nvSpPr>
        <p:spPr bwMode="auto">
          <a:xfrm>
            <a:off x="3754438" y="4878388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25" name="Line 113"/>
          <p:cNvSpPr>
            <a:spLocks noChangeShapeType="1"/>
          </p:cNvSpPr>
          <p:nvPr/>
        </p:nvSpPr>
        <p:spPr bwMode="auto">
          <a:xfrm>
            <a:off x="4516438" y="48783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26" name="Line 114"/>
          <p:cNvSpPr>
            <a:spLocks noChangeShapeType="1"/>
          </p:cNvSpPr>
          <p:nvPr/>
        </p:nvSpPr>
        <p:spPr bwMode="auto">
          <a:xfrm>
            <a:off x="4821238" y="4878388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27" name="Text Box 115"/>
          <p:cNvSpPr txBox="1">
            <a:spLocks noChangeArrowheads="1"/>
          </p:cNvSpPr>
          <p:nvPr/>
        </p:nvSpPr>
        <p:spPr bwMode="auto">
          <a:xfrm>
            <a:off x="4316413" y="492601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5428" name="Line 116"/>
          <p:cNvSpPr>
            <a:spLocks noChangeShapeType="1"/>
          </p:cNvSpPr>
          <p:nvPr/>
        </p:nvSpPr>
        <p:spPr bwMode="auto">
          <a:xfrm>
            <a:off x="4516438" y="506095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29" name="Line 117"/>
          <p:cNvSpPr>
            <a:spLocks noChangeShapeType="1"/>
          </p:cNvSpPr>
          <p:nvPr/>
        </p:nvSpPr>
        <p:spPr bwMode="auto">
          <a:xfrm>
            <a:off x="4687888" y="4879975"/>
            <a:ext cx="0" cy="7604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30" name="Line 118"/>
          <p:cNvSpPr>
            <a:spLocks noChangeShapeType="1"/>
          </p:cNvSpPr>
          <p:nvPr/>
        </p:nvSpPr>
        <p:spPr bwMode="auto">
          <a:xfrm flipH="1">
            <a:off x="3754438" y="5565775"/>
            <a:ext cx="1066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31" name="Line 119"/>
          <p:cNvSpPr>
            <a:spLocks noChangeShapeType="1"/>
          </p:cNvSpPr>
          <p:nvPr/>
        </p:nvSpPr>
        <p:spPr bwMode="auto">
          <a:xfrm>
            <a:off x="3983038" y="5487988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32" name="Line 120"/>
          <p:cNvSpPr>
            <a:spLocks noChangeShapeType="1"/>
          </p:cNvSpPr>
          <p:nvPr/>
        </p:nvSpPr>
        <p:spPr bwMode="auto">
          <a:xfrm>
            <a:off x="4527550" y="5287963"/>
            <a:ext cx="608013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33" name="Line 121"/>
          <p:cNvSpPr>
            <a:spLocks noChangeShapeType="1"/>
          </p:cNvSpPr>
          <p:nvPr/>
        </p:nvSpPr>
        <p:spPr bwMode="auto">
          <a:xfrm>
            <a:off x="4973638" y="4878388"/>
            <a:ext cx="0" cy="167640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34" name="Line 122"/>
          <p:cNvSpPr>
            <a:spLocks noChangeShapeType="1"/>
          </p:cNvSpPr>
          <p:nvPr/>
        </p:nvSpPr>
        <p:spPr bwMode="auto">
          <a:xfrm flipH="1">
            <a:off x="3449638" y="6402388"/>
            <a:ext cx="1676400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35" name="Line 123"/>
          <p:cNvSpPr>
            <a:spLocks noChangeShapeType="1"/>
          </p:cNvSpPr>
          <p:nvPr/>
        </p:nvSpPr>
        <p:spPr bwMode="auto">
          <a:xfrm flipV="1">
            <a:off x="3600450" y="5638800"/>
            <a:ext cx="0" cy="915988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36" name="Line 124"/>
          <p:cNvSpPr>
            <a:spLocks noChangeShapeType="1"/>
          </p:cNvSpPr>
          <p:nvPr/>
        </p:nvSpPr>
        <p:spPr bwMode="auto">
          <a:xfrm flipH="1">
            <a:off x="3449638" y="5935663"/>
            <a:ext cx="304800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37" name="Text Box 125"/>
          <p:cNvSpPr txBox="1">
            <a:spLocks noChangeArrowheads="1"/>
          </p:cNvSpPr>
          <p:nvPr/>
        </p:nvSpPr>
        <p:spPr bwMode="auto">
          <a:xfrm>
            <a:off x="6483350" y="2338388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5438" name="Text Box 126"/>
          <p:cNvSpPr txBox="1">
            <a:spLocks noChangeArrowheads="1"/>
          </p:cNvSpPr>
          <p:nvPr/>
        </p:nvSpPr>
        <p:spPr bwMode="auto">
          <a:xfrm>
            <a:off x="7399338" y="2338388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5439" name="Text Box 127"/>
          <p:cNvSpPr txBox="1">
            <a:spLocks noChangeArrowheads="1"/>
          </p:cNvSpPr>
          <p:nvPr/>
        </p:nvSpPr>
        <p:spPr bwMode="auto">
          <a:xfrm>
            <a:off x="7886700" y="2338388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5440" name="Text Box 128"/>
          <p:cNvSpPr txBox="1">
            <a:spLocks noChangeArrowheads="1"/>
          </p:cNvSpPr>
          <p:nvPr/>
        </p:nvSpPr>
        <p:spPr bwMode="auto">
          <a:xfrm>
            <a:off x="6265863" y="3055938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5441" name="Oval 129"/>
          <p:cNvSpPr>
            <a:spLocks noChangeArrowheads="1"/>
          </p:cNvSpPr>
          <p:nvPr/>
        </p:nvSpPr>
        <p:spPr bwMode="auto">
          <a:xfrm rot="16200000">
            <a:off x="6471444" y="3952082"/>
            <a:ext cx="304800" cy="3032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42" name="Oval 130"/>
          <p:cNvSpPr>
            <a:spLocks noChangeArrowheads="1"/>
          </p:cNvSpPr>
          <p:nvPr/>
        </p:nvSpPr>
        <p:spPr bwMode="auto">
          <a:xfrm rot="16200000">
            <a:off x="6472238" y="3506788"/>
            <a:ext cx="303212" cy="3032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43" name="Oval 131"/>
          <p:cNvSpPr>
            <a:spLocks noChangeArrowheads="1"/>
          </p:cNvSpPr>
          <p:nvPr/>
        </p:nvSpPr>
        <p:spPr bwMode="auto">
          <a:xfrm rot="16200000">
            <a:off x="6471444" y="3055144"/>
            <a:ext cx="304800" cy="3032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44" name="Oval 132"/>
          <p:cNvSpPr>
            <a:spLocks noChangeArrowheads="1"/>
          </p:cNvSpPr>
          <p:nvPr/>
        </p:nvSpPr>
        <p:spPr bwMode="auto">
          <a:xfrm rot="16200000">
            <a:off x="7194550" y="39497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45" name="Oval 133"/>
          <p:cNvSpPr>
            <a:spLocks noChangeArrowheads="1"/>
          </p:cNvSpPr>
          <p:nvPr/>
        </p:nvSpPr>
        <p:spPr bwMode="auto">
          <a:xfrm rot="16200000">
            <a:off x="7858918" y="3507582"/>
            <a:ext cx="303213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46" name="Oval 134"/>
          <p:cNvSpPr>
            <a:spLocks noChangeArrowheads="1"/>
          </p:cNvSpPr>
          <p:nvPr/>
        </p:nvSpPr>
        <p:spPr bwMode="auto">
          <a:xfrm rot="16200000">
            <a:off x="7389019" y="3055144"/>
            <a:ext cx="304800" cy="303212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47" name="Oval 135"/>
          <p:cNvSpPr>
            <a:spLocks noChangeArrowheads="1"/>
          </p:cNvSpPr>
          <p:nvPr/>
        </p:nvSpPr>
        <p:spPr bwMode="auto">
          <a:xfrm rot="16200000">
            <a:off x="7858125" y="30543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48" name="Line 136"/>
          <p:cNvSpPr>
            <a:spLocks noChangeShapeType="1"/>
          </p:cNvSpPr>
          <p:nvPr/>
        </p:nvSpPr>
        <p:spPr bwMode="auto">
          <a:xfrm rot="5400000" flipH="1">
            <a:off x="6556375" y="3879850"/>
            <a:ext cx="1365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49" name="Line 137"/>
          <p:cNvSpPr>
            <a:spLocks noChangeShapeType="1"/>
          </p:cNvSpPr>
          <p:nvPr/>
        </p:nvSpPr>
        <p:spPr bwMode="auto">
          <a:xfrm rot="5400000" flipH="1">
            <a:off x="6557963" y="3424237"/>
            <a:ext cx="1333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50" name="Line 138"/>
          <p:cNvSpPr>
            <a:spLocks noChangeShapeType="1"/>
          </p:cNvSpPr>
          <p:nvPr/>
        </p:nvSpPr>
        <p:spPr bwMode="auto">
          <a:xfrm rot="5400000" flipH="1">
            <a:off x="7940675" y="3879851"/>
            <a:ext cx="136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51" name="Line 139"/>
          <p:cNvSpPr>
            <a:spLocks noChangeShapeType="1"/>
          </p:cNvSpPr>
          <p:nvPr/>
        </p:nvSpPr>
        <p:spPr bwMode="auto">
          <a:xfrm rot="16200000">
            <a:off x="7944643" y="3425032"/>
            <a:ext cx="13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52" name="Line 140"/>
          <p:cNvSpPr>
            <a:spLocks noChangeShapeType="1"/>
          </p:cNvSpPr>
          <p:nvPr/>
        </p:nvSpPr>
        <p:spPr bwMode="auto">
          <a:xfrm rot="16200000">
            <a:off x="6985000" y="390207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53" name="Line 141"/>
          <p:cNvSpPr>
            <a:spLocks noChangeShapeType="1"/>
          </p:cNvSpPr>
          <p:nvPr/>
        </p:nvSpPr>
        <p:spPr bwMode="auto">
          <a:xfrm rot="16200000">
            <a:off x="6844507" y="3134518"/>
            <a:ext cx="0" cy="138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54" name="Line 142"/>
          <p:cNvSpPr>
            <a:spLocks noChangeShapeType="1"/>
          </p:cNvSpPr>
          <p:nvPr/>
        </p:nvSpPr>
        <p:spPr bwMode="auto">
          <a:xfrm rot="5400000" flipV="1">
            <a:off x="7775575" y="31242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55" name="Text Box 143"/>
          <p:cNvSpPr txBox="1">
            <a:spLocks noChangeArrowheads="1"/>
          </p:cNvSpPr>
          <p:nvPr/>
        </p:nvSpPr>
        <p:spPr bwMode="auto">
          <a:xfrm>
            <a:off x="6427788" y="3975100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2,2</a:t>
            </a:r>
          </a:p>
        </p:txBody>
      </p:sp>
      <p:sp>
        <p:nvSpPr>
          <p:cNvPr id="1165456" name="Text Box 144"/>
          <p:cNvSpPr txBox="1">
            <a:spLocks noChangeArrowheads="1"/>
          </p:cNvSpPr>
          <p:nvPr/>
        </p:nvSpPr>
        <p:spPr bwMode="auto">
          <a:xfrm>
            <a:off x="6427788" y="3532188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4,2</a:t>
            </a:r>
          </a:p>
        </p:txBody>
      </p:sp>
      <p:sp>
        <p:nvSpPr>
          <p:cNvPr id="1165457" name="Text Box 145"/>
          <p:cNvSpPr txBox="1">
            <a:spLocks noChangeArrowheads="1"/>
          </p:cNvSpPr>
          <p:nvPr/>
        </p:nvSpPr>
        <p:spPr bwMode="auto">
          <a:xfrm>
            <a:off x="6427788" y="307816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1,2</a:t>
            </a:r>
          </a:p>
        </p:txBody>
      </p:sp>
      <p:sp>
        <p:nvSpPr>
          <p:cNvPr id="1165458" name="Text Box 146"/>
          <p:cNvSpPr txBox="1">
            <a:spLocks noChangeArrowheads="1"/>
          </p:cNvSpPr>
          <p:nvPr/>
        </p:nvSpPr>
        <p:spPr bwMode="auto">
          <a:xfrm>
            <a:off x="7159625" y="397351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2,7</a:t>
            </a:r>
          </a:p>
        </p:txBody>
      </p:sp>
      <p:sp>
        <p:nvSpPr>
          <p:cNvPr id="1165459" name="Text Box 147"/>
          <p:cNvSpPr txBox="1">
            <a:spLocks noChangeArrowheads="1"/>
          </p:cNvSpPr>
          <p:nvPr/>
        </p:nvSpPr>
        <p:spPr bwMode="auto">
          <a:xfrm>
            <a:off x="7818438" y="353218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4,2</a:t>
            </a:r>
          </a:p>
        </p:txBody>
      </p:sp>
      <p:sp>
        <p:nvSpPr>
          <p:cNvPr id="1165460" name="Text Box 148"/>
          <p:cNvSpPr txBox="1">
            <a:spLocks noChangeArrowheads="1"/>
          </p:cNvSpPr>
          <p:nvPr/>
        </p:nvSpPr>
        <p:spPr bwMode="auto">
          <a:xfrm>
            <a:off x="7358063" y="30781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1165461" name="Text Box 149"/>
          <p:cNvSpPr txBox="1">
            <a:spLocks noChangeArrowheads="1"/>
          </p:cNvSpPr>
          <p:nvPr/>
        </p:nvSpPr>
        <p:spPr bwMode="auto">
          <a:xfrm>
            <a:off x="7812088" y="30781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1,2</a:t>
            </a:r>
          </a:p>
        </p:txBody>
      </p:sp>
      <p:sp>
        <p:nvSpPr>
          <p:cNvPr id="1165462" name="Text Box 150"/>
          <p:cNvSpPr txBox="1">
            <a:spLocks noChangeArrowheads="1"/>
          </p:cNvSpPr>
          <p:nvPr/>
        </p:nvSpPr>
        <p:spPr bwMode="auto">
          <a:xfrm>
            <a:off x="6931025" y="3340100"/>
            <a:ext cx="3032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65463" name="Text Box 151"/>
          <p:cNvSpPr txBox="1">
            <a:spLocks noChangeArrowheads="1"/>
          </p:cNvSpPr>
          <p:nvPr/>
        </p:nvSpPr>
        <p:spPr bwMode="auto">
          <a:xfrm>
            <a:off x="7408863" y="3340100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65464" name="Text Box 152"/>
          <p:cNvSpPr txBox="1">
            <a:spLocks noChangeArrowheads="1"/>
          </p:cNvSpPr>
          <p:nvPr/>
        </p:nvSpPr>
        <p:spPr bwMode="auto">
          <a:xfrm>
            <a:off x="6265863" y="3513138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65465" name="Oval 153"/>
          <p:cNvSpPr>
            <a:spLocks noChangeArrowheads="1"/>
          </p:cNvSpPr>
          <p:nvPr/>
        </p:nvSpPr>
        <p:spPr bwMode="auto">
          <a:xfrm rot="16200000">
            <a:off x="7389019" y="2577307"/>
            <a:ext cx="304800" cy="303212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66" name="Text Box 154"/>
          <p:cNvSpPr txBox="1">
            <a:spLocks noChangeArrowheads="1"/>
          </p:cNvSpPr>
          <p:nvPr/>
        </p:nvSpPr>
        <p:spPr bwMode="auto">
          <a:xfrm>
            <a:off x="7353300" y="260191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3,1</a:t>
            </a:r>
          </a:p>
        </p:txBody>
      </p:sp>
      <p:sp>
        <p:nvSpPr>
          <p:cNvPr id="1165467" name="Text Box 155"/>
          <p:cNvSpPr txBox="1">
            <a:spLocks noChangeArrowheads="1"/>
          </p:cNvSpPr>
          <p:nvPr/>
        </p:nvSpPr>
        <p:spPr bwMode="auto">
          <a:xfrm>
            <a:off x="8120063" y="3101975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65468" name="Line 156"/>
          <p:cNvSpPr>
            <a:spLocks noChangeShapeType="1"/>
          </p:cNvSpPr>
          <p:nvPr/>
        </p:nvSpPr>
        <p:spPr bwMode="auto">
          <a:xfrm rot="16200000">
            <a:off x="7453313" y="2967038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69" name="Oval 157"/>
          <p:cNvSpPr>
            <a:spLocks noChangeArrowheads="1"/>
          </p:cNvSpPr>
          <p:nvPr/>
        </p:nvSpPr>
        <p:spPr bwMode="auto">
          <a:xfrm rot="16200000">
            <a:off x="7858125" y="3951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70" name="Oval 158"/>
          <p:cNvSpPr>
            <a:spLocks noChangeArrowheads="1"/>
          </p:cNvSpPr>
          <p:nvPr/>
        </p:nvSpPr>
        <p:spPr bwMode="auto">
          <a:xfrm rot="16200000">
            <a:off x="7859713" y="2576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71" name="Line 159"/>
          <p:cNvSpPr>
            <a:spLocks noChangeShapeType="1"/>
          </p:cNvSpPr>
          <p:nvPr/>
        </p:nvSpPr>
        <p:spPr bwMode="auto">
          <a:xfrm rot="16200000">
            <a:off x="7922419" y="2967832"/>
            <a:ext cx="173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72" name="Line 160"/>
          <p:cNvSpPr>
            <a:spLocks noChangeShapeType="1"/>
          </p:cNvSpPr>
          <p:nvPr/>
        </p:nvSpPr>
        <p:spPr bwMode="auto">
          <a:xfrm rot="16200000">
            <a:off x="7775575" y="2649538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73" name="Line 161"/>
          <p:cNvSpPr>
            <a:spLocks noChangeShapeType="1"/>
          </p:cNvSpPr>
          <p:nvPr/>
        </p:nvSpPr>
        <p:spPr bwMode="auto">
          <a:xfrm rot="16200000">
            <a:off x="7681913" y="3921125"/>
            <a:ext cx="1587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74" name="Text Box 162"/>
          <p:cNvSpPr txBox="1">
            <a:spLocks noChangeArrowheads="1"/>
          </p:cNvSpPr>
          <p:nvPr/>
        </p:nvSpPr>
        <p:spPr bwMode="auto">
          <a:xfrm>
            <a:off x="7812088" y="397510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2,2</a:t>
            </a:r>
          </a:p>
        </p:txBody>
      </p:sp>
      <p:sp>
        <p:nvSpPr>
          <p:cNvPr id="1165475" name="Text Box 163"/>
          <p:cNvSpPr txBox="1">
            <a:spLocks noChangeArrowheads="1"/>
          </p:cNvSpPr>
          <p:nvPr/>
        </p:nvSpPr>
        <p:spPr bwMode="auto">
          <a:xfrm>
            <a:off x="7821613" y="260191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4,2</a:t>
            </a:r>
          </a:p>
        </p:txBody>
      </p:sp>
      <p:sp>
        <p:nvSpPr>
          <p:cNvPr id="1165476" name="Text Box 164"/>
          <p:cNvSpPr txBox="1">
            <a:spLocks noChangeArrowheads="1"/>
          </p:cNvSpPr>
          <p:nvPr/>
        </p:nvSpPr>
        <p:spPr bwMode="auto">
          <a:xfrm>
            <a:off x="8120063" y="3540125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65477" name="Text Box 165"/>
          <p:cNvSpPr txBox="1">
            <a:spLocks noChangeArrowheads="1"/>
          </p:cNvSpPr>
          <p:nvPr/>
        </p:nvSpPr>
        <p:spPr bwMode="auto">
          <a:xfrm>
            <a:off x="6423025" y="4246563"/>
            <a:ext cx="4556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65478" name="Oval 166"/>
          <p:cNvSpPr>
            <a:spLocks noChangeArrowheads="1"/>
          </p:cNvSpPr>
          <p:nvPr/>
        </p:nvSpPr>
        <p:spPr bwMode="auto">
          <a:xfrm rot="16200000">
            <a:off x="6469857" y="2578893"/>
            <a:ext cx="304800" cy="303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79" name="Oval 167"/>
          <p:cNvSpPr>
            <a:spLocks noChangeArrowheads="1"/>
          </p:cNvSpPr>
          <p:nvPr/>
        </p:nvSpPr>
        <p:spPr bwMode="auto">
          <a:xfrm rot="16200000">
            <a:off x="6907213" y="3054350"/>
            <a:ext cx="304800" cy="3048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80" name="Line 168"/>
          <p:cNvSpPr>
            <a:spLocks noChangeShapeType="1"/>
          </p:cNvSpPr>
          <p:nvPr/>
        </p:nvSpPr>
        <p:spPr bwMode="auto">
          <a:xfrm rot="-16200000">
            <a:off x="7300913" y="3117850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81" name="Text Box 169"/>
          <p:cNvSpPr txBox="1">
            <a:spLocks noChangeArrowheads="1"/>
          </p:cNvSpPr>
          <p:nvPr/>
        </p:nvSpPr>
        <p:spPr bwMode="auto">
          <a:xfrm>
            <a:off x="6423025" y="260191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4,2</a:t>
            </a:r>
          </a:p>
        </p:txBody>
      </p:sp>
      <p:sp>
        <p:nvSpPr>
          <p:cNvPr id="1165482" name="Text Box 170"/>
          <p:cNvSpPr txBox="1">
            <a:spLocks noChangeArrowheads="1"/>
          </p:cNvSpPr>
          <p:nvPr/>
        </p:nvSpPr>
        <p:spPr bwMode="auto">
          <a:xfrm>
            <a:off x="6864350" y="3078163"/>
            <a:ext cx="38258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0,4</a:t>
            </a:r>
          </a:p>
        </p:txBody>
      </p:sp>
      <p:sp>
        <p:nvSpPr>
          <p:cNvPr id="1165483" name="Line 171"/>
          <p:cNvSpPr>
            <a:spLocks noChangeShapeType="1"/>
          </p:cNvSpPr>
          <p:nvPr/>
        </p:nvSpPr>
        <p:spPr bwMode="auto">
          <a:xfrm rot="16200000">
            <a:off x="6529388" y="2967038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484" name="Text Box 172"/>
          <p:cNvSpPr txBox="1">
            <a:spLocks noChangeArrowheads="1"/>
          </p:cNvSpPr>
          <p:nvPr/>
        </p:nvSpPr>
        <p:spPr bwMode="auto">
          <a:xfrm>
            <a:off x="7159625" y="4235450"/>
            <a:ext cx="4556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5485" name="Text Box 173"/>
          <p:cNvSpPr txBox="1">
            <a:spLocks noChangeArrowheads="1"/>
          </p:cNvSpPr>
          <p:nvPr/>
        </p:nvSpPr>
        <p:spPr bwMode="auto">
          <a:xfrm>
            <a:off x="7840663" y="4235450"/>
            <a:ext cx="4540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12</a:t>
            </a:r>
          </a:p>
        </p:txBody>
      </p:sp>
      <p:grpSp>
        <p:nvGrpSpPr>
          <p:cNvPr id="1165486" name="Group 174"/>
          <p:cNvGrpSpPr>
            <a:grpSpLocks/>
          </p:cNvGrpSpPr>
          <p:nvPr/>
        </p:nvGrpSpPr>
        <p:grpSpPr bwMode="auto">
          <a:xfrm>
            <a:off x="6265863" y="4703763"/>
            <a:ext cx="1592262" cy="1249362"/>
            <a:chOff x="3947" y="2963"/>
            <a:chExt cx="1003" cy="787"/>
          </a:xfrm>
        </p:grpSpPr>
        <p:sp>
          <p:nvSpPr>
            <p:cNvPr id="1165487" name="Text Box 175"/>
            <p:cNvSpPr txBox="1">
              <a:spLocks noChangeArrowheads="1"/>
            </p:cNvSpPr>
            <p:nvPr/>
          </p:nvSpPr>
          <p:spPr bwMode="auto">
            <a:xfrm>
              <a:off x="4084" y="2963"/>
              <a:ext cx="19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65488" name="Text Box 176"/>
            <p:cNvSpPr txBox="1">
              <a:spLocks noChangeArrowheads="1"/>
            </p:cNvSpPr>
            <p:nvPr/>
          </p:nvSpPr>
          <p:spPr bwMode="auto">
            <a:xfrm>
              <a:off x="3947" y="3415"/>
              <a:ext cx="19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65489" name="Oval 177"/>
            <p:cNvSpPr>
              <a:spLocks noChangeArrowheads="1"/>
            </p:cNvSpPr>
            <p:nvPr/>
          </p:nvSpPr>
          <p:spPr bwMode="auto">
            <a:xfrm rot="16200000">
              <a:off x="4077" y="3414"/>
              <a:ext cx="191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490" name="Oval 178"/>
            <p:cNvSpPr>
              <a:spLocks noChangeArrowheads="1"/>
            </p:cNvSpPr>
            <p:nvPr/>
          </p:nvSpPr>
          <p:spPr bwMode="auto">
            <a:xfrm rot="16200000">
              <a:off x="4655" y="3414"/>
              <a:ext cx="191" cy="19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491" name="Line 179"/>
            <p:cNvSpPr>
              <a:spLocks noChangeShapeType="1"/>
            </p:cNvSpPr>
            <p:nvPr/>
          </p:nvSpPr>
          <p:spPr bwMode="auto">
            <a:xfrm rot="5400000" flipH="1">
              <a:off x="4130" y="3647"/>
              <a:ext cx="85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492" name="Line 180"/>
            <p:cNvSpPr>
              <a:spLocks noChangeShapeType="1"/>
            </p:cNvSpPr>
            <p:nvPr/>
          </p:nvSpPr>
          <p:spPr bwMode="auto">
            <a:xfrm rot="16200000">
              <a:off x="4312" y="3464"/>
              <a:ext cx="0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493" name="Line 181"/>
            <p:cNvSpPr>
              <a:spLocks noChangeShapeType="1"/>
            </p:cNvSpPr>
            <p:nvPr/>
          </p:nvSpPr>
          <p:spPr bwMode="auto">
            <a:xfrm rot="5400000" flipV="1">
              <a:off x="4898" y="3458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494" name="Text Box 182"/>
            <p:cNvSpPr txBox="1">
              <a:spLocks noChangeArrowheads="1"/>
            </p:cNvSpPr>
            <p:nvPr/>
          </p:nvSpPr>
          <p:spPr bwMode="auto">
            <a:xfrm>
              <a:off x="4049" y="3428"/>
              <a:ext cx="24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1,2</a:t>
              </a:r>
            </a:p>
          </p:txBody>
        </p:sp>
        <p:sp>
          <p:nvSpPr>
            <p:cNvPr id="1165495" name="Text Box 183"/>
            <p:cNvSpPr txBox="1">
              <a:spLocks noChangeArrowheads="1"/>
            </p:cNvSpPr>
            <p:nvPr/>
          </p:nvSpPr>
          <p:spPr bwMode="auto">
            <a:xfrm>
              <a:off x="4635" y="3428"/>
              <a:ext cx="2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0,1</a:t>
              </a:r>
            </a:p>
          </p:txBody>
        </p:sp>
        <p:sp>
          <p:nvSpPr>
            <p:cNvPr id="1165496" name="Text Box 184"/>
            <p:cNvSpPr txBox="1">
              <a:spLocks noChangeArrowheads="1"/>
            </p:cNvSpPr>
            <p:nvPr/>
          </p:nvSpPr>
          <p:spPr bwMode="auto">
            <a:xfrm>
              <a:off x="4366" y="3594"/>
              <a:ext cx="19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65497" name="Text Box 185"/>
            <p:cNvSpPr txBox="1">
              <a:spLocks noChangeArrowheads="1"/>
            </p:cNvSpPr>
            <p:nvPr/>
          </p:nvSpPr>
          <p:spPr bwMode="auto">
            <a:xfrm>
              <a:off x="4667" y="3594"/>
              <a:ext cx="19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165498" name="Line 186"/>
            <p:cNvSpPr>
              <a:spLocks noChangeShapeType="1"/>
            </p:cNvSpPr>
            <p:nvPr/>
          </p:nvSpPr>
          <p:spPr bwMode="auto">
            <a:xfrm rot="16200000">
              <a:off x="4695" y="3359"/>
              <a:ext cx="1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499" name="Oval 187"/>
            <p:cNvSpPr>
              <a:spLocks noChangeArrowheads="1"/>
            </p:cNvSpPr>
            <p:nvPr/>
          </p:nvSpPr>
          <p:spPr bwMode="auto">
            <a:xfrm rot="16200000">
              <a:off x="4076" y="3114"/>
              <a:ext cx="192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00" name="Oval 188"/>
            <p:cNvSpPr>
              <a:spLocks noChangeArrowheads="1"/>
            </p:cNvSpPr>
            <p:nvPr/>
          </p:nvSpPr>
          <p:spPr bwMode="auto">
            <a:xfrm rot="16200000">
              <a:off x="4351" y="3414"/>
              <a:ext cx="191" cy="19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01" name="Line 189"/>
            <p:cNvSpPr>
              <a:spLocks noChangeShapeType="1"/>
            </p:cNvSpPr>
            <p:nvPr/>
          </p:nvSpPr>
          <p:spPr bwMode="auto">
            <a:xfrm rot="-16200000">
              <a:off x="4599" y="3454"/>
              <a:ext cx="0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02" name="Text Box 190"/>
            <p:cNvSpPr txBox="1">
              <a:spLocks noChangeArrowheads="1"/>
            </p:cNvSpPr>
            <p:nvPr/>
          </p:nvSpPr>
          <p:spPr bwMode="auto">
            <a:xfrm>
              <a:off x="4046" y="3129"/>
              <a:ext cx="2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4,2</a:t>
              </a:r>
            </a:p>
          </p:txBody>
        </p:sp>
        <p:sp>
          <p:nvSpPr>
            <p:cNvPr id="1165503" name="Text Box 191"/>
            <p:cNvSpPr txBox="1">
              <a:spLocks noChangeArrowheads="1"/>
            </p:cNvSpPr>
            <p:nvPr/>
          </p:nvSpPr>
          <p:spPr bwMode="auto">
            <a:xfrm>
              <a:off x="4324" y="3428"/>
              <a:ext cx="24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0,4</a:t>
              </a:r>
            </a:p>
          </p:txBody>
        </p:sp>
        <p:sp>
          <p:nvSpPr>
            <p:cNvPr id="1165504" name="Line 192"/>
            <p:cNvSpPr>
              <a:spLocks noChangeShapeType="1"/>
            </p:cNvSpPr>
            <p:nvPr/>
          </p:nvSpPr>
          <p:spPr bwMode="auto">
            <a:xfrm rot="16200000">
              <a:off x="4113" y="3359"/>
              <a:ext cx="1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65505" name="Group 193"/>
          <p:cNvGrpSpPr>
            <a:grpSpLocks/>
          </p:cNvGrpSpPr>
          <p:nvPr/>
        </p:nvGrpSpPr>
        <p:grpSpPr bwMode="auto">
          <a:xfrm>
            <a:off x="6194425" y="4703763"/>
            <a:ext cx="2230438" cy="2144712"/>
            <a:chOff x="3902" y="2963"/>
            <a:chExt cx="1405" cy="1351"/>
          </a:xfrm>
        </p:grpSpPr>
        <p:sp>
          <p:nvSpPr>
            <p:cNvPr id="1165506" name="Text Box 194"/>
            <p:cNvSpPr txBox="1">
              <a:spLocks noChangeArrowheads="1"/>
            </p:cNvSpPr>
            <p:nvPr/>
          </p:nvSpPr>
          <p:spPr bwMode="auto">
            <a:xfrm>
              <a:off x="4661" y="2963"/>
              <a:ext cx="19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65507" name="Text Box 195"/>
            <p:cNvSpPr txBox="1">
              <a:spLocks noChangeArrowheads="1"/>
            </p:cNvSpPr>
            <p:nvPr/>
          </p:nvSpPr>
          <p:spPr bwMode="auto">
            <a:xfrm>
              <a:off x="4968" y="2963"/>
              <a:ext cx="19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65508" name="Oval 196"/>
            <p:cNvSpPr>
              <a:spLocks noChangeArrowheads="1"/>
            </p:cNvSpPr>
            <p:nvPr/>
          </p:nvSpPr>
          <p:spPr bwMode="auto">
            <a:xfrm rot="16200000">
              <a:off x="4077" y="3979"/>
              <a:ext cx="192" cy="191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09" name="Oval 197"/>
            <p:cNvSpPr>
              <a:spLocks noChangeArrowheads="1"/>
            </p:cNvSpPr>
            <p:nvPr/>
          </p:nvSpPr>
          <p:spPr bwMode="auto">
            <a:xfrm rot="16200000">
              <a:off x="4077" y="3698"/>
              <a:ext cx="192" cy="191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10" name="Oval 198"/>
            <p:cNvSpPr>
              <a:spLocks noChangeArrowheads="1"/>
            </p:cNvSpPr>
            <p:nvPr/>
          </p:nvSpPr>
          <p:spPr bwMode="auto">
            <a:xfrm rot="16200000">
              <a:off x="4532" y="3978"/>
              <a:ext cx="192" cy="192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11" name="Oval 199"/>
            <p:cNvSpPr>
              <a:spLocks noChangeArrowheads="1"/>
            </p:cNvSpPr>
            <p:nvPr/>
          </p:nvSpPr>
          <p:spPr bwMode="auto">
            <a:xfrm rot="16200000">
              <a:off x="4950" y="3700"/>
              <a:ext cx="191" cy="192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12" name="Oval 200"/>
            <p:cNvSpPr>
              <a:spLocks noChangeArrowheads="1"/>
            </p:cNvSpPr>
            <p:nvPr/>
          </p:nvSpPr>
          <p:spPr bwMode="auto">
            <a:xfrm rot="16200000">
              <a:off x="4950" y="3414"/>
              <a:ext cx="191" cy="192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13" name="Line 201"/>
            <p:cNvSpPr>
              <a:spLocks noChangeShapeType="1"/>
            </p:cNvSpPr>
            <p:nvPr/>
          </p:nvSpPr>
          <p:spPr bwMode="auto">
            <a:xfrm rot="5400000" flipH="1">
              <a:off x="4130" y="3934"/>
              <a:ext cx="8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14" name="Line 202"/>
            <p:cNvSpPr>
              <a:spLocks noChangeShapeType="1"/>
            </p:cNvSpPr>
            <p:nvPr/>
          </p:nvSpPr>
          <p:spPr bwMode="auto">
            <a:xfrm rot="5400000" flipH="1">
              <a:off x="5002" y="3934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15" name="Line 203"/>
            <p:cNvSpPr>
              <a:spLocks noChangeShapeType="1"/>
            </p:cNvSpPr>
            <p:nvPr/>
          </p:nvSpPr>
          <p:spPr bwMode="auto">
            <a:xfrm rot="16200000">
              <a:off x="5004" y="3647"/>
              <a:ext cx="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16" name="Line 204"/>
            <p:cNvSpPr>
              <a:spLocks noChangeShapeType="1"/>
            </p:cNvSpPr>
            <p:nvPr/>
          </p:nvSpPr>
          <p:spPr bwMode="auto">
            <a:xfrm rot="16200000">
              <a:off x="4400" y="3948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17" name="Text Box 205"/>
            <p:cNvSpPr txBox="1">
              <a:spLocks noChangeArrowheads="1"/>
            </p:cNvSpPr>
            <p:nvPr/>
          </p:nvSpPr>
          <p:spPr bwMode="auto">
            <a:xfrm>
              <a:off x="4049" y="3994"/>
              <a:ext cx="24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1,1</a:t>
              </a:r>
            </a:p>
          </p:txBody>
        </p:sp>
        <p:sp>
          <p:nvSpPr>
            <p:cNvPr id="1165518" name="Text Box 206"/>
            <p:cNvSpPr txBox="1">
              <a:spLocks noChangeArrowheads="1"/>
            </p:cNvSpPr>
            <p:nvPr/>
          </p:nvSpPr>
          <p:spPr bwMode="auto">
            <a:xfrm>
              <a:off x="4049" y="3714"/>
              <a:ext cx="24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3,1</a:t>
              </a:r>
            </a:p>
          </p:txBody>
        </p:sp>
        <p:sp>
          <p:nvSpPr>
            <p:cNvPr id="1165519" name="Text Box 207"/>
            <p:cNvSpPr txBox="1">
              <a:spLocks noChangeArrowheads="1"/>
            </p:cNvSpPr>
            <p:nvPr/>
          </p:nvSpPr>
          <p:spPr bwMode="auto">
            <a:xfrm>
              <a:off x="4510" y="3993"/>
              <a:ext cx="2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1,7</a:t>
              </a:r>
            </a:p>
          </p:txBody>
        </p:sp>
        <p:sp>
          <p:nvSpPr>
            <p:cNvPr id="1165520" name="Text Box 208"/>
            <p:cNvSpPr txBox="1">
              <a:spLocks noChangeArrowheads="1"/>
            </p:cNvSpPr>
            <p:nvPr/>
          </p:nvSpPr>
          <p:spPr bwMode="auto">
            <a:xfrm>
              <a:off x="4925" y="3714"/>
              <a:ext cx="2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4,1</a:t>
              </a:r>
            </a:p>
          </p:txBody>
        </p:sp>
        <p:sp>
          <p:nvSpPr>
            <p:cNvPr id="1165521" name="Text Box 209"/>
            <p:cNvSpPr txBox="1">
              <a:spLocks noChangeArrowheads="1"/>
            </p:cNvSpPr>
            <p:nvPr/>
          </p:nvSpPr>
          <p:spPr bwMode="auto">
            <a:xfrm>
              <a:off x="4921" y="3428"/>
              <a:ext cx="2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1,1</a:t>
              </a:r>
            </a:p>
          </p:txBody>
        </p:sp>
        <p:sp>
          <p:nvSpPr>
            <p:cNvPr id="1165522" name="Text Box 210"/>
            <p:cNvSpPr txBox="1">
              <a:spLocks noChangeArrowheads="1"/>
            </p:cNvSpPr>
            <p:nvPr/>
          </p:nvSpPr>
          <p:spPr bwMode="auto">
            <a:xfrm>
              <a:off x="3947" y="3703"/>
              <a:ext cx="19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165523" name="Oval 211"/>
            <p:cNvSpPr>
              <a:spLocks noChangeArrowheads="1"/>
            </p:cNvSpPr>
            <p:nvPr/>
          </p:nvSpPr>
          <p:spPr bwMode="auto">
            <a:xfrm rot="16200000">
              <a:off x="4655" y="3113"/>
              <a:ext cx="192" cy="191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24" name="Text Box 212"/>
            <p:cNvSpPr txBox="1">
              <a:spLocks noChangeArrowheads="1"/>
            </p:cNvSpPr>
            <p:nvPr/>
          </p:nvSpPr>
          <p:spPr bwMode="auto">
            <a:xfrm>
              <a:off x="4632" y="3129"/>
              <a:ext cx="2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2,1</a:t>
              </a:r>
            </a:p>
          </p:txBody>
        </p:sp>
        <p:sp>
          <p:nvSpPr>
            <p:cNvPr id="1165525" name="Text Box 213"/>
            <p:cNvSpPr txBox="1">
              <a:spLocks noChangeArrowheads="1"/>
            </p:cNvSpPr>
            <p:nvPr/>
          </p:nvSpPr>
          <p:spPr bwMode="auto">
            <a:xfrm>
              <a:off x="5115" y="3443"/>
              <a:ext cx="19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165526" name="Oval 214"/>
            <p:cNvSpPr>
              <a:spLocks noChangeArrowheads="1"/>
            </p:cNvSpPr>
            <p:nvPr/>
          </p:nvSpPr>
          <p:spPr bwMode="auto">
            <a:xfrm rot="16200000">
              <a:off x="4950" y="3979"/>
              <a:ext cx="192" cy="192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27" name="Oval 215"/>
            <p:cNvSpPr>
              <a:spLocks noChangeArrowheads="1"/>
            </p:cNvSpPr>
            <p:nvPr/>
          </p:nvSpPr>
          <p:spPr bwMode="auto">
            <a:xfrm rot="16200000">
              <a:off x="4951" y="3113"/>
              <a:ext cx="192" cy="192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28" name="Line 216"/>
            <p:cNvSpPr>
              <a:spLocks noChangeShapeType="1"/>
            </p:cNvSpPr>
            <p:nvPr/>
          </p:nvSpPr>
          <p:spPr bwMode="auto">
            <a:xfrm rot="16200000">
              <a:off x="4990" y="3360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29" name="Line 217"/>
            <p:cNvSpPr>
              <a:spLocks noChangeShapeType="1"/>
            </p:cNvSpPr>
            <p:nvPr/>
          </p:nvSpPr>
          <p:spPr bwMode="auto">
            <a:xfrm rot="16200000">
              <a:off x="4898" y="3158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30" name="Line 218"/>
            <p:cNvSpPr>
              <a:spLocks noChangeShapeType="1"/>
            </p:cNvSpPr>
            <p:nvPr/>
          </p:nvSpPr>
          <p:spPr bwMode="auto">
            <a:xfrm rot="16200000">
              <a:off x="4839" y="3959"/>
              <a:ext cx="1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5531" name="Text Box 219"/>
            <p:cNvSpPr txBox="1">
              <a:spLocks noChangeArrowheads="1"/>
            </p:cNvSpPr>
            <p:nvPr/>
          </p:nvSpPr>
          <p:spPr bwMode="auto">
            <a:xfrm>
              <a:off x="4921" y="3994"/>
              <a:ext cx="2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1,1</a:t>
              </a:r>
            </a:p>
          </p:txBody>
        </p:sp>
        <p:sp>
          <p:nvSpPr>
            <p:cNvPr id="1165532" name="Text Box 220"/>
            <p:cNvSpPr txBox="1">
              <a:spLocks noChangeArrowheads="1"/>
            </p:cNvSpPr>
            <p:nvPr/>
          </p:nvSpPr>
          <p:spPr bwMode="auto">
            <a:xfrm>
              <a:off x="4927" y="3129"/>
              <a:ext cx="2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3,1</a:t>
              </a:r>
            </a:p>
          </p:txBody>
        </p:sp>
        <p:sp>
          <p:nvSpPr>
            <p:cNvPr id="1165533" name="Text Box 221"/>
            <p:cNvSpPr txBox="1">
              <a:spLocks noChangeArrowheads="1"/>
            </p:cNvSpPr>
            <p:nvPr/>
          </p:nvSpPr>
          <p:spPr bwMode="auto">
            <a:xfrm>
              <a:off x="5115" y="3720"/>
              <a:ext cx="19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165534" name="Text Box 222"/>
            <p:cNvSpPr txBox="1">
              <a:spLocks noChangeArrowheads="1"/>
            </p:cNvSpPr>
            <p:nvPr/>
          </p:nvSpPr>
          <p:spPr bwMode="auto">
            <a:xfrm>
              <a:off x="3902" y="3997"/>
              <a:ext cx="28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165535" name="Text Box 223"/>
            <p:cNvSpPr txBox="1">
              <a:spLocks noChangeArrowheads="1"/>
            </p:cNvSpPr>
            <p:nvPr/>
          </p:nvSpPr>
          <p:spPr bwMode="auto">
            <a:xfrm>
              <a:off x="4510" y="4158"/>
              <a:ext cx="28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165536" name="Text Box 224"/>
            <p:cNvSpPr txBox="1">
              <a:spLocks noChangeArrowheads="1"/>
            </p:cNvSpPr>
            <p:nvPr/>
          </p:nvSpPr>
          <p:spPr bwMode="auto">
            <a:xfrm>
              <a:off x="4939" y="4158"/>
              <a:ext cx="286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12</a:t>
              </a:r>
            </a:p>
          </p:txBody>
        </p:sp>
      </p:grpSp>
      <p:sp>
        <p:nvSpPr>
          <p:cNvPr id="1165537" name="Rectangle 225"/>
          <p:cNvSpPr>
            <a:spLocks noChangeArrowheads="1"/>
          </p:cNvSpPr>
          <p:nvPr/>
        </p:nvSpPr>
        <p:spPr bwMode="auto">
          <a:xfrm>
            <a:off x="3725863" y="1290638"/>
            <a:ext cx="30162" cy="873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538" name="Rectangle 226"/>
          <p:cNvSpPr>
            <a:spLocks noChangeArrowheads="1"/>
          </p:cNvSpPr>
          <p:nvPr/>
        </p:nvSpPr>
        <p:spPr bwMode="auto">
          <a:xfrm>
            <a:off x="4518025" y="368300"/>
            <a:ext cx="30163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539" name="Rectangle 227"/>
          <p:cNvSpPr>
            <a:spLocks noChangeArrowheads="1"/>
          </p:cNvSpPr>
          <p:nvPr/>
        </p:nvSpPr>
        <p:spPr bwMode="auto">
          <a:xfrm>
            <a:off x="3937000" y="958850"/>
            <a:ext cx="87313" cy="30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540" name="Rectangle 228"/>
          <p:cNvSpPr>
            <a:spLocks noChangeArrowheads="1"/>
          </p:cNvSpPr>
          <p:nvPr/>
        </p:nvSpPr>
        <p:spPr bwMode="auto">
          <a:xfrm>
            <a:off x="4518025" y="596900"/>
            <a:ext cx="30163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541" name="Rectangle 229"/>
          <p:cNvSpPr>
            <a:spLocks noChangeArrowheads="1"/>
          </p:cNvSpPr>
          <p:nvPr/>
        </p:nvSpPr>
        <p:spPr bwMode="auto">
          <a:xfrm>
            <a:off x="4548188" y="2647950"/>
            <a:ext cx="30162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542" name="Rectangle 230"/>
          <p:cNvSpPr>
            <a:spLocks noChangeArrowheads="1"/>
          </p:cNvSpPr>
          <p:nvPr/>
        </p:nvSpPr>
        <p:spPr bwMode="auto">
          <a:xfrm>
            <a:off x="3957638" y="3241675"/>
            <a:ext cx="87312" cy="317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543" name="Rectangle 231"/>
          <p:cNvSpPr>
            <a:spLocks noChangeArrowheads="1"/>
          </p:cNvSpPr>
          <p:nvPr/>
        </p:nvSpPr>
        <p:spPr bwMode="auto">
          <a:xfrm>
            <a:off x="4548188" y="2876550"/>
            <a:ext cx="30162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544" name="Rectangle 232"/>
          <p:cNvSpPr>
            <a:spLocks noChangeArrowheads="1"/>
          </p:cNvSpPr>
          <p:nvPr/>
        </p:nvSpPr>
        <p:spPr bwMode="auto">
          <a:xfrm>
            <a:off x="3721100" y="5888038"/>
            <a:ext cx="30163" cy="873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545" name="Rectangle 233"/>
          <p:cNvSpPr>
            <a:spLocks noChangeArrowheads="1"/>
          </p:cNvSpPr>
          <p:nvPr/>
        </p:nvSpPr>
        <p:spPr bwMode="auto">
          <a:xfrm>
            <a:off x="4511675" y="5016500"/>
            <a:ext cx="30163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546" name="Rectangle 234"/>
          <p:cNvSpPr>
            <a:spLocks noChangeArrowheads="1"/>
          </p:cNvSpPr>
          <p:nvPr/>
        </p:nvSpPr>
        <p:spPr bwMode="auto">
          <a:xfrm>
            <a:off x="3937000" y="5605463"/>
            <a:ext cx="87313" cy="30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547" name="Rectangle 235"/>
          <p:cNvSpPr>
            <a:spLocks noChangeArrowheads="1"/>
          </p:cNvSpPr>
          <p:nvPr/>
        </p:nvSpPr>
        <p:spPr bwMode="auto">
          <a:xfrm>
            <a:off x="4511675" y="5245100"/>
            <a:ext cx="30163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548" name="AutoShape 236"/>
          <p:cNvSpPr>
            <a:spLocks noChangeAspect="1" noChangeArrowheads="1"/>
          </p:cNvSpPr>
          <p:nvPr/>
        </p:nvSpPr>
        <p:spPr bwMode="auto">
          <a:xfrm rot="5400000">
            <a:off x="5607050" y="1700213"/>
            <a:ext cx="369888" cy="906462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549" name="AutoShape 237"/>
          <p:cNvSpPr>
            <a:spLocks noChangeAspect="1" noChangeArrowheads="1"/>
          </p:cNvSpPr>
          <p:nvPr/>
        </p:nvSpPr>
        <p:spPr bwMode="auto">
          <a:xfrm rot="5400000">
            <a:off x="5602288" y="4152900"/>
            <a:ext cx="369887" cy="906463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550" name="Oval 238"/>
          <p:cNvSpPr>
            <a:spLocks noChangeAspect="1" noChangeArrowheads="1"/>
          </p:cNvSpPr>
          <p:nvPr/>
        </p:nvSpPr>
        <p:spPr bwMode="auto">
          <a:xfrm rot="21600000">
            <a:off x="4368800" y="5203825"/>
            <a:ext cx="166688" cy="169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551" name="Oval 239"/>
          <p:cNvSpPr>
            <a:spLocks noChangeAspect="1" noChangeArrowheads="1"/>
          </p:cNvSpPr>
          <p:nvPr/>
        </p:nvSpPr>
        <p:spPr bwMode="auto">
          <a:xfrm rot="21600000">
            <a:off x="3757613" y="5851525"/>
            <a:ext cx="166687" cy="169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5552" name="Text Box 240"/>
          <p:cNvSpPr txBox="1">
            <a:spLocks noChangeArrowheads="1"/>
          </p:cNvSpPr>
          <p:nvPr/>
        </p:nvSpPr>
        <p:spPr bwMode="auto">
          <a:xfrm>
            <a:off x="922338" y="547688"/>
            <a:ext cx="2297112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/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Example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Global routing </a:t>
            </a:r>
            <a:br>
              <a:rPr lang="de-DE" sz="1500" smtClean="0">
                <a:solidFill>
                  <a:srgbClr val="000000"/>
                </a:solidFill>
              </a:rPr>
            </a:br>
            <a:r>
              <a:rPr lang="de-DE" sz="1500" smtClean="0">
                <a:solidFill>
                  <a:srgbClr val="000000"/>
                </a:solidFill>
              </a:rPr>
              <a:t>of the nets </a:t>
            </a:r>
            <a:r>
              <a:rPr lang="de-DE" sz="1500" smtClean="0">
                <a:solidFill>
                  <a:srgbClr val="1860AB"/>
                </a:solidFill>
              </a:rPr>
              <a:t>A-A</a:t>
            </a:r>
            <a:r>
              <a:rPr lang="de-DE" sz="1500" smtClean="0">
                <a:solidFill>
                  <a:srgbClr val="000000"/>
                </a:solidFill>
              </a:rPr>
              <a:t> and </a:t>
            </a:r>
            <a:r>
              <a:rPr lang="de-DE" sz="1500" smtClean="0">
                <a:solidFill>
                  <a:srgbClr val="CC0000"/>
                </a:solidFill>
              </a:rPr>
              <a:t>B-B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1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6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6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6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6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6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6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5432" grpId="0" animBg="1"/>
      <p:bldP spid="1165433" grpId="0" animBg="1"/>
      <p:bldP spid="1165434" grpId="0" animBg="1"/>
      <p:bldP spid="1165435" grpId="0" animBg="1"/>
      <p:bldP spid="116543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A9D21-BE6E-874C-A1D2-8072EEB968ED}" type="slidenum">
              <a:rPr lang="en-US"/>
              <a:pPr/>
              <a:t>67</a:t>
            </a:fld>
            <a:endParaRPr lang="en-US"/>
          </a:p>
        </p:txBody>
      </p:sp>
      <p:sp>
        <p:nvSpPr>
          <p:cNvPr id="1166338" name="Rectangle 2"/>
          <p:cNvSpPr>
            <a:spLocks noChangeArrowheads="1"/>
          </p:cNvSpPr>
          <p:nvPr/>
        </p:nvSpPr>
        <p:spPr bwMode="auto">
          <a:xfrm>
            <a:off x="6350" y="6048375"/>
            <a:ext cx="9144000" cy="800100"/>
          </a:xfrm>
          <a:prstGeom prst="rect">
            <a:avLst/>
          </a:prstGeom>
          <a:solidFill>
            <a:srgbClr val="EDEDED"/>
          </a:solidFill>
          <a:ln w="9525">
            <a:solidFill>
              <a:srgbClr val="EDEDE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39" name="Rectangle 3"/>
          <p:cNvSpPr>
            <a:spLocks noChangeArrowheads="1"/>
          </p:cNvSpPr>
          <p:nvPr/>
        </p:nvSpPr>
        <p:spPr bwMode="auto">
          <a:xfrm>
            <a:off x="0" y="-20638"/>
            <a:ext cx="9144000" cy="800101"/>
          </a:xfrm>
          <a:prstGeom prst="rect">
            <a:avLst/>
          </a:prstGeom>
          <a:solidFill>
            <a:srgbClr val="EDEDED"/>
          </a:solidFill>
          <a:ln w="9525">
            <a:solidFill>
              <a:srgbClr val="EDEDE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41" name="Text Box 5"/>
          <p:cNvSpPr txBox="1">
            <a:spLocks noChangeArrowheads="1"/>
          </p:cNvSpPr>
          <p:nvPr/>
        </p:nvSpPr>
        <p:spPr bwMode="auto">
          <a:xfrm>
            <a:off x="3502025" y="-20638"/>
            <a:ext cx="288925" cy="24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166342" name="Rectangle 6"/>
          <p:cNvSpPr>
            <a:spLocks noChangeArrowheads="1"/>
          </p:cNvSpPr>
          <p:nvPr/>
        </p:nvSpPr>
        <p:spPr bwMode="auto">
          <a:xfrm rot="16200000">
            <a:off x="3984625" y="760413"/>
            <a:ext cx="609600" cy="1066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43" name="Rectangle 7"/>
          <p:cNvSpPr>
            <a:spLocks noChangeArrowheads="1"/>
          </p:cNvSpPr>
          <p:nvPr/>
        </p:nvSpPr>
        <p:spPr bwMode="auto">
          <a:xfrm rot="16200000">
            <a:off x="3831432" y="148431"/>
            <a:ext cx="609600" cy="763587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44" name="Text Box 8"/>
          <p:cNvSpPr txBox="1">
            <a:spLocks noChangeArrowheads="1"/>
          </p:cNvSpPr>
          <p:nvPr/>
        </p:nvSpPr>
        <p:spPr bwMode="auto">
          <a:xfrm>
            <a:off x="3449638" y="377825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6345" name="Text Box 9"/>
          <p:cNvSpPr txBox="1">
            <a:spLocks noChangeArrowheads="1"/>
          </p:cNvSpPr>
          <p:nvPr/>
        </p:nvSpPr>
        <p:spPr bwMode="auto">
          <a:xfrm>
            <a:off x="4518025" y="377825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6346" name="Text Box 10"/>
          <p:cNvSpPr txBox="1">
            <a:spLocks noChangeArrowheads="1"/>
          </p:cNvSpPr>
          <p:nvPr/>
        </p:nvSpPr>
        <p:spPr bwMode="auto">
          <a:xfrm>
            <a:off x="4821238" y="377825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6347" name="Text Box 11"/>
          <p:cNvSpPr txBox="1">
            <a:spLocks noChangeArrowheads="1"/>
          </p:cNvSpPr>
          <p:nvPr/>
        </p:nvSpPr>
        <p:spPr bwMode="auto">
          <a:xfrm>
            <a:off x="3449638" y="77946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6348" name="Text Box 12"/>
          <p:cNvSpPr txBox="1">
            <a:spLocks noChangeArrowheads="1"/>
          </p:cNvSpPr>
          <p:nvPr/>
        </p:nvSpPr>
        <p:spPr bwMode="auto">
          <a:xfrm>
            <a:off x="3983038" y="7794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66349" name="Text Box 13"/>
          <p:cNvSpPr txBox="1">
            <a:spLocks noChangeArrowheads="1"/>
          </p:cNvSpPr>
          <p:nvPr/>
        </p:nvSpPr>
        <p:spPr bwMode="auto">
          <a:xfrm>
            <a:off x="4518025" y="779463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66350" name="Text Box 14"/>
          <p:cNvSpPr txBox="1">
            <a:spLocks noChangeArrowheads="1"/>
          </p:cNvSpPr>
          <p:nvPr/>
        </p:nvSpPr>
        <p:spPr bwMode="auto">
          <a:xfrm>
            <a:off x="4821238" y="77946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66351" name="Text Box 15"/>
          <p:cNvSpPr txBox="1">
            <a:spLocks noChangeArrowheads="1"/>
          </p:cNvSpPr>
          <p:nvPr/>
        </p:nvSpPr>
        <p:spPr bwMode="auto">
          <a:xfrm>
            <a:off x="3449638" y="114141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66352" name="Text Box 16"/>
          <p:cNvSpPr txBox="1">
            <a:spLocks noChangeArrowheads="1"/>
          </p:cNvSpPr>
          <p:nvPr/>
        </p:nvSpPr>
        <p:spPr bwMode="auto">
          <a:xfrm>
            <a:off x="4821238" y="121761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66353" name="Text Box 17"/>
          <p:cNvSpPr txBox="1">
            <a:spLocks noChangeArrowheads="1"/>
          </p:cNvSpPr>
          <p:nvPr/>
        </p:nvSpPr>
        <p:spPr bwMode="auto">
          <a:xfrm>
            <a:off x="3438525" y="161925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66354" name="Text Box 18"/>
          <p:cNvSpPr txBox="1">
            <a:spLocks noChangeArrowheads="1"/>
          </p:cNvSpPr>
          <p:nvPr/>
        </p:nvSpPr>
        <p:spPr bwMode="auto">
          <a:xfrm>
            <a:off x="4059238" y="161925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6355" name="Text Box 19"/>
          <p:cNvSpPr txBox="1">
            <a:spLocks noChangeArrowheads="1"/>
          </p:cNvSpPr>
          <p:nvPr/>
        </p:nvSpPr>
        <p:spPr bwMode="auto">
          <a:xfrm>
            <a:off x="4791075" y="161925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66356" name="Text Box 20"/>
          <p:cNvSpPr txBox="1">
            <a:spLocks noChangeArrowheads="1"/>
          </p:cNvSpPr>
          <p:nvPr/>
        </p:nvSpPr>
        <p:spPr bwMode="auto">
          <a:xfrm rot="21600000">
            <a:off x="3714750" y="122713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6357" name="Text Box 21"/>
          <p:cNvSpPr txBox="1">
            <a:spLocks noChangeArrowheads="1"/>
          </p:cNvSpPr>
          <p:nvPr/>
        </p:nvSpPr>
        <p:spPr bwMode="auto">
          <a:xfrm rot="21600000">
            <a:off x="3846513" y="968375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6358" name="Text Box 22"/>
          <p:cNvSpPr txBox="1">
            <a:spLocks noChangeArrowheads="1"/>
          </p:cNvSpPr>
          <p:nvPr/>
        </p:nvSpPr>
        <p:spPr bwMode="auto">
          <a:xfrm rot="21600000">
            <a:off x="4267200" y="511175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6359" name="Text Box 23"/>
          <p:cNvSpPr txBox="1">
            <a:spLocks noChangeArrowheads="1"/>
          </p:cNvSpPr>
          <p:nvPr/>
        </p:nvSpPr>
        <p:spPr bwMode="auto">
          <a:xfrm rot="21600000">
            <a:off x="4257675" y="27305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6360" name="Line 24"/>
          <p:cNvSpPr>
            <a:spLocks noChangeShapeType="1"/>
          </p:cNvSpPr>
          <p:nvPr/>
        </p:nvSpPr>
        <p:spPr bwMode="auto">
          <a:xfrm rot="16200000" flipH="1">
            <a:off x="3254375" y="695325"/>
            <a:ext cx="209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61" name="Line 25"/>
          <p:cNvSpPr>
            <a:spLocks noChangeShapeType="1"/>
          </p:cNvSpPr>
          <p:nvPr/>
        </p:nvSpPr>
        <p:spPr bwMode="auto">
          <a:xfrm rot="5400000" flipV="1">
            <a:off x="3713957" y="57943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62" name="Text Box 26"/>
          <p:cNvSpPr txBox="1">
            <a:spLocks noChangeArrowheads="1"/>
          </p:cNvSpPr>
          <p:nvPr/>
        </p:nvSpPr>
        <p:spPr bwMode="auto">
          <a:xfrm>
            <a:off x="3219450" y="377825"/>
            <a:ext cx="3143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66363" name="Line 27"/>
          <p:cNvSpPr>
            <a:spLocks noChangeShapeType="1"/>
          </p:cNvSpPr>
          <p:nvPr/>
        </p:nvSpPr>
        <p:spPr bwMode="auto">
          <a:xfrm rot="16200000" flipV="1">
            <a:off x="3497263" y="47625"/>
            <a:ext cx="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64" name="Line 28"/>
          <p:cNvSpPr>
            <a:spLocks noChangeShapeType="1"/>
          </p:cNvSpPr>
          <p:nvPr/>
        </p:nvSpPr>
        <p:spPr bwMode="auto">
          <a:xfrm rot="5400000" flipH="1">
            <a:off x="3263900" y="3603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65" name="Rectangle 29"/>
          <p:cNvSpPr>
            <a:spLocks noChangeArrowheads="1"/>
          </p:cNvSpPr>
          <p:nvPr/>
        </p:nvSpPr>
        <p:spPr bwMode="auto">
          <a:xfrm>
            <a:off x="3449638" y="225425"/>
            <a:ext cx="1676400" cy="1677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66" name="Line 30"/>
          <p:cNvSpPr>
            <a:spLocks noChangeShapeType="1"/>
          </p:cNvSpPr>
          <p:nvPr/>
        </p:nvSpPr>
        <p:spPr bwMode="auto">
          <a:xfrm>
            <a:off x="3449638" y="8350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67" name="Line 31"/>
          <p:cNvSpPr>
            <a:spLocks noChangeShapeType="1"/>
          </p:cNvSpPr>
          <p:nvPr/>
        </p:nvSpPr>
        <p:spPr bwMode="auto">
          <a:xfrm>
            <a:off x="3449638" y="98901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68" name="Line 32"/>
          <p:cNvSpPr>
            <a:spLocks noChangeShapeType="1"/>
          </p:cNvSpPr>
          <p:nvPr/>
        </p:nvSpPr>
        <p:spPr bwMode="auto">
          <a:xfrm>
            <a:off x="3449638" y="159861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69" name="Line 33"/>
          <p:cNvSpPr>
            <a:spLocks noChangeShapeType="1"/>
          </p:cNvSpPr>
          <p:nvPr/>
        </p:nvSpPr>
        <p:spPr bwMode="auto">
          <a:xfrm>
            <a:off x="3754438" y="225425"/>
            <a:ext cx="0" cy="167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70" name="Line 34"/>
          <p:cNvSpPr>
            <a:spLocks noChangeShapeType="1"/>
          </p:cNvSpPr>
          <p:nvPr/>
        </p:nvSpPr>
        <p:spPr bwMode="auto">
          <a:xfrm>
            <a:off x="4518025" y="225425"/>
            <a:ext cx="0" cy="763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71" name="Line 35"/>
          <p:cNvSpPr>
            <a:spLocks noChangeShapeType="1"/>
          </p:cNvSpPr>
          <p:nvPr/>
        </p:nvSpPr>
        <p:spPr bwMode="auto">
          <a:xfrm>
            <a:off x="4821238" y="225425"/>
            <a:ext cx="0" cy="167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72" name="Rectangle 36"/>
          <p:cNvSpPr>
            <a:spLocks noChangeArrowheads="1"/>
          </p:cNvSpPr>
          <p:nvPr/>
        </p:nvSpPr>
        <p:spPr bwMode="auto">
          <a:xfrm rot="16200000">
            <a:off x="3983038" y="5411788"/>
            <a:ext cx="609600" cy="1066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73" name="Rectangle 37"/>
          <p:cNvSpPr>
            <a:spLocks noChangeArrowheads="1"/>
          </p:cNvSpPr>
          <p:nvPr/>
        </p:nvSpPr>
        <p:spPr bwMode="auto">
          <a:xfrm rot="16200000">
            <a:off x="3830638" y="4802188"/>
            <a:ext cx="609600" cy="7620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74" name="Text Box 38"/>
          <p:cNvSpPr txBox="1">
            <a:spLocks noChangeArrowheads="1"/>
          </p:cNvSpPr>
          <p:nvPr/>
        </p:nvSpPr>
        <p:spPr bwMode="auto">
          <a:xfrm>
            <a:off x="4316413" y="515461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6375" name="Text Box 39"/>
          <p:cNvSpPr txBox="1">
            <a:spLocks noChangeArrowheads="1"/>
          </p:cNvSpPr>
          <p:nvPr/>
        </p:nvSpPr>
        <p:spPr bwMode="auto">
          <a:xfrm>
            <a:off x="3829050" y="5610225"/>
            <a:ext cx="38258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6376" name="Text Box 40"/>
          <p:cNvSpPr txBox="1">
            <a:spLocks noChangeArrowheads="1"/>
          </p:cNvSpPr>
          <p:nvPr/>
        </p:nvSpPr>
        <p:spPr bwMode="auto">
          <a:xfrm>
            <a:off x="3687763" y="5792788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6377" name="Rectangle 41"/>
          <p:cNvSpPr>
            <a:spLocks noChangeArrowheads="1"/>
          </p:cNvSpPr>
          <p:nvPr/>
        </p:nvSpPr>
        <p:spPr bwMode="auto">
          <a:xfrm>
            <a:off x="3449638" y="4878388"/>
            <a:ext cx="1676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78" name="Line 42"/>
          <p:cNvSpPr>
            <a:spLocks noChangeShapeType="1"/>
          </p:cNvSpPr>
          <p:nvPr/>
        </p:nvSpPr>
        <p:spPr bwMode="auto">
          <a:xfrm>
            <a:off x="3449638" y="54879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79" name="Line 43"/>
          <p:cNvSpPr>
            <a:spLocks noChangeShapeType="1"/>
          </p:cNvSpPr>
          <p:nvPr/>
        </p:nvSpPr>
        <p:spPr bwMode="auto">
          <a:xfrm>
            <a:off x="3449638" y="56403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80" name="Line 44"/>
          <p:cNvSpPr>
            <a:spLocks noChangeShapeType="1"/>
          </p:cNvSpPr>
          <p:nvPr/>
        </p:nvSpPr>
        <p:spPr bwMode="auto">
          <a:xfrm>
            <a:off x="3449638" y="62499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81" name="Line 45"/>
          <p:cNvSpPr>
            <a:spLocks noChangeShapeType="1"/>
          </p:cNvSpPr>
          <p:nvPr/>
        </p:nvSpPr>
        <p:spPr bwMode="auto">
          <a:xfrm>
            <a:off x="3754438" y="4878388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82" name="Line 46"/>
          <p:cNvSpPr>
            <a:spLocks noChangeShapeType="1"/>
          </p:cNvSpPr>
          <p:nvPr/>
        </p:nvSpPr>
        <p:spPr bwMode="auto">
          <a:xfrm>
            <a:off x="4516438" y="48783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83" name="Line 47"/>
          <p:cNvSpPr>
            <a:spLocks noChangeShapeType="1"/>
          </p:cNvSpPr>
          <p:nvPr/>
        </p:nvSpPr>
        <p:spPr bwMode="auto">
          <a:xfrm>
            <a:off x="4821238" y="4878388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84" name="Text Box 48"/>
          <p:cNvSpPr txBox="1">
            <a:spLocks noChangeArrowheads="1"/>
          </p:cNvSpPr>
          <p:nvPr/>
        </p:nvSpPr>
        <p:spPr bwMode="auto">
          <a:xfrm>
            <a:off x="4316413" y="4926013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6385" name="Line 49"/>
          <p:cNvSpPr>
            <a:spLocks noChangeShapeType="1"/>
          </p:cNvSpPr>
          <p:nvPr/>
        </p:nvSpPr>
        <p:spPr bwMode="auto">
          <a:xfrm>
            <a:off x="4516438" y="506095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86" name="Line 50"/>
          <p:cNvSpPr>
            <a:spLocks noChangeShapeType="1"/>
          </p:cNvSpPr>
          <p:nvPr/>
        </p:nvSpPr>
        <p:spPr bwMode="auto">
          <a:xfrm>
            <a:off x="4687888" y="4879975"/>
            <a:ext cx="0" cy="7604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87" name="Line 51"/>
          <p:cNvSpPr>
            <a:spLocks noChangeShapeType="1"/>
          </p:cNvSpPr>
          <p:nvPr/>
        </p:nvSpPr>
        <p:spPr bwMode="auto">
          <a:xfrm flipH="1">
            <a:off x="3754438" y="5565775"/>
            <a:ext cx="1066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88" name="Line 52"/>
          <p:cNvSpPr>
            <a:spLocks noChangeShapeType="1"/>
          </p:cNvSpPr>
          <p:nvPr/>
        </p:nvSpPr>
        <p:spPr bwMode="auto">
          <a:xfrm>
            <a:off x="3983038" y="5487988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89" name="Line 53"/>
          <p:cNvSpPr>
            <a:spLocks noChangeShapeType="1"/>
          </p:cNvSpPr>
          <p:nvPr/>
        </p:nvSpPr>
        <p:spPr bwMode="auto">
          <a:xfrm>
            <a:off x="4527550" y="5287963"/>
            <a:ext cx="60801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90" name="Line 54"/>
          <p:cNvSpPr>
            <a:spLocks noChangeShapeType="1"/>
          </p:cNvSpPr>
          <p:nvPr/>
        </p:nvSpPr>
        <p:spPr bwMode="auto">
          <a:xfrm>
            <a:off x="4973638" y="4878388"/>
            <a:ext cx="0" cy="1676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91" name="Line 55"/>
          <p:cNvSpPr>
            <a:spLocks noChangeShapeType="1"/>
          </p:cNvSpPr>
          <p:nvPr/>
        </p:nvSpPr>
        <p:spPr bwMode="auto">
          <a:xfrm flipH="1">
            <a:off x="3449638" y="6402388"/>
            <a:ext cx="1676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92" name="Line 56"/>
          <p:cNvSpPr>
            <a:spLocks noChangeShapeType="1"/>
          </p:cNvSpPr>
          <p:nvPr/>
        </p:nvSpPr>
        <p:spPr bwMode="auto">
          <a:xfrm flipV="1">
            <a:off x="3600450" y="5638800"/>
            <a:ext cx="0" cy="9159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93" name="Line 57"/>
          <p:cNvSpPr>
            <a:spLocks noChangeShapeType="1"/>
          </p:cNvSpPr>
          <p:nvPr/>
        </p:nvSpPr>
        <p:spPr bwMode="auto">
          <a:xfrm flipH="1">
            <a:off x="3449638" y="5935663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94" name="Rectangle 58"/>
          <p:cNvSpPr>
            <a:spLocks noChangeArrowheads="1"/>
          </p:cNvSpPr>
          <p:nvPr/>
        </p:nvSpPr>
        <p:spPr bwMode="auto">
          <a:xfrm>
            <a:off x="3725863" y="1290638"/>
            <a:ext cx="30162" cy="873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95" name="Rectangle 59"/>
          <p:cNvSpPr>
            <a:spLocks noChangeArrowheads="1"/>
          </p:cNvSpPr>
          <p:nvPr/>
        </p:nvSpPr>
        <p:spPr bwMode="auto">
          <a:xfrm>
            <a:off x="4518025" y="368300"/>
            <a:ext cx="30163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96" name="Rectangle 60"/>
          <p:cNvSpPr>
            <a:spLocks noChangeArrowheads="1"/>
          </p:cNvSpPr>
          <p:nvPr/>
        </p:nvSpPr>
        <p:spPr bwMode="auto">
          <a:xfrm>
            <a:off x="3937000" y="958850"/>
            <a:ext cx="87313" cy="30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97" name="Rectangle 61"/>
          <p:cNvSpPr>
            <a:spLocks noChangeArrowheads="1"/>
          </p:cNvSpPr>
          <p:nvPr/>
        </p:nvSpPr>
        <p:spPr bwMode="auto">
          <a:xfrm>
            <a:off x="4518025" y="596900"/>
            <a:ext cx="30163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98" name="Rectangle 62"/>
          <p:cNvSpPr>
            <a:spLocks noChangeArrowheads="1"/>
          </p:cNvSpPr>
          <p:nvPr/>
        </p:nvSpPr>
        <p:spPr bwMode="auto">
          <a:xfrm>
            <a:off x="3721100" y="5888038"/>
            <a:ext cx="30163" cy="873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399" name="Rectangle 63"/>
          <p:cNvSpPr>
            <a:spLocks noChangeArrowheads="1"/>
          </p:cNvSpPr>
          <p:nvPr/>
        </p:nvSpPr>
        <p:spPr bwMode="auto">
          <a:xfrm>
            <a:off x="4511675" y="5016500"/>
            <a:ext cx="30163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400" name="Rectangle 64"/>
          <p:cNvSpPr>
            <a:spLocks noChangeArrowheads="1"/>
          </p:cNvSpPr>
          <p:nvPr/>
        </p:nvSpPr>
        <p:spPr bwMode="auto">
          <a:xfrm>
            <a:off x="3937000" y="5605463"/>
            <a:ext cx="87313" cy="30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401" name="Rectangle 65"/>
          <p:cNvSpPr>
            <a:spLocks noChangeArrowheads="1"/>
          </p:cNvSpPr>
          <p:nvPr/>
        </p:nvSpPr>
        <p:spPr bwMode="auto">
          <a:xfrm>
            <a:off x="4511675" y="5245100"/>
            <a:ext cx="30163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402" name="AutoShape 66"/>
          <p:cNvSpPr>
            <a:spLocks noChangeAspect="1" noChangeArrowheads="1"/>
          </p:cNvSpPr>
          <p:nvPr/>
        </p:nvSpPr>
        <p:spPr bwMode="auto">
          <a:xfrm rot="5400000">
            <a:off x="4005263" y="2935287"/>
            <a:ext cx="369888" cy="906463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6403" name="Text Box 67"/>
          <p:cNvSpPr txBox="1">
            <a:spLocks noChangeArrowheads="1"/>
          </p:cNvSpPr>
          <p:nvPr/>
        </p:nvSpPr>
        <p:spPr bwMode="auto">
          <a:xfrm>
            <a:off x="922338" y="547688"/>
            <a:ext cx="2297112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/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Example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Global routing </a:t>
            </a:r>
            <a:br>
              <a:rPr lang="de-DE" sz="1500" smtClean="0">
                <a:solidFill>
                  <a:srgbClr val="000000"/>
                </a:solidFill>
              </a:rPr>
            </a:br>
            <a:r>
              <a:rPr lang="de-DE" sz="1500" smtClean="0">
                <a:solidFill>
                  <a:srgbClr val="000000"/>
                </a:solidFill>
              </a:rPr>
              <a:t>of the nets </a:t>
            </a:r>
            <a:r>
              <a:rPr lang="de-DE" sz="1500" smtClean="0">
                <a:solidFill>
                  <a:srgbClr val="1860AB"/>
                </a:solidFill>
              </a:rPr>
              <a:t>A-A</a:t>
            </a:r>
            <a:r>
              <a:rPr lang="de-DE" sz="1500" smtClean="0">
                <a:solidFill>
                  <a:srgbClr val="000000"/>
                </a:solidFill>
              </a:rPr>
              <a:t> and </a:t>
            </a:r>
            <a:r>
              <a:rPr lang="de-DE" sz="1500" smtClean="0">
                <a:solidFill>
                  <a:srgbClr val="CC0000"/>
                </a:solidFill>
              </a:rPr>
              <a:t>B-B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1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38400"/>
            <a:ext cx="6525228" cy="26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B7C8B-8EAC-DD4F-841C-87626A300E19}" type="slidenum">
              <a:rPr lang="en-US"/>
              <a:pPr/>
              <a:t>69</a:t>
            </a:fld>
            <a:endParaRPr lang="en-US"/>
          </a:p>
        </p:txBody>
      </p:sp>
      <p:sp>
        <p:nvSpPr>
          <p:cNvPr id="1167362" name="Rectangle 2"/>
          <p:cNvSpPr>
            <a:spLocks noChangeArrowheads="1"/>
          </p:cNvSpPr>
          <p:nvPr/>
        </p:nvSpPr>
        <p:spPr bwMode="auto">
          <a:xfrm>
            <a:off x="0" y="-20638"/>
            <a:ext cx="9144000" cy="800101"/>
          </a:xfrm>
          <a:prstGeom prst="rect">
            <a:avLst/>
          </a:prstGeom>
          <a:solidFill>
            <a:srgbClr val="EDEDED"/>
          </a:solidFill>
          <a:ln w="9525">
            <a:solidFill>
              <a:srgbClr val="EDEDE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67363" name="Group 3"/>
          <p:cNvGrpSpPr>
            <a:grpSpLocks/>
          </p:cNvGrpSpPr>
          <p:nvPr/>
        </p:nvGrpSpPr>
        <p:grpSpPr bwMode="auto">
          <a:xfrm>
            <a:off x="6084888" y="227013"/>
            <a:ext cx="2713037" cy="1990725"/>
            <a:chOff x="3621" y="135"/>
            <a:chExt cx="1614" cy="1184"/>
          </a:xfrm>
        </p:grpSpPr>
        <p:sp>
          <p:nvSpPr>
            <p:cNvPr id="1167364" name="Text Box 4"/>
            <p:cNvSpPr txBox="1">
              <a:spLocks noChangeArrowheads="1"/>
            </p:cNvSpPr>
            <p:nvPr/>
          </p:nvSpPr>
          <p:spPr bwMode="auto">
            <a:xfrm>
              <a:off x="4166" y="135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67365" name="Text Box 5"/>
            <p:cNvSpPr txBox="1">
              <a:spLocks noChangeArrowheads="1"/>
            </p:cNvSpPr>
            <p:nvPr/>
          </p:nvSpPr>
          <p:spPr bwMode="auto">
            <a:xfrm>
              <a:off x="4574" y="135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67366" name="Text Box 6"/>
            <p:cNvSpPr txBox="1">
              <a:spLocks noChangeArrowheads="1"/>
            </p:cNvSpPr>
            <p:nvPr/>
          </p:nvSpPr>
          <p:spPr bwMode="auto">
            <a:xfrm>
              <a:off x="4982" y="135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67367" name="Text Box 7"/>
            <p:cNvSpPr txBox="1">
              <a:spLocks noChangeArrowheads="1"/>
            </p:cNvSpPr>
            <p:nvPr/>
          </p:nvSpPr>
          <p:spPr bwMode="auto">
            <a:xfrm>
              <a:off x="4135" y="283"/>
              <a:ext cx="22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3,1</a:t>
              </a:r>
            </a:p>
          </p:txBody>
        </p:sp>
        <p:sp>
          <p:nvSpPr>
            <p:cNvPr id="1167368" name="Oval 8"/>
            <p:cNvSpPr>
              <a:spLocks noChangeArrowheads="1"/>
            </p:cNvSpPr>
            <p:nvPr/>
          </p:nvSpPr>
          <p:spPr bwMode="auto">
            <a:xfrm>
              <a:off x="4153" y="271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69" name="Line 9"/>
            <p:cNvSpPr>
              <a:spLocks noChangeShapeType="1"/>
            </p:cNvSpPr>
            <p:nvPr/>
          </p:nvSpPr>
          <p:spPr bwMode="auto">
            <a:xfrm>
              <a:off x="4335" y="362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70" name="Oval 10"/>
            <p:cNvSpPr>
              <a:spLocks noChangeArrowheads="1"/>
            </p:cNvSpPr>
            <p:nvPr/>
          </p:nvSpPr>
          <p:spPr bwMode="auto">
            <a:xfrm>
              <a:off x="4561" y="271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71" name="Line 11"/>
            <p:cNvSpPr>
              <a:spLocks noChangeShapeType="1"/>
            </p:cNvSpPr>
            <p:nvPr/>
          </p:nvSpPr>
          <p:spPr bwMode="auto">
            <a:xfrm>
              <a:off x="4743" y="362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72" name="Oval 12"/>
            <p:cNvSpPr>
              <a:spLocks noChangeArrowheads="1"/>
            </p:cNvSpPr>
            <p:nvPr/>
          </p:nvSpPr>
          <p:spPr bwMode="auto">
            <a:xfrm>
              <a:off x="4970" y="271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73" name="Oval 13"/>
            <p:cNvSpPr>
              <a:spLocks noChangeArrowheads="1"/>
            </p:cNvSpPr>
            <p:nvPr/>
          </p:nvSpPr>
          <p:spPr bwMode="auto">
            <a:xfrm>
              <a:off x="3747" y="634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74" name="Line 14"/>
            <p:cNvSpPr>
              <a:spLocks noChangeShapeType="1"/>
            </p:cNvSpPr>
            <p:nvPr/>
          </p:nvSpPr>
          <p:spPr bwMode="auto">
            <a:xfrm>
              <a:off x="3929" y="725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75" name="Oval 15"/>
            <p:cNvSpPr>
              <a:spLocks noChangeArrowheads="1"/>
            </p:cNvSpPr>
            <p:nvPr/>
          </p:nvSpPr>
          <p:spPr bwMode="auto">
            <a:xfrm>
              <a:off x="4155" y="634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76" name="Line 16"/>
            <p:cNvSpPr>
              <a:spLocks noChangeShapeType="1"/>
            </p:cNvSpPr>
            <p:nvPr/>
          </p:nvSpPr>
          <p:spPr bwMode="auto">
            <a:xfrm>
              <a:off x="4337" y="725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77" name="Oval 17"/>
            <p:cNvSpPr>
              <a:spLocks noChangeArrowheads="1"/>
            </p:cNvSpPr>
            <p:nvPr/>
          </p:nvSpPr>
          <p:spPr bwMode="auto">
            <a:xfrm>
              <a:off x="4564" y="634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78" name="Line 18"/>
            <p:cNvSpPr>
              <a:spLocks noChangeShapeType="1"/>
            </p:cNvSpPr>
            <p:nvPr/>
          </p:nvSpPr>
          <p:spPr bwMode="auto">
            <a:xfrm>
              <a:off x="4744" y="725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79" name="Oval 19"/>
            <p:cNvSpPr>
              <a:spLocks noChangeArrowheads="1"/>
            </p:cNvSpPr>
            <p:nvPr/>
          </p:nvSpPr>
          <p:spPr bwMode="auto">
            <a:xfrm>
              <a:off x="4971" y="634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80" name="Oval 20"/>
            <p:cNvSpPr>
              <a:spLocks noChangeArrowheads="1"/>
            </p:cNvSpPr>
            <p:nvPr/>
          </p:nvSpPr>
          <p:spPr bwMode="auto">
            <a:xfrm>
              <a:off x="3745" y="996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81" name="Line 21"/>
            <p:cNvSpPr>
              <a:spLocks noChangeShapeType="1"/>
            </p:cNvSpPr>
            <p:nvPr/>
          </p:nvSpPr>
          <p:spPr bwMode="auto">
            <a:xfrm>
              <a:off x="3927" y="108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82" name="Oval 22"/>
            <p:cNvSpPr>
              <a:spLocks noChangeArrowheads="1"/>
            </p:cNvSpPr>
            <p:nvPr/>
          </p:nvSpPr>
          <p:spPr bwMode="auto">
            <a:xfrm>
              <a:off x="4153" y="996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83" name="Oval 23"/>
            <p:cNvSpPr>
              <a:spLocks noChangeArrowheads="1"/>
            </p:cNvSpPr>
            <p:nvPr/>
          </p:nvSpPr>
          <p:spPr bwMode="auto">
            <a:xfrm>
              <a:off x="4969" y="996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84" name="Line 24"/>
            <p:cNvSpPr>
              <a:spLocks noChangeShapeType="1"/>
            </p:cNvSpPr>
            <p:nvPr/>
          </p:nvSpPr>
          <p:spPr bwMode="auto">
            <a:xfrm>
              <a:off x="5061" y="81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85" name="Line 25"/>
            <p:cNvSpPr>
              <a:spLocks noChangeShapeType="1"/>
            </p:cNvSpPr>
            <p:nvPr/>
          </p:nvSpPr>
          <p:spPr bwMode="auto">
            <a:xfrm>
              <a:off x="5061" y="45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86" name="Line 26"/>
            <p:cNvSpPr>
              <a:spLocks noChangeShapeType="1"/>
            </p:cNvSpPr>
            <p:nvPr/>
          </p:nvSpPr>
          <p:spPr bwMode="auto">
            <a:xfrm>
              <a:off x="4653" y="45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87" name="Line 27"/>
            <p:cNvSpPr>
              <a:spLocks noChangeShapeType="1"/>
            </p:cNvSpPr>
            <p:nvPr/>
          </p:nvSpPr>
          <p:spPr bwMode="auto">
            <a:xfrm>
              <a:off x="4244" y="45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88" name="Line 28"/>
            <p:cNvSpPr>
              <a:spLocks noChangeShapeType="1"/>
            </p:cNvSpPr>
            <p:nvPr/>
          </p:nvSpPr>
          <p:spPr bwMode="auto">
            <a:xfrm>
              <a:off x="3848" y="82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89" name="Line 29"/>
            <p:cNvSpPr>
              <a:spLocks noChangeShapeType="1"/>
            </p:cNvSpPr>
            <p:nvPr/>
          </p:nvSpPr>
          <p:spPr bwMode="auto">
            <a:xfrm>
              <a:off x="4244" y="81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390" name="Text Box 30"/>
            <p:cNvSpPr txBox="1">
              <a:spLocks noChangeArrowheads="1"/>
            </p:cNvSpPr>
            <p:nvPr/>
          </p:nvSpPr>
          <p:spPr bwMode="auto">
            <a:xfrm>
              <a:off x="4544" y="283"/>
              <a:ext cx="22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3,4</a:t>
              </a:r>
            </a:p>
          </p:txBody>
        </p:sp>
        <p:sp>
          <p:nvSpPr>
            <p:cNvPr id="1167391" name="Text Box 31"/>
            <p:cNvSpPr txBox="1">
              <a:spLocks noChangeArrowheads="1"/>
            </p:cNvSpPr>
            <p:nvPr/>
          </p:nvSpPr>
          <p:spPr bwMode="auto">
            <a:xfrm>
              <a:off x="4952" y="283"/>
              <a:ext cx="22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3,3</a:t>
              </a:r>
            </a:p>
          </p:txBody>
        </p:sp>
        <p:sp>
          <p:nvSpPr>
            <p:cNvPr id="1167392" name="Text Box 32"/>
            <p:cNvSpPr txBox="1">
              <a:spLocks noChangeArrowheads="1"/>
            </p:cNvSpPr>
            <p:nvPr/>
          </p:nvSpPr>
          <p:spPr bwMode="auto">
            <a:xfrm>
              <a:off x="3727" y="646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1,4</a:t>
              </a:r>
            </a:p>
          </p:txBody>
        </p:sp>
        <p:sp>
          <p:nvSpPr>
            <p:cNvPr id="1167393" name="Text Box 33"/>
            <p:cNvSpPr txBox="1">
              <a:spLocks noChangeArrowheads="1"/>
            </p:cNvSpPr>
            <p:nvPr/>
          </p:nvSpPr>
          <p:spPr bwMode="auto">
            <a:xfrm>
              <a:off x="4136" y="646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1,1</a:t>
              </a:r>
            </a:p>
          </p:txBody>
        </p:sp>
        <p:sp>
          <p:nvSpPr>
            <p:cNvPr id="1167394" name="Text Box 34"/>
            <p:cNvSpPr txBox="1">
              <a:spLocks noChangeArrowheads="1"/>
            </p:cNvSpPr>
            <p:nvPr/>
          </p:nvSpPr>
          <p:spPr bwMode="auto">
            <a:xfrm>
              <a:off x="4544" y="646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1,4</a:t>
              </a:r>
            </a:p>
          </p:txBody>
        </p:sp>
        <p:sp>
          <p:nvSpPr>
            <p:cNvPr id="1167395" name="Text Box 35"/>
            <p:cNvSpPr txBox="1">
              <a:spLocks noChangeArrowheads="1"/>
            </p:cNvSpPr>
            <p:nvPr/>
          </p:nvSpPr>
          <p:spPr bwMode="auto">
            <a:xfrm>
              <a:off x="4952" y="646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1,3</a:t>
              </a:r>
            </a:p>
          </p:txBody>
        </p:sp>
        <p:sp>
          <p:nvSpPr>
            <p:cNvPr id="1167396" name="Text Box 36"/>
            <p:cNvSpPr txBox="1">
              <a:spLocks noChangeArrowheads="1"/>
            </p:cNvSpPr>
            <p:nvPr/>
          </p:nvSpPr>
          <p:spPr bwMode="auto">
            <a:xfrm>
              <a:off x="3727" y="1009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3,4</a:t>
              </a:r>
            </a:p>
          </p:txBody>
        </p:sp>
        <p:sp>
          <p:nvSpPr>
            <p:cNvPr id="1167397" name="Text Box 37"/>
            <p:cNvSpPr txBox="1">
              <a:spLocks noChangeArrowheads="1"/>
            </p:cNvSpPr>
            <p:nvPr/>
          </p:nvSpPr>
          <p:spPr bwMode="auto">
            <a:xfrm>
              <a:off x="4136" y="1009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3,1</a:t>
              </a:r>
            </a:p>
          </p:txBody>
        </p:sp>
        <p:sp>
          <p:nvSpPr>
            <p:cNvPr id="1167398" name="Text Box 38"/>
            <p:cNvSpPr txBox="1">
              <a:spLocks noChangeArrowheads="1"/>
            </p:cNvSpPr>
            <p:nvPr/>
          </p:nvSpPr>
          <p:spPr bwMode="auto">
            <a:xfrm>
              <a:off x="4952" y="1009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3,3</a:t>
              </a:r>
            </a:p>
          </p:txBody>
        </p:sp>
        <p:sp>
          <p:nvSpPr>
            <p:cNvPr id="1167399" name="Text Box 39"/>
            <p:cNvSpPr txBox="1">
              <a:spLocks noChangeArrowheads="1"/>
            </p:cNvSpPr>
            <p:nvPr/>
          </p:nvSpPr>
          <p:spPr bwMode="auto">
            <a:xfrm>
              <a:off x="3621" y="640"/>
              <a:ext cx="181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67400" name="Text Box 40"/>
            <p:cNvSpPr txBox="1">
              <a:spLocks noChangeArrowheads="1"/>
            </p:cNvSpPr>
            <p:nvPr/>
          </p:nvSpPr>
          <p:spPr bwMode="auto">
            <a:xfrm>
              <a:off x="4063" y="543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67401" name="Text Box 41"/>
            <p:cNvSpPr txBox="1">
              <a:spLocks noChangeArrowheads="1"/>
            </p:cNvSpPr>
            <p:nvPr/>
          </p:nvSpPr>
          <p:spPr bwMode="auto">
            <a:xfrm>
              <a:off x="4477" y="543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167402" name="Text Box 42"/>
            <p:cNvSpPr txBox="1">
              <a:spLocks noChangeArrowheads="1"/>
            </p:cNvSpPr>
            <p:nvPr/>
          </p:nvSpPr>
          <p:spPr bwMode="auto">
            <a:xfrm>
              <a:off x="4897" y="543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167403" name="Text Box 43"/>
            <p:cNvSpPr txBox="1">
              <a:spLocks noChangeArrowheads="1"/>
            </p:cNvSpPr>
            <p:nvPr/>
          </p:nvSpPr>
          <p:spPr bwMode="auto">
            <a:xfrm>
              <a:off x="3757" y="1172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167404" name="Text Box 44"/>
            <p:cNvSpPr txBox="1">
              <a:spLocks noChangeArrowheads="1"/>
            </p:cNvSpPr>
            <p:nvPr/>
          </p:nvSpPr>
          <p:spPr bwMode="auto">
            <a:xfrm>
              <a:off x="4166" y="1172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167405" name="Text Box 45"/>
            <p:cNvSpPr txBox="1">
              <a:spLocks noChangeArrowheads="1"/>
            </p:cNvSpPr>
            <p:nvPr/>
          </p:nvSpPr>
          <p:spPr bwMode="auto">
            <a:xfrm>
              <a:off x="4964" y="1172"/>
              <a:ext cx="27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10</a:t>
              </a:r>
            </a:p>
          </p:txBody>
        </p:sp>
      </p:grpSp>
      <p:sp>
        <p:nvSpPr>
          <p:cNvPr id="1167406" name="Rectangle 46"/>
          <p:cNvSpPr>
            <a:spLocks noChangeArrowheads="1"/>
          </p:cNvSpPr>
          <p:nvPr/>
        </p:nvSpPr>
        <p:spPr bwMode="auto">
          <a:xfrm>
            <a:off x="3960813" y="1293813"/>
            <a:ext cx="914400" cy="685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7407" name="Rectangle 47"/>
          <p:cNvSpPr>
            <a:spLocks noChangeArrowheads="1"/>
          </p:cNvSpPr>
          <p:nvPr/>
        </p:nvSpPr>
        <p:spPr bwMode="auto">
          <a:xfrm>
            <a:off x="2816225" y="379413"/>
            <a:ext cx="915988" cy="685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7408" name="Text Box 48"/>
          <p:cNvSpPr txBox="1">
            <a:spLocks noChangeArrowheads="1"/>
          </p:cNvSpPr>
          <p:nvPr/>
        </p:nvSpPr>
        <p:spPr bwMode="auto">
          <a:xfrm>
            <a:off x="4037013" y="1263650"/>
            <a:ext cx="241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7409" name="Rectangle 49"/>
          <p:cNvSpPr>
            <a:spLocks noChangeArrowheads="1"/>
          </p:cNvSpPr>
          <p:nvPr/>
        </p:nvSpPr>
        <p:spPr bwMode="auto">
          <a:xfrm>
            <a:off x="4144963" y="1263650"/>
            <a:ext cx="87312" cy="28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7410" name="Rectangle 50"/>
          <p:cNvSpPr>
            <a:spLocks noChangeArrowheads="1"/>
          </p:cNvSpPr>
          <p:nvPr/>
        </p:nvSpPr>
        <p:spPr bwMode="auto">
          <a:xfrm>
            <a:off x="3452813" y="1057275"/>
            <a:ext cx="88900" cy="30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7411" name="Text Box 51"/>
          <p:cNvSpPr txBox="1">
            <a:spLocks noChangeArrowheads="1"/>
          </p:cNvSpPr>
          <p:nvPr/>
        </p:nvSpPr>
        <p:spPr bwMode="auto">
          <a:xfrm>
            <a:off x="3352800" y="836613"/>
            <a:ext cx="3794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7412" name="Rectangle 52"/>
          <p:cNvSpPr>
            <a:spLocks noChangeArrowheads="1"/>
          </p:cNvSpPr>
          <p:nvPr/>
        </p:nvSpPr>
        <p:spPr bwMode="auto">
          <a:xfrm>
            <a:off x="2995613" y="1058863"/>
            <a:ext cx="87312" cy="30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7413" name="Text Box 53"/>
          <p:cNvSpPr txBox="1">
            <a:spLocks noChangeArrowheads="1"/>
          </p:cNvSpPr>
          <p:nvPr/>
        </p:nvSpPr>
        <p:spPr bwMode="auto">
          <a:xfrm>
            <a:off x="2900363" y="847725"/>
            <a:ext cx="2873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7414" name="Rectangle 54"/>
          <p:cNvSpPr>
            <a:spLocks noChangeArrowheads="1"/>
          </p:cNvSpPr>
          <p:nvPr/>
        </p:nvSpPr>
        <p:spPr bwMode="auto">
          <a:xfrm>
            <a:off x="2816225" y="379413"/>
            <a:ext cx="2743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7415" name="Line 55"/>
          <p:cNvSpPr>
            <a:spLocks noChangeShapeType="1"/>
          </p:cNvSpPr>
          <p:nvPr/>
        </p:nvSpPr>
        <p:spPr bwMode="auto">
          <a:xfrm>
            <a:off x="2816225" y="1293813"/>
            <a:ext cx="2744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7416" name="Line 56"/>
          <p:cNvSpPr>
            <a:spLocks noChangeShapeType="1"/>
          </p:cNvSpPr>
          <p:nvPr/>
        </p:nvSpPr>
        <p:spPr bwMode="auto">
          <a:xfrm>
            <a:off x="2816225" y="1065213"/>
            <a:ext cx="2744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7417" name="Line 57"/>
          <p:cNvSpPr>
            <a:spLocks noChangeShapeType="1"/>
          </p:cNvSpPr>
          <p:nvPr/>
        </p:nvSpPr>
        <p:spPr bwMode="auto">
          <a:xfrm>
            <a:off x="3732213" y="3794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7418" name="Line 58"/>
          <p:cNvSpPr>
            <a:spLocks noChangeShapeType="1"/>
          </p:cNvSpPr>
          <p:nvPr/>
        </p:nvSpPr>
        <p:spPr bwMode="auto">
          <a:xfrm>
            <a:off x="3960813" y="3794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7419" name="Line 59"/>
          <p:cNvSpPr>
            <a:spLocks noChangeShapeType="1"/>
          </p:cNvSpPr>
          <p:nvPr/>
        </p:nvSpPr>
        <p:spPr bwMode="auto">
          <a:xfrm>
            <a:off x="4875213" y="3794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7420" name="Rectangle 60"/>
          <p:cNvSpPr>
            <a:spLocks noChangeArrowheads="1"/>
          </p:cNvSpPr>
          <p:nvPr/>
        </p:nvSpPr>
        <p:spPr bwMode="auto">
          <a:xfrm>
            <a:off x="4875213" y="1512888"/>
            <a:ext cx="30162" cy="873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7421" name="Text Box 61"/>
          <p:cNvSpPr txBox="1">
            <a:spLocks noChangeArrowheads="1"/>
          </p:cNvSpPr>
          <p:nvPr/>
        </p:nvSpPr>
        <p:spPr bwMode="auto">
          <a:xfrm>
            <a:off x="4618038" y="1427163"/>
            <a:ext cx="3794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7422" name="Text Box 62"/>
          <p:cNvSpPr txBox="1">
            <a:spLocks noChangeArrowheads="1"/>
          </p:cNvSpPr>
          <p:nvPr/>
        </p:nvSpPr>
        <p:spPr bwMode="auto">
          <a:xfrm>
            <a:off x="3122613" y="10652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7423" name="Text Box 63"/>
          <p:cNvSpPr txBox="1">
            <a:spLocks noChangeArrowheads="1"/>
          </p:cNvSpPr>
          <p:nvPr/>
        </p:nvSpPr>
        <p:spPr bwMode="auto">
          <a:xfrm>
            <a:off x="3706813" y="10652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67424" name="Text Box 64"/>
          <p:cNvSpPr txBox="1">
            <a:spLocks noChangeArrowheads="1"/>
          </p:cNvSpPr>
          <p:nvPr/>
        </p:nvSpPr>
        <p:spPr bwMode="auto">
          <a:xfrm>
            <a:off x="5103813" y="10652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67425" name="Text Box 65"/>
          <p:cNvSpPr txBox="1">
            <a:spLocks noChangeArrowheads="1"/>
          </p:cNvSpPr>
          <p:nvPr/>
        </p:nvSpPr>
        <p:spPr bwMode="auto">
          <a:xfrm>
            <a:off x="3122613" y="15224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67426" name="Text Box 66"/>
          <p:cNvSpPr txBox="1">
            <a:spLocks noChangeArrowheads="1"/>
          </p:cNvSpPr>
          <p:nvPr/>
        </p:nvSpPr>
        <p:spPr bwMode="auto">
          <a:xfrm>
            <a:off x="4286250" y="1065213"/>
            <a:ext cx="3032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67427" name="Text Box 67"/>
          <p:cNvSpPr txBox="1">
            <a:spLocks noChangeArrowheads="1"/>
          </p:cNvSpPr>
          <p:nvPr/>
        </p:nvSpPr>
        <p:spPr bwMode="auto">
          <a:xfrm>
            <a:off x="3732213" y="15224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67428" name="Text Box 68"/>
          <p:cNvSpPr txBox="1">
            <a:spLocks noChangeArrowheads="1"/>
          </p:cNvSpPr>
          <p:nvPr/>
        </p:nvSpPr>
        <p:spPr bwMode="auto">
          <a:xfrm>
            <a:off x="5027613" y="1522413"/>
            <a:ext cx="4556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67429" name="Text Box 69"/>
          <p:cNvSpPr txBox="1">
            <a:spLocks noChangeArrowheads="1"/>
          </p:cNvSpPr>
          <p:nvPr/>
        </p:nvSpPr>
        <p:spPr bwMode="auto">
          <a:xfrm>
            <a:off x="3732213" y="6080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7430" name="Text Box 70"/>
          <p:cNvSpPr txBox="1">
            <a:spLocks noChangeArrowheads="1"/>
          </p:cNvSpPr>
          <p:nvPr/>
        </p:nvSpPr>
        <p:spPr bwMode="auto">
          <a:xfrm>
            <a:off x="4265613" y="608013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7431" name="Text Box 71"/>
          <p:cNvSpPr txBox="1">
            <a:spLocks noChangeArrowheads="1"/>
          </p:cNvSpPr>
          <p:nvPr/>
        </p:nvSpPr>
        <p:spPr bwMode="auto">
          <a:xfrm>
            <a:off x="5105400" y="6080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7432" name="Text Box 72"/>
          <p:cNvSpPr txBox="1">
            <a:spLocks noChangeArrowheads="1"/>
          </p:cNvSpPr>
          <p:nvPr/>
        </p:nvSpPr>
        <p:spPr bwMode="auto">
          <a:xfrm>
            <a:off x="922338" y="547688"/>
            <a:ext cx="1743075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/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Example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Determine routability </a:t>
            </a:r>
            <a:br>
              <a:rPr lang="de-DE" sz="1500" smtClean="0">
                <a:solidFill>
                  <a:srgbClr val="000000"/>
                </a:solidFill>
              </a:rPr>
            </a:br>
            <a:r>
              <a:rPr lang="de-DE" sz="1500" smtClean="0">
                <a:solidFill>
                  <a:srgbClr val="000000"/>
                </a:solidFill>
              </a:rPr>
              <a:t>of a placement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  <p:grpSp>
        <p:nvGrpSpPr>
          <p:cNvPr id="1167433" name="Group 73"/>
          <p:cNvGrpSpPr>
            <a:grpSpLocks/>
          </p:cNvGrpSpPr>
          <p:nvPr/>
        </p:nvGrpSpPr>
        <p:grpSpPr bwMode="auto">
          <a:xfrm>
            <a:off x="2817813" y="4430713"/>
            <a:ext cx="3730625" cy="1954212"/>
            <a:chOff x="1775" y="2791"/>
            <a:chExt cx="2350" cy="1231"/>
          </a:xfrm>
        </p:grpSpPr>
        <p:sp>
          <p:nvSpPr>
            <p:cNvPr id="1167434" name="Line 74"/>
            <p:cNvSpPr>
              <a:spLocks noChangeShapeType="1"/>
            </p:cNvSpPr>
            <p:nvPr/>
          </p:nvSpPr>
          <p:spPr bwMode="auto">
            <a:xfrm>
              <a:off x="2208" y="3433"/>
              <a:ext cx="0" cy="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35" name="Rectangle 75"/>
            <p:cNvSpPr>
              <a:spLocks noChangeArrowheads="1"/>
            </p:cNvSpPr>
            <p:nvPr/>
          </p:nvSpPr>
          <p:spPr bwMode="auto">
            <a:xfrm>
              <a:off x="2496" y="3590"/>
              <a:ext cx="576" cy="43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36" name="Rectangle 76"/>
            <p:cNvSpPr>
              <a:spLocks noChangeArrowheads="1"/>
            </p:cNvSpPr>
            <p:nvPr/>
          </p:nvSpPr>
          <p:spPr bwMode="auto">
            <a:xfrm>
              <a:off x="1775" y="3013"/>
              <a:ext cx="577" cy="43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37" name="Text Box 77"/>
            <p:cNvSpPr txBox="1">
              <a:spLocks noChangeArrowheads="1"/>
            </p:cNvSpPr>
            <p:nvPr/>
          </p:nvSpPr>
          <p:spPr bwMode="auto">
            <a:xfrm>
              <a:off x="2544" y="3571"/>
              <a:ext cx="15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i="1" smtClean="0">
                  <a:solidFill>
                    <a:srgbClr val="1860AB"/>
                  </a:solidFill>
                </a:rPr>
                <a:t>B</a:t>
              </a:r>
            </a:p>
          </p:txBody>
        </p:sp>
        <p:sp>
          <p:nvSpPr>
            <p:cNvPr id="1167438" name="Rectangle 78"/>
            <p:cNvSpPr>
              <a:spLocks noChangeArrowheads="1"/>
            </p:cNvSpPr>
            <p:nvPr/>
          </p:nvSpPr>
          <p:spPr bwMode="auto">
            <a:xfrm>
              <a:off x="2176" y="3440"/>
              <a:ext cx="55" cy="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39" name="Text Box 79"/>
            <p:cNvSpPr txBox="1">
              <a:spLocks noChangeArrowheads="1"/>
            </p:cNvSpPr>
            <p:nvPr/>
          </p:nvSpPr>
          <p:spPr bwMode="auto">
            <a:xfrm>
              <a:off x="2113" y="3302"/>
              <a:ext cx="23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i="1" smtClean="0">
                  <a:solidFill>
                    <a:srgbClr val="CC0000"/>
                  </a:solidFill>
                </a:rPr>
                <a:t>A</a:t>
              </a:r>
            </a:p>
          </p:txBody>
        </p:sp>
        <p:sp>
          <p:nvSpPr>
            <p:cNvPr id="1167440" name="Rectangle 80"/>
            <p:cNvSpPr>
              <a:spLocks noChangeArrowheads="1"/>
            </p:cNvSpPr>
            <p:nvPr/>
          </p:nvSpPr>
          <p:spPr bwMode="auto">
            <a:xfrm>
              <a:off x="1888" y="3440"/>
              <a:ext cx="55" cy="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41" name="Text Box 81"/>
            <p:cNvSpPr txBox="1">
              <a:spLocks noChangeArrowheads="1"/>
            </p:cNvSpPr>
            <p:nvPr/>
          </p:nvSpPr>
          <p:spPr bwMode="auto">
            <a:xfrm>
              <a:off x="1828" y="3308"/>
              <a:ext cx="18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i="1" smtClean="0">
                  <a:solidFill>
                    <a:srgbClr val="1860AB"/>
                  </a:solidFill>
                </a:rPr>
                <a:t>B</a:t>
              </a:r>
            </a:p>
          </p:txBody>
        </p:sp>
        <p:sp>
          <p:nvSpPr>
            <p:cNvPr id="1167442" name="Rectangle 82"/>
            <p:cNvSpPr>
              <a:spLocks noChangeArrowheads="1"/>
            </p:cNvSpPr>
            <p:nvPr/>
          </p:nvSpPr>
          <p:spPr bwMode="auto">
            <a:xfrm>
              <a:off x="1775" y="3013"/>
              <a:ext cx="1728" cy="10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43" name="Line 83"/>
            <p:cNvSpPr>
              <a:spLocks noChangeShapeType="1"/>
            </p:cNvSpPr>
            <p:nvPr/>
          </p:nvSpPr>
          <p:spPr bwMode="auto">
            <a:xfrm>
              <a:off x="1775" y="3590"/>
              <a:ext cx="17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44" name="Line 84"/>
            <p:cNvSpPr>
              <a:spLocks noChangeShapeType="1"/>
            </p:cNvSpPr>
            <p:nvPr/>
          </p:nvSpPr>
          <p:spPr bwMode="auto">
            <a:xfrm>
              <a:off x="1775" y="3446"/>
              <a:ext cx="17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45" name="Line 85"/>
            <p:cNvSpPr>
              <a:spLocks noChangeShapeType="1"/>
            </p:cNvSpPr>
            <p:nvPr/>
          </p:nvSpPr>
          <p:spPr bwMode="auto">
            <a:xfrm>
              <a:off x="2352" y="3013"/>
              <a:ext cx="0" cy="10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46" name="Line 86"/>
            <p:cNvSpPr>
              <a:spLocks noChangeShapeType="1"/>
            </p:cNvSpPr>
            <p:nvPr/>
          </p:nvSpPr>
          <p:spPr bwMode="auto">
            <a:xfrm>
              <a:off x="2496" y="3013"/>
              <a:ext cx="0" cy="10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47" name="Line 87"/>
            <p:cNvSpPr>
              <a:spLocks noChangeShapeType="1"/>
            </p:cNvSpPr>
            <p:nvPr/>
          </p:nvSpPr>
          <p:spPr bwMode="auto">
            <a:xfrm>
              <a:off x="3072" y="3013"/>
              <a:ext cx="0" cy="10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48" name="Rectangle 88"/>
            <p:cNvSpPr>
              <a:spLocks noChangeArrowheads="1"/>
            </p:cNvSpPr>
            <p:nvPr/>
          </p:nvSpPr>
          <p:spPr bwMode="auto">
            <a:xfrm>
              <a:off x="3072" y="3728"/>
              <a:ext cx="19" cy="5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49" name="Text Box 89"/>
            <p:cNvSpPr txBox="1">
              <a:spLocks noChangeArrowheads="1"/>
            </p:cNvSpPr>
            <p:nvPr/>
          </p:nvSpPr>
          <p:spPr bwMode="auto">
            <a:xfrm>
              <a:off x="2910" y="3673"/>
              <a:ext cx="23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i="1" smtClean="0">
                  <a:solidFill>
                    <a:srgbClr val="CC0000"/>
                  </a:solidFill>
                </a:rPr>
                <a:t>A</a:t>
              </a:r>
            </a:p>
          </p:txBody>
        </p:sp>
        <p:sp>
          <p:nvSpPr>
            <p:cNvPr id="1167450" name="Line 90"/>
            <p:cNvSpPr>
              <a:spLocks noChangeShapeType="1"/>
            </p:cNvSpPr>
            <p:nvPr/>
          </p:nvSpPr>
          <p:spPr bwMode="auto">
            <a:xfrm>
              <a:off x="2208" y="3493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51" name="Line 91"/>
            <p:cNvSpPr>
              <a:spLocks noChangeShapeType="1"/>
            </p:cNvSpPr>
            <p:nvPr/>
          </p:nvSpPr>
          <p:spPr bwMode="auto">
            <a:xfrm>
              <a:off x="3168" y="3493"/>
              <a:ext cx="0" cy="2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52" name="Line 92"/>
            <p:cNvSpPr>
              <a:spLocks noChangeShapeType="1"/>
            </p:cNvSpPr>
            <p:nvPr/>
          </p:nvSpPr>
          <p:spPr bwMode="auto">
            <a:xfrm flipH="1">
              <a:off x="3072" y="375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53" name="Text Box 93"/>
            <p:cNvSpPr txBox="1">
              <a:spLocks noChangeArrowheads="1"/>
            </p:cNvSpPr>
            <p:nvPr/>
          </p:nvSpPr>
          <p:spPr bwMode="auto">
            <a:xfrm>
              <a:off x="1966" y="3446"/>
              <a:ext cx="191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67454" name="Text Box 94"/>
            <p:cNvSpPr txBox="1">
              <a:spLocks noChangeArrowheads="1"/>
            </p:cNvSpPr>
            <p:nvPr/>
          </p:nvSpPr>
          <p:spPr bwMode="auto">
            <a:xfrm>
              <a:off x="2315" y="3458"/>
              <a:ext cx="19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67455" name="Text Box 95"/>
            <p:cNvSpPr txBox="1">
              <a:spLocks noChangeArrowheads="1"/>
            </p:cNvSpPr>
            <p:nvPr/>
          </p:nvSpPr>
          <p:spPr bwMode="auto">
            <a:xfrm>
              <a:off x="3214" y="3446"/>
              <a:ext cx="191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167456" name="Text Box 96"/>
            <p:cNvSpPr txBox="1">
              <a:spLocks noChangeArrowheads="1"/>
            </p:cNvSpPr>
            <p:nvPr/>
          </p:nvSpPr>
          <p:spPr bwMode="auto">
            <a:xfrm>
              <a:off x="1966" y="3734"/>
              <a:ext cx="191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167457" name="Text Box 97"/>
            <p:cNvSpPr txBox="1">
              <a:spLocks noChangeArrowheads="1"/>
            </p:cNvSpPr>
            <p:nvPr/>
          </p:nvSpPr>
          <p:spPr bwMode="auto">
            <a:xfrm>
              <a:off x="2698" y="3465"/>
              <a:ext cx="19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167458" name="Text Box 98"/>
            <p:cNvSpPr txBox="1">
              <a:spLocks noChangeArrowheads="1"/>
            </p:cNvSpPr>
            <p:nvPr/>
          </p:nvSpPr>
          <p:spPr bwMode="auto">
            <a:xfrm>
              <a:off x="2350" y="3734"/>
              <a:ext cx="191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167459" name="Text Box 99"/>
            <p:cNvSpPr txBox="1">
              <a:spLocks noChangeArrowheads="1"/>
            </p:cNvSpPr>
            <p:nvPr/>
          </p:nvSpPr>
          <p:spPr bwMode="auto">
            <a:xfrm>
              <a:off x="3166" y="3734"/>
              <a:ext cx="287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167460" name="Text Box 100"/>
            <p:cNvSpPr txBox="1">
              <a:spLocks noChangeArrowheads="1"/>
            </p:cNvSpPr>
            <p:nvPr/>
          </p:nvSpPr>
          <p:spPr bwMode="auto">
            <a:xfrm>
              <a:off x="2350" y="3158"/>
              <a:ext cx="19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67461" name="Text Box 101"/>
            <p:cNvSpPr txBox="1">
              <a:spLocks noChangeArrowheads="1"/>
            </p:cNvSpPr>
            <p:nvPr/>
          </p:nvSpPr>
          <p:spPr bwMode="auto">
            <a:xfrm>
              <a:off x="2685" y="3158"/>
              <a:ext cx="19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67462" name="Text Box 102"/>
            <p:cNvSpPr txBox="1">
              <a:spLocks noChangeArrowheads="1"/>
            </p:cNvSpPr>
            <p:nvPr/>
          </p:nvSpPr>
          <p:spPr bwMode="auto">
            <a:xfrm>
              <a:off x="3215" y="3158"/>
              <a:ext cx="19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67463" name="Rectangle 103"/>
            <p:cNvSpPr>
              <a:spLocks noChangeArrowheads="1"/>
            </p:cNvSpPr>
            <p:nvPr/>
          </p:nvSpPr>
          <p:spPr bwMode="auto">
            <a:xfrm>
              <a:off x="2610" y="3566"/>
              <a:ext cx="55" cy="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64" name="AutoShape 104"/>
            <p:cNvSpPr>
              <a:spLocks noChangeAspect="1" noChangeArrowheads="1"/>
            </p:cNvSpPr>
            <p:nvPr/>
          </p:nvSpPr>
          <p:spPr bwMode="auto">
            <a:xfrm rot="5400000">
              <a:off x="3723" y="2623"/>
              <a:ext cx="233" cy="570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67465" name="Group 105"/>
          <p:cNvGrpSpPr>
            <a:grpSpLocks/>
          </p:cNvGrpSpPr>
          <p:nvPr/>
        </p:nvGrpSpPr>
        <p:grpSpPr bwMode="auto">
          <a:xfrm>
            <a:off x="2965450" y="5300663"/>
            <a:ext cx="1300163" cy="573087"/>
            <a:chOff x="1868" y="3339"/>
            <a:chExt cx="819" cy="361"/>
          </a:xfrm>
        </p:grpSpPr>
        <p:sp>
          <p:nvSpPr>
            <p:cNvPr id="1167466" name="Oval 106"/>
            <p:cNvSpPr>
              <a:spLocks noChangeAspect="1" noChangeArrowheads="1"/>
            </p:cNvSpPr>
            <p:nvPr/>
          </p:nvSpPr>
          <p:spPr bwMode="auto">
            <a:xfrm rot="21600000">
              <a:off x="1868" y="3339"/>
              <a:ext cx="105" cy="1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67" name="Oval 107"/>
            <p:cNvSpPr>
              <a:spLocks noChangeAspect="1" noChangeArrowheads="1"/>
            </p:cNvSpPr>
            <p:nvPr/>
          </p:nvSpPr>
          <p:spPr bwMode="auto">
            <a:xfrm rot="21600000">
              <a:off x="2582" y="3593"/>
              <a:ext cx="105" cy="1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67468" name="Group 108"/>
          <p:cNvGrpSpPr>
            <a:grpSpLocks/>
          </p:cNvGrpSpPr>
          <p:nvPr/>
        </p:nvGrpSpPr>
        <p:grpSpPr bwMode="auto">
          <a:xfrm>
            <a:off x="3419475" y="3163888"/>
            <a:ext cx="1444625" cy="769937"/>
            <a:chOff x="2154" y="1993"/>
            <a:chExt cx="910" cy="485"/>
          </a:xfrm>
        </p:grpSpPr>
        <p:sp>
          <p:nvSpPr>
            <p:cNvPr id="1167469" name="Oval 109"/>
            <p:cNvSpPr>
              <a:spLocks noChangeArrowheads="1"/>
            </p:cNvSpPr>
            <p:nvPr/>
          </p:nvSpPr>
          <p:spPr bwMode="auto">
            <a:xfrm>
              <a:off x="2154" y="1993"/>
              <a:ext cx="113" cy="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70" name="Oval 110"/>
            <p:cNvSpPr>
              <a:spLocks noChangeArrowheads="1"/>
            </p:cNvSpPr>
            <p:nvPr/>
          </p:nvSpPr>
          <p:spPr bwMode="auto">
            <a:xfrm>
              <a:off x="2951" y="2364"/>
              <a:ext cx="113" cy="1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67471" name="Text Box 111"/>
          <p:cNvSpPr txBox="1">
            <a:spLocks noChangeArrowheads="1"/>
          </p:cNvSpPr>
          <p:nvPr/>
        </p:nvSpPr>
        <p:spPr bwMode="auto">
          <a:xfrm>
            <a:off x="3300413" y="4941888"/>
            <a:ext cx="839787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7200" b="1" smtClean="0">
                <a:solidFill>
                  <a:srgbClr val="CCCCFF"/>
                </a:solidFill>
              </a:rPr>
              <a:t>?</a:t>
            </a:r>
            <a:endParaRPr lang="en-US" altLang="zh-CN" sz="7200" b="1" smtClean="0">
              <a:solidFill>
                <a:srgbClr val="CCCCFF"/>
              </a:solidFill>
              <a:ea typeface="宋体" charset="0"/>
              <a:cs typeface="宋体" charset="0"/>
            </a:endParaRPr>
          </a:p>
        </p:txBody>
      </p:sp>
      <p:grpSp>
        <p:nvGrpSpPr>
          <p:cNvPr id="1167472" name="Group 112"/>
          <p:cNvGrpSpPr>
            <a:grpSpLocks/>
          </p:cNvGrpSpPr>
          <p:nvPr/>
        </p:nvGrpSpPr>
        <p:grpSpPr bwMode="auto">
          <a:xfrm>
            <a:off x="6227763" y="4462463"/>
            <a:ext cx="2713037" cy="1990725"/>
            <a:chOff x="3923" y="2811"/>
            <a:chExt cx="1709" cy="1254"/>
          </a:xfrm>
        </p:grpSpPr>
        <p:sp>
          <p:nvSpPr>
            <p:cNvPr id="1167473" name="Text Box 113"/>
            <p:cNvSpPr txBox="1">
              <a:spLocks noChangeArrowheads="1"/>
            </p:cNvSpPr>
            <p:nvPr/>
          </p:nvSpPr>
          <p:spPr bwMode="auto">
            <a:xfrm>
              <a:off x="4500" y="2811"/>
              <a:ext cx="19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67474" name="Text Box 114"/>
            <p:cNvSpPr txBox="1">
              <a:spLocks noChangeArrowheads="1"/>
            </p:cNvSpPr>
            <p:nvPr/>
          </p:nvSpPr>
          <p:spPr bwMode="auto">
            <a:xfrm>
              <a:off x="4932" y="2811"/>
              <a:ext cx="19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67475" name="Text Box 115"/>
            <p:cNvSpPr txBox="1">
              <a:spLocks noChangeArrowheads="1"/>
            </p:cNvSpPr>
            <p:nvPr/>
          </p:nvSpPr>
          <p:spPr bwMode="auto">
            <a:xfrm>
              <a:off x="5364" y="2811"/>
              <a:ext cx="19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67476" name="Text Box 116"/>
            <p:cNvSpPr txBox="1">
              <a:spLocks noChangeArrowheads="1"/>
            </p:cNvSpPr>
            <p:nvPr/>
          </p:nvSpPr>
          <p:spPr bwMode="auto">
            <a:xfrm>
              <a:off x="4468" y="2968"/>
              <a:ext cx="240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3,1</a:t>
              </a:r>
            </a:p>
          </p:txBody>
        </p:sp>
        <p:sp>
          <p:nvSpPr>
            <p:cNvPr id="1167477" name="Oval 117"/>
            <p:cNvSpPr>
              <a:spLocks noChangeArrowheads="1"/>
            </p:cNvSpPr>
            <p:nvPr/>
          </p:nvSpPr>
          <p:spPr bwMode="auto">
            <a:xfrm>
              <a:off x="4487" y="2955"/>
              <a:ext cx="192" cy="1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78" name="Line 118"/>
            <p:cNvSpPr>
              <a:spLocks noChangeShapeType="1"/>
            </p:cNvSpPr>
            <p:nvPr/>
          </p:nvSpPr>
          <p:spPr bwMode="auto">
            <a:xfrm>
              <a:off x="4679" y="30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79" name="Oval 119"/>
            <p:cNvSpPr>
              <a:spLocks noChangeArrowheads="1"/>
            </p:cNvSpPr>
            <p:nvPr/>
          </p:nvSpPr>
          <p:spPr bwMode="auto">
            <a:xfrm>
              <a:off x="4919" y="2955"/>
              <a:ext cx="192" cy="1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80" name="Line 120"/>
            <p:cNvSpPr>
              <a:spLocks noChangeShapeType="1"/>
            </p:cNvSpPr>
            <p:nvPr/>
          </p:nvSpPr>
          <p:spPr bwMode="auto">
            <a:xfrm>
              <a:off x="5111" y="3051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81" name="Oval 121"/>
            <p:cNvSpPr>
              <a:spLocks noChangeArrowheads="1"/>
            </p:cNvSpPr>
            <p:nvPr/>
          </p:nvSpPr>
          <p:spPr bwMode="auto">
            <a:xfrm>
              <a:off x="5351" y="2955"/>
              <a:ext cx="193" cy="1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82" name="Oval 122"/>
            <p:cNvSpPr>
              <a:spLocks noChangeArrowheads="1"/>
            </p:cNvSpPr>
            <p:nvPr/>
          </p:nvSpPr>
          <p:spPr bwMode="auto">
            <a:xfrm>
              <a:off x="4057" y="3340"/>
              <a:ext cx="192" cy="192"/>
            </a:xfrm>
            <a:prstGeom prst="ellips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83" name="Line 123"/>
            <p:cNvSpPr>
              <a:spLocks noChangeShapeType="1"/>
            </p:cNvSpPr>
            <p:nvPr/>
          </p:nvSpPr>
          <p:spPr bwMode="auto">
            <a:xfrm>
              <a:off x="4249" y="34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84" name="Oval 124"/>
            <p:cNvSpPr>
              <a:spLocks noChangeArrowheads="1"/>
            </p:cNvSpPr>
            <p:nvPr/>
          </p:nvSpPr>
          <p:spPr bwMode="auto">
            <a:xfrm>
              <a:off x="4489" y="33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DEDED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85" name="Line 125"/>
            <p:cNvSpPr>
              <a:spLocks noChangeShapeType="1"/>
            </p:cNvSpPr>
            <p:nvPr/>
          </p:nvSpPr>
          <p:spPr bwMode="auto">
            <a:xfrm>
              <a:off x="4681" y="34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86" name="Oval 126"/>
            <p:cNvSpPr>
              <a:spLocks noChangeArrowheads="1"/>
            </p:cNvSpPr>
            <p:nvPr/>
          </p:nvSpPr>
          <p:spPr bwMode="auto">
            <a:xfrm>
              <a:off x="4922" y="3340"/>
              <a:ext cx="192" cy="192"/>
            </a:xfrm>
            <a:prstGeom prst="ellips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9852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1700" smtClean="0">
                <a:solidFill>
                  <a:srgbClr val="CCCCFF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87" name="Line 127"/>
            <p:cNvSpPr>
              <a:spLocks noChangeShapeType="1"/>
            </p:cNvSpPr>
            <p:nvPr/>
          </p:nvSpPr>
          <p:spPr bwMode="auto">
            <a:xfrm>
              <a:off x="5112" y="3436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88" name="Oval 128"/>
            <p:cNvSpPr>
              <a:spLocks noChangeArrowheads="1"/>
            </p:cNvSpPr>
            <p:nvPr/>
          </p:nvSpPr>
          <p:spPr bwMode="auto">
            <a:xfrm>
              <a:off x="5353" y="33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DEDED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89" name="Oval 129"/>
            <p:cNvSpPr>
              <a:spLocks noChangeArrowheads="1"/>
            </p:cNvSpPr>
            <p:nvPr/>
          </p:nvSpPr>
          <p:spPr bwMode="auto">
            <a:xfrm>
              <a:off x="4055" y="3723"/>
              <a:ext cx="192" cy="1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90" name="Line 130"/>
            <p:cNvSpPr>
              <a:spLocks noChangeShapeType="1"/>
            </p:cNvSpPr>
            <p:nvPr/>
          </p:nvSpPr>
          <p:spPr bwMode="auto">
            <a:xfrm>
              <a:off x="4247" y="38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91" name="Oval 131"/>
            <p:cNvSpPr>
              <a:spLocks noChangeArrowheads="1"/>
            </p:cNvSpPr>
            <p:nvPr/>
          </p:nvSpPr>
          <p:spPr bwMode="auto">
            <a:xfrm>
              <a:off x="4487" y="3723"/>
              <a:ext cx="192" cy="1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92" name="Oval 132"/>
            <p:cNvSpPr>
              <a:spLocks noChangeArrowheads="1"/>
            </p:cNvSpPr>
            <p:nvPr/>
          </p:nvSpPr>
          <p:spPr bwMode="auto">
            <a:xfrm>
              <a:off x="5350" y="3723"/>
              <a:ext cx="193" cy="1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93" name="Line 133"/>
            <p:cNvSpPr>
              <a:spLocks noChangeShapeType="1"/>
            </p:cNvSpPr>
            <p:nvPr/>
          </p:nvSpPr>
          <p:spPr bwMode="auto">
            <a:xfrm>
              <a:off x="5448" y="35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94" name="Line 134"/>
            <p:cNvSpPr>
              <a:spLocks noChangeShapeType="1"/>
            </p:cNvSpPr>
            <p:nvPr/>
          </p:nvSpPr>
          <p:spPr bwMode="auto">
            <a:xfrm>
              <a:off x="5448" y="31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95" name="Line 135"/>
            <p:cNvSpPr>
              <a:spLocks noChangeShapeType="1"/>
            </p:cNvSpPr>
            <p:nvPr/>
          </p:nvSpPr>
          <p:spPr bwMode="auto">
            <a:xfrm>
              <a:off x="5016" y="31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96" name="Line 136"/>
            <p:cNvSpPr>
              <a:spLocks noChangeShapeType="1"/>
            </p:cNvSpPr>
            <p:nvPr/>
          </p:nvSpPr>
          <p:spPr bwMode="auto">
            <a:xfrm>
              <a:off x="4583" y="31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97" name="Line 137"/>
            <p:cNvSpPr>
              <a:spLocks noChangeShapeType="1"/>
            </p:cNvSpPr>
            <p:nvPr/>
          </p:nvSpPr>
          <p:spPr bwMode="auto">
            <a:xfrm>
              <a:off x="4164" y="3539"/>
              <a:ext cx="0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98" name="Line 138"/>
            <p:cNvSpPr>
              <a:spLocks noChangeShapeType="1"/>
            </p:cNvSpPr>
            <p:nvPr/>
          </p:nvSpPr>
          <p:spPr bwMode="auto">
            <a:xfrm>
              <a:off x="4583" y="35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499" name="Text Box 139"/>
            <p:cNvSpPr txBox="1">
              <a:spLocks noChangeArrowheads="1"/>
            </p:cNvSpPr>
            <p:nvPr/>
          </p:nvSpPr>
          <p:spPr bwMode="auto">
            <a:xfrm>
              <a:off x="4901" y="2968"/>
              <a:ext cx="240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3,4</a:t>
              </a:r>
            </a:p>
          </p:txBody>
        </p:sp>
        <p:sp>
          <p:nvSpPr>
            <p:cNvPr id="1167500" name="Text Box 140"/>
            <p:cNvSpPr txBox="1">
              <a:spLocks noChangeArrowheads="1"/>
            </p:cNvSpPr>
            <p:nvPr/>
          </p:nvSpPr>
          <p:spPr bwMode="auto">
            <a:xfrm>
              <a:off x="5332" y="2968"/>
              <a:ext cx="241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3,3</a:t>
              </a:r>
            </a:p>
          </p:txBody>
        </p:sp>
        <p:sp>
          <p:nvSpPr>
            <p:cNvPr id="1167501" name="Text Box 141"/>
            <p:cNvSpPr txBox="1">
              <a:spLocks noChangeArrowheads="1"/>
            </p:cNvSpPr>
            <p:nvPr/>
          </p:nvSpPr>
          <p:spPr bwMode="auto">
            <a:xfrm>
              <a:off x="4036" y="3352"/>
              <a:ext cx="2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DEDE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0,3</a:t>
              </a:r>
            </a:p>
          </p:txBody>
        </p:sp>
        <p:sp>
          <p:nvSpPr>
            <p:cNvPr id="1167502" name="Text Box 142"/>
            <p:cNvSpPr txBox="1">
              <a:spLocks noChangeArrowheads="1"/>
            </p:cNvSpPr>
            <p:nvPr/>
          </p:nvSpPr>
          <p:spPr bwMode="auto">
            <a:xfrm>
              <a:off x="4469" y="3352"/>
              <a:ext cx="2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DEDE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0,1</a:t>
              </a:r>
            </a:p>
          </p:txBody>
        </p:sp>
        <p:sp>
          <p:nvSpPr>
            <p:cNvPr id="1167503" name="Text Box 143"/>
            <p:cNvSpPr txBox="1">
              <a:spLocks noChangeArrowheads="1"/>
            </p:cNvSpPr>
            <p:nvPr/>
          </p:nvSpPr>
          <p:spPr bwMode="auto">
            <a:xfrm>
              <a:off x="4901" y="3352"/>
              <a:ext cx="2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DEDE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0,4</a:t>
              </a:r>
            </a:p>
          </p:txBody>
        </p:sp>
        <p:sp>
          <p:nvSpPr>
            <p:cNvPr id="1167504" name="Text Box 144"/>
            <p:cNvSpPr txBox="1">
              <a:spLocks noChangeArrowheads="1"/>
            </p:cNvSpPr>
            <p:nvPr/>
          </p:nvSpPr>
          <p:spPr bwMode="auto">
            <a:xfrm>
              <a:off x="5332" y="3352"/>
              <a:ext cx="24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DEDE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0,2</a:t>
              </a:r>
            </a:p>
          </p:txBody>
        </p:sp>
        <p:sp>
          <p:nvSpPr>
            <p:cNvPr id="1167505" name="Text Box 145"/>
            <p:cNvSpPr txBox="1">
              <a:spLocks noChangeArrowheads="1"/>
            </p:cNvSpPr>
            <p:nvPr/>
          </p:nvSpPr>
          <p:spPr bwMode="auto">
            <a:xfrm>
              <a:off x="4036" y="3737"/>
              <a:ext cx="2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3,4</a:t>
              </a:r>
            </a:p>
          </p:txBody>
        </p:sp>
        <p:sp>
          <p:nvSpPr>
            <p:cNvPr id="1167506" name="Text Box 146"/>
            <p:cNvSpPr txBox="1">
              <a:spLocks noChangeArrowheads="1"/>
            </p:cNvSpPr>
            <p:nvPr/>
          </p:nvSpPr>
          <p:spPr bwMode="auto">
            <a:xfrm>
              <a:off x="4469" y="3737"/>
              <a:ext cx="2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3,1</a:t>
              </a:r>
            </a:p>
          </p:txBody>
        </p:sp>
        <p:sp>
          <p:nvSpPr>
            <p:cNvPr id="1167507" name="Text Box 147"/>
            <p:cNvSpPr txBox="1">
              <a:spLocks noChangeArrowheads="1"/>
            </p:cNvSpPr>
            <p:nvPr/>
          </p:nvSpPr>
          <p:spPr bwMode="auto">
            <a:xfrm>
              <a:off x="5332" y="3737"/>
              <a:ext cx="24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2,2</a:t>
              </a:r>
            </a:p>
          </p:txBody>
        </p:sp>
        <p:sp>
          <p:nvSpPr>
            <p:cNvPr id="1167508" name="Text Box 148"/>
            <p:cNvSpPr txBox="1">
              <a:spLocks noChangeArrowheads="1"/>
            </p:cNvSpPr>
            <p:nvPr/>
          </p:nvSpPr>
          <p:spPr bwMode="auto">
            <a:xfrm>
              <a:off x="3923" y="3346"/>
              <a:ext cx="19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DEDE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67509" name="Text Box 149"/>
            <p:cNvSpPr txBox="1">
              <a:spLocks noChangeArrowheads="1"/>
            </p:cNvSpPr>
            <p:nvPr/>
          </p:nvSpPr>
          <p:spPr bwMode="auto">
            <a:xfrm>
              <a:off x="4391" y="3243"/>
              <a:ext cx="19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67510" name="Text Box 150"/>
            <p:cNvSpPr txBox="1">
              <a:spLocks noChangeArrowheads="1"/>
            </p:cNvSpPr>
            <p:nvPr/>
          </p:nvSpPr>
          <p:spPr bwMode="auto">
            <a:xfrm>
              <a:off x="4830" y="3243"/>
              <a:ext cx="19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167511" name="Text Box 151"/>
            <p:cNvSpPr txBox="1">
              <a:spLocks noChangeArrowheads="1"/>
            </p:cNvSpPr>
            <p:nvPr/>
          </p:nvSpPr>
          <p:spPr bwMode="auto">
            <a:xfrm>
              <a:off x="5274" y="3243"/>
              <a:ext cx="19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167512" name="Text Box 152"/>
            <p:cNvSpPr txBox="1">
              <a:spLocks noChangeArrowheads="1"/>
            </p:cNvSpPr>
            <p:nvPr/>
          </p:nvSpPr>
          <p:spPr bwMode="auto">
            <a:xfrm>
              <a:off x="4067" y="3909"/>
              <a:ext cx="19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167513" name="Text Box 153"/>
            <p:cNvSpPr txBox="1">
              <a:spLocks noChangeArrowheads="1"/>
            </p:cNvSpPr>
            <p:nvPr/>
          </p:nvSpPr>
          <p:spPr bwMode="auto">
            <a:xfrm>
              <a:off x="4500" y="3909"/>
              <a:ext cx="19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167514" name="Text Box 154"/>
            <p:cNvSpPr txBox="1">
              <a:spLocks noChangeArrowheads="1"/>
            </p:cNvSpPr>
            <p:nvPr/>
          </p:nvSpPr>
          <p:spPr bwMode="auto">
            <a:xfrm>
              <a:off x="5345" y="3909"/>
              <a:ext cx="28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10</a:t>
              </a:r>
            </a:p>
          </p:txBody>
        </p:sp>
      </p:grpSp>
      <p:grpSp>
        <p:nvGrpSpPr>
          <p:cNvPr id="1167515" name="Group 155"/>
          <p:cNvGrpSpPr>
            <a:grpSpLocks/>
          </p:cNvGrpSpPr>
          <p:nvPr/>
        </p:nvGrpSpPr>
        <p:grpSpPr bwMode="auto">
          <a:xfrm>
            <a:off x="2817813" y="2208213"/>
            <a:ext cx="6022975" cy="2220912"/>
            <a:chOff x="1677" y="1314"/>
            <a:chExt cx="3584" cy="1321"/>
          </a:xfrm>
        </p:grpSpPr>
        <p:sp>
          <p:nvSpPr>
            <p:cNvPr id="1167516" name="Rectangle 156"/>
            <p:cNvSpPr>
              <a:spLocks noChangeArrowheads="1"/>
            </p:cNvSpPr>
            <p:nvPr/>
          </p:nvSpPr>
          <p:spPr bwMode="auto">
            <a:xfrm>
              <a:off x="2358" y="2131"/>
              <a:ext cx="544" cy="40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17" name="Rectangle 157"/>
            <p:cNvSpPr>
              <a:spLocks noChangeArrowheads="1"/>
            </p:cNvSpPr>
            <p:nvPr/>
          </p:nvSpPr>
          <p:spPr bwMode="auto">
            <a:xfrm>
              <a:off x="1677" y="1587"/>
              <a:ext cx="545" cy="40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18" name="Text Box 158"/>
            <p:cNvSpPr txBox="1">
              <a:spLocks noChangeArrowheads="1"/>
            </p:cNvSpPr>
            <p:nvPr/>
          </p:nvSpPr>
          <p:spPr bwMode="auto">
            <a:xfrm>
              <a:off x="2403" y="2113"/>
              <a:ext cx="144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i="1" smtClean="0">
                  <a:solidFill>
                    <a:srgbClr val="1860AB"/>
                  </a:solidFill>
                </a:rPr>
                <a:t>B</a:t>
              </a:r>
            </a:p>
          </p:txBody>
        </p:sp>
        <p:sp>
          <p:nvSpPr>
            <p:cNvPr id="1167519" name="Text Box 159"/>
            <p:cNvSpPr txBox="1">
              <a:spLocks noChangeArrowheads="1"/>
            </p:cNvSpPr>
            <p:nvPr/>
          </p:nvSpPr>
          <p:spPr bwMode="auto">
            <a:xfrm>
              <a:off x="1996" y="1859"/>
              <a:ext cx="226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i="1" smtClean="0">
                  <a:solidFill>
                    <a:srgbClr val="CC0000"/>
                  </a:solidFill>
                </a:rPr>
                <a:t>A</a:t>
              </a:r>
            </a:p>
          </p:txBody>
        </p:sp>
        <p:sp>
          <p:nvSpPr>
            <p:cNvPr id="1167520" name="Rectangle 160"/>
            <p:cNvSpPr>
              <a:spLocks noChangeArrowheads="1"/>
            </p:cNvSpPr>
            <p:nvPr/>
          </p:nvSpPr>
          <p:spPr bwMode="auto">
            <a:xfrm>
              <a:off x="1784" y="1990"/>
              <a:ext cx="52" cy="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21" name="Text Box 161"/>
            <p:cNvSpPr txBox="1">
              <a:spLocks noChangeArrowheads="1"/>
            </p:cNvSpPr>
            <p:nvPr/>
          </p:nvSpPr>
          <p:spPr bwMode="auto">
            <a:xfrm>
              <a:off x="1727" y="1865"/>
              <a:ext cx="17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i="1" smtClean="0">
                  <a:solidFill>
                    <a:srgbClr val="1860AB"/>
                  </a:solidFill>
                </a:rPr>
                <a:t>B</a:t>
              </a:r>
            </a:p>
          </p:txBody>
        </p:sp>
        <p:sp>
          <p:nvSpPr>
            <p:cNvPr id="1167522" name="Rectangle 162"/>
            <p:cNvSpPr>
              <a:spLocks noChangeArrowheads="1"/>
            </p:cNvSpPr>
            <p:nvPr/>
          </p:nvSpPr>
          <p:spPr bwMode="auto">
            <a:xfrm>
              <a:off x="1677" y="1587"/>
              <a:ext cx="1632" cy="9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23" name="Line 163"/>
            <p:cNvSpPr>
              <a:spLocks noChangeShapeType="1"/>
            </p:cNvSpPr>
            <p:nvPr/>
          </p:nvSpPr>
          <p:spPr bwMode="auto">
            <a:xfrm>
              <a:off x="1677" y="2131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24" name="Line 164"/>
            <p:cNvSpPr>
              <a:spLocks noChangeShapeType="1"/>
            </p:cNvSpPr>
            <p:nvPr/>
          </p:nvSpPr>
          <p:spPr bwMode="auto">
            <a:xfrm>
              <a:off x="1677" y="1995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25" name="Line 165"/>
            <p:cNvSpPr>
              <a:spLocks noChangeShapeType="1"/>
            </p:cNvSpPr>
            <p:nvPr/>
          </p:nvSpPr>
          <p:spPr bwMode="auto">
            <a:xfrm>
              <a:off x="2222" y="1587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26" name="Line 166"/>
            <p:cNvSpPr>
              <a:spLocks noChangeShapeType="1"/>
            </p:cNvSpPr>
            <p:nvPr/>
          </p:nvSpPr>
          <p:spPr bwMode="auto">
            <a:xfrm>
              <a:off x="2358" y="1587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27" name="Line 167"/>
            <p:cNvSpPr>
              <a:spLocks noChangeShapeType="1"/>
            </p:cNvSpPr>
            <p:nvPr/>
          </p:nvSpPr>
          <p:spPr bwMode="auto">
            <a:xfrm>
              <a:off x="2902" y="1587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28" name="Rectangle 168"/>
            <p:cNvSpPr>
              <a:spLocks noChangeArrowheads="1"/>
            </p:cNvSpPr>
            <p:nvPr/>
          </p:nvSpPr>
          <p:spPr bwMode="auto">
            <a:xfrm>
              <a:off x="2902" y="2261"/>
              <a:ext cx="1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29" name="Text Box 169"/>
            <p:cNvSpPr txBox="1">
              <a:spLocks noChangeArrowheads="1"/>
            </p:cNvSpPr>
            <p:nvPr/>
          </p:nvSpPr>
          <p:spPr bwMode="auto">
            <a:xfrm>
              <a:off x="2749" y="2210"/>
              <a:ext cx="226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i="1" smtClean="0">
                  <a:solidFill>
                    <a:srgbClr val="CC0000"/>
                  </a:solidFill>
                </a:rPr>
                <a:t>A</a:t>
              </a:r>
            </a:p>
          </p:txBody>
        </p:sp>
        <p:sp>
          <p:nvSpPr>
            <p:cNvPr id="1167530" name="Line 170"/>
            <p:cNvSpPr>
              <a:spLocks noChangeShapeType="1"/>
            </p:cNvSpPr>
            <p:nvPr/>
          </p:nvSpPr>
          <p:spPr bwMode="auto">
            <a:xfrm>
              <a:off x="2086" y="1983"/>
              <a:ext cx="0" cy="57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31" name="Line 171"/>
            <p:cNvSpPr>
              <a:spLocks noChangeShapeType="1"/>
            </p:cNvSpPr>
            <p:nvPr/>
          </p:nvSpPr>
          <p:spPr bwMode="auto">
            <a:xfrm flipV="1">
              <a:off x="2086" y="2040"/>
              <a:ext cx="907" cy="1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32" name="Line 172"/>
            <p:cNvSpPr>
              <a:spLocks noChangeShapeType="1"/>
            </p:cNvSpPr>
            <p:nvPr/>
          </p:nvSpPr>
          <p:spPr bwMode="auto">
            <a:xfrm>
              <a:off x="2993" y="2040"/>
              <a:ext cx="0" cy="251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33" name="Line 173"/>
            <p:cNvSpPr>
              <a:spLocks noChangeShapeType="1"/>
            </p:cNvSpPr>
            <p:nvPr/>
          </p:nvSpPr>
          <p:spPr bwMode="auto">
            <a:xfrm flipH="1">
              <a:off x="2902" y="2289"/>
              <a:ext cx="91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34" name="Text Box 174"/>
            <p:cNvSpPr txBox="1">
              <a:spLocks noChangeArrowheads="1"/>
            </p:cNvSpPr>
            <p:nvPr/>
          </p:nvSpPr>
          <p:spPr bwMode="auto">
            <a:xfrm>
              <a:off x="1858" y="1995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67535" name="Text Box 175"/>
            <p:cNvSpPr txBox="1">
              <a:spLocks noChangeArrowheads="1"/>
            </p:cNvSpPr>
            <p:nvPr/>
          </p:nvSpPr>
          <p:spPr bwMode="auto">
            <a:xfrm>
              <a:off x="2206" y="2013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67536" name="Text Box 176"/>
            <p:cNvSpPr txBox="1">
              <a:spLocks noChangeArrowheads="1"/>
            </p:cNvSpPr>
            <p:nvPr/>
          </p:nvSpPr>
          <p:spPr bwMode="auto">
            <a:xfrm>
              <a:off x="3037" y="1995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167537" name="Text Box 177"/>
            <p:cNvSpPr txBox="1">
              <a:spLocks noChangeArrowheads="1"/>
            </p:cNvSpPr>
            <p:nvPr/>
          </p:nvSpPr>
          <p:spPr bwMode="auto">
            <a:xfrm>
              <a:off x="1858" y="2267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167538" name="Text Box 178"/>
            <p:cNvSpPr txBox="1">
              <a:spLocks noChangeArrowheads="1"/>
            </p:cNvSpPr>
            <p:nvPr/>
          </p:nvSpPr>
          <p:spPr bwMode="auto">
            <a:xfrm>
              <a:off x="2550" y="2013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167539" name="Text Box 179"/>
            <p:cNvSpPr txBox="1">
              <a:spLocks noChangeArrowheads="1"/>
            </p:cNvSpPr>
            <p:nvPr/>
          </p:nvSpPr>
          <p:spPr bwMode="auto">
            <a:xfrm>
              <a:off x="2221" y="2267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167540" name="Text Box 180"/>
            <p:cNvSpPr txBox="1">
              <a:spLocks noChangeArrowheads="1"/>
            </p:cNvSpPr>
            <p:nvPr/>
          </p:nvSpPr>
          <p:spPr bwMode="auto">
            <a:xfrm>
              <a:off x="2992" y="2267"/>
              <a:ext cx="27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167541" name="Text Box 181"/>
            <p:cNvSpPr txBox="1">
              <a:spLocks noChangeArrowheads="1"/>
            </p:cNvSpPr>
            <p:nvPr/>
          </p:nvSpPr>
          <p:spPr bwMode="auto">
            <a:xfrm>
              <a:off x="2221" y="1723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67542" name="Text Box 182"/>
            <p:cNvSpPr txBox="1">
              <a:spLocks noChangeArrowheads="1"/>
            </p:cNvSpPr>
            <p:nvPr/>
          </p:nvSpPr>
          <p:spPr bwMode="auto">
            <a:xfrm>
              <a:off x="2538" y="1723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67543" name="Text Box 183"/>
            <p:cNvSpPr txBox="1">
              <a:spLocks noChangeArrowheads="1"/>
            </p:cNvSpPr>
            <p:nvPr/>
          </p:nvSpPr>
          <p:spPr bwMode="auto">
            <a:xfrm>
              <a:off x="3038" y="1723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67544" name="Text Box 184"/>
            <p:cNvSpPr txBox="1">
              <a:spLocks noChangeArrowheads="1"/>
            </p:cNvSpPr>
            <p:nvPr/>
          </p:nvSpPr>
          <p:spPr bwMode="auto">
            <a:xfrm>
              <a:off x="4192" y="1451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67545" name="Text Box 185"/>
            <p:cNvSpPr txBox="1">
              <a:spLocks noChangeArrowheads="1"/>
            </p:cNvSpPr>
            <p:nvPr/>
          </p:nvSpPr>
          <p:spPr bwMode="auto">
            <a:xfrm>
              <a:off x="4600" y="1451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67546" name="Text Box 186"/>
            <p:cNvSpPr txBox="1">
              <a:spLocks noChangeArrowheads="1"/>
            </p:cNvSpPr>
            <p:nvPr/>
          </p:nvSpPr>
          <p:spPr bwMode="auto">
            <a:xfrm>
              <a:off x="5008" y="1451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67547" name="Text Box 187"/>
            <p:cNvSpPr txBox="1">
              <a:spLocks noChangeArrowheads="1"/>
            </p:cNvSpPr>
            <p:nvPr/>
          </p:nvSpPr>
          <p:spPr bwMode="auto">
            <a:xfrm>
              <a:off x="4161" y="1599"/>
              <a:ext cx="22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3,1</a:t>
              </a:r>
            </a:p>
          </p:txBody>
        </p:sp>
        <p:sp>
          <p:nvSpPr>
            <p:cNvPr id="1167548" name="Oval 188"/>
            <p:cNvSpPr>
              <a:spLocks noChangeArrowheads="1"/>
            </p:cNvSpPr>
            <p:nvPr/>
          </p:nvSpPr>
          <p:spPr bwMode="auto">
            <a:xfrm>
              <a:off x="4179" y="1587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49" name="Line 189"/>
            <p:cNvSpPr>
              <a:spLocks noChangeShapeType="1"/>
            </p:cNvSpPr>
            <p:nvPr/>
          </p:nvSpPr>
          <p:spPr bwMode="auto">
            <a:xfrm>
              <a:off x="4361" y="1678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50" name="Oval 190"/>
            <p:cNvSpPr>
              <a:spLocks noChangeArrowheads="1"/>
            </p:cNvSpPr>
            <p:nvPr/>
          </p:nvSpPr>
          <p:spPr bwMode="auto">
            <a:xfrm>
              <a:off x="4587" y="1587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51" name="Line 191"/>
            <p:cNvSpPr>
              <a:spLocks noChangeShapeType="1"/>
            </p:cNvSpPr>
            <p:nvPr/>
          </p:nvSpPr>
          <p:spPr bwMode="auto">
            <a:xfrm>
              <a:off x="4769" y="1678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52" name="Oval 192"/>
            <p:cNvSpPr>
              <a:spLocks noChangeArrowheads="1"/>
            </p:cNvSpPr>
            <p:nvPr/>
          </p:nvSpPr>
          <p:spPr bwMode="auto">
            <a:xfrm>
              <a:off x="4996" y="1587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53" name="Oval 193"/>
            <p:cNvSpPr>
              <a:spLocks noChangeArrowheads="1"/>
            </p:cNvSpPr>
            <p:nvPr/>
          </p:nvSpPr>
          <p:spPr bwMode="auto">
            <a:xfrm>
              <a:off x="3773" y="1950"/>
              <a:ext cx="182" cy="182"/>
            </a:xfrm>
            <a:prstGeom prst="ellipse">
              <a:avLst/>
            </a:prstGeom>
            <a:solidFill>
              <a:srgbClr val="ED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54" name="Line 194"/>
            <p:cNvSpPr>
              <a:spLocks noChangeShapeType="1"/>
            </p:cNvSpPr>
            <p:nvPr/>
          </p:nvSpPr>
          <p:spPr bwMode="auto">
            <a:xfrm>
              <a:off x="3955" y="2041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55" name="Oval 195"/>
            <p:cNvSpPr>
              <a:spLocks noChangeArrowheads="1"/>
            </p:cNvSpPr>
            <p:nvPr/>
          </p:nvSpPr>
          <p:spPr bwMode="auto">
            <a:xfrm>
              <a:off x="4181" y="1950"/>
              <a:ext cx="182" cy="182"/>
            </a:xfrm>
            <a:prstGeom prst="ellipse">
              <a:avLst/>
            </a:prstGeom>
            <a:solidFill>
              <a:srgbClr val="ED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56" name="Line 196"/>
            <p:cNvSpPr>
              <a:spLocks noChangeShapeType="1"/>
            </p:cNvSpPr>
            <p:nvPr/>
          </p:nvSpPr>
          <p:spPr bwMode="auto">
            <a:xfrm>
              <a:off x="4363" y="2041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57" name="Oval 197"/>
            <p:cNvSpPr>
              <a:spLocks noChangeArrowheads="1"/>
            </p:cNvSpPr>
            <p:nvPr/>
          </p:nvSpPr>
          <p:spPr bwMode="auto">
            <a:xfrm>
              <a:off x="4590" y="1950"/>
              <a:ext cx="182" cy="182"/>
            </a:xfrm>
            <a:prstGeom prst="ellipse">
              <a:avLst/>
            </a:prstGeom>
            <a:solidFill>
              <a:srgbClr val="ED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58" name="Line 198"/>
            <p:cNvSpPr>
              <a:spLocks noChangeShapeType="1"/>
            </p:cNvSpPr>
            <p:nvPr/>
          </p:nvSpPr>
          <p:spPr bwMode="auto">
            <a:xfrm>
              <a:off x="4770" y="2041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59" name="Oval 199"/>
            <p:cNvSpPr>
              <a:spLocks noChangeArrowheads="1"/>
            </p:cNvSpPr>
            <p:nvPr/>
          </p:nvSpPr>
          <p:spPr bwMode="auto">
            <a:xfrm>
              <a:off x="4997" y="1950"/>
              <a:ext cx="182" cy="182"/>
            </a:xfrm>
            <a:prstGeom prst="ellipse">
              <a:avLst/>
            </a:prstGeom>
            <a:solidFill>
              <a:srgbClr val="ED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60" name="Oval 200"/>
            <p:cNvSpPr>
              <a:spLocks noChangeArrowheads="1"/>
            </p:cNvSpPr>
            <p:nvPr/>
          </p:nvSpPr>
          <p:spPr bwMode="auto">
            <a:xfrm>
              <a:off x="3771" y="2312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61" name="Line 201"/>
            <p:cNvSpPr>
              <a:spLocks noChangeShapeType="1"/>
            </p:cNvSpPr>
            <p:nvPr/>
          </p:nvSpPr>
          <p:spPr bwMode="auto">
            <a:xfrm>
              <a:off x="3953" y="240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62" name="Oval 202"/>
            <p:cNvSpPr>
              <a:spLocks noChangeArrowheads="1"/>
            </p:cNvSpPr>
            <p:nvPr/>
          </p:nvSpPr>
          <p:spPr bwMode="auto">
            <a:xfrm>
              <a:off x="4179" y="2312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63" name="Oval 203"/>
            <p:cNvSpPr>
              <a:spLocks noChangeArrowheads="1"/>
            </p:cNvSpPr>
            <p:nvPr/>
          </p:nvSpPr>
          <p:spPr bwMode="auto">
            <a:xfrm>
              <a:off x="4995" y="2312"/>
              <a:ext cx="182" cy="182"/>
            </a:xfrm>
            <a:prstGeom prst="ellipse">
              <a:avLst/>
            </a:prstGeom>
            <a:solidFill>
              <a:srgbClr val="ED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64" name="Line 204"/>
            <p:cNvSpPr>
              <a:spLocks noChangeShapeType="1"/>
            </p:cNvSpPr>
            <p:nvPr/>
          </p:nvSpPr>
          <p:spPr bwMode="auto">
            <a:xfrm>
              <a:off x="5087" y="213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65" name="Line 205"/>
            <p:cNvSpPr>
              <a:spLocks noChangeShapeType="1"/>
            </p:cNvSpPr>
            <p:nvPr/>
          </p:nvSpPr>
          <p:spPr bwMode="auto">
            <a:xfrm>
              <a:off x="5087" y="176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66" name="Line 206"/>
            <p:cNvSpPr>
              <a:spLocks noChangeShapeType="1"/>
            </p:cNvSpPr>
            <p:nvPr/>
          </p:nvSpPr>
          <p:spPr bwMode="auto">
            <a:xfrm>
              <a:off x="4679" y="176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67" name="Line 207"/>
            <p:cNvSpPr>
              <a:spLocks noChangeShapeType="1"/>
            </p:cNvSpPr>
            <p:nvPr/>
          </p:nvSpPr>
          <p:spPr bwMode="auto">
            <a:xfrm>
              <a:off x="4270" y="176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68" name="Line 208"/>
            <p:cNvSpPr>
              <a:spLocks noChangeShapeType="1"/>
            </p:cNvSpPr>
            <p:nvPr/>
          </p:nvSpPr>
          <p:spPr bwMode="auto">
            <a:xfrm>
              <a:off x="3874" y="213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69" name="Line 209"/>
            <p:cNvSpPr>
              <a:spLocks noChangeShapeType="1"/>
            </p:cNvSpPr>
            <p:nvPr/>
          </p:nvSpPr>
          <p:spPr bwMode="auto">
            <a:xfrm>
              <a:off x="4270" y="213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70" name="Text Box 210"/>
            <p:cNvSpPr txBox="1">
              <a:spLocks noChangeArrowheads="1"/>
            </p:cNvSpPr>
            <p:nvPr/>
          </p:nvSpPr>
          <p:spPr bwMode="auto">
            <a:xfrm>
              <a:off x="4570" y="1599"/>
              <a:ext cx="22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3,4</a:t>
              </a:r>
            </a:p>
          </p:txBody>
        </p:sp>
        <p:sp>
          <p:nvSpPr>
            <p:cNvPr id="1167571" name="Text Box 211"/>
            <p:cNvSpPr txBox="1">
              <a:spLocks noChangeArrowheads="1"/>
            </p:cNvSpPr>
            <p:nvPr/>
          </p:nvSpPr>
          <p:spPr bwMode="auto">
            <a:xfrm>
              <a:off x="4978" y="1599"/>
              <a:ext cx="22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3,3</a:t>
              </a:r>
            </a:p>
          </p:txBody>
        </p:sp>
        <p:sp>
          <p:nvSpPr>
            <p:cNvPr id="1167572" name="Text Box 212"/>
            <p:cNvSpPr txBox="1">
              <a:spLocks noChangeArrowheads="1"/>
            </p:cNvSpPr>
            <p:nvPr/>
          </p:nvSpPr>
          <p:spPr bwMode="auto">
            <a:xfrm>
              <a:off x="3753" y="1962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0,3</a:t>
              </a:r>
            </a:p>
          </p:txBody>
        </p:sp>
        <p:sp>
          <p:nvSpPr>
            <p:cNvPr id="1167573" name="Text Box 213"/>
            <p:cNvSpPr txBox="1">
              <a:spLocks noChangeArrowheads="1"/>
            </p:cNvSpPr>
            <p:nvPr/>
          </p:nvSpPr>
          <p:spPr bwMode="auto">
            <a:xfrm>
              <a:off x="4162" y="1962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0,1</a:t>
              </a:r>
            </a:p>
          </p:txBody>
        </p:sp>
        <p:sp>
          <p:nvSpPr>
            <p:cNvPr id="1167574" name="Text Box 214"/>
            <p:cNvSpPr txBox="1">
              <a:spLocks noChangeArrowheads="1"/>
            </p:cNvSpPr>
            <p:nvPr/>
          </p:nvSpPr>
          <p:spPr bwMode="auto">
            <a:xfrm>
              <a:off x="4570" y="1962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0,4</a:t>
              </a:r>
            </a:p>
          </p:txBody>
        </p:sp>
        <p:sp>
          <p:nvSpPr>
            <p:cNvPr id="1167575" name="Text Box 215"/>
            <p:cNvSpPr txBox="1">
              <a:spLocks noChangeArrowheads="1"/>
            </p:cNvSpPr>
            <p:nvPr/>
          </p:nvSpPr>
          <p:spPr bwMode="auto">
            <a:xfrm>
              <a:off x="4978" y="1962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0,2</a:t>
              </a:r>
            </a:p>
          </p:txBody>
        </p:sp>
        <p:sp>
          <p:nvSpPr>
            <p:cNvPr id="1167576" name="Text Box 216"/>
            <p:cNvSpPr txBox="1">
              <a:spLocks noChangeArrowheads="1"/>
            </p:cNvSpPr>
            <p:nvPr/>
          </p:nvSpPr>
          <p:spPr bwMode="auto">
            <a:xfrm>
              <a:off x="3753" y="2325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3,4</a:t>
              </a:r>
            </a:p>
          </p:txBody>
        </p:sp>
        <p:sp>
          <p:nvSpPr>
            <p:cNvPr id="1167577" name="Text Box 217"/>
            <p:cNvSpPr txBox="1">
              <a:spLocks noChangeArrowheads="1"/>
            </p:cNvSpPr>
            <p:nvPr/>
          </p:nvSpPr>
          <p:spPr bwMode="auto">
            <a:xfrm>
              <a:off x="4162" y="2325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3,1</a:t>
              </a:r>
            </a:p>
          </p:txBody>
        </p:sp>
        <p:sp>
          <p:nvSpPr>
            <p:cNvPr id="1167578" name="Text Box 218"/>
            <p:cNvSpPr txBox="1">
              <a:spLocks noChangeArrowheads="1"/>
            </p:cNvSpPr>
            <p:nvPr/>
          </p:nvSpPr>
          <p:spPr bwMode="auto">
            <a:xfrm>
              <a:off x="4978" y="2325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2,2</a:t>
              </a:r>
            </a:p>
          </p:txBody>
        </p:sp>
        <p:sp>
          <p:nvSpPr>
            <p:cNvPr id="1167579" name="Text Box 219"/>
            <p:cNvSpPr txBox="1">
              <a:spLocks noChangeArrowheads="1"/>
            </p:cNvSpPr>
            <p:nvPr/>
          </p:nvSpPr>
          <p:spPr bwMode="auto">
            <a:xfrm>
              <a:off x="3647" y="1956"/>
              <a:ext cx="181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67580" name="Text Box 220"/>
            <p:cNvSpPr txBox="1">
              <a:spLocks noChangeArrowheads="1"/>
            </p:cNvSpPr>
            <p:nvPr/>
          </p:nvSpPr>
          <p:spPr bwMode="auto">
            <a:xfrm>
              <a:off x="4089" y="1859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67581" name="Text Box 221"/>
            <p:cNvSpPr txBox="1">
              <a:spLocks noChangeArrowheads="1"/>
            </p:cNvSpPr>
            <p:nvPr/>
          </p:nvSpPr>
          <p:spPr bwMode="auto">
            <a:xfrm>
              <a:off x="4503" y="1859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167582" name="Text Box 222"/>
            <p:cNvSpPr txBox="1">
              <a:spLocks noChangeArrowheads="1"/>
            </p:cNvSpPr>
            <p:nvPr/>
          </p:nvSpPr>
          <p:spPr bwMode="auto">
            <a:xfrm>
              <a:off x="4923" y="1859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167583" name="Text Box 223"/>
            <p:cNvSpPr txBox="1">
              <a:spLocks noChangeArrowheads="1"/>
            </p:cNvSpPr>
            <p:nvPr/>
          </p:nvSpPr>
          <p:spPr bwMode="auto">
            <a:xfrm>
              <a:off x="3783" y="2488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167584" name="Text Box 224"/>
            <p:cNvSpPr txBox="1">
              <a:spLocks noChangeArrowheads="1"/>
            </p:cNvSpPr>
            <p:nvPr/>
          </p:nvSpPr>
          <p:spPr bwMode="auto">
            <a:xfrm>
              <a:off x="4192" y="2488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167585" name="Text Box 225"/>
            <p:cNvSpPr txBox="1">
              <a:spLocks noChangeArrowheads="1"/>
            </p:cNvSpPr>
            <p:nvPr/>
          </p:nvSpPr>
          <p:spPr bwMode="auto">
            <a:xfrm>
              <a:off x="4990" y="2488"/>
              <a:ext cx="27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167586" name="Rectangle 226"/>
            <p:cNvSpPr>
              <a:spLocks noChangeArrowheads="1"/>
            </p:cNvSpPr>
            <p:nvPr/>
          </p:nvSpPr>
          <p:spPr bwMode="auto">
            <a:xfrm>
              <a:off x="2462" y="2111"/>
              <a:ext cx="52" cy="1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87" name="AutoShape 227"/>
            <p:cNvSpPr>
              <a:spLocks noChangeAspect="1" noChangeArrowheads="1"/>
            </p:cNvSpPr>
            <p:nvPr/>
          </p:nvSpPr>
          <p:spPr bwMode="auto">
            <a:xfrm rot="5400000">
              <a:off x="3521" y="1154"/>
              <a:ext cx="220" cy="539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7588" name="Rectangle 228"/>
            <p:cNvSpPr>
              <a:spLocks noChangeArrowheads="1"/>
            </p:cNvSpPr>
            <p:nvPr/>
          </p:nvSpPr>
          <p:spPr bwMode="auto">
            <a:xfrm>
              <a:off x="2056" y="1990"/>
              <a:ext cx="52" cy="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39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67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6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6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6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63E70-C710-2E41-AE16-D7210C38F7D8}" type="slidenum">
              <a:rPr lang="en-US"/>
              <a:pPr/>
              <a:t>7</a:t>
            </a:fld>
            <a:endParaRPr lang="en-US"/>
          </a:p>
        </p:txBody>
      </p:sp>
      <p:sp>
        <p:nvSpPr>
          <p:cNvPr id="1224746" name="Text Box 42"/>
          <p:cNvSpPr txBox="1">
            <a:spLocks noChangeArrowheads="1"/>
          </p:cNvSpPr>
          <p:nvPr/>
        </p:nvSpPr>
        <p:spPr bwMode="auto">
          <a:xfrm>
            <a:off x="395288" y="1412875"/>
            <a:ext cx="2257425" cy="18716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  <a:latin typeface="Times New Roman" charset="0"/>
              </a:rPr>
              <a:t/>
            </a:r>
            <a:br>
              <a:rPr lang="de-DE" sz="1500" smtClean="0">
                <a:solidFill>
                  <a:srgbClr val="000000"/>
                </a:solidFill>
                <a:latin typeface="Times New Roman" charset="0"/>
              </a:rPr>
            </a:br>
            <a:r>
              <a:rPr lang="de-DE" sz="1500" smtClean="0">
                <a:solidFill>
                  <a:srgbClr val="000000"/>
                </a:solidFill>
              </a:rPr>
              <a:t>Netlist: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</a:endParaRPr>
          </a:p>
        </p:txBody>
      </p:sp>
      <p:sp>
        <p:nvSpPr>
          <p:cNvPr id="1224747" name="Text Box 43"/>
          <p:cNvSpPr txBox="1">
            <a:spLocks noChangeArrowheads="1"/>
          </p:cNvSpPr>
          <p:nvPr/>
        </p:nvSpPr>
        <p:spPr bwMode="auto">
          <a:xfrm>
            <a:off x="468313" y="1989138"/>
            <a:ext cx="2560637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CC0000"/>
                </a:solidFill>
              </a:rPr>
              <a:t>N</a:t>
            </a:r>
            <a:r>
              <a:rPr lang="de-DE" sz="1500" baseline="-25000" smtClean="0">
                <a:solidFill>
                  <a:srgbClr val="CC0000"/>
                </a:solidFill>
              </a:rPr>
              <a:t>1</a:t>
            </a:r>
            <a:r>
              <a:rPr lang="de-DE" sz="1500" smtClean="0">
                <a:solidFill>
                  <a:srgbClr val="CC0000"/>
                </a:solidFill>
              </a:rPr>
              <a:t> = {</a:t>
            </a:r>
            <a:r>
              <a:rPr lang="de-DE" sz="1500" i="1" smtClean="0">
                <a:solidFill>
                  <a:srgbClr val="CC0000"/>
                </a:solidFill>
              </a:rPr>
              <a:t>C</a:t>
            </a:r>
            <a:r>
              <a:rPr lang="de-DE" sz="1500" baseline="-25000" smtClean="0">
                <a:solidFill>
                  <a:srgbClr val="CC0000"/>
                </a:solidFill>
              </a:rPr>
              <a:t>4</a:t>
            </a:r>
            <a:r>
              <a:rPr lang="de-DE" sz="1500" smtClean="0">
                <a:solidFill>
                  <a:srgbClr val="CC0000"/>
                </a:solidFill>
              </a:rPr>
              <a:t>, </a:t>
            </a:r>
            <a:r>
              <a:rPr lang="de-DE" sz="1500" i="1" smtClean="0">
                <a:solidFill>
                  <a:srgbClr val="CC0000"/>
                </a:solidFill>
              </a:rPr>
              <a:t>D</a:t>
            </a:r>
            <a:r>
              <a:rPr lang="de-DE" sz="1500" baseline="-25000" smtClean="0">
                <a:solidFill>
                  <a:srgbClr val="CC0000"/>
                </a:solidFill>
              </a:rPr>
              <a:t>6</a:t>
            </a:r>
            <a:r>
              <a:rPr lang="de-DE" sz="1500" smtClean="0">
                <a:solidFill>
                  <a:srgbClr val="CC0000"/>
                </a:solidFill>
              </a:rPr>
              <a:t>, </a:t>
            </a:r>
            <a:r>
              <a:rPr lang="de-DE" sz="1500" i="1" smtClean="0">
                <a:solidFill>
                  <a:srgbClr val="CC0000"/>
                </a:solidFill>
              </a:rPr>
              <a:t>B</a:t>
            </a:r>
            <a:r>
              <a:rPr lang="de-DE" sz="1500" baseline="-25000" smtClean="0">
                <a:solidFill>
                  <a:srgbClr val="CC0000"/>
                </a:solidFill>
              </a:rPr>
              <a:t>3</a:t>
            </a:r>
            <a:r>
              <a:rPr lang="de-DE" sz="1500" smtClean="0">
                <a:solidFill>
                  <a:srgbClr val="CC0000"/>
                </a:solidFill>
              </a:rPr>
              <a:t>}</a:t>
            </a:r>
            <a:r>
              <a:rPr lang="de-DE" sz="1500" smtClean="0">
                <a:solidFill>
                  <a:srgbClr val="000000"/>
                </a:solidFill>
              </a:rPr>
              <a:t> 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baseline="-25000" smtClean="0">
                <a:solidFill>
                  <a:srgbClr val="B2B2B2"/>
                </a:solidFill>
              </a:rPr>
              <a:t>2</a:t>
            </a:r>
            <a:r>
              <a:rPr lang="de-DE" sz="1500" smtClean="0">
                <a:solidFill>
                  <a:srgbClr val="B2B2B2"/>
                </a:solidFill>
              </a:rPr>
              <a:t> = {</a:t>
            </a:r>
            <a:r>
              <a:rPr lang="de-DE" sz="1500" i="1" smtClean="0">
                <a:solidFill>
                  <a:srgbClr val="B2B2B2"/>
                </a:solidFill>
              </a:rPr>
              <a:t>D</a:t>
            </a:r>
            <a:r>
              <a:rPr lang="de-DE" sz="1500" baseline="-25000" smtClean="0">
                <a:solidFill>
                  <a:srgbClr val="B2B2B2"/>
                </a:solidFill>
              </a:rPr>
              <a:t>4</a:t>
            </a:r>
            <a:r>
              <a:rPr lang="de-DE" sz="1500" smtClean="0">
                <a:solidFill>
                  <a:srgbClr val="B2B2B2"/>
                </a:solidFill>
              </a:rPr>
              <a:t>, </a:t>
            </a:r>
            <a:r>
              <a:rPr lang="de-DE" sz="1500" i="1" smtClean="0">
                <a:solidFill>
                  <a:srgbClr val="B2B2B2"/>
                </a:solidFill>
              </a:rPr>
              <a:t>B</a:t>
            </a:r>
            <a:r>
              <a:rPr lang="de-DE" sz="1500" baseline="-25000" smtClean="0">
                <a:solidFill>
                  <a:srgbClr val="B2B2B2"/>
                </a:solidFill>
              </a:rPr>
              <a:t>4</a:t>
            </a:r>
            <a:r>
              <a:rPr lang="de-DE" sz="1500" smtClean="0">
                <a:solidFill>
                  <a:srgbClr val="B2B2B2"/>
                </a:solidFill>
              </a:rPr>
              <a:t>, </a:t>
            </a:r>
            <a:r>
              <a:rPr lang="de-DE" sz="1500" i="1" smtClean="0">
                <a:solidFill>
                  <a:srgbClr val="B2B2B2"/>
                </a:solidFill>
              </a:rPr>
              <a:t>C</a:t>
            </a:r>
            <a:r>
              <a:rPr lang="de-DE" sz="1500" baseline="-25000" smtClean="0">
                <a:solidFill>
                  <a:srgbClr val="B2B2B2"/>
                </a:solidFill>
              </a:rPr>
              <a:t>1</a:t>
            </a:r>
            <a:r>
              <a:rPr lang="de-DE" sz="1500" smtClean="0">
                <a:solidFill>
                  <a:srgbClr val="B2B2B2"/>
                </a:solidFill>
              </a:rPr>
              <a:t>, </a:t>
            </a:r>
            <a:r>
              <a:rPr lang="de-DE" sz="1500" i="1" smtClean="0">
                <a:solidFill>
                  <a:srgbClr val="B2B2B2"/>
                </a:solidFill>
              </a:rPr>
              <a:t>A</a:t>
            </a:r>
            <a:r>
              <a:rPr lang="de-DE" sz="1500" baseline="-25000" smtClean="0">
                <a:solidFill>
                  <a:srgbClr val="B2B2B2"/>
                </a:solidFill>
              </a:rPr>
              <a:t>4</a:t>
            </a:r>
            <a:r>
              <a:rPr lang="de-DE" sz="1500" smtClean="0">
                <a:solidFill>
                  <a:srgbClr val="B2B2B2"/>
                </a:solidFill>
              </a:rPr>
              <a:t>}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baseline="-25000" smtClean="0">
                <a:solidFill>
                  <a:srgbClr val="B2B2B2"/>
                </a:solidFill>
              </a:rPr>
              <a:t>3</a:t>
            </a:r>
            <a:r>
              <a:rPr lang="de-DE" sz="1500" smtClean="0">
                <a:solidFill>
                  <a:srgbClr val="B2B2B2"/>
                </a:solidFill>
              </a:rPr>
              <a:t> = {</a:t>
            </a:r>
            <a:r>
              <a:rPr lang="de-DE" sz="1500" i="1" smtClean="0">
                <a:solidFill>
                  <a:srgbClr val="B2B2B2"/>
                </a:solidFill>
              </a:rPr>
              <a:t>C</a:t>
            </a:r>
            <a:r>
              <a:rPr lang="de-DE" sz="1500" baseline="-25000" smtClean="0">
                <a:solidFill>
                  <a:srgbClr val="B2B2B2"/>
                </a:solidFill>
              </a:rPr>
              <a:t>2</a:t>
            </a:r>
            <a:r>
              <a:rPr lang="de-DE" sz="1500" smtClean="0">
                <a:solidFill>
                  <a:srgbClr val="B2B2B2"/>
                </a:solidFill>
              </a:rPr>
              <a:t>, </a:t>
            </a:r>
            <a:r>
              <a:rPr lang="de-DE" sz="1500" i="1" smtClean="0">
                <a:solidFill>
                  <a:srgbClr val="B2B2B2"/>
                </a:solidFill>
              </a:rPr>
              <a:t>D</a:t>
            </a:r>
            <a:r>
              <a:rPr lang="de-DE" sz="1500" baseline="-25000" smtClean="0">
                <a:solidFill>
                  <a:srgbClr val="B2B2B2"/>
                </a:solidFill>
              </a:rPr>
              <a:t>5</a:t>
            </a:r>
            <a:r>
              <a:rPr lang="de-DE" sz="1500" smtClean="0">
                <a:solidFill>
                  <a:srgbClr val="B2B2B2"/>
                </a:solidFill>
              </a:rPr>
              <a:t>}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baseline="-25000" smtClean="0">
                <a:solidFill>
                  <a:srgbClr val="B2B2B2"/>
                </a:solidFill>
              </a:rPr>
              <a:t>4</a:t>
            </a:r>
            <a:r>
              <a:rPr lang="de-DE" sz="1500" smtClean="0">
                <a:solidFill>
                  <a:srgbClr val="B2B2B2"/>
                </a:solidFill>
              </a:rPr>
              <a:t> = {</a:t>
            </a:r>
            <a:r>
              <a:rPr lang="de-DE" sz="1500" i="1" smtClean="0">
                <a:solidFill>
                  <a:srgbClr val="B2B2B2"/>
                </a:solidFill>
              </a:rPr>
              <a:t>B</a:t>
            </a:r>
            <a:r>
              <a:rPr lang="de-DE" sz="1500" baseline="-25000" smtClean="0">
                <a:solidFill>
                  <a:srgbClr val="B2B2B2"/>
                </a:solidFill>
              </a:rPr>
              <a:t>1</a:t>
            </a:r>
            <a:r>
              <a:rPr lang="de-DE" sz="1500" smtClean="0">
                <a:solidFill>
                  <a:srgbClr val="B2B2B2"/>
                </a:solidFill>
              </a:rPr>
              <a:t>, </a:t>
            </a:r>
            <a:r>
              <a:rPr lang="de-DE" sz="1500" i="1" smtClean="0">
                <a:solidFill>
                  <a:srgbClr val="B2B2B2"/>
                </a:solidFill>
              </a:rPr>
              <a:t>A</a:t>
            </a:r>
            <a:r>
              <a:rPr lang="de-DE" sz="1500" baseline="-25000" smtClean="0">
                <a:solidFill>
                  <a:srgbClr val="B2B2B2"/>
                </a:solidFill>
              </a:rPr>
              <a:t>1</a:t>
            </a:r>
            <a:r>
              <a:rPr lang="de-DE" sz="1500" smtClean="0">
                <a:solidFill>
                  <a:srgbClr val="B2B2B2"/>
                </a:solidFill>
              </a:rPr>
              <a:t>, </a:t>
            </a:r>
            <a:r>
              <a:rPr lang="de-DE" sz="1500" i="1" smtClean="0">
                <a:solidFill>
                  <a:srgbClr val="B2B2B2"/>
                </a:solidFill>
              </a:rPr>
              <a:t>C</a:t>
            </a:r>
            <a:r>
              <a:rPr lang="de-DE" sz="1500" baseline="-25000" smtClean="0">
                <a:solidFill>
                  <a:srgbClr val="B2B2B2"/>
                </a:solidFill>
              </a:rPr>
              <a:t>3</a:t>
            </a:r>
            <a:r>
              <a:rPr lang="de-DE" sz="1500" smtClean="0">
                <a:solidFill>
                  <a:srgbClr val="B2B2B2"/>
                </a:solidFill>
              </a:rPr>
              <a:t>}</a:t>
            </a:r>
          </a:p>
        </p:txBody>
      </p:sp>
      <p:sp>
        <p:nvSpPr>
          <p:cNvPr id="1224748" name="AutoShape 44"/>
          <p:cNvSpPr>
            <a:spLocks noChangeArrowheads="1"/>
          </p:cNvSpPr>
          <p:nvPr/>
        </p:nvSpPr>
        <p:spPr bwMode="auto">
          <a:xfrm>
            <a:off x="2713038" y="2276475"/>
            <a:ext cx="304800" cy="6111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49" name="Text Box 45"/>
          <p:cNvSpPr txBox="1">
            <a:spLocks noChangeArrowheads="1"/>
          </p:cNvSpPr>
          <p:nvPr/>
        </p:nvSpPr>
        <p:spPr bwMode="auto">
          <a:xfrm>
            <a:off x="395288" y="3779838"/>
            <a:ext cx="2257425" cy="10175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  <a:latin typeface="Times New Roman" charset="0"/>
              </a:rPr>
              <a:t/>
            </a:r>
            <a:br>
              <a:rPr lang="de-DE" sz="1500" smtClean="0">
                <a:solidFill>
                  <a:srgbClr val="000000"/>
                </a:solidFill>
                <a:latin typeface="Times New Roman" charset="0"/>
              </a:rPr>
            </a:br>
            <a:r>
              <a:rPr lang="de-DE" sz="1500" smtClean="0">
                <a:solidFill>
                  <a:srgbClr val="000000"/>
                </a:solidFill>
              </a:rPr>
              <a:t>Technology Information </a:t>
            </a:r>
            <a:br>
              <a:rPr lang="de-DE" sz="1500" smtClean="0">
                <a:solidFill>
                  <a:srgbClr val="000000"/>
                </a:solidFill>
              </a:rPr>
            </a:br>
            <a:r>
              <a:rPr lang="de-DE" sz="1500" smtClean="0">
                <a:solidFill>
                  <a:srgbClr val="000000"/>
                </a:solidFill>
              </a:rPr>
              <a:t>(Design Rules)</a:t>
            </a:r>
          </a:p>
        </p:txBody>
      </p:sp>
      <p:sp>
        <p:nvSpPr>
          <p:cNvPr id="1224751" name="Rectangle 4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5.1	Introduction: General Routing Problem</a:t>
            </a:r>
          </a:p>
        </p:txBody>
      </p:sp>
      <p:sp>
        <p:nvSpPr>
          <p:cNvPr id="1224752" name="AutoShape 48"/>
          <p:cNvSpPr>
            <a:spLocks noChangeArrowheads="1"/>
          </p:cNvSpPr>
          <p:nvPr/>
        </p:nvSpPr>
        <p:spPr bwMode="auto">
          <a:xfrm>
            <a:off x="2700338" y="4005263"/>
            <a:ext cx="304800" cy="6111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53" name="Rectangle 49"/>
          <p:cNvSpPr>
            <a:spLocks noChangeArrowheads="1"/>
          </p:cNvSpPr>
          <p:nvPr/>
        </p:nvSpPr>
        <p:spPr bwMode="auto">
          <a:xfrm>
            <a:off x="3141663" y="1998663"/>
            <a:ext cx="3657600" cy="2808287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54" name="Rectangle 50"/>
          <p:cNvSpPr>
            <a:spLocks noChangeArrowheads="1"/>
          </p:cNvSpPr>
          <p:nvPr/>
        </p:nvSpPr>
        <p:spPr bwMode="auto">
          <a:xfrm flipH="1">
            <a:off x="3141663" y="1998663"/>
            <a:ext cx="3657600" cy="28082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55" name="Rectangle 51"/>
          <p:cNvSpPr>
            <a:spLocks noChangeArrowheads="1"/>
          </p:cNvSpPr>
          <p:nvPr/>
        </p:nvSpPr>
        <p:spPr bwMode="auto">
          <a:xfrm rot="16200000">
            <a:off x="5632450" y="3675063"/>
            <a:ext cx="630237" cy="1182688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56" name="Rectangle 52"/>
          <p:cNvSpPr>
            <a:spLocks noChangeArrowheads="1"/>
          </p:cNvSpPr>
          <p:nvPr/>
        </p:nvSpPr>
        <p:spPr bwMode="auto">
          <a:xfrm rot="16200000">
            <a:off x="5457032" y="2377281"/>
            <a:ext cx="628650" cy="830263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57" name="Rectangle 53"/>
          <p:cNvSpPr>
            <a:spLocks noChangeArrowheads="1"/>
          </p:cNvSpPr>
          <p:nvPr/>
        </p:nvSpPr>
        <p:spPr bwMode="auto">
          <a:xfrm>
            <a:off x="3871913" y="3587750"/>
            <a:ext cx="628650" cy="830263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58" name="Rectangle 54"/>
          <p:cNvSpPr>
            <a:spLocks noChangeArrowheads="1"/>
          </p:cNvSpPr>
          <p:nvPr/>
        </p:nvSpPr>
        <p:spPr bwMode="auto">
          <a:xfrm>
            <a:off x="3871913" y="2633663"/>
            <a:ext cx="628650" cy="830262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59" name="Rectangle 55"/>
          <p:cNvSpPr>
            <a:spLocks noChangeArrowheads="1"/>
          </p:cNvSpPr>
          <p:nvPr/>
        </p:nvSpPr>
        <p:spPr bwMode="auto">
          <a:xfrm flipH="1">
            <a:off x="5351463" y="2609850"/>
            <a:ext cx="8334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24760" name="Rectangle 56"/>
          <p:cNvSpPr>
            <a:spLocks noChangeArrowheads="1"/>
          </p:cNvSpPr>
          <p:nvPr/>
        </p:nvSpPr>
        <p:spPr bwMode="auto">
          <a:xfrm flipH="1">
            <a:off x="5351463" y="4111625"/>
            <a:ext cx="118427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24761" name="Rectangle 57"/>
          <p:cNvSpPr>
            <a:spLocks noChangeArrowheads="1"/>
          </p:cNvSpPr>
          <p:nvPr/>
        </p:nvSpPr>
        <p:spPr bwMode="auto">
          <a:xfrm rot="16200000" flipH="1">
            <a:off x="3771107" y="2894806"/>
            <a:ext cx="8318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24762" name="Rectangle 58"/>
          <p:cNvSpPr>
            <a:spLocks noChangeArrowheads="1"/>
          </p:cNvSpPr>
          <p:nvPr/>
        </p:nvSpPr>
        <p:spPr bwMode="auto">
          <a:xfrm rot="16200000" flipH="1">
            <a:off x="3771107" y="3809206"/>
            <a:ext cx="8318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B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24763" name="Rectangle 59"/>
          <p:cNvSpPr>
            <a:spLocks noChangeArrowheads="1"/>
          </p:cNvSpPr>
          <p:nvPr/>
        </p:nvSpPr>
        <p:spPr bwMode="auto">
          <a:xfrm flipH="1">
            <a:off x="5899150" y="2482850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64" name="Rectangle 60"/>
          <p:cNvSpPr>
            <a:spLocks noChangeArrowheads="1"/>
          </p:cNvSpPr>
          <p:nvPr/>
        </p:nvSpPr>
        <p:spPr bwMode="auto">
          <a:xfrm flipH="1">
            <a:off x="5527675" y="2482850"/>
            <a:ext cx="1524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65" name="Rectangle 61"/>
          <p:cNvSpPr>
            <a:spLocks noChangeArrowheads="1"/>
          </p:cNvSpPr>
          <p:nvPr/>
        </p:nvSpPr>
        <p:spPr bwMode="auto">
          <a:xfrm flipH="1">
            <a:off x="5899150" y="2943225"/>
            <a:ext cx="153988" cy="1539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66" name="Rectangle 62"/>
          <p:cNvSpPr>
            <a:spLocks noChangeArrowheads="1"/>
          </p:cNvSpPr>
          <p:nvPr/>
        </p:nvSpPr>
        <p:spPr bwMode="auto">
          <a:xfrm flipH="1">
            <a:off x="5527675" y="2943225"/>
            <a:ext cx="152400" cy="1539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67" name="Rectangle 63"/>
          <p:cNvSpPr>
            <a:spLocks noChangeArrowheads="1"/>
          </p:cNvSpPr>
          <p:nvPr/>
        </p:nvSpPr>
        <p:spPr bwMode="auto">
          <a:xfrm flipH="1">
            <a:off x="6296025" y="4416425"/>
            <a:ext cx="1524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68" name="Rectangle 64"/>
          <p:cNvSpPr>
            <a:spLocks noChangeArrowheads="1"/>
          </p:cNvSpPr>
          <p:nvPr/>
        </p:nvSpPr>
        <p:spPr bwMode="auto">
          <a:xfrm flipH="1">
            <a:off x="5895975" y="4416425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69" name="Rectangle 65"/>
          <p:cNvSpPr>
            <a:spLocks noChangeArrowheads="1"/>
          </p:cNvSpPr>
          <p:nvPr/>
        </p:nvSpPr>
        <p:spPr bwMode="auto">
          <a:xfrm flipH="1">
            <a:off x="5522913" y="4416425"/>
            <a:ext cx="153987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70" name="Rectangle 66"/>
          <p:cNvSpPr>
            <a:spLocks noChangeArrowheads="1"/>
          </p:cNvSpPr>
          <p:nvPr/>
        </p:nvSpPr>
        <p:spPr bwMode="auto">
          <a:xfrm flipH="1">
            <a:off x="4340225" y="2789238"/>
            <a:ext cx="155575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71" name="Rectangle 67"/>
          <p:cNvSpPr>
            <a:spLocks noChangeArrowheads="1"/>
          </p:cNvSpPr>
          <p:nvPr/>
        </p:nvSpPr>
        <p:spPr bwMode="auto">
          <a:xfrm flipH="1">
            <a:off x="4340225" y="3205163"/>
            <a:ext cx="155575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72" name="Rectangle 68"/>
          <p:cNvSpPr>
            <a:spLocks noChangeArrowheads="1"/>
          </p:cNvSpPr>
          <p:nvPr/>
        </p:nvSpPr>
        <p:spPr bwMode="auto">
          <a:xfrm flipH="1">
            <a:off x="3879850" y="2789238"/>
            <a:ext cx="153988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73" name="Rectangle 69"/>
          <p:cNvSpPr>
            <a:spLocks noChangeArrowheads="1"/>
          </p:cNvSpPr>
          <p:nvPr/>
        </p:nvSpPr>
        <p:spPr bwMode="auto">
          <a:xfrm flipH="1">
            <a:off x="3879850" y="3205163"/>
            <a:ext cx="153988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74" name="Rectangle 70"/>
          <p:cNvSpPr>
            <a:spLocks noChangeArrowheads="1"/>
          </p:cNvSpPr>
          <p:nvPr/>
        </p:nvSpPr>
        <p:spPr bwMode="auto">
          <a:xfrm flipH="1">
            <a:off x="4340225" y="3732213"/>
            <a:ext cx="155575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75" name="Rectangle 71"/>
          <p:cNvSpPr>
            <a:spLocks noChangeArrowheads="1"/>
          </p:cNvSpPr>
          <p:nvPr/>
        </p:nvSpPr>
        <p:spPr bwMode="auto">
          <a:xfrm flipH="1">
            <a:off x="4340225" y="4125913"/>
            <a:ext cx="155575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76" name="Rectangle 72"/>
          <p:cNvSpPr>
            <a:spLocks noChangeArrowheads="1"/>
          </p:cNvSpPr>
          <p:nvPr/>
        </p:nvSpPr>
        <p:spPr bwMode="auto">
          <a:xfrm flipH="1">
            <a:off x="3879850" y="3732213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77" name="Rectangle 73"/>
          <p:cNvSpPr>
            <a:spLocks noChangeArrowheads="1"/>
          </p:cNvSpPr>
          <p:nvPr/>
        </p:nvSpPr>
        <p:spPr bwMode="auto">
          <a:xfrm flipH="1">
            <a:off x="3879850" y="4125913"/>
            <a:ext cx="153988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78" name="Text Box 74"/>
          <p:cNvSpPr txBox="1">
            <a:spLocks noChangeArrowheads="1"/>
          </p:cNvSpPr>
          <p:nvPr/>
        </p:nvSpPr>
        <p:spPr bwMode="auto">
          <a:xfrm flipH="1">
            <a:off x="5927725" y="2460625"/>
            <a:ext cx="158750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24779" name="Text Box 75"/>
          <p:cNvSpPr txBox="1">
            <a:spLocks noChangeArrowheads="1"/>
          </p:cNvSpPr>
          <p:nvPr/>
        </p:nvSpPr>
        <p:spPr bwMode="auto">
          <a:xfrm flipH="1">
            <a:off x="5549900" y="2460625"/>
            <a:ext cx="15716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24780" name="Text Box 76"/>
          <p:cNvSpPr txBox="1">
            <a:spLocks noChangeArrowheads="1"/>
          </p:cNvSpPr>
          <p:nvPr/>
        </p:nvSpPr>
        <p:spPr bwMode="auto">
          <a:xfrm flipH="1">
            <a:off x="5927725" y="2917825"/>
            <a:ext cx="158750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24781" name="Text Box 77"/>
          <p:cNvSpPr txBox="1">
            <a:spLocks noChangeArrowheads="1"/>
          </p:cNvSpPr>
          <p:nvPr/>
        </p:nvSpPr>
        <p:spPr bwMode="auto">
          <a:xfrm flipH="1">
            <a:off x="5549900" y="2917825"/>
            <a:ext cx="15716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24782" name="Text Box 78"/>
          <p:cNvSpPr txBox="1">
            <a:spLocks noChangeArrowheads="1"/>
          </p:cNvSpPr>
          <p:nvPr/>
        </p:nvSpPr>
        <p:spPr bwMode="auto">
          <a:xfrm flipH="1">
            <a:off x="4368800" y="3182938"/>
            <a:ext cx="1603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24783" name="Text Box 79"/>
          <p:cNvSpPr txBox="1">
            <a:spLocks noChangeArrowheads="1"/>
          </p:cNvSpPr>
          <p:nvPr/>
        </p:nvSpPr>
        <p:spPr bwMode="auto">
          <a:xfrm flipH="1">
            <a:off x="4368800" y="3716338"/>
            <a:ext cx="1603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24784" name="Text Box 80"/>
          <p:cNvSpPr txBox="1">
            <a:spLocks noChangeArrowheads="1"/>
          </p:cNvSpPr>
          <p:nvPr/>
        </p:nvSpPr>
        <p:spPr bwMode="auto">
          <a:xfrm flipH="1">
            <a:off x="4368800" y="4108450"/>
            <a:ext cx="1603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24785" name="Text Box 81"/>
          <p:cNvSpPr txBox="1">
            <a:spLocks noChangeArrowheads="1"/>
          </p:cNvSpPr>
          <p:nvPr/>
        </p:nvSpPr>
        <p:spPr bwMode="auto">
          <a:xfrm flipH="1">
            <a:off x="3919538" y="3706813"/>
            <a:ext cx="15716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24786" name="Text Box 82"/>
          <p:cNvSpPr txBox="1">
            <a:spLocks noChangeArrowheads="1"/>
          </p:cNvSpPr>
          <p:nvPr/>
        </p:nvSpPr>
        <p:spPr bwMode="auto">
          <a:xfrm flipH="1">
            <a:off x="3919538" y="2754313"/>
            <a:ext cx="157162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24787" name="Rectangle 83"/>
          <p:cNvSpPr>
            <a:spLocks noChangeArrowheads="1"/>
          </p:cNvSpPr>
          <p:nvPr/>
        </p:nvSpPr>
        <p:spPr bwMode="auto">
          <a:xfrm flipH="1">
            <a:off x="6296025" y="3952875"/>
            <a:ext cx="152400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88" name="Rectangle 84"/>
          <p:cNvSpPr>
            <a:spLocks noChangeArrowheads="1"/>
          </p:cNvSpPr>
          <p:nvPr/>
        </p:nvSpPr>
        <p:spPr bwMode="auto">
          <a:xfrm flipH="1">
            <a:off x="5899150" y="3952875"/>
            <a:ext cx="153988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89" name="Rectangle 85"/>
          <p:cNvSpPr>
            <a:spLocks noChangeArrowheads="1"/>
          </p:cNvSpPr>
          <p:nvPr/>
        </p:nvSpPr>
        <p:spPr bwMode="auto">
          <a:xfrm flipH="1">
            <a:off x="5522913" y="3952875"/>
            <a:ext cx="153987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90" name="Text Box 86"/>
          <p:cNvSpPr txBox="1">
            <a:spLocks noChangeArrowheads="1"/>
          </p:cNvSpPr>
          <p:nvPr/>
        </p:nvSpPr>
        <p:spPr bwMode="auto">
          <a:xfrm flipH="1">
            <a:off x="6308725" y="3935413"/>
            <a:ext cx="16033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224791" name="Text Box 87"/>
          <p:cNvSpPr txBox="1">
            <a:spLocks noChangeArrowheads="1"/>
          </p:cNvSpPr>
          <p:nvPr/>
        </p:nvSpPr>
        <p:spPr bwMode="auto">
          <a:xfrm flipH="1">
            <a:off x="5927725" y="3935413"/>
            <a:ext cx="158750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224792" name="Text Box 88"/>
          <p:cNvSpPr txBox="1">
            <a:spLocks noChangeArrowheads="1"/>
          </p:cNvSpPr>
          <p:nvPr/>
        </p:nvSpPr>
        <p:spPr bwMode="auto">
          <a:xfrm flipH="1">
            <a:off x="5548313" y="3935413"/>
            <a:ext cx="158750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24793" name="Line 89"/>
          <p:cNvSpPr>
            <a:spLocks noChangeShapeType="1"/>
          </p:cNvSpPr>
          <p:nvPr/>
        </p:nvSpPr>
        <p:spPr bwMode="auto">
          <a:xfrm>
            <a:off x="4498975" y="3800475"/>
            <a:ext cx="1874838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94" name="Line 90"/>
          <p:cNvSpPr>
            <a:spLocks noChangeShapeType="1"/>
          </p:cNvSpPr>
          <p:nvPr/>
        </p:nvSpPr>
        <p:spPr bwMode="auto">
          <a:xfrm flipH="1" flipV="1">
            <a:off x="6373813" y="2244725"/>
            <a:ext cx="0" cy="1727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95" name="Line 91"/>
          <p:cNvSpPr>
            <a:spLocks noChangeShapeType="1"/>
          </p:cNvSpPr>
          <p:nvPr/>
        </p:nvSpPr>
        <p:spPr bwMode="auto">
          <a:xfrm flipH="1" flipV="1">
            <a:off x="5978525" y="2244725"/>
            <a:ext cx="0" cy="2365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96" name="Line 92"/>
          <p:cNvSpPr>
            <a:spLocks noChangeShapeType="1"/>
          </p:cNvSpPr>
          <p:nvPr/>
        </p:nvSpPr>
        <p:spPr bwMode="auto">
          <a:xfrm flipH="1">
            <a:off x="5978525" y="2244725"/>
            <a:ext cx="395288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97" name="Text Box 93"/>
          <p:cNvSpPr txBox="1">
            <a:spLocks noChangeArrowheads="1"/>
          </p:cNvSpPr>
          <p:nvPr/>
        </p:nvSpPr>
        <p:spPr bwMode="auto">
          <a:xfrm>
            <a:off x="6343650" y="3290888"/>
            <a:ext cx="401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i="1" smtClean="0">
                <a:solidFill>
                  <a:srgbClr val="CC0000"/>
                </a:solidFill>
              </a:rPr>
              <a:t>N</a:t>
            </a:r>
            <a:r>
              <a:rPr lang="de-DE" sz="1500" baseline="-25000" smtClean="0">
                <a:solidFill>
                  <a:srgbClr val="CC0000"/>
                </a:solidFill>
              </a:rPr>
              <a:t>1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  <p:sp>
        <p:nvSpPr>
          <p:cNvPr id="1224798" name="Rectangle 94"/>
          <p:cNvSpPr>
            <a:spLocks noChangeAspect="1" noChangeArrowheads="1"/>
          </p:cNvSpPr>
          <p:nvPr/>
        </p:nvSpPr>
        <p:spPr bwMode="auto">
          <a:xfrm flipH="1" flipV="1">
            <a:off x="6289675" y="2187575"/>
            <a:ext cx="120650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799" name="Rectangle 95"/>
          <p:cNvSpPr>
            <a:spLocks noChangeAspect="1" noChangeArrowheads="1"/>
          </p:cNvSpPr>
          <p:nvPr/>
        </p:nvSpPr>
        <p:spPr bwMode="auto">
          <a:xfrm flipH="1" flipV="1">
            <a:off x="6289675" y="2187575"/>
            <a:ext cx="120650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800" name="Rectangle 96"/>
          <p:cNvSpPr>
            <a:spLocks noChangeAspect="1" noChangeArrowheads="1"/>
          </p:cNvSpPr>
          <p:nvPr/>
        </p:nvSpPr>
        <p:spPr bwMode="auto">
          <a:xfrm flipH="1" flipV="1">
            <a:off x="6323013" y="2217738"/>
            <a:ext cx="58737" cy="58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801" name="Rectangle 97"/>
          <p:cNvSpPr>
            <a:spLocks noChangeAspect="1" noChangeArrowheads="1"/>
          </p:cNvSpPr>
          <p:nvPr/>
        </p:nvSpPr>
        <p:spPr bwMode="auto">
          <a:xfrm flipH="1" flipV="1">
            <a:off x="5927725" y="2189163"/>
            <a:ext cx="119063" cy="119062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802" name="Rectangle 98"/>
          <p:cNvSpPr>
            <a:spLocks noChangeAspect="1" noChangeArrowheads="1"/>
          </p:cNvSpPr>
          <p:nvPr/>
        </p:nvSpPr>
        <p:spPr bwMode="auto">
          <a:xfrm flipH="1" flipV="1">
            <a:off x="5927725" y="2189163"/>
            <a:ext cx="119063" cy="11906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803" name="Rectangle 99"/>
          <p:cNvSpPr>
            <a:spLocks noChangeAspect="1" noChangeArrowheads="1"/>
          </p:cNvSpPr>
          <p:nvPr/>
        </p:nvSpPr>
        <p:spPr bwMode="auto">
          <a:xfrm flipH="1" flipV="1">
            <a:off x="5959475" y="2220913"/>
            <a:ext cx="58738" cy="58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804" name="Rectangle 100"/>
          <p:cNvSpPr>
            <a:spLocks noChangeAspect="1" noChangeArrowheads="1"/>
          </p:cNvSpPr>
          <p:nvPr/>
        </p:nvSpPr>
        <p:spPr bwMode="auto">
          <a:xfrm flipH="1" flipV="1">
            <a:off x="6308725" y="3752850"/>
            <a:ext cx="117475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805" name="Rectangle 101"/>
          <p:cNvSpPr>
            <a:spLocks noChangeAspect="1" noChangeArrowheads="1"/>
          </p:cNvSpPr>
          <p:nvPr/>
        </p:nvSpPr>
        <p:spPr bwMode="auto">
          <a:xfrm flipH="1" flipV="1">
            <a:off x="6308725" y="3752850"/>
            <a:ext cx="117475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4806" name="Rectangle 102"/>
          <p:cNvSpPr>
            <a:spLocks noChangeAspect="1" noChangeArrowheads="1"/>
          </p:cNvSpPr>
          <p:nvPr/>
        </p:nvSpPr>
        <p:spPr bwMode="auto">
          <a:xfrm flipH="1" flipV="1">
            <a:off x="6338888" y="3783013"/>
            <a:ext cx="58737" cy="58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909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24D37-402E-AE49-BDC7-6BAD4736AA0F}" type="slidenum">
              <a:rPr lang="en-US"/>
              <a:pPr/>
              <a:t>70</a:t>
            </a:fld>
            <a:endParaRPr lang="en-US"/>
          </a:p>
        </p:txBody>
      </p:sp>
      <p:sp>
        <p:nvSpPr>
          <p:cNvPr id="1168386" name="Oval 2"/>
          <p:cNvSpPr>
            <a:spLocks noChangeArrowheads="1"/>
          </p:cNvSpPr>
          <p:nvPr/>
        </p:nvSpPr>
        <p:spPr bwMode="auto">
          <a:xfrm>
            <a:off x="7123113" y="4691063"/>
            <a:ext cx="304800" cy="306387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387" name="Rectangle 3"/>
          <p:cNvSpPr>
            <a:spLocks noChangeArrowheads="1"/>
          </p:cNvSpPr>
          <p:nvPr/>
        </p:nvSpPr>
        <p:spPr bwMode="auto">
          <a:xfrm>
            <a:off x="0" y="-20638"/>
            <a:ext cx="9144000" cy="800101"/>
          </a:xfrm>
          <a:prstGeom prst="rect">
            <a:avLst/>
          </a:prstGeom>
          <a:solidFill>
            <a:srgbClr val="EDEDED"/>
          </a:solidFill>
          <a:ln w="9525">
            <a:solidFill>
              <a:srgbClr val="EDEDE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68388" name="Group 4"/>
          <p:cNvGrpSpPr>
            <a:grpSpLocks/>
          </p:cNvGrpSpPr>
          <p:nvPr/>
        </p:nvGrpSpPr>
        <p:grpSpPr bwMode="auto">
          <a:xfrm>
            <a:off x="6084888" y="227013"/>
            <a:ext cx="2713037" cy="1990725"/>
            <a:chOff x="3621" y="135"/>
            <a:chExt cx="1614" cy="1184"/>
          </a:xfrm>
        </p:grpSpPr>
        <p:sp>
          <p:nvSpPr>
            <p:cNvPr id="1168389" name="Text Box 5"/>
            <p:cNvSpPr txBox="1">
              <a:spLocks noChangeArrowheads="1"/>
            </p:cNvSpPr>
            <p:nvPr/>
          </p:nvSpPr>
          <p:spPr bwMode="auto">
            <a:xfrm>
              <a:off x="4166" y="135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68390" name="Text Box 6"/>
            <p:cNvSpPr txBox="1">
              <a:spLocks noChangeArrowheads="1"/>
            </p:cNvSpPr>
            <p:nvPr/>
          </p:nvSpPr>
          <p:spPr bwMode="auto">
            <a:xfrm>
              <a:off x="4574" y="135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68391" name="Text Box 7"/>
            <p:cNvSpPr txBox="1">
              <a:spLocks noChangeArrowheads="1"/>
            </p:cNvSpPr>
            <p:nvPr/>
          </p:nvSpPr>
          <p:spPr bwMode="auto">
            <a:xfrm>
              <a:off x="4982" y="135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68392" name="Text Box 8"/>
            <p:cNvSpPr txBox="1">
              <a:spLocks noChangeArrowheads="1"/>
            </p:cNvSpPr>
            <p:nvPr/>
          </p:nvSpPr>
          <p:spPr bwMode="auto">
            <a:xfrm>
              <a:off x="4135" y="283"/>
              <a:ext cx="22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3,1</a:t>
              </a:r>
            </a:p>
          </p:txBody>
        </p:sp>
        <p:sp>
          <p:nvSpPr>
            <p:cNvPr id="1168393" name="Oval 9"/>
            <p:cNvSpPr>
              <a:spLocks noChangeArrowheads="1"/>
            </p:cNvSpPr>
            <p:nvPr/>
          </p:nvSpPr>
          <p:spPr bwMode="auto">
            <a:xfrm>
              <a:off x="4153" y="271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394" name="Line 10"/>
            <p:cNvSpPr>
              <a:spLocks noChangeShapeType="1"/>
            </p:cNvSpPr>
            <p:nvPr/>
          </p:nvSpPr>
          <p:spPr bwMode="auto">
            <a:xfrm>
              <a:off x="4335" y="362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395" name="Oval 11"/>
            <p:cNvSpPr>
              <a:spLocks noChangeArrowheads="1"/>
            </p:cNvSpPr>
            <p:nvPr/>
          </p:nvSpPr>
          <p:spPr bwMode="auto">
            <a:xfrm>
              <a:off x="4561" y="271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396" name="Line 12"/>
            <p:cNvSpPr>
              <a:spLocks noChangeShapeType="1"/>
            </p:cNvSpPr>
            <p:nvPr/>
          </p:nvSpPr>
          <p:spPr bwMode="auto">
            <a:xfrm>
              <a:off x="4743" y="362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397" name="Oval 13"/>
            <p:cNvSpPr>
              <a:spLocks noChangeArrowheads="1"/>
            </p:cNvSpPr>
            <p:nvPr/>
          </p:nvSpPr>
          <p:spPr bwMode="auto">
            <a:xfrm>
              <a:off x="4970" y="271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398" name="Oval 14"/>
            <p:cNvSpPr>
              <a:spLocks noChangeArrowheads="1"/>
            </p:cNvSpPr>
            <p:nvPr/>
          </p:nvSpPr>
          <p:spPr bwMode="auto">
            <a:xfrm>
              <a:off x="3747" y="634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399" name="Line 15"/>
            <p:cNvSpPr>
              <a:spLocks noChangeShapeType="1"/>
            </p:cNvSpPr>
            <p:nvPr/>
          </p:nvSpPr>
          <p:spPr bwMode="auto">
            <a:xfrm>
              <a:off x="3929" y="725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400" name="Oval 16"/>
            <p:cNvSpPr>
              <a:spLocks noChangeArrowheads="1"/>
            </p:cNvSpPr>
            <p:nvPr/>
          </p:nvSpPr>
          <p:spPr bwMode="auto">
            <a:xfrm>
              <a:off x="4155" y="634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401" name="Line 17"/>
            <p:cNvSpPr>
              <a:spLocks noChangeShapeType="1"/>
            </p:cNvSpPr>
            <p:nvPr/>
          </p:nvSpPr>
          <p:spPr bwMode="auto">
            <a:xfrm>
              <a:off x="4337" y="725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402" name="Oval 18"/>
            <p:cNvSpPr>
              <a:spLocks noChangeArrowheads="1"/>
            </p:cNvSpPr>
            <p:nvPr/>
          </p:nvSpPr>
          <p:spPr bwMode="auto">
            <a:xfrm>
              <a:off x="4564" y="634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403" name="Line 19"/>
            <p:cNvSpPr>
              <a:spLocks noChangeShapeType="1"/>
            </p:cNvSpPr>
            <p:nvPr/>
          </p:nvSpPr>
          <p:spPr bwMode="auto">
            <a:xfrm>
              <a:off x="4744" y="725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404" name="Oval 20"/>
            <p:cNvSpPr>
              <a:spLocks noChangeArrowheads="1"/>
            </p:cNvSpPr>
            <p:nvPr/>
          </p:nvSpPr>
          <p:spPr bwMode="auto">
            <a:xfrm>
              <a:off x="4971" y="634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405" name="Oval 21"/>
            <p:cNvSpPr>
              <a:spLocks noChangeArrowheads="1"/>
            </p:cNvSpPr>
            <p:nvPr/>
          </p:nvSpPr>
          <p:spPr bwMode="auto">
            <a:xfrm>
              <a:off x="3745" y="996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406" name="Line 22"/>
            <p:cNvSpPr>
              <a:spLocks noChangeShapeType="1"/>
            </p:cNvSpPr>
            <p:nvPr/>
          </p:nvSpPr>
          <p:spPr bwMode="auto">
            <a:xfrm>
              <a:off x="3927" y="108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407" name="Oval 23"/>
            <p:cNvSpPr>
              <a:spLocks noChangeArrowheads="1"/>
            </p:cNvSpPr>
            <p:nvPr/>
          </p:nvSpPr>
          <p:spPr bwMode="auto">
            <a:xfrm>
              <a:off x="4153" y="996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408" name="Oval 24"/>
            <p:cNvSpPr>
              <a:spLocks noChangeArrowheads="1"/>
            </p:cNvSpPr>
            <p:nvPr/>
          </p:nvSpPr>
          <p:spPr bwMode="auto">
            <a:xfrm>
              <a:off x="4969" y="996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409" name="Line 25"/>
            <p:cNvSpPr>
              <a:spLocks noChangeShapeType="1"/>
            </p:cNvSpPr>
            <p:nvPr/>
          </p:nvSpPr>
          <p:spPr bwMode="auto">
            <a:xfrm>
              <a:off x="5061" y="81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410" name="Line 26"/>
            <p:cNvSpPr>
              <a:spLocks noChangeShapeType="1"/>
            </p:cNvSpPr>
            <p:nvPr/>
          </p:nvSpPr>
          <p:spPr bwMode="auto">
            <a:xfrm>
              <a:off x="5061" y="45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411" name="Line 27"/>
            <p:cNvSpPr>
              <a:spLocks noChangeShapeType="1"/>
            </p:cNvSpPr>
            <p:nvPr/>
          </p:nvSpPr>
          <p:spPr bwMode="auto">
            <a:xfrm>
              <a:off x="4653" y="45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412" name="Line 28"/>
            <p:cNvSpPr>
              <a:spLocks noChangeShapeType="1"/>
            </p:cNvSpPr>
            <p:nvPr/>
          </p:nvSpPr>
          <p:spPr bwMode="auto">
            <a:xfrm>
              <a:off x="4244" y="45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413" name="Line 29"/>
            <p:cNvSpPr>
              <a:spLocks noChangeShapeType="1"/>
            </p:cNvSpPr>
            <p:nvPr/>
          </p:nvSpPr>
          <p:spPr bwMode="auto">
            <a:xfrm>
              <a:off x="3848" y="82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414" name="Line 30"/>
            <p:cNvSpPr>
              <a:spLocks noChangeShapeType="1"/>
            </p:cNvSpPr>
            <p:nvPr/>
          </p:nvSpPr>
          <p:spPr bwMode="auto">
            <a:xfrm>
              <a:off x="4244" y="81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415" name="Text Box 31"/>
            <p:cNvSpPr txBox="1">
              <a:spLocks noChangeArrowheads="1"/>
            </p:cNvSpPr>
            <p:nvPr/>
          </p:nvSpPr>
          <p:spPr bwMode="auto">
            <a:xfrm>
              <a:off x="4544" y="283"/>
              <a:ext cx="22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3,4</a:t>
              </a:r>
            </a:p>
          </p:txBody>
        </p:sp>
        <p:sp>
          <p:nvSpPr>
            <p:cNvPr id="1168416" name="Text Box 32"/>
            <p:cNvSpPr txBox="1">
              <a:spLocks noChangeArrowheads="1"/>
            </p:cNvSpPr>
            <p:nvPr/>
          </p:nvSpPr>
          <p:spPr bwMode="auto">
            <a:xfrm>
              <a:off x="4952" y="283"/>
              <a:ext cx="22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3,3</a:t>
              </a:r>
            </a:p>
          </p:txBody>
        </p:sp>
        <p:sp>
          <p:nvSpPr>
            <p:cNvPr id="1168417" name="Text Box 33"/>
            <p:cNvSpPr txBox="1">
              <a:spLocks noChangeArrowheads="1"/>
            </p:cNvSpPr>
            <p:nvPr/>
          </p:nvSpPr>
          <p:spPr bwMode="auto">
            <a:xfrm>
              <a:off x="3727" y="646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1,4</a:t>
              </a:r>
            </a:p>
          </p:txBody>
        </p:sp>
        <p:sp>
          <p:nvSpPr>
            <p:cNvPr id="1168418" name="Text Box 34"/>
            <p:cNvSpPr txBox="1">
              <a:spLocks noChangeArrowheads="1"/>
            </p:cNvSpPr>
            <p:nvPr/>
          </p:nvSpPr>
          <p:spPr bwMode="auto">
            <a:xfrm>
              <a:off x="4136" y="646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1,1</a:t>
              </a:r>
            </a:p>
          </p:txBody>
        </p:sp>
        <p:sp>
          <p:nvSpPr>
            <p:cNvPr id="1168419" name="Text Box 35"/>
            <p:cNvSpPr txBox="1">
              <a:spLocks noChangeArrowheads="1"/>
            </p:cNvSpPr>
            <p:nvPr/>
          </p:nvSpPr>
          <p:spPr bwMode="auto">
            <a:xfrm>
              <a:off x="4544" y="646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1,4</a:t>
              </a:r>
            </a:p>
          </p:txBody>
        </p:sp>
        <p:sp>
          <p:nvSpPr>
            <p:cNvPr id="1168420" name="Text Box 36"/>
            <p:cNvSpPr txBox="1">
              <a:spLocks noChangeArrowheads="1"/>
            </p:cNvSpPr>
            <p:nvPr/>
          </p:nvSpPr>
          <p:spPr bwMode="auto">
            <a:xfrm>
              <a:off x="4952" y="646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1,3</a:t>
              </a:r>
            </a:p>
          </p:txBody>
        </p:sp>
        <p:sp>
          <p:nvSpPr>
            <p:cNvPr id="1168421" name="Text Box 37"/>
            <p:cNvSpPr txBox="1">
              <a:spLocks noChangeArrowheads="1"/>
            </p:cNvSpPr>
            <p:nvPr/>
          </p:nvSpPr>
          <p:spPr bwMode="auto">
            <a:xfrm>
              <a:off x="3727" y="1009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3,4</a:t>
              </a:r>
            </a:p>
          </p:txBody>
        </p:sp>
        <p:sp>
          <p:nvSpPr>
            <p:cNvPr id="1168422" name="Text Box 38"/>
            <p:cNvSpPr txBox="1">
              <a:spLocks noChangeArrowheads="1"/>
            </p:cNvSpPr>
            <p:nvPr/>
          </p:nvSpPr>
          <p:spPr bwMode="auto">
            <a:xfrm>
              <a:off x="4136" y="1009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3,1</a:t>
              </a:r>
            </a:p>
          </p:txBody>
        </p:sp>
        <p:sp>
          <p:nvSpPr>
            <p:cNvPr id="1168423" name="Text Box 39"/>
            <p:cNvSpPr txBox="1">
              <a:spLocks noChangeArrowheads="1"/>
            </p:cNvSpPr>
            <p:nvPr/>
          </p:nvSpPr>
          <p:spPr bwMode="auto">
            <a:xfrm>
              <a:off x="4952" y="1009"/>
              <a:ext cx="22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3,3</a:t>
              </a:r>
            </a:p>
          </p:txBody>
        </p:sp>
        <p:sp>
          <p:nvSpPr>
            <p:cNvPr id="1168424" name="Text Box 40"/>
            <p:cNvSpPr txBox="1">
              <a:spLocks noChangeArrowheads="1"/>
            </p:cNvSpPr>
            <p:nvPr/>
          </p:nvSpPr>
          <p:spPr bwMode="auto">
            <a:xfrm>
              <a:off x="3621" y="640"/>
              <a:ext cx="181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68425" name="Text Box 41"/>
            <p:cNvSpPr txBox="1">
              <a:spLocks noChangeArrowheads="1"/>
            </p:cNvSpPr>
            <p:nvPr/>
          </p:nvSpPr>
          <p:spPr bwMode="auto">
            <a:xfrm>
              <a:off x="4063" y="543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68426" name="Text Box 42"/>
            <p:cNvSpPr txBox="1">
              <a:spLocks noChangeArrowheads="1"/>
            </p:cNvSpPr>
            <p:nvPr/>
          </p:nvSpPr>
          <p:spPr bwMode="auto">
            <a:xfrm>
              <a:off x="4477" y="543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168427" name="Text Box 43"/>
            <p:cNvSpPr txBox="1">
              <a:spLocks noChangeArrowheads="1"/>
            </p:cNvSpPr>
            <p:nvPr/>
          </p:nvSpPr>
          <p:spPr bwMode="auto">
            <a:xfrm>
              <a:off x="4897" y="543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168428" name="Text Box 44"/>
            <p:cNvSpPr txBox="1">
              <a:spLocks noChangeArrowheads="1"/>
            </p:cNvSpPr>
            <p:nvPr/>
          </p:nvSpPr>
          <p:spPr bwMode="auto">
            <a:xfrm>
              <a:off x="3757" y="1172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168429" name="Text Box 45"/>
            <p:cNvSpPr txBox="1">
              <a:spLocks noChangeArrowheads="1"/>
            </p:cNvSpPr>
            <p:nvPr/>
          </p:nvSpPr>
          <p:spPr bwMode="auto">
            <a:xfrm>
              <a:off x="4166" y="1172"/>
              <a:ext cx="18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168430" name="Text Box 46"/>
            <p:cNvSpPr txBox="1">
              <a:spLocks noChangeArrowheads="1"/>
            </p:cNvSpPr>
            <p:nvPr/>
          </p:nvSpPr>
          <p:spPr bwMode="auto">
            <a:xfrm>
              <a:off x="4964" y="1172"/>
              <a:ext cx="27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000" smtClean="0">
                  <a:solidFill>
                    <a:srgbClr val="000000"/>
                  </a:solidFill>
                </a:rPr>
                <a:t>10</a:t>
              </a:r>
            </a:p>
          </p:txBody>
        </p:sp>
      </p:grpSp>
      <p:sp>
        <p:nvSpPr>
          <p:cNvPr id="1168431" name="Rectangle 47"/>
          <p:cNvSpPr>
            <a:spLocks noChangeArrowheads="1"/>
          </p:cNvSpPr>
          <p:nvPr/>
        </p:nvSpPr>
        <p:spPr bwMode="auto">
          <a:xfrm>
            <a:off x="3960813" y="1293813"/>
            <a:ext cx="914400" cy="685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32" name="Rectangle 48"/>
          <p:cNvSpPr>
            <a:spLocks noChangeArrowheads="1"/>
          </p:cNvSpPr>
          <p:nvPr/>
        </p:nvSpPr>
        <p:spPr bwMode="auto">
          <a:xfrm>
            <a:off x="2816225" y="379413"/>
            <a:ext cx="915988" cy="685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33" name="Text Box 49"/>
          <p:cNvSpPr txBox="1">
            <a:spLocks noChangeArrowheads="1"/>
          </p:cNvSpPr>
          <p:nvPr/>
        </p:nvSpPr>
        <p:spPr bwMode="auto">
          <a:xfrm>
            <a:off x="4037013" y="1263650"/>
            <a:ext cx="241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8434" name="Rectangle 50"/>
          <p:cNvSpPr>
            <a:spLocks noChangeArrowheads="1"/>
          </p:cNvSpPr>
          <p:nvPr/>
        </p:nvSpPr>
        <p:spPr bwMode="auto">
          <a:xfrm>
            <a:off x="4144963" y="1263650"/>
            <a:ext cx="87312" cy="28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35" name="Rectangle 51"/>
          <p:cNvSpPr>
            <a:spLocks noChangeArrowheads="1"/>
          </p:cNvSpPr>
          <p:nvPr/>
        </p:nvSpPr>
        <p:spPr bwMode="auto">
          <a:xfrm>
            <a:off x="3452813" y="1057275"/>
            <a:ext cx="88900" cy="30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36" name="Text Box 52"/>
          <p:cNvSpPr txBox="1">
            <a:spLocks noChangeArrowheads="1"/>
          </p:cNvSpPr>
          <p:nvPr/>
        </p:nvSpPr>
        <p:spPr bwMode="auto">
          <a:xfrm>
            <a:off x="3352800" y="836613"/>
            <a:ext cx="3794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8437" name="Rectangle 53"/>
          <p:cNvSpPr>
            <a:spLocks noChangeArrowheads="1"/>
          </p:cNvSpPr>
          <p:nvPr/>
        </p:nvSpPr>
        <p:spPr bwMode="auto">
          <a:xfrm>
            <a:off x="2995613" y="1058863"/>
            <a:ext cx="87312" cy="30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38" name="Text Box 54"/>
          <p:cNvSpPr txBox="1">
            <a:spLocks noChangeArrowheads="1"/>
          </p:cNvSpPr>
          <p:nvPr/>
        </p:nvSpPr>
        <p:spPr bwMode="auto">
          <a:xfrm>
            <a:off x="2900363" y="847725"/>
            <a:ext cx="2873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8439" name="Rectangle 55"/>
          <p:cNvSpPr>
            <a:spLocks noChangeArrowheads="1"/>
          </p:cNvSpPr>
          <p:nvPr/>
        </p:nvSpPr>
        <p:spPr bwMode="auto">
          <a:xfrm>
            <a:off x="2816225" y="379413"/>
            <a:ext cx="2743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40" name="Line 56"/>
          <p:cNvSpPr>
            <a:spLocks noChangeShapeType="1"/>
          </p:cNvSpPr>
          <p:nvPr/>
        </p:nvSpPr>
        <p:spPr bwMode="auto">
          <a:xfrm>
            <a:off x="2816225" y="1293813"/>
            <a:ext cx="2744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41" name="Line 57"/>
          <p:cNvSpPr>
            <a:spLocks noChangeShapeType="1"/>
          </p:cNvSpPr>
          <p:nvPr/>
        </p:nvSpPr>
        <p:spPr bwMode="auto">
          <a:xfrm>
            <a:off x="2816225" y="1065213"/>
            <a:ext cx="2744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42" name="Line 58"/>
          <p:cNvSpPr>
            <a:spLocks noChangeShapeType="1"/>
          </p:cNvSpPr>
          <p:nvPr/>
        </p:nvSpPr>
        <p:spPr bwMode="auto">
          <a:xfrm>
            <a:off x="3732213" y="3794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43" name="Line 59"/>
          <p:cNvSpPr>
            <a:spLocks noChangeShapeType="1"/>
          </p:cNvSpPr>
          <p:nvPr/>
        </p:nvSpPr>
        <p:spPr bwMode="auto">
          <a:xfrm>
            <a:off x="3960813" y="3794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44" name="Line 60"/>
          <p:cNvSpPr>
            <a:spLocks noChangeShapeType="1"/>
          </p:cNvSpPr>
          <p:nvPr/>
        </p:nvSpPr>
        <p:spPr bwMode="auto">
          <a:xfrm>
            <a:off x="4875213" y="3794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45" name="Rectangle 61"/>
          <p:cNvSpPr>
            <a:spLocks noChangeArrowheads="1"/>
          </p:cNvSpPr>
          <p:nvPr/>
        </p:nvSpPr>
        <p:spPr bwMode="auto">
          <a:xfrm>
            <a:off x="4875213" y="1512888"/>
            <a:ext cx="30162" cy="873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46" name="Text Box 62"/>
          <p:cNvSpPr txBox="1">
            <a:spLocks noChangeArrowheads="1"/>
          </p:cNvSpPr>
          <p:nvPr/>
        </p:nvSpPr>
        <p:spPr bwMode="auto">
          <a:xfrm>
            <a:off x="4618038" y="1427163"/>
            <a:ext cx="3794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8447" name="Text Box 63"/>
          <p:cNvSpPr txBox="1">
            <a:spLocks noChangeArrowheads="1"/>
          </p:cNvSpPr>
          <p:nvPr/>
        </p:nvSpPr>
        <p:spPr bwMode="auto">
          <a:xfrm>
            <a:off x="3122613" y="10652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8448" name="Text Box 64"/>
          <p:cNvSpPr txBox="1">
            <a:spLocks noChangeArrowheads="1"/>
          </p:cNvSpPr>
          <p:nvPr/>
        </p:nvSpPr>
        <p:spPr bwMode="auto">
          <a:xfrm>
            <a:off x="3706813" y="10652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68449" name="Text Box 65"/>
          <p:cNvSpPr txBox="1">
            <a:spLocks noChangeArrowheads="1"/>
          </p:cNvSpPr>
          <p:nvPr/>
        </p:nvSpPr>
        <p:spPr bwMode="auto">
          <a:xfrm>
            <a:off x="5103813" y="10652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68450" name="Text Box 66"/>
          <p:cNvSpPr txBox="1">
            <a:spLocks noChangeArrowheads="1"/>
          </p:cNvSpPr>
          <p:nvPr/>
        </p:nvSpPr>
        <p:spPr bwMode="auto">
          <a:xfrm>
            <a:off x="3122613" y="15224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68451" name="Text Box 67"/>
          <p:cNvSpPr txBox="1">
            <a:spLocks noChangeArrowheads="1"/>
          </p:cNvSpPr>
          <p:nvPr/>
        </p:nvSpPr>
        <p:spPr bwMode="auto">
          <a:xfrm>
            <a:off x="4286250" y="1065213"/>
            <a:ext cx="3032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68452" name="Text Box 68"/>
          <p:cNvSpPr txBox="1">
            <a:spLocks noChangeArrowheads="1"/>
          </p:cNvSpPr>
          <p:nvPr/>
        </p:nvSpPr>
        <p:spPr bwMode="auto">
          <a:xfrm>
            <a:off x="3732213" y="15224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68453" name="Text Box 69"/>
          <p:cNvSpPr txBox="1">
            <a:spLocks noChangeArrowheads="1"/>
          </p:cNvSpPr>
          <p:nvPr/>
        </p:nvSpPr>
        <p:spPr bwMode="auto">
          <a:xfrm>
            <a:off x="5027613" y="1522413"/>
            <a:ext cx="4556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68454" name="Text Box 70"/>
          <p:cNvSpPr txBox="1">
            <a:spLocks noChangeArrowheads="1"/>
          </p:cNvSpPr>
          <p:nvPr/>
        </p:nvSpPr>
        <p:spPr bwMode="auto">
          <a:xfrm>
            <a:off x="3732213" y="6080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8455" name="Text Box 71"/>
          <p:cNvSpPr txBox="1">
            <a:spLocks noChangeArrowheads="1"/>
          </p:cNvSpPr>
          <p:nvPr/>
        </p:nvSpPr>
        <p:spPr bwMode="auto">
          <a:xfrm>
            <a:off x="4265613" y="608013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8456" name="Text Box 72"/>
          <p:cNvSpPr txBox="1">
            <a:spLocks noChangeArrowheads="1"/>
          </p:cNvSpPr>
          <p:nvPr/>
        </p:nvSpPr>
        <p:spPr bwMode="auto">
          <a:xfrm>
            <a:off x="5105400" y="6080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8458" name="Line 74"/>
          <p:cNvSpPr>
            <a:spLocks noChangeShapeType="1"/>
          </p:cNvSpPr>
          <p:nvPr/>
        </p:nvSpPr>
        <p:spPr bwMode="auto">
          <a:xfrm>
            <a:off x="3046413" y="5470525"/>
            <a:ext cx="0" cy="381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59" name="Line 75"/>
          <p:cNvSpPr>
            <a:spLocks noChangeShapeType="1"/>
          </p:cNvSpPr>
          <p:nvPr/>
        </p:nvSpPr>
        <p:spPr bwMode="auto">
          <a:xfrm>
            <a:off x="3046413" y="5851525"/>
            <a:ext cx="838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60" name="Line 76"/>
          <p:cNvSpPr>
            <a:spLocks noChangeShapeType="1"/>
          </p:cNvSpPr>
          <p:nvPr/>
        </p:nvSpPr>
        <p:spPr bwMode="auto">
          <a:xfrm flipV="1">
            <a:off x="3884613" y="5300663"/>
            <a:ext cx="0" cy="5349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61" name="Line 77"/>
          <p:cNvSpPr>
            <a:spLocks noChangeShapeType="1"/>
          </p:cNvSpPr>
          <p:nvPr/>
        </p:nvSpPr>
        <p:spPr bwMode="auto">
          <a:xfrm>
            <a:off x="3890963" y="5316538"/>
            <a:ext cx="3063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62" name="Line 78"/>
          <p:cNvSpPr>
            <a:spLocks noChangeShapeType="1"/>
          </p:cNvSpPr>
          <p:nvPr/>
        </p:nvSpPr>
        <p:spPr bwMode="auto">
          <a:xfrm>
            <a:off x="4191000" y="5316538"/>
            <a:ext cx="1588" cy="3825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63" name="Line 79"/>
          <p:cNvSpPr>
            <a:spLocks noChangeShapeType="1"/>
          </p:cNvSpPr>
          <p:nvPr/>
        </p:nvSpPr>
        <p:spPr bwMode="auto">
          <a:xfrm>
            <a:off x="3505200" y="544988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64" name="Rectangle 80"/>
          <p:cNvSpPr>
            <a:spLocks noChangeArrowheads="1"/>
          </p:cNvSpPr>
          <p:nvPr/>
        </p:nvSpPr>
        <p:spPr bwMode="auto">
          <a:xfrm>
            <a:off x="3962400" y="5699125"/>
            <a:ext cx="914400" cy="685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65" name="Rectangle 81"/>
          <p:cNvSpPr>
            <a:spLocks noChangeArrowheads="1"/>
          </p:cNvSpPr>
          <p:nvPr/>
        </p:nvSpPr>
        <p:spPr bwMode="auto">
          <a:xfrm>
            <a:off x="2817813" y="4783138"/>
            <a:ext cx="915987" cy="687387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66" name="Text Box 82"/>
          <p:cNvSpPr txBox="1">
            <a:spLocks noChangeArrowheads="1"/>
          </p:cNvSpPr>
          <p:nvPr/>
        </p:nvSpPr>
        <p:spPr bwMode="auto">
          <a:xfrm>
            <a:off x="4038600" y="5668963"/>
            <a:ext cx="2413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8467" name="Rectangle 83"/>
          <p:cNvSpPr>
            <a:spLocks noChangeArrowheads="1"/>
          </p:cNvSpPr>
          <p:nvPr/>
        </p:nvSpPr>
        <p:spPr bwMode="auto">
          <a:xfrm>
            <a:off x="3454400" y="5461000"/>
            <a:ext cx="87313" cy="30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68" name="Text Box 84"/>
          <p:cNvSpPr txBox="1">
            <a:spLocks noChangeArrowheads="1"/>
          </p:cNvSpPr>
          <p:nvPr/>
        </p:nvSpPr>
        <p:spPr bwMode="auto">
          <a:xfrm>
            <a:off x="3354388" y="5241925"/>
            <a:ext cx="379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8469" name="Rectangle 85"/>
          <p:cNvSpPr>
            <a:spLocks noChangeArrowheads="1"/>
          </p:cNvSpPr>
          <p:nvPr/>
        </p:nvSpPr>
        <p:spPr bwMode="auto">
          <a:xfrm>
            <a:off x="2997200" y="5461000"/>
            <a:ext cx="87313" cy="30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70" name="Text Box 86"/>
          <p:cNvSpPr txBox="1">
            <a:spLocks noChangeArrowheads="1"/>
          </p:cNvSpPr>
          <p:nvPr/>
        </p:nvSpPr>
        <p:spPr bwMode="auto">
          <a:xfrm>
            <a:off x="2901950" y="5251450"/>
            <a:ext cx="2873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8471" name="Rectangle 87"/>
          <p:cNvSpPr>
            <a:spLocks noChangeArrowheads="1"/>
          </p:cNvSpPr>
          <p:nvPr/>
        </p:nvSpPr>
        <p:spPr bwMode="auto">
          <a:xfrm>
            <a:off x="2817813" y="4783138"/>
            <a:ext cx="2743200" cy="1601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72" name="Line 88"/>
          <p:cNvSpPr>
            <a:spLocks noChangeShapeType="1"/>
          </p:cNvSpPr>
          <p:nvPr/>
        </p:nvSpPr>
        <p:spPr bwMode="auto">
          <a:xfrm>
            <a:off x="2817813" y="5699125"/>
            <a:ext cx="274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73" name="Line 89"/>
          <p:cNvSpPr>
            <a:spLocks noChangeShapeType="1"/>
          </p:cNvSpPr>
          <p:nvPr/>
        </p:nvSpPr>
        <p:spPr bwMode="auto">
          <a:xfrm>
            <a:off x="2817813" y="5470525"/>
            <a:ext cx="274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74" name="Line 90"/>
          <p:cNvSpPr>
            <a:spLocks noChangeShapeType="1"/>
          </p:cNvSpPr>
          <p:nvPr/>
        </p:nvSpPr>
        <p:spPr bwMode="auto">
          <a:xfrm>
            <a:off x="3733800" y="4783138"/>
            <a:ext cx="0" cy="160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75" name="Line 91"/>
          <p:cNvSpPr>
            <a:spLocks noChangeShapeType="1"/>
          </p:cNvSpPr>
          <p:nvPr/>
        </p:nvSpPr>
        <p:spPr bwMode="auto">
          <a:xfrm>
            <a:off x="3962400" y="4783138"/>
            <a:ext cx="0" cy="160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76" name="Line 92"/>
          <p:cNvSpPr>
            <a:spLocks noChangeShapeType="1"/>
          </p:cNvSpPr>
          <p:nvPr/>
        </p:nvSpPr>
        <p:spPr bwMode="auto">
          <a:xfrm>
            <a:off x="4876800" y="4783138"/>
            <a:ext cx="0" cy="160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77" name="Rectangle 93"/>
          <p:cNvSpPr>
            <a:spLocks noChangeArrowheads="1"/>
          </p:cNvSpPr>
          <p:nvPr/>
        </p:nvSpPr>
        <p:spPr bwMode="auto">
          <a:xfrm>
            <a:off x="4876800" y="5918200"/>
            <a:ext cx="30163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78" name="Text Box 94"/>
          <p:cNvSpPr txBox="1">
            <a:spLocks noChangeArrowheads="1"/>
          </p:cNvSpPr>
          <p:nvPr/>
        </p:nvSpPr>
        <p:spPr bwMode="auto">
          <a:xfrm>
            <a:off x="4619625" y="5830888"/>
            <a:ext cx="3794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8479" name="Line 95"/>
          <p:cNvSpPr>
            <a:spLocks noChangeShapeType="1"/>
          </p:cNvSpPr>
          <p:nvPr/>
        </p:nvSpPr>
        <p:spPr bwMode="auto">
          <a:xfrm>
            <a:off x="3505200" y="5545138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80" name="Line 96"/>
          <p:cNvSpPr>
            <a:spLocks noChangeShapeType="1"/>
          </p:cNvSpPr>
          <p:nvPr/>
        </p:nvSpPr>
        <p:spPr bwMode="auto">
          <a:xfrm>
            <a:off x="5029200" y="5545138"/>
            <a:ext cx="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81" name="Line 97"/>
          <p:cNvSpPr>
            <a:spLocks noChangeShapeType="1"/>
          </p:cNvSpPr>
          <p:nvPr/>
        </p:nvSpPr>
        <p:spPr bwMode="auto">
          <a:xfrm flipH="1">
            <a:off x="4876800" y="59642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82" name="Text Box 98"/>
          <p:cNvSpPr txBox="1">
            <a:spLocks noChangeArrowheads="1"/>
          </p:cNvSpPr>
          <p:nvPr/>
        </p:nvSpPr>
        <p:spPr bwMode="auto">
          <a:xfrm>
            <a:off x="3121025" y="5470525"/>
            <a:ext cx="30321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8483" name="Text Box 99"/>
          <p:cNvSpPr txBox="1">
            <a:spLocks noChangeArrowheads="1"/>
          </p:cNvSpPr>
          <p:nvPr/>
        </p:nvSpPr>
        <p:spPr bwMode="auto">
          <a:xfrm>
            <a:off x="3675063" y="5489575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68484" name="Text Box 100"/>
          <p:cNvSpPr txBox="1">
            <a:spLocks noChangeArrowheads="1"/>
          </p:cNvSpPr>
          <p:nvPr/>
        </p:nvSpPr>
        <p:spPr bwMode="auto">
          <a:xfrm>
            <a:off x="5102225" y="5470525"/>
            <a:ext cx="30321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68485" name="Text Box 101"/>
          <p:cNvSpPr txBox="1">
            <a:spLocks noChangeArrowheads="1"/>
          </p:cNvSpPr>
          <p:nvPr/>
        </p:nvSpPr>
        <p:spPr bwMode="auto">
          <a:xfrm>
            <a:off x="3121025" y="5927725"/>
            <a:ext cx="30321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68486" name="Text Box 102"/>
          <p:cNvSpPr txBox="1">
            <a:spLocks noChangeArrowheads="1"/>
          </p:cNvSpPr>
          <p:nvPr/>
        </p:nvSpPr>
        <p:spPr bwMode="auto">
          <a:xfrm>
            <a:off x="4283075" y="5500688"/>
            <a:ext cx="3048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68487" name="Text Box 103"/>
          <p:cNvSpPr txBox="1">
            <a:spLocks noChangeArrowheads="1"/>
          </p:cNvSpPr>
          <p:nvPr/>
        </p:nvSpPr>
        <p:spPr bwMode="auto">
          <a:xfrm>
            <a:off x="3730625" y="5927725"/>
            <a:ext cx="30321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68488" name="Text Box 104"/>
          <p:cNvSpPr txBox="1">
            <a:spLocks noChangeArrowheads="1"/>
          </p:cNvSpPr>
          <p:nvPr/>
        </p:nvSpPr>
        <p:spPr bwMode="auto">
          <a:xfrm>
            <a:off x="5026025" y="5927725"/>
            <a:ext cx="45561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68489" name="Text Box 105"/>
          <p:cNvSpPr txBox="1">
            <a:spLocks noChangeArrowheads="1"/>
          </p:cNvSpPr>
          <p:nvPr/>
        </p:nvSpPr>
        <p:spPr bwMode="auto">
          <a:xfrm>
            <a:off x="3730625" y="5013325"/>
            <a:ext cx="3032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8490" name="Text Box 106"/>
          <p:cNvSpPr txBox="1">
            <a:spLocks noChangeArrowheads="1"/>
          </p:cNvSpPr>
          <p:nvPr/>
        </p:nvSpPr>
        <p:spPr bwMode="auto">
          <a:xfrm>
            <a:off x="4262438" y="5013325"/>
            <a:ext cx="304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8491" name="Text Box 107"/>
          <p:cNvSpPr txBox="1">
            <a:spLocks noChangeArrowheads="1"/>
          </p:cNvSpPr>
          <p:nvPr/>
        </p:nvSpPr>
        <p:spPr bwMode="auto">
          <a:xfrm>
            <a:off x="5103813" y="5013325"/>
            <a:ext cx="303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8492" name="Rectangle 108"/>
          <p:cNvSpPr>
            <a:spLocks noChangeArrowheads="1"/>
          </p:cNvSpPr>
          <p:nvPr/>
        </p:nvSpPr>
        <p:spPr bwMode="auto">
          <a:xfrm>
            <a:off x="4143375" y="5661025"/>
            <a:ext cx="87313" cy="28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93" name="AutoShape 109"/>
          <p:cNvSpPr>
            <a:spLocks noChangeAspect="1" noChangeArrowheads="1"/>
          </p:cNvSpPr>
          <p:nvPr/>
        </p:nvSpPr>
        <p:spPr bwMode="auto">
          <a:xfrm rot="5400000">
            <a:off x="5911057" y="4163219"/>
            <a:ext cx="369887" cy="904875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94" name="Rectangle 110"/>
          <p:cNvSpPr>
            <a:spLocks noChangeArrowheads="1"/>
          </p:cNvSpPr>
          <p:nvPr/>
        </p:nvSpPr>
        <p:spPr bwMode="auto">
          <a:xfrm>
            <a:off x="3962400" y="3581400"/>
            <a:ext cx="914400" cy="685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95" name="Rectangle 111"/>
          <p:cNvSpPr>
            <a:spLocks noChangeArrowheads="1"/>
          </p:cNvSpPr>
          <p:nvPr/>
        </p:nvSpPr>
        <p:spPr bwMode="auto">
          <a:xfrm>
            <a:off x="2817813" y="2667000"/>
            <a:ext cx="915987" cy="685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96" name="Text Box 112"/>
          <p:cNvSpPr txBox="1">
            <a:spLocks noChangeArrowheads="1"/>
          </p:cNvSpPr>
          <p:nvPr/>
        </p:nvSpPr>
        <p:spPr bwMode="auto">
          <a:xfrm>
            <a:off x="4038600" y="3551238"/>
            <a:ext cx="241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8497" name="Text Box 113"/>
          <p:cNvSpPr txBox="1">
            <a:spLocks noChangeArrowheads="1"/>
          </p:cNvSpPr>
          <p:nvPr/>
        </p:nvSpPr>
        <p:spPr bwMode="auto">
          <a:xfrm>
            <a:off x="3354388" y="3124200"/>
            <a:ext cx="3794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8498" name="Rectangle 114"/>
          <p:cNvSpPr>
            <a:spLocks noChangeArrowheads="1"/>
          </p:cNvSpPr>
          <p:nvPr/>
        </p:nvSpPr>
        <p:spPr bwMode="auto">
          <a:xfrm>
            <a:off x="2997200" y="3344863"/>
            <a:ext cx="87313" cy="30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499" name="Text Box 115"/>
          <p:cNvSpPr txBox="1">
            <a:spLocks noChangeArrowheads="1"/>
          </p:cNvSpPr>
          <p:nvPr/>
        </p:nvSpPr>
        <p:spPr bwMode="auto">
          <a:xfrm>
            <a:off x="2901950" y="3135313"/>
            <a:ext cx="28733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8500" name="Rectangle 116"/>
          <p:cNvSpPr>
            <a:spLocks noChangeArrowheads="1"/>
          </p:cNvSpPr>
          <p:nvPr/>
        </p:nvSpPr>
        <p:spPr bwMode="auto">
          <a:xfrm>
            <a:off x="2817813" y="2667000"/>
            <a:ext cx="2743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01" name="Line 117"/>
          <p:cNvSpPr>
            <a:spLocks noChangeShapeType="1"/>
          </p:cNvSpPr>
          <p:nvPr/>
        </p:nvSpPr>
        <p:spPr bwMode="auto">
          <a:xfrm>
            <a:off x="2817813" y="3581400"/>
            <a:ext cx="274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02" name="Line 118"/>
          <p:cNvSpPr>
            <a:spLocks noChangeShapeType="1"/>
          </p:cNvSpPr>
          <p:nvPr/>
        </p:nvSpPr>
        <p:spPr bwMode="auto">
          <a:xfrm>
            <a:off x="2817813" y="3352800"/>
            <a:ext cx="274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03" name="Line 119"/>
          <p:cNvSpPr>
            <a:spLocks noChangeShapeType="1"/>
          </p:cNvSpPr>
          <p:nvPr/>
        </p:nvSpPr>
        <p:spPr bwMode="auto">
          <a:xfrm>
            <a:off x="3733800" y="2667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04" name="Line 120"/>
          <p:cNvSpPr>
            <a:spLocks noChangeShapeType="1"/>
          </p:cNvSpPr>
          <p:nvPr/>
        </p:nvSpPr>
        <p:spPr bwMode="auto">
          <a:xfrm>
            <a:off x="3962400" y="2667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05" name="Line 121"/>
          <p:cNvSpPr>
            <a:spLocks noChangeShapeType="1"/>
          </p:cNvSpPr>
          <p:nvPr/>
        </p:nvSpPr>
        <p:spPr bwMode="auto">
          <a:xfrm>
            <a:off x="4876800" y="2667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06" name="Rectangle 122"/>
          <p:cNvSpPr>
            <a:spLocks noChangeArrowheads="1"/>
          </p:cNvSpPr>
          <p:nvPr/>
        </p:nvSpPr>
        <p:spPr bwMode="auto">
          <a:xfrm>
            <a:off x="4876800" y="3800475"/>
            <a:ext cx="30163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07" name="Text Box 123"/>
          <p:cNvSpPr txBox="1">
            <a:spLocks noChangeArrowheads="1"/>
          </p:cNvSpPr>
          <p:nvPr/>
        </p:nvSpPr>
        <p:spPr bwMode="auto">
          <a:xfrm>
            <a:off x="4619625" y="3714750"/>
            <a:ext cx="37941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8508" name="Line 124"/>
          <p:cNvSpPr>
            <a:spLocks noChangeShapeType="1"/>
          </p:cNvSpPr>
          <p:nvPr/>
        </p:nvSpPr>
        <p:spPr bwMode="auto">
          <a:xfrm>
            <a:off x="3505200" y="3333750"/>
            <a:ext cx="0" cy="952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09" name="Line 125"/>
          <p:cNvSpPr>
            <a:spLocks noChangeShapeType="1"/>
          </p:cNvSpPr>
          <p:nvPr/>
        </p:nvSpPr>
        <p:spPr bwMode="auto">
          <a:xfrm flipV="1">
            <a:off x="3505200" y="3429000"/>
            <a:ext cx="1524000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10" name="Line 126"/>
          <p:cNvSpPr>
            <a:spLocks noChangeShapeType="1"/>
          </p:cNvSpPr>
          <p:nvPr/>
        </p:nvSpPr>
        <p:spPr bwMode="auto">
          <a:xfrm>
            <a:off x="5029200" y="3429000"/>
            <a:ext cx="0" cy="4222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11" name="Line 127"/>
          <p:cNvSpPr>
            <a:spLocks noChangeShapeType="1"/>
          </p:cNvSpPr>
          <p:nvPr/>
        </p:nvSpPr>
        <p:spPr bwMode="auto">
          <a:xfrm flipH="1">
            <a:off x="4876800" y="3848100"/>
            <a:ext cx="152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12" name="Text Box 128"/>
          <p:cNvSpPr txBox="1">
            <a:spLocks noChangeArrowheads="1"/>
          </p:cNvSpPr>
          <p:nvPr/>
        </p:nvSpPr>
        <p:spPr bwMode="auto">
          <a:xfrm>
            <a:off x="3122613" y="3352800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8513" name="Text Box 129"/>
          <p:cNvSpPr txBox="1">
            <a:spLocks noChangeArrowheads="1"/>
          </p:cNvSpPr>
          <p:nvPr/>
        </p:nvSpPr>
        <p:spPr bwMode="auto">
          <a:xfrm>
            <a:off x="3706813" y="338296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68514" name="Text Box 130"/>
          <p:cNvSpPr txBox="1">
            <a:spLocks noChangeArrowheads="1"/>
          </p:cNvSpPr>
          <p:nvPr/>
        </p:nvSpPr>
        <p:spPr bwMode="auto">
          <a:xfrm>
            <a:off x="5103813" y="3352800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68515" name="Text Box 131"/>
          <p:cNvSpPr txBox="1">
            <a:spLocks noChangeArrowheads="1"/>
          </p:cNvSpPr>
          <p:nvPr/>
        </p:nvSpPr>
        <p:spPr bwMode="auto">
          <a:xfrm>
            <a:off x="3122613" y="3810000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68516" name="Text Box 132"/>
          <p:cNvSpPr txBox="1">
            <a:spLocks noChangeArrowheads="1"/>
          </p:cNvSpPr>
          <p:nvPr/>
        </p:nvSpPr>
        <p:spPr bwMode="auto">
          <a:xfrm>
            <a:off x="4284663" y="338296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68517" name="Text Box 133"/>
          <p:cNvSpPr txBox="1">
            <a:spLocks noChangeArrowheads="1"/>
          </p:cNvSpPr>
          <p:nvPr/>
        </p:nvSpPr>
        <p:spPr bwMode="auto">
          <a:xfrm>
            <a:off x="3732213" y="3810000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68518" name="Text Box 134"/>
          <p:cNvSpPr txBox="1">
            <a:spLocks noChangeArrowheads="1"/>
          </p:cNvSpPr>
          <p:nvPr/>
        </p:nvSpPr>
        <p:spPr bwMode="auto">
          <a:xfrm>
            <a:off x="5027613" y="3810000"/>
            <a:ext cx="4556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68519" name="Text Box 135"/>
          <p:cNvSpPr txBox="1">
            <a:spLocks noChangeArrowheads="1"/>
          </p:cNvSpPr>
          <p:nvPr/>
        </p:nvSpPr>
        <p:spPr bwMode="auto">
          <a:xfrm>
            <a:off x="3732213" y="2895600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8520" name="Text Box 136"/>
          <p:cNvSpPr txBox="1">
            <a:spLocks noChangeArrowheads="1"/>
          </p:cNvSpPr>
          <p:nvPr/>
        </p:nvSpPr>
        <p:spPr bwMode="auto">
          <a:xfrm>
            <a:off x="4264025" y="2895600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8521" name="Text Box 137"/>
          <p:cNvSpPr txBox="1">
            <a:spLocks noChangeArrowheads="1"/>
          </p:cNvSpPr>
          <p:nvPr/>
        </p:nvSpPr>
        <p:spPr bwMode="auto">
          <a:xfrm>
            <a:off x="5105400" y="2895600"/>
            <a:ext cx="3032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8522" name="Text Box 138"/>
          <p:cNvSpPr txBox="1">
            <a:spLocks noChangeArrowheads="1"/>
          </p:cNvSpPr>
          <p:nvPr/>
        </p:nvSpPr>
        <p:spPr bwMode="auto">
          <a:xfrm>
            <a:off x="7043738" y="2438400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8523" name="Text Box 139"/>
          <p:cNvSpPr txBox="1">
            <a:spLocks noChangeArrowheads="1"/>
          </p:cNvSpPr>
          <p:nvPr/>
        </p:nvSpPr>
        <p:spPr bwMode="auto">
          <a:xfrm>
            <a:off x="7729538" y="2438400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8524" name="Text Box 140"/>
          <p:cNvSpPr txBox="1">
            <a:spLocks noChangeArrowheads="1"/>
          </p:cNvSpPr>
          <p:nvPr/>
        </p:nvSpPr>
        <p:spPr bwMode="auto">
          <a:xfrm>
            <a:off x="8415338" y="2438400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8525" name="Text Box 141"/>
          <p:cNvSpPr txBox="1">
            <a:spLocks noChangeArrowheads="1"/>
          </p:cNvSpPr>
          <p:nvPr/>
        </p:nvSpPr>
        <p:spPr bwMode="auto">
          <a:xfrm>
            <a:off x="6992938" y="2687638"/>
            <a:ext cx="381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3,1</a:t>
            </a:r>
          </a:p>
        </p:txBody>
      </p:sp>
      <p:sp>
        <p:nvSpPr>
          <p:cNvPr id="1168526" name="Oval 142"/>
          <p:cNvSpPr>
            <a:spLocks noChangeArrowheads="1"/>
          </p:cNvSpPr>
          <p:nvPr/>
        </p:nvSpPr>
        <p:spPr bwMode="auto">
          <a:xfrm>
            <a:off x="7023100" y="2667000"/>
            <a:ext cx="304800" cy="306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27" name="Line 143"/>
          <p:cNvSpPr>
            <a:spLocks noChangeShapeType="1"/>
          </p:cNvSpPr>
          <p:nvPr/>
        </p:nvSpPr>
        <p:spPr bwMode="auto">
          <a:xfrm>
            <a:off x="73279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28" name="Oval 144"/>
          <p:cNvSpPr>
            <a:spLocks noChangeArrowheads="1"/>
          </p:cNvSpPr>
          <p:nvPr/>
        </p:nvSpPr>
        <p:spPr bwMode="auto">
          <a:xfrm>
            <a:off x="7708900" y="2667000"/>
            <a:ext cx="304800" cy="306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29" name="Line 145"/>
          <p:cNvSpPr>
            <a:spLocks noChangeShapeType="1"/>
          </p:cNvSpPr>
          <p:nvPr/>
        </p:nvSpPr>
        <p:spPr bwMode="auto">
          <a:xfrm>
            <a:off x="8013700" y="2819400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30" name="Oval 146"/>
          <p:cNvSpPr>
            <a:spLocks noChangeArrowheads="1"/>
          </p:cNvSpPr>
          <p:nvPr/>
        </p:nvSpPr>
        <p:spPr bwMode="auto">
          <a:xfrm>
            <a:off x="8394700" y="2667000"/>
            <a:ext cx="306388" cy="306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31" name="Oval 147"/>
          <p:cNvSpPr>
            <a:spLocks noChangeArrowheads="1"/>
          </p:cNvSpPr>
          <p:nvPr/>
        </p:nvSpPr>
        <p:spPr bwMode="auto">
          <a:xfrm>
            <a:off x="6340475" y="3278188"/>
            <a:ext cx="304800" cy="3048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32" name="Line 148"/>
          <p:cNvSpPr>
            <a:spLocks noChangeShapeType="1"/>
          </p:cNvSpPr>
          <p:nvPr/>
        </p:nvSpPr>
        <p:spPr bwMode="auto">
          <a:xfrm>
            <a:off x="6645275" y="34305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33" name="Oval 149"/>
          <p:cNvSpPr>
            <a:spLocks noChangeArrowheads="1"/>
          </p:cNvSpPr>
          <p:nvPr/>
        </p:nvSpPr>
        <p:spPr bwMode="auto">
          <a:xfrm>
            <a:off x="7026275" y="3278188"/>
            <a:ext cx="304800" cy="3048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34" name="Line 150"/>
          <p:cNvSpPr>
            <a:spLocks noChangeShapeType="1"/>
          </p:cNvSpPr>
          <p:nvPr/>
        </p:nvSpPr>
        <p:spPr bwMode="auto">
          <a:xfrm>
            <a:off x="7331075" y="34305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35" name="Oval 151"/>
          <p:cNvSpPr>
            <a:spLocks noChangeArrowheads="1"/>
          </p:cNvSpPr>
          <p:nvPr/>
        </p:nvSpPr>
        <p:spPr bwMode="auto">
          <a:xfrm>
            <a:off x="7713663" y="3278188"/>
            <a:ext cx="304800" cy="3048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36" name="Line 152"/>
          <p:cNvSpPr>
            <a:spLocks noChangeShapeType="1"/>
          </p:cNvSpPr>
          <p:nvPr/>
        </p:nvSpPr>
        <p:spPr bwMode="auto">
          <a:xfrm>
            <a:off x="8015288" y="3430588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37" name="Oval 153"/>
          <p:cNvSpPr>
            <a:spLocks noChangeArrowheads="1"/>
          </p:cNvSpPr>
          <p:nvPr/>
        </p:nvSpPr>
        <p:spPr bwMode="auto">
          <a:xfrm>
            <a:off x="8397875" y="3278188"/>
            <a:ext cx="304800" cy="3048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38" name="Oval 154"/>
          <p:cNvSpPr>
            <a:spLocks noChangeArrowheads="1"/>
          </p:cNvSpPr>
          <p:nvPr/>
        </p:nvSpPr>
        <p:spPr bwMode="auto">
          <a:xfrm>
            <a:off x="6337300" y="3886200"/>
            <a:ext cx="304800" cy="306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39" name="Line 155"/>
          <p:cNvSpPr>
            <a:spLocks noChangeShapeType="1"/>
          </p:cNvSpPr>
          <p:nvPr/>
        </p:nvSpPr>
        <p:spPr bwMode="auto">
          <a:xfrm>
            <a:off x="66421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40" name="Oval 156"/>
          <p:cNvSpPr>
            <a:spLocks noChangeArrowheads="1"/>
          </p:cNvSpPr>
          <p:nvPr/>
        </p:nvSpPr>
        <p:spPr bwMode="auto">
          <a:xfrm>
            <a:off x="7023100" y="3886200"/>
            <a:ext cx="304800" cy="306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41" name="Oval 157"/>
          <p:cNvSpPr>
            <a:spLocks noChangeArrowheads="1"/>
          </p:cNvSpPr>
          <p:nvPr/>
        </p:nvSpPr>
        <p:spPr bwMode="auto">
          <a:xfrm>
            <a:off x="8393113" y="3886200"/>
            <a:ext cx="306387" cy="306388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42" name="Line 158"/>
          <p:cNvSpPr>
            <a:spLocks noChangeShapeType="1"/>
          </p:cNvSpPr>
          <p:nvPr/>
        </p:nvSpPr>
        <p:spPr bwMode="auto">
          <a:xfrm>
            <a:off x="8548688" y="35829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43" name="Line 159"/>
          <p:cNvSpPr>
            <a:spLocks noChangeShapeType="1"/>
          </p:cNvSpPr>
          <p:nvPr/>
        </p:nvSpPr>
        <p:spPr bwMode="auto">
          <a:xfrm>
            <a:off x="8548688" y="29733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44" name="Line 160"/>
          <p:cNvSpPr>
            <a:spLocks noChangeShapeType="1"/>
          </p:cNvSpPr>
          <p:nvPr/>
        </p:nvSpPr>
        <p:spPr bwMode="auto">
          <a:xfrm>
            <a:off x="7862888" y="29733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45" name="Line 161"/>
          <p:cNvSpPr>
            <a:spLocks noChangeShapeType="1"/>
          </p:cNvSpPr>
          <p:nvPr/>
        </p:nvSpPr>
        <p:spPr bwMode="auto">
          <a:xfrm>
            <a:off x="7175500" y="29733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46" name="Line 162"/>
          <p:cNvSpPr>
            <a:spLocks noChangeShapeType="1"/>
          </p:cNvSpPr>
          <p:nvPr/>
        </p:nvSpPr>
        <p:spPr bwMode="auto">
          <a:xfrm>
            <a:off x="6510338" y="35941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47" name="Line 163"/>
          <p:cNvSpPr>
            <a:spLocks noChangeShapeType="1"/>
          </p:cNvSpPr>
          <p:nvPr/>
        </p:nvSpPr>
        <p:spPr bwMode="auto">
          <a:xfrm>
            <a:off x="7175500" y="35829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48" name="Text Box 164"/>
          <p:cNvSpPr txBox="1">
            <a:spLocks noChangeArrowheads="1"/>
          </p:cNvSpPr>
          <p:nvPr/>
        </p:nvSpPr>
        <p:spPr bwMode="auto">
          <a:xfrm>
            <a:off x="7680325" y="2687638"/>
            <a:ext cx="381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3,4</a:t>
            </a:r>
          </a:p>
        </p:txBody>
      </p:sp>
      <p:sp>
        <p:nvSpPr>
          <p:cNvPr id="1168549" name="Text Box 165"/>
          <p:cNvSpPr txBox="1">
            <a:spLocks noChangeArrowheads="1"/>
          </p:cNvSpPr>
          <p:nvPr/>
        </p:nvSpPr>
        <p:spPr bwMode="auto">
          <a:xfrm>
            <a:off x="8364538" y="2687638"/>
            <a:ext cx="382587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3,3</a:t>
            </a:r>
          </a:p>
        </p:txBody>
      </p:sp>
      <p:sp>
        <p:nvSpPr>
          <p:cNvPr id="1168550" name="Text Box 166"/>
          <p:cNvSpPr txBox="1">
            <a:spLocks noChangeArrowheads="1"/>
          </p:cNvSpPr>
          <p:nvPr/>
        </p:nvSpPr>
        <p:spPr bwMode="auto">
          <a:xfrm>
            <a:off x="6307138" y="329723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0,3</a:t>
            </a:r>
          </a:p>
        </p:txBody>
      </p:sp>
      <p:sp>
        <p:nvSpPr>
          <p:cNvPr id="1168551" name="Text Box 167"/>
          <p:cNvSpPr txBox="1">
            <a:spLocks noChangeArrowheads="1"/>
          </p:cNvSpPr>
          <p:nvPr/>
        </p:nvSpPr>
        <p:spPr bwMode="auto">
          <a:xfrm>
            <a:off x="6994525" y="329723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1168552" name="Text Box 168"/>
          <p:cNvSpPr txBox="1">
            <a:spLocks noChangeArrowheads="1"/>
          </p:cNvSpPr>
          <p:nvPr/>
        </p:nvSpPr>
        <p:spPr bwMode="auto">
          <a:xfrm>
            <a:off x="7680325" y="329723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0,4</a:t>
            </a:r>
          </a:p>
        </p:txBody>
      </p:sp>
      <p:sp>
        <p:nvSpPr>
          <p:cNvPr id="1168553" name="Text Box 169"/>
          <p:cNvSpPr txBox="1">
            <a:spLocks noChangeArrowheads="1"/>
          </p:cNvSpPr>
          <p:nvPr/>
        </p:nvSpPr>
        <p:spPr bwMode="auto">
          <a:xfrm>
            <a:off x="8364538" y="3297238"/>
            <a:ext cx="3825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0,2</a:t>
            </a:r>
          </a:p>
        </p:txBody>
      </p:sp>
      <p:sp>
        <p:nvSpPr>
          <p:cNvPr id="1168554" name="Text Box 170"/>
          <p:cNvSpPr txBox="1">
            <a:spLocks noChangeArrowheads="1"/>
          </p:cNvSpPr>
          <p:nvPr/>
        </p:nvSpPr>
        <p:spPr bwMode="auto">
          <a:xfrm>
            <a:off x="6307138" y="3908425"/>
            <a:ext cx="381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3,4</a:t>
            </a:r>
          </a:p>
        </p:txBody>
      </p:sp>
      <p:sp>
        <p:nvSpPr>
          <p:cNvPr id="1168555" name="Text Box 171"/>
          <p:cNvSpPr txBox="1">
            <a:spLocks noChangeArrowheads="1"/>
          </p:cNvSpPr>
          <p:nvPr/>
        </p:nvSpPr>
        <p:spPr bwMode="auto">
          <a:xfrm>
            <a:off x="6994525" y="3908425"/>
            <a:ext cx="381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3,1</a:t>
            </a:r>
          </a:p>
        </p:txBody>
      </p:sp>
      <p:sp>
        <p:nvSpPr>
          <p:cNvPr id="1168556" name="Text Box 172"/>
          <p:cNvSpPr txBox="1">
            <a:spLocks noChangeArrowheads="1"/>
          </p:cNvSpPr>
          <p:nvPr/>
        </p:nvSpPr>
        <p:spPr bwMode="auto">
          <a:xfrm>
            <a:off x="8364538" y="3908425"/>
            <a:ext cx="3825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2,2</a:t>
            </a:r>
          </a:p>
        </p:txBody>
      </p:sp>
      <p:sp>
        <p:nvSpPr>
          <p:cNvPr id="1168557" name="Text Box 173"/>
          <p:cNvSpPr txBox="1">
            <a:spLocks noChangeArrowheads="1"/>
          </p:cNvSpPr>
          <p:nvPr/>
        </p:nvSpPr>
        <p:spPr bwMode="auto">
          <a:xfrm>
            <a:off x="6127750" y="3287713"/>
            <a:ext cx="3048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8558" name="Text Box 174"/>
          <p:cNvSpPr txBox="1">
            <a:spLocks noChangeArrowheads="1"/>
          </p:cNvSpPr>
          <p:nvPr/>
        </p:nvSpPr>
        <p:spPr bwMode="auto">
          <a:xfrm>
            <a:off x="6870700" y="3124200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68559" name="Text Box 175"/>
          <p:cNvSpPr txBox="1">
            <a:spLocks noChangeArrowheads="1"/>
          </p:cNvSpPr>
          <p:nvPr/>
        </p:nvSpPr>
        <p:spPr bwMode="auto">
          <a:xfrm>
            <a:off x="7567613" y="3124200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68560" name="Text Box 176"/>
          <p:cNvSpPr txBox="1">
            <a:spLocks noChangeArrowheads="1"/>
          </p:cNvSpPr>
          <p:nvPr/>
        </p:nvSpPr>
        <p:spPr bwMode="auto">
          <a:xfrm>
            <a:off x="8272463" y="3124200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68561" name="Text Box 177"/>
          <p:cNvSpPr txBox="1">
            <a:spLocks noChangeArrowheads="1"/>
          </p:cNvSpPr>
          <p:nvPr/>
        </p:nvSpPr>
        <p:spPr bwMode="auto">
          <a:xfrm>
            <a:off x="6356350" y="4181475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68562" name="Text Box 178"/>
          <p:cNvSpPr txBox="1">
            <a:spLocks noChangeArrowheads="1"/>
          </p:cNvSpPr>
          <p:nvPr/>
        </p:nvSpPr>
        <p:spPr bwMode="auto">
          <a:xfrm>
            <a:off x="7043738" y="4181475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68563" name="Text Box 179"/>
          <p:cNvSpPr txBox="1">
            <a:spLocks noChangeArrowheads="1"/>
          </p:cNvSpPr>
          <p:nvPr/>
        </p:nvSpPr>
        <p:spPr bwMode="auto">
          <a:xfrm>
            <a:off x="8385175" y="4181475"/>
            <a:ext cx="4556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68564" name="Rectangle 180"/>
          <p:cNvSpPr>
            <a:spLocks noChangeArrowheads="1"/>
          </p:cNvSpPr>
          <p:nvPr/>
        </p:nvSpPr>
        <p:spPr bwMode="auto">
          <a:xfrm>
            <a:off x="4137025" y="3548063"/>
            <a:ext cx="87313" cy="28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65" name="AutoShape 181"/>
          <p:cNvSpPr>
            <a:spLocks noChangeAspect="1" noChangeArrowheads="1"/>
          </p:cNvSpPr>
          <p:nvPr/>
        </p:nvSpPr>
        <p:spPr bwMode="auto">
          <a:xfrm rot="5400000">
            <a:off x="5915819" y="1940719"/>
            <a:ext cx="369887" cy="904875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66" name="Rectangle 182"/>
          <p:cNvSpPr>
            <a:spLocks noChangeArrowheads="1"/>
          </p:cNvSpPr>
          <p:nvPr/>
        </p:nvSpPr>
        <p:spPr bwMode="auto">
          <a:xfrm>
            <a:off x="3454400" y="3344863"/>
            <a:ext cx="87313" cy="30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68567" name="Group 183"/>
          <p:cNvGrpSpPr>
            <a:grpSpLocks/>
          </p:cNvGrpSpPr>
          <p:nvPr/>
        </p:nvGrpSpPr>
        <p:grpSpPr bwMode="auto">
          <a:xfrm>
            <a:off x="2965450" y="5300663"/>
            <a:ext cx="1300163" cy="573087"/>
            <a:chOff x="1868" y="3339"/>
            <a:chExt cx="819" cy="361"/>
          </a:xfrm>
        </p:grpSpPr>
        <p:sp>
          <p:nvSpPr>
            <p:cNvPr id="1168568" name="Oval 184"/>
            <p:cNvSpPr>
              <a:spLocks noChangeAspect="1" noChangeArrowheads="1"/>
            </p:cNvSpPr>
            <p:nvPr/>
          </p:nvSpPr>
          <p:spPr bwMode="auto">
            <a:xfrm rot="21600000">
              <a:off x="1868" y="3339"/>
              <a:ext cx="105" cy="1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8569" name="Oval 185"/>
            <p:cNvSpPr>
              <a:spLocks noChangeAspect="1" noChangeArrowheads="1"/>
            </p:cNvSpPr>
            <p:nvPr/>
          </p:nvSpPr>
          <p:spPr bwMode="auto">
            <a:xfrm rot="21600000">
              <a:off x="2582" y="3593"/>
              <a:ext cx="105" cy="1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68570" name="Text Box 186"/>
          <p:cNvSpPr txBox="1">
            <a:spLocks noChangeArrowheads="1"/>
          </p:cNvSpPr>
          <p:nvPr/>
        </p:nvSpPr>
        <p:spPr bwMode="auto">
          <a:xfrm>
            <a:off x="7143750" y="446246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8571" name="Text Box 187"/>
          <p:cNvSpPr txBox="1">
            <a:spLocks noChangeArrowheads="1"/>
          </p:cNvSpPr>
          <p:nvPr/>
        </p:nvSpPr>
        <p:spPr bwMode="auto">
          <a:xfrm>
            <a:off x="7829550" y="446246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8572" name="Text Box 188"/>
          <p:cNvSpPr txBox="1">
            <a:spLocks noChangeArrowheads="1"/>
          </p:cNvSpPr>
          <p:nvPr/>
        </p:nvSpPr>
        <p:spPr bwMode="auto">
          <a:xfrm>
            <a:off x="8515350" y="446246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8573" name="Text Box 189"/>
          <p:cNvSpPr txBox="1">
            <a:spLocks noChangeArrowheads="1"/>
          </p:cNvSpPr>
          <p:nvPr/>
        </p:nvSpPr>
        <p:spPr bwMode="auto">
          <a:xfrm>
            <a:off x="7092950" y="4711700"/>
            <a:ext cx="38100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2,0</a:t>
            </a:r>
          </a:p>
        </p:txBody>
      </p:sp>
      <p:sp>
        <p:nvSpPr>
          <p:cNvPr id="1168574" name="Line 190"/>
          <p:cNvSpPr>
            <a:spLocks noChangeShapeType="1"/>
          </p:cNvSpPr>
          <p:nvPr/>
        </p:nvSpPr>
        <p:spPr bwMode="auto">
          <a:xfrm>
            <a:off x="7427913" y="4843463"/>
            <a:ext cx="3810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75" name="Oval 191"/>
          <p:cNvSpPr>
            <a:spLocks noChangeArrowheads="1"/>
          </p:cNvSpPr>
          <p:nvPr/>
        </p:nvSpPr>
        <p:spPr bwMode="auto">
          <a:xfrm>
            <a:off x="7808913" y="4691063"/>
            <a:ext cx="304800" cy="306387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76" name="Line 192"/>
          <p:cNvSpPr>
            <a:spLocks noChangeShapeType="1"/>
          </p:cNvSpPr>
          <p:nvPr/>
        </p:nvSpPr>
        <p:spPr bwMode="auto">
          <a:xfrm>
            <a:off x="8113713" y="4843463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77" name="Oval 193"/>
          <p:cNvSpPr>
            <a:spLocks noChangeArrowheads="1"/>
          </p:cNvSpPr>
          <p:nvPr/>
        </p:nvSpPr>
        <p:spPr bwMode="auto">
          <a:xfrm>
            <a:off x="8494713" y="4691063"/>
            <a:ext cx="306387" cy="306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78" name="Oval 194"/>
          <p:cNvSpPr>
            <a:spLocks noChangeArrowheads="1"/>
          </p:cNvSpPr>
          <p:nvPr/>
        </p:nvSpPr>
        <p:spPr bwMode="auto">
          <a:xfrm>
            <a:off x="6440488" y="5302250"/>
            <a:ext cx="304800" cy="3048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79" name="Line 195"/>
          <p:cNvSpPr>
            <a:spLocks noChangeShapeType="1"/>
          </p:cNvSpPr>
          <p:nvPr/>
        </p:nvSpPr>
        <p:spPr bwMode="auto">
          <a:xfrm>
            <a:off x="6745288" y="54546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80" name="Oval 196"/>
          <p:cNvSpPr>
            <a:spLocks noChangeArrowheads="1"/>
          </p:cNvSpPr>
          <p:nvPr/>
        </p:nvSpPr>
        <p:spPr bwMode="auto">
          <a:xfrm>
            <a:off x="7126288" y="5302250"/>
            <a:ext cx="304800" cy="3048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81" name="Line 197"/>
          <p:cNvSpPr>
            <a:spLocks noChangeShapeType="1"/>
          </p:cNvSpPr>
          <p:nvPr/>
        </p:nvSpPr>
        <p:spPr bwMode="auto">
          <a:xfrm>
            <a:off x="7431088" y="54546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82" name="Oval 198"/>
          <p:cNvSpPr>
            <a:spLocks noChangeArrowheads="1"/>
          </p:cNvSpPr>
          <p:nvPr/>
        </p:nvSpPr>
        <p:spPr bwMode="auto">
          <a:xfrm>
            <a:off x="7813675" y="5302250"/>
            <a:ext cx="304800" cy="3048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9852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CCCC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83" name="Line 199"/>
          <p:cNvSpPr>
            <a:spLocks noChangeShapeType="1"/>
          </p:cNvSpPr>
          <p:nvPr/>
        </p:nvSpPr>
        <p:spPr bwMode="auto">
          <a:xfrm>
            <a:off x="8115300" y="5454650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84" name="Oval 200"/>
          <p:cNvSpPr>
            <a:spLocks noChangeArrowheads="1"/>
          </p:cNvSpPr>
          <p:nvPr/>
        </p:nvSpPr>
        <p:spPr bwMode="auto">
          <a:xfrm>
            <a:off x="8497888" y="5302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DEDED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85" name="Oval 201"/>
          <p:cNvSpPr>
            <a:spLocks noChangeArrowheads="1"/>
          </p:cNvSpPr>
          <p:nvPr/>
        </p:nvSpPr>
        <p:spPr bwMode="auto">
          <a:xfrm>
            <a:off x="6437313" y="5910263"/>
            <a:ext cx="304800" cy="306387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86" name="Line 202"/>
          <p:cNvSpPr>
            <a:spLocks noChangeShapeType="1"/>
          </p:cNvSpPr>
          <p:nvPr/>
        </p:nvSpPr>
        <p:spPr bwMode="auto">
          <a:xfrm>
            <a:off x="6742113" y="6062663"/>
            <a:ext cx="3810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87" name="Oval 203"/>
          <p:cNvSpPr>
            <a:spLocks noChangeArrowheads="1"/>
          </p:cNvSpPr>
          <p:nvPr/>
        </p:nvSpPr>
        <p:spPr bwMode="auto">
          <a:xfrm>
            <a:off x="7123113" y="5910263"/>
            <a:ext cx="304800" cy="306387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88" name="Oval 204"/>
          <p:cNvSpPr>
            <a:spLocks noChangeArrowheads="1"/>
          </p:cNvSpPr>
          <p:nvPr/>
        </p:nvSpPr>
        <p:spPr bwMode="auto">
          <a:xfrm>
            <a:off x="8493125" y="5910263"/>
            <a:ext cx="306388" cy="306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89" name="Line 205"/>
          <p:cNvSpPr>
            <a:spLocks noChangeShapeType="1"/>
          </p:cNvSpPr>
          <p:nvPr/>
        </p:nvSpPr>
        <p:spPr bwMode="auto">
          <a:xfrm>
            <a:off x="8648700" y="5607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90" name="Line 206"/>
          <p:cNvSpPr>
            <a:spLocks noChangeShapeType="1"/>
          </p:cNvSpPr>
          <p:nvPr/>
        </p:nvSpPr>
        <p:spPr bwMode="auto">
          <a:xfrm>
            <a:off x="8648700" y="49974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91" name="Line 207"/>
          <p:cNvSpPr>
            <a:spLocks noChangeShapeType="1"/>
          </p:cNvSpPr>
          <p:nvPr/>
        </p:nvSpPr>
        <p:spPr bwMode="auto">
          <a:xfrm>
            <a:off x="7962900" y="4997450"/>
            <a:ext cx="0" cy="3048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92" name="Line 208"/>
          <p:cNvSpPr>
            <a:spLocks noChangeShapeType="1"/>
          </p:cNvSpPr>
          <p:nvPr/>
        </p:nvSpPr>
        <p:spPr bwMode="auto">
          <a:xfrm>
            <a:off x="7275513" y="4997450"/>
            <a:ext cx="0" cy="3048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93" name="Line 209"/>
          <p:cNvSpPr>
            <a:spLocks noChangeShapeType="1"/>
          </p:cNvSpPr>
          <p:nvPr/>
        </p:nvSpPr>
        <p:spPr bwMode="auto">
          <a:xfrm>
            <a:off x="6610350" y="5618163"/>
            <a:ext cx="0" cy="303212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94" name="Line 210"/>
          <p:cNvSpPr>
            <a:spLocks noChangeShapeType="1"/>
          </p:cNvSpPr>
          <p:nvPr/>
        </p:nvSpPr>
        <p:spPr bwMode="auto">
          <a:xfrm>
            <a:off x="7275513" y="5607050"/>
            <a:ext cx="0" cy="3048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8595" name="Text Box 211"/>
          <p:cNvSpPr txBox="1">
            <a:spLocks noChangeArrowheads="1"/>
          </p:cNvSpPr>
          <p:nvPr/>
        </p:nvSpPr>
        <p:spPr bwMode="auto">
          <a:xfrm>
            <a:off x="7780338" y="4711700"/>
            <a:ext cx="38100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2,3</a:t>
            </a:r>
          </a:p>
        </p:txBody>
      </p:sp>
      <p:sp>
        <p:nvSpPr>
          <p:cNvPr id="1168596" name="Text Box 212"/>
          <p:cNvSpPr txBox="1">
            <a:spLocks noChangeArrowheads="1"/>
          </p:cNvSpPr>
          <p:nvPr/>
        </p:nvSpPr>
        <p:spPr bwMode="auto">
          <a:xfrm>
            <a:off x="8464550" y="4711700"/>
            <a:ext cx="3825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3,3</a:t>
            </a:r>
          </a:p>
        </p:txBody>
      </p:sp>
      <p:sp>
        <p:nvSpPr>
          <p:cNvPr id="1168597" name="Text Box 213"/>
          <p:cNvSpPr txBox="1">
            <a:spLocks noChangeArrowheads="1"/>
          </p:cNvSpPr>
          <p:nvPr/>
        </p:nvSpPr>
        <p:spPr bwMode="auto">
          <a:xfrm>
            <a:off x="6407150" y="532130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DEDE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0,2</a:t>
            </a:r>
          </a:p>
        </p:txBody>
      </p:sp>
      <p:sp>
        <p:nvSpPr>
          <p:cNvPr id="1168598" name="Text Box 214"/>
          <p:cNvSpPr txBox="1">
            <a:spLocks noChangeArrowheads="1"/>
          </p:cNvSpPr>
          <p:nvPr/>
        </p:nvSpPr>
        <p:spPr bwMode="auto">
          <a:xfrm>
            <a:off x="7094538" y="532130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DEDE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0,0</a:t>
            </a:r>
          </a:p>
        </p:txBody>
      </p:sp>
      <p:sp>
        <p:nvSpPr>
          <p:cNvPr id="1168599" name="Text Box 215"/>
          <p:cNvSpPr txBox="1">
            <a:spLocks noChangeArrowheads="1"/>
          </p:cNvSpPr>
          <p:nvPr/>
        </p:nvSpPr>
        <p:spPr bwMode="auto">
          <a:xfrm>
            <a:off x="7780338" y="532130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DEDE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0,3</a:t>
            </a:r>
          </a:p>
        </p:txBody>
      </p:sp>
      <p:sp>
        <p:nvSpPr>
          <p:cNvPr id="1168600" name="Text Box 216"/>
          <p:cNvSpPr txBox="1">
            <a:spLocks noChangeArrowheads="1"/>
          </p:cNvSpPr>
          <p:nvPr/>
        </p:nvSpPr>
        <p:spPr bwMode="auto">
          <a:xfrm>
            <a:off x="8464550" y="5321300"/>
            <a:ext cx="38258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DEDE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0,2</a:t>
            </a:r>
          </a:p>
        </p:txBody>
      </p:sp>
      <p:sp>
        <p:nvSpPr>
          <p:cNvPr id="1168601" name="Text Box 217"/>
          <p:cNvSpPr txBox="1">
            <a:spLocks noChangeArrowheads="1"/>
          </p:cNvSpPr>
          <p:nvPr/>
        </p:nvSpPr>
        <p:spPr bwMode="auto">
          <a:xfrm>
            <a:off x="6407150" y="5932488"/>
            <a:ext cx="3810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2,3</a:t>
            </a:r>
          </a:p>
        </p:txBody>
      </p:sp>
      <p:sp>
        <p:nvSpPr>
          <p:cNvPr id="1168602" name="Text Box 218"/>
          <p:cNvSpPr txBox="1">
            <a:spLocks noChangeArrowheads="1"/>
          </p:cNvSpPr>
          <p:nvPr/>
        </p:nvSpPr>
        <p:spPr bwMode="auto">
          <a:xfrm>
            <a:off x="7094538" y="5932488"/>
            <a:ext cx="3810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2,0</a:t>
            </a:r>
          </a:p>
        </p:txBody>
      </p:sp>
      <p:sp>
        <p:nvSpPr>
          <p:cNvPr id="1168603" name="Text Box 219"/>
          <p:cNvSpPr txBox="1">
            <a:spLocks noChangeArrowheads="1"/>
          </p:cNvSpPr>
          <p:nvPr/>
        </p:nvSpPr>
        <p:spPr bwMode="auto">
          <a:xfrm>
            <a:off x="8464550" y="5932488"/>
            <a:ext cx="38258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2,2</a:t>
            </a:r>
          </a:p>
        </p:txBody>
      </p:sp>
      <p:sp>
        <p:nvSpPr>
          <p:cNvPr id="1168604" name="Text Box 220"/>
          <p:cNvSpPr txBox="1">
            <a:spLocks noChangeArrowheads="1"/>
          </p:cNvSpPr>
          <p:nvPr/>
        </p:nvSpPr>
        <p:spPr bwMode="auto">
          <a:xfrm>
            <a:off x="6227763" y="5311775"/>
            <a:ext cx="30480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DEDE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8605" name="Text Box 221"/>
          <p:cNvSpPr txBox="1">
            <a:spLocks noChangeArrowheads="1"/>
          </p:cNvSpPr>
          <p:nvPr/>
        </p:nvSpPr>
        <p:spPr bwMode="auto">
          <a:xfrm>
            <a:off x="6970713" y="514826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68606" name="Text Box 222"/>
          <p:cNvSpPr txBox="1">
            <a:spLocks noChangeArrowheads="1"/>
          </p:cNvSpPr>
          <p:nvPr/>
        </p:nvSpPr>
        <p:spPr bwMode="auto">
          <a:xfrm>
            <a:off x="7667625" y="5148263"/>
            <a:ext cx="3032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68607" name="Text Box 223"/>
          <p:cNvSpPr txBox="1">
            <a:spLocks noChangeArrowheads="1"/>
          </p:cNvSpPr>
          <p:nvPr/>
        </p:nvSpPr>
        <p:spPr bwMode="auto">
          <a:xfrm>
            <a:off x="8372475" y="514826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68608" name="Text Box 224"/>
          <p:cNvSpPr txBox="1">
            <a:spLocks noChangeArrowheads="1"/>
          </p:cNvSpPr>
          <p:nvPr/>
        </p:nvSpPr>
        <p:spPr bwMode="auto">
          <a:xfrm>
            <a:off x="6456363" y="6205538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68609" name="Text Box 225"/>
          <p:cNvSpPr txBox="1">
            <a:spLocks noChangeArrowheads="1"/>
          </p:cNvSpPr>
          <p:nvPr/>
        </p:nvSpPr>
        <p:spPr bwMode="auto">
          <a:xfrm>
            <a:off x="7143750" y="6205538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68610" name="Text Box 226"/>
          <p:cNvSpPr txBox="1">
            <a:spLocks noChangeArrowheads="1"/>
          </p:cNvSpPr>
          <p:nvPr/>
        </p:nvSpPr>
        <p:spPr bwMode="auto">
          <a:xfrm>
            <a:off x="8485188" y="6205538"/>
            <a:ext cx="4556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68612" name="Text Box 228"/>
          <p:cNvSpPr txBox="1">
            <a:spLocks noChangeArrowheads="1"/>
          </p:cNvSpPr>
          <p:nvPr/>
        </p:nvSpPr>
        <p:spPr bwMode="auto">
          <a:xfrm>
            <a:off x="922338" y="547688"/>
            <a:ext cx="1743075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/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Example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Determine routability </a:t>
            </a:r>
            <a:br>
              <a:rPr lang="de-DE" sz="1500" smtClean="0">
                <a:solidFill>
                  <a:srgbClr val="000000"/>
                </a:solidFill>
              </a:rPr>
            </a:br>
            <a:r>
              <a:rPr lang="de-DE" sz="1500" smtClean="0">
                <a:solidFill>
                  <a:srgbClr val="000000"/>
                </a:solidFill>
              </a:rPr>
              <a:t>of a placement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6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6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6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6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458" grpId="0" animBg="1"/>
      <p:bldP spid="1168459" grpId="0" animBg="1"/>
      <p:bldP spid="1168460" grpId="0" animBg="1"/>
      <p:bldP spid="1168461" grpId="0" animBg="1"/>
      <p:bldP spid="116846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F660D-5142-4D4E-9E33-FFA2153852A4}" type="slidenum">
              <a:rPr lang="en-US"/>
              <a:pPr/>
              <a:t>71</a:t>
            </a:fld>
            <a:endParaRPr lang="en-US"/>
          </a:p>
        </p:txBody>
      </p:sp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0" y="-20638"/>
            <a:ext cx="9144000" cy="800101"/>
          </a:xfrm>
          <a:prstGeom prst="rect">
            <a:avLst/>
          </a:prstGeom>
          <a:solidFill>
            <a:srgbClr val="EDEDED"/>
          </a:solidFill>
          <a:ln w="9525">
            <a:solidFill>
              <a:srgbClr val="EDEDE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11" name="Rectangle 3"/>
          <p:cNvSpPr>
            <a:spLocks noChangeArrowheads="1"/>
          </p:cNvSpPr>
          <p:nvPr/>
        </p:nvSpPr>
        <p:spPr bwMode="auto">
          <a:xfrm>
            <a:off x="3960813" y="1293813"/>
            <a:ext cx="914400" cy="685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12" name="Rectangle 4"/>
          <p:cNvSpPr>
            <a:spLocks noChangeArrowheads="1"/>
          </p:cNvSpPr>
          <p:nvPr/>
        </p:nvSpPr>
        <p:spPr bwMode="auto">
          <a:xfrm>
            <a:off x="2816225" y="379413"/>
            <a:ext cx="915988" cy="685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13" name="Text Box 5"/>
          <p:cNvSpPr txBox="1">
            <a:spLocks noChangeArrowheads="1"/>
          </p:cNvSpPr>
          <p:nvPr/>
        </p:nvSpPr>
        <p:spPr bwMode="auto">
          <a:xfrm>
            <a:off x="4037013" y="1263650"/>
            <a:ext cx="241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9414" name="Rectangle 6"/>
          <p:cNvSpPr>
            <a:spLocks noChangeArrowheads="1"/>
          </p:cNvSpPr>
          <p:nvPr/>
        </p:nvSpPr>
        <p:spPr bwMode="auto">
          <a:xfrm>
            <a:off x="4144963" y="1263650"/>
            <a:ext cx="87312" cy="28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15" name="Rectangle 7"/>
          <p:cNvSpPr>
            <a:spLocks noChangeArrowheads="1"/>
          </p:cNvSpPr>
          <p:nvPr/>
        </p:nvSpPr>
        <p:spPr bwMode="auto">
          <a:xfrm>
            <a:off x="3452813" y="1057275"/>
            <a:ext cx="88900" cy="30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16" name="Text Box 8"/>
          <p:cNvSpPr txBox="1">
            <a:spLocks noChangeArrowheads="1"/>
          </p:cNvSpPr>
          <p:nvPr/>
        </p:nvSpPr>
        <p:spPr bwMode="auto">
          <a:xfrm>
            <a:off x="3352800" y="836613"/>
            <a:ext cx="3794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9417" name="Rectangle 9"/>
          <p:cNvSpPr>
            <a:spLocks noChangeArrowheads="1"/>
          </p:cNvSpPr>
          <p:nvPr/>
        </p:nvSpPr>
        <p:spPr bwMode="auto">
          <a:xfrm>
            <a:off x="2995613" y="1058863"/>
            <a:ext cx="87312" cy="30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18" name="Text Box 10"/>
          <p:cNvSpPr txBox="1">
            <a:spLocks noChangeArrowheads="1"/>
          </p:cNvSpPr>
          <p:nvPr/>
        </p:nvSpPr>
        <p:spPr bwMode="auto">
          <a:xfrm>
            <a:off x="2900363" y="847725"/>
            <a:ext cx="2873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9419" name="Rectangle 11"/>
          <p:cNvSpPr>
            <a:spLocks noChangeArrowheads="1"/>
          </p:cNvSpPr>
          <p:nvPr/>
        </p:nvSpPr>
        <p:spPr bwMode="auto">
          <a:xfrm>
            <a:off x="2816225" y="379413"/>
            <a:ext cx="2743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20" name="Line 12"/>
          <p:cNvSpPr>
            <a:spLocks noChangeShapeType="1"/>
          </p:cNvSpPr>
          <p:nvPr/>
        </p:nvSpPr>
        <p:spPr bwMode="auto">
          <a:xfrm>
            <a:off x="2816225" y="1293813"/>
            <a:ext cx="2744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21" name="Line 13"/>
          <p:cNvSpPr>
            <a:spLocks noChangeShapeType="1"/>
          </p:cNvSpPr>
          <p:nvPr/>
        </p:nvSpPr>
        <p:spPr bwMode="auto">
          <a:xfrm>
            <a:off x="2816225" y="1065213"/>
            <a:ext cx="2744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22" name="Line 14"/>
          <p:cNvSpPr>
            <a:spLocks noChangeShapeType="1"/>
          </p:cNvSpPr>
          <p:nvPr/>
        </p:nvSpPr>
        <p:spPr bwMode="auto">
          <a:xfrm>
            <a:off x="3732213" y="3794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23" name="Line 15"/>
          <p:cNvSpPr>
            <a:spLocks noChangeShapeType="1"/>
          </p:cNvSpPr>
          <p:nvPr/>
        </p:nvSpPr>
        <p:spPr bwMode="auto">
          <a:xfrm>
            <a:off x="3960813" y="3794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24" name="Line 16"/>
          <p:cNvSpPr>
            <a:spLocks noChangeShapeType="1"/>
          </p:cNvSpPr>
          <p:nvPr/>
        </p:nvSpPr>
        <p:spPr bwMode="auto">
          <a:xfrm>
            <a:off x="4875213" y="3794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25" name="Rectangle 17"/>
          <p:cNvSpPr>
            <a:spLocks noChangeArrowheads="1"/>
          </p:cNvSpPr>
          <p:nvPr/>
        </p:nvSpPr>
        <p:spPr bwMode="auto">
          <a:xfrm>
            <a:off x="4875213" y="1512888"/>
            <a:ext cx="30162" cy="873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26" name="Text Box 18"/>
          <p:cNvSpPr txBox="1">
            <a:spLocks noChangeArrowheads="1"/>
          </p:cNvSpPr>
          <p:nvPr/>
        </p:nvSpPr>
        <p:spPr bwMode="auto">
          <a:xfrm>
            <a:off x="4618038" y="1427163"/>
            <a:ext cx="3794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9427" name="Text Box 19"/>
          <p:cNvSpPr txBox="1">
            <a:spLocks noChangeArrowheads="1"/>
          </p:cNvSpPr>
          <p:nvPr/>
        </p:nvSpPr>
        <p:spPr bwMode="auto">
          <a:xfrm>
            <a:off x="3122613" y="10652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9428" name="Text Box 20"/>
          <p:cNvSpPr txBox="1">
            <a:spLocks noChangeArrowheads="1"/>
          </p:cNvSpPr>
          <p:nvPr/>
        </p:nvSpPr>
        <p:spPr bwMode="auto">
          <a:xfrm>
            <a:off x="3706813" y="10652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69429" name="Text Box 21"/>
          <p:cNvSpPr txBox="1">
            <a:spLocks noChangeArrowheads="1"/>
          </p:cNvSpPr>
          <p:nvPr/>
        </p:nvSpPr>
        <p:spPr bwMode="auto">
          <a:xfrm>
            <a:off x="5103813" y="10652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69430" name="Text Box 22"/>
          <p:cNvSpPr txBox="1">
            <a:spLocks noChangeArrowheads="1"/>
          </p:cNvSpPr>
          <p:nvPr/>
        </p:nvSpPr>
        <p:spPr bwMode="auto">
          <a:xfrm>
            <a:off x="3122613" y="15224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69431" name="Text Box 23"/>
          <p:cNvSpPr txBox="1">
            <a:spLocks noChangeArrowheads="1"/>
          </p:cNvSpPr>
          <p:nvPr/>
        </p:nvSpPr>
        <p:spPr bwMode="auto">
          <a:xfrm>
            <a:off x="4286250" y="1065213"/>
            <a:ext cx="3032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69432" name="Text Box 24"/>
          <p:cNvSpPr txBox="1">
            <a:spLocks noChangeArrowheads="1"/>
          </p:cNvSpPr>
          <p:nvPr/>
        </p:nvSpPr>
        <p:spPr bwMode="auto">
          <a:xfrm>
            <a:off x="3732213" y="15224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69433" name="Text Box 25"/>
          <p:cNvSpPr txBox="1">
            <a:spLocks noChangeArrowheads="1"/>
          </p:cNvSpPr>
          <p:nvPr/>
        </p:nvSpPr>
        <p:spPr bwMode="auto">
          <a:xfrm>
            <a:off x="5027613" y="1522413"/>
            <a:ext cx="4556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69434" name="Text Box 26"/>
          <p:cNvSpPr txBox="1">
            <a:spLocks noChangeArrowheads="1"/>
          </p:cNvSpPr>
          <p:nvPr/>
        </p:nvSpPr>
        <p:spPr bwMode="auto">
          <a:xfrm>
            <a:off x="3732213" y="6080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9435" name="Text Box 27"/>
          <p:cNvSpPr txBox="1">
            <a:spLocks noChangeArrowheads="1"/>
          </p:cNvSpPr>
          <p:nvPr/>
        </p:nvSpPr>
        <p:spPr bwMode="auto">
          <a:xfrm>
            <a:off x="4265613" y="608013"/>
            <a:ext cx="303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9436" name="Text Box 28"/>
          <p:cNvSpPr txBox="1">
            <a:spLocks noChangeArrowheads="1"/>
          </p:cNvSpPr>
          <p:nvPr/>
        </p:nvSpPr>
        <p:spPr bwMode="auto">
          <a:xfrm>
            <a:off x="5105400" y="608013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9438" name="Line 30"/>
          <p:cNvSpPr>
            <a:spLocks noChangeShapeType="1"/>
          </p:cNvSpPr>
          <p:nvPr/>
        </p:nvSpPr>
        <p:spPr bwMode="auto">
          <a:xfrm>
            <a:off x="3046413" y="547052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39" name="Line 31"/>
          <p:cNvSpPr>
            <a:spLocks noChangeShapeType="1"/>
          </p:cNvSpPr>
          <p:nvPr/>
        </p:nvSpPr>
        <p:spPr bwMode="auto">
          <a:xfrm>
            <a:off x="3046413" y="5851525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40" name="Line 32"/>
          <p:cNvSpPr>
            <a:spLocks noChangeShapeType="1"/>
          </p:cNvSpPr>
          <p:nvPr/>
        </p:nvSpPr>
        <p:spPr bwMode="auto">
          <a:xfrm flipV="1">
            <a:off x="3884613" y="5300663"/>
            <a:ext cx="0" cy="534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41" name="Line 33"/>
          <p:cNvSpPr>
            <a:spLocks noChangeShapeType="1"/>
          </p:cNvSpPr>
          <p:nvPr/>
        </p:nvSpPr>
        <p:spPr bwMode="auto">
          <a:xfrm>
            <a:off x="3890963" y="5316538"/>
            <a:ext cx="306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42" name="Line 34"/>
          <p:cNvSpPr>
            <a:spLocks noChangeShapeType="1"/>
          </p:cNvSpPr>
          <p:nvPr/>
        </p:nvSpPr>
        <p:spPr bwMode="auto">
          <a:xfrm>
            <a:off x="4191000" y="5316538"/>
            <a:ext cx="1588" cy="382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43" name="Line 35"/>
          <p:cNvSpPr>
            <a:spLocks noChangeShapeType="1"/>
          </p:cNvSpPr>
          <p:nvPr/>
        </p:nvSpPr>
        <p:spPr bwMode="auto">
          <a:xfrm>
            <a:off x="3505200" y="544988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44" name="Rectangle 36"/>
          <p:cNvSpPr>
            <a:spLocks noChangeArrowheads="1"/>
          </p:cNvSpPr>
          <p:nvPr/>
        </p:nvSpPr>
        <p:spPr bwMode="auto">
          <a:xfrm>
            <a:off x="3962400" y="5699125"/>
            <a:ext cx="914400" cy="685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45" name="Rectangle 37"/>
          <p:cNvSpPr>
            <a:spLocks noChangeArrowheads="1"/>
          </p:cNvSpPr>
          <p:nvPr/>
        </p:nvSpPr>
        <p:spPr bwMode="auto">
          <a:xfrm>
            <a:off x="2817813" y="4783138"/>
            <a:ext cx="915987" cy="687387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46" name="Text Box 38"/>
          <p:cNvSpPr txBox="1">
            <a:spLocks noChangeArrowheads="1"/>
          </p:cNvSpPr>
          <p:nvPr/>
        </p:nvSpPr>
        <p:spPr bwMode="auto">
          <a:xfrm>
            <a:off x="4038600" y="5668963"/>
            <a:ext cx="2413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9447" name="Rectangle 39"/>
          <p:cNvSpPr>
            <a:spLocks noChangeArrowheads="1"/>
          </p:cNvSpPr>
          <p:nvPr/>
        </p:nvSpPr>
        <p:spPr bwMode="auto">
          <a:xfrm>
            <a:off x="3454400" y="5461000"/>
            <a:ext cx="87313" cy="30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48" name="Text Box 40"/>
          <p:cNvSpPr txBox="1">
            <a:spLocks noChangeArrowheads="1"/>
          </p:cNvSpPr>
          <p:nvPr/>
        </p:nvSpPr>
        <p:spPr bwMode="auto">
          <a:xfrm>
            <a:off x="3354388" y="5241925"/>
            <a:ext cx="379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9449" name="Rectangle 41"/>
          <p:cNvSpPr>
            <a:spLocks noChangeArrowheads="1"/>
          </p:cNvSpPr>
          <p:nvPr/>
        </p:nvSpPr>
        <p:spPr bwMode="auto">
          <a:xfrm>
            <a:off x="2997200" y="5461000"/>
            <a:ext cx="87313" cy="30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50" name="Text Box 42"/>
          <p:cNvSpPr txBox="1">
            <a:spLocks noChangeArrowheads="1"/>
          </p:cNvSpPr>
          <p:nvPr/>
        </p:nvSpPr>
        <p:spPr bwMode="auto">
          <a:xfrm>
            <a:off x="2901950" y="5251450"/>
            <a:ext cx="2873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1860AB"/>
                </a:solidFill>
              </a:rPr>
              <a:t>B</a:t>
            </a:r>
          </a:p>
        </p:txBody>
      </p:sp>
      <p:sp>
        <p:nvSpPr>
          <p:cNvPr id="1169451" name="Rectangle 43"/>
          <p:cNvSpPr>
            <a:spLocks noChangeArrowheads="1"/>
          </p:cNvSpPr>
          <p:nvPr/>
        </p:nvSpPr>
        <p:spPr bwMode="auto">
          <a:xfrm>
            <a:off x="2817813" y="4783138"/>
            <a:ext cx="2743200" cy="1601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52" name="Line 44"/>
          <p:cNvSpPr>
            <a:spLocks noChangeShapeType="1"/>
          </p:cNvSpPr>
          <p:nvPr/>
        </p:nvSpPr>
        <p:spPr bwMode="auto">
          <a:xfrm>
            <a:off x="2817813" y="5699125"/>
            <a:ext cx="274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53" name="Line 45"/>
          <p:cNvSpPr>
            <a:spLocks noChangeShapeType="1"/>
          </p:cNvSpPr>
          <p:nvPr/>
        </p:nvSpPr>
        <p:spPr bwMode="auto">
          <a:xfrm>
            <a:off x="2817813" y="5470525"/>
            <a:ext cx="274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54" name="Line 46"/>
          <p:cNvSpPr>
            <a:spLocks noChangeShapeType="1"/>
          </p:cNvSpPr>
          <p:nvPr/>
        </p:nvSpPr>
        <p:spPr bwMode="auto">
          <a:xfrm>
            <a:off x="3733800" y="4783138"/>
            <a:ext cx="0" cy="160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55" name="Line 47"/>
          <p:cNvSpPr>
            <a:spLocks noChangeShapeType="1"/>
          </p:cNvSpPr>
          <p:nvPr/>
        </p:nvSpPr>
        <p:spPr bwMode="auto">
          <a:xfrm>
            <a:off x="3962400" y="4783138"/>
            <a:ext cx="0" cy="160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56" name="Line 48"/>
          <p:cNvSpPr>
            <a:spLocks noChangeShapeType="1"/>
          </p:cNvSpPr>
          <p:nvPr/>
        </p:nvSpPr>
        <p:spPr bwMode="auto">
          <a:xfrm>
            <a:off x="4876800" y="4783138"/>
            <a:ext cx="0" cy="160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57" name="Rectangle 49"/>
          <p:cNvSpPr>
            <a:spLocks noChangeArrowheads="1"/>
          </p:cNvSpPr>
          <p:nvPr/>
        </p:nvSpPr>
        <p:spPr bwMode="auto">
          <a:xfrm>
            <a:off x="4876800" y="5918200"/>
            <a:ext cx="30163" cy="87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58" name="Text Box 50"/>
          <p:cNvSpPr txBox="1">
            <a:spLocks noChangeArrowheads="1"/>
          </p:cNvSpPr>
          <p:nvPr/>
        </p:nvSpPr>
        <p:spPr bwMode="auto">
          <a:xfrm>
            <a:off x="4619625" y="5830888"/>
            <a:ext cx="3794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i="1" smtClean="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9459" name="Line 51"/>
          <p:cNvSpPr>
            <a:spLocks noChangeShapeType="1"/>
          </p:cNvSpPr>
          <p:nvPr/>
        </p:nvSpPr>
        <p:spPr bwMode="auto">
          <a:xfrm>
            <a:off x="3505200" y="5545138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60" name="Line 52"/>
          <p:cNvSpPr>
            <a:spLocks noChangeShapeType="1"/>
          </p:cNvSpPr>
          <p:nvPr/>
        </p:nvSpPr>
        <p:spPr bwMode="auto">
          <a:xfrm>
            <a:off x="5029200" y="5545138"/>
            <a:ext cx="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61" name="Line 53"/>
          <p:cNvSpPr>
            <a:spLocks noChangeShapeType="1"/>
          </p:cNvSpPr>
          <p:nvPr/>
        </p:nvSpPr>
        <p:spPr bwMode="auto">
          <a:xfrm flipH="1">
            <a:off x="4876800" y="59642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62" name="Text Box 54"/>
          <p:cNvSpPr txBox="1">
            <a:spLocks noChangeArrowheads="1"/>
          </p:cNvSpPr>
          <p:nvPr/>
        </p:nvSpPr>
        <p:spPr bwMode="auto">
          <a:xfrm>
            <a:off x="3121025" y="5470525"/>
            <a:ext cx="30321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9463" name="Text Box 55"/>
          <p:cNvSpPr txBox="1">
            <a:spLocks noChangeArrowheads="1"/>
          </p:cNvSpPr>
          <p:nvPr/>
        </p:nvSpPr>
        <p:spPr bwMode="auto">
          <a:xfrm>
            <a:off x="3675063" y="5489575"/>
            <a:ext cx="30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69464" name="Text Box 56"/>
          <p:cNvSpPr txBox="1">
            <a:spLocks noChangeArrowheads="1"/>
          </p:cNvSpPr>
          <p:nvPr/>
        </p:nvSpPr>
        <p:spPr bwMode="auto">
          <a:xfrm>
            <a:off x="5102225" y="5470525"/>
            <a:ext cx="30321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69465" name="Text Box 57"/>
          <p:cNvSpPr txBox="1">
            <a:spLocks noChangeArrowheads="1"/>
          </p:cNvSpPr>
          <p:nvPr/>
        </p:nvSpPr>
        <p:spPr bwMode="auto">
          <a:xfrm>
            <a:off x="3121025" y="5927725"/>
            <a:ext cx="30321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69466" name="Text Box 58"/>
          <p:cNvSpPr txBox="1">
            <a:spLocks noChangeArrowheads="1"/>
          </p:cNvSpPr>
          <p:nvPr/>
        </p:nvSpPr>
        <p:spPr bwMode="auto">
          <a:xfrm>
            <a:off x="4283075" y="5500688"/>
            <a:ext cx="3048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69467" name="Text Box 59"/>
          <p:cNvSpPr txBox="1">
            <a:spLocks noChangeArrowheads="1"/>
          </p:cNvSpPr>
          <p:nvPr/>
        </p:nvSpPr>
        <p:spPr bwMode="auto">
          <a:xfrm>
            <a:off x="3730625" y="5927725"/>
            <a:ext cx="30321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69468" name="Text Box 60"/>
          <p:cNvSpPr txBox="1">
            <a:spLocks noChangeArrowheads="1"/>
          </p:cNvSpPr>
          <p:nvPr/>
        </p:nvSpPr>
        <p:spPr bwMode="auto">
          <a:xfrm>
            <a:off x="5026025" y="5927725"/>
            <a:ext cx="45561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69469" name="Text Box 61"/>
          <p:cNvSpPr txBox="1">
            <a:spLocks noChangeArrowheads="1"/>
          </p:cNvSpPr>
          <p:nvPr/>
        </p:nvSpPr>
        <p:spPr bwMode="auto">
          <a:xfrm>
            <a:off x="3730625" y="5013325"/>
            <a:ext cx="3032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9470" name="Text Box 62"/>
          <p:cNvSpPr txBox="1">
            <a:spLocks noChangeArrowheads="1"/>
          </p:cNvSpPr>
          <p:nvPr/>
        </p:nvSpPr>
        <p:spPr bwMode="auto">
          <a:xfrm>
            <a:off x="4262438" y="5013325"/>
            <a:ext cx="304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9471" name="Text Box 63"/>
          <p:cNvSpPr txBox="1">
            <a:spLocks noChangeArrowheads="1"/>
          </p:cNvSpPr>
          <p:nvPr/>
        </p:nvSpPr>
        <p:spPr bwMode="auto">
          <a:xfrm>
            <a:off x="5103813" y="5013325"/>
            <a:ext cx="303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9472" name="Rectangle 64"/>
          <p:cNvSpPr>
            <a:spLocks noChangeArrowheads="1"/>
          </p:cNvSpPr>
          <p:nvPr/>
        </p:nvSpPr>
        <p:spPr bwMode="auto">
          <a:xfrm>
            <a:off x="4143375" y="5661025"/>
            <a:ext cx="87313" cy="28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9473" name="AutoShape 65"/>
          <p:cNvSpPr>
            <a:spLocks noChangeAspect="1" noChangeArrowheads="1"/>
          </p:cNvSpPr>
          <p:nvPr/>
        </p:nvSpPr>
        <p:spPr bwMode="auto">
          <a:xfrm rot="5400000">
            <a:off x="3974307" y="2874169"/>
            <a:ext cx="369887" cy="904875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169474" name="Group 66"/>
          <p:cNvGrpSpPr>
            <a:grpSpLocks/>
          </p:cNvGrpSpPr>
          <p:nvPr/>
        </p:nvGrpSpPr>
        <p:grpSpPr bwMode="auto">
          <a:xfrm>
            <a:off x="2965450" y="5300663"/>
            <a:ext cx="1300163" cy="573087"/>
            <a:chOff x="1868" y="3339"/>
            <a:chExt cx="819" cy="361"/>
          </a:xfrm>
        </p:grpSpPr>
        <p:sp>
          <p:nvSpPr>
            <p:cNvPr id="1169475" name="Oval 67"/>
            <p:cNvSpPr>
              <a:spLocks noChangeAspect="1" noChangeArrowheads="1"/>
            </p:cNvSpPr>
            <p:nvPr/>
          </p:nvSpPr>
          <p:spPr bwMode="auto">
            <a:xfrm rot="21600000">
              <a:off x="1868" y="3339"/>
              <a:ext cx="105" cy="1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9476" name="Oval 68"/>
            <p:cNvSpPr>
              <a:spLocks noChangeAspect="1" noChangeArrowheads="1"/>
            </p:cNvSpPr>
            <p:nvPr/>
          </p:nvSpPr>
          <p:spPr bwMode="auto">
            <a:xfrm rot="21600000">
              <a:off x="2582" y="3593"/>
              <a:ext cx="105" cy="1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69478" name="Text Box 70"/>
          <p:cNvSpPr txBox="1">
            <a:spLocks noChangeArrowheads="1"/>
          </p:cNvSpPr>
          <p:nvPr/>
        </p:nvSpPr>
        <p:spPr bwMode="auto">
          <a:xfrm>
            <a:off x="922338" y="547688"/>
            <a:ext cx="1743075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/>
          <a:lstStyle>
            <a:lvl1pPr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Example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Determine routability </a:t>
            </a:r>
            <a:br>
              <a:rPr lang="de-DE" sz="1500" smtClean="0">
                <a:solidFill>
                  <a:srgbClr val="000000"/>
                </a:solidFill>
              </a:rPr>
            </a:br>
            <a:r>
              <a:rPr lang="de-DE" sz="1500" smtClean="0">
                <a:solidFill>
                  <a:srgbClr val="000000"/>
                </a:solidFill>
              </a:rPr>
              <a:t>of a placement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0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Net Routing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Lee’s maze routing algorithm</a:t>
            </a:r>
          </a:p>
          <a:p>
            <a:endParaRPr lang="en-US" dirty="0" smtClean="0"/>
          </a:p>
          <a:p>
            <a:r>
              <a:rPr lang="en-US" dirty="0" smtClean="0"/>
              <a:t>Maze routing enhancements</a:t>
            </a:r>
          </a:p>
          <a:p>
            <a:endParaRPr lang="en-US" dirty="0" smtClean="0"/>
          </a:p>
          <a:p>
            <a:r>
              <a:rPr lang="en-US" dirty="0" smtClean="0"/>
              <a:t>Line search algorithms</a:t>
            </a:r>
          </a:p>
          <a:p>
            <a:endParaRPr lang="en-US" dirty="0" smtClean="0"/>
          </a:p>
          <a:p>
            <a:r>
              <a:rPr lang="en-US" dirty="0" smtClean="0"/>
              <a:t>Routing nets with multiple terminals</a:t>
            </a:r>
          </a:p>
          <a:p>
            <a:endParaRPr lang="en-US" dirty="0" smtClean="0"/>
          </a:p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endParaRPr lang="en-US" dirty="0" smtClean="0"/>
          </a:p>
          <a:p>
            <a:r>
              <a:rPr lang="en-US" dirty="0" smtClean="0"/>
              <a:t>A*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Lee’s Maze Routing Algorithm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800600" y="1752600"/>
            <a:ext cx="3962400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Assumption:</a:t>
            </a:r>
          </a:p>
          <a:p>
            <a:pPr marL="0" indent="0">
              <a:buNone/>
            </a:pPr>
            <a:r>
              <a:rPr lang="en-US" sz="2400" dirty="0" smtClean="0"/>
              <a:t>   Each grid cell has equal cost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Similar to breadth-first search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Two steps: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Expand a </a:t>
            </a:r>
            <a:r>
              <a:rPr lang="en-US" sz="2400" dirty="0" err="1" smtClean="0"/>
              <a:t>wavefront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</a:t>
            </a:r>
            <a:r>
              <a:rPr lang="en-US" sz="2400" dirty="0" err="1" smtClean="0"/>
              <a:t>Backtrace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Finds an optimal path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Screen Shot 2012-11-07 at 1.2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3524428" cy="45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Lee’s Maze Routing Algorithm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800600" y="1752600"/>
            <a:ext cx="3962400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Assumption:</a:t>
            </a:r>
          </a:p>
          <a:p>
            <a:pPr marL="0" indent="0">
              <a:buNone/>
            </a:pPr>
            <a:r>
              <a:rPr lang="en-US" sz="2400" dirty="0" smtClean="0"/>
              <a:t>   Each grid cell has equal cost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Similar to breadth-first search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Two steps: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Expand a </a:t>
            </a:r>
            <a:r>
              <a:rPr lang="en-US" sz="2400" dirty="0" err="1" smtClean="0"/>
              <a:t>wavefront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</a:t>
            </a:r>
            <a:r>
              <a:rPr lang="en-US" sz="2400" dirty="0" err="1" smtClean="0"/>
              <a:t>Backtrace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Finds an optimal path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Screen Shot 2012-11-07 at 1.2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3614968" cy="469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1905000"/>
            <a:ext cx="6096000" cy="3810000"/>
            <a:chOff x="838200" y="1905000"/>
            <a:chExt cx="6096000" cy="3810000"/>
          </a:xfrm>
        </p:grpSpPr>
        <p:sp>
          <p:nvSpPr>
            <p:cNvPr id="5" name="Rectangle 4"/>
            <p:cNvSpPr/>
            <p:nvPr/>
          </p:nvSpPr>
          <p:spPr>
            <a:xfrm>
              <a:off x="838200" y="1905000"/>
              <a:ext cx="6096000" cy="3810000"/>
            </a:xfrm>
            <a:prstGeom prst="rect">
              <a:avLst/>
            </a:prstGeom>
            <a:noFill/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219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00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81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505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62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743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886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67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91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48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172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29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10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53200" y="1905000"/>
              <a:ext cx="0" cy="381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38200" y="2286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38200" y="2667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38200" y="3048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38200" y="3429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38200" y="3810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38200" y="4191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38200" y="4572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38200" y="4953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38200" y="5334000"/>
              <a:ext cx="609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600200" y="2590800"/>
              <a:ext cx="3244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67400" y="3352800"/>
              <a:ext cx="2872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24200" y="2667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24200" y="3048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4200" y="3429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48200" y="3048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48200" y="3429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48200" y="3810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8200" y="4191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48200" y="4572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124200" y="2286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43200" y="3429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505200" y="3048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86200" y="3048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67200" y="3048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62200" y="3429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29200" y="3048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10200" y="3048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91200" y="3048000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7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Hadlock’s</a:t>
            </a:r>
            <a:r>
              <a:rPr lang="en-US" dirty="0" smtClean="0"/>
              <a:t> Min Detour Algorithm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800600" y="1752600"/>
            <a:ext cx="3962400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Observation</a:t>
            </a:r>
            <a:r>
              <a:rPr lang="en-US" sz="2400" dirty="0" smtClean="0"/>
              <a:t>: Shortest-path is the same as the path with min detour value.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Uses the detour number as cell label.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Cells with smaller labels expanded before others.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Finds an optimal path.</a:t>
            </a:r>
            <a:endParaRPr lang="en-US" sz="2400" dirty="0"/>
          </a:p>
        </p:txBody>
      </p:sp>
      <p:pic>
        <p:nvPicPr>
          <p:cNvPr id="6" name="Picture 5" descr="Screen Shot 2012-11-07 at 1.34.0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" t="2140"/>
          <a:stretch/>
        </p:blipFill>
        <p:spPr>
          <a:xfrm>
            <a:off x="381000" y="1524000"/>
            <a:ext cx="3685623" cy="46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2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Wavefront</a:t>
            </a:r>
            <a:r>
              <a:rPr lang="en-US" dirty="0" smtClean="0"/>
              <a:t> Comparison</a:t>
            </a:r>
            <a:endParaRPr lang="en-US" dirty="0"/>
          </a:p>
        </p:txBody>
      </p:sp>
      <p:pic>
        <p:nvPicPr>
          <p:cNvPr id="5" name="Picture 4" descr="Screen Shot 2012-11-07 at 1.26.1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85" y="1981200"/>
            <a:ext cx="3288208" cy="4242849"/>
          </a:xfrm>
          <a:prstGeom prst="rect">
            <a:avLst/>
          </a:prstGeom>
        </p:spPr>
      </p:pic>
      <p:pic>
        <p:nvPicPr>
          <p:cNvPr id="6" name="Picture 5" descr="Screen Shot 2012-11-07 at 1.34.0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" t="2140"/>
          <a:stretch/>
        </p:blipFill>
        <p:spPr>
          <a:xfrm>
            <a:off x="5237286" y="1981201"/>
            <a:ext cx="3286860" cy="419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8117" y="1601605"/>
            <a:ext cx="2134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Lee’s Maze Router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81470" y="1581090"/>
            <a:ext cx="3251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/>
                <a:cs typeface="Times New Roman"/>
              </a:rPr>
              <a:t>Hadlock’s</a:t>
            </a:r>
            <a:r>
              <a:rPr lang="en-US" sz="2000" dirty="0" smtClean="0">
                <a:latin typeface="Times New Roman"/>
                <a:cs typeface="Times New Roman"/>
              </a:rPr>
              <a:t> Min Detour Router</a:t>
            </a:r>
          </a:p>
        </p:txBody>
      </p:sp>
    </p:spTree>
    <p:extLst>
      <p:ext uri="{BB962C8B-B14F-4D97-AF65-F5344CB8AC3E}">
        <p14:creationId xmlns:p14="http://schemas.microsoft.com/office/powerpoint/2010/main" val="17916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905000"/>
            <a:ext cx="6096000" cy="381000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24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1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05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62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3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6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67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48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72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29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10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53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8200" y="2286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8200" y="2667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8200" y="3048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38200" y="3429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8200" y="3810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8200" y="4191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8200" y="4572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8200" y="4953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5334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00200" y="2590800"/>
            <a:ext cx="324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67400" y="3352800"/>
            <a:ext cx="287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24200" y="2667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124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24200" y="3429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648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48200" y="3429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8200" y="3810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8200" y="4191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2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24200" y="2286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43200" y="3429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505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886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67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362200" y="3429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029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410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791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Soukup’s</a:t>
            </a:r>
            <a:r>
              <a:rPr lang="en-US" smtClean="0"/>
              <a:t> Fast </a:t>
            </a:r>
            <a:r>
              <a:rPr lang="en-US" dirty="0" smtClean="0"/>
              <a:t>Maze Routing Algorithm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343400" y="1676400"/>
            <a:ext cx="4572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Iteratively conducted in 2 phases: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Expand towards target without changing direction until an obstacle is encountered.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Expand all directions as in the original maze routing algorithm. When a cell in the direction toward target is found, switch back to phase 1.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Not guaranteed to find optimal path</a:t>
            </a:r>
          </a:p>
        </p:txBody>
      </p:sp>
      <p:pic>
        <p:nvPicPr>
          <p:cNvPr id="5" name="Picture 4" descr="Screen Shot 2012-11-07 at 1.4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3429000" cy="45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7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7373-41A9-EE4B-B91E-15019F6C46E7}" type="slidenum">
              <a:rPr lang="en-US"/>
              <a:pPr/>
              <a:t>8</a:t>
            </a:fld>
            <a:endParaRPr lang="en-US"/>
          </a:p>
        </p:txBody>
      </p:sp>
      <p:sp>
        <p:nvSpPr>
          <p:cNvPr id="1225730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2257425" cy="18716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  <a:latin typeface="Times New Roman" charset="0"/>
              </a:rPr>
              <a:t/>
            </a:r>
            <a:br>
              <a:rPr lang="de-DE" sz="1500" smtClean="0">
                <a:solidFill>
                  <a:srgbClr val="000000"/>
                </a:solidFill>
                <a:latin typeface="Times New Roman" charset="0"/>
              </a:rPr>
            </a:br>
            <a:r>
              <a:rPr lang="de-DE" sz="1500" smtClean="0">
                <a:solidFill>
                  <a:srgbClr val="000000"/>
                </a:solidFill>
              </a:rPr>
              <a:t>Netlist: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</a:endParaRPr>
          </a:p>
        </p:txBody>
      </p:sp>
      <p:sp>
        <p:nvSpPr>
          <p:cNvPr id="1225731" name="Text Box 3"/>
          <p:cNvSpPr txBox="1">
            <a:spLocks noChangeArrowheads="1"/>
          </p:cNvSpPr>
          <p:nvPr/>
        </p:nvSpPr>
        <p:spPr bwMode="auto">
          <a:xfrm>
            <a:off x="468313" y="1989138"/>
            <a:ext cx="2560637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CC0000"/>
                </a:solidFill>
              </a:rPr>
              <a:t>N</a:t>
            </a:r>
            <a:r>
              <a:rPr lang="de-DE" sz="1500" baseline="-25000" smtClean="0">
                <a:solidFill>
                  <a:srgbClr val="CC0000"/>
                </a:solidFill>
              </a:rPr>
              <a:t>1</a:t>
            </a:r>
            <a:r>
              <a:rPr lang="de-DE" sz="1500" smtClean="0">
                <a:solidFill>
                  <a:srgbClr val="CC0000"/>
                </a:solidFill>
              </a:rPr>
              <a:t> = {</a:t>
            </a:r>
            <a:r>
              <a:rPr lang="de-DE" sz="1500" i="1" smtClean="0">
                <a:solidFill>
                  <a:srgbClr val="CC0000"/>
                </a:solidFill>
              </a:rPr>
              <a:t>C</a:t>
            </a:r>
            <a:r>
              <a:rPr lang="de-DE" sz="1500" baseline="-25000" smtClean="0">
                <a:solidFill>
                  <a:srgbClr val="CC0000"/>
                </a:solidFill>
              </a:rPr>
              <a:t>4</a:t>
            </a:r>
            <a:r>
              <a:rPr lang="de-DE" sz="1500" smtClean="0">
                <a:solidFill>
                  <a:srgbClr val="CC0000"/>
                </a:solidFill>
              </a:rPr>
              <a:t>, </a:t>
            </a:r>
            <a:r>
              <a:rPr lang="de-DE" sz="1500" i="1" smtClean="0">
                <a:solidFill>
                  <a:srgbClr val="CC0000"/>
                </a:solidFill>
              </a:rPr>
              <a:t>D</a:t>
            </a:r>
            <a:r>
              <a:rPr lang="de-DE" sz="1500" baseline="-25000" smtClean="0">
                <a:solidFill>
                  <a:srgbClr val="CC0000"/>
                </a:solidFill>
              </a:rPr>
              <a:t>6</a:t>
            </a:r>
            <a:r>
              <a:rPr lang="de-DE" sz="1500" smtClean="0">
                <a:solidFill>
                  <a:srgbClr val="CC0000"/>
                </a:solidFill>
              </a:rPr>
              <a:t>, </a:t>
            </a:r>
            <a:r>
              <a:rPr lang="de-DE" sz="1500" i="1" smtClean="0">
                <a:solidFill>
                  <a:srgbClr val="CC0000"/>
                </a:solidFill>
              </a:rPr>
              <a:t>B</a:t>
            </a:r>
            <a:r>
              <a:rPr lang="de-DE" sz="1500" baseline="-25000" smtClean="0">
                <a:solidFill>
                  <a:srgbClr val="CC0000"/>
                </a:solidFill>
              </a:rPr>
              <a:t>3</a:t>
            </a:r>
            <a:r>
              <a:rPr lang="de-DE" sz="1500" smtClean="0">
                <a:solidFill>
                  <a:srgbClr val="CC0000"/>
                </a:solidFill>
              </a:rPr>
              <a:t>}</a:t>
            </a:r>
            <a:r>
              <a:rPr lang="de-DE" sz="1500" smtClean="0">
                <a:solidFill>
                  <a:srgbClr val="000000"/>
                </a:solidFill>
              </a:rPr>
              <a:t> 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CC00CC"/>
                </a:solidFill>
              </a:rPr>
              <a:t>N</a:t>
            </a:r>
            <a:r>
              <a:rPr lang="de-DE" sz="1500" baseline="-25000" smtClean="0">
                <a:solidFill>
                  <a:srgbClr val="CC00CC"/>
                </a:solidFill>
              </a:rPr>
              <a:t>2</a:t>
            </a:r>
            <a:r>
              <a:rPr lang="de-DE" sz="1500" smtClean="0">
                <a:solidFill>
                  <a:srgbClr val="CC00CC"/>
                </a:solidFill>
              </a:rPr>
              <a:t> = {</a:t>
            </a:r>
            <a:r>
              <a:rPr lang="de-DE" sz="1500" i="1" smtClean="0">
                <a:solidFill>
                  <a:srgbClr val="CC00CC"/>
                </a:solidFill>
              </a:rPr>
              <a:t>D</a:t>
            </a:r>
            <a:r>
              <a:rPr lang="de-DE" sz="1500" baseline="-25000" smtClean="0">
                <a:solidFill>
                  <a:srgbClr val="CC00CC"/>
                </a:solidFill>
              </a:rPr>
              <a:t>4</a:t>
            </a:r>
            <a:r>
              <a:rPr lang="de-DE" sz="1500" smtClean="0">
                <a:solidFill>
                  <a:srgbClr val="CC00CC"/>
                </a:solidFill>
              </a:rPr>
              <a:t>, </a:t>
            </a:r>
            <a:r>
              <a:rPr lang="de-DE" sz="1500" i="1" smtClean="0">
                <a:solidFill>
                  <a:srgbClr val="CC00CC"/>
                </a:solidFill>
              </a:rPr>
              <a:t>B</a:t>
            </a:r>
            <a:r>
              <a:rPr lang="de-DE" sz="1500" baseline="-25000" smtClean="0">
                <a:solidFill>
                  <a:srgbClr val="CC00CC"/>
                </a:solidFill>
              </a:rPr>
              <a:t>4</a:t>
            </a:r>
            <a:r>
              <a:rPr lang="de-DE" sz="1500" smtClean="0">
                <a:solidFill>
                  <a:srgbClr val="CC00CC"/>
                </a:solidFill>
              </a:rPr>
              <a:t>, </a:t>
            </a:r>
            <a:r>
              <a:rPr lang="de-DE" sz="1500" i="1" smtClean="0">
                <a:solidFill>
                  <a:srgbClr val="CC00CC"/>
                </a:solidFill>
              </a:rPr>
              <a:t>C</a:t>
            </a:r>
            <a:r>
              <a:rPr lang="de-DE" sz="1500" baseline="-25000" smtClean="0">
                <a:solidFill>
                  <a:srgbClr val="CC00CC"/>
                </a:solidFill>
              </a:rPr>
              <a:t>1</a:t>
            </a:r>
            <a:r>
              <a:rPr lang="de-DE" sz="1500" smtClean="0">
                <a:solidFill>
                  <a:srgbClr val="CC00CC"/>
                </a:solidFill>
              </a:rPr>
              <a:t>, </a:t>
            </a:r>
            <a:r>
              <a:rPr lang="de-DE" sz="1500" i="1" smtClean="0">
                <a:solidFill>
                  <a:srgbClr val="CC00CC"/>
                </a:solidFill>
              </a:rPr>
              <a:t>A</a:t>
            </a:r>
            <a:r>
              <a:rPr lang="de-DE" sz="1500" baseline="-25000" smtClean="0">
                <a:solidFill>
                  <a:srgbClr val="CC00CC"/>
                </a:solidFill>
              </a:rPr>
              <a:t>4</a:t>
            </a:r>
            <a:r>
              <a:rPr lang="de-DE" sz="1500" smtClean="0">
                <a:solidFill>
                  <a:srgbClr val="CC00CC"/>
                </a:solidFill>
              </a:rPr>
              <a:t>}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CC"/>
                </a:solidFill>
              </a:rPr>
              <a:t>N</a:t>
            </a:r>
            <a:r>
              <a:rPr lang="de-DE" sz="1500" baseline="-25000" smtClean="0">
                <a:solidFill>
                  <a:srgbClr val="0000CC"/>
                </a:solidFill>
              </a:rPr>
              <a:t>3</a:t>
            </a:r>
            <a:r>
              <a:rPr lang="de-DE" sz="1500" smtClean="0">
                <a:solidFill>
                  <a:srgbClr val="0000CC"/>
                </a:solidFill>
              </a:rPr>
              <a:t> = {</a:t>
            </a:r>
            <a:r>
              <a:rPr lang="de-DE" sz="1500" i="1" smtClean="0">
                <a:solidFill>
                  <a:srgbClr val="0000CC"/>
                </a:solidFill>
              </a:rPr>
              <a:t>C</a:t>
            </a:r>
            <a:r>
              <a:rPr lang="de-DE" sz="1500" baseline="-25000" smtClean="0">
                <a:solidFill>
                  <a:srgbClr val="0000CC"/>
                </a:solidFill>
              </a:rPr>
              <a:t>2</a:t>
            </a:r>
            <a:r>
              <a:rPr lang="de-DE" sz="1500" smtClean="0">
                <a:solidFill>
                  <a:srgbClr val="0000CC"/>
                </a:solidFill>
              </a:rPr>
              <a:t>, </a:t>
            </a:r>
            <a:r>
              <a:rPr lang="de-DE" sz="1500" i="1" smtClean="0">
                <a:solidFill>
                  <a:srgbClr val="0000CC"/>
                </a:solidFill>
              </a:rPr>
              <a:t>D</a:t>
            </a:r>
            <a:r>
              <a:rPr lang="de-DE" sz="1500" baseline="-25000" smtClean="0">
                <a:solidFill>
                  <a:srgbClr val="0000CC"/>
                </a:solidFill>
              </a:rPr>
              <a:t>5</a:t>
            </a:r>
            <a:r>
              <a:rPr lang="de-DE" sz="1500" smtClean="0">
                <a:solidFill>
                  <a:srgbClr val="0000CC"/>
                </a:solidFill>
              </a:rPr>
              <a:t>}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336600"/>
                </a:solidFill>
              </a:rPr>
              <a:t>N</a:t>
            </a:r>
            <a:r>
              <a:rPr lang="de-DE" sz="1500" baseline="-25000" smtClean="0">
                <a:solidFill>
                  <a:srgbClr val="336600"/>
                </a:solidFill>
              </a:rPr>
              <a:t>4</a:t>
            </a:r>
            <a:r>
              <a:rPr lang="de-DE" sz="1500" smtClean="0">
                <a:solidFill>
                  <a:srgbClr val="336600"/>
                </a:solidFill>
              </a:rPr>
              <a:t> = {</a:t>
            </a:r>
            <a:r>
              <a:rPr lang="de-DE" sz="1500" i="1" smtClean="0">
                <a:solidFill>
                  <a:srgbClr val="336600"/>
                </a:solidFill>
              </a:rPr>
              <a:t>B</a:t>
            </a:r>
            <a:r>
              <a:rPr lang="de-DE" sz="1500" baseline="-25000" smtClean="0">
                <a:solidFill>
                  <a:srgbClr val="336600"/>
                </a:solidFill>
              </a:rPr>
              <a:t>1</a:t>
            </a:r>
            <a:r>
              <a:rPr lang="de-DE" sz="1500" smtClean="0">
                <a:solidFill>
                  <a:srgbClr val="336600"/>
                </a:solidFill>
              </a:rPr>
              <a:t>, </a:t>
            </a:r>
            <a:r>
              <a:rPr lang="de-DE" sz="1500" i="1" smtClean="0">
                <a:solidFill>
                  <a:srgbClr val="336600"/>
                </a:solidFill>
              </a:rPr>
              <a:t>A</a:t>
            </a:r>
            <a:r>
              <a:rPr lang="de-DE" sz="1500" baseline="-25000" smtClean="0">
                <a:solidFill>
                  <a:srgbClr val="336600"/>
                </a:solidFill>
              </a:rPr>
              <a:t>1</a:t>
            </a:r>
            <a:r>
              <a:rPr lang="de-DE" sz="1500" smtClean="0">
                <a:solidFill>
                  <a:srgbClr val="336600"/>
                </a:solidFill>
              </a:rPr>
              <a:t>, </a:t>
            </a:r>
            <a:r>
              <a:rPr lang="de-DE" sz="1500" i="1" smtClean="0">
                <a:solidFill>
                  <a:srgbClr val="336600"/>
                </a:solidFill>
              </a:rPr>
              <a:t>C</a:t>
            </a:r>
            <a:r>
              <a:rPr lang="de-DE" sz="1500" baseline="-25000" smtClean="0">
                <a:solidFill>
                  <a:srgbClr val="336600"/>
                </a:solidFill>
              </a:rPr>
              <a:t>3</a:t>
            </a:r>
            <a:r>
              <a:rPr lang="de-DE" sz="1500" smtClean="0">
                <a:solidFill>
                  <a:srgbClr val="336600"/>
                </a:solidFill>
              </a:rPr>
              <a:t>}</a:t>
            </a:r>
          </a:p>
        </p:txBody>
      </p:sp>
      <p:sp>
        <p:nvSpPr>
          <p:cNvPr id="1225732" name="AutoShape 4"/>
          <p:cNvSpPr>
            <a:spLocks noChangeArrowheads="1"/>
          </p:cNvSpPr>
          <p:nvPr/>
        </p:nvSpPr>
        <p:spPr bwMode="auto">
          <a:xfrm>
            <a:off x="2713038" y="2276475"/>
            <a:ext cx="304800" cy="6111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733" name="Text Box 5"/>
          <p:cNvSpPr txBox="1">
            <a:spLocks noChangeArrowheads="1"/>
          </p:cNvSpPr>
          <p:nvPr/>
        </p:nvSpPr>
        <p:spPr bwMode="auto">
          <a:xfrm>
            <a:off x="395288" y="3779838"/>
            <a:ext cx="2257425" cy="10175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  <a:latin typeface="Times New Roman" charset="0"/>
              </a:rPr>
              <a:t/>
            </a:r>
            <a:br>
              <a:rPr lang="de-DE" sz="1500" smtClean="0">
                <a:solidFill>
                  <a:srgbClr val="000000"/>
                </a:solidFill>
                <a:latin typeface="Times New Roman" charset="0"/>
              </a:rPr>
            </a:br>
            <a:r>
              <a:rPr lang="de-DE" sz="1500" smtClean="0">
                <a:solidFill>
                  <a:srgbClr val="000000"/>
                </a:solidFill>
              </a:rPr>
              <a:t>Technology Information </a:t>
            </a:r>
            <a:br>
              <a:rPr lang="de-DE" sz="1500" smtClean="0">
                <a:solidFill>
                  <a:srgbClr val="000000"/>
                </a:solidFill>
              </a:rPr>
            </a:br>
            <a:r>
              <a:rPr lang="de-DE" sz="1500" smtClean="0">
                <a:solidFill>
                  <a:srgbClr val="000000"/>
                </a:solidFill>
              </a:rPr>
              <a:t>(Design Rules)</a:t>
            </a:r>
          </a:p>
        </p:txBody>
      </p:sp>
      <p:sp>
        <p:nvSpPr>
          <p:cNvPr id="122573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5.1	Introduction: General Routing Problem</a:t>
            </a:r>
          </a:p>
        </p:txBody>
      </p:sp>
      <p:sp>
        <p:nvSpPr>
          <p:cNvPr id="1225735" name="AutoShape 7"/>
          <p:cNvSpPr>
            <a:spLocks noChangeArrowheads="1"/>
          </p:cNvSpPr>
          <p:nvPr/>
        </p:nvSpPr>
        <p:spPr bwMode="auto">
          <a:xfrm>
            <a:off x="2700338" y="4005263"/>
            <a:ext cx="304800" cy="6111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790" name="Rectangle 62"/>
          <p:cNvSpPr>
            <a:spLocks noChangeArrowheads="1"/>
          </p:cNvSpPr>
          <p:nvPr/>
        </p:nvSpPr>
        <p:spPr bwMode="auto">
          <a:xfrm>
            <a:off x="3141663" y="1998663"/>
            <a:ext cx="3657600" cy="2808287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791" name="Rectangle 63"/>
          <p:cNvSpPr>
            <a:spLocks noChangeArrowheads="1"/>
          </p:cNvSpPr>
          <p:nvPr/>
        </p:nvSpPr>
        <p:spPr bwMode="auto">
          <a:xfrm flipH="1">
            <a:off x="3141663" y="1998663"/>
            <a:ext cx="3657600" cy="28082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792" name="Rectangle 64"/>
          <p:cNvSpPr>
            <a:spLocks noChangeArrowheads="1"/>
          </p:cNvSpPr>
          <p:nvPr/>
        </p:nvSpPr>
        <p:spPr bwMode="auto">
          <a:xfrm rot="16200000">
            <a:off x="5632450" y="3675063"/>
            <a:ext cx="630237" cy="1182688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793" name="Rectangle 65"/>
          <p:cNvSpPr>
            <a:spLocks noChangeArrowheads="1"/>
          </p:cNvSpPr>
          <p:nvPr/>
        </p:nvSpPr>
        <p:spPr bwMode="auto">
          <a:xfrm rot="16200000">
            <a:off x="5457032" y="2377281"/>
            <a:ext cx="628650" cy="830263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794" name="Rectangle 66"/>
          <p:cNvSpPr>
            <a:spLocks noChangeArrowheads="1"/>
          </p:cNvSpPr>
          <p:nvPr/>
        </p:nvSpPr>
        <p:spPr bwMode="auto">
          <a:xfrm>
            <a:off x="3871913" y="3587750"/>
            <a:ext cx="628650" cy="830263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795" name="Rectangle 67"/>
          <p:cNvSpPr>
            <a:spLocks noChangeArrowheads="1"/>
          </p:cNvSpPr>
          <p:nvPr/>
        </p:nvSpPr>
        <p:spPr bwMode="auto">
          <a:xfrm>
            <a:off x="3871913" y="2633663"/>
            <a:ext cx="628650" cy="830262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796" name="Line 68"/>
          <p:cNvSpPr>
            <a:spLocks noChangeShapeType="1"/>
          </p:cNvSpPr>
          <p:nvPr/>
        </p:nvSpPr>
        <p:spPr bwMode="auto">
          <a:xfrm flipH="1">
            <a:off x="3505200" y="2852738"/>
            <a:ext cx="3730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797" name="Rectangle 69"/>
          <p:cNvSpPr>
            <a:spLocks noChangeArrowheads="1"/>
          </p:cNvSpPr>
          <p:nvPr/>
        </p:nvSpPr>
        <p:spPr bwMode="auto">
          <a:xfrm flipH="1">
            <a:off x="5351463" y="2609850"/>
            <a:ext cx="8334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25798" name="Rectangle 70"/>
          <p:cNvSpPr>
            <a:spLocks noChangeArrowheads="1"/>
          </p:cNvSpPr>
          <p:nvPr/>
        </p:nvSpPr>
        <p:spPr bwMode="auto">
          <a:xfrm flipH="1">
            <a:off x="5351463" y="4111625"/>
            <a:ext cx="118427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25799" name="Rectangle 71"/>
          <p:cNvSpPr>
            <a:spLocks noChangeArrowheads="1"/>
          </p:cNvSpPr>
          <p:nvPr/>
        </p:nvSpPr>
        <p:spPr bwMode="auto">
          <a:xfrm rot="16200000" flipH="1">
            <a:off x="3771107" y="2894806"/>
            <a:ext cx="8318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25800" name="Rectangle 72"/>
          <p:cNvSpPr>
            <a:spLocks noChangeArrowheads="1"/>
          </p:cNvSpPr>
          <p:nvPr/>
        </p:nvSpPr>
        <p:spPr bwMode="auto">
          <a:xfrm rot="16200000" flipH="1">
            <a:off x="3771107" y="3809206"/>
            <a:ext cx="8318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B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25801" name="Rectangle 73"/>
          <p:cNvSpPr>
            <a:spLocks noChangeArrowheads="1"/>
          </p:cNvSpPr>
          <p:nvPr/>
        </p:nvSpPr>
        <p:spPr bwMode="auto">
          <a:xfrm flipH="1">
            <a:off x="5899150" y="2482850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02" name="Rectangle 74"/>
          <p:cNvSpPr>
            <a:spLocks noChangeArrowheads="1"/>
          </p:cNvSpPr>
          <p:nvPr/>
        </p:nvSpPr>
        <p:spPr bwMode="auto">
          <a:xfrm flipH="1">
            <a:off x="5527675" y="2482850"/>
            <a:ext cx="1524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03" name="Rectangle 75"/>
          <p:cNvSpPr>
            <a:spLocks noChangeArrowheads="1"/>
          </p:cNvSpPr>
          <p:nvPr/>
        </p:nvSpPr>
        <p:spPr bwMode="auto">
          <a:xfrm flipH="1">
            <a:off x="5899150" y="2943225"/>
            <a:ext cx="153988" cy="1539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04" name="Rectangle 76"/>
          <p:cNvSpPr>
            <a:spLocks noChangeArrowheads="1"/>
          </p:cNvSpPr>
          <p:nvPr/>
        </p:nvSpPr>
        <p:spPr bwMode="auto">
          <a:xfrm flipH="1">
            <a:off x="5527675" y="2943225"/>
            <a:ext cx="152400" cy="1539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05" name="Rectangle 77"/>
          <p:cNvSpPr>
            <a:spLocks noChangeArrowheads="1"/>
          </p:cNvSpPr>
          <p:nvPr/>
        </p:nvSpPr>
        <p:spPr bwMode="auto">
          <a:xfrm flipH="1">
            <a:off x="6296025" y="4416425"/>
            <a:ext cx="1524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06" name="Rectangle 78"/>
          <p:cNvSpPr>
            <a:spLocks noChangeArrowheads="1"/>
          </p:cNvSpPr>
          <p:nvPr/>
        </p:nvSpPr>
        <p:spPr bwMode="auto">
          <a:xfrm flipH="1">
            <a:off x="5895975" y="4416425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07" name="Rectangle 79"/>
          <p:cNvSpPr>
            <a:spLocks noChangeArrowheads="1"/>
          </p:cNvSpPr>
          <p:nvPr/>
        </p:nvSpPr>
        <p:spPr bwMode="auto">
          <a:xfrm flipH="1">
            <a:off x="5522913" y="4416425"/>
            <a:ext cx="153987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08" name="Rectangle 80"/>
          <p:cNvSpPr>
            <a:spLocks noChangeArrowheads="1"/>
          </p:cNvSpPr>
          <p:nvPr/>
        </p:nvSpPr>
        <p:spPr bwMode="auto">
          <a:xfrm flipH="1">
            <a:off x="4340225" y="2789238"/>
            <a:ext cx="155575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09" name="Rectangle 81"/>
          <p:cNvSpPr>
            <a:spLocks noChangeArrowheads="1"/>
          </p:cNvSpPr>
          <p:nvPr/>
        </p:nvSpPr>
        <p:spPr bwMode="auto">
          <a:xfrm flipH="1">
            <a:off x="4340225" y="3205163"/>
            <a:ext cx="155575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10" name="Rectangle 82"/>
          <p:cNvSpPr>
            <a:spLocks noChangeArrowheads="1"/>
          </p:cNvSpPr>
          <p:nvPr/>
        </p:nvSpPr>
        <p:spPr bwMode="auto">
          <a:xfrm flipH="1">
            <a:off x="3879850" y="2789238"/>
            <a:ext cx="153988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11" name="Rectangle 83"/>
          <p:cNvSpPr>
            <a:spLocks noChangeArrowheads="1"/>
          </p:cNvSpPr>
          <p:nvPr/>
        </p:nvSpPr>
        <p:spPr bwMode="auto">
          <a:xfrm flipH="1">
            <a:off x="3879850" y="3205163"/>
            <a:ext cx="153988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12" name="Rectangle 84"/>
          <p:cNvSpPr>
            <a:spLocks noChangeArrowheads="1"/>
          </p:cNvSpPr>
          <p:nvPr/>
        </p:nvSpPr>
        <p:spPr bwMode="auto">
          <a:xfrm flipH="1">
            <a:off x="4340225" y="3732213"/>
            <a:ext cx="155575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13" name="Rectangle 85"/>
          <p:cNvSpPr>
            <a:spLocks noChangeArrowheads="1"/>
          </p:cNvSpPr>
          <p:nvPr/>
        </p:nvSpPr>
        <p:spPr bwMode="auto">
          <a:xfrm flipH="1">
            <a:off x="4340225" y="4125913"/>
            <a:ext cx="155575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14" name="Rectangle 86"/>
          <p:cNvSpPr>
            <a:spLocks noChangeArrowheads="1"/>
          </p:cNvSpPr>
          <p:nvPr/>
        </p:nvSpPr>
        <p:spPr bwMode="auto">
          <a:xfrm flipH="1">
            <a:off x="3879850" y="3732213"/>
            <a:ext cx="153988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15" name="Rectangle 87"/>
          <p:cNvSpPr>
            <a:spLocks noChangeArrowheads="1"/>
          </p:cNvSpPr>
          <p:nvPr/>
        </p:nvSpPr>
        <p:spPr bwMode="auto">
          <a:xfrm flipH="1">
            <a:off x="3879850" y="4125913"/>
            <a:ext cx="153988" cy="1539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16" name="Text Box 88"/>
          <p:cNvSpPr txBox="1">
            <a:spLocks noChangeArrowheads="1"/>
          </p:cNvSpPr>
          <p:nvPr/>
        </p:nvSpPr>
        <p:spPr bwMode="auto">
          <a:xfrm flipH="1">
            <a:off x="5927725" y="2460625"/>
            <a:ext cx="158750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25817" name="Text Box 89"/>
          <p:cNvSpPr txBox="1">
            <a:spLocks noChangeArrowheads="1"/>
          </p:cNvSpPr>
          <p:nvPr/>
        </p:nvSpPr>
        <p:spPr bwMode="auto">
          <a:xfrm flipH="1">
            <a:off x="5549900" y="2460625"/>
            <a:ext cx="15716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25818" name="Text Box 90"/>
          <p:cNvSpPr txBox="1">
            <a:spLocks noChangeArrowheads="1"/>
          </p:cNvSpPr>
          <p:nvPr/>
        </p:nvSpPr>
        <p:spPr bwMode="auto">
          <a:xfrm flipH="1">
            <a:off x="5927725" y="2917825"/>
            <a:ext cx="158750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25819" name="Text Box 91"/>
          <p:cNvSpPr txBox="1">
            <a:spLocks noChangeArrowheads="1"/>
          </p:cNvSpPr>
          <p:nvPr/>
        </p:nvSpPr>
        <p:spPr bwMode="auto">
          <a:xfrm flipH="1">
            <a:off x="5549900" y="2917825"/>
            <a:ext cx="15716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25820" name="Text Box 92"/>
          <p:cNvSpPr txBox="1">
            <a:spLocks noChangeArrowheads="1"/>
          </p:cNvSpPr>
          <p:nvPr/>
        </p:nvSpPr>
        <p:spPr bwMode="auto">
          <a:xfrm flipH="1">
            <a:off x="4368800" y="3182938"/>
            <a:ext cx="1603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25821" name="Text Box 93"/>
          <p:cNvSpPr txBox="1">
            <a:spLocks noChangeArrowheads="1"/>
          </p:cNvSpPr>
          <p:nvPr/>
        </p:nvSpPr>
        <p:spPr bwMode="auto">
          <a:xfrm flipH="1">
            <a:off x="4368800" y="3716338"/>
            <a:ext cx="1603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25822" name="Text Box 94"/>
          <p:cNvSpPr txBox="1">
            <a:spLocks noChangeArrowheads="1"/>
          </p:cNvSpPr>
          <p:nvPr/>
        </p:nvSpPr>
        <p:spPr bwMode="auto">
          <a:xfrm flipH="1">
            <a:off x="4368800" y="4108450"/>
            <a:ext cx="1603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25823" name="Text Box 95"/>
          <p:cNvSpPr txBox="1">
            <a:spLocks noChangeArrowheads="1"/>
          </p:cNvSpPr>
          <p:nvPr/>
        </p:nvSpPr>
        <p:spPr bwMode="auto">
          <a:xfrm flipH="1">
            <a:off x="3919538" y="3706813"/>
            <a:ext cx="15716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25824" name="Text Box 96"/>
          <p:cNvSpPr txBox="1">
            <a:spLocks noChangeArrowheads="1"/>
          </p:cNvSpPr>
          <p:nvPr/>
        </p:nvSpPr>
        <p:spPr bwMode="auto">
          <a:xfrm flipH="1">
            <a:off x="3919538" y="2754313"/>
            <a:ext cx="157162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25825" name="Line 97"/>
          <p:cNvSpPr>
            <a:spLocks noChangeShapeType="1"/>
          </p:cNvSpPr>
          <p:nvPr/>
        </p:nvSpPr>
        <p:spPr bwMode="auto">
          <a:xfrm flipH="1">
            <a:off x="5972175" y="3097213"/>
            <a:ext cx="6350" cy="9985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26" name="Line 98"/>
          <p:cNvSpPr>
            <a:spLocks noChangeShapeType="1"/>
          </p:cNvSpPr>
          <p:nvPr/>
        </p:nvSpPr>
        <p:spPr bwMode="auto">
          <a:xfrm flipH="1">
            <a:off x="5611813" y="3097213"/>
            <a:ext cx="0" cy="95567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27" name="Line 99"/>
          <p:cNvSpPr>
            <a:spLocks noChangeShapeType="1"/>
          </p:cNvSpPr>
          <p:nvPr/>
        </p:nvSpPr>
        <p:spPr bwMode="auto">
          <a:xfrm>
            <a:off x="4498975" y="3281363"/>
            <a:ext cx="1112838" cy="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28" name="Line 100"/>
          <p:cNvSpPr>
            <a:spLocks noChangeShapeType="1"/>
          </p:cNvSpPr>
          <p:nvPr/>
        </p:nvSpPr>
        <p:spPr bwMode="auto">
          <a:xfrm>
            <a:off x="4498975" y="4195763"/>
            <a:ext cx="533400" cy="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29" name="Line 101"/>
          <p:cNvSpPr>
            <a:spLocks noChangeShapeType="1"/>
          </p:cNvSpPr>
          <p:nvPr/>
        </p:nvSpPr>
        <p:spPr bwMode="auto">
          <a:xfrm flipH="1" flipV="1">
            <a:off x="5610225" y="2244725"/>
            <a:ext cx="0" cy="236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30" name="Line 102"/>
          <p:cNvSpPr>
            <a:spLocks noChangeShapeType="1"/>
          </p:cNvSpPr>
          <p:nvPr/>
        </p:nvSpPr>
        <p:spPr bwMode="auto">
          <a:xfrm flipH="1">
            <a:off x="3506788" y="2244725"/>
            <a:ext cx="2103437" cy="0"/>
          </a:xfrm>
          <a:prstGeom prst="line">
            <a:avLst/>
          </a:prstGeom>
          <a:noFill/>
          <a:ln w="28575">
            <a:solidFill>
              <a:srgbClr val="336600"/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31" name="Line 103"/>
          <p:cNvSpPr>
            <a:spLocks noChangeShapeType="1"/>
          </p:cNvSpPr>
          <p:nvPr/>
        </p:nvSpPr>
        <p:spPr bwMode="auto">
          <a:xfrm flipH="1">
            <a:off x="3506788" y="2244725"/>
            <a:ext cx="0" cy="1555750"/>
          </a:xfrm>
          <a:prstGeom prst="line">
            <a:avLst/>
          </a:prstGeom>
          <a:noFill/>
          <a:ln w="28575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32" name="Line 104"/>
          <p:cNvSpPr>
            <a:spLocks noChangeShapeType="1"/>
          </p:cNvSpPr>
          <p:nvPr/>
        </p:nvSpPr>
        <p:spPr bwMode="auto">
          <a:xfrm flipH="1">
            <a:off x="3506788" y="3803650"/>
            <a:ext cx="373062" cy="0"/>
          </a:xfrm>
          <a:prstGeom prst="line">
            <a:avLst/>
          </a:prstGeom>
          <a:noFill/>
          <a:ln w="28575">
            <a:solidFill>
              <a:srgbClr val="336600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33" name="Rectangle 105"/>
          <p:cNvSpPr>
            <a:spLocks noChangeArrowheads="1"/>
          </p:cNvSpPr>
          <p:nvPr/>
        </p:nvSpPr>
        <p:spPr bwMode="auto">
          <a:xfrm flipH="1">
            <a:off x="6296025" y="3952875"/>
            <a:ext cx="152400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34" name="Rectangle 106"/>
          <p:cNvSpPr>
            <a:spLocks noChangeArrowheads="1"/>
          </p:cNvSpPr>
          <p:nvPr/>
        </p:nvSpPr>
        <p:spPr bwMode="auto">
          <a:xfrm flipH="1">
            <a:off x="5899150" y="3952875"/>
            <a:ext cx="153988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35" name="Rectangle 107"/>
          <p:cNvSpPr>
            <a:spLocks noChangeArrowheads="1"/>
          </p:cNvSpPr>
          <p:nvPr/>
        </p:nvSpPr>
        <p:spPr bwMode="auto">
          <a:xfrm flipH="1">
            <a:off x="5522913" y="3952875"/>
            <a:ext cx="153987" cy="155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36" name="Text Box 108"/>
          <p:cNvSpPr txBox="1">
            <a:spLocks noChangeArrowheads="1"/>
          </p:cNvSpPr>
          <p:nvPr/>
        </p:nvSpPr>
        <p:spPr bwMode="auto">
          <a:xfrm flipH="1">
            <a:off x="6308725" y="3935413"/>
            <a:ext cx="16033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225837" name="Text Box 109"/>
          <p:cNvSpPr txBox="1">
            <a:spLocks noChangeArrowheads="1"/>
          </p:cNvSpPr>
          <p:nvPr/>
        </p:nvSpPr>
        <p:spPr bwMode="auto">
          <a:xfrm flipH="1">
            <a:off x="5927725" y="3935413"/>
            <a:ext cx="158750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225838" name="Text Box 110"/>
          <p:cNvSpPr txBox="1">
            <a:spLocks noChangeArrowheads="1"/>
          </p:cNvSpPr>
          <p:nvPr/>
        </p:nvSpPr>
        <p:spPr bwMode="auto">
          <a:xfrm flipH="1">
            <a:off x="5548313" y="3935413"/>
            <a:ext cx="158750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3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25839" name="Line 111"/>
          <p:cNvSpPr>
            <a:spLocks noChangeShapeType="1"/>
          </p:cNvSpPr>
          <p:nvPr/>
        </p:nvSpPr>
        <p:spPr bwMode="auto">
          <a:xfrm flipV="1">
            <a:off x="5032375" y="3600450"/>
            <a:ext cx="0" cy="59531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40" name="Line 112"/>
          <p:cNvSpPr>
            <a:spLocks noChangeShapeType="1"/>
          </p:cNvSpPr>
          <p:nvPr/>
        </p:nvSpPr>
        <p:spPr bwMode="auto">
          <a:xfrm>
            <a:off x="5032375" y="3600450"/>
            <a:ext cx="584200" cy="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41" name="Text Box 113"/>
          <p:cNvSpPr txBox="1">
            <a:spLocks noChangeArrowheads="1"/>
          </p:cNvSpPr>
          <p:nvPr/>
        </p:nvSpPr>
        <p:spPr bwMode="auto">
          <a:xfrm>
            <a:off x="5181600" y="3290888"/>
            <a:ext cx="401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i="1" smtClean="0">
                <a:solidFill>
                  <a:srgbClr val="CC00CC"/>
                </a:solidFill>
              </a:rPr>
              <a:t>N</a:t>
            </a:r>
            <a:r>
              <a:rPr lang="de-DE" sz="1500" baseline="-25000" smtClean="0">
                <a:solidFill>
                  <a:srgbClr val="CC00CC"/>
                </a:solidFill>
              </a:rPr>
              <a:t>2</a:t>
            </a:r>
            <a:endParaRPr lang="en-US" altLang="zh-CN" sz="1500" smtClean="0">
              <a:solidFill>
                <a:srgbClr val="CC00CC"/>
              </a:solidFill>
              <a:ea typeface="宋体" charset="0"/>
              <a:cs typeface="宋体" charset="0"/>
            </a:endParaRPr>
          </a:p>
        </p:txBody>
      </p:sp>
      <p:sp>
        <p:nvSpPr>
          <p:cNvPr id="1225842" name="Text Box 114"/>
          <p:cNvSpPr txBox="1">
            <a:spLocks noChangeArrowheads="1"/>
          </p:cNvSpPr>
          <p:nvPr/>
        </p:nvSpPr>
        <p:spPr bwMode="auto">
          <a:xfrm>
            <a:off x="5946775" y="3290888"/>
            <a:ext cx="401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i="1" smtClean="0">
                <a:solidFill>
                  <a:srgbClr val="0000CC"/>
                </a:solidFill>
              </a:rPr>
              <a:t>N</a:t>
            </a:r>
            <a:r>
              <a:rPr lang="de-DE" sz="1500" baseline="-25000" smtClean="0">
                <a:solidFill>
                  <a:srgbClr val="0000CC"/>
                </a:solidFill>
              </a:rPr>
              <a:t>3</a:t>
            </a:r>
            <a:endParaRPr lang="en-US" altLang="zh-CN" sz="1500" smtClean="0">
              <a:solidFill>
                <a:srgbClr val="0000CC"/>
              </a:solidFill>
              <a:ea typeface="宋体" charset="0"/>
              <a:cs typeface="宋体" charset="0"/>
            </a:endParaRPr>
          </a:p>
        </p:txBody>
      </p:sp>
      <p:sp>
        <p:nvSpPr>
          <p:cNvPr id="1225843" name="Text Box 115"/>
          <p:cNvSpPr txBox="1">
            <a:spLocks noChangeArrowheads="1"/>
          </p:cNvSpPr>
          <p:nvPr/>
        </p:nvSpPr>
        <p:spPr bwMode="auto">
          <a:xfrm>
            <a:off x="3163888" y="3290888"/>
            <a:ext cx="401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i="1" smtClean="0">
                <a:solidFill>
                  <a:srgbClr val="336600"/>
                </a:solidFill>
              </a:rPr>
              <a:t>N</a:t>
            </a:r>
            <a:r>
              <a:rPr lang="de-DE" sz="1500" baseline="-25000" smtClean="0">
                <a:solidFill>
                  <a:srgbClr val="336600"/>
                </a:solidFill>
              </a:rPr>
              <a:t>4</a:t>
            </a:r>
            <a:endParaRPr lang="en-US" altLang="zh-CN" sz="1500" smtClean="0">
              <a:solidFill>
                <a:srgbClr val="336600"/>
              </a:solidFill>
              <a:ea typeface="宋体" charset="0"/>
              <a:cs typeface="宋体" charset="0"/>
            </a:endParaRPr>
          </a:p>
        </p:txBody>
      </p:sp>
      <p:sp>
        <p:nvSpPr>
          <p:cNvPr id="1225844" name="Rectangle 116"/>
          <p:cNvSpPr>
            <a:spLocks noChangeAspect="1" noChangeArrowheads="1"/>
          </p:cNvSpPr>
          <p:nvPr/>
        </p:nvSpPr>
        <p:spPr bwMode="auto">
          <a:xfrm flipH="1" flipV="1">
            <a:off x="5549900" y="3524250"/>
            <a:ext cx="119063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45" name="Rectangle 117"/>
          <p:cNvSpPr>
            <a:spLocks noChangeAspect="1" noChangeArrowheads="1"/>
          </p:cNvSpPr>
          <p:nvPr/>
        </p:nvSpPr>
        <p:spPr bwMode="auto">
          <a:xfrm flipH="1" flipV="1">
            <a:off x="5549900" y="3524250"/>
            <a:ext cx="119063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46" name="Rectangle 118"/>
          <p:cNvSpPr>
            <a:spLocks noChangeAspect="1" noChangeArrowheads="1"/>
          </p:cNvSpPr>
          <p:nvPr/>
        </p:nvSpPr>
        <p:spPr bwMode="auto">
          <a:xfrm flipH="1" flipV="1">
            <a:off x="5581650" y="3554413"/>
            <a:ext cx="58738" cy="58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47" name="Rectangle 119"/>
          <p:cNvSpPr>
            <a:spLocks noChangeAspect="1" noChangeArrowheads="1"/>
          </p:cNvSpPr>
          <p:nvPr/>
        </p:nvSpPr>
        <p:spPr bwMode="auto">
          <a:xfrm flipH="1" flipV="1">
            <a:off x="3443288" y="3749675"/>
            <a:ext cx="117475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48" name="Rectangle 120"/>
          <p:cNvSpPr>
            <a:spLocks noChangeAspect="1" noChangeArrowheads="1"/>
          </p:cNvSpPr>
          <p:nvPr/>
        </p:nvSpPr>
        <p:spPr bwMode="auto">
          <a:xfrm flipH="1" flipV="1">
            <a:off x="3443288" y="3749675"/>
            <a:ext cx="117475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49" name="Rectangle 121"/>
          <p:cNvSpPr>
            <a:spLocks noChangeAspect="1" noChangeArrowheads="1"/>
          </p:cNvSpPr>
          <p:nvPr/>
        </p:nvSpPr>
        <p:spPr bwMode="auto">
          <a:xfrm flipH="1" flipV="1">
            <a:off x="3473450" y="3779838"/>
            <a:ext cx="58738" cy="58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50" name="Rectangle 122"/>
          <p:cNvSpPr>
            <a:spLocks noChangeAspect="1" noChangeArrowheads="1"/>
          </p:cNvSpPr>
          <p:nvPr/>
        </p:nvSpPr>
        <p:spPr bwMode="auto">
          <a:xfrm flipH="1" flipV="1">
            <a:off x="3436938" y="2779713"/>
            <a:ext cx="119062" cy="119062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51" name="Rectangle 123"/>
          <p:cNvSpPr>
            <a:spLocks noChangeAspect="1" noChangeArrowheads="1"/>
          </p:cNvSpPr>
          <p:nvPr/>
        </p:nvSpPr>
        <p:spPr bwMode="auto">
          <a:xfrm flipH="1" flipV="1">
            <a:off x="3436938" y="2779713"/>
            <a:ext cx="119062" cy="11906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52" name="Rectangle 124"/>
          <p:cNvSpPr>
            <a:spLocks noChangeAspect="1" noChangeArrowheads="1"/>
          </p:cNvSpPr>
          <p:nvPr/>
        </p:nvSpPr>
        <p:spPr bwMode="auto">
          <a:xfrm flipH="1" flipV="1">
            <a:off x="3468688" y="2811463"/>
            <a:ext cx="58737" cy="58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53" name="Rectangle 125"/>
          <p:cNvSpPr>
            <a:spLocks noChangeAspect="1" noChangeArrowheads="1"/>
          </p:cNvSpPr>
          <p:nvPr/>
        </p:nvSpPr>
        <p:spPr bwMode="auto">
          <a:xfrm flipH="1" flipV="1">
            <a:off x="3449638" y="2198688"/>
            <a:ext cx="117475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54" name="Rectangle 126"/>
          <p:cNvSpPr>
            <a:spLocks noChangeAspect="1" noChangeArrowheads="1"/>
          </p:cNvSpPr>
          <p:nvPr/>
        </p:nvSpPr>
        <p:spPr bwMode="auto">
          <a:xfrm flipH="1" flipV="1">
            <a:off x="3449638" y="2198688"/>
            <a:ext cx="117475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55" name="Rectangle 127"/>
          <p:cNvSpPr>
            <a:spLocks noChangeAspect="1" noChangeArrowheads="1"/>
          </p:cNvSpPr>
          <p:nvPr/>
        </p:nvSpPr>
        <p:spPr bwMode="auto">
          <a:xfrm flipH="1" flipV="1">
            <a:off x="3479800" y="2228850"/>
            <a:ext cx="58738" cy="58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56" name="Rectangle 128"/>
          <p:cNvSpPr>
            <a:spLocks noChangeAspect="1" noChangeArrowheads="1"/>
          </p:cNvSpPr>
          <p:nvPr/>
        </p:nvSpPr>
        <p:spPr bwMode="auto">
          <a:xfrm flipH="1" flipV="1">
            <a:off x="5561013" y="3222625"/>
            <a:ext cx="117475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57" name="Rectangle 129"/>
          <p:cNvSpPr>
            <a:spLocks noChangeAspect="1" noChangeArrowheads="1"/>
          </p:cNvSpPr>
          <p:nvPr/>
        </p:nvSpPr>
        <p:spPr bwMode="auto">
          <a:xfrm flipH="1" flipV="1">
            <a:off x="5561013" y="3222625"/>
            <a:ext cx="117475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58" name="Rectangle 130"/>
          <p:cNvSpPr>
            <a:spLocks noChangeAspect="1" noChangeArrowheads="1"/>
          </p:cNvSpPr>
          <p:nvPr/>
        </p:nvSpPr>
        <p:spPr bwMode="auto">
          <a:xfrm flipH="1" flipV="1">
            <a:off x="5591175" y="3252788"/>
            <a:ext cx="58738" cy="58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59" name="Rectangle 131"/>
          <p:cNvSpPr>
            <a:spLocks noChangeAspect="1" noChangeArrowheads="1"/>
          </p:cNvSpPr>
          <p:nvPr/>
        </p:nvSpPr>
        <p:spPr bwMode="auto">
          <a:xfrm flipH="1" flipV="1">
            <a:off x="5549900" y="2193925"/>
            <a:ext cx="117475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60" name="Rectangle 132"/>
          <p:cNvSpPr>
            <a:spLocks noChangeAspect="1" noChangeArrowheads="1"/>
          </p:cNvSpPr>
          <p:nvPr/>
        </p:nvSpPr>
        <p:spPr bwMode="auto">
          <a:xfrm flipH="1" flipV="1">
            <a:off x="5549900" y="2193925"/>
            <a:ext cx="117475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61" name="Rectangle 133"/>
          <p:cNvSpPr>
            <a:spLocks noChangeAspect="1" noChangeArrowheads="1"/>
          </p:cNvSpPr>
          <p:nvPr/>
        </p:nvSpPr>
        <p:spPr bwMode="auto">
          <a:xfrm flipH="1" flipV="1">
            <a:off x="5580063" y="2224088"/>
            <a:ext cx="58737" cy="58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62" name="Line 134"/>
          <p:cNvSpPr>
            <a:spLocks noChangeShapeType="1"/>
          </p:cNvSpPr>
          <p:nvPr/>
        </p:nvSpPr>
        <p:spPr bwMode="auto">
          <a:xfrm>
            <a:off x="4498975" y="3800475"/>
            <a:ext cx="1874838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63" name="Line 135"/>
          <p:cNvSpPr>
            <a:spLocks noChangeShapeType="1"/>
          </p:cNvSpPr>
          <p:nvPr/>
        </p:nvSpPr>
        <p:spPr bwMode="auto">
          <a:xfrm flipH="1" flipV="1">
            <a:off x="6373813" y="2244725"/>
            <a:ext cx="0" cy="1727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64" name="Line 136"/>
          <p:cNvSpPr>
            <a:spLocks noChangeShapeType="1"/>
          </p:cNvSpPr>
          <p:nvPr/>
        </p:nvSpPr>
        <p:spPr bwMode="auto">
          <a:xfrm flipH="1" flipV="1">
            <a:off x="5978525" y="2244725"/>
            <a:ext cx="0" cy="2365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65" name="Line 137"/>
          <p:cNvSpPr>
            <a:spLocks noChangeShapeType="1"/>
          </p:cNvSpPr>
          <p:nvPr/>
        </p:nvSpPr>
        <p:spPr bwMode="auto">
          <a:xfrm flipH="1">
            <a:off x="5978525" y="2244725"/>
            <a:ext cx="395288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66" name="Text Box 138"/>
          <p:cNvSpPr txBox="1">
            <a:spLocks noChangeArrowheads="1"/>
          </p:cNvSpPr>
          <p:nvPr/>
        </p:nvSpPr>
        <p:spPr bwMode="auto">
          <a:xfrm>
            <a:off x="6343650" y="3290888"/>
            <a:ext cx="401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de-DE" sz="1500" i="1" smtClean="0">
                <a:solidFill>
                  <a:srgbClr val="CC0000"/>
                </a:solidFill>
              </a:rPr>
              <a:t>N</a:t>
            </a:r>
            <a:r>
              <a:rPr lang="de-DE" sz="1500" baseline="-25000" smtClean="0">
                <a:solidFill>
                  <a:srgbClr val="CC0000"/>
                </a:solidFill>
              </a:rPr>
              <a:t>1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  <p:sp>
        <p:nvSpPr>
          <p:cNvPr id="1225867" name="Rectangle 139"/>
          <p:cNvSpPr>
            <a:spLocks noChangeAspect="1" noChangeArrowheads="1"/>
          </p:cNvSpPr>
          <p:nvPr/>
        </p:nvSpPr>
        <p:spPr bwMode="auto">
          <a:xfrm flipH="1" flipV="1">
            <a:off x="6289675" y="2187575"/>
            <a:ext cx="120650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68" name="Rectangle 140"/>
          <p:cNvSpPr>
            <a:spLocks noChangeAspect="1" noChangeArrowheads="1"/>
          </p:cNvSpPr>
          <p:nvPr/>
        </p:nvSpPr>
        <p:spPr bwMode="auto">
          <a:xfrm flipH="1" flipV="1">
            <a:off x="6289675" y="2187575"/>
            <a:ext cx="120650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69" name="Rectangle 141"/>
          <p:cNvSpPr>
            <a:spLocks noChangeAspect="1" noChangeArrowheads="1"/>
          </p:cNvSpPr>
          <p:nvPr/>
        </p:nvSpPr>
        <p:spPr bwMode="auto">
          <a:xfrm flipH="1" flipV="1">
            <a:off x="6323013" y="2217738"/>
            <a:ext cx="58737" cy="58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70" name="Rectangle 142"/>
          <p:cNvSpPr>
            <a:spLocks noChangeAspect="1" noChangeArrowheads="1"/>
          </p:cNvSpPr>
          <p:nvPr/>
        </p:nvSpPr>
        <p:spPr bwMode="auto">
          <a:xfrm flipH="1" flipV="1">
            <a:off x="5927725" y="2189163"/>
            <a:ext cx="119063" cy="119062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71" name="Rectangle 143"/>
          <p:cNvSpPr>
            <a:spLocks noChangeAspect="1" noChangeArrowheads="1"/>
          </p:cNvSpPr>
          <p:nvPr/>
        </p:nvSpPr>
        <p:spPr bwMode="auto">
          <a:xfrm flipH="1" flipV="1">
            <a:off x="5927725" y="2189163"/>
            <a:ext cx="119063" cy="11906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72" name="Rectangle 144"/>
          <p:cNvSpPr>
            <a:spLocks noChangeAspect="1" noChangeArrowheads="1"/>
          </p:cNvSpPr>
          <p:nvPr/>
        </p:nvSpPr>
        <p:spPr bwMode="auto">
          <a:xfrm flipH="1" flipV="1">
            <a:off x="5959475" y="2220913"/>
            <a:ext cx="58738" cy="58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73" name="Rectangle 145"/>
          <p:cNvSpPr>
            <a:spLocks noChangeAspect="1" noChangeArrowheads="1"/>
          </p:cNvSpPr>
          <p:nvPr/>
        </p:nvSpPr>
        <p:spPr bwMode="auto">
          <a:xfrm flipH="1" flipV="1">
            <a:off x="6308725" y="3752850"/>
            <a:ext cx="117475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74" name="Rectangle 146"/>
          <p:cNvSpPr>
            <a:spLocks noChangeAspect="1" noChangeArrowheads="1"/>
          </p:cNvSpPr>
          <p:nvPr/>
        </p:nvSpPr>
        <p:spPr bwMode="auto">
          <a:xfrm flipH="1" flipV="1">
            <a:off x="6308725" y="3752850"/>
            <a:ext cx="117475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75" name="Rectangle 147"/>
          <p:cNvSpPr>
            <a:spLocks noChangeAspect="1" noChangeArrowheads="1"/>
          </p:cNvSpPr>
          <p:nvPr/>
        </p:nvSpPr>
        <p:spPr bwMode="auto">
          <a:xfrm flipH="1" flipV="1">
            <a:off x="6338888" y="3783013"/>
            <a:ext cx="58737" cy="58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76" name="Rectangle 148"/>
          <p:cNvSpPr>
            <a:spLocks noChangeAspect="1" noChangeArrowheads="1"/>
          </p:cNvSpPr>
          <p:nvPr/>
        </p:nvSpPr>
        <p:spPr bwMode="auto">
          <a:xfrm flipH="1" flipV="1">
            <a:off x="4967288" y="4127500"/>
            <a:ext cx="117475" cy="119063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77" name="Rectangle 149"/>
          <p:cNvSpPr>
            <a:spLocks noChangeAspect="1" noChangeArrowheads="1"/>
          </p:cNvSpPr>
          <p:nvPr/>
        </p:nvSpPr>
        <p:spPr bwMode="auto">
          <a:xfrm flipH="1" flipV="1">
            <a:off x="4967288" y="4127500"/>
            <a:ext cx="117475" cy="119063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78" name="Rectangle 150"/>
          <p:cNvSpPr>
            <a:spLocks noChangeAspect="1" noChangeArrowheads="1"/>
          </p:cNvSpPr>
          <p:nvPr/>
        </p:nvSpPr>
        <p:spPr bwMode="auto">
          <a:xfrm flipH="1" flipV="1">
            <a:off x="4997450" y="4159250"/>
            <a:ext cx="58738" cy="58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79" name="Rectangle 151"/>
          <p:cNvSpPr>
            <a:spLocks noChangeAspect="1" noChangeArrowheads="1"/>
          </p:cNvSpPr>
          <p:nvPr/>
        </p:nvSpPr>
        <p:spPr bwMode="auto">
          <a:xfrm flipH="1" flipV="1">
            <a:off x="4970463" y="3532188"/>
            <a:ext cx="119062" cy="117475"/>
          </a:xfrm>
          <a:prstGeom prst="rect">
            <a:avLst/>
          </a:prstGeom>
          <a:solidFill>
            <a:srgbClr val="DFDFDF"/>
          </a:solidFill>
          <a:ln w="0">
            <a:solidFill>
              <a:srgbClr val="DFDFD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80" name="Rectangle 152"/>
          <p:cNvSpPr>
            <a:spLocks noChangeAspect="1" noChangeArrowheads="1"/>
          </p:cNvSpPr>
          <p:nvPr/>
        </p:nvSpPr>
        <p:spPr bwMode="auto">
          <a:xfrm flipH="1" flipV="1">
            <a:off x="4970463" y="3532188"/>
            <a:ext cx="119062" cy="1174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5881" name="Rectangle 153"/>
          <p:cNvSpPr>
            <a:spLocks noChangeAspect="1" noChangeArrowheads="1"/>
          </p:cNvSpPr>
          <p:nvPr/>
        </p:nvSpPr>
        <p:spPr bwMode="auto">
          <a:xfrm flipH="1" flipV="1">
            <a:off x="5000625" y="3562350"/>
            <a:ext cx="60325" cy="58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3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Maze Routing for Arbitrary Unit Costs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267200" y="1905000"/>
            <a:ext cx="4495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Previously assumed: </a:t>
            </a:r>
            <a:r>
              <a:rPr lang="en-US" sz="2400" dirty="0"/>
              <a:t>A</a:t>
            </a:r>
            <a:r>
              <a:rPr lang="en-US" sz="2400" dirty="0" smtClean="0"/>
              <a:t>ll grid cells have equal costs.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What if different cells have different costs?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Will the original maze routing algorithm work?</a:t>
            </a:r>
            <a:endParaRPr lang="en-US" sz="2400" dirty="0"/>
          </a:p>
        </p:txBody>
      </p:sp>
      <p:pic>
        <p:nvPicPr>
          <p:cNvPr id="5" name="Picture 4" descr="Screen Shot 2012-11-07 at 1.4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3251378" cy="37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Maze Routing for Arbitrary Unit Costs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267200" y="1905000"/>
            <a:ext cx="4495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Consider Lee’s original maze routing algorithm.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This example illustrates the stage when the </a:t>
            </a:r>
            <a:r>
              <a:rPr lang="en-US" sz="2400" dirty="0" err="1" smtClean="0"/>
              <a:t>wavefront</a:t>
            </a:r>
            <a:r>
              <a:rPr lang="en-US" sz="2400" dirty="0" smtClean="0"/>
              <a:t> from the source reaches the target the first time.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Is this the optimal path?</a:t>
            </a:r>
            <a:endParaRPr lang="en-US" sz="2400" dirty="0"/>
          </a:p>
        </p:txBody>
      </p:sp>
      <p:pic>
        <p:nvPicPr>
          <p:cNvPr id="6" name="Picture 5" descr="Screen Shot 2012-11-07 at 1.4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338666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4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Maze Routing for Arbitrary Unit Costs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267200" y="1752600"/>
            <a:ext cx="4495800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Continue expanding after reaching the target.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FF0000"/>
                </a:solidFill>
              </a:rPr>
              <a:t>longer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path may turn out to have </a:t>
            </a:r>
            <a:r>
              <a:rPr lang="en-US" sz="2400" i="1" dirty="0" smtClean="0">
                <a:solidFill>
                  <a:srgbClr val="FF0000"/>
                </a:solidFill>
              </a:rPr>
              <a:t>smaller</a:t>
            </a:r>
            <a:r>
              <a:rPr lang="en-US" sz="2400" dirty="0" smtClean="0"/>
              <a:t> cost.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Need to continue expanding after reaching the target.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The issue</a:t>
            </a:r>
            <a:r>
              <a:rPr lang="en-US" sz="2400" dirty="0" smtClean="0"/>
              <a:t>: We are using BFS on a graph with weighted edges.</a:t>
            </a:r>
          </a:p>
          <a:p>
            <a:pPr marL="0" indent="0">
              <a:buNone/>
            </a:pPr>
            <a:r>
              <a:rPr lang="en-US" sz="2400" dirty="0" smtClean="0">
                <a:sym typeface="Wingdings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 Use </a:t>
            </a:r>
            <a:r>
              <a:rPr lang="en-US" sz="2400" dirty="0" err="1" smtClean="0">
                <a:solidFill>
                  <a:srgbClr val="FF0000"/>
                </a:solidFill>
                <a:sym typeface="Wingdings"/>
              </a:rPr>
              <a:t>Dijkstra’s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 algorithm instead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Shot 2012-11-07 at 1.4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3442443" cy="40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Mikami-Tabuchi’s</a:t>
            </a:r>
            <a:r>
              <a:rPr lang="en-US" dirty="0" smtClean="0"/>
              <a:t> Line Search Algorithm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95800" y="1600200"/>
            <a:ext cx="4419600" cy="44958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Expand a horizontal and vertical line from source and target.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In every iteration, expand from the last expanded line.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Continue until a line from the source intersects another line from the target.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Backtrace</a:t>
            </a:r>
            <a:r>
              <a:rPr lang="en-US" sz="2400" dirty="0" smtClean="0"/>
              <a:t> from the intersection.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Guaranteed to find min-bend path</a:t>
            </a:r>
            <a:endParaRPr lang="en-US" sz="2400" i="1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Shot 2012-11-07 at 1.57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3581400" cy="46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3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943600" y="3429000"/>
            <a:ext cx="76200" cy="2286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29200" y="3581400"/>
            <a:ext cx="19050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38200" y="2819400"/>
            <a:ext cx="22860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1905000"/>
            <a:ext cx="76200" cy="3810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905000"/>
            <a:ext cx="6096000" cy="381000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24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1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05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62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3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6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67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48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72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29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10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53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8200" y="2286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8200" y="2667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8200" y="3048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38200" y="3429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8200" y="3810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8200" y="4191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8200" y="4572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8200" y="4953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5334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00200" y="2514600"/>
            <a:ext cx="344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s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24200" y="2667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124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24200" y="3429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648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48200" y="3429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8200" y="3810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8200" y="4191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2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24200" y="2286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43200" y="3429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505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886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67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362200" y="3429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029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410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791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38200" y="5105400"/>
            <a:ext cx="60960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38200" y="5486400"/>
            <a:ext cx="60960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38200" y="4724400"/>
            <a:ext cx="38100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38200" y="4343400"/>
            <a:ext cx="38100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38200" y="3962400"/>
            <a:ext cx="38100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38200" y="3581400"/>
            <a:ext cx="15240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38200" y="3200400"/>
            <a:ext cx="22860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38200" y="2438400"/>
            <a:ext cx="22860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38200" y="2057400"/>
            <a:ext cx="60960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752600" y="5105400"/>
            <a:ext cx="4267200" cy="76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943600" y="3733800"/>
            <a:ext cx="76200" cy="1371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752600" y="3048000"/>
            <a:ext cx="76200" cy="2133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791200" y="3276600"/>
            <a:ext cx="300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t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03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0" grpId="0" animBg="1"/>
      <p:bldP spid="59" grpId="0" animBg="1"/>
      <p:bldP spid="1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1" animBg="1"/>
      <p:bldP spid="73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Hightower’s Line Search Algorithm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191000" y="1600200"/>
            <a:ext cx="4800600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Does not expand from every point.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Identifies “escape lines” based on the positions of the obstacles that blocked the previous line.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Reduces the # of expansions significantly.</a:t>
            </a:r>
          </a:p>
          <a:p>
            <a:pPr marL="0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i="1" u="sng" dirty="0" smtClean="0">
                <a:solidFill>
                  <a:srgbClr val="FF0000"/>
                </a:solidFill>
              </a:rPr>
              <a:t>Not guaranteed to find a valid path even if one exists.</a:t>
            </a:r>
            <a:endParaRPr lang="en-US" sz="2400" i="1" u="sng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2-11-07 at 1.5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3581400" cy="46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943600" y="3429000"/>
            <a:ext cx="76200" cy="2286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29200" y="3581400"/>
            <a:ext cx="19050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38200" y="2819400"/>
            <a:ext cx="22860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1905000"/>
            <a:ext cx="76200" cy="3810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905000"/>
            <a:ext cx="6096000" cy="381000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24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1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05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62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3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6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67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48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72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29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10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53200" y="1905000"/>
            <a:ext cx="0" cy="381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8200" y="2286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8200" y="2667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8200" y="3048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38200" y="3429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8200" y="3810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8200" y="4191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8200" y="4572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8200" y="4953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5334000"/>
            <a:ext cx="60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00200" y="2514600"/>
            <a:ext cx="344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s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91200" y="3276600"/>
            <a:ext cx="300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t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24200" y="2667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124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24200" y="3429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648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48200" y="3429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8200" y="3810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8200" y="4191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2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24200" y="2286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43200" y="3429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505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886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67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362200" y="3429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029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410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791200" y="3048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38200" y="5105400"/>
            <a:ext cx="60960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38200" y="2057400"/>
            <a:ext cx="60960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752600" y="3009900"/>
            <a:ext cx="76200" cy="21717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943600" y="3810000"/>
            <a:ext cx="76200" cy="1371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752600" y="5105400"/>
            <a:ext cx="4267200" cy="76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1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0" grpId="0" animBg="1"/>
      <p:bldP spid="59" grpId="0" animBg="1"/>
      <p:bldP spid="11" grpId="0" animBg="1"/>
      <p:bldP spid="62" grpId="0" animBg="1"/>
      <p:bldP spid="57" grpId="0" animBg="1"/>
      <p:bldP spid="58" grpId="0" animBg="1"/>
      <p:bldP spid="63" grpId="0" animBg="1"/>
      <p:bldP spid="6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Maze Routing and Line Search Algorithms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81000" y="1524000"/>
            <a:ext cx="8458200" cy="4724400"/>
          </a:xfrm>
        </p:spPr>
        <p:txBody>
          <a:bodyPr>
            <a:normAutofit lnSpcReduction="10000"/>
          </a:bodyPr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Maze routing</a:t>
            </a:r>
            <a:r>
              <a:rPr lang="en-US" u="sng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smtClean="0"/>
              <a:t>A variation of breadth-first search (</a:t>
            </a:r>
            <a:r>
              <a:rPr lang="en-US" dirty="0" smtClean="0">
                <a:solidFill>
                  <a:srgbClr val="0000FF"/>
                </a:solidFill>
              </a:rPr>
              <a:t>BFS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Worst case complexity when all costs are uniform: </a:t>
            </a:r>
            <a:r>
              <a:rPr lang="en-US" dirty="0" smtClean="0">
                <a:solidFill>
                  <a:srgbClr val="0000FF"/>
                </a:solidFill>
              </a:rPr>
              <a:t>O(</a:t>
            </a:r>
            <a:r>
              <a:rPr lang="en-US" dirty="0" err="1" smtClean="0">
                <a:solidFill>
                  <a:srgbClr val="0000FF"/>
                </a:solidFill>
              </a:rPr>
              <a:t>NxM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marL="685800" lvl="2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NxM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the grid size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lvl="2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</a:t>
            </a:r>
            <a:r>
              <a:rPr lang="en-US" i="1" dirty="0" smtClean="0">
                <a:solidFill>
                  <a:srgbClr val="FF0000"/>
                </a:solidFill>
                <a:sym typeface="Wingdings"/>
              </a:rPr>
              <a:t>this complexity not guaranteed for arbitrary weights</a:t>
            </a:r>
          </a:p>
          <a:p>
            <a:pPr lvl="1"/>
            <a:r>
              <a:rPr lang="en-US" dirty="0" smtClean="0">
                <a:sym typeface="Wingdings"/>
              </a:rPr>
              <a:t>Usually better to use </a:t>
            </a:r>
            <a:r>
              <a:rPr lang="en-US" dirty="0" err="1" smtClean="0">
                <a:sym typeface="Wingdings"/>
              </a:rPr>
              <a:t>Dijkstra’s</a:t>
            </a:r>
            <a:r>
              <a:rPr lang="en-US" dirty="0" smtClean="0">
                <a:sym typeface="Wingdings"/>
              </a:rPr>
              <a:t> algorithm for arbitrary weights</a:t>
            </a:r>
            <a:endParaRPr lang="en-US" dirty="0">
              <a:sym typeface="Wingdings"/>
            </a:endParaRPr>
          </a:p>
          <a:p>
            <a:r>
              <a:rPr lang="en-US" b="1" i="1" u="sng" dirty="0" smtClean="0">
                <a:solidFill>
                  <a:srgbClr val="FF0000"/>
                </a:solidFill>
                <a:sym typeface="Wingdings"/>
              </a:rPr>
              <a:t>Line search</a:t>
            </a:r>
            <a:r>
              <a:rPr lang="en-US" dirty="0" smtClean="0">
                <a:sym typeface="Wingdings"/>
              </a:rPr>
              <a:t>:</a:t>
            </a:r>
          </a:p>
          <a:p>
            <a:pPr lvl="1"/>
            <a:r>
              <a:rPr lang="en-US" dirty="0" smtClean="0">
                <a:sym typeface="Wingdings"/>
              </a:rPr>
              <a:t>Doesn’t have to visit all grid points</a:t>
            </a:r>
          </a:p>
          <a:p>
            <a:pPr lvl="1"/>
            <a:r>
              <a:rPr lang="en-US" dirty="0" smtClean="0">
                <a:sym typeface="Wingdings"/>
              </a:rPr>
              <a:t>The runtime complexity depends on the # of bends</a:t>
            </a:r>
          </a:p>
          <a:p>
            <a:pPr lvl="1"/>
            <a:r>
              <a:rPr lang="en-US" dirty="0" smtClean="0">
                <a:sym typeface="Wingdings"/>
              </a:rPr>
              <a:t>Good when the number of bends in the solution is small</a:t>
            </a:r>
          </a:p>
          <a:p>
            <a:pPr lvl="1"/>
            <a:r>
              <a:rPr lang="en-US" dirty="0">
                <a:sym typeface="Wingdings"/>
              </a:rPr>
              <a:t>Good when there are not many </a:t>
            </a:r>
            <a:r>
              <a:rPr lang="en-US" dirty="0" smtClean="0">
                <a:sym typeface="Wingdings"/>
              </a:rPr>
              <a:t>blockages in the design</a:t>
            </a:r>
            <a:endParaRPr lang="en-US" dirty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25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95F7-3522-414C-AEA3-594458CE3557}" type="slidenum">
              <a:rPr lang="en-US"/>
              <a:pPr/>
              <a:t>88</a:t>
            </a:fld>
            <a:endParaRPr lang="en-US"/>
          </a:p>
        </p:txBody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301750"/>
            <a:ext cx="7780337" cy="4795838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de-DE"/>
              <a:t>F</a:t>
            </a:r>
            <a:r>
              <a:rPr lang="en-US" altLang="zh-CN">
                <a:ea typeface="宋体" charset="0"/>
                <a:cs typeface="宋体" charset="0"/>
              </a:rPr>
              <a:t>inds a shortest path between two specific nodes in the routing graph </a:t>
            </a:r>
          </a:p>
          <a:p>
            <a:pPr marL="323850" indent="-323850" defTabSz="849313">
              <a:lnSpc>
                <a:spcPct val="100000"/>
              </a:lnSpc>
              <a:spcBef>
                <a:spcPct val="7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Input </a:t>
            </a:r>
          </a:p>
          <a:p>
            <a:pPr marL="588963" lvl="1" indent="-304800" defTabSz="849313">
              <a:lnSpc>
                <a:spcPct val="100000"/>
              </a:lnSpc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graph </a:t>
            </a:r>
            <a:r>
              <a:rPr lang="en-US" altLang="zh-CN" i="1">
                <a:ea typeface="宋体" charset="0"/>
                <a:cs typeface="宋体" charset="0"/>
              </a:rPr>
              <a:t>G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V</a:t>
            </a:r>
            <a:r>
              <a:rPr lang="en-US" altLang="zh-CN">
                <a:ea typeface="宋体" charset="0"/>
                <a:cs typeface="宋体" charset="0"/>
              </a:rPr>
              <a:t>,</a:t>
            </a:r>
            <a:r>
              <a:rPr lang="en-US" altLang="zh-CN" i="1">
                <a:ea typeface="宋体" charset="0"/>
                <a:cs typeface="宋体" charset="0"/>
              </a:rPr>
              <a:t>E</a:t>
            </a:r>
            <a:r>
              <a:rPr lang="en-US" altLang="zh-CN">
                <a:ea typeface="宋体" charset="0"/>
                <a:cs typeface="宋体" charset="0"/>
              </a:rPr>
              <a:t>) with non-negative </a:t>
            </a:r>
            <a:r>
              <a:rPr lang="en-US" altLang="zh-CN" i="1">
                <a:ea typeface="宋体" charset="0"/>
                <a:cs typeface="宋体" charset="0"/>
              </a:rPr>
              <a:t>edge weights</a:t>
            </a:r>
            <a:r>
              <a:rPr lang="en-US" altLang="zh-CN">
                <a:ea typeface="宋体" charset="0"/>
                <a:cs typeface="宋体" charset="0"/>
              </a:rPr>
              <a:t> </a:t>
            </a:r>
            <a:r>
              <a:rPr lang="en-US" altLang="zh-CN" i="1">
                <a:ea typeface="宋体" charset="0"/>
                <a:cs typeface="宋体" charset="0"/>
              </a:rPr>
              <a:t>W</a:t>
            </a:r>
            <a:r>
              <a:rPr lang="en-US" altLang="zh-CN">
                <a:ea typeface="宋体" charset="0"/>
                <a:cs typeface="宋体" charset="0"/>
              </a:rPr>
              <a:t>, </a:t>
            </a:r>
          </a:p>
          <a:p>
            <a:pPr marL="588963" lvl="1" indent="-304800" defTabSz="849313">
              <a:lnSpc>
                <a:spcPct val="100000"/>
              </a:lnSpc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 i="1">
                <a:ea typeface="宋体" charset="0"/>
                <a:cs typeface="宋体" charset="0"/>
              </a:rPr>
              <a:t>source</a:t>
            </a:r>
            <a:r>
              <a:rPr lang="en-US" altLang="zh-CN">
                <a:ea typeface="宋体" charset="0"/>
                <a:cs typeface="宋体" charset="0"/>
              </a:rPr>
              <a:t> (starting) node</a:t>
            </a:r>
            <a:r>
              <a:rPr lang="en-US" altLang="zh-CN" i="1">
                <a:ea typeface="宋体" charset="0"/>
                <a:cs typeface="宋体" charset="0"/>
              </a:rPr>
              <a:t> s</a:t>
            </a:r>
            <a:r>
              <a:rPr lang="en-US" altLang="zh-CN">
                <a:ea typeface="宋体" charset="0"/>
                <a:cs typeface="宋体" charset="0"/>
              </a:rPr>
              <a:t>, and </a:t>
            </a:r>
          </a:p>
          <a:p>
            <a:pPr marL="588963" lvl="1" indent="-304800" defTabSz="849313">
              <a:lnSpc>
                <a:spcPct val="100000"/>
              </a:lnSpc>
              <a:spcBef>
                <a:spcPct val="25000"/>
              </a:spcBef>
              <a:tabLst>
                <a:tab pos="284163" algn="l"/>
                <a:tab pos="512763" algn="l"/>
              </a:tabLst>
            </a:pPr>
            <a:r>
              <a:rPr lang="en-US" altLang="zh-CN" i="1">
                <a:ea typeface="宋体" charset="0"/>
                <a:cs typeface="宋体" charset="0"/>
              </a:rPr>
              <a:t>target</a:t>
            </a:r>
            <a:r>
              <a:rPr lang="en-US" altLang="zh-CN">
                <a:ea typeface="宋体" charset="0"/>
                <a:cs typeface="宋体" charset="0"/>
              </a:rPr>
              <a:t> (ending) node </a:t>
            </a:r>
            <a:r>
              <a:rPr lang="en-US" altLang="zh-CN" i="1">
                <a:ea typeface="宋体" charset="0"/>
                <a:cs typeface="宋体" charset="0"/>
              </a:rPr>
              <a:t>t</a:t>
            </a:r>
            <a:r>
              <a:rPr lang="en-US" altLang="zh-CN">
                <a:ea typeface="宋体" charset="0"/>
                <a:cs typeface="宋体" charset="0"/>
              </a:rPr>
              <a:t> </a:t>
            </a:r>
            <a:r>
              <a:rPr lang="de-DE"/>
              <a:t> </a:t>
            </a:r>
          </a:p>
          <a:p>
            <a:pPr marL="323850" indent="-323850" defTabSz="849313">
              <a:lnSpc>
                <a:spcPct val="100000"/>
              </a:lnSpc>
              <a:spcBef>
                <a:spcPct val="75000"/>
              </a:spcBef>
              <a:tabLst>
                <a:tab pos="284163" algn="l"/>
                <a:tab pos="512763" algn="l"/>
              </a:tabLst>
            </a:pPr>
            <a:r>
              <a:rPr lang="de-DE"/>
              <a:t>M</a:t>
            </a:r>
            <a:r>
              <a:rPr lang="en-US" altLang="zh-CN">
                <a:ea typeface="宋体" charset="0"/>
                <a:cs typeface="宋体" charset="0"/>
              </a:rPr>
              <a:t>aintains three groups of nodes </a:t>
            </a:r>
          </a:p>
          <a:p>
            <a:pPr marL="588963" lvl="1" indent="-30480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Group 1</a:t>
            </a:r>
            <a:r>
              <a:rPr lang="en-US" altLang="zh-CN">
                <a:ea typeface="宋体" charset="0"/>
                <a:cs typeface="宋体" charset="0"/>
              </a:rPr>
              <a:t> –  contains the nodes that have not yet been visited </a:t>
            </a:r>
          </a:p>
          <a:p>
            <a:pPr marL="588963" lvl="1" indent="-30480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Group 2</a:t>
            </a:r>
            <a:r>
              <a:rPr lang="en-US" altLang="zh-CN">
                <a:ea typeface="宋体" charset="0"/>
                <a:cs typeface="宋体" charset="0"/>
              </a:rPr>
              <a:t> – contains the nodes that have been visited but for which the shortest-path cost from the starting node </a:t>
            </a:r>
            <a:r>
              <a:rPr lang="en-US" altLang="zh-CN" u="sng">
                <a:ea typeface="宋体" charset="0"/>
                <a:cs typeface="宋体" charset="0"/>
              </a:rPr>
              <a:t>has not yet been found</a:t>
            </a:r>
            <a:r>
              <a:rPr lang="en-US" altLang="zh-CN">
                <a:ea typeface="宋体" charset="0"/>
                <a:cs typeface="宋体" charset="0"/>
              </a:rPr>
              <a:t> </a:t>
            </a:r>
          </a:p>
          <a:p>
            <a:pPr marL="588963" lvl="1" indent="-30480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Group 3</a:t>
            </a:r>
            <a:r>
              <a:rPr lang="en-US" altLang="zh-CN">
                <a:ea typeface="宋体" charset="0"/>
                <a:cs typeface="宋体" charset="0"/>
              </a:rPr>
              <a:t> – contains the nodes that have been visited and for which the shortest path cost from the starting node </a:t>
            </a:r>
            <a:r>
              <a:rPr lang="en-US" altLang="zh-CN" u="sng">
                <a:ea typeface="宋体" charset="0"/>
                <a:cs typeface="宋体" charset="0"/>
              </a:rPr>
              <a:t>has been found</a:t>
            </a:r>
            <a:r>
              <a:rPr lang="en-US" altLang="zh-CN">
                <a:ea typeface="宋体" charset="0"/>
                <a:cs typeface="宋体" charset="0"/>
              </a:rPr>
              <a:t> </a:t>
            </a:r>
          </a:p>
          <a:p>
            <a:pPr marL="323850" indent="-323850" defTabSz="849313">
              <a:lnSpc>
                <a:spcPct val="100000"/>
              </a:lnSpc>
              <a:spcBef>
                <a:spcPct val="7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Once </a:t>
            </a:r>
            <a:r>
              <a:rPr lang="en-US" altLang="zh-CN" i="1">
                <a:ea typeface="宋体" charset="0"/>
                <a:cs typeface="宋体" charset="0"/>
              </a:rPr>
              <a:t>t</a:t>
            </a:r>
            <a:r>
              <a:rPr lang="en-US" altLang="zh-CN">
                <a:ea typeface="宋体" charset="0"/>
                <a:cs typeface="宋体" charset="0"/>
              </a:rPr>
              <a:t>  is in Group 3, the algorithm finds the shortest path by backtracing </a:t>
            </a:r>
          </a:p>
        </p:txBody>
      </p:sp>
      <p:sp>
        <p:nvSpPr>
          <p:cNvPr id="1170437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5.6.3	</a:t>
            </a:r>
            <a:r>
              <a:rPr lang="en-US" altLang="zh-CN">
                <a:ea typeface="宋体" charset="0"/>
                <a:cs typeface="宋体" charset="0"/>
              </a:rPr>
              <a:t>Finding Shortest Paths with Dijkstra’s Algorithm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153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7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7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7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7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7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7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7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7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0435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57EB5-E8EF-1449-97DA-E48EB52EDD44}" type="slidenum">
              <a:rPr lang="en-US"/>
              <a:pPr/>
              <a:t>89</a:t>
            </a:fld>
            <a:endParaRPr lang="en-US"/>
          </a:p>
        </p:txBody>
      </p:sp>
      <p:sp>
        <p:nvSpPr>
          <p:cNvPr id="1175554" name="Line 2"/>
          <p:cNvSpPr>
            <a:spLocks noChangeShapeType="1"/>
          </p:cNvSpPr>
          <p:nvPr/>
        </p:nvSpPr>
        <p:spPr bwMode="auto">
          <a:xfrm>
            <a:off x="906463" y="362585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55" name="Line 3"/>
          <p:cNvSpPr>
            <a:spLocks noChangeShapeType="1"/>
          </p:cNvSpPr>
          <p:nvPr/>
        </p:nvSpPr>
        <p:spPr bwMode="auto">
          <a:xfrm>
            <a:off x="904875" y="2314575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57" name="Line 5"/>
          <p:cNvSpPr>
            <a:spLocks noChangeShapeType="1"/>
          </p:cNvSpPr>
          <p:nvPr/>
        </p:nvSpPr>
        <p:spPr bwMode="auto">
          <a:xfrm>
            <a:off x="2341563" y="231775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58" name="Oval 6"/>
          <p:cNvSpPr>
            <a:spLocks noChangeArrowheads="1"/>
          </p:cNvSpPr>
          <p:nvPr/>
        </p:nvSpPr>
        <p:spPr bwMode="auto">
          <a:xfrm>
            <a:off x="450850" y="20637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59" name="Oval 7"/>
          <p:cNvSpPr>
            <a:spLocks noChangeArrowheads="1"/>
          </p:cNvSpPr>
          <p:nvPr/>
        </p:nvSpPr>
        <p:spPr bwMode="auto">
          <a:xfrm>
            <a:off x="450850" y="3398838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60" name="Oval 8"/>
          <p:cNvSpPr>
            <a:spLocks noChangeArrowheads="1"/>
          </p:cNvSpPr>
          <p:nvPr/>
        </p:nvSpPr>
        <p:spPr bwMode="auto">
          <a:xfrm>
            <a:off x="1857375" y="3398838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61" name="Oval 9"/>
          <p:cNvSpPr>
            <a:spLocks noChangeArrowheads="1"/>
          </p:cNvSpPr>
          <p:nvPr/>
        </p:nvSpPr>
        <p:spPr bwMode="auto">
          <a:xfrm>
            <a:off x="3265488" y="3398838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62" name="Oval 10"/>
          <p:cNvSpPr>
            <a:spLocks noChangeArrowheads="1"/>
          </p:cNvSpPr>
          <p:nvPr/>
        </p:nvSpPr>
        <p:spPr bwMode="auto">
          <a:xfrm>
            <a:off x="3265488" y="2063750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63" name="Oval 11"/>
          <p:cNvSpPr>
            <a:spLocks noChangeArrowheads="1"/>
          </p:cNvSpPr>
          <p:nvPr/>
        </p:nvSpPr>
        <p:spPr bwMode="auto">
          <a:xfrm>
            <a:off x="1857375" y="20637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64" name="Text Box 12"/>
          <p:cNvSpPr txBox="1">
            <a:spLocks noChangeArrowheads="1"/>
          </p:cNvSpPr>
          <p:nvPr/>
        </p:nvSpPr>
        <p:spPr bwMode="auto">
          <a:xfrm>
            <a:off x="436563" y="21399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1175565" name="Text Box 13"/>
          <p:cNvSpPr txBox="1">
            <a:spLocks noChangeArrowheads="1"/>
          </p:cNvSpPr>
          <p:nvPr/>
        </p:nvSpPr>
        <p:spPr bwMode="auto">
          <a:xfrm>
            <a:off x="1843088" y="21399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4</a:t>
            </a:r>
          </a:p>
        </p:txBody>
      </p:sp>
      <p:sp>
        <p:nvSpPr>
          <p:cNvPr id="1175566" name="Text Box 14"/>
          <p:cNvSpPr txBox="1">
            <a:spLocks noChangeArrowheads="1"/>
          </p:cNvSpPr>
          <p:nvPr/>
        </p:nvSpPr>
        <p:spPr bwMode="auto">
          <a:xfrm>
            <a:off x="3251200" y="2139950"/>
            <a:ext cx="528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7</a:t>
            </a:r>
          </a:p>
        </p:txBody>
      </p:sp>
      <p:sp>
        <p:nvSpPr>
          <p:cNvPr id="1175567" name="Text Box 15"/>
          <p:cNvSpPr txBox="1">
            <a:spLocks noChangeArrowheads="1"/>
          </p:cNvSpPr>
          <p:nvPr/>
        </p:nvSpPr>
        <p:spPr bwMode="auto">
          <a:xfrm>
            <a:off x="436563" y="3473450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2</a:t>
            </a:r>
          </a:p>
        </p:txBody>
      </p:sp>
      <p:sp>
        <p:nvSpPr>
          <p:cNvPr id="1175568" name="Text Box 16"/>
          <p:cNvSpPr txBox="1">
            <a:spLocks noChangeArrowheads="1"/>
          </p:cNvSpPr>
          <p:nvPr/>
        </p:nvSpPr>
        <p:spPr bwMode="auto">
          <a:xfrm>
            <a:off x="1843088" y="3473450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5</a:t>
            </a:r>
          </a:p>
        </p:txBody>
      </p:sp>
      <p:sp>
        <p:nvSpPr>
          <p:cNvPr id="1175569" name="Text Box 17"/>
          <p:cNvSpPr txBox="1">
            <a:spLocks noChangeArrowheads="1"/>
          </p:cNvSpPr>
          <p:nvPr/>
        </p:nvSpPr>
        <p:spPr bwMode="auto">
          <a:xfrm>
            <a:off x="3251200" y="3473450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1175570" name="Oval 18"/>
          <p:cNvSpPr>
            <a:spLocks noChangeArrowheads="1"/>
          </p:cNvSpPr>
          <p:nvPr/>
        </p:nvSpPr>
        <p:spPr bwMode="auto">
          <a:xfrm>
            <a:off x="450850" y="4732338"/>
            <a:ext cx="4826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71" name="Text Box 19"/>
          <p:cNvSpPr txBox="1">
            <a:spLocks noChangeArrowheads="1"/>
          </p:cNvSpPr>
          <p:nvPr/>
        </p:nvSpPr>
        <p:spPr bwMode="auto">
          <a:xfrm>
            <a:off x="436563" y="4808538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3</a:t>
            </a:r>
          </a:p>
        </p:txBody>
      </p:sp>
      <p:sp>
        <p:nvSpPr>
          <p:cNvPr id="1175572" name="Oval 20"/>
          <p:cNvSpPr>
            <a:spLocks noChangeArrowheads="1"/>
          </p:cNvSpPr>
          <p:nvPr/>
        </p:nvSpPr>
        <p:spPr bwMode="auto">
          <a:xfrm>
            <a:off x="1857375" y="4732338"/>
            <a:ext cx="4826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73" name="Text Box 21"/>
          <p:cNvSpPr txBox="1">
            <a:spLocks noChangeArrowheads="1"/>
          </p:cNvSpPr>
          <p:nvPr/>
        </p:nvSpPr>
        <p:spPr bwMode="auto">
          <a:xfrm>
            <a:off x="1843088" y="4808538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6</a:t>
            </a:r>
          </a:p>
        </p:txBody>
      </p:sp>
      <p:sp>
        <p:nvSpPr>
          <p:cNvPr id="1175574" name="Oval 22"/>
          <p:cNvSpPr>
            <a:spLocks noChangeArrowheads="1"/>
          </p:cNvSpPr>
          <p:nvPr/>
        </p:nvSpPr>
        <p:spPr bwMode="auto">
          <a:xfrm>
            <a:off x="3265488" y="4732338"/>
            <a:ext cx="481012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75" name="Text Box 23"/>
          <p:cNvSpPr txBox="1">
            <a:spLocks noChangeArrowheads="1"/>
          </p:cNvSpPr>
          <p:nvPr/>
        </p:nvSpPr>
        <p:spPr bwMode="auto">
          <a:xfrm>
            <a:off x="3251200" y="4808538"/>
            <a:ext cx="5286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9</a:t>
            </a:r>
          </a:p>
        </p:txBody>
      </p:sp>
      <p:sp>
        <p:nvSpPr>
          <p:cNvPr id="1175576" name="Line 24"/>
          <p:cNvSpPr>
            <a:spLocks noChangeShapeType="1"/>
          </p:cNvSpPr>
          <p:nvPr/>
        </p:nvSpPr>
        <p:spPr bwMode="auto">
          <a:xfrm flipV="1">
            <a:off x="693738" y="2559050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77" name="Line 25"/>
          <p:cNvSpPr>
            <a:spLocks noChangeShapeType="1"/>
          </p:cNvSpPr>
          <p:nvPr/>
        </p:nvSpPr>
        <p:spPr bwMode="auto">
          <a:xfrm flipV="1">
            <a:off x="693738" y="389255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78" name="Line 26"/>
          <p:cNvSpPr>
            <a:spLocks noChangeShapeType="1"/>
          </p:cNvSpPr>
          <p:nvPr/>
        </p:nvSpPr>
        <p:spPr bwMode="auto">
          <a:xfrm flipV="1">
            <a:off x="2070100" y="2559050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79" name="Line 27"/>
          <p:cNvSpPr>
            <a:spLocks noChangeShapeType="1"/>
          </p:cNvSpPr>
          <p:nvPr/>
        </p:nvSpPr>
        <p:spPr bwMode="auto">
          <a:xfrm flipV="1">
            <a:off x="2070100" y="389255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80" name="Line 28"/>
          <p:cNvSpPr>
            <a:spLocks noChangeShapeType="1"/>
          </p:cNvSpPr>
          <p:nvPr/>
        </p:nvSpPr>
        <p:spPr bwMode="auto">
          <a:xfrm flipV="1">
            <a:off x="3475038" y="389255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81" name="Line 29"/>
          <p:cNvSpPr>
            <a:spLocks noChangeShapeType="1"/>
          </p:cNvSpPr>
          <p:nvPr/>
        </p:nvSpPr>
        <p:spPr bwMode="auto">
          <a:xfrm>
            <a:off x="2316163" y="362585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82" name="Line 30"/>
          <p:cNvSpPr>
            <a:spLocks noChangeShapeType="1"/>
          </p:cNvSpPr>
          <p:nvPr/>
        </p:nvSpPr>
        <p:spPr bwMode="auto">
          <a:xfrm>
            <a:off x="906463" y="495935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83" name="Line 31"/>
          <p:cNvSpPr>
            <a:spLocks noChangeShapeType="1"/>
          </p:cNvSpPr>
          <p:nvPr/>
        </p:nvSpPr>
        <p:spPr bwMode="auto">
          <a:xfrm>
            <a:off x="2316163" y="495935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584" name="Text Box 32"/>
          <p:cNvSpPr txBox="1">
            <a:spLocks noChangeArrowheads="1"/>
          </p:cNvSpPr>
          <p:nvPr/>
        </p:nvSpPr>
        <p:spPr bwMode="auto">
          <a:xfrm>
            <a:off x="179388" y="1916113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s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75585" name="Text Box 33"/>
          <p:cNvSpPr txBox="1">
            <a:spLocks noChangeArrowheads="1"/>
          </p:cNvSpPr>
          <p:nvPr/>
        </p:nvSpPr>
        <p:spPr bwMode="auto">
          <a:xfrm>
            <a:off x="3708400" y="34718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t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75586" name="Text Box 34"/>
          <p:cNvSpPr txBox="1">
            <a:spLocks noChangeArrowheads="1"/>
          </p:cNvSpPr>
          <p:nvPr/>
        </p:nvSpPr>
        <p:spPr bwMode="auto">
          <a:xfrm>
            <a:off x="1154113" y="200660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75587" name="Text Box 35"/>
          <p:cNvSpPr txBox="1">
            <a:spLocks noChangeArrowheads="1"/>
          </p:cNvSpPr>
          <p:nvPr/>
        </p:nvSpPr>
        <p:spPr bwMode="auto">
          <a:xfrm>
            <a:off x="2562225" y="2006600"/>
            <a:ext cx="5270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8,8</a:t>
            </a:r>
          </a:p>
        </p:txBody>
      </p:sp>
      <p:sp>
        <p:nvSpPr>
          <p:cNvPr id="1175588" name="Text Box 36"/>
          <p:cNvSpPr txBox="1">
            <a:spLocks noChangeArrowheads="1"/>
          </p:cNvSpPr>
          <p:nvPr/>
        </p:nvSpPr>
        <p:spPr bwMode="auto">
          <a:xfrm>
            <a:off x="1154113" y="3341688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2,6</a:t>
            </a:r>
          </a:p>
        </p:txBody>
      </p:sp>
      <p:sp>
        <p:nvSpPr>
          <p:cNvPr id="1175589" name="Text Box 37"/>
          <p:cNvSpPr txBox="1">
            <a:spLocks noChangeArrowheads="1"/>
          </p:cNvSpPr>
          <p:nvPr/>
        </p:nvSpPr>
        <p:spPr bwMode="auto">
          <a:xfrm>
            <a:off x="2562225" y="3341688"/>
            <a:ext cx="5270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75590" name="Text Box 38"/>
          <p:cNvSpPr txBox="1">
            <a:spLocks noChangeArrowheads="1"/>
          </p:cNvSpPr>
          <p:nvPr/>
        </p:nvSpPr>
        <p:spPr bwMode="auto">
          <a:xfrm>
            <a:off x="1154113" y="4675188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9,8</a:t>
            </a:r>
          </a:p>
        </p:txBody>
      </p:sp>
      <p:sp>
        <p:nvSpPr>
          <p:cNvPr id="1175591" name="Text Box 39"/>
          <p:cNvSpPr txBox="1">
            <a:spLocks noChangeArrowheads="1"/>
          </p:cNvSpPr>
          <p:nvPr/>
        </p:nvSpPr>
        <p:spPr bwMode="auto">
          <a:xfrm>
            <a:off x="2562225" y="4675188"/>
            <a:ext cx="5270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3,3</a:t>
            </a:r>
          </a:p>
        </p:txBody>
      </p:sp>
      <p:sp>
        <p:nvSpPr>
          <p:cNvPr id="1175592" name="Text Box 40"/>
          <p:cNvSpPr txBox="1">
            <a:spLocks noChangeArrowheads="1"/>
          </p:cNvSpPr>
          <p:nvPr/>
        </p:nvSpPr>
        <p:spPr bwMode="auto">
          <a:xfrm>
            <a:off x="207963" y="28257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8,6</a:t>
            </a:r>
          </a:p>
        </p:txBody>
      </p:sp>
      <p:sp>
        <p:nvSpPr>
          <p:cNvPr id="1175593" name="Text Box 41"/>
          <p:cNvSpPr txBox="1">
            <a:spLocks noChangeArrowheads="1"/>
          </p:cNvSpPr>
          <p:nvPr/>
        </p:nvSpPr>
        <p:spPr bwMode="auto">
          <a:xfrm>
            <a:off x="1614488" y="28257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9,7</a:t>
            </a:r>
          </a:p>
        </p:txBody>
      </p:sp>
      <p:sp>
        <p:nvSpPr>
          <p:cNvPr id="1175594" name="Text Box 42"/>
          <p:cNvSpPr txBox="1">
            <a:spLocks noChangeArrowheads="1"/>
          </p:cNvSpPr>
          <p:nvPr/>
        </p:nvSpPr>
        <p:spPr bwMode="auto">
          <a:xfrm>
            <a:off x="3021013" y="28257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3,2</a:t>
            </a:r>
          </a:p>
        </p:txBody>
      </p:sp>
      <p:sp>
        <p:nvSpPr>
          <p:cNvPr id="1175595" name="Text Box 43"/>
          <p:cNvSpPr txBox="1">
            <a:spLocks noChangeArrowheads="1"/>
          </p:cNvSpPr>
          <p:nvPr/>
        </p:nvSpPr>
        <p:spPr bwMode="auto">
          <a:xfrm>
            <a:off x="207963" y="4159250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75596" name="Text Box 44"/>
          <p:cNvSpPr txBox="1">
            <a:spLocks noChangeArrowheads="1"/>
          </p:cNvSpPr>
          <p:nvPr/>
        </p:nvSpPr>
        <p:spPr bwMode="auto">
          <a:xfrm>
            <a:off x="1614488" y="4159250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75597" name="Text Box 45"/>
          <p:cNvSpPr txBox="1">
            <a:spLocks noChangeArrowheads="1"/>
          </p:cNvSpPr>
          <p:nvPr/>
        </p:nvSpPr>
        <p:spPr bwMode="auto">
          <a:xfrm>
            <a:off x="3021013" y="4159250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4,5</a:t>
            </a:r>
          </a:p>
        </p:txBody>
      </p:sp>
      <p:sp>
        <p:nvSpPr>
          <p:cNvPr id="1175598" name="Line 46"/>
          <p:cNvSpPr>
            <a:spLocks noChangeShapeType="1"/>
          </p:cNvSpPr>
          <p:nvPr/>
        </p:nvSpPr>
        <p:spPr bwMode="auto">
          <a:xfrm flipV="1">
            <a:off x="3489325" y="2549525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5600" name="Text Box 48"/>
          <p:cNvSpPr txBox="1">
            <a:spLocks noChangeArrowheads="1"/>
          </p:cNvSpPr>
          <p:nvPr/>
        </p:nvSpPr>
        <p:spPr bwMode="auto">
          <a:xfrm>
            <a:off x="4573588" y="2066925"/>
            <a:ext cx="3886200" cy="889000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Find the shortest path from source </a:t>
            </a:r>
            <a:r>
              <a:rPr lang="en-US" altLang="zh-CN" sz="1700" i="1" smtClean="0">
                <a:solidFill>
                  <a:srgbClr val="CC0000"/>
                </a:solidFill>
                <a:ea typeface="宋体" charset="0"/>
                <a:cs typeface="宋体" charset="0"/>
              </a:rPr>
              <a:t>s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 to target </a:t>
            </a:r>
            <a:r>
              <a:rPr lang="en-US" altLang="zh-CN" sz="1700" i="1" smtClean="0">
                <a:solidFill>
                  <a:srgbClr val="CC0000"/>
                </a:solidFill>
                <a:ea typeface="宋体" charset="0"/>
                <a:cs typeface="宋体" charset="0"/>
              </a:rPr>
              <a:t>t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  where the path cost</a:t>
            </a:r>
            <a:r>
              <a:rPr lang="de-DE" sz="1700" smtClean="0">
                <a:solidFill>
                  <a:srgbClr val="000000"/>
                </a:solidFill>
              </a:rPr>
              <a:t> </a:t>
            </a:r>
            <a:br>
              <a:rPr lang="de-DE" sz="1700" smtClean="0">
                <a:solidFill>
                  <a:srgbClr val="000000"/>
                </a:solidFill>
              </a:rPr>
            </a:br>
            <a:r>
              <a:rPr lang="de-DE" sz="1700" smtClean="0">
                <a:solidFill>
                  <a:srgbClr val="000000"/>
                </a:solidFill>
              </a:rPr>
              <a:t>∑</a:t>
            </a:r>
            <a:r>
              <a:rPr lang="de-DE" sz="1700" i="1" smtClean="0">
                <a:solidFill>
                  <a:srgbClr val="000000"/>
                </a:solidFill>
              </a:rPr>
              <a:t>w</a:t>
            </a:r>
            <a:r>
              <a:rPr lang="de-DE" sz="1700" baseline="-25000" smtClean="0">
                <a:solidFill>
                  <a:srgbClr val="000000"/>
                </a:solidFill>
              </a:rPr>
              <a:t>1</a:t>
            </a:r>
            <a:r>
              <a:rPr lang="de-DE" sz="1700" smtClean="0">
                <a:solidFill>
                  <a:srgbClr val="000000"/>
                </a:solidFill>
              </a:rPr>
              <a:t> + ∑</a:t>
            </a:r>
            <a:r>
              <a:rPr lang="de-DE" sz="1700" i="1" smtClean="0">
                <a:solidFill>
                  <a:srgbClr val="000000"/>
                </a:solidFill>
              </a:rPr>
              <a:t>w</a:t>
            </a:r>
            <a:r>
              <a:rPr lang="de-DE" sz="1700" baseline="-25000" smtClean="0">
                <a:solidFill>
                  <a:srgbClr val="000000"/>
                </a:solidFill>
              </a:rPr>
              <a:t>2</a:t>
            </a:r>
            <a:r>
              <a:rPr lang="de-DE" sz="1700" smtClean="0">
                <a:solidFill>
                  <a:srgbClr val="000000"/>
                </a:solidFill>
              </a:rPr>
              <a:t> is minimal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5602" name="Rectangle 5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5.6.3	</a:t>
            </a:r>
            <a:r>
              <a:rPr lang="en-US" altLang="zh-CN">
                <a:ea typeface="宋体" charset="0"/>
                <a:cs typeface="宋体" charset="0"/>
              </a:rPr>
              <a:t>Finding Shortest Paths with Dijkstra’s Algorithm</a:t>
            </a:r>
            <a:endParaRPr lang="de-DE"/>
          </a:p>
        </p:txBody>
      </p:sp>
      <p:sp>
        <p:nvSpPr>
          <p:cNvPr id="1175603" name="Rectangle 51"/>
          <p:cNvSpPr>
            <a:spLocks noChangeArrowheads="1"/>
          </p:cNvSpPr>
          <p:nvPr/>
        </p:nvSpPr>
        <p:spPr bwMode="auto">
          <a:xfrm>
            <a:off x="635000" y="1289050"/>
            <a:ext cx="12319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/>
          <a:p>
            <a:pPr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Example</a:t>
            </a:r>
            <a:r>
              <a:rPr lang="en-US" altLang="zh-CN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0799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6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84EC0-40D3-674D-B14B-639810FA7B6C}" type="slidenum">
              <a:rPr lang="en-US"/>
              <a:pPr/>
              <a:t>9</a:t>
            </a:fld>
            <a:endParaRPr lang="en-US"/>
          </a:p>
        </p:txBody>
      </p:sp>
      <p:sp>
        <p:nvSpPr>
          <p:cNvPr id="1097731" name="Text Box 3"/>
          <p:cNvSpPr txBox="1">
            <a:spLocks noChangeArrowheads="1"/>
          </p:cNvSpPr>
          <p:nvPr/>
        </p:nvSpPr>
        <p:spPr bwMode="auto">
          <a:xfrm>
            <a:off x="3935413" y="3151188"/>
            <a:ext cx="1614487" cy="6429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87660" rIns="96808" bIns="87660" anchor="ctr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Timing-Driven Routing</a:t>
            </a:r>
          </a:p>
        </p:txBody>
      </p:sp>
      <p:sp>
        <p:nvSpPr>
          <p:cNvPr id="1097732" name="Text Box 4"/>
          <p:cNvSpPr txBox="1">
            <a:spLocks noChangeArrowheads="1"/>
          </p:cNvSpPr>
          <p:nvPr/>
        </p:nvSpPr>
        <p:spPr bwMode="auto">
          <a:xfrm>
            <a:off x="403225" y="3151188"/>
            <a:ext cx="1500188" cy="6429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87660" rIns="96808" bIns="87660" anchor="ctr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Global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Routing</a:t>
            </a:r>
          </a:p>
        </p:txBody>
      </p:sp>
      <p:sp>
        <p:nvSpPr>
          <p:cNvPr id="1097733" name="Text Box 5"/>
          <p:cNvSpPr txBox="1">
            <a:spLocks noChangeArrowheads="1"/>
          </p:cNvSpPr>
          <p:nvPr/>
        </p:nvSpPr>
        <p:spPr bwMode="auto">
          <a:xfrm>
            <a:off x="2220913" y="3151188"/>
            <a:ext cx="1392237" cy="6429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87660" rIns="96808" bIns="87660" anchor="ctr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Detailed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Routing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97734" name="Line 6"/>
          <p:cNvSpPr>
            <a:spLocks noChangeShapeType="1"/>
          </p:cNvSpPr>
          <p:nvPr/>
        </p:nvSpPr>
        <p:spPr bwMode="auto">
          <a:xfrm flipH="1">
            <a:off x="1257300" y="2767013"/>
            <a:ext cx="490538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82800" bIns="82800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7735" name="Line 7"/>
          <p:cNvSpPr>
            <a:spLocks noChangeShapeType="1"/>
          </p:cNvSpPr>
          <p:nvPr/>
        </p:nvSpPr>
        <p:spPr bwMode="auto">
          <a:xfrm>
            <a:off x="2514600" y="2767013"/>
            <a:ext cx="0" cy="258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82800" bIns="82800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7736" name="Text Box 8"/>
          <p:cNvSpPr txBox="1">
            <a:spLocks noChangeArrowheads="1"/>
          </p:cNvSpPr>
          <p:nvPr/>
        </p:nvSpPr>
        <p:spPr bwMode="auto">
          <a:xfrm>
            <a:off x="5681663" y="3151188"/>
            <a:ext cx="1482725" cy="6429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87660" rIns="96808" bIns="87660" anchor="ctr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Large Single- Net Routing</a:t>
            </a:r>
          </a:p>
        </p:txBody>
      </p:sp>
      <p:sp>
        <p:nvSpPr>
          <p:cNvPr id="1097738" name="Line 10"/>
          <p:cNvSpPr>
            <a:spLocks noChangeShapeType="1"/>
          </p:cNvSpPr>
          <p:nvPr/>
        </p:nvSpPr>
        <p:spPr bwMode="auto">
          <a:xfrm>
            <a:off x="5087938" y="1879600"/>
            <a:ext cx="923925" cy="1131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82800" bIns="82800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7739" name="Line 11"/>
          <p:cNvSpPr>
            <a:spLocks noChangeShapeType="1"/>
          </p:cNvSpPr>
          <p:nvPr/>
        </p:nvSpPr>
        <p:spPr bwMode="auto">
          <a:xfrm>
            <a:off x="5703888" y="1879600"/>
            <a:ext cx="1892300" cy="1131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82800" bIns="82800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7740" name="Text Box 12"/>
          <p:cNvSpPr txBox="1">
            <a:spLocks noChangeArrowheads="1"/>
          </p:cNvSpPr>
          <p:nvPr/>
        </p:nvSpPr>
        <p:spPr bwMode="auto">
          <a:xfrm>
            <a:off x="346075" y="3794125"/>
            <a:ext cx="1625600" cy="138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Coarse-grain </a:t>
            </a:r>
            <a:b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assignment of </a:t>
            </a:r>
            <a:b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routes to </a:t>
            </a:r>
            <a:b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routing regions</a:t>
            </a:r>
            <a:b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de-DE" sz="1700" dirty="0" smtClean="0">
                <a:solidFill>
                  <a:srgbClr val="000000"/>
                </a:solidFill>
              </a:rPr>
              <a:t>(</a:t>
            </a:r>
            <a:r>
              <a:rPr lang="de-DE" sz="1700" dirty="0" err="1" smtClean="0">
                <a:solidFill>
                  <a:srgbClr val="000000"/>
                </a:solidFill>
              </a:rPr>
              <a:t>Chap</a:t>
            </a:r>
            <a:r>
              <a:rPr lang="de-DE" sz="1700" dirty="0" smtClean="0">
                <a:solidFill>
                  <a:srgbClr val="000000"/>
                </a:solidFill>
              </a:rPr>
              <a:t>. 5)</a:t>
            </a:r>
            <a:endParaRPr lang="en-US" altLang="zh-CN" sz="17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97741" name="Text Box 13"/>
          <p:cNvSpPr txBox="1">
            <a:spLocks noChangeArrowheads="1"/>
          </p:cNvSpPr>
          <p:nvPr/>
        </p:nvSpPr>
        <p:spPr bwMode="auto">
          <a:xfrm>
            <a:off x="2195513" y="3794125"/>
            <a:ext cx="1492250" cy="138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Fine-grain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assignment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of routes to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routing tracks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de-DE" sz="1700" smtClean="0">
                <a:solidFill>
                  <a:srgbClr val="000000"/>
                </a:solidFill>
              </a:rPr>
              <a:t>(Chap. 6)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97742" name="Text Box 14"/>
          <p:cNvSpPr txBox="1">
            <a:spLocks noChangeArrowheads="1"/>
          </p:cNvSpPr>
          <p:nvPr/>
        </p:nvSpPr>
        <p:spPr bwMode="auto">
          <a:xfrm>
            <a:off x="3922713" y="3794125"/>
            <a:ext cx="15176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Net topology </a:t>
            </a:r>
          </a:p>
          <a:p>
            <a:pPr fontAlgn="base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optimization </a:t>
            </a:r>
          </a:p>
          <a:p>
            <a:pPr fontAlgn="base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and resource </a:t>
            </a:r>
          </a:p>
          <a:p>
            <a:pPr fontAlgn="base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allocation to </a:t>
            </a:r>
          </a:p>
          <a:p>
            <a:pPr fontAlgn="base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critical nets</a:t>
            </a:r>
            <a:endParaRPr lang="de-DE" sz="1700" smtClean="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(Chap. 8)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97743" name="Text Box 15"/>
          <p:cNvSpPr txBox="1">
            <a:spLocks noChangeArrowheads="1"/>
          </p:cNvSpPr>
          <p:nvPr/>
        </p:nvSpPr>
        <p:spPr bwMode="auto">
          <a:xfrm>
            <a:off x="5651500" y="3794125"/>
            <a:ext cx="1525588" cy="138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Power (VDD)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and Ground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(GND)</a:t>
            </a:r>
          </a:p>
          <a:p>
            <a:pPr fontAlgn="base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routing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de-DE" sz="1700" smtClean="0">
                <a:solidFill>
                  <a:srgbClr val="000000"/>
                </a:solidFill>
              </a:rPr>
              <a:t>(Chap. 3)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97745" name="Text Box 17"/>
          <p:cNvSpPr txBox="1">
            <a:spLocks noChangeArrowheads="1"/>
          </p:cNvSpPr>
          <p:nvPr/>
        </p:nvSpPr>
        <p:spPr bwMode="auto">
          <a:xfrm>
            <a:off x="2951163" y="1522413"/>
            <a:ext cx="3130550" cy="35718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 anchor="ctr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Routing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97746" name="Oval 18"/>
          <p:cNvSpPr>
            <a:spLocks noChangeArrowheads="1"/>
          </p:cNvSpPr>
          <p:nvPr/>
        </p:nvSpPr>
        <p:spPr bwMode="auto">
          <a:xfrm>
            <a:off x="46038" y="2847975"/>
            <a:ext cx="2005012" cy="281305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7747" name="Text Box 19"/>
          <p:cNvSpPr txBox="1">
            <a:spLocks noChangeArrowheads="1"/>
          </p:cNvSpPr>
          <p:nvPr/>
        </p:nvSpPr>
        <p:spPr bwMode="auto">
          <a:xfrm>
            <a:off x="7410450" y="3141663"/>
            <a:ext cx="1482725" cy="6429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87660" rIns="96808" bIns="87660" anchor="ctr"/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Geometric Techniques</a:t>
            </a:r>
          </a:p>
        </p:txBody>
      </p:sp>
      <p:sp>
        <p:nvSpPr>
          <p:cNvPr id="1097748" name="Text Box 20"/>
          <p:cNvSpPr txBox="1">
            <a:spLocks noChangeArrowheads="1"/>
          </p:cNvSpPr>
          <p:nvPr/>
        </p:nvSpPr>
        <p:spPr bwMode="auto">
          <a:xfrm>
            <a:off x="7380288" y="3784600"/>
            <a:ext cx="1685925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Non-Manhattan</a:t>
            </a:r>
            <a:br>
              <a:rPr lang="de-DE" sz="1700" smtClean="0">
                <a:solidFill>
                  <a:srgbClr val="000000"/>
                </a:solidFill>
              </a:rPr>
            </a:br>
            <a:r>
              <a:rPr lang="de-DE" sz="1700" smtClean="0">
                <a:solidFill>
                  <a:srgbClr val="000000"/>
                </a:solidFill>
              </a:rPr>
              <a:t>and </a:t>
            </a:r>
            <a:br>
              <a:rPr lang="de-DE" sz="1700" smtClean="0">
                <a:solidFill>
                  <a:srgbClr val="000000"/>
                </a:solidFill>
              </a:rPr>
            </a:br>
            <a:r>
              <a:rPr lang="de-DE" sz="1700" smtClean="0">
                <a:solidFill>
                  <a:srgbClr val="000000"/>
                </a:solidFill>
              </a:rPr>
              <a:t>clock routing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(Chap. 7)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97749" name="Line 21"/>
          <p:cNvSpPr>
            <a:spLocks noChangeShapeType="1"/>
          </p:cNvSpPr>
          <p:nvPr/>
        </p:nvSpPr>
        <p:spPr bwMode="auto">
          <a:xfrm>
            <a:off x="3419475" y="2781300"/>
            <a:ext cx="430213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82800" bIns="82800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7737" name="Freeform 9"/>
          <p:cNvSpPr>
            <a:spLocks/>
          </p:cNvSpPr>
          <p:nvPr/>
        </p:nvSpPr>
        <p:spPr bwMode="auto">
          <a:xfrm>
            <a:off x="3074988" y="1879600"/>
            <a:ext cx="481012" cy="252413"/>
          </a:xfrm>
          <a:custGeom>
            <a:avLst/>
            <a:gdLst>
              <a:gd name="T0" fmla="*/ 286 w 286"/>
              <a:gd name="T1" fmla="*/ 0 h 150"/>
              <a:gd name="T2" fmla="*/ 0 w 286"/>
              <a:gd name="T3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6" h="150">
                <a:moveTo>
                  <a:pt x="286" y="0"/>
                </a:moveTo>
                <a:lnTo>
                  <a:pt x="0" y="15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82800" bIns="82800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7751" name="Rectangle 2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5.1	Introduction</a:t>
            </a:r>
          </a:p>
        </p:txBody>
      </p:sp>
      <p:sp>
        <p:nvSpPr>
          <p:cNvPr id="1097744" name="Text Box 16"/>
          <p:cNvSpPr txBox="1">
            <a:spLocks noChangeArrowheads="1"/>
          </p:cNvSpPr>
          <p:nvPr/>
        </p:nvSpPr>
        <p:spPr bwMode="auto">
          <a:xfrm>
            <a:off x="1390650" y="2160588"/>
            <a:ext cx="2317750" cy="6921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87660" rIns="96808" bIns="87660" anchor="ctr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Multi-Stage Routing of Signal Nets</a:t>
            </a:r>
          </a:p>
        </p:txBody>
      </p:sp>
    </p:spTree>
    <p:extLst>
      <p:ext uri="{BB962C8B-B14F-4D97-AF65-F5344CB8AC3E}">
        <p14:creationId xmlns:p14="http://schemas.microsoft.com/office/powerpoint/2010/main" val="2170602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9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9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9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9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9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9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9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9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9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9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9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9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9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9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9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9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31" grpId="0" animBg="1"/>
      <p:bldP spid="1097732" grpId="0" animBg="1"/>
      <p:bldP spid="1097733" grpId="0" animBg="1"/>
      <p:bldP spid="1097734" grpId="0" animBg="1"/>
      <p:bldP spid="1097735" grpId="0" animBg="1"/>
      <p:bldP spid="1097736" grpId="0" animBg="1"/>
      <p:bldP spid="1097738" grpId="0" animBg="1"/>
      <p:bldP spid="1097739" grpId="0" animBg="1"/>
      <p:bldP spid="1097740" grpId="0"/>
      <p:bldP spid="1097741" grpId="0"/>
      <p:bldP spid="1097742" grpId="0"/>
      <p:bldP spid="1097743" grpId="0"/>
      <p:bldP spid="1097746" grpId="0" animBg="1"/>
      <p:bldP spid="1097747" grpId="0" animBg="1"/>
      <p:bldP spid="1097748" grpId="0"/>
      <p:bldP spid="1097749" grpId="0" animBg="1"/>
      <p:bldP spid="1097737" grpId="0" animBg="1"/>
      <p:bldP spid="109774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B2E8F-4788-FC46-8C45-966507998236}" type="slidenum">
              <a:rPr lang="en-US"/>
              <a:pPr/>
              <a:t>90</a:t>
            </a:fld>
            <a:endParaRPr lang="en-US"/>
          </a:p>
        </p:txBody>
      </p:sp>
      <p:sp>
        <p:nvSpPr>
          <p:cNvPr id="1176578" name="Rectangle 2"/>
          <p:cNvSpPr>
            <a:spLocks noChangeArrowheads="1"/>
          </p:cNvSpPr>
          <p:nvPr/>
        </p:nvSpPr>
        <p:spPr bwMode="auto">
          <a:xfrm>
            <a:off x="0" y="0"/>
            <a:ext cx="9144000" cy="7747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579" name="Line 3"/>
          <p:cNvSpPr>
            <a:spLocks noChangeShapeType="1"/>
          </p:cNvSpPr>
          <p:nvPr/>
        </p:nvSpPr>
        <p:spPr bwMode="auto">
          <a:xfrm>
            <a:off x="906463" y="19986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580" name="Line 4"/>
          <p:cNvSpPr>
            <a:spLocks noChangeShapeType="1"/>
          </p:cNvSpPr>
          <p:nvPr/>
        </p:nvSpPr>
        <p:spPr bwMode="auto">
          <a:xfrm>
            <a:off x="2316163" y="19986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581" name="Line 5"/>
          <p:cNvSpPr>
            <a:spLocks noChangeShapeType="1"/>
          </p:cNvSpPr>
          <p:nvPr/>
        </p:nvSpPr>
        <p:spPr bwMode="auto">
          <a:xfrm>
            <a:off x="906463" y="333375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582" name="Line 6"/>
          <p:cNvSpPr>
            <a:spLocks noChangeShapeType="1"/>
          </p:cNvSpPr>
          <p:nvPr/>
        </p:nvSpPr>
        <p:spPr bwMode="auto">
          <a:xfrm>
            <a:off x="2316163" y="333375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583" name="Line 7"/>
          <p:cNvSpPr>
            <a:spLocks noChangeShapeType="1"/>
          </p:cNvSpPr>
          <p:nvPr/>
        </p:nvSpPr>
        <p:spPr bwMode="auto">
          <a:xfrm>
            <a:off x="904875" y="687388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584" name="Line 8"/>
          <p:cNvSpPr>
            <a:spLocks noChangeShapeType="1"/>
          </p:cNvSpPr>
          <p:nvPr/>
        </p:nvSpPr>
        <p:spPr bwMode="auto">
          <a:xfrm>
            <a:off x="2341563" y="6905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585" name="Oval 9"/>
          <p:cNvSpPr>
            <a:spLocks noChangeArrowheads="1"/>
          </p:cNvSpPr>
          <p:nvPr/>
        </p:nvSpPr>
        <p:spPr bwMode="auto">
          <a:xfrm>
            <a:off x="450850" y="436563"/>
            <a:ext cx="4826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586" name="Oval 10"/>
          <p:cNvSpPr>
            <a:spLocks noChangeArrowheads="1"/>
          </p:cNvSpPr>
          <p:nvPr/>
        </p:nvSpPr>
        <p:spPr bwMode="auto">
          <a:xfrm>
            <a:off x="450850" y="17716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587" name="Oval 11"/>
          <p:cNvSpPr>
            <a:spLocks noChangeArrowheads="1"/>
          </p:cNvSpPr>
          <p:nvPr/>
        </p:nvSpPr>
        <p:spPr bwMode="auto">
          <a:xfrm>
            <a:off x="1857375" y="17716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588" name="Oval 12"/>
          <p:cNvSpPr>
            <a:spLocks noChangeArrowheads="1"/>
          </p:cNvSpPr>
          <p:nvPr/>
        </p:nvSpPr>
        <p:spPr bwMode="auto">
          <a:xfrm>
            <a:off x="3265488" y="1771650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589" name="Oval 13"/>
          <p:cNvSpPr>
            <a:spLocks noChangeArrowheads="1"/>
          </p:cNvSpPr>
          <p:nvPr/>
        </p:nvSpPr>
        <p:spPr bwMode="auto">
          <a:xfrm>
            <a:off x="3265488" y="436563"/>
            <a:ext cx="481012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590" name="Oval 14"/>
          <p:cNvSpPr>
            <a:spLocks noChangeArrowheads="1"/>
          </p:cNvSpPr>
          <p:nvPr/>
        </p:nvSpPr>
        <p:spPr bwMode="auto">
          <a:xfrm>
            <a:off x="1857375" y="436563"/>
            <a:ext cx="4826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436563" y="5127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CC00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1176592" name="Text Box 16"/>
          <p:cNvSpPr txBox="1">
            <a:spLocks noChangeArrowheads="1"/>
          </p:cNvSpPr>
          <p:nvPr/>
        </p:nvSpPr>
        <p:spPr bwMode="auto">
          <a:xfrm>
            <a:off x="1843088" y="5127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4</a:t>
            </a:r>
          </a:p>
        </p:txBody>
      </p:sp>
      <p:sp>
        <p:nvSpPr>
          <p:cNvPr id="1176593" name="Text Box 17"/>
          <p:cNvSpPr txBox="1">
            <a:spLocks noChangeArrowheads="1"/>
          </p:cNvSpPr>
          <p:nvPr/>
        </p:nvSpPr>
        <p:spPr bwMode="auto">
          <a:xfrm>
            <a:off x="3251200" y="512763"/>
            <a:ext cx="5286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7</a:t>
            </a:r>
          </a:p>
        </p:txBody>
      </p:sp>
      <p:sp>
        <p:nvSpPr>
          <p:cNvPr id="1176594" name="Text Box 18"/>
          <p:cNvSpPr txBox="1">
            <a:spLocks noChangeArrowheads="1"/>
          </p:cNvSpPr>
          <p:nvPr/>
        </p:nvSpPr>
        <p:spPr bwMode="auto">
          <a:xfrm>
            <a:off x="436563" y="18478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2</a:t>
            </a:r>
          </a:p>
        </p:txBody>
      </p:sp>
      <p:sp>
        <p:nvSpPr>
          <p:cNvPr id="1176595" name="Text Box 19"/>
          <p:cNvSpPr txBox="1">
            <a:spLocks noChangeArrowheads="1"/>
          </p:cNvSpPr>
          <p:nvPr/>
        </p:nvSpPr>
        <p:spPr bwMode="auto">
          <a:xfrm>
            <a:off x="1843088" y="18478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5</a:t>
            </a:r>
          </a:p>
        </p:txBody>
      </p:sp>
      <p:sp>
        <p:nvSpPr>
          <p:cNvPr id="1176596" name="Text Box 20"/>
          <p:cNvSpPr txBox="1">
            <a:spLocks noChangeArrowheads="1"/>
          </p:cNvSpPr>
          <p:nvPr/>
        </p:nvSpPr>
        <p:spPr bwMode="auto">
          <a:xfrm>
            <a:off x="3251200" y="1847850"/>
            <a:ext cx="528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1176597" name="Oval 21"/>
          <p:cNvSpPr>
            <a:spLocks noChangeArrowheads="1"/>
          </p:cNvSpPr>
          <p:nvPr/>
        </p:nvSpPr>
        <p:spPr bwMode="auto">
          <a:xfrm>
            <a:off x="450850" y="3106738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598" name="Text Box 22"/>
          <p:cNvSpPr txBox="1">
            <a:spLocks noChangeArrowheads="1"/>
          </p:cNvSpPr>
          <p:nvPr/>
        </p:nvSpPr>
        <p:spPr bwMode="auto">
          <a:xfrm>
            <a:off x="436563" y="3181350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3</a:t>
            </a:r>
          </a:p>
        </p:txBody>
      </p:sp>
      <p:sp>
        <p:nvSpPr>
          <p:cNvPr id="1176599" name="Oval 23"/>
          <p:cNvSpPr>
            <a:spLocks noChangeArrowheads="1"/>
          </p:cNvSpPr>
          <p:nvPr/>
        </p:nvSpPr>
        <p:spPr bwMode="auto">
          <a:xfrm>
            <a:off x="1857375" y="3106738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600" name="Text Box 24"/>
          <p:cNvSpPr txBox="1">
            <a:spLocks noChangeArrowheads="1"/>
          </p:cNvSpPr>
          <p:nvPr/>
        </p:nvSpPr>
        <p:spPr bwMode="auto">
          <a:xfrm>
            <a:off x="1843088" y="3181350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6</a:t>
            </a:r>
          </a:p>
        </p:txBody>
      </p:sp>
      <p:sp>
        <p:nvSpPr>
          <p:cNvPr id="1176601" name="Oval 25"/>
          <p:cNvSpPr>
            <a:spLocks noChangeArrowheads="1"/>
          </p:cNvSpPr>
          <p:nvPr/>
        </p:nvSpPr>
        <p:spPr bwMode="auto">
          <a:xfrm>
            <a:off x="3265488" y="3106738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602" name="Text Box 26"/>
          <p:cNvSpPr txBox="1">
            <a:spLocks noChangeArrowheads="1"/>
          </p:cNvSpPr>
          <p:nvPr/>
        </p:nvSpPr>
        <p:spPr bwMode="auto">
          <a:xfrm>
            <a:off x="3251200" y="3181350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9</a:t>
            </a:r>
          </a:p>
        </p:txBody>
      </p:sp>
      <p:sp>
        <p:nvSpPr>
          <p:cNvPr id="1176603" name="Line 27"/>
          <p:cNvSpPr>
            <a:spLocks noChangeShapeType="1"/>
          </p:cNvSpPr>
          <p:nvPr/>
        </p:nvSpPr>
        <p:spPr bwMode="auto">
          <a:xfrm flipV="1">
            <a:off x="693738" y="93345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604" name="Line 28"/>
          <p:cNvSpPr>
            <a:spLocks noChangeShapeType="1"/>
          </p:cNvSpPr>
          <p:nvPr/>
        </p:nvSpPr>
        <p:spPr bwMode="auto">
          <a:xfrm flipV="1">
            <a:off x="693738" y="2265363"/>
            <a:ext cx="0" cy="8397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605" name="Line 29"/>
          <p:cNvSpPr>
            <a:spLocks noChangeShapeType="1"/>
          </p:cNvSpPr>
          <p:nvPr/>
        </p:nvSpPr>
        <p:spPr bwMode="auto">
          <a:xfrm flipV="1">
            <a:off x="2070100" y="93345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606" name="Line 30"/>
          <p:cNvSpPr>
            <a:spLocks noChangeShapeType="1"/>
          </p:cNvSpPr>
          <p:nvPr/>
        </p:nvSpPr>
        <p:spPr bwMode="auto">
          <a:xfrm flipV="1">
            <a:off x="2070100" y="2265363"/>
            <a:ext cx="0" cy="8397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607" name="Line 31"/>
          <p:cNvSpPr>
            <a:spLocks noChangeShapeType="1"/>
          </p:cNvSpPr>
          <p:nvPr/>
        </p:nvSpPr>
        <p:spPr bwMode="auto">
          <a:xfrm flipV="1">
            <a:off x="3475038" y="2265363"/>
            <a:ext cx="0" cy="8397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608" name="Text Box 32"/>
          <p:cNvSpPr txBox="1">
            <a:spLocks noChangeArrowheads="1"/>
          </p:cNvSpPr>
          <p:nvPr/>
        </p:nvSpPr>
        <p:spPr bwMode="auto">
          <a:xfrm>
            <a:off x="155575" y="5127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s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76609" name="Text Box 33"/>
          <p:cNvSpPr txBox="1">
            <a:spLocks noChangeArrowheads="1"/>
          </p:cNvSpPr>
          <p:nvPr/>
        </p:nvSpPr>
        <p:spPr bwMode="auto">
          <a:xfrm>
            <a:off x="3708400" y="18462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t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76610" name="Text Box 34"/>
          <p:cNvSpPr txBox="1">
            <a:spLocks noChangeArrowheads="1"/>
          </p:cNvSpPr>
          <p:nvPr/>
        </p:nvSpPr>
        <p:spPr bwMode="auto">
          <a:xfrm>
            <a:off x="1154113" y="379413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76611" name="Text Box 35"/>
          <p:cNvSpPr txBox="1">
            <a:spLocks noChangeArrowheads="1"/>
          </p:cNvSpPr>
          <p:nvPr/>
        </p:nvSpPr>
        <p:spPr bwMode="auto">
          <a:xfrm>
            <a:off x="2562225" y="379413"/>
            <a:ext cx="5270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8,8</a:t>
            </a:r>
          </a:p>
        </p:txBody>
      </p:sp>
      <p:sp>
        <p:nvSpPr>
          <p:cNvPr id="1176612" name="Text Box 36"/>
          <p:cNvSpPr txBox="1">
            <a:spLocks noChangeArrowheads="1"/>
          </p:cNvSpPr>
          <p:nvPr/>
        </p:nvSpPr>
        <p:spPr bwMode="auto">
          <a:xfrm>
            <a:off x="1154113" y="171450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2,6</a:t>
            </a:r>
          </a:p>
        </p:txBody>
      </p:sp>
      <p:sp>
        <p:nvSpPr>
          <p:cNvPr id="1176613" name="Text Box 37"/>
          <p:cNvSpPr txBox="1">
            <a:spLocks noChangeArrowheads="1"/>
          </p:cNvSpPr>
          <p:nvPr/>
        </p:nvSpPr>
        <p:spPr bwMode="auto">
          <a:xfrm>
            <a:off x="2562225" y="1714500"/>
            <a:ext cx="5270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76614" name="Text Box 38"/>
          <p:cNvSpPr txBox="1">
            <a:spLocks noChangeArrowheads="1"/>
          </p:cNvSpPr>
          <p:nvPr/>
        </p:nvSpPr>
        <p:spPr bwMode="auto">
          <a:xfrm>
            <a:off x="1154113" y="3049588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9,8</a:t>
            </a:r>
          </a:p>
        </p:txBody>
      </p:sp>
      <p:sp>
        <p:nvSpPr>
          <p:cNvPr id="1176615" name="Text Box 39"/>
          <p:cNvSpPr txBox="1">
            <a:spLocks noChangeArrowheads="1"/>
          </p:cNvSpPr>
          <p:nvPr/>
        </p:nvSpPr>
        <p:spPr bwMode="auto">
          <a:xfrm>
            <a:off x="2562225" y="3049588"/>
            <a:ext cx="5270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3,3</a:t>
            </a:r>
          </a:p>
        </p:txBody>
      </p:sp>
      <p:sp>
        <p:nvSpPr>
          <p:cNvPr id="1176616" name="Text Box 40"/>
          <p:cNvSpPr txBox="1">
            <a:spLocks noChangeArrowheads="1"/>
          </p:cNvSpPr>
          <p:nvPr/>
        </p:nvSpPr>
        <p:spPr bwMode="auto">
          <a:xfrm>
            <a:off x="207963" y="11985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8,6</a:t>
            </a:r>
          </a:p>
        </p:txBody>
      </p:sp>
      <p:sp>
        <p:nvSpPr>
          <p:cNvPr id="1176617" name="Text Box 41"/>
          <p:cNvSpPr txBox="1">
            <a:spLocks noChangeArrowheads="1"/>
          </p:cNvSpPr>
          <p:nvPr/>
        </p:nvSpPr>
        <p:spPr bwMode="auto">
          <a:xfrm>
            <a:off x="1614488" y="11985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9,7</a:t>
            </a:r>
          </a:p>
        </p:txBody>
      </p:sp>
      <p:sp>
        <p:nvSpPr>
          <p:cNvPr id="1176618" name="Text Box 42"/>
          <p:cNvSpPr txBox="1">
            <a:spLocks noChangeArrowheads="1"/>
          </p:cNvSpPr>
          <p:nvPr/>
        </p:nvSpPr>
        <p:spPr bwMode="auto">
          <a:xfrm>
            <a:off x="3021013" y="11985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3,2</a:t>
            </a:r>
          </a:p>
        </p:txBody>
      </p:sp>
      <p:sp>
        <p:nvSpPr>
          <p:cNvPr id="1176619" name="Text Box 43"/>
          <p:cNvSpPr txBox="1">
            <a:spLocks noChangeArrowheads="1"/>
          </p:cNvSpPr>
          <p:nvPr/>
        </p:nvSpPr>
        <p:spPr bwMode="auto">
          <a:xfrm>
            <a:off x="207963" y="25336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76620" name="Text Box 44"/>
          <p:cNvSpPr txBox="1">
            <a:spLocks noChangeArrowheads="1"/>
          </p:cNvSpPr>
          <p:nvPr/>
        </p:nvSpPr>
        <p:spPr bwMode="auto">
          <a:xfrm>
            <a:off x="1614488" y="25336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76621" name="Text Box 45"/>
          <p:cNvSpPr txBox="1">
            <a:spLocks noChangeArrowheads="1"/>
          </p:cNvSpPr>
          <p:nvPr/>
        </p:nvSpPr>
        <p:spPr bwMode="auto">
          <a:xfrm>
            <a:off x="3021013" y="25336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4,5</a:t>
            </a:r>
          </a:p>
        </p:txBody>
      </p:sp>
      <p:graphicFrame>
        <p:nvGraphicFramePr>
          <p:cNvPr id="1176636" name="Group 60"/>
          <p:cNvGraphicFramePr>
            <a:graphicFrameLocks noGrp="1"/>
          </p:cNvGraphicFramePr>
          <p:nvPr/>
        </p:nvGraphicFramePr>
        <p:xfrm>
          <a:off x="4449763" y="479425"/>
          <a:ext cx="4467225" cy="360363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Symbol" charset="0"/>
                        </a:rPr>
                        <a:t>Group 2</a:t>
                      </a:r>
                    </a:p>
                  </a:txBody>
                  <a:tcPr marL="95283" marR="95283" marT="19057" marB="190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Symbol" charset="0"/>
                        </a:rPr>
                        <a:t>Group 3</a:t>
                      </a:r>
                    </a:p>
                  </a:txBody>
                  <a:tcPr marL="95283" marR="95283" marT="19057" marB="190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6630" name="Line 54"/>
          <p:cNvSpPr>
            <a:spLocks noChangeShapeType="1"/>
          </p:cNvSpPr>
          <p:nvPr/>
        </p:nvSpPr>
        <p:spPr bwMode="auto">
          <a:xfrm flipV="1">
            <a:off x="3489325" y="922338"/>
            <a:ext cx="0" cy="8397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631" name="Text Box 55"/>
          <p:cNvSpPr txBox="1">
            <a:spLocks noChangeArrowheads="1"/>
          </p:cNvSpPr>
          <p:nvPr/>
        </p:nvSpPr>
        <p:spPr bwMode="auto">
          <a:xfrm>
            <a:off x="5053013" y="2260600"/>
            <a:ext cx="195262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</a:endParaRPr>
          </a:p>
        </p:txBody>
      </p:sp>
      <p:sp>
        <p:nvSpPr>
          <p:cNvPr id="1176632" name="Line 56"/>
          <p:cNvSpPr>
            <a:spLocks noChangeShapeType="1"/>
          </p:cNvSpPr>
          <p:nvPr/>
        </p:nvSpPr>
        <p:spPr bwMode="auto">
          <a:xfrm>
            <a:off x="4468813" y="1612900"/>
            <a:ext cx="44243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633" name="Line 57"/>
          <p:cNvSpPr>
            <a:spLocks noChangeShapeType="1"/>
          </p:cNvSpPr>
          <p:nvPr/>
        </p:nvSpPr>
        <p:spPr bwMode="auto">
          <a:xfrm>
            <a:off x="893763" y="914400"/>
            <a:ext cx="6556375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6634" name="Text Box 58"/>
          <p:cNvSpPr txBox="1">
            <a:spLocks noChangeArrowheads="1"/>
          </p:cNvSpPr>
          <p:nvPr/>
        </p:nvSpPr>
        <p:spPr bwMode="auto">
          <a:xfrm>
            <a:off x="7486650" y="1130300"/>
            <a:ext cx="88423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smtClean="0">
                <a:solidFill>
                  <a:srgbClr val="000000"/>
                </a:solidFill>
              </a:rPr>
              <a:t>(</a:t>
            </a:r>
            <a:r>
              <a:rPr lang="de-DE" sz="1500" b="1" smtClean="0">
                <a:solidFill>
                  <a:srgbClr val="CC0000"/>
                </a:solidFill>
              </a:rPr>
              <a:t>1</a:t>
            </a:r>
            <a:r>
              <a:rPr lang="de-DE" sz="1500" smtClean="0">
                <a:solidFill>
                  <a:srgbClr val="000000"/>
                </a:solidFill>
              </a:rPr>
              <a:t>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6635" name="Text Box 59"/>
          <p:cNvSpPr txBox="1">
            <a:spLocks noChangeArrowheads="1"/>
          </p:cNvSpPr>
          <p:nvPr/>
        </p:nvSpPr>
        <p:spPr bwMode="auto">
          <a:xfrm>
            <a:off x="455613" y="4192588"/>
            <a:ext cx="16065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Current node: 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51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7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7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6632" grpId="0" animBg="1"/>
      <p:bldP spid="1176633" grpId="0" animBg="1"/>
      <p:bldP spid="1176634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45541-5735-1140-9AD3-26CCF1E8D2EC}" type="slidenum">
              <a:rPr lang="en-US"/>
              <a:pPr/>
              <a:t>91</a:t>
            </a:fld>
            <a:endParaRPr lang="en-US"/>
          </a:p>
        </p:txBody>
      </p:sp>
      <p:sp>
        <p:nvSpPr>
          <p:cNvPr id="1177602" name="Rectangle 2"/>
          <p:cNvSpPr>
            <a:spLocks noChangeArrowheads="1"/>
          </p:cNvSpPr>
          <p:nvPr/>
        </p:nvSpPr>
        <p:spPr bwMode="auto">
          <a:xfrm>
            <a:off x="0" y="0"/>
            <a:ext cx="9144000" cy="7747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03" name="Text Box 3"/>
          <p:cNvSpPr txBox="1">
            <a:spLocks noChangeArrowheads="1"/>
          </p:cNvSpPr>
          <p:nvPr/>
        </p:nvSpPr>
        <p:spPr bwMode="auto">
          <a:xfrm>
            <a:off x="5040313" y="2259013"/>
            <a:ext cx="195262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</a:endParaRPr>
          </a:p>
        </p:txBody>
      </p:sp>
      <p:sp>
        <p:nvSpPr>
          <p:cNvPr id="1177604" name="Text Box 4"/>
          <p:cNvSpPr txBox="1">
            <a:spLocks noChangeArrowheads="1"/>
          </p:cNvSpPr>
          <p:nvPr/>
        </p:nvSpPr>
        <p:spPr bwMode="auto">
          <a:xfrm>
            <a:off x="7486650" y="1130300"/>
            <a:ext cx="884238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smtClean="0">
                <a:solidFill>
                  <a:srgbClr val="000000"/>
                </a:solidFill>
              </a:rPr>
              <a:t>[</a:t>
            </a:r>
            <a:r>
              <a:rPr lang="de-DE" sz="1500" b="1" smtClean="0">
                <a:solidFill>
                  <a:srgbClr val="CC0000"/>
                </a:solidFill>
              </a:rPr>
              <a:t>1</a:t>
            </a:r>
            <a:r>
              <a:rPr lang="de-DE" sz="1500" smtClean="0">
                <a:solidFill>
                  <a:srgbClr val="000000"/>
                </a:solidFill>
              </a:rPr>
              <a:t>]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7605" name="Text Box 5"/>
          <p:cNvSpPr txBox="1">
            <a:spLocks noChangeArrowheads="1"/>
          </p:cNvSpPr>
          <p:nvPr/>
        </p:nvSpPr>
        <p:spPr bwMode="auto">
          <a:xfrm>
            <a:off x="5091113" y="935038"/>
            <a:ext cx="91281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dirty="0" smtClean="0">
                <a:solidFill>
                  <a:srgbClr val="000000"/>
                </a:solidFill>
              </a:rPr>
              <a:t>N</a:t>
            </a:r>
            <a:r>
              <a:rPr lang="de-DE" sz="1500" dirty="0" smtClean="0">
                <a:solidFill>
                  <a:srgbClr val="000000"/>
                </a:solidFill>
              </a:rPr>
              <a:t> [2] 8,6</a:t>
            </a:r>
            <a:endParaRPr lang="en-US" altLang="zh-CN" sz="15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7606" name="Text Box 6"/>
          <p:cNvSpPr txBox="1">
            <a:spLocks noChangeArrowheads="1"/>
          </p:cNvSpPr>
          <p:nvPr/>
        </p:nvSpPr>
        <p:spPr bwMode="auto">
          <a:xfrm>
            <a:off x="5067300" y="1265238"/>
            <a:ext cx="15303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[4] 1,4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7607" name="Line 7"/>
          <p:cNvSpPr>
            <a:spLocks noChangeShapeType="1"/>
          </p:cNvSpPr>
          <p:nvPr/>
        </p:nvSpPr>
        <p:spPr bwMode="auto">
          <a:xfrm>
            <a:off x="4454525" y="1611313"/>
            <a:ext cx="4462463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08" name="Text Box 8"/>
          <p:cNvSpPr txBox="1">
            <a:spLocks noChangeArrowheads="1"/>
          </p:cNvSpPr>
          <p:nvPr/>
        </p:nvSpPr>
        <p:spPr bwMode="auto">
          <a:xfrm>
            <a:off x="7329488" y="1893888"/>
            <a:ext cx="954087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[4] 1,4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7609" name="Line 9"/>
          <p:cNvSpPr>
            <a:spLocks noChangeShapeType="1"/>
          </p:cNvSpPr>
          <p:nvPr/>
        </p:nvSpPr>
        <p:spPr bwMode="auto">
          <a:xfrm>
            <a:off x="4448175" y="2381250"/>
            <a:ext cx="446881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10" name="Line 10"/>
          <p:cNvSpPr>
            <a:spLocks noChangeShapeType="1"/>
          </p:cNvSpPr>
          <p:nvPr/>
        </p:nvSpPr>
        <p:spPr bwMode="auto">
          <a:xfrm flipV="1">
            <a:off x="881063" y="1141413"/>
            <a:ext cx="4192587" cy="685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11" name="Line 11"/>
          <p:cNvSpPr>
            <a:spLocks noChangeShapeType="1"/>
          </p:cNvSpPr>
          <p:nvPr/>
        </p:nvSpPr>
        <p:spPr bwMode="auto">
          <a:xfrm>
            <a:off x="2328863" y="835025"/>
            <a:ext cx="2771775" cy="5016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12" name="Line 12"/>
          <p:cNvSpPr>
            <a:spLocks noChangeShapeType="1"/>
          </p:cNvSpPr>
          <p:nvPr/>
        </p:nvSpPr>
        <p:spPr bwMode="auto">
          <a:xfrm>
            <a:off x="6146800" y="1450975"/>
            <a:ext cx="1222375" cy="500063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13" name="Oval 13"/>
          <p:cNvSpPr>
            <a:spLocks noChangeArrowheads="1"/>
          </p:cNvSpPr>
          <p:nvPr/>
        </p:nvSpPr>
        <p:spPr bwMode="auto">
          <a:xfrm>
            <a:off x="4895850" y="914400"/>
            <a:ext cx="1393825" cy="693738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14" name="Oval 14"/>
          <p:cNvSpPr>
            <a:spLocks noChangeArrowheads="1"/>
          </p:cNvSpPr>
          <p:nvPr/>
        </p:nvSpPr>
        <p:spPr bwMode="auto">
          <a:xfrm>
            <a:off x="74613" y="304800"/>
            <a:ext cx="1025525" cy="760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15" name="Text Box 15"/>
          <p:cNvSpPr txBox="1">
            <a:spLocks noChangeArrowheads="1"/>
          </p:cNvSpPr>
          <p:nvPr/>
        </p:nvSpPr>
        <p:spPr bwMode="auto">
          <a:xfrm>
            <a:off x="4246563" y="2457450"/>
            <a:ext cx="48974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C0C0C0"/>
                </a:solidFill>
              </a:rPr>
              <a:t>parent of node [node name] ∑w</a:t>
            </a:r>
            <a:r>
              <a:rPr lang="de-DE" sz="1500" baseline="-25000" smtClean="0">
                <a:solidFill>
                  <a:srgbClr val="C0C0C0"/>
                </a:solidFill>
              </a:rPr>
              <a:t>1</a:t>
            </a:r>
            <a:r>
              <a:rPr lang="de-DE" sz="1500" smtClean="0">
                <a:solidFill>
                  <a:srgbClr val="C0C0C0"/>
                </a:solidFill>
              </a:rPr>
              <a:t>(s,node),∑w</a:t>
            </a:r>
            <a:r>
              <a:rPr lang="de-DE" sz="1500" baseline="-25000" smtClean="0">
                <a:solidFill>
                  <a:srgbClr val="C0C0C0"/>
                </a:solidFill>
              </a:rPr>
              <a:t>2</a:t>
            </a:r>
            <a:r>
              <a:rPr lang="de-DE" sz="1500" smtClean="0">
                <a:solidFill>
                  <a:srgbClr val="C0C0C0"/>
                </a:solidFill>
              </a:rPr>
              <a:t>(s,node)</a:t>
            </a:r>
          </a:p>
        </p:txBody>
      </p:sp>
      <p:graphicFrame>
        <p:nvGraphicFramePr>
          <p:cNvPr id="1177670" name="Group 70"/>
          <p:cNvGraphicFramePr>
            <a:graphicFrameLocks noGrp="1"/>
          </p:cNvGraphicFramePr>
          <p:nvPr/>
        </p:nvGraphicFramePr>
        <p:xfrm>
          <a:off x="4449763" y="479425"/>
          <a:ext cx="4467225" cy="360363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Symbol" charset="0"/>
                        </a:rPr>
                        <a:t>Group 2</a:t>
                      </a:r>
                    </a:p>
                  </a:txBody>
                  <a:tcPr marL="95283" marR="95283" marT="19057" marB="190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Symbol" charset="0"/>
                        </a:rPr>
                        <a:t>Group 3</a:t>
                      </a:r>
                    </a:p>
                  </a:txBody>
                  <a:tcPr marL="95283" marR="95283" marT="19057" marB="190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624" name="Line 24"/>
          <p:cNvSpPr>
            <a:spLocks noChangeShapeType="1"/>
          </p:cNvSpPr>
          <p:nvPr/>
        </p:nvSpPr>
        <p:spPr bwMode="auto">
          <a:xfrm>
            <a:off x="906463" y="19986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25" name="Line 25"/>
          <p:cNvSpPr>
            <a:spLocks noChangeShapeType="1"/>
          </p:cNvSpPr>
          <p:nvPr/>
        </p:nvSpPr>
        <p:spPr bwMode="auto">
          <a:xfrm>
            <a:off x="2316163" y="19986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26" name="Line 26"/>
          <p:cNvSpPr>
            <a:spLocks noChangeShapeType="1"/>
          </p:cNvSpPr>
          <p:nvPr/>
        </p:nvSpPr>
        <p:spPr bwMode="auto">
          <a:xfrm>
            <a:off x="906463" y="333375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27" name="Line 27"/>
          <p:cNvSpPr>
            <a:spLocks noChangeShapeType="1"/>
          </p:cNvSpPr>
          <p:nvPr/>
        </p:nvSpPr>
        <p:spPr bwMode="auto">
          <a:xfrm>
            <a:off x="2316163" y="333375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28" name="Line 28"/>
          <p:cNvSpPr>
            <a:spLocks noChangeShapeType="1"/>
          </p:cNvSpPr>
          <p:nvPr/>
        </p:nvSpPr>
        <p:spPr bwMode="auto">
          <a:xfrm>
            <a:off x="904875" y="687388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29" name="Line 29"/>
          <p:cNvSpPr>
            <a:spLocks noChangeShapeType="1"/>
          </p:cNvSpPr>
          <p:nvPr/>
        </p:nvSpPr>
        <p:spPr bwMode="auto">
          <a:xfrm>
            <a:off x="2341563" y="6905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30" name="Oval 30"/>
          <p:cNvSpPr>
            <a:spLocks noChangeArrowheads="1"/>
          </p:cNvSpPr>
          <p:nvPr/>
        </p:nvSpPr>
        <p:spPr bwMode="auto">
          <a:xfrm>
            <a:off x="450850" y="436563"/>
            <a:ext cx="4826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31" name="Oval 31"/>
          <p:cNvSpPr>
            <a:spLocks noChangeArrowheads="1"/>
          </p:cNvSpPr>
          <p:nvPr/>
        </p:nvSpPr>
        <p:spPr bwMode="auto">
          <a:xfrm>
            <a:off x="450850" y="17716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32" name="Oval 32"/>
          <p:cNvSpPr>
            <a:spLocks noChangeArrowheads="1"/>
          </p:cNvSpPr>
          <p:nvPr/>
        </p:nvSpPr>
        <p:spPr bwMode="auto">
          <a:xfrm>
            <a:off x="1857375" y="17716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33" name="Oval 33"/>
          <p:cNvSpPr>
            <a:spLocks noChangeArrowheads="1"/>
          </p:cNvSpPr>
          <p:nvPr/>
        </p:nvSpPr>
        <p:spPr bwMode="auto">
          <a:xfrm>
            <a:off x="3265488" y="1771650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34" name="Oval 34"/>
          <p:cNvSpPr>
            <a:spLocks noChangeArrowheads="1"/>
          </p:cNvSpPr>
          <p:nvPr/>
        </p:nvSpPr>
        <p:spPr bwMode="auto">
          <a:xfrm>
            <a:off x="3265488" y="436563"/>
            <a:ext cx="481012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35" name="Oval 35"/>
          <p:cNvSpPr>
            <a:spLocks noChangeArrowheads="1"/>
          </p:cNvSpPr>
          <p:nvPr/>
        </p:nvSpPr>
        <p:spPr bwMode="auto">
          <a:xfrm>
            <a:off x="1857375" y="436563"/>
            <a:ext cx="4826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36" name="Text Box 36"/>
          <p:cNvSpPr txBox="1">
            <a:spLocks noChangeArrowheads="1"/>
          </p:cNvSpPr>
          <p:nvPr/>
        </p:nvSpPr>
        <p:spPr bwMode="auto">
          <a:xfrm>
            <a:off x="436563" y="5127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CC00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1177637" name="Text Box 37"/>
          <p:cNvSpPr txBox="1">
            <a:spLocks noChangeArrowheads="1"/>
          </p:cNvSpPr>
          <p:nvPr/>
        </p:nvSpPr>
        <p:spPr bwMode="auto">
          <a:xfrm>
            <a:off x="1843088" y="5127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4</a:t>
            </a:r>
          </a:p>
        </p:txBody>
      </p:sp>
      <p:sp>
        <p:nvSpPr>
          <p:cNvPr id="1177638" name="Text Box 38"/>
          <p:cNvSpPr txBox="1">
            <a:spLocks noChangeArrowheads="1"/>
          </p:cNvSpPr>
          <p:nvPr/>
        </p:nvSpPr>
        <p:spPr bwMode="auto">
          <a:xfrm>
            <a:off x="3251200" y="512763"/>
            <a:ext cx="5286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7</a:t>
            </a:r>
          </a:p>
        </p:txBody>
      </p:sp>
      <p:sp>
        <p:nvSpPr>
          <p:cNvPr id="1177639" name="Text Box 39"/>
          <p:cNvSpPr txBox="1">
            <a:spLocks noChangeArrowheads="1"/>
          </p:cNvSpPr>
          <p:nvPr/>
        </p:nvSpPr>
        <p:spPr bwMode="auto">
          <a:xfrm>
            <a:off x="436563" y="18478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2</a:t>
            </a:r>
          </a:p>
        </p:txBody>
      </p:sp>
      <p:sp>
        <p:nvSpPr>
          <p:cNvPr id="1177640" name="Text Box 40"/>
          <p:cNvSpPr txBox="1">
            <a:spLocks noChangeArrowheads="1"/>
          </p:cNvSpPr>
          <p:nvPr/>
        </p:nvSpPr>
        <p:spPr bwMode="auto">
          <a:xfrm>
            <a:off x="1843088" y="18478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5</a:t>
            </a:r>
          </a:p>
        </p:txBody>
      </p:sp>
      <p:sp>
        <p:nvSpPr>
          <p:cNvPr id="1177641" name="Text Box 41"/>
          <p:cNvSpPr txBox="1">
            <a:spLocks noChangeArrowheads="1"/>
          </p:cNvSpPr>
          <p:nvPr/>
        </p:nvSpPr>
        <p:spPr bwMode="auto">
          <a:xfrm>
            <a:off x="3251200" y="1847850"/>
            <a:ext cx="528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1177642" name="Oval 42"/>
          <p:cNvSpPr>
            <a:spLocks noChangeArrowheads="1"/>
          </p:cNvSpPr>
          <p:nvPr/>
        </p:nvSpPr>
        <p:spPr bwMode="auto">
          <a:xfrm>
            <a:off x="450850" y="3106738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43" name="Text Box 43"/>
          <p:cNvSpPr txBox="1">
            <a:spLocks noChangeArrowheads="1"/>
          </p:cNvSpPr>
          <p:nvPr/>
        </p:nvSpPr>
        <p:spPr bwMode="auto">
          <a:xfrm>
            <a:off x="436563" y="3181350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3</a:t>
            </a:r>
          </a:p>
        </p:txBody>
      </p:sp>
      <p:sp>
        <p:nvSpPr>
          <p:cNvPr id="1177644" name="Oval 44"/>
          <p:cNvSpPr>
            <a:spLocks noChangeArrowheads="1"/>
          </p:cNvSpPr>
          <p:nvPr/>
        </p:nvSpPr>
        <p:spPr bwMode="auto">
          <a:xfrm>
            <a:off x="1857375" y="3106738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45" name="Text Box 45"/>
          <p:cNvSpPr txBox="1">
            <a:spLocks noChangeArrowheads="1"/>
          </p:cNvSpPr>
          <p:nvPr/>
        </p:nvSpPr>
        <p:spPr bwMode="auto">
          <a:xfrm>
            <a:off x="1843088" y="3181350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6</a:t>
            </a:r>
          </a:p>
        </p:txBody>
      </p:sp>
      <p:sp>
        <p:nvSpPr>
          <p:cNvPr id="1177646" name="Oval 46"/>
          <p:cNvSpPr>
            <a:spLocks noChangeArrowheads="1"/>
          </p:cNvSpPr>
          <p:nvPr/>
        </p:nvSpPr>
        <p:spPr bwMode="auto">
          <a:xfrm>
            <a:off x="3265488" y="3106738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47" name="Text Box 47"/>
          <p:cNvSpPr txBox="1">
            <a:spLocks noChangeArrowheads="1"/>
          </p:cNvSpPr>
          <p:nvPr/>
        </p:nvSpPr>
        <p:spPr bwMode="auto">
          <a:xfrm>
            <a:off x="3251200" y="3181350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9</a:t>
            </a:r>
          </a:p>
        </p:txBody>
      </p:sp>
      <p:sp>
        <p:nvSpPr>
          <p:cNvPr id="1177648" name="Line 48"/>
          <p:cNvSpPr>
            <a:spLocks noChangeShapeType="1"/>
          </p:cNvSpPr>
          <p:nvPr/>
        </p:nvSpPr>
        <p:spPr bwMode="auto">
          <a:xfrm flipV="1">
            <a:off x="693738" y="93345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49" name="Line 49"/>
          <p:cNvSpPr>
            <a:spLocks noChangeShapeType="1"/>
          </p:cNvSpPr>
          <p:nvPr/>
        </p:nvSpPr>
        <p:spPr bwMode="auto">
          <a:xfrm flipV="1">
            <a:off x="693738" y="2265363"/>
            <a:ext cx="0" cy="8397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50" name="Line 50"/>
          <p:cNvSpPr>
            <a:spLocks noChangeShapeType="1"/>
          </p:cNvSpPr>
          <p:nvPr/>
        </p:nvSpPr>
        <p:spPr bwMode="auto">
          <a:xfrm flipV="1">
            <a:off x="2070100" y="93345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51" name="Line 51"/>
          <p:cNvSpPr>
            <a:spLocks noChangeShapeType="1"/>
          </p:cNvSpPr>
          <p:nvPr/>
        </p:nvSpPr>
        <p:spPr bwMode="auto">
          <a:xfrm flipV="1">
            <a:off x="2070100" y="2265363"/>
            <a:ext cx="0" cy="8397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52" name="Line 52"/>
          <p:cNvSpPr>
            <a:spLocks noChangeShapeType="1"/>
          </p:cNvSpPr>
          <p:nvPr/>
        </p:nvSpPr>
        <p:spPr bwMode="auto">
          <a:xfrm flipV="1">
            <a:off x="3475038" y="2265363"/>
            <a:ext cx="0" cy="8397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53" name="Text Box 53"/>
          <p:cNvSpPr txBox="1">
            <a:spLocks noChangeArrowheads="1"/>
          </p:cNvSpPr>
          <p:nvPr/>
        </p:nvSpPr>
        <p:spPr bwMode="auto">
          <a:xfrm>
            <a:off x="1154113" y="379413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77654" name="Text Box 54"/>
          <p:cNvSpPr txBox="1">
            <a:spLocks noChangeArrowheads="1"/>
          </p:cNvSpPr>
          <p:nvPr/>
        </p:nvSpPr>
        <p:spPr bwMode="auto">
          <a:xfrm>
            <a:off x="2562225" y="379413"/>
            <a:ext cx="5270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8,8</a:t>
            </a:r>
          </a:p>
        </p:txBody>
      </p:sp>
      <p:sp>
        <p:nvSpPr>
          <p:cNvPr id="1177655" name="Text Box 55"/>
          <p:cNvSpPr txBox="1">
            <a:spLocks noChangeArrowheads="1"/>
          </p:cNvSpPr>
          <p:nvPr/>
        </p:nvSpPr>
        <p:spPr bwMode="auto">
          <a:xfrm>
            <a:off x="1154113" y="171450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2,6</a:t>
            </a:r>
          </a:p>
        </p:txBody>
      </p:sp>
      <p:sp>
        <p:nvSpPr>
          <p:cNvPr id="1177656" name="Text Box 56"/>
          <p:cNvSpPr txBox="1">
            <a:spLocks noChangeArrowheads="1"/>
          </p:cNvSpPr>
          <p:nvPr/>
        </p:nvSpPr>
        <p:spPr bwMode="auto">
          <a:xfrm>
            <a:off x="2562225" y="1714500"/>
            <a:ext cx="5270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77657" name="Text Box 57"/>
          <p:cNvSpPr txBox="1">
            <a:spLocks noChangeArrowheads="1"/>
          </p:cNvSpPr>
          <p:nvPr/>
        </p:nvSpPr>
        <p:spPr bwMode="auto">
          <a:xfrm>
            <a:off x="1154113" y="3049588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9,8</a:t>
            </a:r>
          </a:p>
        </p:txBody>
      </p:sp>
      <p:sp>
        <p:nvSpPr>
          <p:cNvPr id="1177658" name="Text Box 58"/>
          <p:cNvSpPr txBox="1">
            <a:spLocks noChangeArrowheads="1"/>
          </p:cNvSpPr>
          <p:nvPr/>
        </p:nvSpPr>
        <p:spPr bwMode="auto">
          <a:xfrm>
            <a:off x="2562225" y="3049588"/>
            <a:ext cx="5270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3,3</a:t>
            </a:r>
          </a:p>
        </p:txBody>
      </p:sp>
      <p:sp>
        <p:nvSpPr>
          <p:cNvPr id="1177659" name="Text Box 59"/>
          <p:cNvSpPr txBox="1">
            <a:spLocks noChangeArrowheads="1"/>
          </p:cNvSpPr>
          <p:nvPr/>
        </p:nvSpPr>
        <p:spPr bwMode="auto">
          <a:xfrm>
            <a:off x="207963" y="11985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8,6</a:t>
            </a:r>
          </a:p>
        </p:txBody>
      </p:sp>
      <p:sp>
        <p:nvSpPr>
          <p:cNvPr id="1177660" name="Text Box 60"/>
          <p:cNvSpPr txBox="1">
            <a:spLocks noChangeArrowheads="1"/>
          </p:cNvSpPr>
          <p:nvPr/>
        </p:nvSpPr>
        <p:spPr bwMode="auto">
          <a:xfrm>
            <a:off x="1614488" y="11985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9,7</a:t>
            </a:r>
          </a:p>
        </p:txBody>
      </p:sp>
      <p:sp>
        <p:nvSpPr>
          <p:cNvPr id="1177661" name="Text Box 61"/>
          <p:cNvSpPr txBox="1">
            <a:spLocks noChangeArrowheads="1"/>
          </p:cNvSpPr>
          <p:nvPr/>
        </p:nvSpPr>
        <p:spPr bwMode="auto">
          <a:xfrm>
            <a:off x="3021013" y="11985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3,2</a:t>
            </a:r>
          </a:p>
        </p:txBody>
      </p:sp>
      <p:sp>
        <p:nvSpPr>
          <p:cNvPr id="1177662" name="Text Box 62"/>
          <p:cNvSpPr txBox="1">
            <a:spLocks noChangeArrowheads="1"/>
          </p:cNvSpPr>
          <p:nvPr/>
        </p:nvSpPr>
        <p:spPr bwMode="auto">
          <a:xfrm>
            <a:off x="207963" y="25336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77663" name="Text Box 63"/>
          <p:cNvSpPr txBox="1">
            <a:spLocks noChangeArrowheads="1"/>
          </p:cNvSpPr>
          <p:nvPr/>
        </p:nvSpPr>
        <p:spPr bwMode="auto">
          <a:xfrm>
            <a:off x="1614488" y="25336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77664" name="Text Box 64"/>
          <p:cNvSpPr txBox="1">
            <a:spLocks noChangeArrowheads="1"/>
          </p:cNvSpPr>
          <p:nvPr/>
        </p:nvSpPr>
        <p:spPr bwMode="auto">
          <a:xfrm>
            <a:off x="3021013" y="25336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4,5</a:t>
            </a:r>
          </a:p>
        </p:txBody>
      </p:sp>
      <p:sp>
        <p:nvSpPr>
          <p:cNvPr id="1177665" name="Line 65"/>
          <p:cNvSpPr>
            <a:spLocks noChangeShapeType="1"/>
          </p:cNvSpPr>
          <p:nvPr/>
        </p:nvSpPr>
        <p:spPr bwMode="auto">
          <a:xfrm flipV="1">
            <a:off x="3489325" y="922338"/>
            <a:ext cx="0" cy="8397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7666" name="Text Box 66"/>
          <p:cNvSpPr txBox="1">
            <a:spLocks noChangeArrowheads="1"/>
          </p:cNvSpPr>
          <p:nvPr/>
        </p:nvSpPr>
        <p:spPr bwMode="auto">
          <a:xfrm>
            <a:off x="455613" y="4192588"/>
            <a:ext cx="2308225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Current node: 1</a:t>
            </a:r>
            <a:br>
              <a:rPr lang="de-DE" sz="1500" smtClean="0">
                <a:solidFill>
                  <a:srgbClr val="000000"/>
                </a:solidFill>
              </a:rPr>
            </a:br>
            <a:r>
              <a:rPr lang="de-DE" sz="1500" smtClean="0">
                <a:solidFill>
                  <a:srgbClr val="000000"/>
                </a:solidFill>
              </a:rPr>
              <a:t>Neighboring nodes: 2, 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7667" name="Text Box 67"/>
          <p:cNvSpPr txBox="1">
            <a:spLocks noChangeArrowheads="1"/>
          </p:cNvSpPr>
          <p:nvPr/>
        </p:nvSpPr>
        <p:spPr bwMode="auto">
          <a:xfrm>
            <a:off x="455613" y="4649788"/>
            <a:ext cx="31003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Minimum cost in group 2: node 4 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7668" name="Text Box 68"/>
          <p:cNvSpPr txBox="1">
            <a:spLocks noChangeArrowheads="1"/>
          </p:cNvSpPr>
          <p:nvPr/>
        </p:nvSpPr>
        <p:spPr bwMode="auto">
          <a:xfrm>
            <a:off x="155575" y="5127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s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77669" name="Text Box 69"/>
          <p:cNvSpPr txBox="1">
            <a:spLocks noChangeArrowheads="1"/>
          </p:cNvSpPr>
          <p:nvPr/>
        </p:nvSpPr>
        <p:spPr bwMode="auto">
          <a:xfrm>
            <a:off x="3708400" y="18462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t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39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7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7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7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7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7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7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7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05" grpId="0"/>
      <p:bldP spid="1177606" grpId="0"/>
      <p:bldP spid="1177608" grpId="0"/>
      <p:bldP spid="1177610" grpId="0" animBg="1"/>
      <p:bldP spid="1177611" grpId="0" animBg="1"/>
      <p:bldP spid="1177612" grpId="0" animBg="1"/>
      <p:bldP spid="1177613" grpId="0" animBg="1"/>
      <p:bldP spid="117766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ADDC5-0D59-8D45-9E0A-5A9044DC6CA9}" type="slidenum">
              <a:rPr lang="en-US"/>
              <a:pPr/>
              <a:t>92</a:t>
            </a:fld>
            <a:endParaRPr lang="en-US"/>
          </a:p>
        </p:txBody>
      </p:sp>
      <p:sp>
        <p:nvSpPr>
          <p:cNvPr id="1178626" name="Rectangle 2"/>
          <p:cNvSpPr>
            <a:spLocks noChangeArrowheads="1"/>
          </p:cNvSpPr>
          <p:nvPr/>
        </p:nvSpPr>
        <p:spPr bwMode="auto">
          <a:xfrm>
            <a:off x="0" y="0"/>
            <a:ext cx="9144000" cy="7747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27" name="Line 3"/>
          <p:cNvSpPr>
            <a:spLocks noChangeShapeType="1"/>
          </p:cNvSpPr>
          <p:nvPr/>
        </p:nvSpPr>
        <p:spPr bwMode="auto">
          <a:xfrm>
            <a:off x="2341563" y="688975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28" name="Line 4"/>
          <p:cNvSpPr>
            <a:spLocks noChangeShapeType="1"/>
          </p:cNvSpPr>
          <p:nvPr/>
        </p:nvSpPr>
        <p:spPr bwMode="auto">
          <a:xfrm>
            <a:off x="906463" y="1997075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29" name="Line 5"/>
          <p:cNvSpPr>
            <a:spLocks noChangeShapeType="1"/>
          </p:cNvSpPr>
          <p:nvPr/>
        </p:nvSpPr>
        <p:spPr bwMode="auto">
          <a:xfrm>
            <a:off x="2316163" y="1997075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30" name="Line 6"/>
          <p:cNvSpPr>
            <a:spLocks noChangeShapeType="1"/>
          </p:cNvSpPr>
          <p:nvPr/>
        </p:nvSpPr>
        <p:spPr bwMode="auto">
          <a:xfrm>
            <a:off x="906463" y="33321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31" name="Line 7"/>
          <p:cNvSpPr>
            <a:spLocks noChangeShapeType="1"/>
          </p:cNvSpPr>
          <p:nvPr/>
        </p:nvSpPr>
        <p:spPr bwMode="auto">
          <a:xfrm>
            <a:off x="2316163" y="33321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32" name="Line 8"/>
          <p:cNvSpPr>
            <a:spLocks noChangeShapeType="1"/>
          </p:cNvSpPr>
          <p:nvPr/>
        </p:nvSpPr>
        <p:spPr bwMode="auto">
          <a:xfrm>
            <a:off x="904875" y="68580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33" name="Oval 9"/>
          <p:cNvSpPr>
            <a:spLocks noChangeArrowheads="1"/>
          </p:cNvSpPr>
          <p:nvPr/>
        </p:nvSpPr>
        <p:spPr bwMode="auto">
          <a:xfrm>
            <a:off x="450850" y="434975"/>
            <a:ext cx="4826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34" name="Oval 10"/>
          <p:cNvSpPr>
            <a:spLocks noChangeArrowheads="1"/>
          </p:cNvSpPr>
          <p:nvPr/>
        </p:nvSpPr>
        <p:spPr bwMode="auto">
          <a:xfrm>
            <a:off x="450850" y="1770063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35" name="Oval 11"/>
          <p:cNvSpPr>
            <a:spLocks noChangeArrowheads="1"/>
          </p:cNvSpPr>
          <p:nvPr/>
        </p:nvSpPr>
        <p:spPr bwMode="auto">
          <a:xfrm>
            <a:off x="1857375" y="1770063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36" name="Oval 12"/>
          <p:cNvSpPr>
            <a:spLocks noChangeArrowheads="1"/>
          </p:cNvSpPr>
          <p:nvPr/>
        </p:nvSpPr>
        <p:spPr bwMode="auto">
          <a:xfrm>
            <a:off x="3265488" y="1770063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37" name="Oval 13"/>
          <p:cNvSpPr>
            <a:spLocks noChangeArrowheads="1"/>
          </p:cNvSpPr>
          <p:nvPr/>
        </p:nvSpPr>
        <p:spPr bwMode="auto">
          <a:xfrm>
            <a:off x="3265488" y="434975"/>
            <a:ext cx="481012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38" name="Oval 14"/>
          <p:cNvSpPr>
            <a:spLocks noChangeArrowheads="1"/>
          </p:cNvSpPr>
          <p:nvPr/>
        </p:nvSpPr>
        <p:spPr bwMode="auto">
          <a:xfrm>
            <a:off x="1857375" y="434975"/>
            <a:ext cx="4826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39" name="Text Box 15"/>
          <p:cNvSpPr txBox="1">
            <a:spLocks noChangeArrowheads="1"/>
          </p:cNvSpPr>
          <p:nvPr/>
        </p:nvSpPr>
        <p:spPr bwMode="auto">
          <a:xfrm>
            <a:off x="436563" y="5111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1178640" name="Text Box 16"/>
          <p:cNvSpPr txBox="1">
            <a:spLocks noChangeArrowheads="1"/>
          </p:cNvSpPr>
          <p:nvPr/>
        </p:nvSpPr>
        <p:spPr bwMode="auto">
          <a:xfrm>
            <a:off x="1843088" y="5111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4</a:t>
            </a:r>
          </a:p>
        </p:txBody>
      </p:sp>
      <p:sp>
        <p:nvSpPr>
          <p:cNvPr id="1178641" name="Text Box 17"/>
          <p:cNvSpPr txBox="1">
            <a:spLocks noChangeArrowheads="1"/>
          </p:cNvSpPr>
          <p:nvPr/>
        </p:nvSpPr>
        <p:spPr bwMode="auto">
          <a:xfrm>
            <a:off x="3251200" y="511175"/>
            <a:ext cx="528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7</a:t>
            </a:r>
          </a:p>
        </p:txBody>
      </p:sp>
      <p:sp>
        <p:nvSpPr>
          <p:cNvPr id="1178642" name="Text Box 18"/>
          <p:cNvSpPr txBox="1">
            <a:spLocks noChangeArrowheads="1"/>
          </p:cNvSpPr>
          <p:nvPr/>
        </p:nvSpPr>
        <p:spPr bwMode="auto">
          <a:xfrm>
            <a:off x="436563" y="18462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2</a:t>
            </a:r>
          </a:p>
        </p:txBody>
      </p:sp>
      <p:sp>
        <p:nvSpPr>
          <p:cNvPr id="1178643" name="Text Box 19"/>
          <p:cNvSpPr txBox="1">
            <a:spLocks noChangeArrowheads="1"/>
          </p:cNvSpPr>
          <p:nvPr/>
        </p:nvSpPr>
        <p:spPr bwMode="auto">
          <a:xfrm>
            <a:off x="1843088" y="18462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5</a:t>
            </a:r>
          </a:p>
        </p:txBody>
      </p:sp>
      <p:sp>
        <p:nvSpPr>
          <p:cNvPr id="1178644" name="Text Box 20"/>
          <p:cNvSpPr txBox="1">
            <a:spLocks noChangeArrowheads="1"/>
          </p:cNvSpPr>
          <p:nvPr/>
        </p:nvSpPr>
        <p:spPr bwMode="auto">
          <a:xfrm>
            <a:off x="3251200" y="1846263"/>
            <a:ext cx="5286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1178645" name="Oval 21"/>
          <p:cNvSpPr>
            <a:spLocks noChangeArrowheads="1"/>
          </p:cNvSpPr>
          <p:nvPr/>
        </p:nvSpPr>
        <p:spPr bwMode="auto">
          <a:xfrm>
            <a:off x="450850" y="31051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46" name="Text Box 22"/>
          <p:cNvSpPr txBox="1">
            <a:spLocks noChangeArrowheads="1"/>
          </p:cNvSpPr>
          <p:nvPr/>
        </p:nvSpPr>
        <p:spPr bwMode="auto">
          <a:xfrm>
            <a:off x="436563" y="3179763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3</a:t>
            </a:r>
          </a:p>
        </p:txBody>
      </p:sp>
      <p:sp>
        <p:nvSpPr>
          <p:cNvPr id="1178647" name="Oval 23"/>
          <p:cNvSpPr>
            <a:spLocks noChangeArrowheads="1"/>
          </p:cNvSpPr>
          <p:nvPr/>
        </p:nvSpPr>
        <p:spPr bwMode="auto">
          <a:xfrm>
            <a:off x="1857375" y="31051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48" name="Text Box 24"/>
          <p:cNvSpPr txBox="1">
            <a:spLocks noChangeArrowheads="1"/>
          </p:cNvSpPr>
          <p:nvPr/>
        </p:nvSpPr>
        <p:spPr bwMode="auto">
          <a:xfrm>
            <a:off x="1843088" y="3179763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6</a:t>
            </a:r>
          </a:p>
        </p:txBody>
      </p:sp>
      <p:sp>
        <p:nvSpPr>
          <p:cNvPr id="1178649" name="Oval 25"/>
          <p:cNvSpPr>
            <a:spLocks noChangeArrowheads="1"/>
          </p:cNvSpPr>
          <p:nvPr/>
        </p:nvSpPr>
        <p:spPr bwMode="auto">
          <a:xfrm>
            <a:off x="3265488" y="3105150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50" name="Text Box 26"/>
          <p:cNvSpPr txBox="1">
            <a:spLocks noChangeArrowheads="1"/>
          </p:cNvSpPr>
          <p:nvPr/>
        </p:nvSpPr>
        <p:spPr bwMode="auto">
          <a:xfrm>
            <a:off x="3251200" y="31797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9</a:t>
            </a:r>
          </a:p>
        </p:txBody>
      </p:sp>
      <p:sp>
        <p:nvSpPr>
          <p:cNvPr id="1178651" name="Line 27"/>
          <p:cNvSpPr>
            <a:spLocks noChangeShapeType="1"/>
          </p:cNvSpPr>
          <p:nvPr/>
        </p:nvSpPr>
        <p:spPr bwMode="auto">
          <a:xfrm flipV="1">
            <a:off x="693738" y="931863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52" name="Line 28"/>
          <p:cNvSpPr>
            <a:spLocks noChangeShapeType="1"/>
          </p:cNvSpPr>
          <p:nvPr/>
        </p:nvSpPr>
        <p:spPr bwMode="auto">
          <a:xfrm flipV="1">
            <a:off x="693738" y="2263775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53" name="Line 29"/>
          <p:cNvSpPr>
            <a:spLocks noChangeShapeType="1"/>
          </p:cNvSpPr>
          <p:nvPr/>
        </p:nvSpPr>
        <p:spPr bwMode="auto">
          <a:xfrm flipV="1">
            <a:off x="2070100" y="931863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54" name="Line 30"/>
          <p:cNvSpPr>
            <a:spLocks noChangeShapeType="1"/>
          </p:cNvSpPr>
          <p:nvPr/>
        </p:nvSpPr>
        <p:spPr bwMode="auto">
          <a:xfrm flipV="1">
            <a:off x="2070100" y="2263775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55" name="Line 31"/>
          <p:cNvSpPr>
            <a:spLocks noChangeShapeType="1"/>
          </p:cNvSpPr>
          <p:nvPr/>
        </p:nvSpPr>
        <p:spPr bwMode="auto">
          <a:xfrm flipV="1">
            <a:off x="3475038" y="2263775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58" name="Text Box 34"/>
          <p:cNvSpPr txBox="1">
            <a:spLocks noChangeArrowheads="1"/>
          </p:cNvSpPr>
          <p:nvPr/>
        </p:nvSpPr>
        <p:spPr bwMode="auto">
          <a:xfrm>
            <a:off x="1154113" y="377825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78659" name="Text Box 35"/>
          <p:cNvSpPr txBox="1">
            <a:spLocks noChangeArrowheads="1"/>
          </p:cNvSpPr>
          <p:nvPr/>
        </p:nvSpPr>
        <p:spPr bwMode="auto">
          <a:xfrm>
            <a:off x="2562225" y="377825"/>
            <a:ext cx="5270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8,8</a:t>
            </a:r>
          </a:p>
        </p:txBody>
      </p:sp>
      <p:sp>
        <p:nvSpPr>
          <p:cNvPr id="1178660" name="Text Box 36"/>
          <p:cNvSpPr txBox="1">
            <a:spLocks noChangeArrowheads="1"/>
          </p:cNvSpPr>
          <p:nvPr/>
        </p:nvSpPr>
        <p:spPr bwMode="auto">
          <a:xfrm>
            <a:off x="1154113" y="171291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2,6</a:t>
            </a:r>
          </a:p>
        </p:txBody>
      </p:sp>
      <p:sp>
        <p:nvSpPr>
          <p:cNvPr id="1178661" name="Text Box 37"/>
          <p:cNvSpPr txBox="1">
            <a:spLocks noChangeArrowheads="1"/>
          </p:cNvSpPr>
          <p:nvPr/>
        </p:nvSpPr>
        <p:spPr bwMode="auto">
          <a:xfrm>
            <a:off x="2562225" y="1712913"/>
            <a:ext cx="5270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78662" name="Text Box 38"/>
          <p:cNvSpPr txBox="1">
            <a:spLocks noChangeArrowheads="1"/>
          </p:cNvSpPr>
          <p:nvPr/>
        </p:nvSpPr>
        <p:spPr bwMode="auto">
          <a:xfrm>
            <a:off x="1154113" y="304800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9,8</a:t>
            </a:r>
          </a:p>
        </p:txBody>
      </p:sp>
      <p:sp>
        <p:nvSpPr>
          <p:cNvPr id="1178663" name="Text Box 39"/>
          <p:cNvSpPr txBox="1">
            <a:spLocks noChangeArrowheads="1"/>
          </p:cNvSpPr>
          <p:nvPr/>
        </p:nvSpPr>
        <p:spPr bwMode="auto">
          <a:xfrm>
            <a:off x="2562225" y="3048000"/>
            <a:ext cx="5270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3,3</a:t>
            </a:r>
          </a:p>
        </p:txBody>
      </p:sp>
      <p:sp>
        <p:nvSpPr>
          <p:cNvPr id="1178664" name="Text Box 40"/>
          <p:cNvSpPr txBox="1">
            <a:spLocks noChangeArrowheads="1"/>
          </p:cNvSpPr>
          <p:nvPr/>
        </p:nvSpPr>
        <p:spPr bwMode="auto">
          <a:xfrm>
            <a:off x="207963" y="11969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8,6</a:t>
            </a:r>
          </a:p>
        </p:txBody>
      </p:sp>
      <p:sp>
        <p:nvSpPr>
          <p:cNvPr id="1178665" name="Text Box 41"/>
          <p:cNvSpPr txBox="1">
            <a:spLocks noChangeArrowheads="1"/>
          </p:cNvSpPr>
          <p:nvPr/>
        </p:nvSpPr>
        <p:spPr bwMode="auto">
          <a:xfrm>
            <a:off x="1614488" y="11969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9,7</a:t>
            </a:r>
          </a:p>
        </p:txBody>
      </p:sp>
      <p:sp>
        <p:nvSpPr>
          <p:cNvPr id="1178666" name="Text Box 42"/>
          <p:cNvSpPr txBox="1">
            <a:spLocks noChangeArrowheads="1"/>
          </p:cNvSpPr>
          <p:nvPr/>
        </p:nvSpPr>
        <p:spPr bwMode="auto">
          <a:xfrm>
            <a:off x="3021013" y="11969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3,2</a:t>
            </a:r>
          </a:p>
        </p:txBody>
      </p:sp>
      <p:sp>
        <p:nvSpPr>
          <p:cNvPr id="1178667" name="Text Box 43"/>
          <p:cNvSpPr txBox="1">
            <a:spLocks noChangeArrowheads="1"/>
          </p:cNvSpPr>
          <p:nvPr/>
        </p:nvSpPr>
        <p:spPr bwMode="auto">
          <a:xfrm>
            <a:off x="207963" y="25320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78668" name="Text Box 44"/>
          <p:cNvSpPr txBox="1">
            <a:spLocks noChangeArrowheads="1"/>
          </p:cNvSpPr>
          <p:nvPr/>
        </p:nvSpPr>
        <p:spPr bwMode="auto">
          <a:xfrm>
            <a:off x="1614488" y="25320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78669" name="Text Box 45"/>
          <p:cNvSpPr txBox="1">
            <a:spLocks noChangeArrowheads="1"/>
          </p:cNvSpPr>
          <p:nvPr/>
        </p:nvSpPr>
        <p:spPr bwMode="auto">
          <a:xfrm>
            <a:off x="3021013" y="25320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4,5</a:t>
            </a:r>
          </a:p>
        </p:txBody>
      </p:sp>
      <p:graphicFrame>
        <p:nvGraphicFramePr>
          <p:cNvPr id="1178701" name="Group 77"/>
          <p:cNvGraphicFramePr>
            <a:graphicFrameLocks noGrp="1"/>
          </p:cNvGraphicFramePr>
          <p:nvPr/>
        </p:nvGraphicFramePr>
        <p:xfrm>
          <a:off x="4449763" y="477838"/>
          <a:ext cx="4467225" cy="360363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Symbol" charset="0"/>
                        </a:rPr>
                        <a:t>Group 2</a:t>
                      </a:r>
                    </a:p>
                  </a:txBody>
                  <a:tcPr marL="95283" marR="95283" marT="19057" marB="190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Symbol" charset="0"/>
                        </a:rPr>
                        <a:t>Group 3</a:t>
                      </a:r>
                    </a:p>
                  </a:txBody>
                  <a:tcPr marL="95283" marR="95283" marT="19057" marB="190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678" name="Line 54"/>
          <p:cNvSpPr>
            <a:spLocks noChangeShapeType="1"/>
          </p:cNvSpPr>
          <p:nvPr/>
        </p:nvSpPr>
        <p:spPr bwMode="auto">
          <a:xfrm flipV="1">
            <a:off x="3489325" y="920750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79" name="Text Box 55"/>
          <p:cNvSpPr txBox="1">
            <a:spLocks noChangeArrowheads="1"/>
          </p:cNvSpPr>
          <p:nvPr/>
        </p:nvSpPr>
        <p:spPr bwMode="auto">
          <a:xfrm>
            <a:off x="5053013" y="2259013"/>
            <a:ext cx="195262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</a:endParaRPr>
          </a:p>
        </p:txBody>
      </p:sp>
      <p:sp>
        <p:nvSpPr>
          <p:cNvPr id="1178680" name="Text Box 56"/>
          <p:cNvSpPr txBox="1">
            <a:spLocks noChangeArrowheads="1"/>
          </p:cNvSpPr>
          <p:nvPr/>
        </p:nvSpPr>
        <p:spPr bwMode="auto">
          <a:xfrm>
            <a:off x="7500938" y="1130300"/>
            <a:ext cx="8509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smtClean="0">
                <a:solidFill>
                  <a:srgbClr val="000000"/>
                </a:solidFill>
              </a:rPr>
              <a:t>[</a:t>
            </a:r>
            <a:r>
              <a:rPr lang="de-DE" sz="1500" b="1" smtClean="0">
                <a:solidFill>
                  <a:srgbClr val="CC0000"/>
                </a:solidFill>
              </a:rPr>
              <a:t>1</a:t>
            </a:r>
            <a:r>
              <a:rPr lang="de-DE" sz="1500" smtClean="0">
                <a:solidFill>
                  <a:srgbClr val="000000"/>
                </a:solidFill>
              </a:rPr>
              <a:t>]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8681" name="Text Box 57"/>
          <p:cNvSpPr txBox="1">
            <a:spLocks noChangeArrowheads="1"/>
          </p:cNvSpPr>
          <p:nvPr/>
        </p:nvSpPr>
        <p:spPr bwMode="auto">
          <a:xfrm>
            <a:off x="5103813" y="935038"/>
            <a:ext cx="91281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[2] 8,6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8682" name="Text Box 58"/>
          <p:cNvSpPr txBox="1">
            <a:spLocks noChangeArrowheads="1"/>
          </p:cNvSpPr>
          <p:nvPr/>
        </p:nvSpPr>
        <p:spPr bwMode="auto">
          <a:xfrm>
            <a:off x="5080000" y="1265238"/>
            <a:ext cx="14763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B2B2B2"/>
                </a:solidFill>
              </a:rPr>
              <a:t>W</a:t>
            </a:r>
            <a:r>
              <a:rPr lang="de-DE" sz="1500" smtClean="0">
                <a:solidFill>
                  <a:srgbClr val="B2B2B2"/>
                </a:solidFill>
              </a:rPr>
              <a:t> [4] 1,4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8683" name="Line 59"/>
          <p:cNvSpPr>
            <a:spLocks noChangeShapeType="1"/>
          </p:cNvSpPr>
          <p:nvPr/>
        </p:nvSpPr>
        <p:spPr bwMode="auto">
          <a:xfrm>
            <a:off x="4468813" y="1611313"/>
            <a:ext cx="44243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84" name="Text Box 60"/>
          <p:cNvSpPr txBox="1">
            <a:spLocks noChangeArrowheads="1"/>
          </p:cNvSpPr>
          <p:nvPr/>
        </p:nvSpPr>
        <p:spPr bwMode="auto">
          <a:xfrm>
            <a:off x="7342188" y="1893888"/>
            <a:ext cx="954087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[4] 1,4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8685" name="Line 61"/>
          <p:cNvSpPr>
            <a:spLocks noChangeShapeType="1"/>
          </p:cNvSpPr>
          <p:nvPr/>
        </p:nvSpPr>
        <p:spPr bwMode="auto">
          <a:xfrm>
            <a:off x="4462463" y="2381250"/>
            <a:ext cx="44243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86" name="Line 62"/>
          <p:cNvSpPr>
            <a:spLocks noChangeShapeType="1"/>
          </p:cNvSpPr>
          <p:nvPr/>
        </p:nvSpPr>
        <p:spPr bwMode="auto">
          <a:xfrm>
            <a:off x="3692525" y="881063"/>
            <a:ext cx="1393825" cy="12509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87" name="Text Box 63"/>
          <p:cNvSpPr txBox="1">
            <a:spLocks noChangeArrowheads="1"/>
          </p:cNvSpPr>
          <p:nvPr/>
        </p:nvSpPr>
        <p:spPr bwMode="auto">
          <a:xfrm>
            <a:off x="5070475" y="1716088"/>
            <a:ext cx="11255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[5] 10,11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8688" name="Text Box 64"/>
          <p:cNvSpPr txBox="1">
            <a:spLocks noChangeArrowheads="1"/>
          </p:cNvSpPr>
          <p:nvPr/>
        </p:nvSpPr>
        <p:spPr bwMode="auto">
          <a:xfrm>
            <a:off x="5049838" y="1998663"/>
            <a:ext cx="1060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[7] 9,12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8689" name="Text Box 65"/>
          <p:cNvSpPr txBox="1">
            <a:spLocks noChangeArrowheads="1"/>
          </p:cNvSpPr>
          <p:nvPr/>
        </p:nvSpPr>
        <p:spPr bwMode="auto">
          <a:xfrm>
            <a:off x="7340600" y="2674938"/>
            <a:ext cx="91281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[2] 8,6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8690" name="Line 66"/>
          <p:cNvSpPr>
            <a:spLocks noChangeShapeType="1"/>
          </p:cNvSpPr>
          <p:nvPr/>
        </p:nvSpPr>
        <p:spPr bwMode="auto">
          <a:xfrm>
            <a:off x="6383338" y="1674813"/>
            <a:ext cx="955675" cy="1062037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91" name="Oval 67"/>
          <p:cNvSpPr>
            <a:spLocks noChangeArrowheads="1"/>
          </p:cNvSpPr>
          <p:nvPr/>
        </p:nvSpPr>
        <p:spPr bwMode="auto">
          <a:xfrm>
            <a:off x="4786313" y="852488"/>
            <a:ext cx="1587500" cy="1557337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92" name="Line 68"/>
          <p:cNvSpPr>
            <a:spLocks noChangeShapeType="1"/>
          </p:cNvSpPr>
          <p:nvPr/>
        </p:nvSpPr>
        <p:spPr bwMode="auto">
          <a:xfrm>
            <a:off x="4454525" y="3125788"/>
            <a:ext cx="44259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93" name="Freeform 69"/>
          <p:cNvSpPr>
            <a:spLocks/>
          </p:cNvSpPr>
          <p:nvPr/>
        </p:nvSpPr>
        <p:spPr bwMode="auto">
          <a:xfrm>
            <a:off x="2324100" y="1903413"/>
            <a:ext cx="2762250" cy="522287"/>
          </a:xfrm>
          <a:custGeom>
            <a:avLst/>
            <a:gdLst>
              <a:gd name="T0" fmla="*/ 0 w 1678"/>
              <a:gd name="T1" fmla="*/ 136 h 265"/>
              <a:gd name="T2" fmla="*/ 453 w 1678"/>
              <a:gd name="T3" fmla="*/ 227 h 265"/>
              <a:gd name="T4" fmla="*/ 998 w 1678"/>
              <a:gd name="T5" fmla="*/ 227 h 265"/>
              <a:gd name="T6" fmla="*/ 1678 w 1678"/>
              <a:gd name="T7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78" h="265">
                <a:moveTo>
                  <a:pt x="0" y="136"/>
                </a:moveTo>
                <a:cubicBezTo>
                  <a:pt x="143" y="174"/>
                  <a:pt x="287" y="212"/>
                  <a:pt x="453" y="227"/>
                </a:cubicBezTo>
                <a:cubicBezTo>
                  <a:pt x="619" y="242"/>
                  <a:pt x="794" y="265"/>
                  <a:pt x="998" y="227"/>
                </a:cubicBezTo>
                <a:cubicBezTo>
                  <a:pt x="1202" y="189"/>
                  <a:pt x="1440" y="94"/>
                  <a:pt x="167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94" name="Oval 70"/>
          <p:cNvSpPr>
            <a:spLocks noChangeArrowheads="1"/>
          </p:cNvSpPr>
          <p:nvPr/>
        </p:nvSpPr>
        <p:spPr bwMode="auto">
          <a:xfrm>
            <a:off x="1731963" y="303213"/>
            <a:ext cx="763587" cy="760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96" name="Text Box 72"/>
          <p:cNvSpPr txBox="1">
            <a:spLocks noChangeArrowheads="1"/>
          </p:cNvSpPr>
          <p:nvPr/>
        </p:nvSpPr>
        <p:spPr bwMode="auto">
          <a:xfrm>
            <a:off x="455613" y="4192588"/>
            <a:ext cx="2519362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Current node: 4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Neighboring nodes: 1, 5, 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8697" name="Line 73"/>
          <p:cNvSpPr>
            <a:spLocks noChangeShapeType="1"/>
          </p:cNvSpPr>
          <p:nvPr/>
        </p:nvSpPr>
        <p:spPr bwMode="auto">
          <a:xfrm flipV="1">
            <a:off x="2322513" y="4578350"/>
            <a:ext cx="16192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8698" name="Text Box 74"/>
          <p:cNvSpPr txBox="1">
            <a:spLocks noChangeArrowheads="1"/>
          </p:cNvSpPr>
          <p:nvPr/>
        </p:nvSpPr>
        <p:spPr bwMode="auto">
          <a:xfrm>
            <a:off x="455613" y="4649788"/>
            <a:ext cx="31003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Minimum cost in group 2: node 2 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8699" name="Text Box 75"/>
          <p:cNvSpPr txBox="1">
            <a:spLocks noChangeArrowheads="1"/>
          </p:cNvSpPr>
          <p:nvPr/>
        </p:nvSpPr>
        <p:spPr bwMode="auto">
          <a:xfrm>
            <a:off x="155575" y="5127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s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78700" name="Text Box 76"/>
          <p:cNvSpPr txBox="1">
            <a:spLocks noChangeArrowheads="1"/>
          </p:cNvSpPr>
          <p:nvPr/>
        </p:nvSpPr>
        <p:spPr bwMode="auto">
          <a:xfrm>
            <a:off x="3708400" y="18462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t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78702" name="Text Box 78"/>
          <p:cNvSpPr txBox="1">
            <a:spLocks noChangeArrowheads="1"/>
          </p:cNvSpPr>
          <p:nvPr/>
        </p:nvSpPr>
        <p:spPr bwMode="auto">
          <a:xfrm>
            <a:off x="4246563" y="3176588"/>
            <a:ext cx="48974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C0C0C0"/>
                </a:solidFill>
              </a:rPr>
              <a:t>parent of node [node name] ∑w</a:t>
            </a:r>
            <a:r>
              <a:rPr lang="de-DE" sz="1500" baseline="-25000" smtClean="0">
                <a:solidFill>
                  <a:srgbClr val="C0C0C0"/>
                </a:solidFill>
              </a:rPr>
              <a:t>1</a:t>
            </a:r>
            <a:r>
              <a:rPr lang="de-DE" sz="1500" smtClean="0">
                <a:solidFill>
                  <a:srgbClr val="C0C0C0"/>
                </a:solidFill>
              </a:rPr>
              <a:t>(s,node),∑w</a:t>
            </a:r>
            <a:r>
              <a:rPr lang="de-DE" sz="1500" baseline="-25000" smtClean="0">
                <a:solidFill>
                  <a:srgbClr val="C0C0C0"/>
                </a:solidFill>
              </a:rPr>
              <a:t>2</a:t>
            </a:r>
            <a:r>
              <a:rPr lang="de-DE" sz="1500" smtClean="0">
                <a:solidFill>
                  <a:srgbClr val="C0C0C0"/>
                </a:solidFill>
              </a:rPr>
              <a:t>(s,node)</a:t>
            </a:r>
          </a:p>
        </p:txBody>
      </p:sp>
    </p:spTree>
    <p:extLst>
      <p:ext uri="{BB962C8B-B14F-4D97-AF65-F5344CB8AC3E}">
        <p14:creationId xmlns:p14="http://schemas.microsoft.com/office/powerpoint/2010/main" val="1007998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7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7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7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7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7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7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7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686" grpId="0" animBg="1"/>
      <p:bldP spid="1178687" grpId="0"/>
      <p:bldP spid="1178688" grpId="0"/>
      <p:bldP spid="1178689" grpId="0"/>
      <p:bldP spid="1178690" grpId="0" animBg="1"/>
      <p:bldP spid="1178691" grpId="0" animBg="1"/>
      <p:bldP spid="1178693" grpId="0" animBg="1"/>
      <p:bldP spid="117869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6042-A50A-914B-96D5-D0F90C7E8B4C}" type="slidenum">
              <a:rPr lang="en-US"/>
              <a:pPr/>
              <a:t>93</a:t>
            </a:fld>
            <a:endParaRPr lang="en-US"/>
          </a:p>
        </p:txBody>
      </p:sp>
      <p:sp>
        <p:nvSpPr>
          <p:cNvPr id="1179650" name="Rectangle 2"/>
          <p:cNvSpPr>
            <a:spLocks noChangeArrowheads="1"/>
          </p:cNvSpPr>
          <p:nvPr/>
        </p:nvSpPr>
        <p:spPr bwMode="auto">
          <a:xfrm>
            <a:off x="0" y="0"/>
            <a:ext cx="9144000" cy="7747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51" name="Line 3"/>
          <p:cNvSpPr>
            <a:spLocks noChangeShapeType="1"/>
          </p:cNvSpPr>
          <p:nvPr/>
        </p:nvSpPr>
        <p:spPr bwMode="auto">
          <a:xfrm>
            <a:off x="2341563" y="688975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52" name="Line 4"/>
          <p:cNvSpPr>
            <a:spLocks noChangeShapeType="1"/>
          </p:cNvSpPr>
          <p:nvPr/>
        </p:nvSpPr>
        <p:spPr bwMode="auto">
          <a:xfrm>
            <a:off x="906463" y="1997075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53" name="Line 5"/>
          <p:cNvSpPr>
            <a:spLocks noChangeShapeType="1"/>
          </p:cNvSpPr>
          <p:nvPr/>
        </p:nvSpPr>
        <p:spPr bwMode="auto">
          <a:xfrm>
            <a:off x="2316163" y="1997075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54" name="Line 6"/>
          <p:cNvSpPr>
            <a:spLocks noChangeShapeType="1"/>
          </p:cNvSpPr>
          <p:nvPr/>
        </p:nvSpPr>
        <p:spPr bwMode="auto">
          <a:xfrm>
            <a:off x="906463" y="33321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55" name="Line 7"/>
          <p:cNvSpPr>
            <a:spLocks noChangeShapeType="1"/>
          </p:cNvSpPr>
          <p:nvPr/>
        </p:nvSpPr>
        <p:spPr bwMode="auto">
          <a:xfrm>
            <a:off x="2316163" y="33321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56" name="Line 8"/>
          <p:cNvSpPr>
            <a:spLocks noChangeShapeType="1"/>
          </p:cNvSpPr>
          <p:nvPr/>
        </p:nvSpPr>
        <p:spPr bwMode="auto">
          <a:xfrm>
            <a:off x="904875" y="68580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57" name="Oval 9"/>
          <p:cNvSpPr>
            <a:spLocks noChangeArrowheads="1"/>
          </p:cNvSpPr>
          <p:nvPr/>
        </p:nvSpPr>
        <p:spPr bwMode="auto">
          <a:xfrm>
            <a:off x="450850" y="434975"/>
            <a:ext cx="4826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58" name="Oval 10"/>
          <p:cNvSpPr>
            <a:spLocks noChangeArrowheads="1"/>
          </p:cNvSpPr>
          <p:nvPr/>
        </p:nvSpPr>
        <p:spPr bwMode="auto">
          <a:xfrm>
            <a:off x="450850" y="1770063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59" name="Oval 11"/>
          <p:cNvSpPr>
            <a:spLocks noChangeArrowheads="1"/>
          </p:cNvSpPr>
          <p:nvPr/>
        </p:nvSpPr>
        <p:spPr bwMode="auto">
          <a:xfrm>
            <a:off x="1857375" y="1770063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60" name="Oval 12"/>
          <p:cNvSpPr>
            <a:spLocks noChangeArrowheads="1"/>
          </p:cNvSpPr>
          <p:nvPr/>
        </p:nvSpPr>
        <p:spPr bwMode="auto">
          <a:xfrm>
            <a:off x="3265488" y="1770063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61" name="Oval 13"/>
          <p:cNvSpPr>
            <a:spLocks noChangeArrowheads="1"/>
          </p:cNvSpPr>
          <p:nvPr/>
        </p:nvSpPr>
        <p:spPr bwMode="auto">
          <a:xfrm>
            <a:off x="3265488" y="434975"/>
            <a:ext cx="481012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62" name="Oval 14"/>
          <p:cNvSpPr>
            <a:spLocks noChangeArrowheads="1"/>
          </p:cNvSpPr>
          <p:nvPr/>
        </p:nvSpPr>
        <p:spPr bwMode="auto">
          <a:xfrm>
            <a:off x="1857375" y="434975"/>
            <a:ext cx="4826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63" name="Text Box 15"/>
          <p:cNvSpPr txBox="1">
            <a:spLocks noChangeArrowheads="1"/>
          </p:cNvSpPr>
          <p:nvPr/>
        </p:nvSpPr>
        <p:spPr bwMode="auto">
          <a:xfrm>
            <a:off x="436563" y="5111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1179664" name="Text Box 16"/>
          <p:cNvSpPr txBox="1">
            <a:spLocks noChangeArrowheads="1"/>
          </p:cNvSpPr>
          <p:nvPr/>
        </p:nvSpPr>
        <p:spPr bwMode="auto">
          <a:xfrm>
            <a:off x="1843088" y="5111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4</a:t>
            </a:r>
          </a:p>
        </p:txBody>
      </p:sp>
      <p:sp>
        <p:nvSpPr>
          <p:cNvPr id="1179665" name="Text Box 17"/>
          <p:cNvSpPr txBox="1">
            <a:spLocks noChangeArrowheads="1"/>
          </p:cNvSpPr>
          <p:nvPr/>
        </p:nvSpPr>
        <p:spPr bwMode="auto">
          <a:xfrm>
            <a:off x="3251200" y="511175"/>
            <a:ext cx="528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7</a:t>
            </a:r>
          </a:p>
        </p:txBody>
      </p:sp>
      <p:sp>
        <p:nvSpPr>
          <p:cNvPr id="1179666" name="Text Box 18"/>
          <p:cNvSpPr txBox="1">
            <a:spLocks noChangeArrowheads="1"/>
          </p:cNvSpPr>
          <p:nvPr/>
        </p:nvSpPr>
        <p:spPr bwMode="auto">
          <a:xfrm>
            <a:off x="436563" y="18462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2</a:t>
            </a:r>
          </a:p>
        </p:txBody>
      </p:sp>
      <p:sp>
        <p:nvSpPr>
          <p:cNvPr id="1179667" name="Text Box 19"/>
          <p:cNvSpPr txBox="1">
            <a:spLocks noChangeArrowheads="1"/>
          </p:cNvSpPr>
          <p:nvPr/>
        </p:nvSpPr>
        <p:spPr bwMode="auto">
          <a:xfrm>
            <a:off x="1843088" y="18462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5</a:t>
            </a:r>
          </a:p>
        </p:txBody>
      </p:sp>
      <p:sp>
        <p:nvSpPr>
          <p:cNvPr id="1179668" name="Text Box 20"/>
          <p:cNvSpPr txBox="1">
            <a:spLocks noChangeArrowheads="1"/>
          </p:cNvSpPr>
          <p:nvPr/>
        </p:nvSpPr>
        <p:spPr bwMode="auto">
          <a:xfrm>
            <a:off x="3251200" y="1846263"/>
            <a:ext cx="5286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1179669" name="Oval 21"/>
          <p:cNvSpPr>
            <a:spLocks noChangeArrowheads="1"/>
          </p:cNvSpPr>
          <p:nvPr/>
        </p:nvSpPr>
        <p:spPr bwMode="auto">
          <a:xfrm>
            <a:off x="450850" y="31051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70" name="Text Box 22"/>
          <p:cNvSpPr txBox="1">
            <a:spLocks noChangeArrowheads="1"/>
          </p:cNvSpPr>
          <p:nvPr/>
        </p:nvSpPr>
        <p:spPr bwMode="auto">
          <a:xfrm>
            <a:off x="436563" y="3179763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3</a:t>
            </a:r>
          </a:p>
        </p:txBody>
      </p:sp>
      <p:sp>
        <p:nvSpPr>
          <p:cNvPr id="1179671" name="Oval 23"/>
          <p:cNvSpPr>
            <a:spLocks noChangeArrowheads="1"/>
          </p:cNvSpPr>
          <p:nvPr/>
        </p:nvSpPr>
        <p:spPr bwMode="auto">
          <a:xfrm>
            <a:off x="1857375" y="31051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72" name="Text Box 24"/>
          <p:cNvSpPr txBox="1">
            <a:spLocks noChangeArrowheads="1"/>
          </p:cNvSpPr>
          <p:nvPr/>
        </p:nvSpPr>
        <p:spPr bwMode="auto">
          <a:xfrm>
            <a:off x="1843088" y="3179763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6</a:t>
            </a:r>
          </a:p>
        </p:txBody>
      </p:sp>
      <p:sp>
        <p:nvSpPr>
          <p:cNvPr id="1179673" name="Oval 25"/>
          <p:cNvSpPr>
            <a:spLocks noChangeArrowheads="1"/>
          </p:cNvSpPr>
          <p:nvPr/>
        </p:nvSpPr>
        <p:spPr bwMode="auto">
          <a:xfrm>
            <a:off x="3265488" y="3105150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74" name="Text Box 26"/>
          <p:cNvSpPr txBox="1">
            <a:spLocks noChangeArrowheads="1"/>
          </p:cNvSpPr>
          <p:nvPr/>
        </p:nvSpPr>
        <p:spPr bwMode="auto">
          <a:xfrm>
            <a:off x="3251200" y="31797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9</a:t>
            </a:r>
          </a:p>
        </p:txBody>
      </p:sp>
      <p:sp>
        <p:nvSpPr>
          <p:cNvPr id="1179675" name="Line 27"/>
          <p:cNvSpPr>
            <a:spLocks noChangeShapeType="1"/>
          </p:cNvSpPr>
          <p:nvPr/>
        </p:nvSpPr>
        <p:spPr bwMode="auto">
          <a:xfrm flipV="1">
            <a:off x="693738" y="931863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76" name="Line 28"/>
          <p:cNvSpPr>
            <a:spLocks noChangeShapeType="1"/>
          </p:cNvSpPr>
          <p:nvPr/>
        </p:nvSpPr>
        <p:spPr bwMode="auto">
          <a:xfrm flipV="1">
            <a:off x="693738" y="2263775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77" name="Line 29"/>
          <p:cNvSpPr>
            <a:spLocks noChangeShapeType="1"/>
          </p:cNvSpPr>
          <p:nvPr/>
        </p:nvSpPr>
        <p:spPr bwMode="auto">
          <a:xfrm flipV="1">
            <a:off x="2070100" y="931863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78" name="Line 30"/>
          <p:cNvSpPr>
            <a:spLocks noChangeShapeType="1"/>
          </p:cNvSpPr>
          <p:nvPr/>
        </p:nvSpPr>
        <p:spPr bwMode="auto">
          <a:xfrm flipV="1">
            <a:off x="2070100" y="2263775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79" name="Line 31"/>
          <p:cNvSpPr>
            <a:spLocks noChangeShapeType="1"/>
          </p:cNvSpPr>
          <p:nvPr/>
        </p:nvSpPr>
        <p:spPr bwMode="auto">
          <a:xfrm flipV="1">
            <a:off x="3475038" y="2263775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682" name="Text Box 34"/>
          <p:cNvSpPr txBox="1">
            <a:spLocks noChangeArrowheads="1"/>
          </p:cNvSpPr>
          <p:nvPr/>
        </p:nvSpPr>
        <p:spPr bwMode="auto">
          <a:xfrm>
            <a:off x="1154113" y="377825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79683" name="Text Box 35"/>
          <p:cNvSpPr txBox="1">
            <a:spLocks noChangeArrowheads="1"/>
          </p:cNvSpPr>
          <p:nvPr/>
        </p:nvSpPr>
        <p:spPr bwMode="auto">
          <a:xfrm>
            <a:off x="2562225" y="377825"/>
            <a:ext cx="5270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8,8</a:t>
            </a:r>
          </a:p>
        </p:txBody>
      </p:sp>
      <p:sp>
        <p:nvSpPr>
          <p:cNvPr id="1179684" name="Text Box 36"/>
          <p:cNvSpPr txBox="1">
            <a:spLocks noChangeArrowheads="1"/>
          </p:cNvSpPr>
          <p:nvPr/>
        </p:nvSpPr>
        <p:spPr bwMode="auto">
          <a:xfrm>
            <a:off x="1154113" y="171291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2,6</a:t>
            </a:r>
          </a:p>
        </p:txBody>
      </p:sp>
      <p:sp>
        <p:nvSpPr>
          <p:cNvPr id="1179685" name="Text Box 37"/>
          <p:cNvSpPr txBox="1">
            <a:spLocks noChangeArrowheads="1"/>
          </p:cNvSpPr>
          <p:nvPr/>
        </p:nvSpPr>
        <p:spPr bwMode="auto">
          <a:xfrm>
            <a:off x="2562225" y="1712913"/>
            <a:ext cx="5270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79686" name="Text Box 38"/>
          <p:cNvSpPr txBox="1">
            <a:spLocks noChangeArrowheads="1"/>
          </p:cNvSpPr>
          <p:nvPr/>
        </p:nvSpPr>
        <p:spPr bwMode="auto">
          <a:xfrm>
            <a:off x="1154113" y="304800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9,8</a:t>
            </a:r>
          </a:p>
        </p:txBody>
      </p:sp>
      <p:sp>
        <p:nvSpPr>
          <p:cNvPr id="1179687" name="Text Box 39"/>
          <p:cNvSpPr txBox="1">
            <a:spLocks noChangeArrowheads="1"/>
          </p:cNvSpPr>
          <p:nvPr/>
        </p:nvSpPr>
        <p:spPr bwMode="auto">
          <a:xfrm>
            <a:off x="2562225" y="3048000"/>
            <a:ext cx="5270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3,3</a:t>
            </a:r>
          </a:p>
        </p:txBody>
      </p:sp>
      <p:sp>
        <p:nvSpPr>
          <p:cNvPr id="1179688" name="Text Box 40"/>
          <p:cNvSpPr txBox="1">
            <a:spLocks noChangeArrowheads="1"/>
          </p:cNvSpPr>
          <p:nvPr/>
        </p:nvSpPr>
        <p:spPr bwMode="auto">
          <a:xfrm>
            <a:off x="207963" y="11969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8,6</a:t>
            </a:r>
          </a:p>
        </p:txBody>
      </p:sp>
      <p:sp>
        <p:nvSpPr>
          <p:cNvPr id="1179689" name="Text Box 41"/>
          <p:cNvSpPr txBox="1">
            <a:spLocks noChangeArrowheads="1"/>
          </p:cNvSpPr>
          <p:nvPr/>
        </p:nvSpPr>
        <p:spPr bwMode="auto">
          <a:xfrm>
            <a:off x="1614488" y="11969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9,7</a:t>
            </a:r>
          </a:p>
        </p:txBody>
      </p:sp>
      <p:sp>
        <p:nvSpPr>
          <p:cNvPr id="1179690" name="Text Box 42"/>
          <p:cNvSpPr txBox="1">
            <a:spLocks noChangeArrowheads="1"/>
          </p:cNvSpPr>
          <p:nvPr/>
        </p:nvSpPr>
        <p:spPr bwMode="auto">
          <a:xfrm>
            <a:off x="3021013" y="11969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3,2</a:t>
            </a:r>
          </a:p>
        </p:txBody>
      </p:sp>
      <p:sp>
        <p:nvSpPr>
          <p:cNvPr id="1179691" name="Text Box 43"/>
          <p:cNvSpPr txBox="1">
            <a:spLocks noChangeArrowheads="1"/>
          </p:cNvSpPr>
          <p:nvPr/>
        </p:nvSpPr>
        <p:spPr bwMode="auto">
          <a:xfrm>
            <a:off x="207963" y="25320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79692" name="Text Box 44"/>
          <p:cNvSpPr txBox="1">
            <a:spLocks noChangeArrowheads="1"/>
          </p:cNvSpPr>
          <p:nvPr/>
        </p:nvSpPr>
        <p:spPr bwMode="auto">
          <a:xfrm>
            <a:off x="1614488" y="25320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79693" name="Text Box 45"/>
          <p:cNvSpPr txBox="1">
            <a:spLocks noChangeArrowheads="1"/>
          </p:cNvSpPr>
          <p:nvPr/>
        </p:nvSpPr>
        <p:spPr bwMode="auto">
          <a:xfrm>
            <a:off x="3021013" y="25320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4,5</a:t>
            </a:r>
          </a:p>
        </p:txBody>
      </p:sp>
      <p:graphicFrame>
        <p:nvGraphicFramePr>
          <p:cNvPr id="1179730" name="Group 82"/>
          <p:cNvGraphicFramePr>
            <a:graphicFrameLocks noGrp="1"/>
          </p:cNvGraphicFramePr>
          <p:nvPr/>
        </p:nvGraphicFramePr>
        <p:xfrm>
          <a:off x="4449763" y="477838"/>
          <a:ext cx="4467225" cy="360363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Symbol" charset="0"/>
                        </a:rPr>
                        <a:t>Group 2</a:t>
                      </a:r>
                    </a:p>
                  </a:txBody>
                  <a:tcPr marL="95283" marR="95283" marT="19057" marB="190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Symbol" charset="0"/>
                        </a:rPr>
                        <a:t>Group 3</a:t>
                      </a:r>
                    </a:p>
                  </a:txBody>
                  <a:tcPr marL="95283" marR="95283" marT="19057" marB="190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9702" name="Line 54"/>
          <p:cNvSpPr>
            <a:spLocks noChangeShapeType="1"/>
          </p:cNvSpPr>
          <p:nvPr/>
        </p:nvSpPr>
        <p:spPr bwMode="auto">
          <a:xfrm flipV="1">
            <a:off x="3489325" y="920750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703" name="Text Box 55"/>
          <p:cNvSpPr txBox="1">
            <a:spLocks noChangeArrowheads="1"/>
          </p:cNvSpPr>
          <p:nvPr/>
        </p:nvSpPr>
        <p:spPr bwMode="auto">
          <a:xfrm>
            <a:off x="5053013" y="2259013"/>
            <a:ext cx="195262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</a:endParaRPr>
          </a:p>
        </p:txBody>
      </p:sp>
      <p:sp>
        <p:nvSpPr>
          <p:cNvPr id="1179704" name="Text Box 56"/>
          <p:cNvSpPr txBox="1">
            <a:spLocks noChangeArrowheads="1"/>
          </p:cNvSpPr>
          <p:nvPr/>
        </p:nvSpPr>
        <p:spPr bwMode="auto">
          <a:xfrm>
            <a:off x="7500938" y="1130300"/>
            <a:ext cx="8509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smtClean="0">
                <a:solidFill>
                  <a:srgbClr val="000000"/>
                </a:solidFill>
              </a:rPr>
              <a:t>[</a:t>
            </a:r>
            <a:r>
              <a:rPr lang="de-DE" sz="1500" b="1" smtClean="0">
                <a:solidFill>
                  <a:srgbClr val="CC0000"/>
                </a:solidFill>
              </a:rPr>
              <a:t>1</a:t>
            </a:r>
            <a:r>
              <a:rPr lang="de-DE" sz="1500" smtClean="0">
                <a:solidFill>
                  <a:srgbClr val="000000"/>
                </a:solidFill>
              </a:rPr>
              <a:t>]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9705" name="Text Box 57"/>
          <p:cNvSpPr txBox="1">
            <a:spLocks noChangeArrowheads="1"/>
          </p:cNvSpPr>
          <p:nvPr/>
        </p:nvSpPr>
        <p:spPr bwMode="auto">
          <a:xfrm>
            <a:off x="5103813" y="935038"/>
            <a:ext cx="91281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smtClean="0">
                <a:solidFill>
                  <a:srgbClr val="B2B2B2"/>
                </a:solidFill>
              </a:rPr>
              <a:t> [2] 8,6</a:t>
            </a: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79706" name="Text Box 58"/>
          <p:cNvSpPr txBox="1">
            <a:spLocks noChangeArrowheads="1"/>
          </p:cNvSpPr>
          <p:nvPr/>
        </p:nvSpPr>
        <p:spPr bwMode="auto">
          <a:xfrm>
            <a:off x="5080000" y="1265238"/>
            <a:ext cx="14763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B2B2B2"/>
                </a:solidFill>
              </a:rPr>
              <a:t>W</a:t>
            </a:r>
            <a:r>
              <a:rPr lang="de-DE" sz="1500" smtClean="0">
                <a:solidFill>
                  <a:srgbClr val="B2B2B2"/>
                </a:solidFill>
              </a:rPr>
              <a:t> [4] 1,4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79707" name="Line 59"/>
          <p:cNvSpPr>
            <a:spLocks noChangeShapeType="1"/>
          </p:cNvSpPr>
          <p:nvPr/>
        </p:nvSpPr>
        <p:spPr bwMode="auto">
          <a:xfrm>
            <a:off x="4468813" y="1611313"/>
            <a:ext cx="44243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708" name="Text Box 60"/>
          <p:cNvSpPr txBox="1">
            <a:spLocks noChangeArrowheads="1"/>
          </p:cNvSpPr>
          <p:nvPr/>
        </p:nvSpPr>
        <p:spPr bwMode="auto">
          <a:xfrm>
            <a:off x="7342188" y="1893888"/>
            <a:ext cx="954087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[4] 1,4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9709" name="Line 61"/>
          <p:cNvSpPr>
            <a:spLocks noChangeShapeType="1"/>
          </p:cNvSpPr>
          <p:nvPr/>
        </p:nvSpPr>
        <p:spPr bwMode="auto">
          <a:xfrm>
            <a:off x="4462463" y="2381250"/>
            <a:ext cx="44243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710" name="Text Box 62"/>
          <p:cNvSpPr txBox="1">
            <a:spLocks noChangeArrowheads="1"/>
          </p:cNvSpPr>
          <p:nvPr/>
        </p:nvSpPr>
        <p:spPr bwMode="auto">
          <a:xfrm>
            <a:off x="5070475" y="1716088"/>
            <a:ext cx="11255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[5] 10,11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9711" name="Text Box 63"/>
          <p:cNvSpPr txBox="1">
            <a:spLocks noChangeArrowheads="1"/>
          </p:cNvSpPr>
          <p:nvPr/>
        </p:nvSpPr>
        <p:spPr bwMode="auto">
          <a:xfrm>
            <a:off x="5049838" y="1998663"/>
            <a:ext cx="1060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[7] 9,12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9712" name="Text Box 64"/>
          <p:cNvSpPr txBox="1">
            <a:spLocks noChangeArrowheads="1"/>
          </p:cNvSpPr>
          <p:nvPr/>
        </p:nvSpPr>
        <p:spPr bwMode="auto">
          <a:xfrm>
            <a:off x="7340600" y="2674938"/>
            <a:ext cx="91281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[2] 8,6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9713" name="Line 65"/>
          <p:cNvSpPr>
            <a:spLocks noChangeShapeType="1"/>
          </p:cNvSpPr>
          <p:nvPr/>
        </p:nvSpPr>
        <p:spPr bwMode="auto">
          <a:xfrm>
            <a:off x="4454525" y="3125788"/>
            <a:ext cx="44259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714" name="Oval 66"/>
          <p:cNvSpPr>
            <a:spLocks noChangeArrowheads="1"/>
          </p:cNvSpPr>
          <p:nvPr/>
        </p:nvSpPr>
        <p:spPr bwMode="auto">
          <a:xfrm>
            <a:off x="312738" y="1631950"/>
            <a:ext cx="763587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715" name="Text Box 67"/>
          <p:cNvSpPr txBox="1">
            <a:spLocks noChangeArrowheads="1"/>
          </p:cNvSpPr>
          <p:nvPr/>
        </p:nvSpPr>
        <p:spPr bwMode="auto">
          <a:xfrm>
            <a:off x="5103813" y="2487613"/>
            <a:ext cx="1019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[3] 9,10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9716" name="Text Box 68"/>
          <p:cNvSpPr txBox="1">
            <a:spLocks noChangeArrowheads="1"/>
          </p:cNvSpPr>
          <p:nvPr/>
        </p:nvSpPr>
        <p:spPr bwMode="auto">
          <a:xfrm>
            <a:off x="5080000" y="2768600"/>
            <a:ext cx="116681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[5] 10,12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9717" name="Text Box 69"/>
          <p:cNvSpPr txBox="1">
            <a:spLocks noChangeArrowheads="1"/>
          </p:cNvSpPr>
          <p:nvPr/>
        </p:nvSpPr>
        <p:spPr bwMode="auto">
          <a:xfrm>
            <a:off x="7350125" y="3425825"/>
            <a:ext cx="10191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[3] 9,10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9718" name="Line 70"/>
          <p:cNvSpPr>
            <a:spLocks noChangeShapeType="1"/>
          </p:cNvSpPr>
          <p:nvPr/>
        </p:nvSpPr>
        <p:spPr bwMode="auto">
          <a:xfrm>
            <a:off x="4460875" y="3910013"/>
            <a:ext cx="44243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720" name="Line 72"/>
          <p:cNvSpPr>
            <a:spLocks noChangeShapeType="1"/>
          </p:cNvSpPr>
          <p:nvPr/>
        </p:nvSpPr>
        <p:spPr bwMode="auto">
          <a:xfrm>
            <a:off x="5162550" y="2932113"/>
            <a:ext cx="103981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721" name="Line 73"/>
          <p:cNvSpPr>
            <a:spLocks noChangeShapeType="1"/>
          </p:cNvSpPr>
          <p:nvPr/>
        </p:nvSpPr>
        <p:spPr bwMode="auto">
          <a:xfrm flipV="1">
            <a:off x="965200" y="2674938"/>
            <a:ext cx="413861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722" name="Oval 74"/>
          <p:cNvSpPr>
            <a:spLocks noChangeArrowheads="1"/>
          </p:cNvSpPr>
          <p:nvPr/>
        </p:nvSpPr>
        <p:spPr bwMode="auto">
          <a:xfrm>
            <a:off x="4278313" y="873125"/>
            <a:ext cx="2405062" cy="242887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723" name="Line 75"/>
          <p:cNvSpPr>
            <a:spLocks noChangeShapeType="1"/>
          </p:cNvSpPr>
          <p:nvPr/>
        </p:nvSpPr>
        <p:spPr bwMode="auto">
          <a:xfrm>
            <a:off x="6502400" y="2852738"/>
            <a:ext cx="836613" cy="517525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724" name="Line 76"/>
          <p:cNvSpPr>
            <a:spLocks noChangeShapeType="1"/>
          </p:cNvSpPr>
          <p:nvPr/>
        </p:nvSpPr>
        <p:spPr bwMode="auto">
          <a:xfrm>
            <a:off x="2371725" y="2168525"/>
            <a:ext cx="2678113" cy="735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725" name="Text Box 77"/>
          <p:cNvSpPr txBox="1">
            <a:spLocks noChangeArrowheads="1"/>
          </p:cNvSpPr>
          <p:nvPr/>
        </p:nvSpPr>
        <p:spPr bwMode="auto">
          <a:xfrm>
            <a:off x="455613" y="4192588"/>
            <a:ext cx="2519362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Current node: 2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Neighboring nodes: 1, 3, 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9726" name="Line 78"/>
          <p:cNvSpPr>
            <a:spLocks noChangeShapeType="1"/>
          </p:cNvSpPr>
          <p:nvPr/>
        </p:nvSpPr>
        <p:spPr bwMode="auto">
          <a:xfrm flipV="1">
            <a:off x="2322513" y="4578350"/>
            <a:ext cx="16192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9727" name="Text Box 79"/>
          <p:cNvSpPr txBox="1">
            <a:spLocks noChangeArrowheads="1"/>
          </p:cNvSpPr>
          <p:nvPr/>
        </p:nvSpPr>
        <p:spPr bwMode="auto">
          <a:xfrm>
            <a:off x="455613" y="4649788"/>
            <a:ext cx="31003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Minimum cost in group 2: node 3 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79728" name="Text Box 80"/>
          <p:cNvSpPr txBox="1">
            <a:spLocks noChangeArrowheads="1"/>
          </p:cNvSpPr>
          <p:nvPr/>
        </p:nvSpPr>
        <p:spPr bwMode="auto">
          <a:xfrm>
            <a:off x="155575" y="5127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s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79729" name="Text Box 81"/>
          <p:cNvSpPr txBox="1">
            <a:spLocks noChangeArrowheads="1"/>
          </p:cNvSpPr>
          <p:nvPr/>
        </p:nvSpPr>
        <p:spPr bwMode="auto">
          <a:xfrm>
            <a:off x="3708400" y="18462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t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79731" name="Text Box 83"/>
          <p:cNvSpPr txBox="1">
            <a:spLocks noChangeArrowheads="1"/>
          </p:cNvSpPr>
          <p:nvPr/>
        </p:nvSpPr>
        <p:spPr bwMode="auto">
          <a:xfrm>
            <a:off x="4246563" y="3968750"/>
            <a:ext cx="48974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C0C0C0"/>
                </a:solidFill>
              </a:rPr>
              <a:t>parent of node [node name] ∑w</a:t>
            </a:r>
            <a:r>
              <a:rPr lang="de-DE" sz="1500" baseline="-25000" smtClean="0">
                <a:solidFill>
                  <a:srgbClr val="C0C0C0"/>
                </a:solidFill>
              </a:rPr>
              <a:t>1</a:t>
            </a:r>
            <a:r>
              <a:rPr lang="de-DE" sz="1500" smtClean="0">
                <a:solidFill>
                  <a:srgbClr val="C0C0C0"/>
                </a:solidFill>
              </a:rPr>
              <a:t>(s,node),∑w</a:t>
            </a:r>
            <a:r>
              <a:rPr lang="de-DE" sz="1500" baseline="-25000" smtClean="0">
                <a:solidFill>
                  <a:srgbClr val="C0C0C0"/>
                </a:solidFill>
              </a:rPr>
              <a:t>2</a:t>
            </a:r>
            <a:r>
              <a:rPr lang="de-DE" sz="1500" smtClean="0">
                <a:solidFill>
                  <a:srgbClr val="C0C0C0"/>
                </a:solidFill>
              </a:rPr>
              <a:t>(s,node)</a:t>
            </a:r>
          </a:p>
        </p:txBody>
      </p:sp>
    </p:spTree>
    <p:extLst>
      <p:ext uri="{BB962C8B-B14F-4D97-AF65-F5344CB8AC3E}">
        <p14:creationId xmlns:p14="http://schemas.microsoft.com/office/powerpoint/2010/main" val="1829903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7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7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7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7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7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7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7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7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715" grpId="0"/>
      <p:bldP spid="1179716" grpId="0"/>
      <p:bldP spid="1179717" grpId="0"/>
      <p:bldP spid="1179720" grpId="0" animBg="1"/>
      <p:bldP spid="1179721" grpId="0" animBg="1"/>
      <p:bldP spid="1179722" grpId="0" animBg="1"/>
      <p:bldP spid="1179723" grpId="0" animBg="1"/>
      <p:bldP spid="1179724" grpId="0" animBg="1"/>
      <p:bldP spid="117972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456FA-51E4-9C4C-977D-0CD71A61B3DD}" type="slidenum">
              <a:rPr lang="en-US"/>
              <a:pPr/>
              <a:t>94</a:t>
            </a:fld>
            <a:endParaRPr lang="en-US"/>
          </a:p>
        </p:txBody>
      </p:sp>
      <p:sp>
        <p:nvSpPr>
          <p:cNvPr id="1180674" name="Rectangle 2"/>
          <p:cNvSpPr>
            <a:spLocks noChangeArrowheads="1"/>
          </p:cNvSpPr>
          <p:nvPr/>
        </p:nvSpPr>
        <p:spPr bwMode="auto">
          <a:xfrm>
            <a:off x="0" y="0"/>
            <a:ext cx="9144000" cy="7747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675" name="Line 3"/>
          <p:cNvSpPr>
            <a:spLocks noChangeShapeType="1"/>
          </p:cNvSpPr>
          <p:nvPr/>
        </p:nvSpPr>
        <p:spPr bwMode="auto">
          <a:xfrm>
            <a:off x="2341563" y="688975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676" name="Line 4"/>
          <p:cNvSpPr>
            <a:spLocks noChangeShapeType="1"/>
          </p:cNvSpPr>
          <p:nvPr/>
        </p:nvSpPr>
        <p:spPr bwMode="auto">
          <a:xfrm>
            <a:off x="906463" y="1997075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677" name="Line 5"/>
          <p:cNvSpPr>
            <a:spLocks noChangeShapeType="1"/>
          </p:cNvSpPr>
          <p:nvPr/>
        </p:nvSpPr>
        <p:spPr bwMode="auto">
          <a:xfrm>
            <a:off x="2316163" y="1997075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678" name="Line 6"/>
          <p:cNvSpPr>
            <a:spLocks noChangeShapeType="1"/>
          </p:cNvSpPr>
          <p:nvPr/>
        </p:nvSpPr>
        <p:spPr bwMode="auto">
          <a:xfrm>
            <a:off x="906463" y="33321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679" name="Line 7"/>
          <p:cNvSpPr>
            <a:spLocks noChangeShapeType="1"/>
          </p:cNvSpPr>
          <p:nvPr/>
        </p:nvSpPr>
        <p:spPr bwMode="auto">
          <a:xfrm>
            <a:off x="2316163" y="33321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680" name="Line 8"/>
          <p:cNvSpPr>
            <a:spLocks noChangeShapeType="1"/>
          </p:cNvSpPr>
          <p:nvPr/>
        </p:nvSpPr>
        <p:spPr bwMode="auto">
          <a:xfrm>
            <a:off x="904875" y="68580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681" name="Oval 9"/>
          <p:cNvSpPr>
            <a:spLocks noChangeArrowheads="1"/>
          </p:cNvSpPr>
          <p:nvPr/>
        </p:nvSpPr>
        <p:spPr bwMode="auto">
          <a:xfrm>
            <a:off x="450850" y="434975"/>
            <a:ext cx="4826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682" name="Oval 10"/>
          <p:cNvSpPr>
            <a:spLocks noChangeArrowheads="1"/>
          </p:cNvSpPr>
          <p:nvPr/>
        </p:nvSpPr>
        <p:spPr bwMode="auto">
          <a:xfrm>
            <a:off x="450850" y="1770063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683" name="Oval 11"/>
          <p:cNvSpPr>
            <a:spLocks noChangeArrowheads="1"/>
          </p:cNvSpPr>
          <p:nvPr/>
        </p:nvSpPr>
        <p:spPr bwMode="auto">
          <a:xfrm>
            <a:off x="1857375" y="1770063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684" name="Oval 12"/>
          <p:cNvSpPr>
            <a:spLocks noChangeArrowheads="1"/>
          </p:cNvSpPr>
          <p:nvPr/>
        </p:nvSpPr>
        <p:spPr bwMode="auto">
          <a:xfrm>
            <a:off x="3265488" y="1770063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685" name="Oval 13"/>
          <p:cNvSpPr>
            <a:spLocks noChangeArrowheads="1"/>
          </p:cNvSpPr>
          <p:nvPr/>
        </p:nvSpPr>
        <p:spPr bwMode="auto">
          <a:xfrm>
            <a:off x="3265488" y="434975"/>
            <a:ext cx="481012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686" name="Oval 14"/>
          <p:cNvSpPr>
            <a:spLocks noChangeArrowheads="1"/>
          </p:cNvSpPr>
          <p:nvPr/>
        </p:nvSpPr>
        <p:spPr bwMode="auto">
          <a:xfrm>
            <a:off x="1857375" y="434975"/>
            <a:ext cx="4826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687" name="Text Box 15"/>
          <p:cNvSpPr txBox="1">
            <a:spLocks noChangeArrowheads="1"/>
          </p:cNvSpPr>
          <p:nvPr/>
        </p:nvSpPr>
        <p:spPr bwMode="auto">
          <a:xfrm>
            <a:off x="436563" y="5111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1180688" name="Text Box 16"/>
          <p:cNvSpPr txBox="1">
            <a:spLocks noChangeArrowheads="1"/>
          </p:cNvSpPr>
          <p:nvPr/>
        </p:nvSpPr>
        <p:spPr bwMode="auto">
          <a:xfrm>
            <a:off x="1843088" y="5111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4</a:t>
            </a:r>
          </a:p>
        </p:txBody>
      </p:sp>
      <p:sp>
        <p:nvSpPr>
          <p:cNvPr id="1180689" name="Text Box 17"/>
          <p:cNvSpPr txBox="1">
            <a:spLocks noChangeArrowheads="1"/>
          </p:cNvSpPr>
          <p:nvPr/>
        </p:nvSpPr>
        <p:spPr bwMode="auto">
          <a:xfrm>
            <a:off x="3251200" y="511175"/>
            <a:ext cx="528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7</a:t>
            </a:r>
          </a:p>
        </p:txBody>
      </p:sp>
      <p:sp>
        <p:nvSpPr>
          <p:cNvPr id="1180690" name="Text Box 18"/>
          <p:cNvSpPr txBox="1">
            <a:spLocks noChangeArrowheads="1"/>
          </p:cNvSpPr>
          <p:nvPr/>
        </p:nvSpPr>
        <p:spPr bwMode="auto">
          <a:xfrm>
            <a:off x="436563" y="18462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2</a:t>
            </a:r>
          </a:p>
        </p:txBody>
      </p:sp>
      <p:sp>
        <p:nvSpPr>
          <p:cNvPr id="1180691" name="Text Box 19"/>
          <p:cNvSpPr txBox="1">
            <a:spLocks noChangeArrowheads="1"/>
          </p:cNvSpPr>
          <p:nvPr/>
        </p:nvSpPr>
        <p:spPr bwMode="auto">
          <a:xfrm>
            <a:off x="1843088" y="18462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5</a:t>
            </a:r>
          </a:p>
        </p:txBody>
      </p:sp>
      <p:sp>
        <p:nvSpPr>
          <p:cNvPr id="1180692" name="Text Box 20"/>
          <p:cNvSpPr txBox="1">
            <a:spLocks noChangeArrowheads="1"/>
          </p:cNvSpPr>
          <p:nvPr/>
        </p:nvSpPr>
        <p:spPr bwMode="auto">
          <a:xfrm>
            <a:off x="3251200" y="1846263"/>
            <a:ext cx="5286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1180693" name="Oval 21"/>
          <p:cNvSpPr>
            <a:spLocks noChangeArrowheads="1"/>
          </p:cNvSpPr>
          <p:nvPr/>
        </p:nvSpPr>
        <p:spPr bwMode="auto">
          <a:xfrm>
            <a:off x="450850" y="31051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694" name="Text Box 22"/>
          <p:cNvSpPr txBox="1">
            <a:spLocks noChangeArrowheads="1"/>
          </p:cNvSpPr>
          <p:nvPr/>
        </p:nvSpPr>
        <p:spPr bwMode="auto">
          <a:xfrm>
            <a:off x="436563" y="3179763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3</a:t>
            </a:r>
          </a:p>
        </p:txBody>
      </p:sp>
      <p:sp>
        <p:nvSpPr>
          <p:cNvPr id="1180695" name="Oval 23"/>
          <p:cNvSpPr>
            <a:spLocks noChangeArrowheads="1"/>
          </p:cNvSpPr>
          <p:nvPr/>
        </p:nvSpPr>
        <p:spPr bwMode="auto">
          <a:xfrm>
            <a:off x="1857375" y="31051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696" name="Text Box 24"/>
          <p:cNvSpPr txBox="1">
            <a:spLocks noChangeArrowheads="1"/>
          </p:cNvSpPr>
          <p:nvPr/>
        </p:nvSpPr>
        <p:spPr bwMode="auto">
          <a:xfrm>
            <a:off x="1843088" y="3179763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6</a:t>
            </a:r>
          </a:p>
        </p:txBody>
      </p:sp>
      <p:sp>
        <p:nvSpPr>
          <p:cNvPr id="1180697" name="Oval 25"/>
          <p:cNvSpPr>
            <a:spLocks noChangeArrowheads="1"/>
          </p:cNvSpPr>
          <p:nvPr/>
        </p:nvSpPr>
        <p:spPr bwMode="auto">
          <a:xfrm>
            <a:off x="3265488" y="3105150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698" name="Text Box 26"/>
          <p:cNvSpPr txBox="1">
            <a:spLocks noChangeArrowheads="1"/>
          </p:cNvSpPr>
          <p:nvPr/>
        </p:nvSpPr>
        <p:spPr bwMode="auto">
          <a:xfrm>
            <a:off x="3251200" y="31797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9</a:t>
            </a:r>
          </a:p>
        </p:txBody>
      </p:sp>
      <p:sp>
        <p:nvSpPr>
          <p:cNvPr id="1180699" name="Line 27"/>
          <p:cNvSpPr>
            <a:spLocks noChangeShapeType="1"/>
          </p:cNvSpPr>
          <p:nvPr/>
        </p:nvSpPr>
        <p:spPr bwMode="auto">
          <a:xfrm flipV="1">
            <a:off x="693738" y="931863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00" name="Line 28"/>
          <p:cNvSpPr>
            <a:spLocks noChangeShapeType="1"/>
          </p:cNvSpPr>
          <p:nvPr/>
        </p:nvSpPr>
        <p:spPr bwMode="auto">
          <a:xfrm flipV="1">
            <a:off x="693738" y="2263775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01" name="Line 29"/>
          <p:cNvSpPr>
            <a:spLocks noChangeShapeType="1"/>
          </p:cNvSpPr>
          <p:nvPr/>
        </p:nvSpPr>
        <p:spPr bwMode="auto">
          <a:xfrm flipV="1">
            <a:off x="2070100" y="931863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02" name="Line 30"/>
          <p:cNvSpPr>
            <a:spLocks noChangeShapeType="1"/>
          </p:cNvSpPr>
          <p:nvPr/>
        </p:nvSpPr>
        <p:spPr bwMode="auto">
          <a:xfrm flipV="1">
            <a:off x="2070100" y="2263775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03" name="Line 31"/>
          <p:cNvSpPr>
            <a:spLocks noChangeShapeType="1"/>
          </p:cNvSpPr>
          <p:nvPr/>
        </p:nvSpPr>
        <p:spPr bwMode="auto">
          <a:xfrm flipV="1">
            <a:off x="3475038" y="2263775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06" name="Text Box 34"/>
          <p:cNvSpPr txBox="1">
            <a:spLocks noChangeArrowheads="1"/>
          </p:cNvSpPr>
          <p:nvPr/>
        </p:nvSpPr>
        <p:spPr bwMode="auto">
          <a:xfrm>
            <a:off x="1154113" y="377825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80707" name="Text Box 35"/>
          <p:cNvSpPr txBox="1">
            <a:spLocks noChangeArrowheads="1"/>
          </p:cNvSpPr>
          <p:nvPr/>
        </p:nvSpPr>
        <p:spPr bwMode="auto">
          <a:xfrm>
            <a:off x="2562225" y="377825"/>
            <a:ext cx="5270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8,8</a:t>
            </a:r>
          </a:p>
        </p:txBody>
      </p:sp>
      <p:sp>
        <p:nvSpPr>
          <p:cNvPr id="1180708" name="Text Box 36"/>
          <p:cNvSpPr txBox="1">
            <a:spLocks noChangeArrowheads="1"/>
          </p:cNvSpPr>
          <p:nvPr/>
        </p:nvSpPr>
        <p:spPr bwMode="auto">
          <a:xfrm>
            <a:off x="1154113" y="171291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2,6</a:t>
            </a:r>
          </a:p>
        </p:txBody>
      </p:sp>
      <p:sp>
        <p:nvSpPr>
          <p:cNvPr id="1180709" name="Text Box 37"/>
          <p:cNvSpPr txBox="1">
            <a:spLocks noChangeArrowheads="1"/>
          </p:cNvSpPr>
          <p:nvPr/>
        </p:nvSpPr>
        <p:spPr bwMode="auto">
          <a:xfrm>
            <a:off x="2562225" y="1712913"/>
            <a:ext cx="5270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80710" name="Text Box 38"/>
          <p:cNvSpPr txBox="1">
            <a:spLocks noChangeArrowheads="1"/>
          </p:cNvSpPr>
          <p:nvPr/>
        </p:nvSpPr>
        <p:spPr bwMode="auto">
          <a:xfrm>
            <a:off x="1154113" y="304800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9,8</a:t>
            </a:r>
          </a:p>
        </p:txBody>
      </p:sp>
      <p:sp>
        <p:nvSpPr>
          <p:cNvPr id="1180711" name="Text Box 39"/>
          <p:cNvSpPr txBox="1">
            <a:spLocks noChangeArrowheads="1"/>
          </p:cNvSpPr>
          <p:nvPr/>
        </p:nvSpPr>
        <p:spPr bwMode="auto">
          <a:xfrm>
            <a:off x="2562225" y="3048000"/>
            <a:ext cx="5270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3,3</a:t>
            </a:r>
          </a:p>
        </p:txBody>
      </p:sp>
      <p:sp>
        <p:nvSpPr>
          <p:cNvPr id="1180712" name="Text Box 40"/>
          <p:cNvSpPr txBox="1">
            <a:spLocks noChangeArrowheads="1"/>
          </p:cNvSpPr>
          <p:nvPr/>
        </p:nvSpPr>
        <p:spPr bwMode="auto">
          <a:xfrm>
            <a:off x="207963" y="11969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8,6</a:t>
            </a:r>
          </a:p>
        </p:txBody>
      </p:sp>
      <p:sp>
        <p:nvSpPr>
          <p:cNvPr id="1180713" name="Text Box 41"/>
          <p:cNvSpPr txBox="1">
            <a:spLocks noChangeArrowheads="1"/>
          </p:cNvSpPr>
          <p:nvPr/>
        </p:nvSpPr>
        <p:spPr bwMode="auto">
          <a:xfrm>
            <a:off x="1614488" y="11969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9,7</a:t>
            </a:r>
          </a:p>
        </p:txBody>
      </p:sp>
      <p:sp>
        <p:nvSpPr>
          <p:cNvPr id="1180714" name="Text Box 42"/>
          <p:cNvSpPr txBox="1">
            <a:spLocks noChangeArrowheads="1"/>
          </p:cNvSpPr>
          <p:nvPr/>
        </p:nvSpPr>
        <p:spPr bwMode="auto">
          <a:xfrm>
            <a:off x="3021013" y="11969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3,2</a:t>
            </a:r>
          </a:p>
        </p:txBody>
      </p:sp>
      <p:sp>
        <p:nvSpPr>
          <p:cNvPr id="1180715" name="Text Box 43"/>
          <p:cNvSpPr txBox="1">
            <a:spLocks noChangeArrowheads="1"/>
          </p:cNvSpPr>
          <p:nvPr/>
        </p:nvSpPr>
        <p:spPr bwMode="auto">
          <a:xfrm>
            <a:off x="207963" y="25320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80716" name="Text Box 44"/>
          <p:cNvSpPr txBox="1">
            <a:spLocks noChangeArrowheads="1"/>
          </p:cNvSpPr>
          <p:nvPr/>
        </p:nvSpPr>
        <p:spPr bwMode="auto">
          <a:xfrm>
            <a:off x="1614488" y="25320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80717" name="Text Box 45"/>
          <p:cNvSpPr txBox="1">
            <a:spLocks noChangeArrowheads="1"/>
          </p:cNvSpPr>
          <p:nvPr/>
        </p:nvSpPr>
        <p:spPr bwMode="auto">
          <a:xfrm>
            <a:off x="3021013" y="25320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4,5</a:t>
            </a:r>
          </a:p>
        </p:txBody>
      </p:sp>
      <p:graphicFrame>
        <p:nvGraphicFramePr>
          <p:cNvPr id="1180756" name="Group 84"/>
          <p:cNvGraphicFramePr>
            <a:graphicFrameLocks noGrp="1"/>
          </p:cNvGraphicFramePr>
          <p:nvPr/>
        </p:nvGraphicFramePr>
        <p:xfrm>
          <a:off x="4449763" y="477838"/>
          <a:ext cx="4467225" cy="360363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Symbol" charset="0"/>
                        </a:rPr>
                        <a:t>Group 2</a:t>
                      </a:r>
                    </a:p>
                  </a:txBody>
                  <a:tcPr marL="95283" marR="95283" marT="19057" marB="190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Symbol" charset="0"/>
                        </a:rPr>
                        <a:t>Group 3</a:t>
                      </a:r>
                    </a:p>
                  </a:txBody>
                  <a:tcPr marL="95283" marR="95283" marT="19057" marB="190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0726" name="Line 54"/>
          <p:cNvSpPr>
            <a:spLocks noChangeShapeType="1"/>
          </p:cNvSpPr>
          <p:nvPr/>
        </p:nvSpPr>
        <p:spPr bwMode="auto">
          <a:xfrm flipV="1">
            <a:off x="3489325" y="920750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27" name="Text Box 55"/>
          <p:cNvSpPr txBox="1">
            <a:spLocks noChangeArrowheads="1"/>
          </p:cNvSpPr>
          <p:nvPr/>
        </p:nvSpPr>
        <p:spPr bwMode="auto">
          <a:xfrm>
            <a:off x="5053013" y="2259013"/>
            <a:ext cx="195262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</a:endParaRPr>
          </a:p>
        </p:txBody>
      </p:sp>
      <p:sp>
        <p:nvSpPr>
          <p:cNvPr id="1180728" name="Text Box 56"/>
          <p:cNvSpPr txBox="1">
            <a:spLocks noChangeArrowheads="1"/>
          </p:cNvSpPr>
          <p:nvPr/>
        </p:nvSpPr>
        <p:spPr bwMode="auto">
          <a:xfrm>
            <a:off x="7500938" y="1130300"/>
            <a:ext cx="8509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smtClean="0">
                <a:solidFill>
                  <a:srgbClr val="000000"/>
                </a:solidFill>
              </a:rPr>
              <a:t>[</a:t>
            </a:r>
            <a:r>
              <a:rPr lang="de-DE" sz="1500" b="1" smtClean="0">
                <a:solidFill>
                  <a:srgbClr val="CC0000"/>
                </a:solidFill>
              </a:rPr>
              <a:t>1</a:t>
            </a:r>
            <a:r>
              <a:rPr lang="de-DE" sz="1500" smtClean="0">
                <a:solidFill>
                  <a:srgbClr val="000000"/>
                </a:solidFill>
              </a:rPr>
              <a:t>]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0729" name="Text Box 57"/>
          <p:cNvSpPr txBox="1">
            <a:spLocks noChangeArrowheads="1"/>
          </p:cNvSpPr>
          <p:nvPr/>
        </p:nvSpPr>
        <p:spPr bwMode="auto">
          <a:xfrm>
            <a:off x="5103813" y="935038"/>
            <a:ext cx="91281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smtClean="0">
                <a:solidFill>
                  <a:srgbClr val="B2B2B2"/>
                </a:solidFill>
              </a:rPr>
              <a:t> [2] 8,6</a:t>
            </a: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0730" name="Text Box 58"/>
          <p:cNvSpPr txBox="1">
            <a:spLocks noChangeArrowheads="1"/>
          </p:cNvSpPr>
          <p:nvPr/>
        </p:nvSpPr>
        <p:spPr bwMode="auto">
          <a:xfrm>
            <a:off x="5080000" y="1265238"/>
            <a:ext cx="14763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B2B2B2"/>
                </a:solidFill>
              </a:rPr>
              <a:t>W</a:t>
            </a:r>
            <a:r>
              <a:rPr lang="de-DE" sz="1500" smtClean="0">
                <a:solidFill>
                  <a:srgbClr val="B2B2B2"/>
                </a:solidFill>
              </a:rPr>
              <a:t> [4] 1,4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0731" name="Line 59"/>
          <p:cNvSpPr>
            <a:spLocks noChangeShapeType="1"/>
          </p:cNvSpPr>
          <p:nvPr/>
        </p:nvSpPr>
        <p:spPr bwMode="auto">
          <a:xfrm>
            <a:off x="4468813" y="1611313"/>
            <a:ext cx="44243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32" name="Text Box 60"/>
          <p:cNvSpPr txBox="1">
            <a:spLocks noChangeArrowheads="1"/>
          </p:cNvSpPr>
          <p:nvPr/>
        </p:nvSpPr>
        <p:spPr bwMode="auto">
          <a:xfrm>
            <a:off x="7342188" y="1893888"/>
            <a:ext cx="954087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[4] 1,4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0733" name="Line 61"/>
          <p:cNvSpPr>
            <a:spLocks noChangeShapeType="1"/>
          </p:cNvSpPr>
          <p:nvPr/>
        </p:nvSpPr>
        <p:spPr bwMode="auto">
          <a:xfrm>
            <a:off x="4462463" y="2381250"/>
            <a:ext cx="44243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34" name="Text Box 62"/>
          <p:cNvSpPr txBox="1">
            <a:spLocks noChangeArrowheads="1"/>
          </p:cNvSpPr>
          <p:nvPr/>
        </p:nvSpPr>
        <p:spPr bwMode="auto">
          <a:xfrm>
            <a:off x="5070475" y="1716088"/>
            <a:ext cx="11255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[5] 10,11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0735" name="Text Box 63"/>
          <p:cNvSpPr txBox="1">
            <a:spLocks noChangeArrowheads="1"/>
          </p:cNvSpPr>
          <p:nvPr/>
        </p:nvSpPr>
        <p:spPr bwMode="auto">
          <a:xfrm>
            <a:off x="5049838" y="1998663"/>
            <a:ext cx="1060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[7] 9,12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0736" name="Text Box 64"/>
          <p:cNvSpPr txBox="1">
            <a:spLocks noChangeArrowheads="1"/>
          </p:cNvSpPr>
          <p:nvPr/>
        </p:nvSpPr>
        <p:spPr bwMode="auto">
          <a:xfrm>
            <a:off x="7340600" y="2674938"/>
            <a:ext cx="91281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[2] 8,6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0737" name="Line 65"/>
          <p:cNvSpPr>
            <a:spLocks noChangeShapeType="1"/>
          </p:cNvSpPr>
          <p:nvPr/>
        </p:nvSpPr>
        <p:spPr bwMode="auto">
          <a:xfrm>
            <a:off x="4454525" y="3125788"/>
            <a:ext cx="44259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38" name="Oval 66"/>
          <p:cNvSpPr>
            <a:spLocks noChangeArrowheads="1"/>
          </p:cNvSpPr>
          <p:nvPr/>
        </p:nvSpPr>
        <p:spPr bwMode="auto">
          <a:xfrm>
            <a:off x="303213" y="29718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39" name="Text Box 67"/>
          <p:cNvSpPr txBox="1">
            <a:spLocks noChangeArrowheads="1"/>
          </p:cNvSpPr>
          <p:nvPr/>
        </p:nvSpPr>
        <p:spPr bwMode="auto">
          <a:xfrm>
            <a:off x="5103813" y="2487613"/>
            <a:ext cx="1019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smtClean="0">
                <a:solidFill>
                  <a:srgbClr val="B2B2B2"/>
                </a:solidFill>
              </a:rPr>
              <a:t> [3] 9,10</a:t>
            </a: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0740" name="Text Box 68"/>
          <p:cNvSpPr txBox="1">
            <a:spLocks noChangeArrowheads="1"/>
          </p:cNvSpPr>
          <p:nvPr/>
        </p:nvSpPr>
        <p:spPr bwMode="auto">
          <a:xfrm>
            <a:off x="5080000" y="2768600"/>
            <a:ext cx="116681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[5] 10,12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0741" name="Text Box 69"/>
          <p:cNvSpPr txBox="1">
            <a:spLocks noChangeArrowheads="1"/>
          </p:cNvSpPr>
          <p:nvPr/>
        </p:nvSpPr>
        <p:spPr bwMode="auto">
          <a:xfrm>
            <a:off x="7350125" y="3425825"/>
            <a:ext cx="10191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[3] 9,10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0742" name="Text Box 70"/>
          <p:cNvSpPr txBox="1">
            <a:spLocks noChangeArrowheads="1"/>
          </p:cNvSpPr>
          <p:nvPr/>
        </p:nvSpPr>
        <p:spPr bwMode="auto">
          <a:xfrm>
            <a:off x="5051425" y="3400425"/>
            <a:ext cx="116681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[6] 18,18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0743" name="Line 71"/>
          <p:cNvSpPr>
            <a:spLocks noChangeShapeType="1"/>
          </p:cNvSpPr>
          <p:nvPr/>
        </p:nvSpPr>
        <p:spPr bwMode="auto">
          <a:xfrm>
            <a:off x="4460875" y="3910013"/>
            <a:ext cx="44243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44" name="Text Box 72"/>
          <p:cNvSpPr txBox="1">
            <a:spLocks noChangeArrowheads="1"/>
          </p:cNvSpPr>
          <p:nvPr/>
        </p:nvSpPr>
        <p:spPr bwMode="auto">
          <a:xfrm>
            <a:off x="7345363" y="4160838"/>
            <a:ext cx="11255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[5] 10,11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0745" name="Line 73"/>
          <p:cNvSpPr>
            <a:spLocks noChangeShapeType="1"/>
          </p:cNvSpPr>
          <p:nvPr/>
        </p:nvSpPr>
        <p:spPr bwMode="auto">
          <a:xfrm>
            <a:off x="4454525" y="4667250"/>
            <a:ext cx="44243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47" name="Line 75"/>
          <p:cNvSpPr>
            <a:spLocks noChangeShapeType="1"/>
          </p:cNvSpPr>
          <p:nvPr/>
        </p:nvSpPr>
        <p:spPr bwMode="auto">
          <a:xfrm>
            <a:off x="5162550" y="2932113"/>
            <a:ext cx="103981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48" name="Line 76"/>
          <p:cNvSpPr>
            <a:spLocks noChangeShapeType="1"/>
          </p:cNvSpPr>
          <p:nvPr/>
        </p:nvSpPr>
        <p:spPr bwMode="auto">
          <a:xfrm>
            <a:off x="2371725" y="3425825"/>
            <a:ext cx="2678113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49" name="Oval 77"/>
          <p:cNvSpPr>
            <a:spLocks noChangeArrowheads="1"/>
          </p:cNvSpPr>
          <p:nvPr/>
        </p:nvSpPr>
        <p:spPr bwMode="auto">
          <a:xfrm>
            <a:off x="4202113" y="873125"/>
            <a:ext cx="2881312" cy="3036888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50" name="Line 78"/>
          <p:cNvSpPr>
            <a:spLocks noChangeShapeType="1"/>
          </p:cNvSpPr>
          <p:nvPr/>
        </p:nvSpPr>
        <p:spPr bwMode="auto">
          <a:xfrm>
            <a:off x="6851650" y="3275013"/>
            <a:ext cx="498475" cy="885825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51" name="Text Box 79"/>
          <p:cNvSpPr txBox="1">
            <a:spLocks noChangeArrowheads="1"/>
          </p:cNvSpPr>
          <p:nvPr/>
        </p:nvSpPr>
        <p:spPr bwMode="auto">
          <a:xfrm>
            <a:off x="455613" y="4192588"/>
            <a:ext cx="2308225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Current node: 3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Neighboring nodes: 2, 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0752" name="Line 80"/>
          <p:cNvSpPr>
            <a:spLocks noChangeShapeType="1"/>
          </p:cNvSpPr>
          <p:nvPr/>
        </p:nvSpPr>
        <p:spPr bwMode="auto">
          <a:xfrm flipV="1">
            <a:off x="2322513" y="4578350"/>
            <a:ext cx="16192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0753" name="Text Box 81"/>
          <p:cNvSpPr txBox="1">
            <a:spLocks noChangeArrowheads="1"/>
          </p:cNvSpPr>
          <p:nvPr/>
        </p:nvSpPr>
        <p:spPr bwMode="auto">
          <a:xfrm>
            <a:off x="455613" y="4649788"/>
            <a:ext cx="31003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Minimum cost in group 2: node 5 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0754" name="Text Box 82"/>
          <p:cNvSpPr txBox="1">
            <a:spLocks noChangeArrowheads="1"/>
          </p:cNvSpPr>
          <p:nvPr/>
        </p:nvSpPr>
        <p:spPr bwMode="auto">
          <a:xfrm>
            <a:off x="155575" y="5127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s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80755" name="Text Box 83"/>
          <p:cNvSpPr txBox="1">
            <a:spLocks noChangeArrowheads="1"/>
          </p:cNvSpPr>
          <p:nvPr/>
        </p:nvSpPr>
        <p:spPr bwMode="auto">
          <a:xfrm>
            <a:off x="3708400" y="18462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t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80757" name="Text Box 85"/>
          <p:cNvSpPr txBox="1">
            <a:spLocks noChangeArrowheads="1"/>
          </p:cNvSpPr>
          <p:nvPr/>
        </p:nvSpPr>
        <p:spPr bwMode="auto">
          <a:xfrm>
            <a:off x="4246563" y="4724400"/>
            <a:ext cx="48974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C0C0C0"/>
                </a:solidFill>
              </a:rPr>
              <a:t>parent of node [node name] ∑w</a:t>
            </a:r>
            <a:r>
              <a:rPr lang="de-DE" sz="1500" baseline="-25000" smtClean="0">
                <a:solidFill>
                  <a:srgbClr val="C0C0C0"/>
                </a:solidFill>
              </a:rPr>
              <a:t>1</a:t>
            </a:r>
            <a:r>
              <a:rPr lang="de-DE" sz="1500" smtClean="0">
                <a:solidFill>
                  <a:srgbClr val="C0C0C0"/>
                </a:solidFill>
              </a:rPr>
              <a:t>(s,node),∑w</a:t>
            </a:r>
            <a:r>
              <a:rPr lang="de-DE" sz="1500" baseline="-25000" smtClean="0">
                <a:solidFill>
                  <a:srgbClr val="C0C0C0"/>
                </a:solidFill>
              </a:rPr>
              <a:t>2</a:t>
            </a:r>
            <a:r>
              <a:rPr lang="de-DE" sz="1500" smtClean="0">
                <a:solidFill>
                  <a:srgbClr val="C0C0C0"/>
                </a:solidFill>
              </a:rPr>
              <a:t>(s,node)</a:t>
            </a:r>
          </a:p>
        </p:txBody>
      </p:sp>
    </p:spTree>
    <p:extLst>
      <p:ext uri="{BB962C8B-B14F-4D97-AF65-F5344CB8AC3E}">
        <p14:creationId xmlns:p14="http://schemas.microsoft.com/office/powerpoint/2010/main" val="337650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8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8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8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8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8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0742" grpId="0"/>
      <p:bldP spid="1180744" grpId="0"/>
      <p:bldP spid="1180748" grpId="0" animBg="1"/>
      <p:bldP spid="1180749" grpId="0" animBg="1"/>
      <p:bldP spid="1180750" grpId="0" animBg="1"/>
      <p:bldP spid="118075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9E123-CBE9-404E-9536-AB0E7EF32621}" type="slidenum">
              <a:rPr lang="en-US"/>
              <a:pPr/>
              <a:t>95</a:t>
            </a:fld>
            <a:endParaRPr lang="en-US"/>
          </a:p>
        </p:txBody>
      </p:sp>
      <p:sp>
        <p:nvSpPr>
          <p:cNvPr id="1181698" name="Rectangle 2"/>
          <p:cNvSpPr>
            <a:spLocks noChangeArrowheads="1"/>
          </p:cNvSpPr>
          <p:nvPr/>
        </p:nvSpPr>
        <p:spPr bwMode="auto">
          <a:xfrm>
            <a:off x="0" y="0"/>
            <a:ext cx="9144000" cy="7747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699" name="Line 3"/>
          <p:cNvSpPr>
            <a:spLocks noChangeShapeType="1"/>
          </p:cNvSpPr>
          <p:nvPr/>
        </p:nvSpPr>
        <p:spPr bwMode="auto">
          <a:xfrm>
            <a:off x="2341563" y="688975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00" name="Line 4"/>
          <p:cNvSpPr>
            <a:spLocks noChangeShapeType="1"/>
          </p:cNvSpPr>
          <p:nvPr/>
        </p:nvSpPr>
        <p:spPr bwMode="auto">
          <a:xfrm>
            <a:off x="906463" y="1997075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01" name="Line 5"/>
          <p:cNvSpPr>
            <a:spLocks noChangeShapeType="1"/>
          </p:cNvSpPr>
          <p:nvPr/>
        </p:nvSpPr>
        <p:spPr bwMode="auto">
          <a:xfrm>
            <a:off x="2316163" y="1997075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02" name="Line 6"/>
          <p:cNvSpPr>
            <a:spLocks noChangeShapeType="1"/>
          </p:cNvSpPr>
          <p:nvPr/>
        </p:nvSpPr>
        <p:spPr bwMode="auto">
          <a:xfrm>
            <a:off x="906463" y="33321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03" name="Line 7"/>
          <p:cNvSpPr>
            <a:spLocks noChangeShapeType="1"/>
          </p:cNvSpPr>
          <p:nvPr/>
        </p:nvSpPr>
        <p:spPr bwMode="auto">
          <a:xfrm>
            <a:off x="2316163" y="33321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04" name="Line 8"/>
          <p:cNvSpPr>
            <a:spLocks noChangeShapeType="1"/>
          </p:cNvSpPr>
          <p:nvPr/>
        </p:nvSpPr>
        <p:spPr bwMode="auto">
          <a:xfrm>
            <a:off x="904875" y="68580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05" name="Oval 9"/>
          <p:cNvSpPr>
            <a:spLocks noChangeArrowheads="1"/>
          </p:cNvSpPr>
          <p:nvPr/>
        </p:nvSpPr>
        <p:spPr bwMode="auto">
          <a:xfrm>
            <a:off x="450850" y="434975"/>
            <a:ext cx="4826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06" name="Oval 10"/>
          <p:cNvSpPr>
            <a:spLocks noChangeArrowheads="1"/>
          </p:cNvSpPr>
          <p:nvPr/>
        </p:nvSpPr>
        <p:spPr bwMode="auto">
          <a:xfrm>
            <a:off x="450850" y="1770063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07" name="Oval 11"/>
          <p:cNvSpPr>
            <a:spLocks noChangeArrowheads="1"/>
          </p:cNvSpPr>
          <p:nvPr/>
        </p:nvSpPr>
        <p:spPr bwMode="auto">
          <a:xfrm>
            <a:off x="1857375" y="1770063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08" name="Oval 12"/>
          <p:cNvSpPr>
            <a:spLocks noChangeArrowheads="1"/>
          </p:cNvSpPr>
          <p:nvPr/>
        </p:nvSpPr>
        <p:spPr bwMode="auto">
          <a:xfrm>
            <a:off x="3265488" y="1770063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09" name="Oval 13"/>
          <p:cNvSpPr>
            <a:spLocks noChangeArrowheads="1"/>
          </p:cNvSpPr>
          <p:nvPr/>
        </p:nvSpPr>
        <p:spPr bwMode="auto">
          <a:xfrm>
            <a:off x="3265488" y="434975"/>
            <a:ext cx="481012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10" name="Oval 14"/>
          <p:cNvSpPr>
            <a:spLocks noChangeArrowheads="1"/>
          </p:cNvSpPr>
          <p:nvPr/>
        </p:nvSpPr>
        <p:spPr bwMode="auto">
          <a:xfrm>
            <a:off x="1857375" y="434975"/>
            <a:ext cx="4826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11" name="Text Box 15"/>
          <p:cNvSpPr txBox="1">
            <a:spLocks noChangeArrowheads="1"/>
          </p:cNvSpPr>
          <p:nvPr/>
        </p:nvSpPr>
        <p:spPr bwMode="auto">
          <a:xfrm>
            <a:off x="436563" y="5111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1181712" name="Text Box 16"/>
          <p:cNvSpPr txBox="1">
            <a:spLocks noChangeArrowheads="1"/>
          </p:cNvSpPr>
          <p:nvPr/>
        </p:nvSpPr>
        <p:spPr bwMode="auto">
          <a:xfrm>
            <a:off x="1843088" y="5111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4</a:t>
            </a:r>
          </a:p>
        </p:txBody>
      </p:sp>
      <p:sp>
        <p:nvSpPr>
          <p:cNvPr id="1181713" name="Text Box 17"/>
          <p:cNvSpPr txBox="1">
            <a:spLocks noChangeArrowheads="1"/>
          </p:cNvSpPr>
          <p:nvPr/>
        </p:nvSpPr>
        <p:spPr bwMode="auto">
          <a:xfrm>
            <a:off x="3251200" y="511175"/>
            <a:ext cx="528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7</a:t>
            </a:r>
          </a:p>
        </p:txBody>
      </p:sp>
      <p:sp>
        <p:nvSpPr>
          <p:cNvPr id="1181714" name="Text Box 18"/>
          <p:cNvSpPr txBox="1">
            <a:spLocks noChangeArrowheads="1"/>
          </p:cNvSpPr>
          <p:nvPr/>
        </p:nvSpPr>
        <p:spPr bwMode="auto">
          <a:xfrm>
            <a:off x="436563" y="18462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2</a:t>
            </a:r>
          </a:p>
        </p:txBody>
      </p:sp>
      <p:sp>
        <p:nvSpPr>
          <p:cNvPr id="1181715" name="Text Box 19"/>
          <p:cNvSpPr txBox="1">
            <a:spLocks noChangeArrowheads="1"/>
          </p:cNvSpPr>
          <p:nvPr/>
        </p:nvSpPr>
        <p:spPr bwMode="auto">
          <a:xfrm>
            <a:off x="1843088" y="18462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5</a:t>
            </a:r>
          </a:p>
        </p:txBody>
      </p:sp>
      <p:sp>
        <p:nvSpPr>
          <p:cNvPr id="1181716" name="Text Box 20"/>
          <p:cNvSpPr txBox="1">
            <a:spLocks noChangeArrowheads="1"/>
          </p:cNvSpPr>
          <p:nvPr/>
        </p:nvSpPr>
        <p:spPr bwMode="auto">
          <a:xfrm>
            <a:off x="3251200" y="1846263"/>
            <a:ext cx="5286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1181717" name="Oval 21"/>
          <p:cNvSpPr>
            <a:spLocks noChangeArrowheads="1"/>
          </p:cNvSpPr>
          <p:nvPr/>
        </p:nvSpPr>
        <p:spPr bwMode="auto">
          <a:xfrm>
            <a:off x="450850" y="31051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18" name="Text Box 22"/>
          <p:cNvSpPr txBox="1">
            <a:spLocks noChangeArrowheads="1"/>
          </p:cNvSpPr>
          <p:nvPr/>
        </p:nvSpPr>
        <p:spPr bwMode="auto">
          <a:xfrm>
            <a:off x="436563" y="3179763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3</a:t>
            </a:r>
          </a:p>
        </p:txBody>
      </p:sp>
      <p:sp>
        <p:nvSpPr>
          <p:cNvPr id="1181719" name="Oval 23"/>
          <p:cNvSpPr>
            <a:spLocks noChangeArrowheads="1"/>
          </p:cNvSpPr>
          <p:nvPr/>
        </p:nvSpPr>
        <p:spPr bwMode="auto">
          <a:xfrm>
            <a:off x="1857375" y="31051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20" name="Text Box 24"/>
          <p:cNvSpPr txBox="1">
            <a:spLocks noChangeArrowheads="1"/>
          </p:cNvSpPr>
          <p:nvPr/>
        </p:nvSpPr>
        <p:spPr bwMode="auto">
          <a:xfrm>
            <a:off x="1843088" y="3179763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6</a:t>
            </a:r>
          </a:p>
        </p:txBody>
      </p:sp>
      <p:sp>
        <p:nvSpPr>
          <p:cNvPr id="1181721" name="Oval 25"/>
          <p:cNvSpPr>
            <a:spLocks noChangeArrowheads="1"/>
          </p:cNvSpPr>
          <p:nvPr/>
        </p:nvSpPr>
        <p:spPr bwMode="auto">
          <a:xfrm>
            <a:off x="3265488" y="3105150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22" name="Text Box 26"/>
          <p:cNvSpPr txBox="1">
            <a:spLocks noChangeArrowheads="1"/>
          </p:cNvSpPr>
          <p:nvPr/>
        </p:nvSpPr>
        <p:spPr bwMode="auto">
          <a:xfrm>
            <a:off x="3251200" y="31797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9</a:t>
            </a:r>
          </a:p>
        </p:txBody>
      </p:sp>
      <p:sp>
        <p:nvSpPr>
          <p:cNvPr id="1181723" name="Line 27"/>
          <p:cNvSpPr>
            <a:spLocks noChangeShapeType="1"/>
          </p:cNvSpPr>
          <p:nvPr/>
        </p:nvSpPr>
        <p:spPr bwMode="auto">
          <a:xfrm flipV="1">
            <a:off x="693738" y="931863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24" name="Line 28"/>
          <p:cNvSpPr>
            <a:spLocks noChangeShapeType="1"/>
          </p:cNvSpPr>
          <p:nvPr/>
        </p:nvSpPr>
        <p:spPr bwMode="auto">
          <a:xfrm flipV="1">
            <a:off x="693738" y="2263775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25" name="Line 29"/>
          <p:cNvSpPr>
            <a:spLocks noChangeShapeType="1"/>
          </p:cNvSpPr>
          <p:nvPr/>
        </p:nvSpPr>
        <p:spPr bwMode="auto">
          <a:xfrm flipV="1">
            <a:off x="2070100" y="931863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26" name="Line 30"/>
          <p:cNvSpPr>
            <a:spLocks noChangeShapeType="1"/>
          </p:cNvSpPr>
          <p:nvPr/>
        </p:nvSpPr>
        <p:spPr bwMode="auto">
          <a:xfrm flipV="1">
            <a:off x="2070100" y="2263775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27" name="Line 31"/>
          <p:cNvSpPr>
            <a:spLocks noChangeShapeType="1"/>
          </p:cNvSpPr>
          <p:nvPr/>
        </p:nvSpPr>
        <p:spPr bwMode="auto">
          <a:xfrm flipV="1">
            <a:off x="3475038" y="2263775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30" name="Text Box 34"/>
          <p:cNvSpPr txBox="1">
            <a:spLocks noChangeArrowheads="1"/>
          </p:cNvSpPr>
          <p:nvPr/>
        </p:nvSpPr>
        <p:spPr bwMode="auto">
          <a:xfrm>
            <a:off x="1154113" y="377825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81731" name="Text Box 35"/>
          <p:cNvSpPr txBox="1">
            <a:spLocks noChangeArrowheads="1"/>
          </p:cNvSpPr>
          <p:nvPr/>
        </p:nvSpPr>
        <p:spPr bwMode="auto">
          <a:xfrm>
            <a:off x="2562225" y="377825"/>
            <a:ext cx="5270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8,8</a:t>
            </a:r>
          </a:p>
        </p:txBody>
      </p:sp>
      <p:sp>
        <p:nvSpPr>
          <p:cNvPr id="1181732" name="Text Box 36"/>
          <p:cNvSpPr txBox="1">
            <a:spLocks noChangeArrowheads="1"/>
          </p:cNvSpPr>
          <p:nvPr/>
        </p:nvSpPr>
        <p:spPr bwMode="auto">
          <a:xfrm>
            <a:off x="1154113" y="171291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2,6</a:t>
            </a:r>
          </a:p>
        </p:txBody>
      </p:sp>
      <p:sp>
        <p:nvSpPr>
          <p:cNvPr id="1181733" name="Text Box 37"/>
          <p:cNvSpPr txBox="1">
            <a:spLocks noChangeArrowheads="1"/>
          </p:cNvSpPr>
          <p:nvPr/>
        </p:nvSpPr>
        <p:spPr bwMode="auto">
          <a:xfrm>
            <a:off x="2562225" y="1712913"/>
            <a:ext cx="5270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81734" name="Text Box 38"/>
          <p:cNvSpPr txBox="1">
            <a:spLocks noChangeArrowheads="1"/>
          </p:cNvSpPr>
          <p:nvPr/>
        </p:nvSpPr>
        <p:spPr bwMode="auto">
          <a:xfrm>
            <a:off x="1154113" y="304800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9,8</a:t>
            </a:r>
          </a:p>
        </p:txBody>
      </p:sp>
      <p:sp>
        <p:nvSpPr>
          <p:cNvPr id="1181735" name="Text Box 39"/>
          <p:cNvSpPr txBox="1">
            <a:spLocks noChangeArrowheads="1"/>
          </p:cNvSpPr>
          <p:nvPr/>
        </p:nvSpPr>
        <p:spPr bwMode="auto">
          <a:xfrm>
            <a:off x="2562225" y="3048000"/>
            <a:ext cx="5270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3,3</a:t>
            </a:r>
          </a:p>
        </p:txBody>
      </p:sp>
      <p:sp>
        <p:nvSpPr>
          <p:cNvPr id="1181736" name="Text Box 40"/>
          <p:cNvSpPr txBox="1">
            <a:spLocks noChangeArrowheads="1"/>
          </p:cNvSpPr>
          <p:nvPr/>
        </p:nvSpPr>
        <p:spPr bwMode="auto">
          <a:xfrm>
            <a:off x="207963" y="11969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8,6</a:t>
            </a:r>
          </a:p>
        </p:txBody>
      </p:sp>
      <p:sp>
        <p:nvSpPr>
          <p:cNvPr id="1181737" name="Text Box 41"/>
          <p:cNvSpPr txBox="1">
            <a:spLocks noChangeArrowheads="1"/>
          </p:cNvSpPr>
          <p:nvPr/>
        </p:nvSpPr>
        <p:spPr bwMode="auto">
          <a:xfrm>
            <a:off x="1614488" y="11969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9,7</a:t>
            </a:r>
          </a:p>
        </p:txBody>
      </p:sp>
      <p:sp>
        <p:nvSpPr>
          <p:cNvPr id="1181738" name="Text Box 42"/>
          <p:cNvSpPr txBox="1">
            <a:spLocks noChangeArrowheads="1"/>
          </p:cNvSpPr>
          <p:nvPr/>
        </p:nvSpPr>
        <p:spPr bwMode="auto">
          <a:xfrm>
            <a:off x="3021013" y="11969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3,2</a:t>
            </a:r>
          </a:p>
        </p:txBody>
      </p:sp>
      <p:sp>
        <p:nvSpPr>
          <p:cNvPr id="1181739" name="Text Box 43"/>
          <p:cNvSpPr txBox="1">
            <a:spLocks noChangeArrowheads="1"/>
          </p:cNvSpPr>
          <p:nvPr/>
        </p:nvSpPr>
        <p:spPr bwMode="auto">
          <a:xfrm>
            <a:off x="207963" y="25320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81740" name="Text Box 44"/>
          <p:cNvSpPr txBox="1">
            <a:spLocks noChangeArrowheads="1"/>
          </p:cNvSpPr>
          <p:nvPr/>
        </p:nvSpPr>
        <p:spPr bwMode="auto">
          <a:xfrm>
            <a:off x="1614488" y="25320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81741" name="Text Box 45"/>
          <p:cNvSpPr txBox="1">
            <a:spLocks noChangeArrowheads="1"/>
          </p:cNvSpPr>
          <p:nvPr/>
        </p:nvSpPr>
        <p:spPr bwMode="auto">
          <a:xfrm>
            <a:off x="3021013" y="25320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4,5</a:t>
            </a:r>
          </a:p>
        </p:txBody>
      </p:sp>
      <p:graphicFrame>
        <p:nvGraphicFramePr>
          <p:cNvPr id="1181787" name="Group 91"/>
          <p:cNvGraphicFramePr>
            <a:graphicFrameLocks noGrp="1"/>
          </p:cNvGraphicFramePr>
          <p:nvPr/>
        </p:nvGraphicFramePr>
        <p:xfrm>
          <a:off x="4449763" y="477838"/>
          <a:ext cx="4467225" cy="360363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Symbol" charset="0"/>
                        </a:rPr>
                        <a:t>Group 2</a:t>
                      </a:r>
                    </a:p>
                  </a:txBody>
                  <a:tcPr marL="95283" marR="95283" marT="19057" marB="190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Symbol" charset="0"/>
                        </a:rPr>
                        <a:t>Group 3</a:t>
                      </a:r>
                    </a:p>
                  </a:txBody>
                  <a:tcPr marL="95283" marR="95283" marT="19057" marB="190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1750" name="Line 54"/>
          <p:cNvSpPr>
            <a:spLocks noChangeShapeType="1"/>
          </p:cNvSpPr>
          <p:nvPr/>
        </p:nvSpPr>
        <p:spPr bwMode="auto">
          <a:xfrm flipV="1">
            <a:off x="3489325" y="920750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51" name="Text Box 55"/>
          <p:cNvSpPr txBox="1">
            <a:spLocks noChangeArrowheads="1"/>
          </p:cNvSpPr>
          <p:nvPr/>
        </p:nvSpPr>
        <p:spPr bwMode="auto">
          <a:xfrm>
            <a:off x="5053013" y="2259013"/>
            <a:ext cx="195262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</a:endParaRPr>
          </a:p>
        </p:txBody>
      </p:sp>
      <p:sp>
        <p:nvSpPr>
          <p:cNvPr id="1181752" name="Text Box 56"/>
          <p:cNvSpPr txBox="1">
            <a:spLocks noChangeArrowheads="1"/>
          </p:cNvSpPr>
          <p:nvPr/>
        </p:nvSpPr>
        <p:spPr bwMode="auto">
          <a:xfrm>
            <a:off x="7500938" y="1130300"/>
            <a:ext cx="8509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smtClean="0">
                <a:solidFill>
                  <a:srgbClr val="000000"/>
                </a:solidFill>
              </a:rPr>
              <a:t>[</a:t>
            </a:r>
            <a:r>
              <a:rPr lang="de-DE" sz="1500" b="1" smtClean="0">
                <a:solidFill>
                  <a:srgbClr val="CC0000"/>
                </a:solidFill>
              </a:rPr>
              <a:t>1</a:t>
            </a:r>
            <a:r>
              <a:rPr lang="de-DE" sz="1500" smtClean="0">
                <a:solidFill>
                  <a:srgbClr val="000000"/>
                </a:solidFill>
              </a:rPr>
              <a:t>]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1753" name="Text Box 57"/>
          <p:cNvSpPr txBox="1">
            <a:spLocks noChangeArrowheads="1"/>
          </p:cNvSpPr>
          <p:nvPr/>
        </p:nvSpPr>
        <p:spPr bwMode="auto">
          <a:xfrm>
            <a:off x="5103813" y="935038"/>
            <a:ext cx="91281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smtClean="0">
                <a:solidFill>
                  <a:srgbClr val="B2B2B2"/>
                </a:solidFill>
              </a:rPr>
              <a:t> [2] 8,6</a:t>
            </a: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1754" name="Text Box 58"/>
          <p:cNvSpPr txBox="1">
            <a:spLocks noChangeArrowheads="1"/>
          </p:cNvSpPr>
          <p:nvPr/>
        </p:nvSpPr>
        <p:spPr bwMode="auto">
          <a:xfrm>
            <a:off x="5080000" y="1265238"/>
            <a:ext cx="14763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B2B2B2"/>
                </a:solidFill>
              </a:rPr>
              <a:t>W</a:t>
            </a:r>
            <a:r>
              <a:rPr lang="de-DE" sz="1500" smtClean="0">
                <a:solidFill>
                  <a:srgbClr val="B2B2B2"/>
                </a:solidFill>
              </a:rPr>
              <a:t> [4] 1,4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1755" name="Line 59"/>
          <p:cNvSpPr>
            <a:spLocks noChangeShapeType="1"/>
          </p:cNvSpPr>
          <p:nvPr/>
        </p:nvSpPr>
        <p:spPr bwMode="auto">
          <a:xfrm>
            <a:off x="4468813" y="1611313"/>
            <a:ext cx="44243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56" name="Text Box 60"/>
          <p:cNvSpPr txBox="1">
            <a:spLocks noChangeArrowheads="1"/>
          </p:cNvSpPr>
          <p:nvPr/>
        </p:nvSpPr>
        <p:spPr bwMode="auto">
          <a:xfrm>
            <a:off x="7342188" y="1893888"/>
            <a:ext cx="954087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[4] 1,4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1757" name="Line 61"/>
          <p:cNvSpPr>
            <a:spLocks noChangeShapeType="1"/>
          </p:cNvSpPr>
          <p:nvPr/>
        </p:nvSpPr>
        <p:spPr bwMode="auto">
          <a:xfrm>
            <a:off x="4462463" y="2381250"/>
            <a:ext cx="44243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58" name="Text Box 62"/>
          <p:cNvSpPr txBox="1">
            <a:spLocks noChangeArrowheads="1"/>
          </p:cNvSpPr>
          <p:nvPr/>
        </p:nvSpPr>
        <p:spPr bwMode="auto">
          <a:xfrm>
            <a:off x="5070475" y="1716088"/>
            <a:ext cx="11255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smtClean="0">
                <a:solidFill>
                  <a:srgbClr val="B2B2B2"/>
                </a:solidFill>
              </a:rPr>
              <a:t> [5] 10,11</a:t>
            </a: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1759" name="Text Box 63"/>
          <p:cNvSpPr txBox="1">
            <a:spLocks noChangeArrowheads="1"/>
          </p:cNvSpPr>
          <p:nvPr/>
        </p:nvSpPr>
        <p:spPr bwMode="auto">
          <a:xfrm>
            <a:off x="5049838" y="1998663"/>
            <a:ext cx="1060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[7] 9,12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1760" name="Text Box 64"/>
          <p:cNvSpPr txBox="1">
            <a:spLocks noChangeArrowheads="1"/>
          </p:cNvSpPr>
          <p:nvPr/>
        </p:nvSpPr>
        <p:spPr bwMode="auto">
          <a:xfrm>
            <a:off x="7340600" y="2674938"/>
            <a:ext cx="91281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[2] 8,6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1761" name="Line 65"/>
          <p:cNvSpPr>
            <a:spLocks noChangeShapeType="1"/>
          </p:cNvSpPr>
          <p:nvPr/>
        </p:nvSpPr>
        <p:spPr bwMode="auto">
          <a:xfrm>
            <a:off x="4454525" y="3125788"/>
            <a:ext cx="44259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62" name="Oval 66"/>
          <p:cNvSpPr>
            <a:spLocks noChangeArrowheads="1"/>
          </p:cNvSpPr>
          <p:nvPr/>
        </p:nvSpPr>
        <p:spPr bwMode="auto">
          <a:xfrm>
            <a:off x="1693863" y="1630363"/>
            <a:ext cx="763587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63" name="Text Box 67"/>
          <p:cNvSpPr txBox="1">
            <a:spLocks noChangeArrowheads="1"/>
          </p:cNvSpPr>
          <p:nvPr/>
        </p:nvSpPr>
        <p:spPr bwMode="auto">
          <a:xfrm>
            <a:off x="5103813" y="2487613"/>
            <a:ext cx="1019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smtClean="0">
                <a:solidFill>
                  <a:srgbClr val="B2B2B2"/>
                </a:solidFill>
              </a:rPr>
              <a:t> [3] 9,10</a:t>
            </a: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1764" name="Text Box 68"/>
          <p:cNvSpPr txBox="1">
            <a:spLocks noChangeArrowheads="1"/>
          </p:cNvSpPr>
          <p:nvPr/>
        </p:nvSpPr>
        <p:spPr bwMode="auto">
          <a:xfrm>
            <a:off x="5080000" y="2768600"/>
            <a:ext cx="116681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[5] 10,12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1765" name="Text Box 69"/>
          <p:cNvSpPr txBox="1">
            <a:spLocks noChangeArrowheads="1"/>
          </p:cNvSpPr>
          <p:nvPr/>
        </p:nvSpPr>
        <p:spPr bwMode="auto">
          <a:xfrm>
            <a:off x="7350125" y="3425825"/>
            <a:ext cx="10191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[3] 9,10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1766" name="Text Box 70"/>
          <p:cNvSpPr txBox="1">
            <a:spLocks noChangeArrowheads="1"/>
          </p:cNvSpPr>
          <p:nvPr/>
        </p:nvSpPr>
        <p:spPr bwMode="auto">
          <a:xfrm>
            <a:off x="5051425" y="3400425"/>
            <a:ext cx="116681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[6] 18,18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1767" name="Line 71"/>
          <p:cNvSpPr>
            <a:spLocks noChangeShapeType="1"/>
          </p:cNvSpPr>
          <p:nvPr/>
        </p:nvSpPr>
        <p:spPr bwMode="auto">
          <a:xfrm>
            <a:off x="4460875" y="3910013"/>
            <a:ext cx="44243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68" name="Text Box 72"/>
          <p:cNvSpPr txBox="1">
            <a:spLocks noChangeArrowheads="1"/>
          </p:cNvSpPr>
          <p:nvPr/>
        </p:nvSpPr>
        <p:spPr bwMode="auto">
          <a:xfrm>
            <a:off x="7345363" y="4160838"/>
            <a:ext cx="11255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[5] 10,11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1769" name="Text Box 73"/>
          <p:cNvSpPr txBox="1">
            <a:spLocks noChangeArrowheads="1"/>
          </p:cNvSpPr>
          <p:nvPr/>
        </p:nvSpPr>
        <p:spPr bwMode="auto">
          <a:xfrm>
            <a:off x="5095875" y="4016375"/>
            <a:ext cx="1125538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[6] 12,19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1770" name="Text Box 74"/>
          <p:cNvSpPr txBox="1">
            <a:spLocks noChangeArrowheads="1"/>
          </p:cNvSpPr>
          <p:nvPr/>
        </p:nvSpPr>
        <p:spPr bwMode="auto">
          <a:xfrm>
            <a:off x="5072063" y="4310063"/>
            <a:ext cx="1166812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b="1" smtClean="0">
                <a:solidFill>
                  <a:srgbClr val="000000"/>
                </a:solidFill>
              </a:rPr>
              <a:t> </a:t>
            </a:r>
            <a:r>
              <a:rPr lang="de-DE" sz="1500" smtClean="0">
                <a:solidFill>
                  <a:srgbClr val="000000"/>
                </a:solidFill>
              </a:rPr>
              <a:t>[</a:t>
            </a:r>
            <a:r>
              <a:rPr lang="de-DE" sz="1500" b="1" smtClean="0">
                <a:solidFill>
                  <a:srgbClr val="CC0000"/>
                </a:solidFill>
              </a:rPr>
              <a:t>8</a:t>
            </a:r>
            <a:r>
              <a:rPr lang="de-DE" sz="1500" smtClean="0">
                <a:solidFill>
                  <a:srgbClr val="000000"/>
                </a:solidFill>
              </a:rPr>
              <a:t>]</a:t>
            </a:r>
            <a:r>
              <a:rPr lang="de-DE" sz="1500" b="1" smtClean="0">
                <a:solidFill>
                  <a:srgbClr val="000000"/>
                </a:solidFill>
              </a:rPr>
              <a:t> </a:t>
            </a:r>
            <a:r>
              <a:rPr lang="de-DE" sz="1500" smtClean="0">
                <a:solidFill>
                  <a:srgbClr val="000000"/>
                </a:solidFill>
              </a:rPr>
              <a:t>12,19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1771" name="Line 75"/>
          <p:cNvSpPr>
            <a:spLocks noChangeShapeType="1"/>
          </p:cNvSpPr>
          <p:nvPr/>
        </p:nvSpPr>
        <p:spPr bwMode="auto">
          <a:xfrm>
            <a:off x="4454525" y="4667250"/>
            <a:ext cx="44243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72" name="Text Box 76"/>
          <p:cNvSpPr txBox="1">
            <a:spLocks noChangeArrowheads="1"/>
          </p:cNvSpPr>
          <p:nvPr/>
        </p:nvSpPr>
        <p:spPr bwMode="auto">
          <a:xfrm>
            <a:off x="7339013" y="4924425"/>
            <a:ext cx="1060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[7] 9,12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1774" name="Line 78"/>
          <p:cNvSpPr>
            <a:spLocks noChangeShapeType="1"/>
          </p:cNvSpPr>
          <p:nvPr/>
        </p:nvSpPr>
        <p:spPr bwMode="auto">
          <a:xfrm>
            <a:off x="4454525" y="5337175"/>
            <a:ext cx="44259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75" name="Line 79"/>
          <p:cNvSpPr>
            <a:spLocks noChangeShapeType="1"/>
          </p:cNvSpPr>
          <p:nvPr/>
        </p:nvSpPr>
        <p:spPr bwMode="auto">
          <a:xfrm>
            <a:off x="5162550" y="2932113"/>
            <a:ext cx="103981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76" name="Line 80"/>
          <p:cNvSpPr>
            <a:spLocks noChangeShapeType="1"/>
          </p:cNvSpPr>
          <p:nvPr/>
        </p:nvSpPr>
        <p:spPr bwMode="auto">
          <a:xfrm>
            <a:off x="2341563" y="3425825"/>
            <a:ext cx="2549525" cy="712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77" name="Oval 81"/>
          <p:cNvSpPr>
            <a:spLocks noChangeArrowheads="1"/>
          </p:cNvSpPr>
          <p:nvPr/>
        </p:nvSpPr>
        <p:spPr bwMode="auto">
          <a:xfrm>
            <a:off x="4202113" y="873125"/>
            <a:ext cx="2881312" cy="379412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78" name="Line 82"/>
          <p:cNvSpPr>
            <a:spLocks noChangeShapeType="1"/>
          </p:cNvSpPr>
          <p:nvPr/>
        </p:nvSpPr>
        <p:spPr bwMode="auto">
          <a:xfrm>
            <a:off x="6805613" y="4016375"/>
            <a:ext cx="695325" cy="90805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79" name="Line 83"/>
          <p:cNvSpPr>
            <a:spLocks noChangeShapeType="1"/>
          </p:cNvSpPr>
          <p:nvPr/>
        </p:nvSpPr>
        <p:spPr bwMode="auto">
          <a:xfrm>
            <a:off x="3687763" y="2212975"/>
            <a:ext cx="1416050" cy="2097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80" name="Text Box 84"/>
          <p:cNvSpPr txBox="1">
            <a:spLocks noChangeArrowheads="1"/>
          </p:cNvSpPr>
          <p:nvPr/>
        </p:nvSpPr>
        <p:spPr bwMode="auto">
          <a:xfrm>
            <a:off x="455613" y="4192588"/>
            <a:ext cx="2730500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Current node: 5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Neighboring nodes: 2, 4, 6, 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1781" name="Line 85"/>
          <p:cNvSpPr>
            <a:spLocks noChangeShapeType="1"/>
          </p:cNvSpPr>
          <p:nvPr/>
        </p:nvSpPr>
        <p:spPr bwMode="auto">
          <a:xfrm flipV="1">
            <a:off x="2322513" y="4578350"/>
            <a:ext cx="16192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82" name="Line 86"/>
          <p:cNvSpPr>
            <a:spLocks noChangeShapeType="1"/>
          </p:cNvSpPr>
          <p:nvPr/>
        </p:nvSpPr>
        <p:spPr bwMode="auto">
          <a:xfrm flipV="1">
            <a:off x="2536825" y="4572000"/>
            <a:ext cx="163513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83" name="Text Box 87"/>
          <p:cNvSpPr txBox="1">
            <a:spLocks noChangeArrowheads="1"/>
          </p:cNvSpPr>
          <p:nvPr/>
        </p:nvSpPr>
        <p:spPr bwMode="auto">
          <a:xfrm>
            <a:off x="455613" y="4649788"/>
            <a:ext cx="31003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Minimum cost in group 2: node 7 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1784" name="Line 88"/>
          <p:cNvSpPr>
            <a:spLocks noChangeShapeType="1"/>
          </p:cNvSpPr>
          <p:nvPr/>
        </p:nvSpPr>
        <p:spPr bwMode="auto">
          <a:xfrm>
            <a:off x="5148263" y="3573463"/>
            <a:ext cx="10398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1785" name="Text Box 89"/>
          <p:cNvSpPr txBox="1">
            <a:spLocks noChangeArrowheads="1"/>
          </p:cNvSpPr>
          <p:nvPr/>
        </p:nvSpPr>
        <p:spPr bwMode="auto">
          <a:xfrm>
            <a:off x="155575" y="5127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s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81786" name="Text Box 90"/>
          <p:cNvSpPr txBox="1">
            <a:spLocks noChangeArrowheads="1"/>
          </p:cNvSpPr>
          <p:nvPr/>
        </p:nvSpPr>
        <p:spPr bwMode="auto">
          <a:xfrm>
            <a:off x="3708400" y="18462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t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81788" name="Text Box 92"/>
          <p:cNvSpPr txBox="1">
            <a:spLocks noChangeArrowheads="1"/>
          </p:cNvSpPr>
          <p:nvPr/>
        </p:nvSpPr>
        <p:spPr bwMode="auto">
          <a:xfrm>
            <a:off x="4246563" y="5410200"/>
            <a:ext cx="48974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C0C0C0"/>
                </a:solidFill>
              </a:rPr>
              <a:t>parent of node [node name] ∑w</a:t>
            </a:r>
            <a:r>
              <a:rPr lang="de-DE" sz="1500" baseline="-25000" smtClean="0">
                <a:solidFill>
                  <a:srgbClr val="C0C0C0"/>
                </a:solidFill>
              </a:rPr>
              <a:t>1</a:t>
            </a:r>
            <a:r>
              <a:rPr lang="de-DE" sz="1500" smtClean="0">
                <a:solidFill>
                  <a:srgbClr val="C0C0C0"/>
                </a:solidFill>
              </a:rPr>
              <a:t>(s,node),∑w</a:t>
            </a:r>
            <a:r>
              <a:rPr lang="de-DE" sz="1500" baseline="-25000" smtClean="0">
                <a:solidFill>
                  <a:srgbClr val="C0C0C0"/>
                </a:solidFill>
              </a:rPr>
              <a:t>2</a:t>
            </a:r>
            <a:r>
              <a:rPr lang="de-DE" sz="1500" smtClean="0">
                <a:solidFill>
                  <a:srgbClr val="C0C0C0"/>
                </a:solidFill>
              </a:rPr>
              <a:t>(s,node)</a:t>
            </a:r>
          </a:p>
        </p:txBody>
      </p:sp>
    </p:spTree>
    <p:extLst>
      <p:ext uri="{BB962C8B-B14F-4D97-AF65-F5344CB8AC3E}">
        <p14:creationId xmlns:p14="http://schemas.microsoft.com/office/powerpoint/2010/main" val="2909465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8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8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8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8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8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8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8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8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1769" grpId="0"/>
      <p:bldP spid="1181770" grpId="0"/>
      <p:bldP spid="1181772" grpId="0"/>
      <p:bldP spid="1181776" grpId="0" animBg="1"/>
      <p:bldP spid="1181777" grpId="0" animBg="1"/>
      <p:bldP spid="1181778" grpId="0" animBg="1"/>
      <p:bldP spid="1181779" grpId="0" animBg="1"/>
      <p:bldP spid="1181783" grpId="0"/>
      <p:bldP spid="118178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8B6EA-2DE9-614D-935A-1E30622DE490}" type="slidenum">
              <a:rPr lang="en-US"/>
              <a:pPr/>
              <a:t>96</a:t>
            </a:fld>
            <a:endParaRPr lang="en-US"/>
          </a:p>
        </p:txBody>
      </p:sp>
      <p:sp>
        <p:nvSpPr>
          <p:cNvPr id="1182722" name="Rectangle 2"/>
          <p:cNvSpPr>
            <a:spLocks noChangeArrowheads="1"/>
          </p:cNvSpPr>
          <p:nvPr/>
        </p:nvSpPr>
        <p:spPr bwMode="auto">
          <a:xfrm>
            <a:off x="0" y="0"/>
            <a:ext cx="9144000" cy="7747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23" name="Line 3"/>
          <p:cNvSpPr>
            <a:spLocks noChangeShapeType="1"/>
          </p:cNvSpPr>
          <p:nvPr/>
        </p:nvSpPr>
        <p:spPr bwMode="auto">
          <a:xfrm>
            <a:off x="2341563" y="688975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24" name="Line 4"/>
          <p:cNvSpPr>
            <a:spLocks noChangeShapeType="1"/>
          </p:cNvSpPr>
          <p:nvPr/>
        </p:nvSpPr>
        <p:spPr bwMode="auto">
          <a:xfrm>
            <a:off x="906463" y="1997075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25" name="Line 5"/>
          <p:cNvSpPr>
            <a:spLocks noChangeShapeType="1"/>
          </p:cNvSpPr>
          <p:nvPr/>
        </p:nvSpPr>
        <p:spPr bwMode="auto">
          <a:xfrm>
            <a:off x="2316163" y="1997075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26" name="Line 6"/>
          <p:cNvSpPr>
            <a:spLocks noChangeShapeType="1"/>
          </p:cNvSpPr>
          <p:nvPr/>
        </p:nvSpPr>
        <p:spPr bwMode="auto">
          <a:xfrm>
            <a:off x="906463" y="33321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27" name="Line 7"/>
          <p:cNvSpPr>
            <a:spLocks noChangeShapeType="1"/>
          </p:cNvSpPr>
          <p:nvPr/>
        </p:nvSpPr>
        <p:spPr bwMode="auto">
          <a:xfrm>
            <a:off x="2316163" y="33321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28" name="Line 8"/>
          <p:cNvSpPr>
            <a:spLocks noChangeShapeType="1"/>
          </p:cNvSpPr>
          <p:nvPr/>
        </p:nvSpPr>
        <p:spPr bwMode="auto">
          <a:xfrm>
            <a:off x="904875" y="68580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29" name="Oval 9"/>
          <p:cNvSpPr>
            <a:spLocks noChangeArrowheads="1"/>
          </p:cNvSpPr>
          <p:nvPr/>
        </p:nvSpPr>
        <p:spPr bwMode="auto">
          <a:xfrm>
            <a:off x="450850" y="434975"/>
            <a:ext cx="4826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30" name="Oval 10"/>
          <p:cNvSpPr>
            <a:spLocks noChangeArrowheads="1"/>
          </p:cNvSpPr>
          <p:nvPr/>
        </p:nvSpPr>
        <p:spPr bwMode="auto">
          <a:xfrm>
            <a:off x="450850" y="1770063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31" name="Oval 11"/>
          <p:cNvSpPr>
            <a:spLocks noChangeArrowheads="1"/>
          </p:cNvSpPr>
          <p:nvPr/>
        </p:nvSpPr>
        <p:spPr bwMode="auto">
          <a:xfrm>
            <a:off x="1857375" y="1770063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32" name="Oval 12"/>
          <p:cNvSpPr>
            <a:spLocks noChangeArrowheads="1"/>
          </p:cNvSpPr>
          <p:nvPr/>
        </p:nvSpPr>
        <p:spPr bwMode="auto">
          <a:xfrm>
            <a:off x="3265488" y="1770063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33" name="Oval 13"/>
          <p:cNvSpPr>
            <a:spLocks noChangeArrowheads="1"/>
          </p:cNvSpPr>
          <p:nvPr/>
        </p:nvSpPr>
        <p:spPr bwMode="auto">
          <a:xfrm>
            <a:off x="3265488" y="434975"/>
            <a:ext cx="481012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34" name="Oval 14"/>
          <p:cNvSpPr>
            <a:spLocks noChangeArrowheads="1"/>
          </p:cNvSpPr>
          <p:nvPr/>
        </p:nvSpPr>
        <p:spPr bwMode="auto">
          <a:xfrm>
            <a:off x="1857375" y="434975"/>
            <a:ext cx="4826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35" name="Text Box 15"/>
          <p:cNvSpPr txBox="1">
            <a:spLocks noChangeArrowheads="1"/>
          </p:cNvSpPr>
          <p:nvPr/>
        </p:nvSpPr>
        <p:spPr bwMode="auto">
          <a:xfrm>
            <a:off x="436563" y="5111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1182736" name="Text Box 16"/>
          <p:cNvSpPr txBox="1">
            <a:spLocks noChangeArrowheads="1"/>
          </p:cNvSpPr>
          <p:nvPr/>
        </p:nvSpPr>
        <p:spPr bwMode="auto">
          <a:xfrm>
            <a:off x="1843088" y="5111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4</a:t>
            </a:r>
          </a:p>
        </p:txBody>
      </p:sp>
      <p:sp>
        <p:nvSpPr>
          <p:cNvPr id="1182737" name="Text Box 17"/>
          <p:cNvSpPr txBox="1">
            <a:spLocks noChangeArrowheads="1"/>
          </p:cNvSpPr>
          <p:nvPr/>
        </p:nvSpPr>
        <p:spPr bwMode="auto">
          <a:xfrm>
            <a:off x="3251200" y="511175"/>
            <a:ext cx="528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7</a:t>
            </a:r>
          </a:p>
        </p:txBody>
      </p:sp>
      <p:sp>
        <p:nvSpPr>
          <p:cNvPr id="1182738" name="Text Box 18"/>
          <p:cNvSpPr txBox="1">
            <a:spLocks noChangeArrowheads="1"/>
          </p:cNvSpPr>
          <p:nvPr/>
        </p:nvSpPr>
        <p:spPr bwMode="auto">
          <a:xfrm>
            <a:off x="436563" y="18462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2</a:t>
            </a:r>
          </a:p>
        </p:txBody>
      </p:sp>
      <p:sp>
        <p:nvSpPr>
          <p:cNvPr id="1182739" name="Text Box 19"/>
          <p:cNvSpPr txBox="1">
            <a:spLocks noChangeArrowheads="1"/>
          </p:cNvSpPr>
          <p:nvPr/>
        </p:nvSpPr>
        <p:spPr bwMode="auto">
          <a:xfrm>
            <a:off x="1843088" y="18462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5</a:t>
            </a:r>
          </a:p>
        </p:txBody>
      </p:sp>
      <p:sp>
        <p:nvSpPr>
          <p:cNvPr id="1182740" name="Text Box 20"/>
          <p:cNvSpPr txBox="1">
            <a:spLocks noChangeArrowheads="1"/>
          </p:cNvSpPr>
          <p:nvPr/>
        </p:nvSpPr>
        <p:spPr bwMode="auto">
          <a:xfrm>
            <a:off x="3251200" y="1846263"/>
            <a:ext cx="5286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1182741" name="Oval 21"/>
          <p:cNvSpPr>
            <a:spLocks noChangeArrowheads="1"/>
          </p:cNvSpPr>
          <p:nvPr/>
        </p:nvSpPr>
        <p:spPr bwMode="auto">
          <a:xfrm>
            <a:off x="450850" y="31051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42" name="Text Box 22"/>
          <p:cNvSpPr txBox="1">
            <a:spLocks noChangeArrowheads="1"/>
          </p:cNvSpPr>
          <p:nvPr/>
        </p:nvSpPr>
        <p:spPr bwMode="auto">
          <a:xfrm>
            <a:off x="436563" y="3179763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3</a:t>
            </a:r>
          </a:p>
        </p:txBody>
      </p:sp>
      <p:sp>
        <p:nvSpPr>
          <p:cNvPr id="1182743" name="Oval 23"/>
          <p:cNvSpPr>
            <a:spLocks noChangeArrowheads="1"/>
          </p:cNvSpPr>
          <p:nvPr/>
        </p:nvSpPr>
        <p:spPr bwMode="auto">
          <a:xfrm>
            <a:off x="1857375" y="31051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44" name="Text Box 24"/>
          <p:cNvSpPr txBox="1">
            <a:spLocks noChangeArrowheads="1"/>
          </p:cNvSpPr>
          <p:nvPr/>
        </p:nvSpPr>
        <p:spPr bwMode="auto">
          <a:xfrm>
            <a:off x="1843088" y="3179763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6</a:t>
            </a:r>
          </a:p>
        </p:txBody>
      </p:sp>
      <p:sp>
        <p:nvSpPr>
          <p:cNvPr id="1182745" name="Oval 25"/>
          <p:cNvSpPr>
            <a:spLocks noChangeArrowheads="1"/>
          </p:cNvSpPr>
          <p:nvPr/>
        </p:nvSpPr>
        <p:spPr bwMode="auto">
          <a:xfrm>
            <a:off x="3265488" y="3105150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46" name="Text Box 26"/>
          <p:cNvSpPr txBox="1">
            <a:spLocks noChangeArrowheads="1"/>
          </p:cNvSpPr>
          <p:nvPr/>
        </p:nvSpPr>
        <p:spPr bwMode="auto">
          <a:xfrm>
            <a:off x="3251200" y="31797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9</a:t>
            </a:r>
          </a:p>
        </p:txBody>
      </p:sp>
      <p:sp>
        <p:nvSpPr>
          <p:cNvPr id="1182747" name="Line 27"/>
          <p:cNvSpPr>
            <a:spLocks noChangeShapeType="1"/>
          </p:cNvSpPr>
          <p:nvPr/>
        </p:nvSpPr>
        <p:spPr bwMode="auto">
          <a:xfrm flipV="1">
            <a:off x="693738" y="931863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48" name="Line 28"/>
          <p:cNvSpPr>
            <a:spLocks noChangeShapeType="1"/>
          </p:cNvSpPr>
          <p:nvPr/>
        </p:nvSpPr>
        <p:spPr bwMode="auto">
          <a:xfrm flipV="1">
            <a:off x="693738" y="2263775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49" name="Line 29"/>
          <p:cNvSpPr>
            <a:spLocks noChangeShapeType="1"/>
          </p:cNvSpPr>
          <p:nvPr/>
        </p:nvSpPr>
        <p:spPr bwMode="auto">
          <a:xfrm flipV="1">
            <a:off x="2070100" y="931863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50" name="Line 30"/>
          <p:cNvSpPr>
            <a:spLocks noChangeShapeType="1"/>
          </p:cNvSpPr>
          <p:nvPr/>
        </p:nvSpPr>
        <p:spPr bwMode="auto">
          <a:xfrm flipV="1">
            <a:off x="2070100" y="2263775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51" name="Line 31"/>
          <p:cNvSpPr>
            <a:spLocks noChangeShapeType="1"/>
          </p:cNvSpPr>
          <p:nvPr/>
        </p:nvSpPr>
        <p:spPr bwMode="auto">
          <a:xfrm flipV="1">
            <a:off x="3475038" y="2263775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54" name="Text Box 34"/>
          <p:cNvSpPr txBox="1">
            <a:spLocks noChangeArrowheads="1"/>
          </p:cNvSpPr>
          <p:nvPr/>
        </p:nvSpPr>
        <p:spPr bwMode="auto">
          <a:xfrm>
            <a:off x="1154113" y="377825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82755" name="Text Box 35"/>
          <p:cNvSpPr txBox="1">
            <a:spLocks noChangeArrowheads="1"/>
          </p:cNvSpPr>
          <p:nvPr/>
        </p:nvSpPr>
        <p:spPr bwMode="auto">
          <a:xfrm>
            <a:off x="2562225" y="377825"/>
            <a:ext cx="5270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8,8</a:t>
            </a:r>
          </a:p>
        </p:txBody>
      </p:sp>
      <p:sp>
        <p:nvSpPr>
          <p:cNvPr id="1182756" name="Text Box 36"/>
          <p:cNvSpPr txBox="1">
            <a:spLocks noChangeArrowheads="1"/>
          </p:cNvSpPr>
          <p:nvPr/>
        </p:nvSpPr>
        <p:spPr bwMode="auto">
          <a:xfrm>
            <a:off x="1154113" y="171291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2,6</a:t>
            </a:r>
          </a:p>
        </p:txBody>
      </p:sp>
      <p:sp>
        <p:nvSpPr>
          <p:cNvPr id="1182757" name="Text Box 37"/>
          <p:cNvSpPr txBox="1">
            <a:spLocks noChangeArrowheads="1"/>
          </p:cNvSpPr>
          <p:nvPr/>
        </p:nvSpPr>
        <p:spPr bwMode="auto">
          <a:xfrm>
            <a:off x="2562225" y="1712913"/>
            <a:ext cx="5270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82758" name="Text Box 38"/>
          <p:cNvSpPr txBox="1">
            <a:spLocks noChangeArrowheads="1"/>
          </p:cNvSpPr>
          <p:nvPr/>
        </p:nvSpPr>
        <p:spPr bwMode="auto">
          <a:xfrm>
            <a:off x="1154113" y="304800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9,8</a:t>
            </a:r>
          </a:p>
        </p:txBody>
      </p:sp>
      <p:sp>
        <p:nvSpPr>
          <p:cNvPr id="1182759" name="Text Box 39"/>
          <p:cNvSpPr txBox="1">
            <a:spLocks noChangeArrowheads="1"/>
          </p:cNvSpPr>
          <p:nvPr/>
        </p:nvSpPr>
        <p:spPr bwMode="auto">
          <a:xfrm>
            <a:off x="2562225" y="3048000"/>
            <a:ext cx="5270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3,3</a:t>
            </a:r>
          </a:p>
        </p:txBody>
      </p:sp>
      <p:sp>
        <p:nvSpPr>
          <p:cNvPr id="1182760" name="Text Box 40"/>
          <p:cNvSpPr txBox="1">
            <a:spLocks noChangeArrowheads="1"/>
          </p:cNvSpPr>
          <p:nvPr/>
        </p:nvSpPr>
        <p:spPr bwMode="auto">
          <a:xfrm>
            <a:off x="207963" y="11969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8,6</a:t>
            </a:r>
          </a:p>
        </p:txBody>
      </p:sp>
      <p:sp>
        <p:nvSpPr>
          <p:cNvPr id="1182761" name="Text Box 41"/>
          <p:cNvSpPr txBox="1">
            <a:spLocks noChangeArrowheads="1"/>
          </p:cNvSpPr>
          <p:nvPr/>
        </p:nvSpPr>
        <p:spPr bwMode="auto">
          <a:xfrm>
            <a:off x="1614488" y="11969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9,7</a:t>
            </a:r>
          </a:p>
        </p:txBody>
      </p:sp>
      <p:sp>
        <p:nvSpPr>
          <p:cNvPr id="1182762" name="Text Box 42"/>
          <p:cNvSpPr txBox="1">
            <a:spLocks noChangeArrowheads="1"/>
          </p:cNvSpPr>
          <p:nvPr/>
        </p:nvSpPr>
        <p:spPr bwMode="auto">
          <a:xfrm>
            <a:off x="3021013" y="1196975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3,2</a:t>
            </a:r>
          </a:p>
        </p:txBody>
      </p:sp>
      <p:sp>
        <p:nvSpPr>
          <p:cNvPr id="1182763" name="Text Box 43"/>
          <p:cNvSpPr txBox="1">
            <a:spLocks noChangeArrowheads="1"/>
          </p:cNvSpPr>
          <p:nvPr/>
        </p:nvSpPr>
        <p:spPr bwMode="auto">
          <a:xfrm>
            <a:off x="207963" y="25320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82764" name="Text Box 44"/>
          <p:cNvSpPr txBox="1">
            <a:spLocks noChangeArrowheads="1"/>
          </p:cNvSpPr>
          <p:nvPr/>
        </p:nvSpPr>
        <p:spPr bwMode="auto">
          <a:xfrm>
            <a:off x="1614488" y="25320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82765" name="Text Box 45"/>
          <p:cNvSpPr txBox="1">
            <a:spLocks noChangeArrowheads="1"/>
          </p:cNvSpPr>
          <p:nvPr/>
        </p:nvSpPr>
        <p:spPr bwMode="auto">
          <a:xfrm>
            <a:off x="3021013" y="25320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4,5</a:t>
            </a:r>
          </a:p>
        </p:txBody>
      </p:sp>
      <p:graphicFrame>
        <p:nvGraphicFramePr>
          <p:cNvPr id="1182812" name="Group 92"/>
          <p:cNvGraphicFramePr>
            <a:graphicFrameLocks noGrp="1"/>
          </p:cNvGraphicFramePr>
          <p:nvPr/>
        </p:nvGraphicFramePr>
        <p:xfrm>
          <a:off x="4449763" y="477838"/>
          <a:ext cx="4467225" cy="360363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Symbol" charset="0"/>
                        </a:rPr>
                        <a:t>Group 2</a:t>
                      </a:r>
                    </a:p>
                  </a:txBody>
                  <a:tcPr marL="95283" marR="95283" marT="19057" marB="190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Symbol" charset="0"/>
                        </a:rPr>
                        <a:t>Group 3</a:t>
                      </a:r>
                    </a:p>
                  </a:txBody>
                  <a:tcPr marL="95283" marR="95283" marT="19057" marB="190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2774" name="Line 54"/>
          <p:cNvSpPr>
            <a:spLocks noChangeShapeType="1"/>
          </p:cNvSpPr>
          <p:nvPr/>
        </p:nvSpPr>
        <p:spPr bwMode="auto">
          <a:xfrm flipV="1">
            <a:off x="3489325" y="920750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75" name="Text Box 55"/>
          <p:cNvSpPr txBox="1">
            <a:spLocks noChangeArrowheads="1"/>
          </p:cNvSpPr>
          <p:nvPr/>
        </p:nvSpPr>
        <p:spPr bwMode="auto">
          <a:xfrm>
            <a:off x="5053013" y="2259013"/>
            <a:ext cx="195262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1500" smtClean="0">
              <a:solidFill>
                <a:srgbClr val="000000"/>
              </a:solidFill>
            </a:endParaRPr>
          </a:p>
        </p:txBody>
      </p:sp>
      <p:sp>
        <p:nvSpPr>
          <p:cNvPr id="1182776" name="Text Box 56"/>
          <p:cNvSpPr txBox="1">
            <a:spLocks noChangeArrowheads="1"/>
          </p:cNvSpPr>
          <p:nvPr/>
        </p:nvSpPr>
        <p:spPr bwMode="auto">
          <a:xfrm>
            <a:off x="7500938" y="1130300"/>
            <a:ext cx="8509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smtClean="0">
                <a:solidFill>
                  <a:srgbClr val="000000"/>
                </a:solidFill>
              </a:rPr>
              <a:t>(</a:t>
            </a:r>
            <a:r>
              <a:rPr lang="de-DE" sz="1500" smtClean="0">
                <a:solidFill>
                  <a:srgbClr val="CC0000"/>
                </a:solidFill>
              </a:rPr>
              <a:t>1</a:t>
            </a:r>
            <a:r>
              <a:rPr lang="de-DE" sz="1500" smtClean="0">
                <a:solidFill>
                  <a:srgbClr val="000000"/>
                </a:solidFill>
              </a:rPr>
              <a:t>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2777" name="Text Box 57"/>
          <p:cNvSpPr txBox="1">
            <a:spLocks noChangeArrowheads="1"/>
          </p:cNvSpPr>
          <p:nvPr/>
        </p:nvSpPr>
        <p:spPr bwMode="auto">
          <a:xfrm>
            <a:off x="5103813" y="935038"/>
            <a:ext cx="92392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smtClean="0">
                <a:solidFill>
                  <a:srgbClr val="B2B2B2"/>
                </a:solidFill>
              </a:rPr>
              <a:t> (2) 8,6</a:t>
            </a: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2778" name="Text Box 58"/>
          <p:cNvSpPr txBox="1">
            <a:spLocks noChangeArrowheads="1"/>
          </p:cNvSpPr>
          <p:nvPr/>
        </p:nvSpPr>
        <p:spPr bwMode="auto">
          <a:xfrm>
            <a:off x="5080000" y="1265238"/>
            <a:ext cx="1476375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B2B2B2"/>
                </a:solidFill>
              </a:rPr>
              <a:t>W</a:t>
            </a:r>
            <a:r>
              <a:rPr lang="de-DE" sz="1500" smtClean="0">
                <a:solidFill>
                  <a:srgbClr val="B2B2B2"/>
                </a:solidFill>
              </a:rPr>
              <a:t> (4) 1,4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2779" name="Line 59"/>
          <p:cNvSpPr>
            <a:spLocks noChangeShapeType="1"/>
          </p:cNvSpPr>
          <p:nvPr/>
        </p:nvSpPr>
        <p:spPr bwMode="auto">
          <a:xfrm>
            <a:off x="4468813" y="1611313"/>
            <a:ext cx="44243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80" name="Text Box 60"/>
          <p:cNvSpPr txBox="1">
            <a:spLocks noChangeArrowheads="1"/>
          </p:cNvSpPr>
          <p:nvPr/>
        </p:nvSpPr>
        <p:spPr bwMode="auto">
          <a:xfrm>
            <a:off x="7342188" y="1893888"/>
            <a:ext cx="966787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(4) 1,4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2781" name="Line 61"/>
          <p:cNvSpPr>
            <a:spLocks noChangeShapeType="1"/>
          </p:cNvSpPr>
          <p:nvPr/>
        </p:nvSpPr>
        <p:spPr bwMode="auto">
          <a:xfrm>
            <a:off x="4462463" y="2381250"/>
            <a:ext cx="44243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82" name="Text Box 62"/>
          <p:cNvSpPr txBox="1">
            <a:spLocks noChangeArrowheads="1"/>
          </p:cNvSpPr>
          <p:nvPr/>
        </p:nvSpPr>
        <p:spPr bwMode="auto">
          <a:xfrm>
            <a:off x="5070475" y="1716088"/>
            <a:ext cx="113188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smtClean="0">
                <a:solidFill>
                  <a:srgbClr val="B2B2B2"/>
                </a:solidFill>
              </a:rPr>
              <a:t> (5) 10,11</a:t>
            </a: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2783" name="Text Box 63"/>
          <p:cNvSpPr txBox="1">
            <a:spLocks noChangeArrowheads="1"/>
          </p:cNvSpPr>
          <p:nvPr/>
        </p:nvSpPr>
        <p:spPr bwMode="auto">
          <a:xfrm>
            <a:off x="5049838" y="1998663"/>
            <a:ext cx="1071562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B2B2B2"/>
                </a:solidFill>
              </a:rPr>
              <a:t>W</a:t>
            </a:r>
            <a:r>
              <a:rPr lang="de-DE" sz="1500" smtClean="0">
                <a:solidFill>
                  <a:srgbClr val="B2B2B2"/>
                </a:solidFill>
              </a:rPr>
              <a:t> (7) 9,12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2784" name="Text Box 64"/>
          <p:cNvSpPr txBox="1">
            <a:spLocks noChangeArrowheads="1"/>
          </p:cNvSpPr>
          <p:nvPr/>
        </p:nvSpPr>
        <p:spPr bwMode="auto">
          <a:xfrm>
            <a:off x="7340600" y="2674938"/>
            <a:ext cx="923925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(2) 8,6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2785" name="Line 65"/>
          <p:cNvSpPr>
            <a:spLocks noChangeShapeType="1"/>
          </p:cNvSpPr>
          <p:nvPr/>
        </p:nvSpPr>
        <p:spPr bwMode="auto">
          <a:xfrm>
            <a:off x="4454525" y="3125788"/>
            <a:ext cx="44259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86" name="Oval 66"/>
          <p:cNvSpPr>
            <a:spLocks noChangeArrowheads="1"/>
          </p:cNvSpPr>
          <p:nvPr/>
        </p:nvSpPr>
        <p:spPr bwMode="auto">
          <a:xfrm>
            <a:off x="3103563" y="303213"/>
            <a:ext cx="763587" cy="760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87" name="Text Box 67"/>
          <p:cNvSpPr txBox="1">
            <a:spLocks noChangeArrowheads="1"/>
          </p:cNvSpPr>
          <p:nvPr/>
        </p:nvSpPr>
        <p:spPr bwMode="auto">
          <a:xfrm>
            <a:off x="5103813" y="2487613"/>
            <a:ext cx="102870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smtClean="0">
                <a:solidFill>
                  <a:srgbClr val="B2B2B2"/>
                </a:solidFill>
              </a:rPr>
              <a:t> (3) 9,10</a:t>
            </a: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2788" name="Text Box 68"/>
          <p:cNvSpPr txBox="1">
            <a:spLocks noChangeArrowheads="1"/>
          </p:cNvSpPr>
          <p:nvPr/>
        </p:nvSpPr>
        <p:spPr bwMode="auto">
          <a:xfrm>
            <a:off x="5080000" y="2768600"/>
            <a:ext cx="11747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(5) 10,12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2789" name="Text Box 69"/>
          <p:cNvSpPr txBox="1">
            <a:spLocks noChangeArrowheads="1"/>
          </p:cNvSpPr>
          <p:nvPr/>
        </p:nvSpPr>
        <p:spPr bwMode="auto">
          <a:xfrm>
            <a:off x="7350125" y="3425825"/>
            <a:ext cx="1028700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(3) 9,10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2790" name="Text Box 70"/>
          <p:cNvSpPr txBox="1">
            <a:spLocks noChangeArrowheads="1"/>
          </p:cNvSpPr>
          <p:nvPr/>
        </p:nvSpPr>
        <p:spPr bwMode="auto">
          <a:xfrm>
            <a:off x="5051425" y="3400425"/>
            <a:ext cx="11747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(6) 18,18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2791" name="Line 71"/>
          <p:cNvSpPr>
            <a:spLocks noChangeShapeType="1"/>
          </p:cNvSpPr>
          <p:nvPr/>
        </p:nvSpPr>
        <p:spPr bwMode="auto">
          <a:xfrm>
            <a:off x="4460875" y="3910013"/>
            <a:ext cx="44243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92" name="Text Box 72"/>
          <p:cNvSpPr txBox="1">
            <a:spLocks noChangeArrowheads="1"/>
          </p:cNvSpPr>
          <p:nvPr/>
        </p:nvSpPr>
        <p:spPr bwMode="auto">
          <a:xfrm>
            <a:off x="7345363" y="4160838"/>
            <a:ext cx="113347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(5) 10,11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2793" name="Text Box 73"/>
          <p:cNvSpPr txBox="1">
            <a:spLocks noChangeArrowheads="1"/>
          </p:cNvSpPr>
          <p:nvPr/>
        </p:nvSpPr>
        <p:spPr bwMode="auto">
          <a:xfrm>
            <a:off x="5095875" y="4016375"/>
            <a:ext cx="113188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(6) 12,19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2794" name="Text Box 74"/>
          <p:cNvSpPr txBox="1">
            <a:spLocks noChangeArrowheads="1"/>
          </p:cNvSpPr>
          <p:nvPr/>
        </p:nvSpPr>
        <p:spPr bwMode="auto">
          <a:xfrm>
            <a:off x="5072063" y="4310063"/>
            <a:ext cx="117475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b="1" smtClean="0">
                <a:solidFill>
                  <a:srgbClr val="000000"/>
                </a:solidFill>
              </a:rPr>
              <a:t> </a:t>
            </a:r>
            <a:r>
              <a:rPr lang="de-DE" sz="1500" smtClean="0">
                <a:solidFill>
                  <a:srgbClr val="000000"/>
                </a:solidFill>
              </a:rPr>
              <a:t>(</a:t>
            </a:r>
            <a:r>
              <a:rPr lang="de-DE" sz="1500" b="1" smtClean="0">
                <a:solidFill>
                  <a:srgbClr val="CC0000"/>
                </a:solidFill>
              </a:rPr>
              <a:t>8</a:t>
            </a:r>
            <a:r>
              <a:rPr lang="de-DE" sz="1500" smtClean="0">
                <a:solidFill>
                  <a:srgbClr val="000000"/>
                </a:solidFill>
              </a:rPr>
              <a:t>)</a:t>
            </a:r>
            <a:r>
              <a:rPr lang="de-DE" sz="1500" b="1" smtClean="0">
                <a:solidFill>
                  <a:srgbClr val="000000"/>
                </a:solidFill>
              </a:rPr>
              <a:t> </a:t>
            </a:r>
            <a:r>
              <a:rPr lang="de-DE" sz="1500" smtClean="0">
                <a:solidFill>
                  <a:srgbClr val="000000"/>
                </a:solidFill>
              </a:rPr>
              <a:t>12,19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2795" name="Line 75"/>
          <p:cNvSpPr>
            <a:spLocks noChangeShapeType="1"/>
          </p:cNvSpPr>
          <p:nvPr/>
        </p:nvSpPr>
        <p:spPr bwMode="auto">
          <a:xfrm>
            <a:off x="4454525" y="4667250"/>
            <a:ext cx="44243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96" name="Text Box 76"/>
          <p:cNvSpPr txBox="1">
            <a:spLocks noChangeArrowheads="1"/>
          </p:cNvSpPr>
          <p:nvPr/>
        </p:nvSpPr>
        <p:spPr bwMode="auto">
          <a:xfrm>
            <a:off x="7339013" y="4924425"/>
            <a:ext cx="10699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(7) 9,12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2797" name="Text Box 77"/>
          <p:cNvSpPr txBox="1">
            <a:spLocks noChangeArrowheads="1"/>
          </p:cNvSpPr>
          <p:nvPr/>
        </p:nvSpPr>
        <p:spPr bwMode="auto">
          <a:xfrm>
            <a:off x="5103813" y="4940300"/>
            <a:ext cx="113347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N </a:t>
            </a:r>
            <a:r>
              <a:rPr lang="de-DE" sz="1500" smtClean="0">
                <a:solidFill>
                  <a:srgbClr val="000000"/>
                </a:solidFill>
              </a:rPr>
              <a:t>(</a:t>
            </a:r>
            <a:r>
              <a:rPr lang="de-DE" sz="1500" b="1" smtClean="0">
                <a:solidFill>
                  <a:srgbClr val="CC0000"/>
                </a:solidFill>
              </a:rPr>
              <a:t>8</a:t>
            </a:r>
            <a:r>
              <a:rPr lang="de-DE" sz="1500" smtClean="0">
                <a:solidFill>
                  <a:srgbClr val="000000"/>
                </a:solidFill>
              </a:rPr>
              <a:t>) 12,14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2798" name="Line 78"/>
          <p:cNvSpPr>
            <a:spLocks noChangeShapeType="1"/>
          </p:cNvSpPr>
          <p:nvPr/>
        </p:nvSpPr>
        <p:spPr bwMode="auto">
          <a:xfrm>
            <a:off x="4459288" y="5426075"/>
            <a:ext cx="44243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799" name="Text Box 79"/>
          <p:cNvSpPr txBox="1">
            <a:spLocks noChangeArrowheads="1"/>
          </p:cNvSpPr>
          <p:nvPr/>
        </p:nvSpPr>
        <p:spPr bwMode="auto">
          <a:xfrm>
            <a:off x="7339013" y="5562600"/>
            <a:ext cx="118427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000000"/>
                </a:solidFill>
              </a:rPr>
              <a:t>N</a:t>
            </a:r>
            <a:r>
              <a:rPr lang="de-DE" sz="1500" b="1" smtClean="0">
                <a:solidFill>
                  <a:srgbClr val="000000"/>
                </a:solidFill>
              </a:rPr>
              <a:t>  (</a:t>
            </a:r>
            <a:r>
              <a:rPr lang="de-DE" sz="1500" b="1" smtClean="0">
                <a:solidFill>
                  <a:srgbClr val="CC0000"/>
                </a:solidFill>
              </a:rPr>
              <a:t>8</a:t>
            </a:r>
            <a:r>
              <a:rPr lang="de-DE" sz="1500" b="1" smtClean="0">
                <a:solidFill>
                  <a:srgbClr val="000000"/>
                </a:solidFill>
              </a:rPr>
              <a:t>) 12,14</a:t>
            </a:r>
            <a:endParaRPr lang="en-US" altLang="zh-CN" sz="1500" b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2801" name="Line 81"/>
          <p:cNvSpPr>
            <a:spLocks noChangeShapeType="1"/>
          </p:cNvSpPr>
          <p:nvPr/>
        </p:nvSpPr>
        <p:spPr bwMode="auto">
          <a:xfrm>
            <a:off x="4454525" y="6022975"/>
            <a:ext cx="44259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802" name="Line 82"/>
          <p:cNvSpPr>
            <a:spLocks noChangeShapeType="1"/>
          </p:cNvSpPr>
          <p:nvPr/>
        </p:nvSpPr>
        <p:spPr bwMode="auto">
          <a:xfrm>
            <a:off x="5162550" y="2932113"/>
            <a:ext cx="103981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803" name="Line 83"/>
          <p:cNvSpPr>
            <a:spLocks noChangeShapeType="1"/>
          </p:cNvSpPr>
          <p:nvPr/>
        </p:nvSpPr>
        <p:spPr bwMode="auto">
          <a:xfrm>
            <a:off x="3638550" y="2284413"/>
            <a:ext cx="1525588" cy="2668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804" name="Oval 84"/>
          <p:cNvSpPr>
            <a:spLocks noChangeArrowheads="1"/>
          </p:cNvSpPr>
          <p:nvPr/>
        </p:nvSpPr>
        <p:spPr bwMode="auto">
          <a:xfrm>
            <a:off x="4202113" y="873125"/>
            <a:ext cx="2881312" cy="4522788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805" name="Line 85"/>
          <p:cNvSpPr>
            <a:spLocks noChangeShapeType="1"/>
          </p:cNvSpPr>
          <p:nvPr/>
        </p:nvSpPr>
        <p:spPr bwMode="auto">
          <a:xfrm>
            <a:off x="6307138" y="5181600"/>
            <a:ext cx="998537" cy="449263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806" name="Text Box 86"/>
          <p:cNvSpPr txBox="1">
            <a:spLocks noChangeArrowheads="1"/>
          </p:cNvSpPr>
          <p:nvPr/>
        </p:nvSpPr>
        <p:spPr bwMode="auto">
          <a:xfrm>
            <a:off x="455613" y="4192588"/>
            <a:ext cx="2308225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Current node: 7</a:t>
            </a:r>
          </a:p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Neighboring nodes: 4, 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2807" name="Line 87"/>
          <p:cNvSpPr>
            <a:spLocks noChangeShapeType="1"/>
          </p:cNvSpPr>
          <p:nvPr/>
        </p:nvSpPr>
        <p:spPr bwMode="auto">
          <a:xfrm flipV="1">
            <a:off x="2322513" y="4578350"/>
            <a:ext cx="16192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808" name="Text Box 88"/>
          <p:cNvSpPr txBox="1">
            <a:spLocks noChangeArrowheads="1"/>
          </p:cNvSpPr>
          <p:nvPr/>
        </p:nvSpPr>
        <p:spPr bwMode="auto">
          <a:xfrm>
            <a:off x="455613" y="4649788"/>
            <a:ext cx="31003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Minimum cost in group 2: node 8 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2809" name="Line 89"/>
          <p:cNvSpPr>
            <a:spLocks noChangeShapeType="1"/>
          </p:cNvSpPr>
          <p:nvPr/>
        </p:nvSpPr>
        <p:spPr bwMode="auto">
          <a:xfrm>
            <a:off x="5148263" y="4437063"/>
            <a:ext cx="10398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2810" name="Text Box 90"/>
          <p:cNvSpPr txBox="1">
            <a:spLocks noChangeArrowheads="1"/>
          </p:cNvSpPr>
          <p:nvPr/>
        </p:nvSpPr>
        <p:spPr bwMode="auto">
          <a:xfrm>
            <a:off x="155575" y="5127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s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82811" name="Text Box 91"/>
          <p:cNvSpPr txBox="1">
            <a:spLocks noChangeArrowheads="1"/>
          </p:cNvSpPr>
          <p:nvPr/>
        </p:nvSpPr>
        <p:spPr bwMode="auto">
          <a:xfrm>
            <a:off x="3708400" y="18462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t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82813" name="Text Box 93"/>
          <p:cNvSpPr txBox="1">
            <a:spLocks noChangeArrowheads="1"/>
          </p:cNvSpPr>
          <p:nvPr/>
        </p:nvSpPr>
        <p:spPr bwMode="auto">
          <a:xfrm>
            <a:off x="4246563" y="6092825"/>
            <a:ext cx="48974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C0C0C0"/>
                </a:solidFill>
              </a:rPr>
              <a:t>parent of node [node name] ∑w</a:t>
            </a:r>
            <a:r>
              <a:rPr lang="de-DE" sz="1500" baseline="-25000" smtClean="0">
                <a:solidFill>
                  <a:srgbClr val="C0C0C0"/>
                </a:solidFill>
              </a:rPr>
              <a:t>1</a:t>
            </a:r>
            <a:r>
              <a:rPr lang="de-DE" sz="1500" smtClean="0">
                <a:solidFill>
                  <a:srgbClr val="C0C0C0"/>
                </a:solidFill>
              </a:rPr>
              <a:t>(s,node),∑w</a:t>
            </a:r>
            <a:r>
              <a:rPr lang="de-DE" sz="1500" baseline="-25000" smtClean="0">
                <a:solidFill>
                  <a:srgbClr val="C0C0C0"/>
                </a:solidFill>
              </a:rPr>
              <a:t>2</a:t>
            </a:r>
            <a:r>
              <a:rPr lang="de-DE" sz="1500" smtClean="0">
                <a:solidFill>
                  <a:srgbClr val="C0C0C0"/>
                </a:solidFill>
              </a:rPr>
              <a:t>(s,node)</a:t>
            </a:r>
          </a:p>
        </p:txBody>
      </p:sp>
    </p:spTree>
    <p:extLst>
      <p:ext uri="{BB962C8B-B14F-4D97-AF65-F5344CB8AC3E}">
        <p14:creationId xmlns:p14="http://schemas.microsoft.com/office/powerpoint/2010/main" val="1171536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8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8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8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8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8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8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797" grpId="0"/>
      <p:bldP spid="1182799" grpId="0"/>
      <p:bldP spid="1182803" grpId="0" animBg="1"/>
      <p:bldP spid="1182804" grpId="0" animBg="1"/>
      <p:bldP spid="1182805" grpId="0" animBg="1"/>
      <p:bldP spid="1182808" grpId="0"/>
      <p:bldP spid="118280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700D-7DB5-1347-B065-4FE05A1C4E5E}" type="slidenum">
              <a:rPr lang="en-US"/>
              <a:pPr/>
              <a:t>97</a:t>
            </a:fld>
            <a:endParaRPr lang="en-US"/>
          </a:p>
        </p:txBody>
      </p:sp>
      <p:sp>
        <p:nvSpPr>
          <p:cNvPr id="1183746" name="Rectangle 2"/>
          <p:cNvSpPr>
            <a:spLocks noChangeArrowheads="1"/>
          </p:cNvSpPr>
          <p:nvPr/>
        </p:nvSpPr>
        <p:spPr bwMode="auto">
          <a:xfrm>
            <a:off x="0" y="-1588"/>
            <a:ext cx="9144000" cy="774701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47" name="Line 3"/>
          <p:cNvSpPr>
            <a:spLocks noChangeShapeType="1"/>
          </p:cNvSpPr>
          <p:nvPr/>
        </p:nvSpPr>
        <p:spPr bwMode="auto">
          <a:xfrm flipV="1">
            <a:off x="3489325" y="920750"/>
            <a:ext cx="0" cy="8397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48" name="Line 4"/>
          <p:cNvSpPr>
            <a:spLocks noChangeShapeType="1"/>
          </p:cNvSpPr>
          <p:nvPr/>
        </p:nvSpPr>
        <p:spPr bwMode="auto">
          <a:xfrm>
            <a:off x="912813" y="68421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49" name="Line 5"/>
          <p:cNvSpPr>
            <a:spLocks noChangeShapeType="1"/>
          </p:cNvSpPr>
          <p:nvPr/>
        </p:nvSpPr>
        <p:spPr bwMode="auto">
          <a:xfrm>
            <a:off x="2322513" y="68421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50" name="Line 6"/>
          <p:cNvSpPr>
            <a:spLocks noChangeShapeType="1"/>
          </p:cNvSpPr>
          <p:nvPr/>
        </p:nvSpPr>
        <p:spPr bwMode="auto">
          <a:xfrm>
            <a:off x="906463" y="19986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51" name="Line 7"/>
          <p:cNvSpPr>
            <a:spLocks noChangeShapeType="1"/>
          </p:cNvSpPr>
          <p:nvPr/>
        </p:nvSpPr>
        <p:spPr bwMode="auto">
          <a:xfrm>
            <a:off x="2316163" y="19986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52" name="Line 8"/>
          <p:cNvSpPr>
            <a:spLocks noChangeShapeType="1"/>
          </p:cNvSpPr>
          <p:nvPr/>
        </p:nvSpPr>
        <p:spPr bwMode="auto">
          <a:xfrm>
            <a:off x="906463" y="333375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53" name="Line 9"/>
          <p:cNvSpPr>
            <a:spLocks noChangeShapeType="1"/>
          </p:cNvSpPr>
          <p:nvPr/>
        </p:nvSpPr>
        <p:spPr bwMode="auto">
          <a:xfrm>
            <a:off x="2316163" y="333375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54" name="Freeform 10"/>
          <p:cNvSpPr>
            <a:spLocks/>
          </p:cNvSpPr>
          <p:nvPr/>
        </p:nvSpPr>
        <p:spPr bwMode="auto">
          <a:xfrm>
            <a:off x="7299325" y="1449388"/>
            <a:ext cx="90488" cy="531812"/>
          </a:xfrm>
          <a:custGeom>
            <a:avLst/>
            <a:gdLst>
              <a:gd name="T0" fmla="*/ 46 w 54"/>
              <a:gd name="T1" fmla="*/ 317 h 317"/>
              <a:gd name="T2" fmla="*/ 46 w 54"/>
              <a:gd name="T3" fmla="*/ 272 h 317"/>
              <a:gd name="T4" fmla="*/ 0 w 54"/>
              <a:gd name="T5" fmla="*/ 136 h 317"/>
              <a:gd name="T6" fmla="*/ 46 w 54"/>
              <a:gd name="T7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" h="317">
                <a:moveTo>
                  <a:pt x="46" y="317"/>
                </a:moveTo>
                <a:cubicBezTo>
                  <a:pt x="50" y="309"/>
                  <a:pt x="54" y="302"/>
                  <a:pt x="46" y="272"/>
                </a:cubicBezTo>
                <a:cubicBezTo>
                  <a:pt x="38" y="242"/>
                  <a:pt x="0" y="181"/>
                  <a:pt x="0" y="136"/>
                </a:cubicBezTo>
                <a:cubicBezTo>
                  <a:pt x="0" y="91"/>
                  <a:pt x="38" y="23"/>
                  <a:pt x="4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55" name="Oval 11"/>
          <p:cNvSpPr>
            <a:spLocks noChangeArrowheads="1"/>
          </p:cNvSpPr>
          <p:nvPr/>
        </p:nvSpPr>
        <p:spPr bwMode="auto">
          <a:xfrm>
            <a:off x="7334250" y="1849438"/>
            <a:ext cx="381000" cy="379412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56" name="Oval 12"/>
          <p:cNvSpPr>
            <a:spLocks noChangeArrowheads="1"/>
          </p:cNvSpPr>
          <p:nvPr/>
        </p:nvSpPr>
        <p:spPr bwMode="auto">
          <a:xfrm>
            <a:off x="7334250" y="4922838"/>
            <a:ext cx="381000" cy="3810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57" name="Freeform 13"/>
          <p:cNvSpPr>
            <a:spLocks/>
          </p:cNvSpPr>
          <p:nvPr/>
        </p:nvSpPr>
        <p:spPr bwMode="auto">
          <a:xfrm>
            <a:off x="7221538" y="5183188"/>
            <a:ext cx="90487" cy="533400"/>
          </a:xfrm>
          <a:custGeom>
            <a:avLst/>
            <a:gdLst>
              <a:gd name="T0" fmla="*/ 46 w 54"/>
              <a:gd name="T1" fmla="*/ 317 h 317"/>
              <a:gd name="T2" fmla="*/ 46 w 54"/>
              <a:gd name="T3" fmla="*/ 272 h 317"/>
              <a:gd name="T4" fmla="*/ 0 w 54"/>
              <a:gd name="T5" fmla="*/ 136 h 317"/>
              <a:gd name="T6" fmla="*/ 46 w 54"/>
              <a:gd name="T7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" h="317">
                <a:moveTo>
                  <a:pt x="46" y="317"/>
                </a:moveTo>
                <a:cubicBezTo>
                  <a:pt x="50" y="309"/>
                  <a:pt x="54" y="302"/>
                  <a:pt x="46" y="272"/>
                </a:cubicBezTo>
                <a:cubicBezTo>
                  <a:pt x="38" y="242"/>
                  <a:pt x="0" y="181"/>
                  <a:pt x="0" y="136"/>
                </a:cubicBezTo>
                <a:cubicBezTo>
                  <a:pt x="0" y="91"/>
                  <a:pt x="38" y="23"/>
                  <a:pt x="4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58" name="Oval 14"/>
          <p:cNvSpPr>
            <a:spLocks noChangeArrowheads="1"/>
          </p:cNvSpPr>
          <p:nvPr/>
        </p:nvSpPr>
        <p:spPr bwMode="auto">
          <a:xfrm>
            <a:off x="7296150" y="5551488"/>
            <a:ext cx="381000" cy="3810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59" name="Line 15"/>
          <p:cNvSpPr>
            <a:spLocks noChangeShapeType="1"/>
          </p:cNvSpPr>
          <p:nvPr/>
        </p:nvSpPr>
        <p:spPr bwMode="auto">
          <a:xfrm>
            <a:off x="2341563" y="690563"/>
            <a:ext cx="9493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60" name="Oval 16"/>
          <p:cNvSpPr>
            <a:spLocks noChangeArrowheads="1"/>
          </p:cNvSpPr>
          <p:nvPr/>
        </p:nvSpPr>
        <p:spPr bwMode="auto">
          <a:xfrm>
            <a:off x="450850" y="436563"/>
            <a:ext cx="4826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61" name="Oval 17"/>
          <p:cNvSpPr>
            <a:spLocks noChangeArrowheads="1"/>
          </p:cNvSpPr>
          <p:nvPr/>
        </p:nvSpPr>
        <p:spPr bwMode="auto">
          <a:xfrm>
            <a:off x="450850" y="17716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62" name="Oval 18"/>
          <p:cNvSpPr>
            <a:spLocks noChangeArrowheads="1"/>
          </p:cNvSpPr>
          <p:nvPr/>
        </p:nvSpPr>
        <p:spPr bwMode="auto">
          <a:xfrm>
            <a:off x="1857375" y="17716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63" name="Oval 19"/>
          <p:cNvSpPr>
            <a:spLocks noChangeArrowheads="1"/>
          </p:cNvSpPr>
          <p:nvPr/>
        </p:nvSpPr>
        <p:spPr bwMode="auto">
          <a:xfrm>
            <a:off x="3265488" y="1771650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64" name="Oval 20"/>
          <p:cNvSpPr>
            <a:spLocks noChangeArrowheads="1"/>
          </p:cNvSpPr>
          <p:nvPr/>
        </p:nvSpPr>
        <p:spPr bwMode="auto">
          <a:xfrm>
            <a:off x="3265488" y="436563"/>
            <a:ext cx="481012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66" name="Text Box 22"/>
          <p:cNvSpPr txBox="1">
            <a:spLocks noChangeArrowheads="1"/>
          </p:cNvSpPr>
          <p:nvPr/>
        </p:nvSpPr>
        <p:spPr bwMode="auto">
          <a:xfrm>
            <a:off x="436563" y="5127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1183768" name="Text Box 24"/>
          <p:cNvSpPr txBox="1">
            <a:spLocks noChangeArrowheads="1"/>
          </p:cNvSpPr>
          <p:nvPr/>
        </p:nvSpPr>
        <p:spPr bwMode="auto">
          <a:xfrm>
            <a:off x="3251200" y="512763"/>
            <a:ext cx="5286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7</a:t>
            </a:r>
          </a:p>
        </p:txBody>
      </p:sp>
      <p:sp>
        <p:nvSpPr>
          <p:cNvPr id="1183769" name="Text Box 25"/>
          <p:cNvSpPr txBox="1">
            <a:spLocks noChangeArrowheads="1"/>
          </p:cNvSpPr>
          <p:nvPr/>
        </p:nvSpPr>
        <p:spPr bwMode="auto">
          <a:xfrm>
            <a:off x="436563" y="18478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2</a:t>
            </a:r>
          </a:p>
        </p:txBody>
      </p:sp>
      <p:sp>
        <p:nvSpPr>
          <p:cNvPr id="1183770" name="Text Box 26"/>
          <p:cNvSpPr txBox="1">
            <a:spLocks noChangeArrowheads="1"/>
          </p:cNvSpPr>
          <p:nvPr/>
        </p:nvSpPr>
        <p:spPr bwMode="auto">
          <a:xfrm>
            <a:off x="1843088" y="18478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5</a:t>
            </a:r>
          </a:p>
        </p:txBody>
      </p:sp>
      <p:sp>
        <p:nvSpPr>
          <p:cNvPr id="1183771" name="Text Box 27"/>
          <p:cNvSpPr txBox="1">
            <a:spLocks noChangeArrowheads="1"/>
          </p:cNvSpPr>
          <p:nvPr/>
        </p:nvSpPr>
        <p:spPr bwMode="auto">
          <a:xfrm>
            <a:off x="3251200" y="1847850"/>
            <a:ext cx="528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1183772" name="Oval 28"/>
          <p:cNvSpPr>
            <a:spLocks noChangeArrowheads="1"/>
          </p:cNvSpPr>
          <p:nvPr/>
        </p:nvSpPr>
        <p:spPr bwMode="auto">
          <a:xfrm>
            <a:off x="450850" y="3106738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73" name="Text Box 29"/>
          <p:cNvSpPr txBox="1">
            <a:spLocks noChangeArrowheads="1"/>
          </p:cNvSpPr>
          <p:nvPr/>
        </p:nvSpPr>
        <p:spPr bwMode="auto">
          <a:xfrm>
            <a:off x="436563" y="3181350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3</a:t>
            </a:r>
          </a:p>
        </p:txBody>
      </p:sp>
      <p:sp>
        <p:nvSpPr>
          <p:cNvPr id="1183774" name="Oval 30"/>
          <p:cNvSpPr>
            <a:spLocks noChangeArrowheads="1"/>
          </p:cNvSpPr>
          <p:nvPr/>
        </p:nvSpPr>
        <p:spPr bwMode="auto">
          <a:xfrm>
            <a:off x="1857375" y="3106738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75" name="Text Box 31"/>
          <p:cNvSpPr txBox="1">
            <a:spLocks noChangeArrowheads="1"/>
          </p:cNvSpPr>
          <p:nvPr/>
        </p:nvSpPr>
        <p:spPr bwMode="auto">
          <a:xfrm>
            <a:off x="1843088" y="3181350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6</a:t>
            </a:r>
          </a:p>
        </p:txBody>
      </p:sp>
      <p:sp>
        <p:nvSpPr>
          <p:cNvPr id="1183776" name="Oval 32"/>
          <p:cNvSpPr>
            <a:spLocks noChangeArrowheads="1"/>
          </p:cNvSpPr>
          <p:nvPr/>
        </p:nvSpPr>
        <p:spPr bwMode="auto">
          <a:xfrm>
            <a:off x="3265488" y="3106738"/>
            <a:ext cx="481012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77" name="Text Box 33"/>
          <p:cNvSpPr txBox="1">
            <a:spLocks noChangeArrowheads="1"/>
          </p:cNvSpPr>
          <p:nvPr/>
        </p:nvSpPr>
        <p:spPr bwMode="auto">
          <a:xfrm>
            <a:off x="3251200" y="3181350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9</a:t>
            </a:r>
          </a:p>
        </p:txBody>
      </p:sp>
      <p:sp>
        <p:nvSpPr>
          <p:cNvPr id="1183778" name="Line 34"/>
          <p:cNvSpPr>
            <a:spLocks noChangeShapeType="1"/>
          </p:cNvSpPr>
          <p:nvPr/>
        </p:nvSpPr>
        <p:spPr bwMode="auto">
          <a:xfrm flipV="1">
            <a:off x="693738" y="93345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79" name="Line 35"/>
          <p:cNvSpPr>
            <a:spLocks noChangeShapeType="1"/>
          </p:cNvSpPr>
          <p:nvPr/>
        </p:nvSpPr>
        <p:spPr bwMode="auto">
          <a:xfrm flipV="1">
            <a:off x="693738" y="2265363"/>
            <a:ext cx="0" cy="8397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80" name="Line 36"/>
          <p:cNvSpPr>
            <a:spLocks noChangeShapeType="1"/>
          </p:cNvSpPr>
          <p:nvPr/>
        </p:nvSpPr>
        <p:spPr bwMode="auto">
          <a:xfrm flipV="1">
            <a:off x="2070100" y="93345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81" name="Line 37"/>
          <p:cNvSpPr>
            <a:spLocks noChangeShapeType="1"/>
          </p:cNvSpPr>
          <p:nvPr/>
        </p:nvSpPr>
        <p:spPr bwMode="auto">
          <a:xfrm flipV="1">
            <a:off x="2070100" y="2265363"/>
            <a:ext cx="0" cy="8397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82" name="Line 38"/>
          <p:cNvSpPr>
            <a:spLocks noChangeShapeType="1"/>
          </p:cNvSpPr>
          <p:nvPr/>
        </p:nvSpPr>
        <p:spPr bwMode="auto">
          <a:xfrm flipV="1">
            <a:off x="3475038" y="2265363"/>
            <a:ext cx="0" cy="8397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85" name="Text Box 41"/>
          <p:cNvSpPr txBox="1">
            <a:spLocks noChangeArrowheads="1"/>
          </p:cNvSpPr>
          <p:nvPr/>
        </p:nvSpPr>
        <p:spPr bwMode="auto">
          <a:xfrm>
            <a:off x="1154113" y="379413"/>
            <a:ext cx="5286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83786" name="Text Box 42"/>
          <p:cNvSpPr txBox="1">
            <a:spLocks noChangeArrowheads="1"/>
          </p:cNvSpPr>
          <p:nvPr/>
        </p:nvSpPr>
        <p:spPr bwMode="auto">
          <a:xfrm>
            <a:off x="2562225" y="379413"/>
            <a:ext cx="5270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8,8</a:t>
            </a:r>
          </a:p>
        </p:txBody>
      </p:sp>
      <p:sp>
        <p:nvSpPr>
          <p:cNvPr id="1183787" name="Text Box 43"/>
          <p:cNvSpPr txBox="1">
            <a:spLocks noChangeArrowheads="1"/>
          </p:cNvSpPr>
          <p:nvPr/>
        </p:nvSpPr>
        <p:spPr bwMode="auto">
          <a:xfrm>
            <a:off x="1154113" y="171450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2,6</a:t>
            </a:r>
          </a:p>
        </p:txBody>
      </p:sp>
      <p:sp>
        <p:nvSpPr>
          <p:cNvPr id="1183788" name="Text Box 44"/>
          <p:cNvSpPr txBox="1">
            <a:spLocks noChangeArrowheads="1"/>
          </p:cNvSpPr>
          <p:nvPr/>
        </p:nvSpPr>
        <p:spPr bwMode="auto">
          <a:xfrm>
            <a:off x="2562225" y="1714500"/>
            <a:ext cx="5270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83789" name="Text Box 45"/>
          <p:cNvSpPr txBox="1">
            <a:spLocks noChangeArrowheads="1"/>
          </p:cNvSpPr>
          <p:nvPr/>
        </p:nvSpPr>
        <p:spPr bwMode="auto">
          <a:xfrm>
            <a:off x="1154113" y="3049588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9,8</a:t>
            </a:r>
          </a:p>
        </p:txBody>
      </p:sp>
      <p:sp>
        <p:nvSpPr>
          <p:cNvPr id="1183790" name="Text Box 46"/>
          <p:cNvSpPr txBox="1">
            <a:spLocks noChangeArrowheads="1"/>
          </p:cNvSpPr>
          <p:nvPr/>
        </p:nvSpPr>
        <p:spPr bwMode="auto">
          <a:xfrm>
            <a:off x="2562225" y="3049588"/>
            <a:ext cx="5270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3,3</a:t>
            </a:r>
          </a:p>
        </p:txBody>
      </p:sp>
      <p:sp>
        <p:nvSpPr>
          <p:cNvPr id="1183791" name="Text Box 47"/>
          <p:cNvSpPr txBox="1">
            <a:spLocks noChangeArrowheads="1"/>
          </p:cNvSpPr>
          <p:nvPr/>
        </p:nvSpPr>
        <p:spPr bwMode="auto">
          <a:xfrm>
            <a:off x="207963" y="11985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8,6</a:t>
            </a:r>
          </a:p>
        </p:txBody>
      </p:sp>
      <p:sp>
        <p:nvSpPr>
          <p:cNvPr id="1183792" name="Text Box 48"/>
          <p:cNvSpPr txBox="1">
            <a:spLocks noChangeArrowheads="1"/>
          </p:cNvSpPr>
          <p:nvPr/>
        </p:nvSpPr>
        <p:spPr bwMode="auto">
          <a:xfrm>
            <a:off x="1614488" y="11985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9,7</a:t>
            </a:r>
          </a:p>
        </p:txBody>
      </p:sp>
      <p:sp>
        <p:nvSpPr>
          <p:cNvPr id="1183793" name="Text Box 49"/>
          <p:cNvSpPr txBox="1">
            <a:spLocks noChangeArrowheads="1"/>
          </p:cNvSpPr>
          <p:nvPr/>
        </p:nvSpPr>
        <p:spPr bwMode="auto">
          <a:xfrm>
            <a:off x="3021013" y="11985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3,2</a:t>
            </a:r>
          </a:p>
        </p:txBody>
      </p:sp>
      <p:sp>
        <p:nvSpPr>
          <p:cNvPr id="1183794" name="Text Box 50"/>
          <p:cNvSpPr txBox="1">
            <a:spLocks noChangeArrowheads="1"/>
          </p:cNvSpPr>
          <p:nvPr/>
        </p:nvSpPr>
        <p:spPr bwMode="auto">
          <a:xfrm>
            <a:off x="207963" y="25336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83795" name="Text Box 51"/>
          <p:cNvSpPr txBox="1">
            <a:spLocks noChangeArrowheads="1"/>
          </p:cNvSpPr>
          <p:nvPr/>
        </p:nvSpPr>
        <p:spPr bwMode="auto">
          <a:xfrm>
            <a:off x="1614488" y="25336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2,8</a:t>
            </a:r>
          </a:p>
        </p:txBody>
      </p:sp>
      <p:sp>
        <p:nvSpPr>
          <p:cNvPr id="1183796" name="Text Box 52"/>
          <p:cNvSpPr txBox="1">
            <a:spLocks noChangeArrowheads="1"/>
          </p:cNvSpPr>
          <p:nvPr/>
        </p:nvSpPr>
        <p:spPr bwMode="auto">
          <a:xfrm>
            <a:off x="3021013" y="2533650"/>
            <a:ext cx="5286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4,5</a:t>
            </a:r>
          </a:p>
        </p:txBody>
      </p:sp>
      <p:graphicFrame>
        <p:nvGraphicFramePr>
          <p:cNvPr id="1183838" name="Group 94"/>
          <p:cNvGraphicFramePr>
            <a:graphicFrameLocks noGrp="1"/>
          </p:cNvGraphicFramePr>
          <p:nvPr/>
        </p:nvGraphicFramePr>
        <p:xfrm>
          <a:off x="4449763" y="479425"/>
          <a:ext cx="4467225" cy="360363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  <a:ea typeface="ＭＳ Ｐゴシック" charset="0"/>
                          <a:sym typeface="Symbol" charset="0"/>
                        </a:rPr>
                        <a:t>Group 2</a:t>
                      </a:r>
                    </a:p>
                  </a:txBody>
                  <a:tcPr marL="95283" marR="95283" marT="19057" marB="190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Symbol" charset="0"/>
                        </a:rPr>
                        <a:t>Group 3</a:t>
                      </a:r>
                    </a:p>
                  </a:txBody>
                  <a:tcPr marL="95283" marR="95283" marT="19057" marB="190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3805" name="Line 61"/>
          <p:cNvSpPr>
            <a:spLocks noChangeShapeType="1"/>
          </p:cNvSpPr>
          <p:nvPr/>
        </p:nvSpPr>
        <p:spPr bwMode="auto">
          <a:xfrm>
            <a:off x="958850" y="687388"/>
            <a:ext cx="9493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806" name="Line 62"/>
          <p:cNvSpPr>
            <a:spLocks noChangeShapeType="1"/>
          </p:cNvSpPr>
          <p:nvPr/>
        </p:nvSpPr>
        <p:spPr bwMode="auto">
          <a:xfrm flipV="1">
            <a:off x="3503613" y="922338"/>
            <a:ext cx="0" cy="8397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807" name="Text Box 63"/>
          <p:cNvSpPr txBox="1">
            <a:spLocks noChangeArrowheads="1"/>
          </p:cNvSpPr>
          <p:nvPr/>
        </p:nvSpPr>
        <p:spPr bwMode="auto">
          <a:xfrm>
            <a:off x="5053013" y="2260600"/>
            <a:ext cx="195262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1500" smtClean="0">
              <a:solidFill>
                <a:srgbClr val="B2B2B2"/>
              </a:solidFill>
            </a:endParaRPr>
          </a:p>
        </p:txBody>
      </p:sp>
      <p:sp>
        <p:nvSpPr>
          <p:cNvPr id="1183808" name="Text Box 64"/>
          <p:cNvSpPr txBox="1">
            <a:spLocks noChangeArrowheads="1"/>
          </p:cNvSpPr>
          <p:nvPr/>
        </p:nvSpPr>
        <p:spPr bwMode="auto">
          <a:xfrm>
            <a:off x="7500938" y="1131888"/>
            <a:ext cx="85090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smtClean="0">
                <a:solidFill>
                  <a:srgbClr val="000000"/>
                </a:solidFill>
              </a:rPr>
              <a:t>(</a:t>
            </a:r>
            <a:r>
              <a:rPr lang="de-DE" sz="1500" smtClean="0">
                <a:solidFill>
                  <a:srgbClr val="CC0000"/>
                </a:solidFill>
              </a:rPr>
              <a:t>1</a:t>
            </a:r>
            <a:r>
              <a:rPr lang="de-DE" sz="1500" smtClean="0">
                <a:solidFill>
                  <a:srgbClr val="000000"/>
                </a:solidFill>
              </a:rPr>
              <a:t>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3809" name="Text Box 65"/>
          <p:cNvSpPr txBox="1">
            <a:spLocks noChangeArrowheads="1"/>
          </p:cNvSpPr>
          <p:nvPr/>
        </p:nvSpPr>
        <p:spPr bwMode="auto">
          <a:xfrm>
            <a:off x="5103813" y="936625"/>
            <a:ext cx="92392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smtClean="0">
                <a:solidFill>
                  <a:srgbClr val="B2B2B2"/>
                </a:solidFill>
              </a:rPr>
              <a:t> (2) 8,6</a:t>
            </a: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3810" name="Text Box 66"/>
          <p:cNvSpPr txBox="1">
            <a:spLocks noChangeArrowheads="1"/>
          </p:cNvSpPr>
          <p:nvPr/>
        </p:nvSpPr>
        <p:spPr bwMode="auto">
          <a:xfrm>
            <a:off x="5080000" y="1266825"/>
            <a:ext cx="147637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B2B2B2"/>
                </a:solidFill>
              </a:rPr>
              <a:t>W</a:t>
            </a:r>
            <a:r>
              <a:rPr lang="de-DE" sz="1500" smtClean="0">
                <a:solidFill>
                  <a:srgbClr val="B2B2B2"/>
                </a:solidFill>
              </a:rPr>
              <a:t> (4) 1,4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3811" name="Line 67"/>
          <p:cNvSpPr>
            <a:spLocks noChangeShapeType="1"/>
          </p:cNvSpPr>
          <p:nvPr/>
        </p:nvSpPr>
        <p:spPr bwMode="auto">
          <a:xfrm>
            <a:off x="4468813" y="1612900"/>
            <a:ext cx="44243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812" name="Text Box 68"/>
          <p:cNvSpPr txBox="1">
            <a:spLocks noChangeArrowheads="1"/>
          </p:cNvSpPr>
          <p:nvPr/>
        </p:nvSpPr>
        <p:spPr bwMode="auto">
          <a:xfrm>
            <a:off x="7318375" y="1895475"/>
            <a:ext cx="101917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 (4) 1,4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3813" name="Line 69"/>
          <p:cNvSpPr>
            <a:spLocks noChangeShapeType="1"/>
          </p:cNvSpPr>
          <p:nvPr/>
        </p:nvSpPr>
        <p:spPr bwMode="auto">
          <a:xfrm>
            <a:off x="4462463" y="2382838"/>
            <a:ext cx="44243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814" name="Text Box 70"/>
          <p:cNvSpPr txBox="1">
            <a:spLocks noChangeArrowheads="1"/>
          </p:cNvSpPr>
          <p:nvPr/>
        </p:nvSpPr>
        <p:spPr bwMode="auto">
          <a:xfrm>
            <a:off x="5070475" y="1717675"/>
            <a:ext cx="113188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smtClean="0">
                <a:solidFill>
                  <a:srgbClr val="B2B2B2"/>
                </a:solidFill>
              </a:rPr>
              <a:t> (5) 10,11</a:t>
            </a: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3815" name="Text Box 71"/>
          <p:cNvSpPr txBox="1">
            <a:spLocks noChangeArrowheads="1"/>
          </p:cNvSpPr>
          <p:nvPr/>
        </p:nvSpPr>
        <p:spPr bwMode="auto">
          <a:xfrm>
            <a:off x="5049838" y="2000250"/>
            <a:ext cx="1071562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B2B2B2"/>
                </a:solidFill>
              </a:rPr>
              <a:t>W</a:t>
            </a:r>
            <a:r>
              <a:rPr lang="de-DE" sz="1500" smtClean="0">
                <a:solidFill>
                  <a:srgbClr val="B2B2B2"/>
                </a:solidFill>
              </a:rPr>
              <a:t> (7) 9,12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3816" name="Text Box 72"/>
          <p:cNvSpPr txBox="1">
            <a:spLocks noChangeArrowheads="1"/>
          </p:cNvSpPr>
          <p:nvPr/>
        </p:nvSpPr>
        <p:spPr bwMode="auto">
          <a:xfrm>
            <a:off x="7340600" y="2676525"/>
            <a:ext cx="9239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(2) 8,6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3817" name="Line 73"/>
          <p:cNvSpPr>
            <a:spLocks noChangeShapeType="1"/>
          </p:cNvSpPr>
          <p:nvPr/>
        </p:nvSpPr>
        <p:spPr bwMode="auto">
          <a:xfrm>
            <a:off x="4454525" y="3127375"/>
            <a:ext cx="44259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818" name="Text Box 74"/>
          <p:cNvSpPr txBox="1">
            <a:spLocks noChangeArrowheads="1"/>
          </p:cNvSpPr>
          <p:nvPr/>
        </p:nvSpPr>
        <p:spPr bwMode="auto">
          <a:xfrm>
            <a:off x="5103813" y="2489200"/>
            <a:ext cx="10287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smtClean="0">
                <a:solidFill>
                  <a:srgbClr val="B2B2B2"/>
                </a:solidFill>
              </a:rPr>
              <a:t> (3) 9,10</a:t>
            </a: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3819" name="Text Box 75"/>
          <p:cNvSpPr txBox="1">
            <a:spLocks noChangeArrowheads="1"/>
          </p:cNvSpPr>
          <p:nvPr/>
        </p:nvSpPr>
        <p:spPr bwMode="auto">
          <a:xfrm>
            <a:off x="5080000" y="2770188"/>
            <a:ext cx="11747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W</a:t>
            </a:r>
            <a:r>
              <a:rPr lang="de-DE" sz="1500" smtClean="0">
                <a:solidFill>
                  <a:srgbClr val="B2B2B2"/>
                </a:solidFill>
              </a:rPr>
              <a:t> (5) 10,12</a:t>
            </a: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3820" name="Text Box 76"/>
          <p:cNvSpPr txBox="1">
            <a:spLocks noChangeArrowheads="1"/>
          </p:cNvSpPr>
          <p:nvPr/>
        </p:nvSpPr>
        <p:spPr bwMode="auto">
          <a:xfrm>
            <a:off x="7350125" y="3427413"/>
            <a:ext cx="102870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(3) 9,10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3821" name="Text Box 77"/>
          <p:cNvSpPr txBox="1">
            <a:spLocks noChangeArrowheads="1"/>
          </p:cNvSpPr>
          <p:nvPr/>
        </p:nvSpPr>
        <p:spPr bwMode="auto">
          <a:xfrm>
            <a:off x="5051425" y="3402013"/>
            <a:ext cx="11747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B2B2B2"/>
                </a:solidFill>
              </a:rPr>
              <a:t>W</a:t>
            </a:r>
            <a:r>
              <a:rPr lang="de-DE" sz="1500" smtClean="0">
                <a:solidFill>
                  <a:srgbClr val="B2B2B2"/>
                </a:solidFill>
              </a:rPr>
              <a:t> (6) 18,18</a:t>
            </a: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3822" name="Line 78"/>
          <p:cNvSpPr>
            <a:spLocks noChangeShapeType="1"/>
          </p:cNvSpPr>
          <p:nvPr/>
        </p:nvSpPr>
        <p:spPr bwMode="auto">
          <a:xfrm>
            <a:off x="4460875" y="3911600"/>
            <a:ext cx="44243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823" name="Text Box 79"/>
          <p:cNvSpPr txBox="1">
            <a:spLocks noChangeArrowheads="1"/>
          </p:cNvSpPr>
          <p:nvPr/>
        </p:nvSpPr>
        <p:spPr bwMode="auto">
          <a:xfrm>
            <a:off x="7345363" y="4162425"/>
            <a:ext cx="113347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smtClean="0">
                <a:solidFill>
                  <a:srgbClr val="000000"/>
                </a:solidFill>
              </a:rPr>
              <a:t> (5) 10,11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3824" name="Text Box 80"/>
          <p:cNvSpPr txBox="1">
            <a:spLocks noChangeArrowheads="1"/>
          </p:cNvSpPr>
          <p:nvPr/>
        </p:nvSpPr>
        <p:spPr bwMode="auto">
          <a:xfrm>
            <a:off x="5095875" y="4017963"/>
            <a:ext cx="113188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smtClean="0">
                <a:solidFill>
                  <a:srgbClr val="B2B2B2"/>
                </a:solidFill>
              </a:rPr>
              <a:t> (6) 12,19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3825" name="Text Box 81"/>
          <p:cNvSpPr txBox="1">
            <a:spLocks noChangeArrowheads="1"/>
          </p:cNvSpPr>
          <p:nvPr/>
        </p:nvSpPr>
        <p:spPr bwMode="auto">
          <a:xfrm>
            <a:off x="5072063" y="4311650"/>
            <a:ext cx="1174750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B2B2B2"/>
                </a:solidFill>
              </a:rPr>
              <a:t>W</a:t>
            </a:r>
            <a:r>
              <a:rPr lang="de-DE" sz="1500" b="1" smtClean="0">
                <a:solidFill>
                  <a:srgbClr val="B2B2B2"/>
                </a:solidFill>
              </a:rPr>
              <a:t> </a:t>
            </a:r>
            <a:r>
              <a:rPr lang="de-DE" sz="1500" b="1" smtClean="0">
                <a:solidFill>
                  <a:srgbClr val="B2B2B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de-DE" sz="1500" smtClean="0">
                <a:solidFill>
                  <a:srgbClr val="B2B2B2"/>
                </a:solidFill>
              </a:rPr>
              <a:t>8</a:t>
            </a:r>
            <a:r>
              <a:rPr lang="de-DE" sz="1500" b="1" smtClean="0">
                <a:solidFill>
                  <a:srgbClr val="B2B2B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de-DE" sz="1500" b="1" smtClean="0">
                <a:solidFill>
                  <a:srgbClr val="B2B2B2"/>
                </a:solidFill>
              </a:rPr>
              <a:t> </a:t>
            </a:r>
            <a:r>
              <a:rPr lang="de-DE" sz="1500" smtClean="0">
                <a:solidFill>
                  <a:srgbClr val="B2B2B2"/>
                </a:solidFill>
              </a:rPr>
              <a:t>12,19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3826" name="Line 82"/>
          <p:cNvSpPr>
            <a:spLocks noChangeShapeType="1"/>
          </p:cNvSpPr>
          <p:nvPr/>
        </p:nvSpPr>
        <p:spPr bwMode="auto">
          <a:xfrm>
            <a:off x="4454525" y="4668838"/>
            <a:ext cx="44243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827" name="Text Box 83"/>
          <p:cNvSpPr txBox="1">
            <a:spLocks noChangeArrowheads="1"/>
          </p:cNvSpPr>
          <p:nvPr/>
        </p:nvSpPr>
        <p:spPr bwMode="auto">
          <a:xfrm>
            <a:off x="7335838" y="4964113"/>
            <a:ext cx="1122362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W</a:t>
            </a:r>
            <a:r>
              <a:rPr lang="de-DE" sz="1500" smtClean="0">
                <a:solidFill>
                  <a:srgbClr val="000000"/>
                </a:solidFill>
              </a:rPr>
              <a:t>  (7) 9,12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3828" name="Text Box 84"/>
          <p:cNvSpPr txBox="1">
            <a:spLocks noChangeArrowheads="1"/>
          </p:cNvSpPr>
          <p:nvPr/>
        </p:nvSpPr>
        <p:spPr bwMode="auto">
          <a:xfrm>
            <a:off x="5103813" y="4941888"/>
            <a:ext cx="1133475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</a:pPr>
            <a:r>
              <a:rPr lang="de-DE" sz="1500" i="1" smtClean="0">
                <a:solidFill>
                  <a:srgbClr val="B2B2B2"/>
                </a:solidFill>
              </a:rPr>
              <a:t>N</a:t>
            </a:r>
            <a:r>
              <a:rPr lang="de-DE" sz="1500" smtClean="0">
                <a:solidFill>
                  <a:srgbClr val="B2B2B2"/>
                </a:solidFill>
              </a:rPr>
              <a:t> </a:t>
            </a:r>
            <a:r>
              <a:rPr lang="de-DE" sz="1500" b="1" smtClean="0">
                <a:solidFill>
                  <a:srgbClr val="B2B2B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de-DE" sz="1500" smtClean="0">
                <a:solidFill>
                  <a:srgbClr val="B2B2B2"/>
                </a:solidFill>
              </a:rPr>
              <a:t>8</a:t>
            </a:r>
            <a:r>
              <a:rPr lang="de-DE" sz="1500" b="1" smtClean="0">
                <a:solidFill>
                  <a:srgbClr val="B2B2B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de-DE" sz="1500" smtClean="0">
                <a:solidFill>
                  <a:srgbClr val="B2B2B2"/>
                </a:solidFill>
              </a:rPr>
              <a:t> 12,14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zh-CN" sz="1500" smtClean="0">
              <a:solidFill>
                <a:srgbClr val="B2B2B2"/>
              </a:solidFill>
              <a:ea typeface="宋体" charset="0"/>
              <a:cs typeface="宋体" charset="0"/>
            </a:endParaRPr>
          </a:p>
        </p:txBody>
      </p:sp>
      <p:sp>
        <p:nvSpPr>
          <p:cNvPr id="1183829" name="Line 85"/>
          <p:cNvSpPr>
            <a:spLocks noChangeShapeType="1"/>
          </p:cNvSpPr>
          <p:nvPr/>
        </p:nvSpPr>
        <p:spPr bwMode="auto">
          <a:xfrm>
            <a:off x="4459288" y="5427663"/>
            <a:ext cx="44243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830" name="Text Box 86"/>
          <p:cNvSpPr txBox="1">
            <a:spLocks noChangeArrowheads="1"/>
          </p:cNvSpPr>
          <p:nvPr/>
        </p:nvSpPr>
        <p:spPr bwMode="auto">
          <a:xfrm>
            <a:off x="7318375" y="5573713"/>
            <a:ext cx="1236663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000000"/>
                </a:solidFill>
              </a:rPr>
              <a:t>N</a:t>
            </a:r>
            <a:r>
              <a:rPr lang="de-DE" sz="1500" b="1" smtClean="0">
                <a:solidFill>
                  <a:srgbClr val="000000"/>
                </a:solidFill>
              </a:rPr>
              <a:t>   (</a:t>
            </a:r>
            <a:r>
              <a:rPr lang="de-DE" sz="1500" b="1" smtClean="0">
                <a:solidFill>
                  <a:srgbClr val="CC0000"/>
                </a:solidFill>
              </a:rPr>
              <a:t>8</a:t>
            </a:r>
            <a:r>
              <a:rPr lang="de-DE" sz="1500" b="1" smtClean="0">
                <a:solidFill>
                  <a:srgbClr val="000000"/>
                </a:solidFill>
              </a:rPr>
              <a:t>) 12,14</a:t>
            </a:r>
            <a:endParaRPr lang="en-US" altLang="zh-CN" sz="1500" b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3831" name="Line 87"/>
          <p:cNvSpPr>
            <a:spLocks noChangeShapeType="1"/>
          </p:cNvSpPr>
          <p:nvPr/>
        </p:nvSpPr>
        <p:spPr bwMode="auto">
          <a:xfrm>
            <a:off x="4454525" y="6024563"/>
            <a:ext cx="44259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832" name="Line 88"/>
          <p:cNvSpPr>
            <a:spLocks noChangeShapeType="1"/>
          </p:cNvSpPr>
          <p:nvPr/>
        </p:nvSpPr>
        <p:spPr bwMode="auto">
          <a:xfrm>
            <a:off x="5162550" y="2933700"/>
            <a:ext cx="1039813" cy="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833" name="Freeform 89"/>
          <p:cNvSpPr>
            <a:spLocks/>
          </p:cNvSpPr>
          <p:nvPr/>
        </p:nvSpPr>
        <p:spPr bwMode="auto">
          <a:xfrm>
            <a:off x="7134225" y="2209800"/>
            <a:ext cx="239713" cy="2820988"/>
          </a:xfrm>
          <a:custGeom>
            <a:avLst/>
            <a:gdLst>
              <a:gd name="T0" fmla="*/ 98 w 143"/>
              <a:gd name="T1" fmla="*/ 1678 h 1678"/>
              <a:gd name="T2" fmla="*/ 7 w 143"/>
              <a:gd name="T3" fmla="*/ 635 h 1678"/>
              <a:gd name="T4" fmla="*/ 143 w 143"/>
              <a:gd name="T5" fmla="*/ 0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1678">
                <a:moveTo>
                  <a:pt x="98" y="1678"/>
                </a:moveTo>
                <a:cubicBezTo>
                  <a:pt x="49" y="1296"/>
                  <a:pt x="0" y="915"/>
                  <a:pt x="7" y="635"/>
                </a:cubicBezTo>
                <a:cubicBezTo>
                  <a:pt x="14" y="355"/>
                  <a:pt x="78" y="177"/>
                  <a:pt x="143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834" name="Text Box 90"/>
          <p:cNvSpPr txBox="1">
            <a:spLocks noChangeArrowheads="1"/>
          </p:cNvSpPr>
          <p:nvPr/>
        </p:nvSpPr>
        <p:spPr bwMode="auto">
          <a:xfrm>
            <a:off x="455613" y="4192588"/>
            <a:ext cx="2244725" cy="371475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Retrace from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t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 to 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s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183835" name="Line 91"/>
          <p:cNvSpPr>
            <a:spLocks noChangeShapeType="1"/>
          </p:cNvSpPr>
          <p:nvPr/>
        </p:nvSpPr>
        <p:spPr bwMode="auto">
          <a:xfrm>
            <a:off x="5148263" y="4437063"/>
            <a:ext cx="1039812" cy="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836" name="Text Box 92"/>
          <p:cNvSpPr txBox="1">
            <a:spLocks noChangeArrowheads="1"/>
          </p:cNvSpPr>
          <p:nvPr/>
        </p:nvSpPr>
        <p:spPr bwMode="auto">
          <a:xfrm>
            <a:off x="155575" y="5127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s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83837" name="Text Box 93"/>
          <p:cNvSpPr txBox="1">
            <a:spLocks noChangeArrowheads="1"/>
          </p:cNvSpPr>
          <p:nvPr/>
        </p:nvSpPr>
        <p:spPr bwMode="auto">
          <a:xfrm>
            <a:off x="3708400" y="18462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t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83765" name="Oval 21"/>
          <p:cNvSpPr>
            <a:spLocks noChangeArrowheads="1"/>
          </p:cNvSpPr>
          <p:nvPr/>
        </p:nvSpPr>
        <p:spPr bwMode="auto">
          <a:xfrm>
            <a:off x="1857375" y="436563"/>
            <a:ext cx="4826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3767" name="Text Box 23"/>
          <p:cNvSpPr txBox="1">
            <a:spLocks noChangeArrowheads="1"/>
          </p:cNvSpPr>
          <p:nvPr/>
        </p:nvSpPr>
        <p:spPr bwMode="auto">
          <a:xfrm>
            <a:off x="1843088" y="512763"/>
            <a:ext cx="528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4</a:t>
            </a:r>
          </a:p>
        </p:txBody>
      </p:sp>
    </p:spTree>
    <p:extLst>
      <p:ext uri="{BB962C8B-B14F-4D97-AF65-F5344CB8AC3E}">
        <p14:creationId xmlns:p14="http://schemas.microsoft.com/office/powerpoint/2010/main" val="3420873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8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118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8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8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18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8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8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118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54" grpId="0" animBg="1"/>
      <p:bldP spid="1183755" grpId="0" animBg="1"/>
      <p:bldP spid="1183756" grpId="0" animBg="1"/>
      <p:bldP spid="1183757" grpId="0" animBg="1"/>
      <p:bldP spid="1183758" grpId="0" animBg="1"/>
      <p:bldP spid="1183759" grpId="0" animBg="1"/>
      <p:bldP spid="1183805" grpId="0" animBg="1"/>
      <p:bldP spid="1183806" grpId="0" animBg="1"/>
      <p:bldP spid="118383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D7D18-CBC4-F240-AB34-A1F5102EE099}" type="slidenum">
              <a:rPr lang="en-US"/>
              <a:pPr/>
              <a:t>98</a:t>
            </a:fld>
            <a:endParaRPr lang="en-US"/>
          </a:p>
        </p:txBody>
      </p:sp>
      <p:sp>
        <p:nvSpPr>
          <p:cNvPr id="1184770" name="Rectangle 2"/>
          <p:cNvSpPr>
            <a:spLocks noChangeArrowheads="1"/>
          </p:cNvSpPr>
          <p:nvPr/>
        </p:nvSpPr>
        <p:spPr bwMode="auto">
          <a:xfrm>
            <a:off x="0" y="0"/>
            <a:ext cx="9144000" cy="7747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71" name="Line 3"/>
          <p:cNvSpPr>
            <a:spLocks noChangeShapeType="1"/>
          </p:cNvSpPr>
          <p:nvPr/>
        </p:nvSpPr>
        <p:spPr bwMode="auto">
          <a:xfrm>
            <a:off x="2343150" y="690563"/>
            <a:ext cx="9493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72" name="Line 4"/>
          <p:cNvSpPr>
            <a:spLocks noChangeShapeType="1"/>
          </p:cNvSpPr>
          <p:nvPr/>
        </p:nvSpPr>
        <p:spPr bwMode="auto">
          <a:xfrm>
            <a:off x="908050" y="19986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73" name="Line 5"/>
          <p:cNvSpPr>
            <a:spLocks noChangeShapeType="1"/>
          </p:cNvSpPr>
          <p:nvPr/>
        </p:nvSpPr>
        <p:spPr bwMode="auto">
          <a:xfrm>
            <a:off x="2317750" y="1998663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74" name="Line 6"/>
          <p:cNvSpPr>
            <a:spLocks noChangeShapeType="1"/>
          </p:cNvSpPr>
          <p:nvPr/>
        </p:nvSpPr>
        <p:spPr bwMode="auto">
          <a:xfrm>
            <a:off x="908050" y="333375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75" name="Line 7"/>
          <p:cNvSpPr>
            <a:spLocks noChangeShapeType="1"/>
          </p:cNvSpPr>
          <p:nvPr/>
        </p:nvSpPr>
        <p:spPr bwMode="auto">
          <a:xfrm>
            <a:off x="2317750" y="3333750"/>
            <a:ext cx="9493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76" name="Line 8"/>
          <p:cNvSpPr>
            <a:spLocks noChangeShapeType="1"/>
          </p:cNvSpPr>
          <p:nvPr/>
        </p:nvSpPr>
        <p:spPr bwMode="auto">
          <a:xfrm>
            <a:off x="906463" y="687388"/>
            <a:ext cx="9493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77" name="Oval 9"/>
          <p:cNvSpPr>
            <a:spLocks noChangeArrowheads="1"/>
          </p:cNvSpPr>
          <p:nvPr/>
        </p:nvSpPr>
        <p:spPr bwMode="auto">
          <a:xfrm>
            <a:off x="452438" y="436563"/>
            <a:ext cx="4826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78" name="Oval 10"/>
          <p:cNvSpPr>
            <a:spLocks noChangeArrowheads="1"/>
          </p:cNvSpPr>
          <p:nvPr/>
        </p:nvSpPr>
        <p:spPr bwMode="auto">
          <a:xfrm>
            <a:off x="452438" y="17716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79" name="Oval 11"/>
          <p:cNvSpPr>
            <a:spLocks noChangeArrowheads="1"/>
          </p:cNvSpPr>
          <p:nvPr/>
        </p:nvSpPr>
        <p:spPr bwMode="auto">
          <a:xfrm>
            <a:off x="1858963" y="1771650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80" name="Oval 12"/>
          <p:cNvSpPr>
            <a:spLocks noChangeArrowheads="1"/>
          </p:cNvSpPr>
          <p:nvPr/>
        </p:nvSpPr>
        <p:spPr bwMode="auto">
          <a:xfrm>
            <a:off x="3267075" y="1771650"/>
            <a:ext cx="481013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DD1D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EDD1D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81" name="Oval 13"/>
          <p:cNvSpPr>
            <a:spLocks noChangeArrowheads="1"/>
          </p:cNvSpPr>
          <p:nvPr/>
        </p:nvSpPr>
        <p:spPr bwMode="auto">
          <a:xfrm>
            <a:off x="3267075" y="436563"/>
            <a:ext cx="481013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82" name="Oval 14"/>
          <p:cNvSpPr>
            <a:spLocks noChangeArrowheads="1"/>
          </p:cNvSpPr>
          <p:nvPr/>
        </p:nvSpPr>
        <p:spPr bwMode="auto">
          <a:xfrm>
            <a:off x="1858963" y="436563"/>
            <a:ext cx="4826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83" name="Text Box 15"/>
          <p:cNvSpPr txBox="1">
            <a:spLocks noChangeArrowheads="1"/>
          </p:cNvSpPr>
          <p:nvPr/>
        </p:nvSpPr>
        <p:spPr bwMode="auto">
          <a:xfrm>
            <a:off x="438150" y="512763"/>
            <a:ext cx="5286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1184784" name="Text Box 16"/>
          <p:cNvSpPr txBox="1">
            <a:spLocks noChangeArrowheads="1"/>
          </p:cNvSpPr>
          <p:nvPr/>
        </p:nvSpPr>
        <p:spPr bwMode="auto">
          <a:xfrm>
            <a:off x="1844675" y="512763"/>
            <a:ext cx="5286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4</a:t>
            </a:r>
          </a:p>
        </p:txBody>
      </p:sp>
      <p:sp>
        <p:nvSpPr>
          <p:cNvPr id="1184785" name="Text Box 17"/>
          <p:cNvSpPr txBox="1">
            <a:spLocks noChangeArrowheads="1"/>
          </p:cNvSpPr>
          <p:nvPr/>
        </p:nvSpPr>
        <p:spPr bwMode="auto">
          <a:xfrm>
            <a:off x="3254375" y="512763"/>
            <a:ext cx="5270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7</a:t>
            </a:r>
          </a:p>
        </p:txBody>
      </p:sp>
      <p:sp>
        <p:nvSpPr>
          <p:cNvPr id="1184786" name="Text Box 18"/>
          <p:cNvSpPr txBox="1">
            <a:spLocks noChangeArrowheads="1"/>
          </p:cNvSpPr>
          <p:nvPr/>
        </p:nvSpPr>
        <p:spPr bwMode="auto">
          <a:xfrm>
            <a:off x="438150" y="1847850"/>
            <a:ext cx="528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2</a:t>
            </a:r>
          </a:p>
        </p:txBody>
      </p:sp>
      <p:sp>
        <p:nvSpPr>
          <p:cNvPr id="1184787" name="Text Box 19"/>
          <p:cNvSpPr txBox="1">
            <a:spLocks noChangeArrowheads="1"/>
          </p:cNvSpPr>
          <p:nvPr/>
        </p:nvSpPr>
        <p:spPr bwMode="auto">
          <a:xfrm>
            <a:off x="1844675" y="1847850"/>
            <a:ext cx="5286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5</a:t>
            </a:r>
          </a:p>
        </p:txBody>
      </p:sp>
      <p:sp>
        <p:nvSpPr>
          <p:cNvPr id="1184788" name="Text Box 20"/>
          <p:cNvSpPr txBox="1">
            <a:spLocks noChangeArrowheads="1"/>
          </p:cNvSpPr>
          <p:nvPr/>
        </p:nvSpPr>
        <p:spPr bwMode="auto">
          <a:xfrm>
            <a:off x="3254375" y="1847850"/>
            <a:ext cx="5270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3300"/>
                </a:solidFill>
              </a:rPr>
              <a:t>  </a:t>
            </a:r>
            <a:r>
              <a:rPr lang="de-DE" sz="1500" b="1" smtClean="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1184789" name="Oval 21"/>
          <p:cNvSpPr>
            <a:spLocks noChangeArrowheads="1"/>
          </p:cNvSpPr>
          <p:nvPr/>
        </p:nvSpPr>
        <p:spPr bwMode="auto">
          <a:xfrm>
            <a:off x="452438" y="3106738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90" name="Text Box 22"/>
          <p:cNvSpPr txBox="1">
            <a:spLocks noChangeArrowheads="1"/>
          </p:cNvSpPr>
          <p:nvPr/>
        </p:nvSpPr>
        <p:spPr bwMode="auto">
          <a:xfrm>
            <a:off x="438150" y="3181350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3</a:t>
            </a:r>
          </a:p>
        </p:txBody>
      </p:sp>
      <p:sp>
        <p:nvSpPr>
          <p:cNvPr id="1184791" name="Oval 23"/>
          <p:cNvSpPr>
            <a:spLocks noChangeArrowheads="1"/>
          </p:cNvSpPr>
          <p:nvPr/>
        </p:nvSpPr>
        <p:spPr bwMode="auto">
          <a:xfrm>
            <a:off x="1858963" y="3106738"/>
            <a:ext cx="482600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92" name="Text Box 24"/>
          <p:cNvSpPr txBox="1">
            <a:spLocks noChangeArrowheads="1"/>
          </p:cNvSpPr>
          <p:nvPr/>
        </p:nvSpPr>
        <p:spPr bwMode="auto">
          <a:xfrm>
            <a:off x="1844675" y="3181350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6</a:t>
            </a:r>
          </a:p>
        </p:txBody>
      </p:sp>
      <p:sp>
        <p:nvSpPr>
          <p:cNvPr id="1184793" name="Oval 25"/>
          <p:cNvSpPr>
            <a:spLocks noChangeArrowheads="1"/>
          </p:cNvSpPr>
          <p:nvPr/>
        </p:nvSpPr>
        <p:spPr bwMode="auto">
          <a:xfrm>
            <a:off x="3267075" y="3106738"/>
            <a:ext cx="481013" cy="4953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94" name="Text Box 26"/>
          <p:cNvSpPr txBox="1">
            <a:spLocks noChangeArrowheads="1"/>
          </p:cNvSpPr>
          <p:nvPr/>
        </p:nvSpPr>
        <p:spPr bwMode="auto">
          <a:xfrm>
            <a:off x="3254375" y="3181350"/>
            <a:ext cx="5270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 9</a:t>
            </a:r>
          </a:p>
        </p:txBody>
      </p:sp>
      <p:sp>
        <p:nvSpPr>
          <p:cNvPr id="1184795" name="Line 27"/>
          <p:cNvSpPr>
            <a:spLocks noChangeShapeType="1"/>
          </p:cNvSpPr>
          <p:nvPr/>
        </p:nvSpPr>
        <p:spPr bwMode="auto">
          <a:xfrm flipV="1">
            <a:off x="695325" y="93345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96" name="Line 28"/>
          <p:cNvSpPr>
            <a:spLocks noChangeShapeType="1"/>
          </p:cNvSpPr>
          <p:nvPr/>
        </p:nvSpPr>
        <p:spPr bwMode="auto">
          <a:xfrm flipV="1">
            <a:off x="695325" y="2265363"/>
            <a:ext cx="0" cy="8397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97" name="Line 29"/>
          <p:cNvSpPr>
            <a:spLocks noChangeShapeType="1"/>
          </p:cNvSpPr>
          <p:nvPr/>
        </p:nvSpPr>
        <p:spPr bwMode="auto">
          <a:xfrm flipV="1">
            <a:off x="2071688" y="93345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98" name="Line 30"/>
          <p:cNvSpPr>
            <a:spLocks noChangeShapeType="1"/>
          </p:cNvSpPr>
          <p:nvPr/>
        </p:nvSpPr>
        <p:spPr bwMode="auto">
          <a:xfrm flipV="1">
            <a:off x="2071688" y="2265363"/>
            <a:ext cx="0" cy="8397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799" name="Line 31"/>
          <p:cNvSpPr>
            <a:spLocks noChangeShapeType="1"/>
          </p:cNvSpPr>
          <p:nvPr/>
        </p:nvSpPr>
        <p:spPr bwMode="auto">
          <a:xfrm flipV="1">
            <a:off x="3476625" y="2265363"/>
            <a:ext cx="0" cy="8397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802" name="Text Box 34"/>
          <p:cNvSpPr txBox="1">
            <a:spLocks noChangeArrowheads="1"/>
          </p:cNvSpPr>
          <p:nvPr/>
        </p:nvSpPr>
        <p:spPr bwMode="auto">
          <a:xfrm>
            <a:off x="1155700" y="37941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1,4</a:t>
            </a:r>
          </a:p>
        </p:txBody>
      </p:sp>
      <p:sp>
        <p:nvSpPr>
          <p:cNvPr id="1184803" name="Text Box 35"/>
          <p:cNvSpPr txBox="1">
            <a:spLocks noChangeArrowheads="1"/>
          </p:cNvSpPr>
          <p:nvPr/>
        </p:nvSpPr>
        <p:spPr bwMode="auto">
          <a:xfrm>
            <a:off x="2563813" y="379413"/>
            <a:ext cx="69691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9,12</a:t>
            </a:r>
          </a:p>
        </p:txBody>
      </p:sp>
      <p:sp>
        <p:nvSpPr>
          <p:cNvPr id="1184804" name="Text Box 36"/>
          <p:cNvSpPr txBox="1">
            <a:spLocks noChangeArrowheads="1"/>
          </p:cNvSpPr>
          <p:nvPr/>
        </p:nvSpPr>
        <p:spPr bwMode="auto">
          <a:xfrm>
            <a:off x="3489325" y="1219200"/>
            <a:ext cx="77787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12,14</a:t>
            </a:r>
          </a:p>
        </p:txBody>
      </p:sp>
      <p:sp>
        <p:nvSpPr>
          <p:cNvPr id="1184805" name="Line 37"/>
          <p:cNvSpPr>
            <a:spLocks noChangeShapeType="1"/>
          </p:cNvSpPr>
          <p:nvPr/>
        </p:nvSpPr>
        <p:spPr bwMode="auto">
          <a:xfrm flipV="1">
            <a:off x="3490913" y="922338"/>
            <a:ext cx="0" cy="8397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4806" name="Text Box 38"/>
          <p:cNvSpPr txBox="1">
            <a:spLocks noChangeArrowheads="1"/>
          </p:cNvSpPr>
          <p:nvPr/>
        </p:nvSpPr>
        <p:spPr bwMode="auto">
          <a:xfrm>
            <a:off x="455613" y="4192588"/>
            <a:ext cx="3468687" cy="630237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>
            <a:spAutoFit/>
          </a:bodyPr>
          <a:lstStyle>
            <a:lvl1pPr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Optimal path 1-4-7-8 from </a:t>
            </a:r>
            <a:r>
              <a:rPr lang="de-DE" sz="1700" i="1" smtClean="0">
                <a:solidFill>
                  <a:srgbClr val="000000"/>
                </a:solidFill>
              </a:rPr>
              <a:t>s</a:t>
            </a:r>
            <a:r>
              <a:rPr lang="de-DE" sz="1700" smtClean="0">
                <a:solidFill>
                  <a:srgbClr val="000000"/>
                </a:solidFill>
              </a:rPr>
              <a:t> to </a:t>
            </a:r>
            <a:r>
              <a:rPr lang="de-DE" sz="1700" i="1" smtClean="0">
                <a:solidFill>
                  <a:srgbClr val="000000"/>
                </a:solidFill>
              </a:rPr>
              <a:t>t</a:t>
            </a:r>
            <a:r>
              <a:rPr lang="de-DE" sz="1700" smtClean="0">
                <a:solidFill>
                  <a:srgbClr val="000000"/>
                </a:solidFill>
              </a:rPr>
              <a:t>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with accumulated cost (12,14)</a:t>
            </a:r>
          </a:p>
        </p:txBody>
      </p:sp>
      <p:sp>
        <p:nvSpPr>
          <p:cNvPr id="1184807" name="Text Box 39"/>
          <p:cNvSpPr txBox="1">
            <a:spLocks noChangeArrowheads="1"/>
          </p:cNvSpPr>
          <p:nvPr/>
        </p:nvSpPr>
        <p:spPr bwMode="auto">
          <a:xfrm>
            <a:off x="155575" y="5127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s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  <p:sp>
        <p:nvSpPr>
          <p:cNvPr id="1184808" name="Text Box 40"/>
          <p:cNvSpPr txBox="1">
            <a:spLocks noChangeArrowheads="1"/>
          </p:cNvSpPr>
          <p:nvPr/>
        </p:nvSpPr>
        <p:spPr bwMode="auto">
          <a:xfrm>
            <a:off x="3708400" y="1846263"/>
            <a:ext cx="528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sz="1500" b="1" i="1" smtClean="0">
                <a:solidFill>
                  <a:srgbClr val="CC0000"/>
                </a:solidFill>
              </a:rPr>
              <a:t>t</a:t>
            </a:r>
            <a:endParaRPr lang="de-DE" sz="1500" b="1" baseline="-2500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9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76EAE-2446-3C4B-A1AA-9BF7B167742F}" type="slidenum">
              <a:rPr lang="en-US"/>
              <a:pPr/>
              <a:t>99</a:t>
            </a:fld>
            <a:endParaRPr lang="en-US"/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/>
              <a:t>5.6.4	</a:t>
            </a:r>
            <a:r>
              <a:rPr lang="en-US" altLang="zh-CN">
                <a:ea typeface="宋体" charset="0"/>
                <a:cs typeface="宋体" charset="0"/>
              </a:rPr>
              <a:t>Finding Shortest Paths with A* Search</a:t>
            </a:r>
            <a:endParaRPr lang="de-DE"/>
          </a:p>
        </p:txBody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301750"/>
            <a:ext cx="8154987" cy="4795838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 dirty="0">
                <a:solidFill>
                  <a:srgbClr val="CC0000"/>
                </a:solidFill>
                <a:ea typeface="宋体" charset="0"/>
                <a:cs typeface="宋体" charset="0"/>
              </a:rPr>
              <a:t>A* search</a:t>
            </a:r>
            <a:r>
              <a:rPr lang="en-US" altLang="zh-CN" dirty="0">
                <a:ea typeface="宋体" charset="0"/>
                <a:cs typeface="宋体" charset="0"/>
              </a:rPr>
              <a:t> operates similarly to </a:t>
            </a:r>
            <a:r>
              <a:rPr lang="en-US" altLang="zh-CN" dirty="0" err="1">
                <a:ea typeface="宋体" charset="0"/>
                <a:cs typeface="宋体" charset="0"/>
              </a:rPr>
              <a:t>Dijkstra’s</a:t>
            </a:r>
            <a:r>
              <a:rPr lang="en-US" altLang="zh-CN" dirty="0">
                <a:ea typeface="宋体" charset="0"/>
                <a:cs typeface="宋体" charset="0"/>
              </a:rPr>
              <a:t> algorithm, but extends the cost function to include an estimated distance from the current node to the target</a:t>
            </a:r>
          </a:p>
          <a:p>
            <a:pPr marL="323850" indent="-323850" defTabSz="849313">
              <a:lnSpc>
                <a:spcPct val="100000"/>
              </a:lnSpc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Expands only the most promising nodes; its best-first search strategy eliminates a large portion of the solution space </a:t>
            </a:r>
          </a:p>
        </p:txBody>
      </p:sp>
      <p:grpSp>
        <p:nvGrpSpPr>
          <p:cNvPr id="1186934" name="Group 118"/>
          <p:cNvGrpSpPr>
            <a:grpSpLocks/>
          </p:cNvGrpSpPr>
          <p:nvPr/>
        </p:nvGrpSpPr>
        <p:grpSpPr bwMode="auto">
          <a:xfrm>
            <a:off x="684213" y="3141663"/>
            <a:ext cx="8351837" cy="2841625"/>
            <a:chOff x="431" y="1979"/>
            <a:chExt cx="5261" cy="1790"/>
          </a:xfrm>
        </p:grpSpPr>
        <p:sp>
          <p:nvSpPr>
            <p:cNvPr id="1186933" name="Rectangle 117"/>
            <p:cNvSpPr>
              <a:spLocks noChangeArrowheads="1"/>
            </p:cNvSpPr>
            <p:nvPr/>
          </p:nvSpPr>
          <p:spPr bwMode="auto">
            <a:xfrm>
              <a:off x="4772" y="2252"/>
              <a:ext cx="920" cy="108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7281" tIns="43641" rIns="87281" bIns="43641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86820" name="Rectangle 4"/>
            <p:cNvSpPr>
              <a:spLocks noChangeArrowheads="1"/>
            </p:cNvSpPr>
            <p:nvPr/>
          </p:nvSpPr>
          <p:spPr bwMode="auto">
            <a:xfrm>
              <a:off x="691" y="1997"/>
              <a:ext cx="1352" cy="136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86821" name="Group 5"/>
            <p:cNvGrpSpPr>
              <a:grpSpLocks/>
            </p:cNvGrpSpPr>
            <p:nvPr/>
          </p:nvGrpSpPr>
          <p:grpSpPr bwMode="auto">
            <a:xfrm>
              <a:off x="693" y="2003"/>
              <a:ext cx="1353" cy="1353"/>
              <a:chOff x="35" y="1262"/>
              <a:chExt cx="1353" cy="1353"/>
            </a:xfrm>
          </p:grpSpPr>
          <p:sp>
            <p:nvSpPr>
              <p:cNvPr id="1186822" name="Line 6"/>
              <p:cNvSpPr>
                <a:spLocks noChangeShapeType="1"/>
              </p:cNvSpPr>
              <p:nvPr/>
            </p:nvSpPr>
            <p:spPr bwMode="auto">
              <a:xfrm>
                <a:off x="35" y="1452"/>
                <a:ext cx="135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23" name="Line 7"/>
              <p:cNvSpPr>
                <a:spLocks noChangeShapeType="1"/>
              </p:cNvSpPr>
              <p:nvPr/>
            </p:nvSpPr>
            <p:spPr bwMode="auto">
              <a:xfrm>
                <a:off x="35" y="1646"/>
                <a:ext cx="135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24" name="Line 8"/>
              <p:cNvSpPr>
                <a:spLocks noChangeShapeType="1"/>
              </p:cNvSpPr>
              <p:nvPr/>
            </p:nvSpPr>
            <p:spPr bwMode="auto">
              <a:xfrm>
                <a:off x="35" y="1842"/>
                <a:ext cx="135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25" name="Line 9"/>
              <p:cNvSpPr>
                <a:spLocks noChangeShapeType="1"/>
              </p:cNvSpPr>
              <p:nvPr/>
            </p:nvSpPr>
            <p:spPr bwMode="auto">
              <a:xfrm>
                <a:off x="35" y="2037"/>
                <a:ext cx="135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26" name="Line 10"/>
              <p:cNvSpPr>
                <a:spLocks noChangeShapeType="1"/>
              </p:cNvSpPr>
              <p:nvPr/>
            </p:nvSpPr>
            <p:spPr bwMode="auto">
              <a:xfrm>
                <a:off x="35" y="2233"/>
                <a:ext cx="135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27" name="Line 11"/>
              <p:cNvSpPr>
                <a:spLocks noChangeShapeType="1"/>
              </p:cNvSpPr>
              <p:nvPr/>
            </p:nvSpPr>
            <p:spPr bwMode="auto">
              <a:xfrm>
                <a:off x="224" y="1262"/>
                <a:ext cx="0" cy="135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28" name="Line 12"/>
              <p:cNvSpPr>
                <a:spLocks noChangeShapeType="1"/>
              </p:cNvSpPr>
              <p:nvPr/>
            </p:nvSpPr>
            <p:spPr bwMode="auto">
              <a:xfrm>
                <a:off x="419" y="1262"/>
                <a:ext cx="0" cy="135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29" name="Line 13"/>
              <p:cNvSpPr>
                <a:spLocks noChangeShapeType="1"/>
              </p:cNvSpPr>
              <p:nvPr/>
            </p:nvSpPr>
            <p:spPr bwMode="auto">
              <a:xfrm>
                <a:off x="615" y="1262"/>
                <a:ext cx="0" cy="135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30" name="Line 14"/>
              <p:cNvSpPr>
                <a:spLocks noChangeShapeType="1"/>
              </p:cNvSpPr>
              <p:nvPr/>
            </p:nvSpPr>
            <p:spPr bwMode="auto">
              <a:xfrm>
                <a:off x="810" y="1262"/>
                <a:ext cx="0" cy="135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31" name="Line 15"/>
              <p:cNvSpPr>
                <a:spLocks noChangeShapeType="1"/>
              </p:cNvSpPr>
              <p:nvPr/>
            </p:nvSpPr>
            <p:spPr bwMode="auto">
              <a:xfrm>
                <a:off x="1006" y="1262"/>
                <a:ext cx="0" cy="135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32" name="Line 16"/>
              <p:cNvSpPr>
                <a:spLocks noChangeShapeType="1"/>
              </p:cNvSpPr>
              <p:nvPr/>
            </p:nvSpPr>
            <p:spPr bwMode="auto">
              <a:xfrm>
                <a:off x="1200" y="1262"/>
                <a:ext cx="0" cy="135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33" name="Line 17"/>
              <p:cNvSpPr>
                <a:spLocks noChangeShapeType="1"/>
              </p:cNvSpPr>
              <p:nvPr/>
            </p:nvSpPr>
            <p:spPr bwMode="auto">
              <a:xfrm>
                <a:off x="35" y="2428"/>
                <a:ext cx="135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86834" name="Text Box 18"/>
            <p:cNvSpPr txBox="1">
              <a:spLocks noChangeArrowheads="1"/>
            </p:cNvSpPr>
            <p:nvPr/>
          </p:nvSpPr>
          <p:spPr bwMode="auto">
            <a:xfrm>
              <a:off x="2990" y="3403"/>
              <a:ext cx="121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600" smtClean="0">
                  <a:solidFill>
                    <a:srgbClr val="CC0000"/>
                  </a:solidFill>
                  <a:latin typeface="Arial" charset="0"/>
                  <a:ea typeface="宋体" charset="0"/>
                  <a:cs typeface="宋体" charset="0"/>
                </a:rPr>
                <a:t>A* search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(exploring 6 nodes)</a:t>
              </a:r>
              <a:endPara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86835" name="Text Box 19"/>
            <p:cNvSpPr txBox="1">
              <a:spLocks noChangeArrowheads="1"/>
            </p:cNvSpPr>
            <p:nvPr/>
          </p:nvSpPr>
          <p:spPr bwMode="auto">
            <a:xfrm>
              <a:off x="710" y="3403"/>
              <a:ext cx="128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Dijkstra‘s algorithm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(exploring 31 nodes)</a:t>
              </a:r>
              <a:endPara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86836" name="Text Box 20"/>
            <p:cNvSpPr txBox="1">
              <a:spLocks noChangeArrowheads="1"/>
            </p:cNvSpPr>
            <p:nvPr/>
          </p:nvSpPr>
          <p:spPr bwMode="auto">
            <a:xfrm>
              <a:off x="1464" y="237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1186837" name="Text Box 21"/>
            <p:cNvSpPr txBox="1">
              <a:spLocks noChangeArrowheads="1"/>
            </p:cNvSpPr>
            <p:nvPr/>
          </p:nvSpPr>
          <p:spPr bwMode="auto">
            <a:xfrm>
              <a:off x="1665" y="25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1186838" name="Text Box 22"/>
            <p:cNvSpPr txBox="1">
              <a:spLocks noChangeArrowheads="1"/>
            </p:cNvSpPr>
            <p:nvPr/>
          </p:nvSpPr>
          <p:spPr bwMode="auto">
            <a:xfrm>
              <a:off x="1472" y="276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  <p:sp>
          <p:nvSpPr>
            <p:cNvPr id="1186839" name="Text Box 23"/>
            <p:cNvSpPr txBox="1">
              <a:spLocks noChangeArrowheads="1"/>
            </p:cNvSpPr>
            <p:nvPr/>
          </p:nvSpPr>
          <p:spPr bwMode="auto">
            <a:xfrm>
              <a:off x="1268" y="2569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4</a:t>
              </a:r>
            </a:p>
          </p:txBody>
        </p:sp>
        <p:sp>
          <p:nvSpPr>
            <p:cNvPr id="1186840" name="Text Box 24"/>
            <p:cNvSpPr txBox="1">
              <a:spLocks noChangeArrowheads="1"/>
            </p:cNvSpPr>
            <p:nvPr/>
          </p:nvSpPr>
          <p:spPr bwMode="auto">
            <a:xfrm>
              <a:off x="1206" y="2175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13</a:t>
              </a:r>
            </a:p>
          </p:txBody>
        </p:sp>
        <p:sp>
          <p:nvSpPr>
            <p:cNvPr id="1186841" name="Text Box 25"/>
            <p:cNvSpPr txBox="1">
              <a:spLocks noChangeArrowheads="1"/>
            </p:cNvSpPr>
            <p:nvPr/>
          </p:nvSpPr>
          <p:spPr bwMode="auto">
            <a:xfrm>
              <a:off x="1663" y="237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5</a:t>
              </a:r>
            </a:p>
          </p:txBody>
        </p:sp>
        <p:sp>
          <p:nvSpPr>
            <p:cNvPr id="1186842" name="Text Box 26"/>
            <p:cNvSpPr txBox="1">
              <a:spLocks noChangeArrowheads="1"/>
            </p:cNvSpPr>
            <p:nvPr/>
          </p:nvSpPr>
          <p:spPr bwMode="auto">
            <a:xfrm>
              <a:off x="1274" y="237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6</a:t>
              </a:r>
            </a:p>
          </p:txBody>
        </p:sp>
        <p:sp>
          <p:nvSpPr>
            <p:cNvPr id="1186843" name="Text Box 27"/>
            <p:cNvSpPr txBox="1">
              <a:spLocks noChangeArrowheads="1"/>
            </p:cNvSpPr>
            <p:nvPr/>
          </p:nvSpPr>
          <p:spPr bwMode="auto">
            <a:xfrm>
              <a:off x="1864" y="2572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7</a:t>
              </a:r>
            </a:p>
          </p:txBody>
        </p:sp>
        <p:sp>
          <p:nvSpPr>
            <p:cNvPr id="1186844" name="Text Box 28"/>
            <p:cNvSpPr txBox="1">
              <a:spLocks noChangeArrowheads="1"/>
            </p:cNvSpPr>
            <p:nvPr/>
          </p:nvSpPr>
          <p:spPr bwMode="auto">
            <a:xfrm>
              <a:off x="1663" y="276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8</a:t>
              </a:r>
            </a:p>
          </p:txBody>
        </p:sp>
        <p:sp>
          <p:nvSpPr>
            <p:cNvPr id="1186845" name="Text Box 29"/>
            <p:cNvSpPr txBox="1">
              <a:spLocks noChangeArrowheads="1"/>
            </p:cNvSpPr>
            <p:nvPr/>
          </p:nvSpPr>
          <p:spPr bwMode="auto">
            <a:xfrm>
              <a:off x="1409" y="2955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9</a:t>
              </a:r>
            </a:p>
          </p:txBody>
        </p:sp>
        <p:sp>
          <p:nvSpPr>
            <p:cNvPr id="1186846" name="Text Box 30"/>
            <p:cNvSpPr txBox="1">
              <a:spLocks noChangeArrowheads="1"/>
            </p:cNvSpPr>
            <p:nvPr/>
          </p:nvSpPr>
          <p:spPr bwMode="auto">
            <a:xfrm>
              <a:off x="1203" y="2765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10</a:t>
              </a:r>
            </a:p>
          </p:txBody>
        </p:sp>
        <p:sp>
          <p:nvSpPr>
            <p:cNvPr id="1186847" name="Text Box 31"/>
            <p:cNvSpPr txBox="1">
              <a:spLocks noChangeArrowheads="1"/>
            </p:cNvSpPr>
            <p:nvPr/>
          </p:nvSpPr>
          <p:spPr bwMode="auto">
            <a:xfrm>
              <a:off x="1401" y="1980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29</a:t>
              </a:r>
            </a:p>
          </p:txBody>
        </p:sp>
        <p:sp>
          <p:nvSpPr>
            <p:cNvPr id="1186848" name="Text Box 32"/>
            <p:cNvSpPr txBox="1">
              <a:spLocks noChangeArrowheads="1"/>
            </p:cNvSpPr>
            <p:nvPr/>
          </p:nvSpPr>
          <p:spPr bwMode="auto">
            <a:xfrm>
              <a:off x="1603" y="2173"/>
              <a:ext cx="3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11</a:t>
              </a:r>
            </a:p>
          </p:txBody>
        </p:sp>
        <p:sp>
          <p:nvSpPr>
            <p:cNvPr id="1186849" name="Text Box 33"/>
            <p:cNvSpPr txBox="1">
              <a:spLocks noChangeArrowheads="1"/>
            </p:cNvSpPr>
            <p:nvPr/>
          </p:nvSpPr>
          <p:spPr bwMode="auto">
            <a:xfrm>
              <a:off x="1790" y="2372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12</a:t>
              </a:r>
            </a:p>
          </p:txBody>
        </p:sp>
        <p:sp>
          <p:nvSpPr>
            <p:cNvPr id="1186850" name="Text Box 34"/>
            <p:cNvSpPr txBox="1">
              <a:spLocks noChangeArrowheads="1"/>
            </p:cNvSpPr>
            <p:nvPr/>
          </p:nvSpPr>
          <p:spPr bwMode="auto">
            <a:xfrm>
              <a:off x="1787" y="2761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14</a:t>
              </a:r>
            </a:p>
          </p:txBody>
        </p:sp>
        <p:sp>
          <p:nvSpPr>
            <p:cNvPr id="1186851" name="Text Box 35"/>
            <p:cNvSpPr txBox="1">
              <a:spLocks noChangeArrowheads="1"/>
            </p:cNvSpPr>
            <p:nvPr/>
          </p:nvSpPr>
          <p:spPr bwMode="auto">
            <a:xfrm>
              <a:off x="1593" y="2957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15</a:t>
              </a:r>
            </a:p>
          </p:txBody>
        </p:sp>
        <p:sp>
          <p:nvSpPr>
            <p:cNvPr id="1186852" name="Text Box 36"/>
            <p:cNvSpPr txBox="1">
              <a:spLocks noChangeArrowheads="1"/>
            </p:cNvSpPr>
            <p:nvPr/>
          </p:nvSpPr>
          <p:spPr bwMode="auto">
            <a:xfrm>
              <a:off x="1407" y="3146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16</a:t>
              </a:r>
            </a:p>
          </p:txBody>
        </p:sp>
        <p:sp>
          <p:nvSpPr>
            <p:cNvPr id="1186853" name="Text Box 37"/>
            <p:cNvSpPr txBox="1">
              <a:spLocks noChangeArrowheads="1"/>
            </p:cNvSpPr>
            <p:nvPr/>
          </p:nvSpPr>
          <p:spPr bwMode="auto">
            <a:xfrm>
              <a:off x="1206" y="2957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17</a:t>
              </a:r>
            </a:p>
          </p:txBody>
        </p:sp>
        <p:sp>
          <p:nvSpPr>
            <p:cNvPr id="1186854" name="Text Box 38"/>
            <p:cNvSpPr txBox="1">
              <a:spLocks noChangeArrowheads="1"/>
            </p:cNvSpPr>
            <p:nvPr/>
          </p:nvSpPr>
          <p:spPr bwMode="auto">
            <a:xfrm>
              <a:off x="1004" y="2763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18</a:t>
              </a:r>
            </a:p>
          </p:txBody>
        </p:sp>
        <p:sp>
          <p:nvSpPr>
            <p:cNvPr id="1186855" name="Text Box 39"/>
            <p:cNvSpPr txBox="1">
              <a:spLocks noChangeArrowheads="1"/>
            </p:cNvSpPr>
            <p:nvPr/>
          </p:nvSpPr>
          <p:spPr bwMode="auto">
            <a:xfrm>
              <a:off x="1610" y="1980"/>
              <a:ext cx="2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19</a:t>
              </a:r>
            </a:p>
          </p:txBody>
        </p:sp>
        <p:sp>
          <p:nvSpPr>
            <p:cNvPr id="1186856" name="Text Box 40"/>
            <p:cNvSpPr txBox="1">
              <a:spLocks noChangeArrowheads="1"/>
            </p:cNvSpPr>
            <p:nvPr/>
          </p:nvSpPr>
          <p:spPr bwMode="auto">
            <a:xfrm>
              <a:off x="1214" y="1980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21</a:t>
              </a:r>
            </a:p>
          </p:txBody>
        </p:sp>
        <p:sp>
          <p:nvSpPr>
            <p:cNvPr id="1186857" name="Text Box 41"/>
            <p:cNvSpPr txBox="1">
              <a:spLocks noChangeArrowheads="1"/>
            </p:cNvSpPr>
            <p:nvPr/>
          </p:nvSpPr>
          <p:spPr bwMode="auto">
            <a:xfrm>
              <a:off x="1818" y="2173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20</a:t>
              </a:r>
            </a:p>
          </p:txBody>
        </p:sp>
        <p:sp>
          <p:nvSpPr>
            <p:cNvPr id="1186858" name="Text Box 42"/>
            <p:cNvSpPr txBox="1">
              <a:spLocks noChangeArrowheads="1"/>
            </p:cNvSpPr>
            <p:nvPr/>
          </p:nvSpPr>
          <p:spPr bwMode="auto">
            <a:xfrm>
              <a:off x="1041" y="2170"/>
              <a:ext cx="2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22</a:t>
              </a:r>
            </a:p>
          </p:txBody>
        </p:sp>
        <p:sp>
          <p:nvSpPr>
            <p:cNvPr id="1186859" name="Text Box 43"/>
            <p:cNvSpPr txBox="1">
              <a:spLocks noChangeArrowheads="1"/>
            </p:cNvSpPr>
            <p:nvPr/>
          </p:nvSpPr>
          <p:spPr bwMode="auto">
            <a:xfrm>
              <a:off x="1796" y="2957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23</a:t>
              </a:r>
            </a:p>
          </p:txBody>
        </p:sp>
        <p:sp>
          <p:nvSpPr>
            <p:cNvPr id="1186860" name="Text Box 44"/>
            <p:cNvSpPr txBox="1">
              <a:spLocks noChangeArrowheads="1"/>
            </p:cNvSpPr>
            <p:nvPr/>
          </p:nvSpPr>
          <p:spPr bwMode="auto">
            <a:xfrm>
              <a:off x="1208" y="3147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25</a:t>
              </a:r>
            </a:p>
          </p:txBody>
        </p:sp>
        <p:sp>
          <p:nvSpPr>
            <p:cNvPr id="1186861" name="Text Box 45"/>
            <p:cNvSpPr txBox="1">
              <a:spLocks noChangeArrowheads="1"/>
            </p:cNvSpPr>
            <p:nvPr/>
          </p:nvSpPr>
          <p:spPr bwMode="auto">
            <a:xfrm>
              <a:off x="1014" y="2957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26</a:t>
              </a:r>
            </a:p>
          </p:txBody>
        </p:sp>
        <p:sp>
          <p:nvSpPr>
            <p:cNvPr id="1186862" name="Text Box 46"/>
            <p:cNvSpPr txBox="1">
              <a:spLocks noChangeArrowheads="1"/>
            </p:cNvSpPr>
            <p:nvPr/>
          </p:nvSpPr>
          <p:spPr bwMode="auto">
            <a:xfrm>
              <a:off x="815" y="2761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27</a:t>
              </a:r>
            </a:p>
          </p:txBody>
        </p:sp>
        <p:sp>
          <p:nvSpPr>
            <p:cNvPr id="1186863" name="Text Box 47"/>
            <p:cNvSpPr txBox="1">
              <a:spLocks noChangeArrowheads="1"/>
            </p:cNvSpPr>
            <p:nvPr/>
          </p:nvSpPr>
          <p:spPr bwMode="auto">
            <a:xfrm>
              <a:off x="1796" y="1979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28</a:t>
              </a:r>
            </a:p>
          </p:txBody>
        </p:sp>
        <p:sp>
          <p:nvSpPr>
            <p:cNvPr id="1186864" name="Text Box 48"/>
            <p:cNvSpPr txBox="1">
              <a:spLocks noChangeArrowheads="1"/>
            </p:cNvSpPr>
            <p:nvPr/>
          </p:nvSpPr>
          <p:spPr bwMode="auto">
            <a:xfrm>
              <a:off x="1014" y="1982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30</a:t>
              </a:r>
            </a:p>
          </p:txBody>
        </p:sp>
        <p:sp>
          <p:nvSpPr>
            <p:cNvPr id="1186865" name="Text Box 49"/>
            <p:cNvSpPr txBox="1">
              <a:spLocks noChangeArrowheads="1"/>
            </p:cNvSpPr>
            <p:nvPr/>
          </p:nvSpPr>
          <p:spPr bwMode="auto">
            <a:xfrm>
              <a:off x="1608" y="3150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24</a:t>
              </a:r>
            </a:p>
          </p:txBody>
        </p:sp>
        <p:grpSp>
          <p:nvGrpSpPr>
            <p:cNvPr id="1186866" name="Group 50"/>
            <p:cNvGrpSpPr>
              <a:grpSpLocks/>
            </p:cNvGrpSpPr>
            <p:nvPr/>
          </p:nvGrpSpPr>
          <p:grpSpPr bwMode="auto">
            <a:xfrm>
              <a:off x="1451" y="2177"/>
              <a:ext cx="224" cy="212"/>
              <a:chOff x="796" y="1436"/>
              <a:chExt cx="224" cy="212"/>
            </a:xfrm>
          </p:grpSpPr>
          <p:sp>
            <p:nvSpPr>
              <p:cNvPr id="1186867" name="Rectangle 51"/>
              <p:cNvSpPr>
                <a:spLocks noChangeArrowheads="1"/>
              </p:cNvSpPr>
              <p:nvPr/>
            </p:nvSpPr>
            <p:spPr bwMode="auto">
              <a:xfrm>
                <a:off x="814" y="1453"/>
                <a:ext cx="194" cy="19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68" name="Text Box 52"/>
              <p:cNvSpPr txBox="1">
                <a:spLocks noChangeArrowheads="1"/>
              </p:cNvSpPr>
              <p:nvPr/>
            </p:nvSpPr>
            <p:spPr bwMode="auto">
              <a:xfrm>
                <a:off x="796" y="1436"/>
                <a:ext cx="2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600" b="1" smtClean="0">
                    <a:solidFill>
                      <a:srgbClr val="FFFFFF"/>
                    </a:solidFill>
                    <a:latin typeface="Arial" charset="0"/>
                    <a:ea typeface="宋体" charset="0"/>
                    <a:cs typeface="宋体" charset="0"/>
                  </a:rPr>
                  <a:t>O</a:t>
                </a:r>
              </a:p>
            </p:txBody>
          </p:sp>
        </p:grpSp>
        <p:grpSp>
          <p:nvGrpSpPr>
            <p:cNvPr id="1186869" name="Group 53"/>
            <p:cNvGrpSpPr>
              <a:grpSpLocks/>
            </p:cNvGrpSpPr>
            <p:nvPr/>
          </p:nvGrpSpPr>
          <p:grpSpPr bwMode="auto">
            <a:xfrm>
              <a:off x="1059" y="2370"/>
              <a:ext cx="224" cy="217"/>
              <a:chOff x="401" y="1629"/>
              <a:chExt cx="224" cy="217"/>
            </a:xfrm>
          </p:grpSpPr>
          <p:sp>
            <p:nvSpPr>
              <p:cNvPr id="1186870" name="Rectangle 54"/>
              <p:cNvSpPr>
                <a:spLocks noChangeArrowheads="1"/>
              </p:cNvSpPr>
              <p:nvPr/>
            </p:nvSpPr>
            <p:spPr bwMode="auto">
              <a:xfrm>
                <a:off x="419" y="1646"/>
                <a:ext cx="197" cy="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71" name="Text Box 55"/>
              <p:cNvSpPr txBox="1">
                <a:spLocks noChangeArrowheads="1"/>
              </p:cNvSpPr>
              <p:nvPr/>
            </p:nvSpPr>
            <p:spPr bwMode="auto">
              <a:xfrm>
                <a:off x="401" y="1629"/>
                <a:ext cx="2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600" b="1" smtClean="0">
                    <a:solidFill>
                      <a:srgbClr val="FFFFFF"/>
                    </a:solidFill>
                    <a:latin typeface="Arial" charset="0"/>
                    <a:ea typeface="宋体" charset="0"/>
                    <a:cs typeface="宋体" charset="0"/>
                  </a:rPr>
                  <a:t>O</a:t>
                </a:r>
              </a:p>
            </p:txBody>
          </p:sp>
        </p:grpSp>
        <p:grpSp>
          <p:nvGrpSpPr>
            <p:cNvPr id="1186872" name="Group 56"/>
            <p:cNvGrpSpPr>
              <a:grpSpLocks/>
            </p:cNvGrpSpPr>
            <p:nvPr/>
          </p:nvGrpSpPr>
          <p:grpSpPr bwMode="auto">
            <a:xfrm>
              <a:off x="1060" y="2566"/>
              <a:ext cx="224" cy="217"/>
              <a:chOff x="402" y="1825"/>
              <a:chExt cx="224" cy="217"/>
            </a:xfrm>
          </p:grpSpPr>
          <p:sp>
            <p:nvSpPr>
              <p:cNvPr id="1186873" name="Rectangle 57"/>
              <p:cNvSpPr>
                <a:spLocks noChangeArrowheads="1"/>
              </p:cNvSpPr>
              <p:nvPr/>
            </p:nvSpPr>
            <p:spPr bwMode="auto">
              <a:xfrm>
                <a:off x="420" y="1842"/>
                <a:ext cx="194" cy="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74" name="Text Box 58"/>
              <p:cNvSpPr txBox="1">
                <a:spLocks noChangeArrowheads="1"/>
              </p:cNvSpPr>
              <p:nvPr/>
            </p:nvSpPr>
            <p:spPr bwMode="auto">
              <a:xfrm>
                <a:off x="402" y="1825"/>
                <a:ext cx="2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600" b="1" smtClean="0">
                    <a:solidFill>
                      <a:srgbClr val="FFFFFF"/>
                    </a:solidFill>
                    <a:latin typeface="Arial" charset="0"/>
                    <a:ea typeface="宋体" charset="0"/>
                    <a:cs typeface="宋体" charset="0"/>
                  </a:rPr>
                  <a:t>O</a:t>
                </a:r>
              </a:p>
            </p:txBody>
          </p:sp>
        </p:grpSp>
        <p:sp>
          <p:nvSpPr>
            <p:cNvPr id="1186875" name="Text Box 59"/>
            <p:cNvSpPr txBox="1">
              <a:spLocks noChangeArrowheads="1"/>
            </p:cNvSpPr>
            <p:nvPr/>
          </p:nvSpPr>
          <p:spPr bwMode="auto">
            <a:xfrm>
              <a:off x="431" y="2564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969696"/>
                  </a:solidFill>
                  <a:latin typeface="Arial" charset="0"/>
                  <a:ea typeface="宋体" charset="0"/>
                  <a:cs typeface="宋体" charset="0"/>
                </a:rPr>
                <a:t>31</a:t>
              </a:r>
            </a:p>
          </p:txBody>
        </p:sp>
        <p:sp>
          <p:nvSpPr>
            <p:cNvPr id="1186876" name="Rectangle 60"/>
            <p:cNvSpPr>
              <a:spLocks noChangeArrowheads="1"/>
            </p:cNvSpPr>
            <p:nvPr/>
          </p:nvSpPr>
          <p:spPr bwMode="auto">
            <a:xfrm>
              <a:off x="2995" y="1996"/>
              <a:ext cx="1352" cy="136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86877" name="Group 61"/>
            <p:cNvGrpSpPr>
              <a:grpSpLocks/>
            </p:cNvGrpSpPr>
            <p:nvPr/>
          </p:nvGrpSpPr>
          <p:grpSpPr bwMode="auto">
            <a:xfrm>
              <a:off x="2997" y="2005"/>
              <a:ext cx="1353" cy="1353"/>
              <a:chOff x="35" y="1262"/>
              <a:chExt cx="1353" cy="1353"/>
            </a:xfrm>
          </p:grpSpPr>
          <p:sp>
            <p:nvSpPr>
              <p:cNvPr id="1186878" name="Line 62"/>
              <p:cNvSpPr>
                <a:spLocks noChangeShapeType="1"/>
              </p:cNvSpPr>
              <p:nvPr/>
            </p:nvSpPr>
            <p:spPr bwMode="auto">
              <a:xfrm>
                <a:off x="35" y="1452"/>
                <a:ext cx="135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79" name="Line 63"/>
              <p:cNvSpPr>
                <a:spLocks noChangeShapeType="1"/>
              </p:cNvSpPr>
              <p:nvPr/>
            </p:nvSpPr>
            <p:spPr bwMode="auto">
              <a:xfrm>
                <a:off x="35" y="1646"/>
                <a:ext cx="135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80" name="Line 64"/>
              <p:cNvSpPr>
                <a:spLocks noChangeShapeType="1"/>
              </p:cNvSpPr>
              <p:nvPr/>
            </p:nvSpPr>
            <p:spPr bwMode="auto">
              <a:xfrm>
                <a:off x="35" y="1842"/>
                <a:ext cx="135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81" name="Line 65"/>
              <p:cNvSpPr>
                <a:spLocks noChangeShapeType="1"/>
              </p:cNvSpPr>
              <p:nvPr/>
            </p:nvSpPr>
            <p:spPr bwMode="auto">
              <a:xfrm>
                <a:off x="35" y="2037"/>
                <a:ext cx="135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82" name="Line 66"/>
              <p:cNvSpPr>
                <a:spLocks noChangeShapeType="1"/>
              </p:cNvSpPr>
              <p:nvPr/>
            </p:nvSpPr>
            <p:spPr bwMode="auto">
              <a:xfrm>
                <a:off x="35" y="2233"/>
                <a:ext cx="135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83" name="Line 67"/>
              <p:cNvSpPr>
                <a:spLocks noChangeShapeType="1"/>
              </p:cNvSpPr>
              <p:nvPr/>
            </p:nvSpPr>
            <p:spPr bwMode="auto">
              <a:xfrm>
                <a:off x="224" y="1262"/>
                <a:ext cx="0" cy="135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84" name="Line 68"/>
              <p:cNvSpPr>
                <a:spLocks noChangeShapeType="1"/>
              </p:cNvSpPr>
              <p:nvPr/>
            </p:nvSpPr>
            <p:spPr bwMode="auto">
              <a:xfrm>
                <a:off x="419" y="1262"/>
                <a:ext cx="0" cy="135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85" name="Line 69"/>
              <p:cNvSpPr>
                <a:spLocks noChangeShapeType="1"/>
              </p:cNvSpPr>
              <p:nvPr/>
            </p:nvSpPr>
            <p:spPr bwMode="auto">
              <a:xfrm>
                <a:off x="615" y="1262"/>
                <a:ext cx="0" cy="135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86" name="Line 70"/>
              <p:cNvSpPr>
                <a:spLocks noChangeShapeType="1"/>
              </p:cNvSpPr>
              <p:nvPr/>
            </p:nvSpPr>
            <p:spPr bwMode="auto">
              <a:xfrm>
                <a:off x="810" y="1262"/>
                <a:ext cx="0" cy="135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87" name="Line 71"/>
              <p:cNvSpPr>
                <a:spLocks noChangeShapeType="1"/>
              </p:cNvSpPr>
              <p:nvPr/>
            </p:nvSpPr>
            <p:spPr bwMode="auto">
              <a:xfrm>
                <a:off x="1006" y="1262"/>
                <a:ext cx="0" cy="135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88" name="Line 72"/>
              <p:cNvSpPr>
                <a:spLocks noChangeShapeType="1"/>
              </p:cNvSpPr>
              <p:nvPr/>
            </p:nvSpPr>
            <p:spPr bwMode="auto">
              <a:xfrm>
                <a:off x="1200" y="1262"/>
                <a:ext cx="0" cy="135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89" name="Line 73"/>
              <p:cNvSpPr>
                <a:spLocks noChangeShapeType="1"/>
              </p:cNvSpPr>
              <p:nvPr/>
            </p:nvSpPr>
            <p:spPr bwMode="auto">
              <a:xfrm>
                <a:off x="35" y="2428"/>
                <a:ext cx="135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86890" name="Text Box 74"/>
            <p:cNvSpPr txBox="1">
              <a:spLocks noChangeArrowheads="1"/>
            </p:cNvSpPr>
            <p:nvPr/>
          </p:nvSpPr>
          <p:spPr bwMode="auto">
            <a:xfrm>
              <a:off x="3768" y="237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1186891" name="Text Box 75"/>
            <p:cNvSpPr txBox="1">
              <a:spLocks noChangeArrowheads="1"/>
            </p:cNvSpPr>
            <p:nvPr/>
          </p:nvSpPr>
          <p:spPr bwMode="auto">
            <a:xfrm>
              <a:off x="3578" y="2574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1186892" name="Text Box 76"/>
            <p:cNvSpPr txBox="1">
              <a:spLocks noChangeArrowheads="1"/>
            </p:cNvSpPr>
            <p:nvPr/>
          </p:nvSpPr>
          <p:spPr bwMode="auto">
            <a:xfrm>
              <a:off x="3516" y="2180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4</a:t>
              </a:r>
            </a:p>
          </p:txBody>
        </p:sp>
        <p:sp>
          <p:nvSpPr>
            <p:cNvPr id="1186893" name="Text Box 77"/>
            <p:cNvSpPr txBox="1">
              <a:spLocks noChangeArrowheads="1"/>
            </p:cNvSpPr>
            <p:nvPr/>
          </p:nvSpPr>
          <p:spPr bwMode="auto">
            <a:xfrm>
              <a:off x="3584" y="23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  <p:sp>
          <p:nvSpPr>
            <p:cNvPr id="1186894" name="Text Box 78"/>
            <p:cNvSpPr txBox="1">
              <a:spLocks noChangeArrowheads="1"/>
            </p:cNvSpPr>
            <p:nvPr/>
          </p:nvSpPr>
          <p:spPr bwMode="auto">
            <a:xfrm>
              <a:off x="3345" y="2175"/>
              <a:ext cx="2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5</a:t>
              </a:r>
            </a:p>
          </p:txBody>
        </p:sp>
        <p:grpSp>
          <p:nvGrpSpPr>
            <p:cNvPr id="1186895" name="Group 79"/>
            <p:cNvGrpSpPr>
              <a:grpSpLocks/>
            </p:cNvGrpSpPr>
            <p:nvPr/>
          </p:nvGrpSpPr>
          <p:grpSpPr bwMode="auto">
            <a:xfrm>
              <a:off x="3755" y="2176"/>
              <a:ext cx="224" cy="212"/>
              <a:chOff x="796" y="1436"/>
              <a:chExt cx="224" cy="212"/>
            </a:xfrm>
          </p:grpSpPr>
          <p:sp>
            <p:nvSpPr>
              <p:cNvPr id="1186896" name="Rectangle 80"/>
              <p:cNvSpPr>
                <a:spLocks noChangeArrowheads="1"/>
              </p:cNvSpPr>
              <p:nvPr/>
            </p:nvSpPr>
            <p:spPr bwMode="auto">
              <a:xfrm>
                <a:off x="814" y="1453"/>
                <a:ext cx="194" cy="19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897" name="Text Box 81"/>
              <p:cNvSpPr txBox="1">
                <a:spLocks noChangeArrowheads="1"/>
              </p:cNvSpPr>
              <p:nvPr/>
            </p:nvSpPr>
            <p:spPr bwMode="auto">
              <a:xfrm>
                <a:off x="796" y="1436"/>
                <a:ext cx="2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600" b="1" smtClean="0">
                    <a:solidFill>
                      <a:srgbClr val="FFFFFF"/>
                    </a:solidFill>
                    <a:latin typeface="Arial" charset="0"/>
                    <a:ea typeface="宋体" charset="0"/>
                    <a:cs typeface="宋体" charset="0"/>
                  </a:rPr>
                  <a:t>O</a:t>
                </a:r>
              </a:p>
            </p:txBody>
          </p:sp>
        </p:grpSp>
        <p:grpSp>
          <p:nvGrpSpPr>
            <p:cNvPr id="1186898" name="Group 82"/>
            <p:cNvGrpSpPr>
              <a:grpSpLocks/>
            </p:cNvGrpSpPr>
            <p:nvPr/>
          </p:nvGrpSpPr>
          <p:grpSpPr bwMode="auto">
            <a:xfrm>
              <a:off x="3364" y="2571"/>
              <a:ext cx="224" cy="217"/>
              <a:chOff x="402" y="1825"/>
              <a:chExt cx="224" cy="217"/>
            </a:xfrm>
          </p:grpSpPr>
          <p:sp>
            <p:nvSpPr>
              <p:cNvPr id="1186899" name="Rectangle 83"/>
              <p:cNvSpPr>
                <a:spLocks noChangeArrowheads="1"/>
              </p:cNvSpPr>
              <p:nvPr/>
            </p:nvSpPr>
            <p:spPr bwMode="auto">
              <a:xfrm>
                <a:off x="420" y="1842"/>
                <a:ext cx="194" cy="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900" name="Text Box 84"/>
              <p:cNvSpPr txBox="1">
                <a:spLocks noChangeArrowheads="1"/>
              </p:cNvSpPr>
              <p:nvPr/>
            </p:nvSpPr>
            <p:spPr bwMode="auto">
              <a:xfrm>
                <a:off x="402" y="1825"/>
                <a:ext cx="2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600" b="1" smtClean="0">
                    <a:solidFill>
                      <a:srgbClr val="FFFFFF"/>
                    </a:solidFill>
                    <a:latin typeface="Arial" charset="0"/>
                    <a:ea typeface="宋体" charset="0"/>
                    <a:cs typeface="宋体" charset="0"/>
                  </a:rPr>
                  <a:t>O</a:t>
                </a:r>
              </a:p>
            </p:txBody>
          </p:sp>
        </p:grpSp>
        <p:sp>
          <p:nvSpPr>
            <p:cNvPr id="1186901" name="Text Box 85"/>
            <p:cNvSpPr txBox="1">
              <a:spLocks noChangeArrowheads="1"/>
            </p:cNvSpPr>
            <p:nvPr/>
          </p:nvSpPr>
          <p:spPr bwMode="auto">
            <a:xfrm>
              <a:off x="2744" y="2563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2B2B2">
                      <a:alpha val="75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969696"/>
                  </a:solidFill>
                  <a:latin typeface="Arial" charset="0"/>
                  <a:ea typeface="宋体" charset="0"/>
                  <a:cs typeface="宋体" charset="0"/>
                </a:rPr>
                <a:t>6</a:t>
              </a:r>
            </a:p>
          </p:txBody>
        </p:sp>
        <p:grpSp>
          <p:nvGrpSpPr>
            <p:cNvPr id="1186902" name="Group 86"/>
            <p:cNvGrpSpPr>
              <a:grpSpLocks/>
            </p:cNvGrpSpPr>
            <p:nvPr/>
          </p:nvGrpSpPr>
          <p:grpSpPr bwMode="auto">
            <a:xfrm>
              <a:off x="3365" y="2374"/>
              <a:ext cx="227" cy="217"/>
              <a:chOff x="1896" y="1630"/>
              <a:chExt cx="224" cy="217"/>
            </a:xfrm>
          </p:grpSpPr>
          <p:sp>
            <p:nvSpPr>
              <p:cNvPr id="1186903" name="Rectangle 87"/>
              <p:cNvSpPr>
                <a:spLocks noChangeArrowheads="1"/>
              </p:cNvSpPr>
              <p:nvPr/>
            </p:nvSpPr>
            <p:spPr bwMode="auto">
              <a:xfrm>
                <a:off x="1914" y="1647"/>
                <a:ext cx="191" cy="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904" name="Text Box 88"/>
              <p:cNvSpPr txBox="1">
                <a:spLocks noChangeArrowheads="1"/>
              </p:cNvSpPr>
              <p:nvPr/>
            </p:nvSpPr>
            <p:spPr bwMode="auto">
              <a:xfrm>
                <a:off x="1896" y="1630"/>
                <a:ext cx="2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600" b="1" smtClean="0">
                    <a:solidFill>
                      <a:srgbClr val="FFFFFF"/>
                    </a:solidFill>
                    <a:latin typeface="Arial" charset="0"/>
                    <a:ea typeface="宋体" charset="0"/>
                    <a:cs typeface="宋体" charset="0"/>
                  </a:rPr>
                  <a:t>O</a:t>
                </a:r>
              </a:p>
            </p:txBody>
          </p:sp>
        </p:grpSp>
        <p:grpSp>
          <p:nvGrpSpPr>
            <p:cNvPr id="1186905" name="Group 89"/>
            <p:cNvGrpSpPr>
              <a:grpSpLocks/>
            </p:cNvGrpSpPr>
            <p:nvPr/>
          </p:nvGrpSpPr>
          <p:grpSpPr bwMode="auto">
            <a:xfrm>
              <a:off x="1424" y="2553"/>
              <a:ext cx="280" cy="213"/>
              <a:chOff x="1011" y="1809"/>
              <a:chExt cx="280" cy="213"/>
            </a:xfrm>
          </p:grpSpPr>
          <p:sp>
            <p:nvSpPr>
              <p:cNvPr id="1186906" name="Oval 90"/>
              <p:cNvSpPr>
                <a:spLocks noChangeArrowheads="1"/>
              </p:cNvSpPr>
              <p:nvPr/>
            </p:nvSpPr>
            <p:spPr bwMode="auto">
              <a:xfrm>
                <a:off x="1065" y="1849"/>
                <a:ext cx="173" cy="1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7777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907" name="Text Box 91"/>
              <p:cNvSpPr txBox="1">
                <a:spLocks noChangeArrowheads="1"/>
              </p:cNvSpPr>
              <p:nvPr/>
            </p:nvSpPr>
            <p:spPr bwMode="auto">
              <a:xfrm>
                <a:off x="1011" y="1809"/>
                <a:ext cx="2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600" b="1" i="1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s</a:t>
                </a:r>
                <a:endParaRPr lang="en-US" altLang="zh-CN" sz="1600" b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1186908" name="Group 92"/>
            <p:cNvGrpSpPr>
              <a:grpSpLocks/>
            </p:cNvGrpSpPr>
            <p:nvPr/>
          </p:nvGrpSpPr>
          <p:grpSpPr bwMode="auto">
            <a:xfrm>
              <a:off x="3726" y="2556"/>
              <a:ext cx="280" cy="213"/>
              <a:chOff x="1011" y="1809"/>
              <a:chExt cx="280" cy="213"/>
            </a:xfrm>
          </p:grpSpPr>
          <p:sp>
            <p:nvSpPr>
              <p:cNvPr id="1186909" name="Oval 93"/>
              <p:cNvSpPr>
                <a:spLocks noChangeArrowheads="1"/>
              </p:cNvSpPr>
              <p:nvPr/>
            </p:nvSpPr>
            <p:spPr bwMode="auto">
              <a:xfrm>
                <a:off x="1065" y="1849"/>
                <a:ext cx="173" cy="1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7777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910" name="Text Box 94"/>
              <p:cNvSpPr txBox="1">
                <a:spLocks noChangeArrowheads="1"/>
              </p:cNvSpPr>
              <p:nvPr/>
            </p:nvSpPr>
            <p:spPr bwMode="auto">
              <a:xfrm>
                <a:off x="1011" y="1809"/>
                <a:ext cx="2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600" b="1" i="1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s</a:t>
                </a:r>
                <a:endParaRPr lang="en-US" altLang="zh-CN" sz="1600" b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1186911" name="Group 95"/>
            <p:cNvGrpSpPr>
              <a:grpSpLocks/>
            </p:cNvGrpSpPr>
            <p:nvPr/>
          </p:nvGrpSpPr>
          <p:grpSpPr bwMode="auto">
            <a:xfrm>
              <a:off x="849" y="2173"/>
              <a:ext cx="241" cy="212"/>
              <a:chOff x="634" y="2401"/>
              <a:chExt cx="241" cy="212"/>
            </a:xfrm>
          </p:grpSpPr>
          <p:sp>
            <p:nvSpPr>
              <p:cNvPr id="1186912" name="Oval 96"/>
              <p:cNvSpPr>
                <a:spLocks noChangeArrowheads="1"/>
              </p:cNvSpPr>
              <p:nvPr/>
            </p:nvSpPr>
            <p:spPr bwMode="auto">
              <a:xfrm>
                <a:off x="673" y="2432"/>
                <a:ext cx="173" cy="1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7777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913" name="Text Box 97"/>
              <p:cNvSpPr txBox="1">
                <a:spLocks noChangeArrowheads="1"/>
              </p:cNvSpPr>
              <p:nvPr/>
            </p:nvSpPr>
            <p:spPr bwMode="auto">
              <a:xfrm>
                <a:off x="634" y="2401"/>
                <a:ext cx="24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600" b="1" i="1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t</a:t>
                </a:r>
              </a:p>
            </p:txBody>
          </p:sp>
        </p:grpSp>
        <p:sp>
          <p:nvSpPr>
            <p:cNvPr id="1186914" name="Line 98"/>
            <p:cNvSpPr>
              <a:spLocks noChangeShapeType="1"/>
            </p:cNvSpPr>
            <p:nvPr/>
          </p:nvSpPr>
          <p:spPr bwMode="auto">
            <a:xfrm flipV="1">
              <a:off x="659" y="2364"/>
              <a:ext cx="240" cy="243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86915" name="Group 99"/>
            <p:cNvGrpSpPr>
              <a:grpSpLocks/>
            </p:cNvGrpSpPr>
            <p:nvPr/>
          </p:nvGrpSpPr>
          <p:grpSpPr bwMode="auto">
            <a:xfrm>
              <a:off x="3158" y="2180"/>
              <a:ext cx="241" cy="212"/>
              <a:chOff x="634" y="2401"/>
              <a:chExt cx="241" cy="212"/>
            </a:xfrm>
          </p:grpSpPr>
          <p:sp>
            <p:nvSpPr>
              <p:cNvPr id="1186916" name="Oval 100"/>
              <p:cNvSpPr>
                <a:spLocks noChangeArrowheads="1"/>
              </p:cNvSpPr>
              <p:nvPr/>
            </p:nvSpPr>
            <p:spPr bwMode="auto">
              <a:xfrm>
                <a:off x="673" y="2432"/>
                <a:ext cx="173" cy="1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7777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917" name="Text Box 101"/>
              <p:cNvSpPr txBox="1">
                <a:spLocks noChangeArrowheads="1"/>
              </p:cNvSpPr>
              <p:nvPr/>
            </p:nvSpPr>
            <p:spPr bwMode="auto">
              <a:xfrm>
                <a:off x="634" y="2401"/>
                <a:ext cx="24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600" b="1" i="1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t</a:t>
                </a:r>
              </a:p>
            </p:txBody>
          </p:sp>
        </p:grpSp>
        <p:sp>
          <p:nvSpPr>
            <p:cNvPr id="1186918" name="Line 102"/>
            <p:cNvSpPr>
              <a:spLocks noChangeShapeType="1"/>
            </p:cNvSpPr>
            <p:nvPr/>
          </p:nvSpPr>
          <p:spPr bwMode="auto">
            <a:xfrm flipV="1">
              <a:off x="2959" y="2377"/>
              <a:ext cx="240" cy="243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86919" name="AutoShape 103"/>
            <p:cNvSpPr>
              <a:spLocks noChangeArrowheads="1"/>
            </p:cNvSpPr>
            <p:nvPr/>
          </p:nvSpPr>
          <p:spPr bwMode="auto">
            <a:xfrm>
              <a:off x="2481" y="2459"/>
              <a:ext cx="191" cy="480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86920" name="AutoShape 104"/>
            <p:cNvSpPr>
              <a:spLocks noChangeArrowheads="1"/>
            </p:cNvSpPr>
            <p:nvPr/>
          </p:nvSpPr>
          <p:spPr bwMode="auto">
            <a:xfrm rot="10800000">
              <a:off x="2245" y="2459"/>
              <a:ext cx="191" cy="480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86921" name="Group 105"/>
            <p:cNvGrpSpPr>
              <a:grpSpLocks/>
            </p:cNvGrpSpPr>
            <p:nvPr/>
          </p:nvGrpSpPr>
          <p:grpSpPr bwMode="auto">
            <a:xfrm>
              <a:off x="4772" y="2341"/>
              <a:ext cx="280" cy="213"/>
              <a:chOff x="1011" y="1809"/>
              <a:chExt cx="280" cy="213"/>
            </a:xfrm>
          </p:grpSpPr>
          <p:sp>
            <p:nvSpPr>
              <p:cNvPr id="1186922" name="Oval 106"/>
              <p:cNvSpPr>
                <a:spLocks noChangeArrowheads="1"/>
              </p:cNvSpPr>
              <p:nvPr/>
            </p:nvSpPr>
            <p:spPr bwMode="auto">
              <a:xfrm>
                <a:off x="1065" y="1849"/>
                <a:ext cx="173" cy="1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7777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923" name="Text Box 107"/>
              <p:cNvSpPr txBox="1">
                <a:spLocks noChangeArrowheads="1"/>
              </p:cNvSpPr>
              <p:nvPr/>
            </p:nvSpPr>
            <p:spPr bwMode="auto">
              <a:xfrm>
                <a:off x="1011" y="1809"/>
                <a:ext cx="2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600" b="1" i="1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s</a:t>
                </a:r>
                <a:endParaRPr lang="en-US" altLang="zh-CN" sz="1600" b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1186924" name="Text Box 108"/>
            <p:cNvSpPr txBox="1">
              <a:spLocks noChangeArrowheads="1"/>
            </p:cNvSpPr>
            <p:nvPr/>
          </p:nvSpPr>
          <p:spPr bwMode="auto">
            <a:xfrm>
              <a:off x="5014" y="2358"/>
              <a:ext cx="515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7281" tIns="43641" rIns="87281" bIns="43641">
              <a:spAutoFit/>
            </a:bodyPr>
            <a:lstStyle>
              <a:lvl1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Source</a:t>
              </a:r>
            </a:p>
          </p:txBody>
        </p:sp>
        <p:grpSp>
          <p:nvGrpSpPr>
            <p:cNvPr id="1186925" name="Group 109"/>
            <p:cNvGrpSpPr>
              <a:grpSpLocks/>
            </p:cNvGrpSpPr>
            <p:nvPr/>
          </p:nvGrpSpPr>
          <p:grpSpPr bwMode="auto">
            <a:xfrm>
              <a:off x="4785" y="2655"/>
              <a:ext cx="241" cy="212"/>
              <a:chOff x="634" y="2401"/>
              <a:chExt cx="241" cy="212"/>
            </a:xfrm>
          </p:grpSpPr>
          <p:sp>
            <p:nvSpPr>
              <p:cNvPr id="1186926" name="Oval 110"/>
              <p:cNvSpPr>
                <a:spLocks noChangeArrowheads="1"/>
              </p:cNvSpPr>
              <p:nvPr/>
            </p:nvSpPr>
            <p:spPr bwMode="auto">
              <a:xfrm>
                <a:off x="673" y="2432"/>
                <a:ext cx="173" cy="1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7777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927" name="Text Box 111"/>
              <p:cNvSpPr txBox="1">
                <a:spLocks noChangeArrowheads="1"/>
              </p:cNvSpPr>
              <p:nvPr/>
            </p:nvSpPr>
            <p:spPr bwMode="auto">
              <a:xfrm>
                <a:off x="634" y="2401"/>
                <a:ext cx="24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600" b="1" i="1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t</a:t>
                </a:r>
              </a:p>
            </p:txBody>
          </p:sp>
        </p:grpSp>
        <p:grpSp>
          <p:nvGrpSpPr>
            <p:cNvPr id="1186928" name="Group 112"/>
            <p:cNvGrpSpPr>
              <a:grpSpLocks/>
            </p:cNvGrpSpPr>
            <p:nvPr/>
          </p:nvGrpSpPr>
          <p:grpSpPr bwMode="auto">
            <a:xfrm>
              <a:off x="4820" y="2972"/>
              <a:ext cx="224" cy="212"/>
              <a:chOff x="796" y="1436"/>
              <a:chExt cx="224" cy="212"/>
            </a:xfrm>
          </p:grpSpPr>
          <p:sp>
            <p:nvSpPr>
              <p:cNvPr id="1186929" name="Rectangle 113"/>
              <p:cNvSpPr>
                <a:spLocks noChangeArrowheads="1"/>
              </p:cNvSpPr>
              <p:nvPr/>
            </p:nvSpPr>
            <p:spPr bwMode="auto">
              <a:xfrm>
                <a:off x="814" y="1453"/>
                <a:ext cx="194" cy="19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6930" name="Text Box 114"/>
              <p:cNvSpPr txBox="1">
                <a:spLocks noChangeArrowheads="1"/>
              </p:cNvSpPr>
              <p:nvPr/>
            </p:nvSpPr>
            <p:spPr bwMode="auto">
              <a:xfrm>
                <a:off x="796" y="1436"/>
                <a:ext cx="2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600" b="1" smtClean="0">
                    <a:solidFill>
                      <a:srgbClr val="FFFFFF"/>
                    </a:solidFill>
                    <a:latin typeface="Arial" charset="0"/>
                    <a:ea typeface="宋体" charset="0"/>
                    <a:cs typeface="宋体" charset="0"/>
                  </a:rPr>
                  <a:t>O</a:t>
                </a:r>
              </a:p>
            </p:txBody>
          </p:sp>
        </p:grpSp>
        <p:sp>
          <p:nvSpPr>
            <p:cNvPr id="1186931" name="Text Box 115"/>
            <p:cNvSpPr txBox="1">
              <a:spLocks noChangeArrowheads="1"/>
            </p:cNvSpPr>
            <p:nvPr/>
          </p:nvSpPr>
          <p:spPr bwMode="auto">
            <a:xfrm>
              <a:off x="5012" y="2672"/>
              <a:ext cx="48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7281" tIns="43641" rIns="87281" bIns="43641">
              <a:spAutoFit/>
            </a:bodyPr>
            <a:lstStyle>
              <a:lvl1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Target</a:t>
              </a:r>
            </a:p>
          </p:txBody>
        </p:sp>
        <p:sp>
          <p:nvSpPr>
            <p:cNvPr id="1186932" name="Text Box 116"/>
            <p:cNvSpPr txBox="1">
              <a:spLocks noChangeArrowheads="1"/>
            </p:cNvSpPr>
            <p:nvPr/>
          </p:nvSpPr>
          <p:spPr bwMode="auto">
            <a:xfrm>
              <a:off x="5044" y="2989"/>
              <a:ext cx="615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7281" tIns="43641" rIns="87281" bIns="43641">
              <a:spAutoFit/>
            </a:bodyPr>
            <a:lstStyle>
              <a:lvl1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87153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71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Obstacle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030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8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8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6819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317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urple05-97-00">
  <a:themeElements>
    <a:clrScheme name="purple05-97-00 1">
      <a:dk1>
        <a:srgbClr val="003366"/>
      </a:dk1>
      <a:lt1>
        <a:srgbClr val="CCECFF"/>
      </a:lt1>
      <a:dk2>
        <a:srgbClr val="7D1F7F"/>
      </a:dk2>
      <a:lt2>
        <a:srgbClr val="000000"/>
      </a:lt2>
      <a:accent1>
        <a:srgbClr val="CC0A00"/>
      </a:accent1>
      <a:accent2>
        <a:srgbClr val="39B018"/>
      </a:accent2>
      <a:accent3>
        <a:srgbClr val="E2F4FF"/>
      </a:accent3>
      <a:accent4>
        <a:srgbClr val="002A56"/>
      </a:accent4>
      <a:accent5>
        <a:srgbClr val="E2AAAA"/>
      </a:accent5>
      <a:accent6>
        <a:srgbClr val="339F15"/>
      </a:accent6>
      <a:hlink>
        <a:srgbClr val="CC6600"/>
      </a:hlink>
      <a:folHlink>
        <a:srgbClr val="0B5AB1"/>
      </a:folHlink>
    </a:clrScheme>
    <a:fontScheme name="purple05-97-00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urple05-97-00 1">
        <a:dk1>
          <a:srgbClr val="003366"/>
        </a:dk1>
        <a:lt1>
          <a:srgbClr val="CCECFF"/>
        </a:lt1>
        <a:dk2>
          <a:srgbClr val="7D1F7F"/>
        </a:dk2>
        <a:lt2>
          <a:srgbClr val="000000"/>
        </a:lt2>
        <a:accent1>
          <a:srgbClr val="CC0A00"/>
        </a:accent1>
        <a:accent2>
          <a:srgbClr val="39B018"/>
        </a:accent2>
        <a:accent3>
          <a:srgbClr val="E2F4FF"/>
        </a:accent3>
        <a:accent4>
          <a:srgbClr val="002A56"/>
        </a:accent4>
        <a:accent5>
          <a:srgbClr val="E2AAAA"/>
        </a:accent5>
        <a:accent6>
          <a:srgbClr val="339F15"/>
        </a:accent6>
        <a:hlink>
          <a:srgbClr val="CC6600"/>
        </a:hlink>
        <a:folHlink>
          <a:srgbClr val="0B5AB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äsentation Springer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7D95CA"/>
      </a:accent1>
      <a:accent2>
        <a:srgbClr val="1860AB"/>
      </a:accent2>
      <a:accent3>
        <a:srgbClr val="FFFFFF"/>
      </a:accent3>
      <a:accent4>
        <a:srgbClr val="000000"/>
      </a:accent4>
      <a:accent5>
        <a:srgbClr val="BFC8E1"/>
      </a:accent5>
      <a:accent6>
        <a:srgbClr val="15569B"/>
      </a:accent6>
      <a:hlink>
        <a:srgbClr val="4E80BA"/>
      </a:hlink>
      <a:folHlink>
        <a:srgbClr val="7D95CA"/>
      </a:folHlink>
    </a:clrScheme>
    <a:fontScheme name="Präsentation Spring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91084" tIns="44939" rIns="89877" bIns="679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ts val="235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91084" tIns="44939" rIns="89877" bIns="679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ts val="235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räsentation Springer 1">
        <a:dk1>
          <a:srgbClr val="000000"/>
        </a:dk1>
        <a:lt1>
          <a:srgbClr val="FFFFFF"/>
        </a:lt1>
        <a:dk2>
          <a:srgbClr val="104781"/>
        </a:dk2>
        <a:lt2>
          <a:srgbClr val="073668"/>
        </a:lt2>
        <a:accent1>
          <a:srgbClr val="18589C"/>
        </a:accent1>
        <a:accent2>
          <a:srgbClr val="2269B5"/>
        </a:accent2>
        <a:accent3>
          <a:srgbClr val="FFFFFF"/>
        </a:accent3>
        <a:accent4>
          <a:srgbClr val="000000"/>
        </a:accent4>
        <a:accent5>
          <a:srgbClr val="ABB4CB"/>
        </a:accent5>
        <a:accent6>
          <a:srgbClr val="1E5EA4"/>
        </a:accent6>
        <a:hlink>
          <a:srgbClr val="7D95CA"/>
        </a:hlink>
        <a:folHlink>
          <a:srgbClr val="EF26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räsentation Springer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7D95CA"/>
      </a:accent1>
      <a:accent2>
        <a:srgbClr val="1860AB"/>
      </a:accent2>
      <a:accent3>
        <a:srgbClr val="FFFFFF"/>
      </a:accent3>
      <a:accent4>
        <a:srgbClr val="000000"/>
      </a:accent4>
      <a:accent5>
        <a:srgbClr val="BFC8E1"/>
      </a:accent5>
      <a:accent6>
        <a:srgbClr val="15569B"/>
      </a:accent6>
      <a:hlink>
        <a:srgbClr val="4E80BA"/>
      </a:hlink>
      <a:folHlink>
        <a:srgbClr val="7D95CA"/>
      </a:folHlink>
    </a:clrScheme>
    <a:fontScheme name="Präsentation Spring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CCCCFF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281" tIns="43641" rIns="87281" bIns="43641" numCol="1" anchor="t" anchorCtr="0" compatLnSpc="1">
        <a:prstTxWarp prst="textNoShape">
          <a:avLst/>
        </a:prstTxWarp>
        <a:spAutoFit/>
      </a:bodyPr>
      <a:lstStyle>
        <a:defPPr marL="0" marR="0" indent="0" algn="l" defTabSz="8715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CCCCFF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281" tIns="43641" rIns="87281" bIns="43641" numCol="1" anchor="t" anchorCtr="0" compatLnSpc="1">
        <a:prstTxWarp prst="textNoShape">
          <a:avLst/>
        </a:prstTxWarp>
        <a:spAutoFit/>
      </a:bodyPr>
      <a:lstStyle>
        <a:defPPr marL="0" marR="0" indent="0" algn="l" defTabSz="8715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räsentation Springer 1">
        <a:dk1>
          <a:srgbClr val="000000"/>
        </a:dk1>
        <a:lt1>
          <a:srgbClr val="FFFFFF"/>
        </a:lt1>
        <a:dk2>
          <a:srgbClr val="104781"/>
        </a:dk2>
        <a:lt2>
          <a:srgbClr val="073668"/>
        </a:lt2>
        <a:accent1>
          <a:srgbClr val="18589C"/>
        </a:accent1>
        <a:accent2>
          <a:srgbClr val="2269B5"/>
        </a:accent2>
        <a:accent3>
          <a:srgbClr val="FFFFFF"/>
        </a:accent3>
        <a:accent4>
          <a:srgbClr val="000000"/>
        </a:accent4>
        <a:accent5>
          <a:srgbClr val="ABB4CB"/>
        </a:accent5>
        <a:accent6>
          <a:srgbClr val="1E5EA4"/>
        </a:accent6>
        <a:hlink>
          <a:srgbClr val="7D95CA"/>
        </a:hlink>
        <a:folHlink>
          <a:srgbClr val="EF26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DB1280-0676-4822-8A4D-E954834AE2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TC103524819990</Template>
  <TotalTime>0</TotalTime>
  <Words>5274</Words>
  <Application>Microsoft Office PowerPoint</Application>
  <PresentationFormat>On-screen Show (4:3)</PresentationFormat>
  <Paragraphs>2434</Paragraphs>
  <Slides>118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118</vt:i4>
      </vt:variant>
    </vt:vector>
  </HeadingPairs>
  <TitlesOfParts>
    <vt:vector size="137" baseType="lpstr">
      <vt:lpstr>宋体</vt:lpstr>
      <vt:lpstr>Arial</vt:lpstr>
      <vt:lpstr>Arial Narrow</vt:lpstr>
      <vt:lpstr>Calibri</vt:lpstr>
      <vt:lpstr>ＭＳ Ｐゴシック</vt:lpstr>
      <vt:lpstr>新細明體</vt:lpstr>
      <vt:lpstr>Symbol</vt:lpstr>
      <vt:lpstr>Times</vt:lpstr>
      <vt:lpstr>Times New Roman</vt:lpstr>
      <vt:lpstr>Tw Cen MT</vt:lpstr>
      <vt:lpstr>Wingdings</vt:lpstr>
      <vt:lpstr>Wingdings 2</vt:lpstr>
      <vt:lpstr>TC103524819990</vt:lpstr>
      <vt:lpstr>purple05-97-00</vt:lpstr>
      <vt:lpstr>Präsentation Springer</vt:lpstr>
      <vt:lpstr>1_Präsentation Springer</vt:lpstr>
      <vt:lpstr>Photo Editor-Foto</vt:lpstr>
      <vt:lpstr>Equation</vt:lpstr>
      <vt:lpstr>Formel</vt:lpstr>
      <vt:lpstr>PowerPoint Presentation</vt:lpstr>
      <vt:lpstr>Chapter 2 – Netlist and System Partitioning</vt:lpstr>
      <vt:lpstr>Chapter 5 – Global Routing</vt:lpstr>
      <vt:lpstr>5.1 Introduction</vt:lpstr>
      <vt:lpstr>5.1 Introduction</vt:lpstr>
      <vt:lpstr>5.1 Introduction: General Routing Problem</vt:lpstr>
      <vt:lpstr>5.1 Introduction: General Routing Problem</vt:lpstr>
      <vt:lpstr>5.1 Introduction: General Routing Problem</vt:lpstr>
      <vt:lpstr>5.1 Introduction</vt:lpstr>
      <vt:lpstr>5.1 Introduction</vt:lpstr>
      <vt:lpstr>5.1 Introduction</vt:lpstr>
      <vt:lpstr>5.2 Terminology and Definitions</vt:lpstr>
      <vt:lpstr>5.2 Terminology and Definitions</vt:lpstr>
      <vt:lpstr>5.2 Terminology and Definitions</vt:lpstr>
      <vt:lpstr>5.2 Terminology and Definitions</vt:lpstr>
      <vt:lpstr>5.2 Terminology and Definitions</vt:lpstr>
      <vt:lpstr>5.2 Terminology and Definitions</vt:lpstr>
      <vt:lpstr>5.2 Terminology and Definitions</vt:lpstr>
      <vt:lpstr>5.2 Terminology and Definitions</vt:lpstr>
      <vt:lpstr>5.3 Optimization Goals</vt:lpstr>
      <vt:lpstr>5.4 Representations of Routing Regions</vt:lpstr>
      <vt:lpstr>5.4 Representations of Routing Regions</vt:lpstr>
      <vt:lpstr>5.4 Representations of Routing Regions</vt:lpstr>
      <vt:lpstr>5.4 Representations of Routing Regions</vt:lpstr>
      <vt:lpstr>5.4 Representations of Routing Regions</vt:lpstr>
      <vt:lpstr>5.5 The Global Routing Flow</vt:lpstr>
      <vt:lpstr>5.6 Single-Net Routing</vt:lpstr>
      <vt:lpstr>5.6.1 Rectilinear Routing</vt:lpstr>
      <vt:lpstr>5.6.1 Rectilinear Routing</vt:lpstr>
      <vt:lpstr>5.6.1 Rectilinear Routing</vt:lpstr>
      <vt:lpstr>5.6.1 Rectilinear Routing</vt:lpstr>
      <vt:lpstr>Converting an MST to RSMT</vt:lpstr>
      <vt:lpstr>5.6.1 Rectilinear Routing</vt:lpstr>
      <vt:lpstr>5.6.1 Rectilinear Routing</vt:lpstr>
      <vt:lpstr>5.6.1 Rectilinear Routing</vt:lpstr>
      <vt:lpstr>5.6.1 Rectilinear Routing: Example Sequential Steiner Tree Heuristic</vt:lpstr>
      <vt:lpstr>5.6.1 Rectilinear Routing: Example Sequential Steiner Tree Heuristic</vt:lpstr>
      <vt:lpstr>5.6.1 Rectilinear Routing: Example Sequential Steiner Tree Heuristic</vt:lpstr>
      <vt:lpstr>5.6.1 Rectilinear Routing: Example Sequential Steiner Tree Heuristic</vt:lpstr>
      <vt:lpstr>5.6.1 Rectilinear Routing: Example Sequential Steiner Tree Heuristic</vt:lpstr>
      <vt:lpstr>5.6.1 Rectilinear Routing: Example Sequential Steiner Tree Heuristic</vt:lpstr>
      <vt:lpstr>5.6.1 Rectilinear Routing: Example Sequential Steiner Tree Heuristic</vt:lpstr>
      <vt:lpstr>5.6.1 Rectilinear Routing: Example Sequential Steiner Tree Heuristic</vt:lpstr>
      <vt:lpstr>5.6.1 Rectilinear Routing: Example Sequential Steiner Tree Heuristic</vt:lpstr>
      <vt:lpstr>What is wrong with this heuristic?</vt:lpstr>
      <vt:lpstr>What is wrong with this heuristic?</vt:lpstr>
      <vt:lpstr>What is wrong with this heuristic?</vt:lpstr>
      <vt:lpstr>What is wrong with this heuristic?</vt:lpstr>
      <vt:lpstr>What is wrong with this heuristic?</vt:lpstr>
      <vt:lpstr>What is wrong with this heuristic?</vt:lpstr>
      <vt:lpstr>Iterated 1-Steiner Approach</vt:lpstr>
      <vt:lpstr>Example: Iterated 1-Steiner</vt:lpstr>
      <vt:lpstr>Example: Iterated 1-Steiner</vt:lpstr>
      <vt:lpstr>Example: Iterated 1-Steiner</vt:lpstr>
      <vt:lpstr>Example: Iterated 1-Steiner</vt:lpstr>
      <vt:lpstr>Example: Iterated 1-Steiner</vt:lpstr>
      <vt:lpstr>5.6.2 Global Routing in a Connectivity Graph</vt:lpstr>
      <vt:lpstr>5.6.2 Global Routing in a Connectivity Graph</vt:lpstr>
      <vt:lpstr>5.6.2 Global Routing in a Connectivity Graph</vt:lpstr>
      <vt:lpstr>5.6.2 Global Routing in a Connectivity Graph</vt:lpstr>
      <vt:lpstr>5.6.2 Global Routing in a Connectivity Graph</vt:lpstr>
      <vt:lpstr>5.6.2 Global Routing in a Connectivity Graph</vt:lpstr>
      <vt:lpstr>5.6.2 Global Routing in a Connectivity Graph</vt:lpstr>
      <vt:lpstr>PowerPoint Presentation</vt:lpstr>
      <vt:lpstr>PowerPoint Presentation</vt:lpstr>
      <vt:lpstr>PowerPoint Presentation</vt:lpstr>
      <vt:lpstr>PowerPoint Presentation</vt:lpstr>
      <vt:lpstr>Quiz 10</vt:lpstr>
      <vt:lpstr>PowerPoint Presentation</vt:lpstr>
      <vt:lpstr>PowerPoint Presentation</vt:lpstr>
      <vt:lpstr>PowerPoint Presentation</vt:lpstr>
      <vt:lpstr>Single Net Routing Algorithms</vt:lpstr>
      <vt:lpstr>Lee’s Maze Routing Algorithm</vt:lpstr>
      <vt:lpstr>Lee’s Maze Routing Algorithm</vt:lpstr>
      <vt:lpstr>Exercise</vt:lpstr>
      <vt:lpstr>Hadlock’s Min Detour Algorithm</vt:lpstr>
      <vt:lpstr>Wavefront Comparison</vt:lpstr>
      <vt:lpstr>Exercise</vt:lpstr>
      <vt:lpstr>Soukup’s Fast Maze Routing Algorithm</vt:lpstr>
      <vt:lpstr>Maze Routing for Arbitrary Unit Costs</vt:lpstr>
      <vt:lpstr>Maze Routing for Arbitrary Unit Costs</vt:lpstr>
      <vt:lpstr>Maze Routing for Arbitrary Unit Costs</vt:lpstr>
      <vt:lpstr>Mikami-Tabuchi’s Line Search Algorithm</vt:lpstr>
      <vt:lpstr>Exercise</vt:lpstr>
      <vt:lpstr>Hightower’s Line Search Algorithm</vt:lpstr>
      <vt:lpstr>Exercise</vt:lpstr>
      <vt:lpstr>Maze Routing and Line Search Algorithms Summary</vt:lpstr>
      <vt:lpstr>5.6.3 Finding Shortest Paths with Dijkstra’s Algorithm</vt:lpstr>
      <vt:lpstr>5.6.3 Finding Shortest Paths with 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5.6.4 Finding Shortest Paths with A* Search</vt:lpstr>
      <vt:lpstr>A* Search</vt:lpstr>
      <vt:lpstr>A* Search: Example</vt:lpstr>
      <vt:lpstr>Optimality of A* Search</vt:lpstr>
      <vt:lpstr>Inadmissible Heuristics</vt:lpstr>
      <vt:lpstr>Exercise</vt:lpstr>
      <vt:lpstr>5.7  Full-Netlist Routing</vt:lpstr>
      <vt:lpstr>5.7  Full-Netlist Routing</vt:lpstr>
      <vt:lpstr>5.7.2 Rip-Up and Reroute (RRR)</vt:lpstr>
      <vt:lpstr>5.8  Modern Global Routing</vt:lpstr>
      <vt:lpstr>5.8  Modern Global Routing</vt:lpstr>
      <vt:lpstr>5.8  Modern Global Routing</vt:lpstr>
      <vt:lpstr>5.8  Modern Global Routing</vt:lpstr>
      <vt:lpstr>Summary of Chapter 5 – Types of Routing  </vt:lpstr>
      <vt:lpstr>Summary of Chapter 5 – Types of Routing  </vt:lpstr>
      <vt:lpstr>Summary of Chapter 5 – Types of Routing  </vt:lpstr>
      <vt:lpstr>Summary of Chapter 5 – Routing Single Nets  </vt:lpstr>
      <vt:lpstr>Summary of Chapter 5 – Routing Single Nets  </vt:lpstr>
      <vt:lpstr>Summary of Chapter 5 – Full Netlist Routing  </vt:lpstr>
      <vt:lpstr>Summary of Chapter 5 – Modern Global Routing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(globe design)</dc:title>
  <dc:creator/>
  <cp:keywords/>
  <cp:lastModifiedBy/>
  <cp:revision>1</cp:revision>
  <dcterms:modified xsi:type="dcterms:W3CDTF">2015-11-12T17:18:16Z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