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4043C4-9917-427A-943F-B92F40A13D66}">
  <a:tblStyle styleId="{204043C4-9917-427A-943F-B92F40A13D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f98cfd29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f98cfd29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this model, there were a total of 779,745 excess deaths in the U.S. from January 2020 to February 2022. Excess Deaths were defined as Actual Deaths – 95% Upper Limit from Prediction Interval.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f98cfd29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f98cfd29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f897b5c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f897b5c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98cfd2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98cfd2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Autocorrelation measures the linear relationship between lagged values of a time series. When data are seasonal, the autocorrelations will be larger for the seasonal lags (at multiples of the seasonal frequency) than for other lags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98cfd29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98cfd29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autocorrelation measures the relationship between y_t and y_(t − k) after removing the effects of lags 1 , 2 , 3 , … , k − 1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98cfd29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98cfd29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original time series, we performed the Kwiatkowski-Phillips-Schmidt-Shin (KPSS) test for stationarity (null hypothesis: data are stationary; alternative hypothesis: data are NOT stationary). The test statistic was 3.31 (p-value &lt; 0.01). Thus, differencing was necessary. After taking the seasonal difference, the test statistic was 0.1032 (p-value &gt; 0.10)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897b5c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897b5c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98cfd2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98cfd2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Selected Model (Using auto arima function): ARIMA(1, 0, 2)(2, 1, 1)[52]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f98cfd29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f98cfd29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f98cfd29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f98cfd29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time-series-analysis-in-r/" TargetMode="External"/><Relationship Id="rId3" Type="http://schemas.openxmlformats.org/officeDocument/2006/relationships/hyperlink" Target="https://www.cdc.gov/flu/weekly/index.htm" TargetMode="External"/><Relationship Id="rId7" Type="http://schemas.openxmlformats.org/officeDocument/2006/relationships/hyperlink" Target="https://a-little-book-of-r-for-time-series.readthedocs.io/en/latest/src/timeseri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documentation.org/packages/stats/versions/3.6.2/topics/arima" TargetMode="External"/><Relationship Id="rId5" Type="http://schemas.openxmlformats.org/officeDocument/2006/relationships/hyperlink" Target="https://otexts.com/fpp2/arima.html" TargetMode="External"/><Relationship Id="rId4" Type="http://schemas.openxmlformats.org/officeDocument/2006/relationships/hyperlink" Target="https://blogs.oracle.com/ai-and-datascience/post/introduction-to-forecasting-with-arima-in-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/>
              <a:t>Excess Deaths in the United States during the COVID-19 Pandemic</a:t>
            </a:r>
            <a:endParaRPr sz="41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Rutberg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Excess Deaths in the United States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t="7192"/>
          <a:stretch/>
        </p:blipFill>
        <p:spPr>
          <a:xfrm>
            <a:off x="1453299" y="1017725"/>
            <a:ext cx="6237413" cy="39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2"/>
          <p:cNvCxnSpPr/>
          <p:nvPr/>
        </p:nvCxnSpPr>
        <p:spPr>
          <a:xfrm rot="10800000" flipH="1">
            <a:off x="2265450" y="3918175"/>
            <a:ext cx="5328300" cy="11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CDC. Weekly U.S. Influenza Surveillance Report. Centers for Disease Control and Prevention. Published May 18, 2022.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https://www.cdc.gov/flu/weekly/index.htm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‌2. Oracle.com. Published 2022.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https://blogs.oracle.com/ai-and-datascience/post/introduction-to-forecasting-with-arima-in-r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Chapter 8 ARIMA models | Forecasting: Principles and Practice. Otexts.com. Published 2019.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https://otexts.com/fpp2/arima.html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arima function - RDocumentation. www.rdocumentation.org. Accessed December 5, 2023.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https://www.rdocumentation.org/packages/stats/versions/3.6.2/topics/arima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Using R for Time Series Analysis — Time Series 0.2 documentation. a-little-book-of-r-for-time-series.readthedocs.io.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https://a-little-book-of-r-for-time-series.readthedocs.io/en/latest/src/timeseries.html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Time Series Analysis in R. GeeksforGeeks. Published April 20, 2020.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https://www.geeksforgeeks.org/time-series-analysis-in-r/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of Weekly Deaths in the United States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13" y="1112475"/>
            <a:ext cx="55465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5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t="9641"/>
          <a:stretch/>
        </p:blipFill>
        <p:spPr>
          <a:xfrm>
            <a:off x="1372388" y="1029250"/>
            <a:ext cx="6399227" cy="393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Autocorrelation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t="8999"/>
          <a:stretch/>
        </p:blipFill>
        <p:spPr>
          <a:xfrm>
            <a:off x="1313600" y="1017725"/>
            <a:ext cx="6516803" cy="40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Difference of Weekly Deaths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t="9305"/>
          <a:stretch/>
        </p:blipFill>
        <p:spPr>
          <a:xfrm>
            <a:off x="1290113" y="1088625"/>
            <a:ext cx="6563773" cy="40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632088"/>
            <a:ext cx="73152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2568000" y="1094063"/>
            <a:ext cx="40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Autoregressive of Order p [AR(p)]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697325" y="2506538"/>
            <a:ext cx="40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Moving Average of Order q [MA(q)]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50" y="3062963"/>
            <a:ext cx="71247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323713"/>
            <a:ext cx="8839198" cy="59986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710125" y="3767300"/>
            <a:ext cx="198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ARIMA(p, d, q)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Model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636200" y="1340650"/>
            <a:ext cx="587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Seasonal ARIMA Model: ARIMA (1, 0, 2) (2, 1, 1)₅₂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828375" y="2125275"/>
          <a:ext cx="7634600" cy="1973150"/>
        </p:xfrm>
        <a:graphic>
          <a:graphicData uri="http://schemas.openxmlformats.org/drawingml/2006/table">
            <a:tbl>
              <a:tblPr>
                <a:noFill/>
                <a:tableStyleId>{204043C4-9917-427A-943F-B92F40A13D66}</a:tableStyleId>
              </a:tblPr>
              <a:tblGrid>
                <a:gridCol w="95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SAR1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SAR2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SMA1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Drift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Point Estimate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0.8539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-0.0389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-0.2593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-0.1050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-0.4760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16.3609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Standard Error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0.1349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1.9858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Google Shape;98;p19"/>
          <p:cNvSpPr txBox="1"/>
          <p:nvPr/>
        </p:nvSpPr>
        <p:spPr>
          <a:xfrm>
            <a:off x="3051925" y="4255500"/>
            <a:ext cx="318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𝜎² = 497,003  AIC = 7747.58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Residuals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213" y="1147000"/>
            <a:ext cx="56095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t="17854" r="5979" b="5352"/>
          <a:stretch/>
        </p:blipFill>
        <p:spPr>
          <a:xfrm>
            <a:off x="861763" y="1139175"/>
            <a:ext cx="7420474" cy="364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Macintosh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Excess Deaths in the United States during the COVID-19 Pandemic</vt:lpstr>
      <vt:lpstr>Time Series of Weekly Deaths in the United States</vt:lpstr>
      <vt:lpstr>Autocorrelation</vt:lpstr>
      <vt:lpstr>Partial Autocorrelation</vt:lpstr>
      <vt:lpstr>Seasonal Difference of Weekly Deaths</vt:lpstr>
      <vt:lpstr>Time Series Models</vt:lpstr>
      <vt:lpstr>Selected Model</vt:lpstr>
      <vt:lpstr>Model Residuals</vt:lpstr>
      <vt:lpstr>Model Predictions</vt:lpstr>
      <vt:lpstr>Weekly Excess Deaths in the United States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Excess Deaths in the United States during the COVID-19 Pandemic</dc:title>
  <cp:lastModifiedBy>Rutberg, Jason</cp:lastModifiedBy>
  <cp:revision>1</cp:revision>
  <dcterms:modified xsi:type="dcterms:W3CDTF">2023-12-05T19:38:04Z</dcterms:modified>
</cp:coreProperties>
</file>