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64" r:id="rId19"/>
    <p:sldId id="290" r:id="rId20"/>
    <p:sldId id="268" r:id="rId21"/>
    <p:sldId id="291" r:id="rId22"/>
    <p:sldId id="292" r:id="rId23"/>
    <p:sldId id="293" r:id="rId24"/>
    <p:sldId id="294" r:id="rId25"/>
    <p:sldId id="271" r:id="rId26"/>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D00"/>
    <a:srgbClr val="FCFEB9"/>
    <a:srgbClr val="00279F"/>
    <a:srgbClr val="FFA27C"/>
    <a:srgbClr val="FC0128"/>
    <a:srgbClr val="2F61FF"/>
    <a:srgbClr val="33CC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1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217C333-16D8-4971-8A6B-AB1847CE5F8D}"/>
              </a:ext>
            </a:extLst>
          </p:cNvPr>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a:t>Click to edit Master notes styles</a:t>
            </a:r>
          </a:p>
          <a:p>
            <a:pPr lvl="1"/>
            <a:r>
              <a:rPr lang="en-US" altLang="pl-PL" noProof="0"/>
              <a:t>Second Level</a:t>
            </a:r>
          </a:p>
          <a:p>
            <a:pPr lvl="2"/>
            <a:r>
              <a:rPr lang="en-US" altLang="pl-PL" noProof="0"/>
              <a:t>Third Level</a:t>
            </a:r>
          </a:p>
          <a:p>
            <a:pPr lvl="3"/>
            <a:r>
              <a:rPr lang="en-US" altLang="pl-PL" noProof="0"/>
              <a:t>Fourth Level</a:t>
            </a:r>
          </a:p>
          <a:p>
            <a:pPr lvl="4"/>
            <a:r>
              <a:rPr lang="en-US" altLang="pl-PL" noProof="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Tree>
    <p:extLst>
      <p:ext uri="{BB962C8B-B14F-4D97-AF65-F5344CB8AC3E}">
        <p14:creationId xmlns:p14="http://schemas.microsoft.com/office/powerpoint/2010/main" val="200238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Tree>
    <p:extLst>
      <p:ext uri="{BB962C8B-B14F-4D97-AF65-F5344CB8AC3E}">
        <p14:creationId xmlns:p14="http://schemas.microsoft.com/office/powerpoint/2010/main" val="362146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Tree>
    <p:extLst>
      <p:ext uri="{BB962C8B-B14F-4D97-AF65-F5344CB8AC3E}">
        <p14:creationId xmlns:p14="http://schemas.microsoft.com/office/powerpoint/2010/main" val="273020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Tree>
    <p:extLst>
      <p:ext uri="{BB962C8B-B14F-4D97-AF65-F5344CB8AC3E}">
        <p14:creationId xmlns:p14="http://schemas.microsoft.com/office/powerpoint/2010/main" val="21925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6459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Tree>
    <p:extLst>
      <p:ext uri="{BB962C8B-B14F-4D97-AF65-F5344CB8AC3E}">
        <p14:creationId xmlns:p14="http://schemas.microsoft.com/office/powerpoint/2010/main" val="271142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Tree>
    <p:extLst>
      <p:ext uri="{BB962C8B-B14F-4D97-AF65-F5344CB8AC3E}">
        <p14:creationId xmlns:p14="http://schemas.microsoft.com/office/powerpoint/2010/main" val="199750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409926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5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5273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2267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a:extLst>
              <a:ext uri="{FF2B5EF4-FFF2-40B4-BE49-F238E27FC236}">
                <a16:creationId xmlns:a16="http://schemas.microsoft.com/office/drawing/2014/main" id="{C3D4CF68-2BD5-4AC3-ABED-3C2652E88ECC}"/>
              </a:ext>
            </a:extLst>
          </p:cNvPr>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a:latin typeface="Times New Roman" panose="02020603050405020304" pitchFamily="18" charset="0"/>
              </a:rPr>
              <a:t>K.Subieta. Budowa i integracja SI, Wykład 1, Folia </a:t>
            </a:r>
            <a:fld id="{A8B5C65D-F682-4A4D-A5F2-45E62ECB2E11}" type="slidenum">
              <a:rPr lang="pl-PL" altLang="pl-PL" sz="1000" smtClean="0">
                <a:latin typeface="Times New Roman" panose="02020603050405020304" pitchFamily="18" charset="0"/>
              </a:rPr>
              <a:pPr>
                <a:defRPr/>
              </a:pPr>
              <a:t>‹#›</a:t>
            </a:fld>
            <a:endParaRPr lang="pl-PL" altLang="pl-PL" sz="100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2"/>
          <p:cNvSpPr>
            <a:spLocks noGrp="1" noChangeArrowheads="1"/>
          </p:cNvSpPr>
          <p:nvPr>
            <p:ph type="title"/>
          </p:nvPr>
        </p:nvSpPr>
        <p:spPr>
          <a:xfrm>
            <a:off x="2452688" y="163513"/>
            <a:ext cx="6691312"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 </a:t>
            </a:r>
          </a:p>
        </p:txBody>
      </p:sp>
      <p:sp>
        <p:nvSpPr>
          <p:cNvPr id="3076" name="Rectangle 4"/>
          <p:cNvSpPr>
            <a:spLocks noChangeArrowheads="1"/>
          </p:cNvSpPr>
          <p:nvPr/>
        </p:nvSpPr>
        <p:spPr bwMode="auto">
          <a:xfrm>
            <a:off x="4894263" y="4797425"/>
            <a:ext cx="28321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sp>
        <p:nvSpPr>
          <p:cNvPr id="3077" name="Rectangle 5"/>
          <p:cNvSpPr>
            <a:spLocks noChangeArrowheads="1"/>
          </p:cNvSpPr>
          <p:nvPr/>
        </p:nvSpPr>
        <p:spPr bwMode="auto">
          <a:xfrm>
            <a:off x="4148138" y="2636838"/>
            <a:ext cx="33782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1:</a:t>
            </a:r>
          </a:p>
          <a:p>
            <a:r>
              <a:rPr lang="pl-PL" altLang="pl-PL" sz="2800" b="1">
                <a:latin typeface="Times New Roman" panose="02020603050405020304" pitchFamily="18" charset="0"/>
              </a:rPr>
              <a:t>Przedmiot inżynierii </a:t>
            </a:r>
          </a:p>
          <a:p>
            <a:r>
              <a:rPr lang="pl-PL" altLang="pl-PL" sz="2800" b="1">
                <a:latin typeface="Times New Roman" panose="02020603050405020304" pitchFamily="18" charset="0"/>
              </a:rPr>
              <a:t>oprogramowania</a:t>
            </a:r>
          </a:p>
        </p:txBody>
      </p:sp>
      <p:pic>
        <p:nvPicPr>
          <p:cNvPr id="3078" name="Picture 1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Box 1"/>
          <p:cNvSpPr txBox="1">
            <a:spLocks noChangeArrowheads="1"/>
          </p:cNvSpPr>
          <p:nvPr/>
        </p:nvSpPr>
        <p:spPr bwMode="auto">
          <a:xfrm>
            <a:off x="173038" y="6018213"/>
            <a:ext cx="252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subieta@pjwstk.edu.pl</a:t>
            </a:r>
          </a:p>
        </p:txBody>
      </p:sp>
      <p:grpSp>
        <p:nvGrpSpPr>
          <p:cNvPr id="3080" name="Grupa 7"/>
          <p:cNvGrpSpPr>
            <a:grpSpLocks/>
          </p:cNvGrpSpPr>
          <p:nvPr/>
        </p:nvGrpSpPr>
        <p:grpSpPr bwMode="auto">
          <a:xfrm>
            <a:off x="4086225" y="4419600"/>
            <a:ext cx="671513" cy="639763"/>
            <a:chOff x="7370445" y="1333500"/>
            <a:chExt cx="914400" cy="914400"/>
          </a:xfrm>
        </p:grpSpPr>
        <p:sp>
          <p:nvSpPr>
            <p:cNvPr id="7" name="Łuk 6"/>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p>
              <a:pPr>
                <a:defRPr/>
              </a:pPr>
              <a:endParaRPr lang="pl-PL"/>
            </a:p>
          </p:txBody>
        </p:sp>
        <p:sp>
          <p:nvSpPr>
            <p:cNvPr id="14" name="Łuk 13"/>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p>
              <a:pPr>
                <a:defRPr/>
              </a:pPr>
              <a:endParaRPr lang="pl-PL"/>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Jak walczyć ze złożonością ?</a:t>
            </a:r>
          </a:p>
        </p:txBody>
      </p:sp>
      <p:sp>
        <p:nvSpPr>
          <p:cNvPr id="12291" name="Text Box 3"/>
          <p:cNvSpPr txBox="1">
            <a:spLocks noChangeArrowheads="1"/>
          </p:cNvSpPr>
          <p:nvPr/>
        </p:nvSpPr>
        <p:spPr bwMode="auto">
          <a:xfrm>
            <a:off x="736600" y="1023938"/>
            <a:ext cx="840740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sz="2400" b="1" i="1" dirty="0">
                <a:solidFill>
                  <a:schemeClr val="tx1"/>
                </a:solidFill>
                <a:latin typeface="Times New Roman" panose="02020603050405020304" pitchFamily="18" charset="0"/>
              </a:rPr>
              <a:t>Zasada dekompozycji</a:t>
            </a:r>
            <a:r>
              <a:rPr lang="pl-PL" altLang="pl-PL" sz="2400" b="1" dirty="0">
                <a:solidFill>
                  <a:schemeClr val="tx1"/>
                </a:solidFill>
                <a:latin typeface="Times New Roman" panose="02020603050405020304" pitchFamily="18" charset="0"/>
              </a:rPr>
              <a:t>: </a:t>
            </a:r>
          </a:p>
          <a:p>
            <a:pPr algn="just"/>
            <a:r>
              <a:rPr lang="pl-PL" altLang="pl-PL" dirty="0">
                <a:solidFill>
                  <a:schemeClr val="tx1"/>
                </a:solidFill>
                <a:latin typeface="Times New Roman" panose="02020603050405020304" pitchFamily="18" charset="0"/>
              </a:rPr>
              <a:t>rozdzielenie złożonego problemu na </a:t>
            </a:r>
            <a:r>
              <a:rPr lang="pl-PL" altLang="pl-PL" dirty="0" err="1">
                <a:solidFill>
                  <a:schemeClr val="tx1"/>
                </a:solidFill>
                <a:latin typeface="Times New Roman" panose="02020603050405020304" pitchFamily="18" charset="0"/>
              </a:rPr>
              <a:t>podproblemy</a:t>
            </a:r>
            <a:r>
              <a:rPr lang="pl-PL" altLang="pl-PL" dirty="0">
                <a:solidFill>
                  <a:schemeClr val="tx1"/>
                </a:solidFill>
                <a:latin typeface="Times New Roman" panose="02020603050405020304" pitchFamily="18" charset="0"/>
              </a:rPr>
              <a:t>, które można rozpatrywać i rozwiązywać niezależnie od siebie i niezależnie od całości.</a:t>
            </a:r>
            <a:r>
              <a:rPr lang="pl-PL" altLang="pl-PL" sz="2400" dirty="0">
                <a:solidFill>
                  <a:schemeClr val="tx1"/>
                </a:solidFill>
                <a:latin typeface="Times New Roman" panose="02020603050405020304" pitchFamily="18" charset="0"/>
              </a:rPr>
              <a:t> </a:t>
            </a:r>
          </a:p>
          <a:p>
            <a:pPr algn="just">
              <a:spcBef>
                <a:spcPct val="50000"/>
              </a:spcBef>
            </a:pPr>
            <a:r>
              <a:rPr lang="pl-PL" altLang="pl-PL" sz="2400" b="1" i="1" dirty="0">
                <a:solidFill>
                  <a:schemeClr val="tx1"/>
                </a:solidFill>
                <a:latin typeface="Times New Roman" panose="02020603050405020304" pitchFamily="18" charset="0"/>
              </a:rPr>
              <a:t>Zasada abstrakcji</a:t>
            </a:r>
            <a:r>
              <a:rPr lang="pl-PL" altLang="pl-PL" sz="2400" b="1" dirty="0">
                <a:solidFill>
                  <a:schemeClr val="tx1"/>
                </a:solidFill>
                <a:latin typeface="Times New Roman" panose="02020603050405020304" pitchFamily="18" charset="0"/>
              </a:rPr>
              <a:t>: </a:t>
            </a:r>
          </a:p>
          <a:p>
            <a:pPr algn="just"/>
            <a:r>
              <a:rPr lang="pl-PL" altLang="pl-PL" dirty="0">
                <a:solidFill>
                  <a:schemeClr val="tx1"/>
                </a:solidFill>
                <a:latin typeface="Times New Roman" panose="02020603050405020304" pitchFamily="18" charset="0"/>
              </a:rPr>
              <a:t>eliminacja, ukrycie lub pominięcie mniej istotnych szczegółów rozważanego przedmiotu lub mniej istotnej informacji; wyodrębnianie cech wspólnych i niezmiennych dla pewnego zbioru bytów i wprowadzaniu pojęć lub symboli oznaczających takie cechy.</a:t>
            </a:r>
          </a:p>
          <a:p>
            <a:pPr algn="just">
              <a:spcBef>
                <a:spcPct val="50000"/>
              </a:spcBef>
            </a:pPr>
            <a:r>
              <a:rPr lang="pl-PL" altLang="pl-PL" sz="2400" b="1" i="1" dirty="0">
                <a:solidFill>
                  <a:schemeClr val="tx1"/>
                </a:solidFill>
                <a:latin typeface="Times New Roman" panose="02020603050405020304" pitchFamily="18" charset="0"/>
              </a:rPr>
              <a:t>Zasada ponownego użycia</a:t>
            </a:r>
            <a:r>
              <a:rPr lang="pl-PL" altLang="pl-PL" sz="2400" b="1" dirty="0">
                <a:solidFill>
                  <a:schemeClr val="tx1"/>
                </a:solidFill>
                <a:latin typeface="Times New Roman" panose="02020603050405020304" pitchFamily="18" charset="0"/>
              </a:rPr>
              <a:t>:</a:t>
            </a:r>
            <a:r>
              <a:rPr lang="pl-PL" altLang="pl-PL" dirty="0">
                <a:solidFill>
                  <a:schemeClr val="tx1"/>
                </a:solidFill>
                <a:latin typeface="Times New Roman" panose="02020603050405020304" pitchFamily="18" charset="0"/>
              </a:rPr>
              <a:t> </a:t>
            </a:r>
          </a:p>
          <a:p>
            <a:pPr algn="just"/>
            <a:r>
              <a:rPr lang="pl-PL" altLang="pl-PL" dirty="0">
                <a:solidFill>
                  <a:schemeClr val="tx1"/>
                </a:solidFill>
                <a:latin typeface="Times New Roman" panose="02020603050405020304" pitchFamily="18" charset="0"/>
              </a:rPr>
              <a:t>wykorzystanie wcześniej wytworzonych schematów, metod, wzorców, komponentów projektu, komponentów oprogramowania</a:t>
            </a:r>
            <a:r>
              <a:rPr lang="pl-PL" altLang="pl-PL" smtClean="0">
                <a:solidFill>
                  <a:schemeClr val="tx1"/>
                </a:solidFill>
                <a:latin typeface="Times New Roman" panose="02020603050405020304" pitchFamily="18" charset="0"/>
              </a:rPr>
              <a:t>, standardów, </a:t>
            </a:r>
            <a:r>
              <a:rPr lang="pl-PL" altLang="pl-PL">
                <a:solidFill>
                  <a:schemeClr val="tx1"/>
                </a:solidFill>
                <a:latin typeface="Times New Roman" panose="02020603050405020304" pitchFamily="18" charset="0"/>
              </a:rPr>
              <a:t>itd.</a:t>
            </a:r>
          </a:p>
          <a:p>
            <a:pPr algn="just">
              <a:spcBef>
                <a:spcPct val="50000"/>
              </a:spcBef>
            </a:pPr>
            <a:r>
              <a:rPr lang="pl-PL" altLang="pl-PL" sz="2400" b="1" i="1" dirty="0">
                <a:solidFill>
                  <a:schemeClr val="tx1"/>
                </a:solidFill>
                <a:latin typeface="Times New Roman" panose="02020603050405020304" pitchFamily="18" charset="0"/>
              </a:rPr>
              <a:t>Zasada sprzyjania naturalnym ludzkim własnościom</a:t>
            </a:r>
            <a:r>
              <a:rPr lang="pl-PL" altLang="pl-PL" sz="2400" b="1" dirty="0">
                <a:solidFill>
                  <a:schemeClr val="tx1"/>
                </a:solidFill>
                <a:latin typeface="Times New Roman" panose="02020603050405020304" pitchFamily="18" charset="0"/>
              </a:rPr>
              <a:t>:</a:t>
            </a:r>
            <a:endParaRPr lang="pl-PL" altLang="pl-PL" sz="2400" b="1" i="1" dirty="0">
              <a:solidFill>
                <a:schemeClr val="tx1"/>
              </a:solidFill>
              <a:latin typeface="Times New Roman" panose="02020603050405020304" pitchFamily="18" charset="0"/>
            </a:endParaRPr>
          </a:p>
          <a:p>
            <a:pPr algn="just"/>
            <a:r>
              <a:rPr lang="pl-PL" altLang="pl-PL" dirty="0">
                <a:solidFill>
                  <a:schemeClr val="tx1"/>
                </a:solidFill>
                <a:latin typeface="Times New Roman" panose="02020603050405020304" pitchFamily="18" charset="0"/>
              </a:rPr>
              <a:t>dopasowanie modeli pojęciowych i modeli realizacyjnych systemów do wrodzonych ludzkich własności psychologicznych, instynktów oraz mentalnych mechanizmów percepcji i rozumienia świata. </a:t>
            </a:r>
          </a:p>
        </p:txBody>
      </p:sp>
      <p:sp>
        <p:nvSpPr>
          <p:cNvPr id="12292" name="AutoShape 4"/>
          <p:cNvSpPr>
            <a:spLocks noChangeArrowheads="1"/>
          </p:cNvSpPr>
          <p:nvPr/>
        </p:nvSpPr>
        <p:spPr bwMode="auto">
          <a:xfrm>
            <a:off x="230188" y="3962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3" name="AutoShape 5"/>
          <p:cNvSpPr>
            <a:spLocks noChangeArrowheads="1"/>
          </p:cNvSpPr>
          <p:nvPr/>
        </p:nvSpPr>
        <p:spPr bwMode="auto">
          <a:xfrm>
            <a:off x="230188" y="1066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6"/>
          <p:cNvSpPr>
            <a:spLocks noChangeArrowheads="1"/>
          </p:cNvSpPr>
          <p:nvPr/>
        </p:nvSpPr>
        <p:spPr bwMode="auto">
          <a:xfrm>
            <a:off x="230188" y="2209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7"/>
          <p:cNvSpPr>
            <a:spLocks noChangeArrowheads="1"/>
          </p:cNvSpPr>
          <p:nvPr/>
        </p:nvSpPr>
        <p:spPr bwMode="auto">
          <a:xfrm>
            <a:off x="230188" y="5105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pl-PL" smtClean="0"/>
              <a:t>Modelowanie pojęciowe</a:t>
            </a:r>
          </a:p>
        </p:txBody>
      </p:sp>
      <p:sp>
        <p:nvSpPr>
          <p:cNvPr id="13315" name="Text Box 3"/>
          <p:cNvSpPr txBox="1">
            <a:spLocks noChangeArrowheads="1"/>
          </p:cNvSpPr>
          <p:nvPr/>
        </p:nvSpPr>
        <p:spPr bwMode="auto">
          <a:xfrm>
            <a:off x="674688" y="906463"/>
            <a:ext cx="8469312"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sz="2400">
                <a:solidFill>
                  <a:schemeClr val="tx1"/>
                </a:solidFill>
                <a:latin typeface="Times New Roman" panose="02020603050405020304" pitchFamily="18" charset="0"/>
              </a:rPr>
              <a:t>Projektant i programista muszą dokładnie wyobrazić sobie problem oraz metodę jego rozwiązania. Zasadnicze procesy tworzenia oprogramowania zachodzą w ludzkim umyśle i nie są związane z jakimkolwiek językiem programowania. </a:t>
            </a:r>
          </a:p>
          <a:p>
            <a:pPr algn="just"/>
            <a:endParaRPr lang="pl-PL" altLang="pl-PL" sz="2400">
              <a:solidFill>
                <a:schemeClr val="tx1"/>
              </a:solidFill>
              <a:latin typeface="Times New Roman" panose="02020603050405020304" pitchFamily="18" charset="0"/>
            </a:endParaRPr>
          </a:p>
          <a:p>
            <a:pPr algn="just"/>
            <a:r>
              <a:rPr lang="pl-PL" altLang="pl-PL" sz="2400">
                <a:solidFill>
                  <a:schemeClr val="tx1"/>
                </a:solidFill>
                <a:latin typeface="Times New Roman" panose="02020603050405020304" pitchFamily="18" charset="0"/>
              </a:rPr>
              <a:t>Pojęcia </a:t>
            </a:r>
            <a:r>
              <a:rPr lang="pl-PL" altLang="pl-PL" sz="2400" b="1" i="1">
                <a:solidFill>
                  <a:schemeClr val="tx1"/>
                </a:solidFill>
                <a:latin typeface="Times New Roman" panose="02020603050405020304" pitchFamily="18" charset="0"/>
              </a:rPr>
              <a:t>modelowania pojęciowego</a:t>
            </a:r>
            <a:r>
              <a:rPr lang="pl-PL" altLang="pl-PL" sz="2400">
                <a:solidFill>
                  <a:schemeClr val="tx1"/>
                </a:solidFill>
                <a:latin typeface="Times New Roman" panose="02020603050405020304" pitchFamily="18" charset="0"/>
              </a:rPr>
              <a:t> (</a:t>
            </a:r>
            <a:r>
              <a:rPr lang="pl-PL" altLang="pl-PL" sz="2400" i="1">
                <a:solidFill>
                  <a:schemeClr val="tx1"/>
                </a:solidFill>
                <a:latin typeface="Times New Roman" panose="02020603050405020304" pitchFamily="18" charset="0"/>
              </a:rPr>
              <a:t>conceptual modeling</a:t>
            </a:r>
            <a:r>
              <a:rPr lang="pl-PL" altLang="pl-PL" sz="2400">
                <a:solidFill>
                  <a:schemeClr val="tx1"/>
                </a:solidFill>
                <a:latin typeface="Times New Roman" panose="02020603050405020304" pitchFamily="18" charset="0"/>
              </a:rPr>
              <a:t>) oraz </a:t>
            </a:r>
            <a:r>
              <a:rPr lang="pl-PL" altLang="pl-PL" sz="2400" b="1" i="1">
                <a:solidFill>
                  <a:schemeClr val="tx1"/>
                </a:solidFill>
                <a:latin typeface="Times New Roman" panose="02020603050405020304" pitchFamily="18" charset="0"/>
              </a:rPr>
              <a:t>modelu pojęciowego</a:t>
            </a:r>
            <a:r>
              <a:rPr lang="pl-PL" altLang="pl-PL" sz="2400">
                <a:solidFill>
                  <a:schemeClr val="tx1"/>
                </a:solidFill>
                <a:latin typeface="Times New Roman" panose="02020603050405020304" pitchFamily="18" charset="0"/>
              </a:rPr>
              <a:t> (</a:t>
            </a:r>
            <a:r>
              <a:rPr lang="pl-PL" altLang="pl-PL" sz="2400" i="1">
                <a:solidFill>
                  <a:schemeClr val="tx1"/>
                </a:solidFill>
                <a:latin typeface="Times New Roman" panose="02020603050405020304" pitchFamily="18" charset="0"/>
              </a:rPr>
              <a:t>conceptual model</a:t>
            </a:r>
            <a:r>
              <a:rPr lang="pl-PL" altLang="pl-PL" sz="2400">
                <a:solidFill>
                  <a:schemeClr val="tx1"/>
                </a:solidFill>
                <a:latin typeface="Times New Roman" panose="02020603050405020304" pitchFamily="18" charset="0"/>
              </a:rPr>
              <a:t>) odnoszą się procesów myślowych i wyobrażeń towarzyszących pracy nad oprogramowaniem. </a:t>
            </a:r>
          </a:p>
          <a:p>
            <a:pPr algn="just"/>
            <a:endParaRPr lang="pl-PL" altLang="pl-PL" sz="2400">
              <a:solidFill>
                <a:schemeClr val="tx1"/>
              </a:solidFill>
              <a:latin typeface="Times New Roman" panose="02020603050405020304" pitchFamily="18" charset="0"/>
            </a:endParaRPr>
          </a:p>
          <a:p>
            <a:pPr algn="just"/>
            <a:r>
              <a:rPr lang="pl-PL" altLang="pl-PL" sz="2400">
                <a:solidFill>
                  <a:schemeClr val="tx1"/>
                </a:solidFill>
                <a:latin typeface="Times New Roman" panose="02020603050405020304" pitchFamily="18" charset="0"/>
              </a:rPr>
              <a:t>Modelowanie pojęciowe jest wspomagane przez środki wzmacniające ludzką pamięć i wyobraźnię. Służą one do przedstawienia rzeczywistości opisywanej przez dane, procesów zachodzących w rzeczywistości, struktur danych oraz programów składających się na konstrukcję systemu. </a:t>
            </a:r>
          </a:p>
        </p:txBody>
      </p:sp>
      <p:sp>
        <p:nvSpPr>
          <p:cNvPr id="13316" name="AutoShape 4"/>
          <p:cNvSpPr>
            <a:spLocks noChangeArrowheads="1"/>
          </p:cNvSpPr>
          <p:nvPr/>
        </p:nvSpPr>
        <p:spPr bwMode="auto">
          <a:xfrm>
            <a:off x="217488" y="4572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7" name="AutoShape 5"/>
          <p:cNvSpPr>
            <a:spLocks noChangeArrowheads="1"/>
          </p:cNvSpPr>
          <p:nvPr/>
        </p:nvSpPr>
        <p:spPr bwMode="auto">
          <a:xfrm>
            <a:off x="217488" y="933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8" name="AutoShape 6"/>
          <p:cNvSpPr>
            <a:spLocks noChangeArrowheads="1"/>
          </p:cNvSpPr>
          <p:nvPr/>
        </p:nvSpPr>
        <p:spPr bwMode="auto">
          <a:xfrm>
            <a:off x="217488" y="27813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Perspektywy w modelowaniu pojęciowym</a:t>
            </a:r>
          </a:p>
        </p:txBody>
      </p:sp>
      <p:sp>
        <p:nvSpPr>
          <p:cNvPr id="14339" name="AutoShape 3"/>
          <p:cNvSpPr>
            <a:spLocks noChangeArrowheads="1"/>
          </p:cNvSpPr>
          <p:nvPr/>
        </p:nvSpPr>
        <p:spPr bwMode="auto">
          <a:xfrm>
            <a:off x="736600" y="2092325"/>
            <a:ext cx="1687513" cy="1123950"/>
          </a:xfrm>
          <a:prstGeom prst="cloudCallout">
            <a:avLst>
              <a:gd name="adj1" fmla="val -36546"/>
              <a:gd name="adj2" fmla="val 6087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endParaRPr lang="pl-PL" altLang="pl-PL" sz="2400">
              <a:solidFill>
                <a:schemeClr val="tx1"/>
              </a:solidFill>
              <a:latin typeface="Times New Roman" panose="02020603050405020304" pitchFamily="18" charset="0"/>
            </a:endParaRPr>
          </a:p>
        </p:txBody>
      </p:sp>
      <p:sp>
        <p:nvSpPr>
          <p:cNvPr id="14340" name="Rectangle 4"/>
          <p:cNvSpPr>
            <a:spLocks noChangeArrowheads="1"/>
          </p:cNvSpPr>
          <p:nvPr/>
        </p:nvSpPr>
        <p:spPr bwMode="auto">
          <a:xfrm>
            <a:off x="328613" y="4284663"/>
            <a:ext cx="152717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solidFill>
                  <a:schemeClr val="tx1"/>
                </a:solidFill>
              </a:rPr>
              <a:t>Percepcja </a:t>
            </a:r>
          </a:p>
          <a:p>
            <a:pPr algn="ctr"/>
            <a:r>
              <a:rPr lang="pl-PL" altLang="pl-PL" sz="1800" b="1">
                <a:solidFill>
                  <a:schemeClr val="tx1"/>
                </a:solidFill>
              </a:rPr>
              <a:t>rzeczywistego</a:t>
            </a:r>
          </a:p>
          <a:p>
            <a:pPr algn="ctr"/>
            <a:r>
              <a:rPr lang="pl-PL" altLang="pl-PL" sz="1800" b="1">
                <a:solidFill>
                  <a:schemeClr val="tx1"/>
                </a:solidFill>
              </a:rPr>
              <a:t>świata</a:t>
            </a:r>
          </a:p>
        </p:txBody>
      </p:sp>
      <p:sp>
        <p:nvSpPr>
          <p:cNvPr id="14341" name="Rectangle 5"/>
          <p:cNvSpPr>
            <a:spLocks noChangeArrowheads="1"/>
          </p:cNvSpPr>
          <p:nvPr/>
        </p:nvSpPr>
        <p:spPr bwMode="auto">
          <a:xfrm>
            <a:off x="3435350" y="4284663"/>
            <a:ext cx="156527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solidFill>
                  <a:schemeClr val="tx1"/>
                </a:solidFill>
              </a:rPr>
              <a:t>Analityczny</a:t>
            </a:r>
          </a:p>
          <a:p>
            <a:pPr algn="ctr"/>
            <a:r>
              <a:rPr lang="pl-PL" altLang="pl-PL" sz="1800" b="1">
                <a:solidFill>
                  <a:schemeClr val="tx1"/>
                </a:solidFill>
              </a:rPr>
              <a:t>model</a:t>
            </a:r>
          </a:p>
          <a:p>
            <a:pPr algn="ctr"/>
            <a:r>
              <a:rPr lang="pl-PL" altLang="pl-PL" sz="1800" b="1">
                <a:solidFill>
                  <a:schemeClr val="tx1"/>
                </a:solidFill>
              </a:rPr>
              <a:t>rzeczywistości</a:t>
            </a:r>
          </a:p>
        </p:txBody>
      </p:sp>
      <p:sp>
        <p:nvSpPr>
          <p:cNvPr id="14342" name="Rectangle 6"/>
          <p:cNvSpPr>
            <a:spLocks noChangeArrowheads="1"/>
          </p:cNvSpPr>
          <p:nvPr/>
        </p:nvSpPr>
        <p:spPr bwMode="auto">
          <a:xfrm>
            <a:off x="6464300" y="4284663"/>
            <a:ext cx="17748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solidFill>
                  <a:schemeClr val="tx1"/>
                </a:solidFill>
              </a:rPr>
              <a:t>Model </a:t>
            </a:r>
          </a:p>
          <a:p>
            <a:pPr algn="ctr"/>
            <a:r>
              <a:rPr lang="pl-PL" altLang="pl-PL" sz="1800" b="1">
                <a:solidFill>
                  <a:schemeClr val="tx1"/>
                </a:solidFill>
              </a:rPr>
              <a:t>struktur danych</a:t>
            </a:r>
          </a:p>
          <a:p>
            <a:pPr algn="ctr"/>
            <a:r>
              <a:rPr lang="pl-PL" altLang="pl-PL" sz="1800" b="1">
                <a:solidFill>
                  <a:schemeClr val="tx1"/>
                </a:solidFill>
              </a:rPr>
              <a:t>i procesów SI</a:t>
            </a:r>
          </a:p>
        </p:txBody>
      </p:sp>
      <p:pic>
        <p:nvPicPr>
          <p:cNvPr id="143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3409950"/>
            <a:ext cx="63658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409950"/>
            <a:ext cx="63658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5" name="AutoShape 9"/>
          <p:cNvSpPr>
            <a:spLocks noChangeArrowheads="1"/>
          </p:cNvSpPr>
          <p:nvPr/>
        </p:nvSpPr>
        <p:spPr bwMode="auto">
          <a:xfrm>
            <a:off x="3981450" y="2112963"/>
            <a:ext cx="1538288" cy="1123950"/>
          </a:xfrm>
          <a:prstGeom prst="cloudCallout">
            <a:avLst>
              <a:gd name="adj1" fmla="val -41745"/>
              <a:gd name="adj2" fmla="val 5438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endParaRPr lang="pl-PL" altLang="pl-PL" sz="2400">
              <a:solidFill>
                <a:schemeClr val="tx1"/>
              </a:solidFill>
              <a:latin typeface="Times New Roman" panose="02020603050405020304" pitchFamily="18" charset="0"/>
            </a:endParaRPr>
          </a:p>
        </p:txBody>
      </p:sp>
      <p:sp>
        <p:nvSpPr>
          <p:cNvPr id="14346" name="Line 10"/>
          <p:cNvSpPr>
            <a:spLocks noChangeShapeType="1"/>
          </p:cNvSpPr>
          <p:nvPr/>
        </p:nvSpPr>
        <p:spPr bwMode="auto">
          <a:xfrm flipV="1">
            <a:off x="4611688" y="2590800"/>
            <a:ext cx="0" cy="173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7" name="Rectangle 11"/>
          <p:cNvSpPr>
            <a:spLocks noChangeArrowheads="1"/>
          </p:cNvSpPr>
          <p:nvPr/>
        </p:nvSpPr>
        <p:spPr bwMode="auto">
          <a:xfrm>
            <a:off x="4465638" y="2325688"/>
            <a:ext cx="290512" cy="1635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8" name="AutoShape 12"/>
          <p:cNvSpPr>
            <a:spLocks noChangeArrowheads="1"/>
          </p:cNvSpPr>
          <p:nvPr/>
        </p:nvSpPr>
        <p:spPr bwMode="auto">
          <a:xfrm>
            <a:off x="4537075" y="2497138"/>
            <a:ext cx="149225" cy="14287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9" name="Rectangle 13"/>
          <p:cNvSpPr>
            <a:spLocks noChangeArrowheads="1"/>
          </p:cNvSpPr>
          <p:nvPr/>
        </p:nvSpPr>
        <p:spPr bwMode="auto">
          <a:xfrm>
            <a:off x="4276725" y="2859088"/>
            <a:ext cx="290513" cy="1635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0" name="Rectangle 14"/>
          <p:cNvSpPr>
            <a:spLocks noChangeArrowheads="1"/>
          </p:cNvSpPr>
          <p:nvPr/>
        </p:nvSpPr>
        <p:spPr bwMode="auto">
          <a:xfrm>
            <a:off x="4654550" y="2855913"/>
            <a:ext cx="292100" cy="1635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1" name="Line 15"/>
          <p:cNvSpPr>
            <a:spLocks noChangeShapeType="1"/>
          </p:cNvSpPr>
          <p:nvPr/>
        </p:nvSpPr>
        <p:spPr bwMode="auto">
          <a:xfrm flipV="1">
            <a:off x="4392613" y="2765425"/>
            <a:ext cx="0" cy="87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2" name="Line 16"/>
          <p:cNvSpPr>
            <a:spLocks noChangeShapeType="1"/>
          </p:cNvSpPr>
          <p:nvPr/>
        </p:nvSpPr>
        <p:spPr bwMode="auto">
          <a:xfrm>
            <a:off x="4392613" y="2763838"/>
            <a:ext cx="409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3" name="Line 17"/>
          <p:cNvSpPr>
            <a:spLocks noChangeShapeType="1"/>
          </p:cNvSpPr>
          <p:nvPr/>
        </p:nvSpPr>
        <p:spPr bwMode="auto">
          <a:xfrm>
            <a:off x="4802188" y="2765425"/>
            <a:ext cx="0" cy="904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4" name="Line 18"/>
          <p:cNvSpPr>
            <a:spLocks noChangeShapeType="1"/>
          </p:cNvSpPr>
          <p:nvPr/>
        </p:nvSpPr>
        <p:spPr bwMode="auto">
          <a:xfrm>
            <a:off x="4759325" y="2405063"/>
            <a:ext cx="201613"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5" name="Rectangle 19"/>
          <p:cNvSpPr>
            <a:spLocks noChangeArrowheads="1"/>
          </p:cNvSpPr>
          <p:nvPr/>
        </p:nvSpPr>
        <p:spPr bwMode="auto">
          <a:xfrm>
            <a:off x="4960938" y="2322513"/>
            <a:ext cx="292100" cy="1635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6" name="Line 20"/>
          <p:cNvSpPr>
            <a:spLocks noChangeShapeType="1"/>
          </p:cNvSpPr>
          <p:nvPr/>
        </p:nvSpPr>
        <p:spPr bwMode="auto">
          <a:xfrm>
            <a:off x="4949825" y="2933700"/>
            <a:ext cx="1603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7" name="Line 21"/>
          <p:cNvSpPr>
            <a:spLocks noChangeShapeType="1"/>
          </p:cNvSpPr>
          <p:nvPr/>
        </p:nvSpPr>
        <p:spPr bwMode="auto">
          <a:xfrm>
            <a:off x="5102225" y="2486025"/>
            <a:ext cx="1588" cy="447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58" name="AutoShape 22"/>
          <p:cNvSpPr>
            <a:spLocks noChangeArrowheads="1"/>
          </p:cNvSpPr>
          <p:nvPr/>
        </p:nvSpPr>
        <p:spPr bwMode="auto">
          <a:xfrm>
            <a:off x="5051425" y="2619375"/>
            <a:ext cx="103188" cy="138113"/>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59" name="Line 23"/>
          <p:cNvSpPr>
            <a:spLocks noChangeShapeType="1"/>
          </p:cNvSpPr>
          <p:nvPr/>
        </p:nvSpPr>
        <p:spPr bwMode="auto">
          <a:xfrm>
            <a:off x="5156200" y="2687638"/>
            <a:ext cx="107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4360" name="Group 24"/>
          <p:cNvGrpSpPr>
            <a:grpSpLocks/>
          </p:cNvGrpSpPr>
          <p:nvPr/>
        </p:nvGrpSpPr>
        <p:grpSpPr bwMode="auto">
          <a:xfrm>
            <a:off x="6767513" y="2112963"/>
            <a:ext cx="1862137" cy="2162175"/>
            <a:chOff x="3717" y="1196"/>
            <a:chExt cx="1104" cy="1200"/>
          </a:xfrm>
        </p:grpSpPr>
        <p:pic>
          <p:nvPicPr>
            <p:cNvPr id="14367"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 y="1916"/>
              <a:ext cx="37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8" name="AutoShape 26"/>
            <p:cNvSpPr>
              <a:spLocks noChangeArrowheads="1"/>
            </p:cNvSpPr>
            <p:nvPr/>
          </p:nvSpPr>
          <p:spPr bwMode="auto">
            <a:xfrm>
              <a:off x="3909" y="1196"/>
              <a:ext cx="912" cy="624"/>
            </a:xfrm>
            <a:prstGeom prst="cloudCallout">
              <a:avLst>
                <a:gd name="adj1" fmla="val -44079"/>
                <a:gd name="adj2" fmla="val 6073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endParaRPr lang="pl-PL" altLang="pl-PL" sz="2400">
                <a:solidFill>
                  <a:schemeClr val="tx1"/>
                </a:solidFill>
                <a:latin typeface="Times New Roman" panose="02020603050405020304" pitchFamily="18" charset="0"/>
              </a:endParaRPr>
            </a:p>
          </p:txBody>
        </p:sp>
        <p:grpSp>
          <p:nvGrpSpPr>
            <p:cNvPr id="14369" name="Group 27"/>
            <p:cNvGrpSpPr>
              <a:grpSpLocks/>
            </p:cNvGrpSpPr>
            <p:nvPr/>
          </p:nvGrpSpPr>
          <p:grpSpPr bwMode="auto">
            <a:xfrm>
              <a:off x="4105" y="1274"/>
              <a:ext cx="500" cy="442"/>
              <a:chOff x="3696" y="1488"/>
              <a:chExt cx="890" cy="864"/>
            </a:xfrm>
          </p:grpSpPr>
          <p:grpSp>
            <p:nvGrpSpPr>
              <p:cNvPr id="14370" name="Group 28"/>
              <p:cNvGrpSpPr>
                <a:grpSpLocks/>
              </p:cNvGrpSpPr>
              <p:nvPr/>
            </p:nvGrpSpPr>
            <p:grpSpPr bwMode="auto">
              <a:xfrm>
                <a:off x="3933" y="1488"/>
                <a:ext cx="653" cy="562"/>
                <a:chOff x="993" y="1846"/>
                <a:chExt cx="653" cy="562"/>
              </a:xfrm>
            </p:grpSpPr>
            <p:sp>
              <p:nvSpPr>
                <p:cNvPr id="14393" name="Rectangle 29"/>
                <p:cNvSpPr>
                  <a:spLocks noChangeArrowheads="1"/>
                </p:cNvSpPr>
                <p:nvPr/>
              </p:nvSpPr>
              <p:spPr bwMode="auto">
                <a:xfrm>
                  <a:off x="1037" y="1948"/>
                  <a:ext cx="520" cy="4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94" name="Line 30"/>
                <p:cNvSpPr>
                  <a:spLocks noChangeShapeType="1"/>
                </p:cNvSpPr>
                <p:nvPr/>
              </p:nvSpPr>
              <p:spPr bwMode="auto">
                <a:xfrm>
                  <a:off x="1046" y="2044"/>
                  <a:ext cx="5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95" name="Line 31"/>
                <p:cNvSpPr>
                  <a:spLocks noChangeShapeType="1"/>
                </p:cNvSpPr>
                <p:nvPr/>
              </p:nvSpPr>
              <p:spPr bwMode="auto">
                <a:xfrm>
                  <a:off x="1197" y="1953"/>
                  <a:ext cx="0" cy="4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96" name="Line 32"/>
                <p:cNvSpPr>
                  <a:spLocks noChangeShapeType="1"/>
                </p:cNvSpPr>
                <p:nvPr/>
              </p:nvSpPr>
              <p:spPr bwMode="auto">
                <a:xfrm>
                  <a:off x="1397" y="1957"/>
                  <a:ext cx="0" cy="4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97" name="Rectangle 33"/>
                <p:cNvSpPr>
                  <a:spLocks noChangeArrowheads="1"/>
                </p:cNvSpPr>
                <p:nvPr/>
              </p:nvSpPr>
              <p:spPr bwMode="auto">
                <a:xfrm>
                  <a:off x="1012" y="1846"/>
                  <a:ext cx="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98" name="Rectangle 34"/>
                <p:cNvSpPr>
                  <a:spLocks noChangeArrowheads="1"/>
                </p:cNvSpPr>
                <p:nvPr/>
              </p:nvSpPr>
              <p:spPr bwMode="auto">
                <a:xfrm>
                  <a:off x="1176" y="1850"/>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99" name="Rectangle 35"/>
                <p:cNvSpPr>
                  <a:spLocks noChangeArrowheads="1"/>
                </p:cNvSpPr>
                <p:nvPr/>
              </p:nvSpPr>
              <p:spPr bwMode="auto">
                <a:xfrm>
                  <a:off x="1372" y="1860"/>
                  <a:ext cx="2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400" name="Rectangle 36"/>
                <p:cNvSpPr>
                  <a:spLocks noChangeArrowheads="1"/>
                </p:cNvSpPr>
                <p:nvPr/>
              </p:nvSpPr>
              <p:spPr bwMode="auto">
                <a:xfrm>
                  <a:off x="993" y="1957"/>
                  <a:ext cx="27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401" name="Rectangle 37"/>
                <p:cNvSpPr>
                  <a:spLocks noChangeArrowheads="1"/>
                </p:cNvSpPr>
                <p:nvPr/>
              </p:nvSpPr>
              <p:spPr bwMode="auto">
                <a:xfrm>
                  <a:off x="1160" y="1957"/>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402" name="Rectangle 38"/>
                <p:cNvSpPr>
                  <a:spLocks noChangeArrowheads="1"/>
                </p:cNvSpPr>
                <p:nvPr/>
              </p:nvSpPr>
              <p:spPr bwMode="auto">
                <a:xfrm>
                  <a:off x="1375" y="1948"/>
                  <a:ext cx="2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grpSp>
          <p:grpSp>
            <p:nvGrpSpPr>
              <p:cNvPr id="14371" name="Group 39"/>
              <p:cNvGrpSpPr>
                <a:grpSpLocks/>
              </p:cNvGrpSpPr>
              <p:nvPr/>
            </p:nvGrpSpPr>
            <p:grpSpPr bwMode="auto">
              <a:xfrm>
                <a:off x="3696" y="1633"/>
                <a:ext cx="650" cy="561"/>
                <a:chOff x="996" y="1847"/>
                <a:chExt cx="650" cy="561"/>
              </a:xfrm>
            </p:grpSpPr>
            <p:sp>
              <p:nvSpPr>
                <p:cNvPr id="14383" name="Rectangle 40"/>
                <p:cNvSpPr>
                  <a:spLocks noChangeArrowheads="1"/>
                </p:cNvSpPr>
                <p:nvPr/>
              </p:nvSpPr>
              <p:spPr bwMode="auto">
                <a:xfrm>
                  <a:off x="1037" y="1948"/>
                  <a:ext cx="520" cy="4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84" name="Line 41"/>
                <p:cNvSpPr>
                  <a:spLocks noChangeShapeType="1"/>
                </p:cNvSpPr>
                <p:nvPr/>
              </p:nvSpPr>
              <p:spPr bwMode="auto">
                <a:xfrm>
                  <a:off x="1046" y="2044"/>
                  <a:ext cx="5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85" name="Line 42"/>
                <p:cNvSpPr>
                  <a:spLocks noChangeShapeType="1"/>
                </p:cNvSpPr>
                <p:nvPr/>
              </p:nvSpPr>
              <p:spPr bwMode="auto">
                <a:xfrm>
                  <a:off x="1197" y="1953"/>
                  <a:ext cx="0" cy="4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86" name="Line 43"/>
                <p:cNvSpPr>
                  <a:spLocks noChangeShapeType="1"/>
                </p:cNvSpPr>
                <p:nvPr/>
              </p:nvSpPr>
              <p:spPr bwMode="auto">
                <a:xfrm>
                  <a:off x="1397" y="1957"/>
                  <a:ext cx="0" cy="4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87" name="Rectangle 44"/>
                <p:cNvSpPr>
                  <a:spLocks noChangeArrowheads="1"/>
                </p:cNvSpPr>
                <p:nvPr/>
              </p:nvSpPr>
              <p:spPr bwMode="auto">
                <a:xfrm>
                  <a:off x="1012" y="1847"/>
                  <a:ext cx="2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88" name="Rectangle 45"/>
                <p:cNvSpPr>
                  <a:spLocks noChangeArrowheads="1"/>
                </p:cNvSpPr>
                <p:nvPr/>
              </p:nvSpPr>
              <p:spPr bwMode="auto">
                <a:xfrm>
                  <a:off x="1176" y="1851"/>
                  <a:ext cx="27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89" name="Rectangle 46"/>
                <p:cNvSpPr>
                  <a:spLocks noChangeArrowheads="1"/>
                </p:cNvSpPr>
                <p:nvPr/>
              </p:nvSpPr>
              <p:spPr bwMode="auto">
                <a:xfrm>
                  <a:off x="1373" y="1854"/>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90" name="Rectangle 47"/>
                <p:cNvSpPr>
                  <a:spLocks noChangeArrowheads="1"/>
                </p:cNvSpPr>
                <p:nvPr/>
              </p:nvSpPr>
              <p:spPr bwMode="auto">
                <a:xfrm>
                  <a:off x="996" y="1958"/>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91" name="Rectangle 48"/>
                <p:cNvSpPr>
                  <a:spLocks noChangeArrowheads="1"/>
                </p:cNvSpPr>
                <p:nvPr/>
              </p:nvSpPr>
              <p:spPr bwMode="auto">
                <a:xfrm>
                  <a:off x="1160" y="1958"/>
                  <a:ext cx="27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92" name="Rectangle 49"/>
                <p:cNvSpPr>
                  <a:spLocks noChangeArrowheads="1"/>
                </p:cNvSpPr>
                <p:nvPr/>
              </p:nvSpPr>
              <p:spPr bwMode="auto">
                <a:xfrm>
                  <a:off x="1373" y="1948"/>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grpSp>
          <p:grpSp>
            <p:nvGrpSpPr>
              <p:cNvPr id="14372" name="Group 50"/>
              <p:cNvGrpSpPr>
                <a:grpSpLocks/>
              </p:cNvGrpSpPr>
              <p:nvPr/>
            </p:nvGrpSpPr>
            <p:grpSpPr bwMode="auto">
              <a:xfrm>
                <a:off x="3910" y="1791"/>
                <a:ext cx="653" cy="561"/>
                <a:chOff x="996" y="1847"/>
                <a:chExt cx="653" cy="561"/>
              </a:xfrm>
            </p:grpSpPr>
            <p:sp>
              <p:nvSpPr>
                <p:cNvPr id="14373" name="Rectangle 51"/>
                <p:cNvSpPr>
                  <a:spLocks noChangeArrowheads="1"/>
                </p:cNvSpPr>
                <p:nvPr/>
              </p:nvSpPr>
              <p:spPr bwMode="auto">
                <a:xfrm>
                  <a:off x="1037" y="1948"/>
                  <a:ext cx="520" cy="4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74" name="Line 52"/>
                <p:cNvSpPr>
                  <a:spLocks noChangeShapeType="1"/>
                </p:cNvSpPr>
                <p:nvPr/>
              </p:nvSpPr>
              <p:spPr bwMode="auto">
                <a:xfrm>
                  <a:off x="1046" y="2044"/>
                  <a:ext cx="5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75" name="Line 53"/>
                <p:cNvSpPr>
                  <a:spLocks noChangeShapeType="1"/>
                </p:cNvSpPr>
                <p:nvPr/>
              </p:nvSpPr>
              <p:spPr bwMode="auto">
                <a:xfrm>
                  <a:off x="1197" y="1953"/>
                  <a:ext cx="0" cy="4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76" name="Line 54"/>
                <p:cNvSpPr>
                  <a:spLocks noChangeShapeType="1"/>
                </p:cNvSpPr>
                <p:nvPr/>
              </p:nvSpPr>
              <p:spPr bwMode="auto">
                <a:xfrm>
                  <a:off x="1397" y="1957"/>
                  <a:ext cx="0" cy="4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77" name="Rectangle 55"/>
                <p:cNvSpPr>
                  <a:spLocks noChangeArrowheads="1"/>
                </p:cNvSpPr>
                <p:nvPr/>
              </p:nvSpPr>
              <p:spPr bwMode="auto">
                <a:xfrm>
                  <a:off x="1013" y="1847"/>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78" name="Rectangle 56"/>
                <p:cNvSpPr>
                  <a:spLocks noChangeArrowheads="1"/>
                </p:cNvSpPr>
                <p:nvPr/>
              </p:nvSpPr>
              <p:spPr bwMode="auto">
                <a:xfrm>
                  <a:off x="1175" y="1849"/>
                  <a:ext cx="2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79" name="Rectangle 57"/>
                <p:cNvSpPr>
                  <a:spLocks noChangeArrowheads="1"/>
                </p:cNvSpPr>
                <p:nvPr/>
              </p:nvSpPr>
              <p:spPr bwMode="auto">
                <a:xfrm>
                  <a:off x="1371" y="1863"/>
                  <a:ext cx="27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80" name="Rectangle 58"/>
                <p:cNvSpPr>
                  <a:spLocks noChangeArrowheads="1"/>
                </p:cNvSpPr>
                <p:nvPr/>
              </p:nvSpPr>
              <p:spPr bwMode="auto">
                <a:xfrm>
                  <a:off x="996" y="1956"/>
                  <a:ext cx="27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81" name="Rectangle 59"/>
                <p:cNvSpPr>
                  <a:spLocks noChangeArrowheads="1"/>
                </p:cNvSpPr>
                <p:nvPr/>
              </p:nvSpPr>
              <p:spPr bwMode="auto">
                <a:xfrm>
                  <a:off x="1158" y="1956"/>
                  <a:ext cx="27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sp>
              <p:nvSpPr>
                <p:cNvPr id="14382" name="Rectangle 60"/>
                <p:cNvSpPr>
                  <a:spLocks noChangeArrowheads="1"/>
                </p:cNvSpPr>
                <p:nvPr/>
              </p:nvSpPr>
              <p:spPr bwMode="auto">
                <a:xfrm>
                  <a:off x="1378" y="1951"/>
                  <a:ext cx="2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800" b="1">
                      <a:solidFill>
                        <a:schemeClr val="tx1"/>
                      </a:solidFill>
                    </a:rPr>
                    <a:t>...</a:t>
                  </a:r>
                </a:p>
              </p:txBody>
            </p:sp>
          </p:grpSp>
        </p:grpSp>
      </p:grpSp>
      <p:pic>
        <p:nvPicPr>
          <p:cNvPr id="14361"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09800"/>
            <a:ext cx="11874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2" name="Rectangle 62"/>
          <p:cNvSpPr>
            <a:spLocks noChangeArrowheads="1"/>
          </p:cNvSpPr>
          <p:nvPr/>
        </p:nvSpPr>
        <p:spPr bwMode="auto">
          <a:xfrm>
            <a:off x="0" y="5537200"/>
            <a:ext cx="9144000" cy="1016000"/>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b="1">
                <a:solidFill>
                  <a:schemeClr val="tx1"/>
                </a:solidFill>
                <a:latin typeface="Times New Roman" panose="02020603050405020304" pitchFamily="18" charset="0"/>
              </a:rPr>
              <a:t>Trwałą tendencją w rozwoju metod i narzędzi projektowania oraz konstrukcji SI jest dążenie do minimalizacji luki pomiędzy myśleniem o rzeczywistym problemie a myśleniem o danych i procesach zachodzących na danych. </a:t>
            </a:r>
          </a:p>
        </p:txBody>
      </p:sp>
      <p:sp>
        <p:nvSpPr>
          <p:cNvPr id="14363" name="Text Box 63"/>
          <p:cNvSpPr txBox="1">
            <a:spLocks noChangeArrowheads="1"/>
          </p:cNvSpPr>
          <p:nvPr/>
        </p:nvSpPr>
        <p:spPr bwMode="auto">
          <a:xfrm>
            <a:off x="2382838" y="1217613"/>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odwzorowanie</a:t>
            </a:r>
          </a:p>
        </p:txBody>
      </p:sp>
      <p:sp>
        <p:nvSpPr>
          <p:cNvPr id="14364" name="Text Box 64"/>
          <p:cNvSpPr txBox="1">
            <a:spLocks noChangeArrowheads="1"/>
          </p:cNvSpPr>
          <p:nvPr/>
        </p:nvSpPr>
        <p:spPr bwMode="auto">
          <a:xfrm>
            <a:off x="5614988" y="1217613"/>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odwzorowanie</a:t>
            </a:r>
          </a:p>
        </p:txBody>
      </p:sp>
      <p:sp>
        <p:nvSpPr>
          <p:cNvPr id="14365" name="Arc 65"/>
          <p:cNvSpPr>
            <a:spLocks/>
          </p:cNvSpPr>
          <p:nvPr/>
        </p:nvSpPr>
        <p:spPr bwMode="auto">
          <a:xfrm>
            <a:off x="2146300" y="1684338"/>
            <a:ext cx="2074863" cy="412750"/>
          </a:xfrm>
          <a:custGeom>
            <a:avLst/>
            <a:gdLst>
              <a:gd name="T0" fmla="*/ 0 w 43131"/>
              <a:gd name="T1" fmla="*/ 2147483646 h 21887"/>
              <a:gd name="T2" fmla="*/ 2147483646 w 43131"/>
              <a:gd name="T3" fmla="*/ 2147483646 h 21887"/>
              <a:gd name="T4" fmla="*/ 2147483646 w 43131"/>
              <a:gd name="T5" fmla="*/ 2147483646 h 21887"/>
              <a:gd name="T6" fmla="*/ 0 60000 65536"/>
              <a:gd name="T7" fmla="*/ 0 60000 65536"/>
              <a:gd name="T8" fmla="*/ 0 60000 65536"/>
            </a:gdLst>
            <a:ahLst/>
            <a:cxnLst>
              <a:cxn ang="T6">
                <a:pos x="T0" y="T1"/>
              </a:cxn>
              <a:cxn ang="T7">
                <a:pos x="T2" y="T3"/>
              </a:cxn>
              <a:cxn ang="T8">
                <a:pos x="T4" y="T5"/>
              </a:cxn>
            </a:cxnLst>
            <a:rect l="0" t="0" r="r" b="b"/>
            <a:pathLst>
              <a:path w="43131" h="21887" fill="none" extrusionOk="0">
                <a:moveTo>
                  <a:pt x="0" y="19869"/>
                </a:moveTo>
                <a:cubicBezTo>
                  <a:pt x="902" y="8647"/>
                  <a:pt x="10272" y="-1"/>
                  <a:pt x="21531" y="0"/>
                </a:cubicBezTo>
                <a:cubicBezTo>
                  <a:pt x="33460" y="0"/>
                  <a:pt x="43131" y="9670"/>
                  <a:pt x="43131" y="21600"/>
                </a:cubicBezTo>
                <a:cubicBezTo>
                  <a:pt x="43131" y="21695"/>
                  <a:pt x="43130" y="21791"/>
                  <a:pt x="43129" y="21887"/>
                </a:cubicBezTo>
              </a:path>
              <a:path w="43131" h="21887" stroke="0" extrusionOk="0">
                <a:moveTo>
                  <a:pt x="0" y="19869"/>
                </a:moveTo>
                <a:cubicBezTo>
                  <a:pt x="902" y="8647"/>
                  <a:pt x="10272" y="-1"/>
                  <a:pt x="21531" y="0"/>
                </a:cubicBezTo>
                <a:cubicBezTo>
                  <a:pt x="33460" y="0"/>
                  <a:pt x="43131" y="9670"/>
                  <a:pt x="43131" y="21600"/>
                </a:cubicBezTo>
                <a:cubicBezTo>
                  <a:pt x="43131" y="21695"/>
                  <a:pt x="43130" y="21791"/>
                  <a:pt x="43129" y="21887"/>
                </a:cubicBezTo>
                <a:lnTo>
                  <a:pt x="21531" y="21600"/>
                </a:lnTo>
                <a:lnTo>
                  <a:pt x="0" y="19869"/>
                </a:lnTo>
                <a:close/>
              </a:path>
            </a:pathLst>
          </a:custGeom>
          <a:noFill/>
          <a:ln w="76200">
            <a:solidFill>
              <a:srgbClr val="3399F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66" name="Arc 66"/>
          <p:cNvSpPr>
            <a:spLocks/>
          </p:cNvSpPr>
          <p:nvPr/>
        </p:nvSpPr>
        <p:spPr bwMode="auto">
          <a:xfrm>
            <a:off x="5427663" y="1684338"/>
            <a:ext cx="2074862" cy="412750"/>
          </a:xfrm>
          <a:custGeom>
            <a:avLst/>
            <a:gdLst>
              <a:gd name="T0" fmla="*/ 0 w 43131"/>
              <a:gd name="T1" fmla="*/ 2147483646 h 21887"/>
              <a:gd name="T2" fmla="*/ 2147483646 w 43131"/>
              <a:gd name="T3" fmla="*/ 2147483646 h 21887"/>
              <a:gd name="T4" fmla="*/ 2147483646 w 43131"/>
              <a:gd name="T5" fmla="*/ 2147483646 h 21887"/>
              <a:gd name="T6" fmla="*/ 0 60000 65536"/>
              <a:gd name="T7" fmla="*/ 0 60000 65536"/>
              <a:gd name="T8" fmla="*/ 0 60000 65536"/>
            </a:gdLst>
            <a:ahLst/>
            <a:cxnLst>
              <a:cxn ang="T6">
                <a:pos x="T0" y="T1"/>
              </a:cxn>
              <a:cxn ang="T7">
                <a:pos x="T2" y="T3"/>
              </a:cxn>
              <a:cxn ang="T8">
                <a:pos x="T4" y="T5"/>
              </a:cxn>
            </a:cxnLst>
            <a:rect l="0" t="0" r="r" b="b"/>
            <a:pathLst>
              <a:path w="43131" h="21887" fill="none" extrusionOk="0">
                <a:moveTo>
                  <a:pt x="0" y="19869"/>
                </a:moveTo>
                <a:cubicBezTo>
                  <a:pt x="902" y="8647"/>
                  <a:pt x="10272" y="-1"/>
                  <a:pt x="21531" y="0"/>
                </a:cubicBezTo>
                <a:cubicBezTo>
                  <a:pt x="33460" y="0"/>
                  <a:pt x="43131" y="9670"/>
                  <a:pt x="43131" y="21600"/>
                </a:cubicBezTo>
                <a:cubicBezTo>
                  <a:pt x="43131" y="21695"/>
                  <a:pt x="43130" y="21791"/>
                  <a:pt x="43129" y="21887"/>
                </a:cubicBezTo>
              </a:path>
              <a:path w="43131" h="21887" stroke="0" extrusionOk="0">
                <a:moveTo>
                  <a:pt x="0" y="19869"/>
                </a:moveTo>
                <a:cubicBezTo>
                  <a:pt x="902" y="8647"/>
                  <a:pt x="10272" y="-1"/>
                  <a:pt x="21531" y="0"/>
                </a:cubicBezTo>
                <a:cubicBezTo>
                  <a:pt x="33460" y="0"/>
                  <a:pt x="43131" y="9670"/>
                  <a:pt x="43131" y="21600"/>
                </a:cubicBezTo>
                <a:cubicBezTo>
                  <a:pt x="43131" y="21695"/>
                  <a:pt x="43130" y="21791"/>
                  <a:pt x="43129" y="21887"/>
                </a:cubicBezTo>
                <a:lnTo>
                  <a:pt x="21531" y="21600"/>
                </a:lnTo>
                <a:lnTo>
                  <a:pt x="0" y="19869"/>
                </a:lnTo>
                <a:close/>
              </a:path>
            </a:pathLst>
          </a:custGeom>
          <a:noFill/>
          <a:ln w="76200">
            <a:solidFill>
              <a:srgbClr val="3399F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Co to jest metodyka (metodologia)?</a:t>
            </a:r>
          </a:p>
        </p:txBody>
      </p:sp>
      <p:sp>
        <p:nvSpPr>
          <p:cNvPr id="15363" name="Rectangle 3"/>
          <p:cNvSpPr>
            <a:spLocks noChangeArrowheads="1"/>
          </p:cNvSpPr>
          <p:nvPr/>
        </p:nvSpPr>
        <p:spPr bwMode="auto">
          <a:xfrm>
            <a:off x="593725" y="914400"/>
            <a:ext cx="8550275"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sz="2400" b="1">
                <a:solidFill>
                  <a:schemeClr val="tx1"/>
                </a:solidFill>
                <a:latin typeface="Times New Roman" panose="02020603050405020304" pitchFamily="18" charset="0"/>
              </a:rPr>
              <a:t>Metodyka jest to zestaw pojęć, notacji, modeli, języków, technik i sposobów postępowania </a:t>
            </a:r>
            <a:r>
              <a:rPr lang="pl-PL" altLang="pl-PL" sz="2400">
                <a:solidFill>
                  <a:schemeClr val="tx1"/>
                </a:solidFill>
                <a:latin typeface="Times New Roman" panose="02020603050405020304" pitchFamily="18" charset="0"/>
              </a:rPr>
              <a:t>służący do analizy dziedziny stanowiącej przedmiot projektowanego systemu oraz do projektowania pojęciowego, logicznego i/lub fizycznego. </a:t>
            </a:r>
          </a:p>
          <a:p>
            <a:pPr algn="just"/>
            <a:endParaRPr lang="pl-PL" altLang="pl-PL" sz="1200">
              <a:solidFill>
                <a:schemeClr val="tx1"/>
              </a:solidFill>
              <a:latin typeface="Times New Roman" panose="02020603050405020304" pitchFamily="18" charset="0"/>
            </a:endParaRPr>
          </a:p>
          <a:p>
            <a:pPr algn="just"/>
            <a:r>
              <a:rPr lang="pl-PL" altLang="pl-PL" sz="2400">
                <a:solidFill>
                  <a:schemeClr val="tx1"/>
                </a:solidFill>
                <a:latin typeface="Times New Roman" panose="02020603050405020304" pitchFamily="18" charset="0"/>
              </a:rPr>
              <a:t>Metodyka jest powiązana z </a:t>
            </a:r>
            <a:r>
              <a:rPr lang="pl-PL" altLang="pl-PL" sz="2400" b="1">
                <a:solidFill>
                  <a:schemeClr val="tx1"/>
                </a:solidFill>
                <a:latin typeface="Times New Roman" panose="02020603050405020304" pitchFamily="18" charset="0"/>
              </a:rPr>
              <a:t>notacją</a:t>
            </a:r>
            <a:r>
              <a:rPr lang="pl-PL" altLang="pl-PL" sz="2400">
                <a:solidFill>
                  <a:schemeClr val="tx1"/>
                </a:solidFill>
                <a:latin typeface="Times New Roman" panose="02020603050405020304" pitchFamily="18" charset="0"/>
              </a:rPr>
              <a:t> służącą do dokumentowania wyników faz projektu (pośrednich, końcowych), jako środek wspomagający ludzką pamięć i wyobraźnię i jako środek komunikacji w zespołach oraz pomiędzy projektantami i klientem.</a:t>
            </a:r>
          </a:p>
        </p:txBody>
      </p:sp>
      <p:sp>
        <p:nvSpPr>
          <p:cNvPr id="15364" name="Rectangle 4"/>
          <p:cNvSpPr>
            <a:spLocks noChangeArrowheads="1"/>
          </p:cNvSpPr>
          <p:nvPr/>
        </p:nvSpPr>
        <p:spPr bwMode="auto">
          <a:xfrm>
            <a:off x="411163" y="4816475"/>
            <a:ext cx="1293812" cy="711200"/>
          </a:xfrm>
          <a:prstGeom prst="rect">
            <a:avLst/>
          </a:prstGeom>
          <a:solidFill>
            <a:srgbClr val="CECECE"/>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latin typeface="Times New Roman" panose="02020603050405020304" pitchFamily="18" charset="0"/>
              </a:rPr>
              <a:t>Metodyka</a:t>
            </a:r>
          </a:p>
          <a:p>
            <a:r>
              <a:rPr lang="pl-PL" altLang="pl-PL" b="1">
                <a:solidFill>
                  <a:schemeClr val="tx1"/>
                </a:solidFill>
                <a:latin typeface="Times New Roman" panose="02020603050405020304" pitchFamily="18" charset="0"/>
              </a:rPr>
              <a:t>ustala:</a:t>
            </a:r>
          </a:p>
        </p:txBody>
      </p:sp>
      <p:sp>
        <p:nvSpPr>
          <p:cNvPr id="15365" name="Rectangle 5"/>
          <p:cNvSpPr>
            <a:spLocks noChangeArrowheads="1"/>
          </p:cNvSpPr>
          <p:nvPr/>
        </p:nvSpPr>
        <p:spPr bwMode="auto">
          <a:xfrm>
            <a:off x="2170113" y="4252913"/>
            <a:ext cx="692308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sz="2400">
                <a:solidFill>
                  <a:schemeClr val="tx1"/>
                </a:solidFill>
                <a:latin typeface="Times New Roman" panose="02020603050405020304" pitchFamily="18" charset="0"/>
              </a:rPr>
              <a:t> fazy projektu, role uczestników projektu,</a:t>
            </a:r>
          </a:p>
          <a:p>
            <a:pPr>
              <a:buFontTx/>
              <a:buChar char="•"/>
            </a:pPr>
            <a:r>
              <a:rPr lang="pl-PL" altLang="pl-PL" sz="2400">
                <a:solidFill>
                  <a:schemeClr val="tx1"/>
                </a:solidFill>
                <a:latin typeface="Times New Roman" panose="02020603050405020304" pitchFamily="18" charset="0"/>
              </a:rPr>
              <a:t> modele tworzone w każdej z faz,</a:t>
            </a:r>
          </a:p>
          <a:p>
            <a:pPr>
              <a:buFontTx/>
              <a:buChar char="•"/>
            </a:pPr>
            <a:r>
              <a:rPr lang="pl-PL" altLang="pl-PL" sz="2400">
                <a:solidFill>
                  <a:schemeClr val="tx1"/>
                </a:solidFill>
                <a:latin typeface="Times New Roman" panose="02020603050405020304" pitchFamily="18" charset="0"/>
              </a:rPr>
              <a:t> scenariusze postępowania w każdej z faz, </a:t>
            </a:r>
          </a:p>
          <a:p>
            <a:pPr>
              <a:buFontTx/>
              <a:buChar char="•"/>
            </a:pPr>
            <a:r>
              <a:rPr lang="pl-PL" altLang="pl-PL" sz="2400">
                <a:solidFill>
                  <a:schemeClr val="tx1"/>
                </a:solidFill>
                <a:latin typeface="Times New Roman" panose="02020603050405020304" pitchFamily="18" charset="0"/>
              </a:rPr>
              <a:t> reguły przechodzenia od fazy do następnej fazy, </a:t>
            </a:r>
          </a:p>
          <a:p>
            <a:pPr>
              <a:buFontTx/>
              <a:buChar char="•"/>
            </a:pPr>
            <a:r>
              <a:rPr lang="pl-PL" altLang="pl-PL" sz="2400">
                <a:solidFill>
                  <a:schemeClr val="tx1"/>
                </a:solidFill>
                <a:latin typeface="Times New Roman" panose="02020603050405020304" pitchFamily="18" charset="0"/>
              </a:rPr>
              <a:t> notacje, których należy używać,</a:t>
            </a:r>
          </a:p>
          <a:p>
            <a:pPr>
              <a:buFontTx/>
              <a:buChar char="•"/>
            </a:pPr>
            <a:r>
              <a:rPr lang="pl-PL" altLang="pl-PL" sz="2400">
                <a:solidFill>
                  <a:schemeClr val="tx1"/>
                </a:solidFill>
                <a:latin typeface="Times New Roman" panose="02020603050405020304" pitchFamily="18" charset="0"/>
              </a:rPr>
              <a:t> dokumentację powstającą w każdej z faz.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Cykl życiowy oprogramowania</a:t>
            </a:r>
          </a:p>
        </p:txBody>
      </p:sp>
      <p:sp>
        <p:nvSpPr>
          <p:cNvPr id="16387" name="Rectangle 3"/>
          <p:cNvSpPr>
            <a:spLocks noChangeArrowheads="1"/>
          </p:cNvSpPr>
          <p:nvPr/>
        </p:nvSpPr>
        <p:spPr bwMode="auto">
          <a:xfrm>
            <a:off x="481013" y="1600200"/>
            <a:ext cx="8662987" cy="4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0000"/>
              </a:spcBef>
            </a:pPr>
            <a:r>
              <a:rPr lang="pl-PL" altLang="pl-PL" dirty="0">
                <a:solidFill>
                  <a:schemeClr val="tx1"/>
                </a:solidFill>
                <a:latin typeface="Times New Roman" panose="02020603050405020304" pitchFamily="18" charset="0"/>
              </a:rPr>
              <a:t>Faza strategiczna: określenie strategicznych celów, planowanie i definicja projektu</a:t>
            </a:r>
          </a:p>
          <a:p>
            <a:pPr>
              <a:spcBef>
                <a:spcPct val="20000"/>
              </a:spcBef>
            </a:pPr>
            <a:r>
              <a:rPr lang="pl-PL" altLang="pl-PL" dirty="0">
                <a:solidFill>
                  <a:schemeClr val="tx1"/>
                </a:solidFill>
                <a:latin typeface="Times New Roman" panose="02020603050405020304" pitchFamily="18" charset="0"/>
              </a:rPr>
              <a:t>Określenie wymagań</a:t>
            </a:r>
          </a:p>
          <a:p>
            <a:pPr>
              <a:spcBef>
                <a:spcPct val="20000"/>
              </a:spcBef>
            </a:pPr>
            <a:r>
              <a:rPr lang="pl-PL" altLang="pl-PL" dirty="0">
                <a:solidFill>
                  <a:schemeClr val="tx1"/>
                </a:solidFill>
                <a:latin typeface="Times New Roman" panose="02020603050405020304" pitchFamily="18" charset="0"/>
              </a:rPr>
              <a:t>Analiza: dziedziny przedsiębiorczości, wymagań systemowych</a:t>
            </a:r>
          </a:p>
          <a:p>
            <a:pPr>
              <a:spcBef>
                <a:spcPct val="20000"/>
              </a:spcBef>
            </a:pPr>
            <a:r>
              <a:rPr lang="pl-PL" altLang="pl-PL" dirty="0">
                <a:solidFill>
                  <a:schemeClr val="tx1"/>
                </a:solidFill>
                <a:latin typeface="Times New Roman" panose="02020603050405020304" pitchFamily="18" charset="0"/>
              </a:rPr>
              <a:t>Projektowanie:   projektowanie pojęciowe, projektowanie logiczne</a:t>
            </a:r>
          </a:p>
          <a:p>
            <a:pPr>
              <a:spcBef>
                <a:spcPct val="20000"/>
              </a:spcBef>
            </a:pPr>
            <a:r>
              <a:rPr lang="pl-PL" altLang="pl-PL" dirty="0">
                <a:solidFill>
                  <a:schemeClr val="tx1"/>
                </a:solidFill>
                <a:latin typeface="Times New Roman" panose="02020603050405020304" pitchFamily="18" charset="0"/>
              </a:rPr>
              <a:t>Implementacja/konstrukcja: rozwijanie, </a:t>
            </a:r>
            <a:r>
              <a:rPr lang="pl-PL" altLang="pl-PL" dirty="0" smtClean="0">
                <a:solidFill>
                  <a:schemeClr val="tx1"/>
                </a:solidFill>
                <a:latin typeface="Times New Roman" panose="02020603050405020304" pitchFamily="18" charset="0"/>
              </a:rPr>
              <a:t>testowanie bieżące, opisywanie</a:t>
            </a:r>
            <a:endParaRPr lang="pl-PL" altLang="pl-PL" dirty="0">
              <a:solidFill>
                <a:schemeClr val="tx1"/>
              </a:solidFill>
              <a:latin typeface="Times New Roman" panose="02020603050405020304" pitchFamily="18" charset="0"/>
            </a:endParaRPr>
          </a:p>
          <a:p>
            <a:pPr>
              <a:spcBef>
                <a:spcPct val="20000"/>
              </a:spcBef>
            </a:pPr>
            <a:r>
              <a:rPr lang="pl-PL" altLang="pl-PL" dirty="0">
                <a:solidFill>
                  <a:schemeClr val="tx1"/>
                </a:solidFill>
                <a:latin typeface="Times New Roman" panose="02020603050405020304" pitchFamily="18" charset="0"/>
              </a:rPr>
              <a:t>Testowanie</a:t>
            </a:r>
          </a:p>
          <a:p>
            <a:pPr>
              <a:spcBef>
                <a:spcPct val="20000"/>
              </a:spcBef>
            </a:pPr>
            <a:r>
              <a:rPr lang="pl-PL" altLang="pl-PL" dirty="0">
                <a:solidFill>
                  <a:schemeClr val="tx1"/>
                </a:solidFill>
                <a:latin typeface="Times New Roman" panose="02020603050405020304" pitchFamily="18" charset="0"/>
              </a:rPr>
              <a:t>Dokumentacja</a:t>
            </a:r>
          </a:p>
          <a:p>
            <a:pPr>
              <a:spcBef>
                <a:spcPct val="20000"/>
              </a:spcBef>
            </a:pPr>
            <a:r>
              <a:rPr lang="pl-PL" altLang="pl-PL" dirty="0">
                <a:solidFill>
                  <a:schemeClr val="tx1"/>
                </a:solidFill>
                <a:latin typeface="Times New Roman" panose="02020603050405020304" pitchFamily="18" charset="0"/>
              </a:rPr>
              <a:t>Instalacja</a:t>
            </a:r>
          </a:p>
          <a:p>
            <a:pPr>
              <a:spcBef>
                <a:spcPct val="20000"/>
              </a:spcBef>
            </a:pPr>
            <a:r>
              <a:rPr lang="pl-PL" altLang="pl-PL" dirty="0">
                <a:solidFill>
                  <a:schemeClr val="tx1"/>
                </a:solidFill>
                <a:latin typeface="Times New Roman" panose="02020603050405020304" pitchFamily="18" charset="0"/>
              </a:rPr>
              <a:t>Przygotowanie użytkowników, akceptacja, szkolenie</a:t>
            </a:r>
          </a:p>
          <a:p>
            <a:pPr>
              <a:spcBef>
                <a:spcPct val="20000"/>
              </a:spcBef>
            </a:pPr>
            <a:r>
              <a:rPr lang="pl-PL" altLang="pl-PL" dirty="0">
                <a:solidFill>
                  <a:schemeClr val="tx1"/>
                </a:solidFill>
                <a:latin typeface="Times New Roman" panose="02020603050405020304" pitchFamily="18" charset="0"/>
              </a:rPr>
              <a:t>Działanie, włączając wspomaganie tworzenia aplikacji</a:t>
            </a:r>
          </a:p>
          <a:p>
            <a:pPr>
              <a:spcBef>
                <a:spcPct val="20000"/>
              </a:spcBef>
            </a:pPr>
            <a:r>
              <a:rPr lang="pl-PL" altLang="pl-PL" dirty="0">
                <a:solidFill>
                  <a:schemeClr val="tx1"/>
                </a:solidFill>
                <a:latin typeface="Times New Roman" panose="02020603050405020304" pitchFamily="18" charset="0"/>
              </a:rPr>
              <a:t>Utrzymanie, konserwacja, pielęgnacja</a:t>
            </a:r>
          </a:p>
        </p:txBody>
      </p:sp>
      <p:sp>
        <p:nvSpPr>
          <p:cNvPr id="16388" name="AutoShape 4"/>
          <p:cNvSpPr>
            <a:spLocks noChangeArrowheads="1"/>
          </p:cNvSpPr>
          <p:nvPr/>
        </p:nvSpPr>
        <p:spPr bwMode="auto">
          <a:xfrm>
            <a:off x="257175" y="1679575"/>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89" name="AutoShape 5"/>
          <p:cNvSpPr>
            <a:spLocks noChangeArrowheads="1"/>
          </p:cNvSpPr>
          <p:nvPr/>
        </p:nvSpPr>
        <p:spPr bwMode="auto">
          <a:xfrm>
            <a:off x="255588" y="1984375"/>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0" name="AutoShape 6"/>
          <p:cNvSpPr>
            <a:spLocks noChangeArrowheads="1"/>
          </p:cNvSpPr>
          <p:nvPr/>
        </p:nvSpPr>
        <p:spPr bwMode="auto">
          <a:xfrm>
            <a:off x="255588" y="31257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1" name="AutoShape 7"/>
          <p:cNvSpPr>
            <a:spLocks noChangeArrowheads="1"/>
          </p:cNvSpPr>
          <p:nvPr/>
        </p:nvSpPr>
        <p:spPr bwMode="auto">
          <a:xfrm>
            <a:off x="257175" y="42560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2" name="AutoShape 8"/>
          <p:cNvSpPr>
            <a:spLocks noChangeArrowheads="1"/>
          </p:cNvSpPr>
          <p:nvPr/>
        </p:nvSpPr>
        <p:spPr bwMode="auto">
          <a:xfrm>
            <a:off x="257175" y="53355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3" name="AutoShape 9"/>
          <p:cNvSpPr>
            <a:spLocks noChangeArrowheads="1"/>
          </p:cNvSpPr>
          <p:nvPr/>
        </p:nvSpPr>
        <p:spPr bwMode="auto">
          <a:xfrm>
            <a:off x="257175" y="45989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4" name="AutoShape 10"/>
          <p:cNvSpPr>
            <a:spLocks noChangeArrowheads="1"/>
          </p:cNvSpPr>
          <p:nvPr/>
        </p:nvSpPr>
        <p:spPr bwMode="auto">
          <a:xfrm>
            <a:off x="255588" y="2384425"/>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5" name="AutoShape 11"/>
          <p:cNvSpPr>
            <a:spLocks noChangeArrowheads="1"/>
          </p:cNvSpPr>
          <p:nvPr/>
        </p:nvSpPr>
        <p:spPr bwMode="auto">
          <a:xfrm>
            <a:off x="255588" y="2743200"/>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6" name="AutoShape 12"/>
          <p:cNvSpPr>
            <a:spLocks noChangeArrowheads="1"/>
          </p:cNvSpPr>
          <p:nvPr/>
        </p:nvSpPr>
        <p:spPr bwMode="auto">
          <a:xfrm>
            <a:off x="257175" y="3463925"/>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7" name="AutoShape 13"/>
          <p:cNvSpPr>
            <a:spLocks noChangeArrowheads="1"/>
          </p:cNvSpPr>
          <p:nvPr/>
        </p:nvSpPr>
        <p:spPr bwMode="auto">
          <a:xfrm>
            <a:off x="255588" y="38115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8" name="AutoShape 14"/>
          <p:cNvSpPr>
            <a:spLocks noChangeArrowheads="1"/>
          </p:cNvSpPr>
          <p:nvPr/>
        </p:nvSpPr>
        <p:spPr bwMode="auto">
          <a:xfrm>
            <a:off x="255588" y="496093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Modele cyklu życia oprogramowania</a:t>
            </a:r>
          </a:p>
        </p:txBody>
      </p:sp>
      <p:sp>
        <p:nvSpPr>
          <p:cNvPr id="17411" name="Text Box 3"/>
          <p:cNvSpPr txBox="1">
            <a:spLocks noChangeArrowheads="1"/>
          </p:cNvSpPr>
          <p:nvPr/>
        </p:nvSpPr>
        <p:spPr bwMode="auto">
          <a:xfrm>
            <a:off x="1319213" y="1296988"/>
            <a:ext cx="446881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a:t>Model kaskadowy (wodospadowy)</a:t>
            </a:r>
          </a:p>
          <a:p>
            <a:endParaRPr lang="pl-PL" altLang="pl-PL" sz="2400"/>
          </a:p>
          <a:p>
            <a:r>
              <a:rPr lang="pl-PL" altLang="pl-PL" sz="2400"/>
              <a:t>Model spiralny</a:t>
            </a:r>
          </a:p>
          <a:p>
            <a:endParaRPr lang="pl-PL" altLang="pl-PL" sz="2400"/>
          </a:p>
          <a:p>
            <a:r>
              <a:rPr lang="pl-PL" altLang="pl-PL" sz="2400"/>
              <a:t>Prototypowanie</a:t>
            </a:r>
          </a:p>
          <a:p>
            <a:endParaRPr lang="pl-PL" altLang="pl-PL" sz="2400"/>
          </a:p>
          <a:p>
            <a:r>
              <a:rPr lang="pl-PL" altLang="pl-PL" sz="2400"/>
              <a:t>Montaż z gotowych komponentów</a:t>
            </a:r>
          </a:p>
        </p:txBody>
      </p:sp>
      <p:sp>
        <p:nvSpPr>
          <p:cNvPr id="17412" name="AutoShape 4"/>
          <p:cNvSpPr>
            <a:spLocks noChangeArrowheads="1"/>
          </p:cNvSpPr>
          <p:nvPr/>
        </p:nvSpPr>
        <p:spPr bwMode="auto">
          <a:xfrm>
            <a:off x="719138" y="13858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3" name="AutoShape 5"/>
          <p:cNvSpPr>
            <a:spLocks noChangeArrowheads="1"/>
          </p:cNvSpPr>
          <p:nvPr/>
        </p:nvSpPr>
        <p:spPr bwMode="auto">
          <a:xfrm>
            <a:off x="719138" y="20478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4" name="AutoShape 6"/>
          <p:cNvSpPr>
            <a:spLocks noChangeArrowheads="1"/>
          </p:cNvSpPr>
          <p:nvPr/>
        </p:nvSpPr>
        <p:spPr bwMode="auto">
          <a:xfrm>
            <a:off x="720725" y="27511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5" name="AutoShape 7"/>
          <p:cNvSpPr>
            <a:spLocks noChangeArrowheads="1"/>
          </p:cNvSpPr>
          <p:nvPr/>
        </p:nvSpPr>
        <p:spPr bwMode="auto">
          <a:xfrm>
            <a:off x="720725" y="34750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6" name="Text Box 8"/>
          <p:cNvSpPr txBox="1">
            <a:spLocks noChangeArrowheads="1"/>
          </p:cNvSpPr>
          <p:nvPr/>
        </p:nvSpPr>
        <p:spPr bwMode="auto">
          <a:xfrm>
            <a:off x="517525" y="4267200"/>
            <a:ext cx="6879768" cy="46166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dirty="0">
                <a:solidFill>
                  <a:schemeClr val="tx1"/>
                </a:solidFill>
                <a:latin typeface="Times New Roman" panose="02020603050405020304" pitchFamily="18" charset="0"/>
              </a:rPr>
              <a:t>Tego rodzaju modeli (oraz ich mutacji) jest </a:t>
            </a:r>
            <a:r>
              <a:rPr lang="pl-PL" altLang="pl-PL" sz="2400" dirty="0" smtClean="0">
                <a:solidFill>
                  <a:schemeClr val="tx1"/>
                </a:solidFill>
                <a:latin typeface="Times New Roman" panose="02020603050405020304" pitchFamily="18" charset="0"/>
              </a:rPr>
              <a:t>dość </a:t>
            </a:r>
            <a:r>
              <a:rPr lang="pl-PL" altLang="pl-PL" sz="2400" dirty="0">
                <a:solidFill>
                  <a:schemeClr val="tx1"/>
                </a:solidFill>
                <a:latin typeface="Times New Roman" panose="02020603050405020304" pitchFamily="18" charset="0"/>
              </a:rPr>
              <a:t>dużo.</a:t>
            </a:r>
          </a:p>
        </p:txBody>
      </p:sp>
      <p:sp>
        <p:nvSpPr>
          <p:cNvPr id="17417" name="AutoShape 9"/>
          <p:cNvSpPr>
            <a:spLocks noChangeArrowheads="1"/>
          </p:cNvSpPr>
          <p:nvPr/>
        </p:nvSpPr>
        <p:spPr bwMode="auto">
          <a:xfrm>
            <a:off x="296863" y="5475288"/>
            <a:ext cx="250825" cy="3016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8" name="AutoShape 10"/>
          <p:cNvSpPr>
            <a:spLocks noChangeArrowheads="1"/>
          </p:cNvSpPr>
          <p:nvPr/>
        </p:nvSpPr>
        <p:spPr bwMode="auto">
          <a:xfrm>
            <a:off x="152400" y="5235575"/>
            <a:ext cx="8839200" cy="1349375"/>
          </a:xfrm>
          <a:prstGeom prst="roundRect">
            <a:avLst>
              <a:gd name="adj" fmla="val 16667"/>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9" name="AutoShape 11"/>
          <p:cNvSpPr>
            <a:spLocks noChangeArrowheads="1"/>
          </p:cNvSpPr>
          <p:nvPr/>
        </p:nvSpPr>
        <p:spPr bwMode="auto">
          <a:xfrm>
            <a:off x="647700" y="5283200"/>
            <a:ext cx="2159000" cy="398463"/>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Określenie wymagań</a:t>
            </a:r>
          </a:p>
        </p:txBody>
      </p:sp>
      <p:sp>
        <p:nvSpPr>
          <p:cNvPr id="17420" name="AutoShape 12"/>
          <p:cNvSpPr>
            <a:spLocks noChangeArrowheads="1"/>
          </p:cNvSpPr>
          <p:nvPr/>
        </p:nvSpPr>
        <p:spPr bwMode="auto">
          <a:xfrm>
            <a:off x="2867025" y="5283200"/>
            <a:ext cx="1539875" cy="398463"/>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Projektowanie</a:t>
            </a:r>
          </a:p>
        </p:txBody>
      </p:sp>
      <p:sp>
        <p:nvSpPr>
          <p:cNvPr id="17421" name="AutoShape 13"/>
          <p:cNvSpPr>
            <a:spLocks noChangeArrowheads="1"/>
          </p:cNvSpPr>
          <p:nvPr/>
        </p:nvSpPr>
        <p:spPr bwMode="auto">
          <a:xfrm>
            <a:off x="4494213" y="5283200"/>
            <a:ext cx="1577975" cy="398463"/>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Implementacja</a:t>
            </a:r>
          </a:p>
        </p:txBody>
      </p:sp>
      <p:sp>
        <p:nvSpPr>
          <p:cNvPr id="17422" name="AutoShape 14"/>
          <p:cNvSpPr>
            <a:spLocks noChangeArrowheads="1"/>
          </p:cNvSpPr>
          <p:nvPr/>
        </p:nvSpPr>
        <p:spPr bwMode="auto">
          <a:xfrm>
            <a:off x="6135688" y="5283200"/>
            <a:ext cx="1273175" cy="398463"/>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Testowanie</a:t>
            </a:r>
          </a:p>
        </p:txBody>
      </p:sp>
      <p:sp>
        <p:nvSpPr>
          <p:cNvPr id="17423" name="AutoShape 15"/>
          <p:cNvSpPr>
            <a:spLocks noChangeArrowheads="1"/>
          </p:cNvSpPr>
          <p:nvPr/>
        </p:nvSpPr>
        <p:spPr bwMode="auto">
          <a:xfrm>
            <a:off x="7478713" y="5283200"/>
            <a:ext cx="1412875" cy="398463"/>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Konserwacja</a:t>
            </a:r>
          </a:p>
        </p:txBody>
      </p:sp>
      <p:sp>
        <p:nvSpPr>
          <p:cNvPr id="17424" name="Line 16"/>
          <p:cNvSpPr>
            <a:spLocks noChangeShapeType="1"/>
          </p:cNvSpPr>
          <p:nvPr/>
        </p:nvSpPr>
        <p:spPr bwMode="auto">
          <a:xfrm>
            <a:off x="760413" y="5651500"/>
            <a:ext cx="80676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5" name="Line 17"/>
          <p:cNvSpPr>
            <a:spLocks noChangeShapeType="1"/>
          </p:cNvSpPr>
          <p:nvPr/>
        </p:nvSpPr>
        <p:spPr bwMode="auto">
          <a:xfrm>
            <a:off x="747713"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6" name="Line 18"/>
          <p:cNvSpPr>
            <a:spLocks noChangeShapeType="1"/>
          </p:cNvSpPr>
          <p:nvPr/>
        </p:nvSpPr>
        <p:spPr bwMode="auto">
          <a:xfrm>
            <a:off x="7432675"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7" name="Line 19"/>
          <p:cNvSpPr>
            <a:spLocks noChangeShapeType="1"/>
          </p:cNvSpPr>
          <p:nvPr/>
        </p:nvSpPr>
        <p:spPr bwMode="auto">
          <a:xfrm>
            <a:off x="6122988"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8" name="Line 20"/>
          <p:cNvSpPr>
            <a:spLocks noChangeShapeType="1"/>
          </p:cNvSpPr>
          <p:nvPr/>
        </p:nvSpPr>
        <p:spPr bwMode="auto">
          <a:xfrm>
            <a:off x="4452938"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9" name="Line 21"/>
          <p:cNvSpPr>
            <a:spLocks noChangeShapeType="1"/>
          </p:cNvSpPr>
          <p:nvPr/>
        </p:nvSpPr>
        <p:spPr bwMode="auto">
          <a:xfrm>
            <a:off x="2806700"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0" name="Line 22"/>
          <p:cNvSpPr>
            <a:spLocks noChangeShapeType="1"/>
          </p:cNvSpPr>
          <p:nvPr/>
        </p:nvSpPr>
        <p:spPr bwMode="auto">
          <a:xfrm>
            <a:off x="8816975" y="557053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1" name="Text Box 23"/>
          <p:cNvSpPr txBox="1">
            <a:spLocks noChangeArrowheads="1"/>
          </p:cNvSpPr>
          <p:nvPr/>
        </p:nvSpPr>
        <p:spPr bwMode="auto">
          <a:xfrm>
            <a:off x="217488" y="5864225"/>
            <a:ext cx="1765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Faza strategiczna</a:t>
            </a:r>
          </a:p>
        </p:txBody>
      </p:sp>
      <p:sp>
        <p:nvSpPr>
          <p:cNvPr id="17432" name="Text Box 24"/>
          <p:cNvSpPr txBox="1">
            <a:spLocks noChangeArrowheads="1"/>
          </p:cNvSpPr>
          <p:nvPr/>
        </p:nvSpPr>
        <p:spPr bwMode="auto">
          <a:xfrm>
            <a:off x="2241550" y="5864225"/>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Analiza</a:t>
            </a:r>
          </a:p>
        </p:txBody>
      </p:sp>
      <p:sp>
        <p:nvSpPr>
          <p:cNvPr id="17433" name="Line 25"/>
          <p:cNvSpPr>
            <a:spLocks noChangeShapeType="1"/>
          </p:cNvSpPr>
          <p:nvPr/>
        </p:nvSpPr>
        <p:spPr bwMode="auto">
          <a:xfrm>
            <a:off x="314325" y="58213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4" name="Line 26"/>
          <p:cNvSpPr>
            <a:spLocks noChangeShapeType="1"/>
          </p:cNvSpPr>
          <p:nvPr/>
        </p:nvSpPr>
        <p:spPr bwMode="auto">
          <a:xfrm>
            <a:off x="1827213" y="58213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5" name="Line 27"/>
          <p:cNvSpPr>
            <a:spLocks noChangeShapeType="1"/>
          </p:cNvSpPr>
          <p:nvPr/>
        </p:nvSpPr>
        <p:spPr bwMode="auto">
          <a:xfrm>
            <a:off x="2105025" y="58213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6" name="Line 28"/>
          <p:cNvSpPr>
            <a:spLocks noChangeShapeType="1"/>
          </p:cNvSpPr>
          <p:nvPr/>
        </p:nvSpPr>
        <p:spPr bwMode="auto">
          <a:xfrm>
            <a:off x="322263" y="5902325"/>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7" name="Line 29"/>
          <p:cNvSpPr>
            <a:spLocks noChangeShapeType="1"/>
          </p:cNvSpPr>
          <p:nvPr/>
        </p:nvSpPr>
        <p:spPr bwMode="auto">
          <a:xfrm>
            <a:off x="2109788" y="5902325"/>
            <a:ext cx="1211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8" name="Line 30"/>
          <p:cNvSpPr>
            <a:spLocks noChangeShapeType="1"/>
          </p:cNvSpPr>
          <p:nvPr/>
        </p:nvSpPr>
        <p:spPr bwMode="auto">
          <a:xfrm>
            <a:off x="3319463" y="58213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9" name="Text Box 31"/>
          <p:cNvSpPr txBox="1">
            <a:spLocks noChangeArrowheads="1"/>
          </p:cNvSpPr>
          <p:nvPr/>
        </p:nvSpPr>
        <p:spPr bwMode="auto">
          <a:xfrm>
            <a:off x="6800850" y="586581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Instalacja</a:t>
            </a:r>
          </a:p>
        </p:txBody>
      </p:sp>
      <p:sp>
        <p:nvSpPr>
          <p:cNvPr id="17440" name="Line 32"/>
          <p:cNvSpPr>
            <a:spLocks noChangeShapeType="1"/>
          </p:cNvSpPr>
          <p:nvPr/>
        </p:nvSpPr>
        <p:spPr bwMode="auto">
          <a:xfrm>
            <a:off x="6881813" y="58229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1" name="Line 33"/>
          <p:cNvSpPr>
            <a:spLocks noChangeShapeType="1"/>
          </p:cNvSpPr>
          <p:nvPr/>
        </p:nvSpPr>
        <p:spPr bwMode="auto">
          <a:xfrm>
            <a:off x="6883400" y="5903913"/>
            <a:ext cx="8239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2" name="Line 34"/>
          <p:cNvSpPr>
            <a:spLocks noChangeShapeType="1"/>
          </p:cNvSpPr>
          <p:nvPr/>
        </p:nvSpPr>
        <p:spPr bwMode="auto">
          <a:xfrm>
            <a:off x="7705725" y="58229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3" name="Line 35"/>
          <p:cNvSpPr>
            <a:spLocks noChangeShapeType="1"/>
          </p:cNvSpPr>
          <p:nvPr/>
        </p:nvSpPr>
        <p:spPr bwMode="auto">
          <a:xfrm>
            <a:off x="2249488" y="61737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4" name="Line 36"/>
          <p:cNvSpPr>
            <a:spLocks noChangeShapeType="1"/>
          </p:cNvSpPr>
          <p:nvPr/>
        </p:nvSpPr>
        <p:spPr bwMode="auto">
          <a:xfrm>
            <a:off x="2251075" y="6254750"/>
            <a:ext cx="5208588"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5" name="Line 37"/>
          <p:cNvSpPr>
            <a:spLocks noChangeShapeType="1"/>
          </p:cNvSpPr>
          <p:nvPr/>
        </p:nvSpPr>
        <p:spPr bwMode="auto">
          <a:xfrm>
            <a:off x="7445375" y="61737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6" name="Text Box 38"/>
          <p:cNvSpPr txBox="1">
            <a:spLocks noChangeArrowheads="1"/>
          </p:cNvSpPr>
          <p:nvPr/>
        </p:nvSpPr>
        <p:spPr bwMode="auto">
          <a:xfrm>
            <a:off x="4556125" y="628808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Dokumentacja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1600200" y="1774825"/>
            <a:ext cx="684213" cy="474663"/>
            <a:chOff x="702" y="2361"/>
            <a:chExt cx="431" cy="299"/>
          </a:xfrm>
        </p:grpSpPr>
        <p:sp>
          <p:nvSpPr>
            <p:cNvPr id="18460" name="Line 3"/>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61" name="Line 4"/>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8435" name="Group 5"/>
          <p:cNvGrpSpPr>
            <a:grpSpLocks/>
          </p:cNvGrpSpPr>
          <p:nvPr/>
        </p:nvGrpSpPr>
        <p:grpSpPr bwMode="auto">
          <a:xfrm>
            <a:off x="3200400" y="2590800"/>
            <a:ext cx="684213" cy="474663"/>
            <a:chOff x="702" y="2361"/>
            <a:chExt cx="431" cy="299"/>
          </a:xfrm>
        </p:grpSpPr>
        <p:sp>
          <p:nvSpPr>
            <p:cNvPr id="18458" name="Line 6"/>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9" name="Line 7"/>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8436" name="Group 8"/>
          <p:cNvGrpSpPr>
            <a:grpSpLocks/>
          </p:cNvGrpSpPr>
          <p:nvPr/>
        </p:nvGrpSpPr>
        <p:grpSpPr bwMode="auto">
          <a:xfrm>
            <a:off x="5989638" y="4370388"/>
            <a:ext cx="684212" cy="474662"/>
            <a:chOff x="702" y="2361"/>
            <a:chExt cx="431" cy="299"/>
          </a:xfrm>
        </p:grpSpPr>
        <p:sp>
          <p:nvSpPr>
            <p:cNvPr id="18456" name="Line 9"/>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7" name="Line 10"/>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8437" name="Group 11"/>
          <p:cNvGrpSpPr>
            <a:grpSpLocks/>
          </p:cNvGrpSpPr>
          <p:nvPr/>
        </p:nvGrpSpPr>
        <p:grpSpPr bwMode="auto">
          <a:xfrm>
            <a:off x="7399338" y="5219700"/>
            <a:ext cx="684212" cy="474663"/>
            <a:chOff x="702" y="2361"/>
            <a:chExt cx="431" cy="299"/>
          </a:xfrm>
        </p:grpSpPr>
        <p:sp>
          <p:nvSpPr>
            <p:cNvPr id="18454" name="Line 12"/>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5" name="Line 13"/>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8438" name="Rectangle 14"/>
          <p:cNvSpPr>
            <a:spLocks noGrp="1" noChangeArrowheads="1"/>
          </p:cNvSpPr>
          <p:nvPr>
            <p:ph type="title"/>
          </p:nvPr>
        </p:nvSpPr>
        <p:spPr/>
        <p:txBody>
          <a:bodyPr/>
          <a:lstStyle/>
          <a:p>
            <a:r>
              <a:rPr lang="pl-PL" altLang="pl-PL" smtClean="0"/>
              <a:t>Model kaskadowy </a:t>
            </a:r>
            <a:r>
              <a:rPr lang="pl-PL" altLang="pl-PL" sz="2400" b="0" smtClean="0"/>
              <a:t>(wodospadowy)</a:t>
            </a:r>
            <a:endParaRPr lang="pl-PL" altLang="pl-PL" smtClean="0"/>
          </a:p>
        </p:txBody>
      </p:sp>
      <p:sp>
        <p:nvSpPr>
          <p:cNvPr id="18439" name="AutoShape 15"/>
          <p:cNvSpPr>
            <a:spLocks noChangeArrowheads="1"/>
          </p:cNvSpPr>
          <p:nvPr/>
        </p:nvSpPr>
        <p:spPr bwMode="auto">
          <a:xfrm>
            <a:off x="180975" y="1389063"/>
            <a:ext cx="1431925"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Określenie</a:t>
            </a:r>
          </a:p>
          <a:p>
            <a:pPr algn="ctr"/>
            <a:r>
              <a:rPr lang="pl-PL" altLang="pl-PL" b="1"/>
              <a:t>wymagań</a:t>
            </a:r>
          </a:p>
        </p:txBody>
      </p:sp>
      <p:sp>
        <p:nvSpPr>
          <p:cNvPr id="18440" name="AutoShape 16"/>
          <p:cNvSpPr>
            <a:spLocks noChangeArrowheads="1"/>
          </p:cNvSpPr>
          <p:nvPr/>
        </p:nvSpPr>
        <p:spPr bwMode="auto">
          <a:xfrm>
            <a:off x="2617788" y="3135313"/>
            <a:ext cx="1846262"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Projektowanie</a:t>
            </a:r>
          </a:p>
          <a:p>
            <a:pPr algn="ctr"/>
            <a:endParaRPr lang="pl-PL" altLang="pl-PL" b="1"/>
          </a:p>
        </p:txBody>
      </p:sp>
      <p:sp>
        <p:nvSpPr>
          <p:cNvPr id="18441" name="AutoShape 17"/>
          <p:cNvSpPr>
            <a:spLocks noChangeArrowheads="1"/>
          </p:cNvSpPr>
          <p:nvPr/>
        </p:nvSpPr>
        <p:spPr bwMode="auto">
          <a:xfrm>
            <a:off x="4152900" y="4010025"/>
            <a:ext cx="1900238"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Implementacja</a:t>
            </a:r>
          </a:p>
          <a:p>
            <a:pPr algn="ctr"/>
            <a:endParaRPr lang="pl-PL" altLang="pl-PL" b="1"/>
          </a:p>
        </p:txBody>
      </p:sp>
      <p:sp>
        <p:nvSpPr>
          <p:cNvPr id="18442" name="AutoShape 18"/>
          <p:cNvSpPr>
            <a:spLocks noChangeArrowheads="1"/>
          </p:cNvSpPr>
          <p:nvPr/>
        </p:nvSpPr>
        <p:spPr bwMode="auto">
          <a:xfrm>
            <a:off x="5927725" y="4833938"/>
            <a:ext cx="1490663"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Testowanie</a:t>
            </a:r>
          </a:p>
          <a:p>
            <a:pPr algn="ctr"/>
            <a:endParaRPr lang="pl-PL" altLang="pl-PL" b="1"/>
          </a:p>
        </p:txBody>
      </p:sp>
      <p:sp>
        <p:nvSpPr>
          <p:cNvPr id="18443" name="AutoShape 19"/>
          <p:cNvSpPr>
            <a:spLocks noChangeArrowheads="1"/>
          </p:cNvSpPr>
          <p:nvPr/>
        </p:nvSpPr>
        <p:spPr bwMode="auto">
          <a:xfrm>
            <a:off x="7227888" y="5695950"/>
            <a:ext cx="1690687"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Konserwacja</a:t>
            </a:r>
          </a:p>
          <a:p>
            <a:pPr algn="ctr"/>
            <a:endParaRPr lang="pl-PL" altLang="pl-PL" b="1"/>
          </a:p>
        </p:txBody>
      </p:sp>
      <p:sp>
        <p:nvSpPr>
          <p:cNvPr id="18444" name="Text Box 20"/>
          <p:cNvSpPr txBox="1">
            <a:spLocks noChangeArrowheads="1"/>
          </p:cNvSpPr>
          <p:nvPr/>
        </p:nvSpPr>
        <p:spPr bwMode="auto">
          <a:xfrm>
            <a:off x="2243138" y="1582738"/>
            <a:ext cx="506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Cele i szczegółowe wymagania wobec systemu.</a:t>
            </a:r>
          </a:p>
        </p:txBody>
      </p:sp>
      <p:sp>
        <p:nvSpPr>
          <p:cNvPr id="18445" name="Text Box 21"/>
          <p:cNvSpPr txBox="1">
            <a:spLocks noChangeArrowheads="1"/>
          </p:cNvSpPr>
          <p:nvPr/>
        </p:nvSpPr>
        <p:spPr bwMode="auto">
          <a:xfrm>
            <a:off x="4953000" y="3336925"/>
            <a:ext cx="3328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r"/>
            <a:r>
              <a:rPr lang="pl-PL" altLang="pl-PL"/>
              <a:t>Szczegółowy projekt systemu uwzględniający wcześniejsze </a:t>
            </a:r>
          </a:p>
          <a:p>
            <a:pPr algn="r"/>
            <a:r>
              <a:rPr lang="pl-PL" altLang="pl-PL"/>
              <a:t>wymagania.</a:t>
            </a:r>
          </a:p>
        </p:txBody>
      </p:sp>
      <p:sp>
        <p:nvSpPr>
          <p:cNvPr id="18446" name="Text Box 23"/>
          <p:cNvSpPr txBox="1">
            <a:spLocks noChangeArrowheads="1"/>
          </p:cNvSpPr>
          <p:nvPr/>
        </p:nvSpPr>
        <p:spPr bwMode="auto">
          <a:xfrm>
            <a:off x="3436938" y="5759450"/>
            <a:ext cx="3963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Modyfikacje producenta - usunięcie błędów, zmiany i rozszerzenia.</a:t>
            </a:r>
          </a:p>
        </p:txBody>
      </p:sp>
      <p:sp>
        <p:nvSpPr>
          <p:cNvPr id="18447" name="Line 24"/>
          <p:cNvSpPr>
            <a:spLocks noChangeShapeType="1"/>
          </p:cNvSpPr>
          <p:nvPr/>
        </p:nvSpPr>
        <p:spPr bwMode="auto">
          <a:xfrm>
            <a:off x="674688" y="5681663"/>
            <a:ext cx="83185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8" name="AutoShape 25"/>
          <p:cNvSpPr>
            <a:spLocks noChangeArrowheads="1"/>
          </p:cNvSpPr>
          <p:nvPr/>
        </p:nvSpPr>
        <p:spPr bwMode="auto">
          <a:xfrm>
            <a:off x="1752600" y="2209800"/>
            <a:ext cx="1533525"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Analiza</a:t>
            </a:r>
          </a:p>
          <a:p>
            <a:pPr algn="ctr"/>
            <a:endParaRPr lang="pl-PL" altLang="pl-PL" b="1"/>
          </a:p>
        </p:txBody>
      </p:sp>
      <p:grpSp>
        <p:nvGrpSpPr>
          <p:cNvPr id="18449" name="Group 26"/>
          <p:cNvGrpSpPr>
            <a:grpSpLocks/>
          </p:cNvGrpSpPr>
          <p:nvPr/>
        </p:nvGrpSpPr>
        <p:grpSpPr bwMode="auto">
          <a:xfrm>
            <a:off x="4414838" y="3522663"/>
            <a:ext cx="684212" cy="474662"/>
            <a:chOff x="702" y="2361"/>
            <a:chExt cx="431" cy="299"/>
          </a:xfrm>
        </p:grpSpPr>
        <p:sp>
          <p:nvSpPr>
            <p:cNvPr id="18452" name="Line 27"/>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3" name="Line 28"/>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8450" name="Text Box 29"/>
          <p:cNvSpPr txBox="1">
            <a:spLocks noChangeArrowheads="1"/>
          </p:cNvSpPr>
          <p:nvPr/>
        </p:nvSpPr>
        <p:spPr bwMode="auto">
          <a:xfrm>
            <a:off x="7518400" y="493713"/>
            <a:ext cx="1625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waterfall model</a:t>
            </a:r>
          </a:p>
        </p:txBody>
      </p:sp>
      <p:sp>
        <p:nvSpPr>
          <p:cNvPr id="18451" name="pole tekstowe 1"/>
          <p:cNvSpPr txBox="1">
            <a:spLocks noChangeArrowheads="1"/>
          </p:cNvSpPr>
          <p:nvPr/>
        </p:nvSpPr>
        <p:spPr bwMode="auto">
          <a:xfrm>
            <a:off x="1874838" y="884238"/>
            <a:ext cx="5262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Założenie: nie ma powrotu do poprzednich faz</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t>Ocena modelu kaskadowego</a:t>
            </a:r>
          </a:p>
        </p:txBody>
      </p:sp>
      <p:sp>
        <p:nvSpPr>
          <p:cNvPr id="19459" name="Text Box 3"/>
          <p:cNvSpPr txBox="1">
            <a:spLocks noChangeArrowheads="1"/>
          </p:cNvSpPr>
          <p:nvPr/>
        </p:nvSpPr>
        <p:spPr bwMode="auto">
          <a:xfrm>
            <a:off x="784225" y="1558925"/>
            <a:ext cx="8178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Narzucenie twórcom oprogramowania ścisłej kolejności wykonywania prac</a:t>
            </a:r>
          </a:p>
          <a:p>
            <a:pPr>
              <a:buFont typeface="Monotype Sorts" pitchFamily="2" charset="2"/>
              <a:buChar char="+"/>
            </a:pPr>
            <a:r>
              <a:rPr lang="pl-PL" altLang="pl-PL"/>
              <a:t> Wysoki koszt błędów popełnionych we wczesnych fazach</a:t>
            </a:r>
          </a:p>
          <a:p>
            <a:pPr>
              <a:buFont typeface="Monotype Sorts" pitchFamily="2" charset="2"/>
              <a:buChar char="+"/>
            </a:pPr>
            <a:r>
              <a:rPr lang="pl-PL" altLang="pl-PL"/>
              <a:t> Długa przerwa w kontaktach z klientem</a:t>
            </a:r>
          </a:p>
        </p:txBody>
      </p:sp>
      <p:sp>
        <p:nvSpPr>
          <p:cNvPr id="19460" name="Text Box 4"/>
          <p:cNvSpPr txBox="1">
            <a:spLocks noChangeArrowheads="1"/>
          </p:cNvSpPr>
          <p:nvPr/>
        </p:nvSpPr>
        <p:spPr bwMode="auto">
          <a:xfrm>
            <a:off x="212725" y="838200"/>
            <a:ext cx="876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Istnieją zróżnicowane poglądy co do przydatności praktycznej modelu kaskadowego.</a:t>
            </a:r>
            <a:r>
              <a:rPr lang="pl-PL" altLang="pl-PL"/>
              <a:t> Podkreślane są następujące wady:</a:t>
            </a:r>
          </a:p>
        </p:txBody>
      </p:sp>
      <p:sp>
        <p:nvSpPr>
          <p:cNvPr id="19461" name="Text Box 5"/>
          <p:cNvSpPr txBox="1">
            <a:spLocks noChangeArrowheads="1"/>
          </p:cNvSpPr>
          <p:nvPr/>
        </p:nvSpPr>
        <p:spPr bwMode="auto">
          <a:xfrm>
            <a:off x="212725" y="2600325"/>
            <a:ext cx="8474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 drugiej strony, jest on do pewnego stopnia niezbędny dla planowania, harmonogramowania, monitorowania i rozliczeń finansowych. </a:t>
            </a:r>
          </a:p>
        </p:txBody>
      </p:sp>
      <p:grpSp>
        <p:nvGrpSpPr>
          <p:cNvPr id="19462" name="Group 6"/>
          <p:cNvGrpSpPr>
            <a:grpSpLocks/>
          </p:cNvGrpSpPr>
          <p:nvPr/>
        </p:nvGrpSpPr>
        <p:grpSpPr bwMode="auto">
          <a:xfrm>
            <a:off x="1600200" y="3830638"/>
            <a:ext cx="685800" cy="304800"/>
            <a:chOff x="1008" y="2309"/>
            <a:chExt cx="432" cy="192"/>
          </a:xfrm>
        </p:grpSpPr>
        <p:sp>
          <p:nvSpPr>
            <p:cNvPr id="19483" name="Line 7"/>
            <p:cNvSpPr>
              <a:spLocks noChangeShapeType="1"/>
            </p:cNvSpPr>
            <p:nvPr/>
          </p:nvSpPr>
          <p:spPr bwMode="auto">
            <a:xfrm flipV="1">
              <a:off x="1008" y="2320"/>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84" name="Line 8"/>
            <p:cNvSpPr>
              <a:spLocks noChangeShapeType="1"/>
            </p:cNvSpPr>
            <p:nvPr/>
          </p:nvSpPr>
          <p:spPr bwMode="auto">
            <a:xfrm flipH="1">
              <a:off x="1440" y="2309"/>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9463" name="AutoShape 9"/>
          <p:cNvSpPr>
            <a:spLocks noChangeArrowheads="1"/>
          </p:cNvSpPr>
          <p:nvPr/>
        </p:nvSpPr>
        <p:spPr bwMode="auto">
          <a:xfrm>
            <a:off x="304800" y="3492500"/>
            <a:ext cx="1247775" cy="7143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Określenie</a:t>
            </a:r>
          </a:p>
          <a:p>
            <a:pPr algn="ctr"/>
            <a:r>
              <a:rPr lang="pl-PL" altLang="pl-PL" sz="1800"/>
              <a:t>wymagań</a:t>
            </a:r>
          </a:p>
        </p:txBody>
      </p:sp>
      <p:sp>
        <p:nvSpPr>
          <p:cNvPr id="19464" name="AutoShape 10"/>
          <p:cNvSpPr>
            <a:spLocks noChangeArrowheads="1"/>
          </p:cNvSpPr>
          <p:nvPr/>
        </p:nvSpPr>
        <p:spPr bwMode="auto">
          <a:xfrm>
            <a:off x="1752600" y="4127500"/>
            <a:ext cx="1581150" cy="7143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Analiza</a:t>
            </a:r>
          </a:p>
          <a:p>
            <a:pPr algn="ctr"/>
            <a:r>
              <a:rPr lang="pl-PL" altLang="pl-PL" sz="1800"/>
              <a:t>Projektowanie</a:t>
            </a:r>
          </a:p>
        </p:txBody>
      </p:sp>
      <p:sp>
        <p:nvSpPr>
          <p:cNvPr id="19465" name="AutoShape 11"/>
          <p:cNvSpPr>
            <a:spLocks noChangeArrowheads="1"/>
          </p:cNvSpPr>
          <p:nvPr/>
        </p:nvSpPr>
        <p:spPr bwMode="auto">
          <a:xfrm>
            <a:off x="3522663" y="4719638"/>
            <a:ext cx="1619250" cy="7143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Implementacja</a:t>
            </a:r>
          </a:p>
          <a:p>
            <a:pPr algn="ctr"/>
            <a:endParaRPr lang="pl-PL" altLang="pl-PL" sz="1800"/>
          </a:p>
        </p:txBody>
      </p:sp>
      <p:sp>
        <p:nvSpPr>
          <p:cNvPr id="19466" name="AutoShape 12"/>
          <p:cNvSpPr>
            <a:spLocks noChangeArrowheads="1"/>
          </p:cNvSpPr>
          <p:nvPr/>
        </p:nvSpPr>
        <p:spPr bwMode="auto">
          <a:xfrm>
            <a:off x="5346700" y="5292725"/>
            <a:ext cx="1311275" cy="7143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Testowanie</a:t>
            </a:r>
          </a:p>
          <a:p>
            <a:pPr algn="ctr"/>
            <a:endParaRPr lang="pl-PL" altLang="pl-PL" sz="1800"/>
          </a:p>
        </p:txBody>
      </p:sp>
      <p:sp>
        <p:nvSpPr>
          <p:cNvPr id="19467" name="AutoShape 13"/>
          <p:cNvSpPr>
            <a:spLocks noChangeArrowheads="1"/>
          </p:cNvSpPr>
          <p:nvPr/>
        </p:nvSpPr>
        <p:spPr bwMode="auto">
          <a:xfrm>
            <a:off x="6902450" y="5878513"/>
            <a:ext cx="1450975" cy="7143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Konserwacja</a:t>
            </a:r>
          </a:p>
          <a:p>
            <a:pPr algn="ctr"/>
            <a:endParaRPr lang="pl-PL" altLang="pl-PL" sz="1800"/>
          </a:p>
        </p:txBody>
      </p:sp>
      <p:grpSp>
        <p:nvGrpSpPr>
          <p:cNvPr id="19468" name="Group 14"/>
          <p:cNvGrpSpPr>
            <a:grpSpLocks/>
          </p:cNvGrpSpPr>
          <p:nvPr/>
        </p:nvGrpSpPr>
        <p:grpSpPr bwMode="auto">
          <a:xfrm>
            <a:off x="3351213" y="4419600"/>
            <a:ext cx="685800" cy="304800"/>
            <a:chOff x="1008" y="2309"/>
            <a:chExt cx="432" cy="192"/>
          </a:xfrm>
        </p:grpSpPr>
        <p:sp>
          <p:nvSpPr>
            <p:cNvPr id="19481" name="Line 15"/>
            <p:cNvSpPr>
              <a:spLocks noChangeShapeType="1"/>
            </p:cNvSpPr>
            <p:nvPr/>
          </p:nvSpPr>
          <p:spPr bwMode="auto">
            <a:xfrm flipV="1">
              <a:off x="1008" y="2320"/>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82" name="Line 16"/>
            <p:cNvSpPr>
              <a:spLocks noChangeShapeType="1"/>
            </p:cNvSpPr>
            <p:nvPr/>
          </p:nvSpPr>
          <p:spPr bwMode="auto">
            <a:xfrm flipH="1">
              <a:off x="1440" y="2309"/>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9469" name="Group 17"/>
          <p:cNvGrpSpPr>
            <a:grpSpLocks/>
          </p:cNvGrpSpPr>
          <p:nvPr/>
        </p:nvGrpSpPr>
        <p:grpSpPr bwMode="auto">
          <a:xfrm>
            <a:off x="5149850" y="5005388"/>
            <a:ext cx="685800" cy="304800"/>
            <a:chOff x="1008" y="2309"/>
            <a:chExt cx="432" cy="192"/>
          </a:xfrm>
        </p:grpSpPr>
        <p:sp>
          <p:nvSpPr>
            <p:cNvPr id="19479" name="Line 18"/>
            <p:cNvSpPr>
              <a:spLocks noChangeShapeType="1"/>
            </p:cNvSpPr>
            <p:nvPr/>
          </p:nvSpPr>
          <p:spPr bwMode="auto">
            <a:xfrm flipV="1">
              <a:off x="1008" y="2320"/>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80" name="Line 19"/>
            <p:cNvSpPr>
              <a:spLocks noChangeShapeType="1"/>
            </p:cNvSpPr>
            <p:nvPr/>
          </p:nvSpPr>
          <p:spPr bwMode="auto">
            <a:xfrm flipH="1">
              <a:off x="1440" y="2309"/>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9470" name="Group 20"/>
          <p:cNvGrpSpPr>
            <a:grpSpLocks/>
          </p:cNvGrpSpPr>
          <p:nvPr/>
        </p:nvGrpSpPr>
        <p:grpSpPr bwMode="auto">
          <a:xfrm>
            <a:off x="6686550" y="5554663"/>
            <a:ext cx="685800" cy="304800"/>
            <a:chOff x="1008" y="2309"/>
            <a:chExt cx="432" cy="192"/>
          </a:xfrm>
        </p:grpSpPr>
        <p:sp>
          <p:nvSpPr>
            <p:cNvPr id="19477" name="Line 21"/>
            <p:cNvSpPr>
              <a:spLocks noChangeShapeType="1"/>
            </p:cNvSpPr>
            <p:nvPr/>
          </p:nvSpPr>
          <p:spPr bwMode="auto">
            <a:xfrm flipV="1">
              <a:off x="1008" y="2320"/>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8" name="Line 22"/>
            <p:cNvSpPr>
              <a:spLocks noChangeShapeType="1"/>
            </p:cNvSpPr>
            <p:nvPr/>
          </p:nvSpPr>
          <p:spPr bwMode="auto">
            <a:xfrm flipH="1">
              <a:off x="1440" y="2309"/>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9471" name="Line 23"/>
          <p:cNvSpPr>
            <a:spLocks noChangeShapeType="1"/>
          </p:cNvSpPr>
          <p:nvPr/>
        </p:nvSpPr>
        <p:spPr bwMode="auto">
          <a:xfrm rot="10800000" flipV="1">
            <a:off x="630238" y="6432550"/>
            <a:ext cx="62801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2" name="Line 24"/>
          <p:cNvSpPr>
            <a:spLocks noChangeShapeType="1"/>
          </p:cNvSpPr>
          <p:nvPr/>
        </p:nvSpPr>
        <p:spPr bwMode="auto">
          <a:xfrm rot="10800000" flipH="1">
            <a:off x="615950" y="4194175"/>
            <a:ext cx="0" cy="22669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3" name="Line 25"/>
          <p:cNvSpPr>
            <a:spLocks noChangeShapeType="1"/>
          </p:cNvSpPr>
          <p:nvPr/>
        </p:nvSpPr>
        <p:spPr bwMode="auto">
          <a:xfrm>
            <a:off x="623888" y="5824538"/>
            <a:ext cx="47212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4" name="Line 26"/>
          <p:cNvSpPr>
            <a:spLocks noChangeShapeType="1"/>
          </p:cNvSpPr>
          <p:nvPr/>
        </p:nvSpPr>
        <p:spPr bwMode="auto">
          <a:xfrm>
            <a:off x="623888" y="5211763"/>
            <a:ext cx="28987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5" name="Line 27"/>
          <p:cNvSpPr>
            <a:spLocks noChangeShapeType="1"/>
          </p:cNvSpPr>
          <p:nvPr/>
        </p:nvSpPr>
        <p:spPr bwMode="auto">
          <a:xfrm>
            <a:off x="612775" y="4625975"/>
            <a:ext cx="11239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6" name="Oval 28"/>
          <p:cNvSpPr>
            <a:spLocks noChangeArrowheads="1"/>
          </p:cNvSpPr>
          <p:nvPr/>
        </p:nvSpPr>
        <p:spPr bwMode="auto">
          <a:xfrm>
            <a:off x="4684713" y="3497263"/>
            <a:ext cx="3665537" cy="968375"/>
          </a:xfrm>
          <a:prstGeom prst="ellipse">
            <a:avLst/>
          </a:prstGeom>
          <a:solidFill>
            <a:schemeClr val="bg2"/>
          </a:solidFill>
          <a:ln w="12700">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a:t>Zmodyfikowany model </a:t>
            </a:r>
          </a:p>
          <a:p>
            <a:pPr algn="ctr"/>
            <a:r>
              <a:rPr lang="pl-PL" altLang="pl-PL"/>
              <a:t>kaskadowy z iteracjami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Realizacja kierowana dokumentami</a:t>
            </a:r>
          </a:p>
        </p:txBody>
      </p:sp>
      <p:sp>
        <p:nvSpPr>
          <p:cNvPr id="20483" name="Text Box 3"/>
          <p:cNvSpPr txBox="1">
            <a:spLocks noChangeArrowheads="1"/>
          </p:cNvSpPr>
          <p:nvPr/>
        </p:nvSpPr>
        <p:spPr bwMode="auto">
          <a:xfrm>
            <a:off x="-1" y="1166812"/>
            <a:ext cx="9144000"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Bef>
                <a:spcPts val="0"/>
              </a:spcBef>
              <a:spcAft>
                <a:spcPts val="600"/>
              </a:spcAft>
              <a:buFont typeface="Arial" panose="020B0604020202020204" pitchFamily="34" charset="0"/>
              <a:buChar char="•"/>
            </a:pPr>
            <a:r>
              <a:rPr lang="pl-PL" altLang="pl-PL" sz="2400" dirty="0" smtClean="0"/>
              <a:t>Przyjęty </a:t>
            </a:r>
            <a:r>
              <a:rPr lang="pl-PL" altLang="pl-PL" sz="2400" dirty="0"/>
              <a:t>przez armią </a:t>
            </a:r>
            <a:r>
              <a:rPr lang="pl-PL" altLang="pl-PL" sz="2400" dirty="0" smtClean="0"/>
              <a:t>amerykańską odmiana </a:t>
            </a:r>
            <a:r>
              <a:rPr lang="pl-PL" altLang="pl-PL" sz="2400" dirty="0"/>
              <a:t>modelu </a:t>
            </a:r>
            <a:r>
              <a:rPr lang="pl-PL" altLang="pl-PL" sz="2400" dirty="0" smtClean="0"/>
              <a:t>kaskadowego.</a:t>
            </a:r>
            <a:endParaRPr lang="pl-PL" altLang="pl-PL" sz="2400" dirty="0"/>
          </a:p>
          <a:p>
            <a:pPr marL="342900" indent="-342900">
              <a:spcBef>
                <a:spcPts val="0"/>
              </a:spcBef>
              <a:spcAft>
                <a:spcPts val="600"/>
              </a:spcAft>
              <a:buFont typeface="Arial" panose="020B0604020202020204" pitchFamily="34" charset="0"/>
              <a:buChar char="•"/>
            </a:pPr>
            <a:r>
              <a:rPr lang="pl-PL" altLang="pl-PL" sz="2400" dirty="0" smtClean="0"/>
              <a:t>Każda </a:t>
            </a:r>
            <a:r>
              <a:rPr lang="pl-PL" altLang="pl-PL" sz="2400" dirty="0"/>
              <a:t>faza kończy się sporządzeniem szeregu dokumentów, w których opisuje się </a:t>
            </a:r>
            <a:r>
              <a:rPr lang="pl-PL" altLang="pl-PL" sz="2400" dirty="0" smtClean="0"/>
              <a:t> </a:t>
            </a:r>
            <a:r>
              <a:rPr lang="pl-PL" altLang="pl-PL" sz="2400" dirty="0"/>
              <a:t>wyniki danej </a:t>
            </a:r>
            <a:r>
              <a:rPr lang="pl-PL" altLang="pl-PL" sz="2400" dirty="0" smtClean="0"/>
              <a:t>fazy.</a:t>
            </a:r>
            <a:endParaRPr lang="pl-PL" altLang="pl-PL" sz="2400" dirty="0"/>
          </a:p>
          <a:p>
            <a:pPr marL="342900" indent="-342900">
              <a:spcBef>
                <a:spcPts val="0"/>
              </a:spcBef>
              <a:spcAft>
                <a:spcPts val="600"/>
              </a:spcAft>
              <a:buFont typeface="Arial" panose="020B0604020202020204" pitchFamily="34" charset="0"/>
              <a:buChar char="•"/>
            </a:pPr>
            <a:r>
              <a:rPr lang="pl-PL" altLang="pl-PL" sz="2400" dirty="0" smtClean="0"/>
              <a:t>Łatwe </a:t>
            </a:r>
            <a:r>
              <a:rPr lang="pl-PL" altLang="pl-PL" sz="2400" dirty="0"/>
              <a:t>planowanie, harmonogramowanie oraz monitorowanie przedsięwzięcia.</a:t>
            </a:r>
          </a:p>
          <a:p>
            <a:pPr marL="342900" indent="-342900">
              <a:spcBef>
                <a:spcPts val="0"/>
              </a:spcBef>
              <a:spcAft>
                <a:spcPts val="600"/>
              </a:spcAft>
              <a:buFont typeface="Arial" panose="020B0604020202020204" pitchFamily="34" charset="0"/>
              <a:buChar char="•"/>
            </a:pPr>
            <a:r>
              <a:rPr lang="pl-PL" altLang="pl-PL" sz="2400" dirty="0" smtClean="0"/>
              <a:t>Dodatkowa </a:t>
            </a:r>
            <a:r>
              <a:rPr lang="pl-PL" altLang="pl-PL" sz="2400" dirty="0"/>
              <a:t>zaleta: (teoretyczna) możliwość realizacji dalszych faz przez inną firmę.</a:t>
            </a:r>
          </a:p>
        </p:txBody>
      </p:sp>
      <p:sp>
        <p:nvSpPr>
          <p:cNvPr id="20484" name="Text Box 4"/>
          <p:cNvSpPr txBox="1">
            <a:spLocks noChangeArrowheads="1"/>
          </p:cNvSpPr>
          <p:nvPr/>
        </p:nvSpPr>
        <p:spPr bwMode="auto">
          <a:xfrm>
            <a:off x="455295" y="4064188"/>
            <a:ext cx="8583613" cy="39687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dirty="0"/>
              <a:t>Wady</a:t>
            </a:r>
          </a:p>
        </p:txBody>
      </p:sp>
      <p:sp>
        <p:nvSpPr>
          <p:cNvPr id="20485" name="Text Box 5"/>
          <p:cNvSpPr txBox="1">
            <a:spLocks noChangeArrowheads="1"/>
          </p:cNvSpPr>
          <p:nvPr/>
        </p:nvSpPr>
        <p:spPr bwMode="auto">
          <a:xfrm>
            <a:off x="121920" y="4449950"/>
            <a:ext cx="914399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ts val="600"/>
              </a:spcAft>
              <a:buFont typeface="Arial" panose="020B0604020202020204" pitchFamily="34" charset="0"/>
              <a:buChar char="•"/>
            </a:pPr>
            <a:r>
              <a:rPr lang="pl-PL" altLang="pl-PL" dirty="0"/>
              <a:t>Duży nakład pracy na opracowanie dokumentów zgodnych ze standardem (DOD STD 2167) - ponad 50% całkowitych </a:t>
            </a:r>
            <a:r>
              <a:rPr lang="pl-PL" altLang="pl-PL" dirty="0" smtClean="0"/>
              <a:t>nakładów.</a:t>
            </a:r>
            <a:endParaRPr lang="pl-PL" altLang="pl-PL" dirty="0"/>
          </a:p>
          <a:p>
            <a:pPr marL="342900" indent="-342900">
              <a:spcAft>
                <a:spcPts val="600"/>
              </a:spcAft>
              <a:buFont typeface="Arial" panose="020B0604020202020204" pitchFamily="34" charset="0"/>
              <a:buChar char="•"/>
            </a:pPr>
            <a:r>
              <a:rPr lang="pl-PL" altLang="pl-PL" dirty="0" smtClean="0"/>
              <a:t>Przerwy </a:t>
            </a:r>
            <a:r>
              <a:rPr lang="pl-PL" altLang="pl-PL" dirty="0"/>
              <a:t>w realizacji niezbędne dla weryfikacji dokumentów przez </a:t>
            </a:r>
            <a:r>
              <a:rPr lang="pl-PL" altLang="pl-PL" dirty="0" smtClean="0"/>
              <a:t>klienta.</a:t>
            </a:r>
          </a:p>
          <a:p>
            <a:pPr marL="342900" indent="-342900">
              <a:spcAft>
                <a:spcPts val="600"/>
              </a:spcAft>
              <a:buFont typeface="Arial" panose="020B0604020202020204" pitchFamily="34" charset="0"/>
              <a:buChar char="•"/>
            </a:pPr>
            <a:r>
              <a:rPr lang="pl-PL" altLang="pl-PL" dirty="0" smtClean="0"/>
              <a:t>„</a:t>
            </a:r>
            <a:r>
              <a:rPr lang="pl-PL" altLang="pl-PL" dirty="0" err="1" smtClean="0"/>
              <a:t>Tacit</a:t>
            </a:r>
            <a:r>
              <a:rPr lang="pl-PL" altLang="pl-PL" dirty="0" smtClean="0"/>
              <a:t> </a:t>
            </a:r>
            <a:r>
              <a:rPr lang="pl-PL" altLang="pl-PL" dirty="0" err="1" smtClean="0"/>
              <a:t>knowledge</a:t>
            </a:r>
            <a:r>
              <a:rPr lang="pl-PL" altLang="pl-PL" dirty="0" smtClean="0"/>
              <a:t>” – wiedza nieudokumentowana</a:t>
            </a:r>
            <a:r>
              <a:rPr lang="pl-PL" altLang="pl-PL" dirty="0" smtClean="0"/>
              <a:t>.</a:t>
            </a:r>
          </a:p>
          <a:p>
            <a:pPr marL="342900" indent="-342900">
              <a:spcAft>
                <a:spcPts val="600"/>
              </a:spcAft>
              <a:buFont typeface="Arial" panose="020B0604020202020204" pitchFamily="34" charset="0"/>
              <a:buChar char="•"/>
            </a:pPr>
            <a:r>
              <a:rPr lang="pl-PL" altLang="pl-PL" dirty="0" smtClean="0"/>
              <a:t>W Polsce nie stosowana.</a:t>
            </a:r>
            <a:endParaRPr lang="pl-PL" altLang="pl-P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Model spiralny</a:t>
            </a:r>
          </a:p>
        </p:txBody>
      </p:sp>
      <p:sp>
        <p:nvSpPr>
          <p:cNvPr id="21507" name="Text Box 3"/>
          <p:cNvSpPr txBox="1">
            <a:spLocks noChangeArrowheads="1"/>
          </p:cNvSpPr>
          <p:nvPr/>
        </p:nvSpPr>
        <p:spPr bwMode="auto">
          <a:xfrm>
            <a:off x="5070475" y="6203950"/>
            <a:ext cx="4064000" cy="3968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Istnieje wiele wariantów tego modelu.</a:t>
            </a:r>
          </a:p>
        </p:txBody>
      </p:sp>
      <p:sp>
        <p:nvSpPr>
          <p:cNvPr id="21508" name="Arc 4"/>
          <p:cNvSpPr>
            <a:spLocks/>
          </p:cNvSpPr>
          <p:nvPr/>
        </p:nvSpPr>
        <p:spPr bwMode="auto">
          <a:xfrm flipH="1">
            <a:off x="3549650" y="3113088"/>
            <a:ext cx="565150" cy="6413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09" name="Arc 5"/>
          <p:cNvSpPr>
            <a:spLocks/>
          </p:cNvSpPr>
          <p:nvPr/>
        </p:nvSpPr>
        <p:spPr bwMode="auto">
          <a:xfrm rot="5400000" flipH="1">
            <a:off x="4140200" y="3094038"/>
            <a:ext cx="679450" cy="7175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0" name="Arc 6"/>
          <p:cNvSpPr>
            <a:spLocks/>
          </p:cNvSpPr>
          <p:nvPr/>
        </p:nvSpPr>
        <p:spPr bwMode="auto">
          <a:xfrm rot="10800000" flipH="1">
            <a:off x="4130675" y="3760788"/>
            <a:ext cx="708025" cy="8223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1" name="Arc 7"/>
          <p:cNvSpPr>
            <a:spLocks/>
          </p:cNvSpPr>
          <p:nvPr/>
        </p:nvSpPr>
        <p:spPr bwMode="auto">
          <a:xfrm rot="16200000" flipH="1">
            <a:off x="3105150" y="3573463"/>
            <a:ext cx="844550" cy="11747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2" name="Line 8"/>
          <p:cNvSpPr>
            <a:spLocks noChangeShapeType="1"/>
          </p:cNvSpPr>
          <p:nvPr/>
        </p:nvSpPr>
        <p:spPr bwMode="auto">
          <a:xfrm flipH="1">
            <a:off x="844550" y="3752850"/>
            <a:ext cx="6769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3" name="Line 9"/>
          <p:cNvSpPr>
            <a:spLocks noChangeShapeType="1"/>
          </p:cNvSpPr>
          <p:nvPr/>
        </p:nvSpPr>
        <p:spPr bwMode="auto">
          <a:xfrm>
            <a:off x="4087813" y="1347788"/>
            <a:ext cx="23812" cy="5178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4" name="Arc 10"/>
          <p:cNvSpPr>
            <a:spLocks/>
          </p:cNvSpPr>
          <p:nvPr/>
        </p:nvSpPr>
        <p:spPr bwMode="auto">
          <a:xfrm flipH="1">
            <a:off x="2940050" y="2541588"/>
            <a:ext cx="1174750" cy="12223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5" name="Arc 11"/>
          <p:cNvSpPr>
            <a:spLocks/>
          </p:cNvSpPr>
          <p:nvPr/>
        </p:nvSpPr>
        <p:spPr bwMode="auto">
          <a:xfrm rot="5400000" flipH="1">
            <a:off x="4292600" y="2376488"/>
            <a:ext cx="1206500" cy="1549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6" name="Arc 12"/>
          <p:cNvSpPr>
            <a:spLocks/>
          </p:cNvSpPr>
          <p:nvPr/>
        </p:nvSpPr>
        <p:spPr bwMode="auto">
          <a:xfrm rot="10800000" flipH="1">
            <a:off x="4114800" y="3767138"/>
            <a:ext cx="1562100" cy="15557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7" name="Arc 13"/>
          <p:cNvSpPr>
            <a:spLocks/>
          </p:cNvSpPr>
          <p:nvPr/>
        </p:nvSpPr>
        <p:spPr bwMode="auto">
          <a:xfrm rot="16200000" flipH="1">
            <a:off x="2306638" y="3546475"/>
            <a:ext cx="1574800" cy="20002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8" name="Arc 14"/>
          <p:cNvSpPr>
            <a:spLocks/>
          </p:cNvSpPr>
          <p:nvPr/>
        </p:nvSpPr>
        <p:spPr bwMode="auto">
          <a:xfrm flipH="1">
            <a:off x="2082800" y="1703388"/>
            <a:ext cx="2032000" cy="20510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19" name="Arc 15"/>
          <p:cNvSpPr>
            <a:spLocks/>
          </p:cNvSpPr>
          <p:nvPr/>
        </p:nvSpPr>
        <p:spPr bwMode="auto">
          <a:xfrm rot="5400000" flipH="1">
            <a:off x="4286250" y="1525588"/>
            <a:ext cx="2044700" cy="2413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20" name="Arc 16"/>
          <p:cNvSpPr>
            <a:spLocks/>
          </p:cNvSpPr>
          <p:nvPr/>
        </p:nvSpPr>
        <p:spPr bwMode="auto">
          <a:xfrm rot="10800000" flipH="1">
            <a:off x="4098925" y="3760788"/>
            <a:ext cx="2413000" cy="23558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521" name="Text Box 17"/>
          <p:cNvSpPr txBox="1">
            <a:spLocks noChangeArrowheads="1"/>
          </p:cNvSpPr>
          <p:nvPr/>
        </p:nvSpPr>
        <p:spPr bwMode="auto">
          <a:xfrm>
            <a:off x="403225" y="1533525"/>
            <a:ext cx="25304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Planowanie</a:t>
            </a:r>
            <a:r>
              <a:rPr lang="pl-PL" altLang="pl-PL"/>
              <a:t>: Ustalenie</a:t>
            </a:r>
          </a:p>
          <a:p>
            <a:r>
              <a:rPr lang="pl-PL" altLang="pl-PL"/>
              <a:t>celów produkcji</a:t>
            </a:r>
          </a:p>
          <a:p>
            <a:r>
              <a:rPr lang="pl-PL" altLang="pl-PL"/>
              <a:t>kolejnej wersji</a:t>
            </a:r>
          </a:p>
          <a:p>
            <a:r>
              <a:rPr lang="pl-PL" altLang="pl-PL"/>
              <a:t>systemu</a:t>
            </a:r>
          </a:p>
        </p:txBody>
      </p:sp>
      <p:sp>
        <p:nvSpPr>
          <p:cNvPr id="21522" name="Text Box 18"/>
          <p:cNvSpPr txBox="1">
            <a:spLocks noChangeArrowheads="1"/>
          </p:cNvSpPr>
          <p:nvPr/>
        </p:nvSpPr>
        <p:spPr bwMode="auto">
          <a:xfrm>
            <a:off x="5967413" y="1520825"/>
            <a:ext cx="2630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Analiza ryzyka</a:t>
            </a:r>
            <a:endParaRPr lang="pl-PL" altLang="pl-PL"/>
          </a:p>
          <a:p>
            <a:r>
              <a:rPr lang="pl-PL" altLang="pl-PL"/>
              <a:t>(ew. budowa prototypu)</a:t>
            </a:r>
          </a:p>
        </p:txBody>
      </p:sp>
      <p:sp>
        <p:nvSpPr>
          <p:cNvPr id="21523" name="Text Box 19"/>
          <p:cNvSpPr txBox="1">
            <a:spLocks noChangeArrowheads="1"/>
          </p:cNvSpPr>
          <p:nvPr/>
        </p:nvSpPr>
        <p:spPr bwMode="auto">
          <a:xfrm>
            <a:off x="6503988" y="4605338"/>
            <a:ext cx="219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Konstrukcja</a:t>
            </a:r>
            <a:endParaRPr lang="pl-PL" altLang="pl-PL"/>
          </a:p>
          <a:p>
            <a:r>
              <a:rPr lang="pl-PL" altLang="pl-PL"/>
              <a:t>(model kaskadowy)</a:t>
            </a:r>
          </a:p>
        </p:txBody>
      </p:sp>
      <p:sp>
        <p:nvSpPr>
          <p:cNvPr id="21524" name="Text Box 20"/>
          <p:cNvSpPr txBox="1">
            <a:spLocks noChangeArrowheads="1"/>
          </p:cNvSpPr>
          <p:nvPr/>
        </p:nvSpPr>
        <p:spPr bwMode="auto">
          <a:xfrm>
            <a:off x="403225" y="5154613"/>
            <a:ext cx="326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Atestowanie</a:t>
            </a:r>
            <a:r>
              <a:rPr lang="pl-PL" altLang="pl-PL"/>
              <a:t> (przez klienta). </a:t>
            </a:r>
          </a:p>
          <a:p>
            <a:r>
              <a:rPr lang="pl-PL" altLang="pl-PL"/>
              <a:t>Jeżeli ocena nie jest w pełni</a:t>
            </a:r>
          </a:p>
          <a:p>
            <a:r>
              <a:rPr lang="pl-PL" altLang="pl-PL"/>
              <a:t>pozytywna, rozpoczynany jest</a:t>
            </a:r>
          </a:p>
          <a:p>
            <a:r>
              <a:rPr lang="pl-PL" altLang="pl-PL"/>
              <a:t>kolejny cykl.</a:t>
            </a:r>
          </a:p>
        </p:txBody>
      </p:sp>
      <p:sp>
        <p:nvSpPr>
          <p:cNvPr id="21525" name="Text Box 21"/>
          <p:cNvSpPr txBox="1">
            <a:spLocks noChangeArrowheads="1"/>
          </p:cNvSpPr>
          <p:nvPr/>
        </p:nvSpPr>
        <p:spPr bwMode="auto">
          <a:xfrm>
            <a:off x="7810500" y="446088"/>
            <a:ext cx="1333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spiral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Literatura</a:t>
            </a:r>
          </a:p>
        </p:txBody>
      </p:sp>
      <p:sp>
        <p:nvSpPr>
          <p:cNvPr id="4099" name="Text Box 5"/>
          <p:cNvSpPr txBox="1">
            <a:spLocks noChangeArrowheads="1"/>
          </p:cNvSpPr>
          <p:nvPr/>
        </p:nvSpPr>
        <p:spPr bwMode="auto">
          <a:xfrm>
            <a:off x="255588" y="1295400"/>
            <a:ext cx="7265987" cy="366713"/>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Materiał pochodzi z następujących pozycji: </a:t>
            </a:r>
          </a:p>
        </p:txBody>
      </p:sp>
      <p:sp>
        <p:nvSpPr>
          <p:cNvPr id="4100" name="Text Box 7"/>
          <p:cNvSpPr txBox="1">
            <a:spLocks noChangeArrowheads="1"/>
          </p:cNvSpPr>
          <p:nvPr/>
        </p:nvSpPr>
        <p:spPr bwMode="auto">
          <a:xfrm>
            <a:off x="255588" y="1758950"/>
            <a:ext cx="84740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1200"/>
              </a:spcAft>
            </a:pPr>
            <a:r>
              <a:rPr lang="pl-PL" altLang="pl-PL" sz="1800"/>
              <a:t>A.Jaszkiewicz. </a:t>
            </a:r>
            <a:r>
              <a:rPr lang="pl-PL" altLang="pl-PL" sz="1800" b="1"/>
              <a:t>Inżynieria Oprogramowania. </a:t>
            </a:r>
            <a:r>
              <a:rPr lang="pl-PL" altLang="pl-PL" sz="1800"/>
              <a:t>Wydawnictwo HELION 1997</a:t>
            </a:r>
          </a:p>
          <a:p>
            <a:pPr>
              <a:spcAft>
                <a:spcPts val="1200"/>
              </a:spcAft>
            </a:pPr>
            <a:r>
              <a:rPr lang="pl-PL" altLang="pl-PL" sz="1800"/>
              <a:t>W.Dąbrowski, K.Subieta</a:t>
            </a:r>
            <a:r>
              <a:rPr lang="pl-PL" altLang="pl-PL" sz="1800" b="1"/>
              <a:t>. Podstawy inżynierii oprogramowania. </a:t>
            </a:r>
            <a:r>
              <a:rPr lang="pl-PL" altLang="pl-PL" sz="1800"/>
              <a:t>Wydawnictwo PJWSTK, Warszawa, ISBN 83-89244-46-2, 2005 (314 stron)</a:t>
            </a:r>
          </a:p>
          <a:p>
            <a:pPr>
              <a:spcAft>
                <a:spcPts val="1200"/>
              </a:spcAft>
            </a:pPr>
            <a:r>
              <a:rPr lang="pl-PL" altLang="pl-PL" sz="1800"/>
              <a:t>K.Subieta. </a:t>
            </a:r>
            <a:r>
              <a:rPr lang="pl-PL" altLang="pl-PL" sz="1800" b="1"/>
              <a:t>Wprowadzenie do inżynierii oprogramowania. </a:t>
            </a:r>
            <a:r>
              <a:rPr lang="pl-PL" altLang="pl-PL" sz="1800"/>
              <a:t>Wydawnictwo PJWSTK, Warszawa 2002, ISBN 83-89244-00-4 (218 stron)</a:t>
            </a:r>
          </a:p>
          <a:p>
            <a:pPr>
              <a:spcAft>
                <a:spcPts val="1200"/>
              </a:spcAft>
            </a:pPr>
            <a:r>
              <a:rPr lang="pl-PL" altLang="pl-PL" sz="1800"/>
              <a:t>K.Subieta. </a:t>
            </a:r>
            <a:r>
              <a:rPr lang="pl-PL" altLang="pl-PL" sz="1800" b="1"/>
              <a:t>Słownik terminów z zakresu obiektowości</a:t>
            </a:r>
            <a:r>
              <a:rPr lang="pl-PL" altLang="pl-PL" sz="1800"/>
              <a:t>. Akademicka Oficyna Wydawnicza 1999</a:t>
            </a:r>
          </a:p>
          <a:p>
            <a:pPr>
              <a:spcAft>
                <a:spcPts val="1200"/>
              </a:spcAft>
            </a:pPr>
            <a:r>
              <a:rPr lang="pl-PL" altLang="pl-PL" sz="1800"/>
              <a:t>C. Mazza, et all. </a:t>
            </a:r>
            <a:r>
              <a:rPr lang="pl-PL" altLang="pl-PL" sz="1800" b="1"/>
              <a:t>Software Engineering Guides. </a:t>
            </a:r>
            <a:r>
              <a:rPr lang="pl-PL" altLang="pl-PL" sz="1800"/>
              <a:t>Prentice Hall Europe 1996</a:t>
            </a:r>
          </a:p>
        </p:txBody>
      </p:sp>
      <p:sp>
        <p:nvSpPr>
          <p:cNvPr id="4101" name="Text Box 8"/>
          <p:cNvSpPr txBox="1">
            <a:spLocks noChangeArrowheads="1"/>
          </p:cNvSpPr>
          <p:nvPr/>
        </p:nvSpPr>
        <p:spPr bwMode="auto">
          <a:xfrm>
            <a:off x="311150" y="4892675"/>
            <a:ext cx="6623050" cy="922338"/>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Oraz z niemożliwej do ogarnięcia liczby stron internetowych.</a:t>
            </a:r>
          </a:p>
          <a:p>
            <a:endParaRPr lang="pl-PL" altLang="pl-PL" sz="1800"/>
          </a:p>
          <a:p>
            <a:r>
              <a:rPr lang="pl-PL" altLang="pl-PL" sz="1800" b="1"/>
              <a:t>Wykłady będą udostępnione w formie slajdów (na życzenie).</a:t>
            </a:r>
          </a:p>
        </p:txBody>
      </p:sp>
      <p:pic>
        <p:nvPicPr>
          <p:cNvPr id="4102" name="Picture 9" descr="D:\GRAFIKA\CLIPART\BOOK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4483100"/>
            <a:ext cx="17526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163" y="2757488"/>
            <a:ext cx="69850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4" name="pole tekstowe 1"/>
          <p:cNvSpPr txBox="1">
            <a:spLocks noChangeArrowheads="1"/>
          </p:cNvSpPr>
          <p:nvPr/>
        </p:nvSpPr>
        <p:spPr bwMode="auto">
          <a:xfrm>
            <a:off x="311150" y="5889625"/>
            <a:ext cx="2525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subieta@pjwstk.edu.pl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7"/>
          <p:cNvSpPr>
            <a:spLocks noChangeArrowheads="1"/>
          </p:cNvSpPr>
          <p:nvPr/>
        </p:nvSpPr>
        <p:spPr bwMode="auto">
          <a:xfrm>
            <a:off x="2547938" y="2947988"/>
            <a:ext cx="6257925" cy="3573462"/>
          </a:xfrm>
          <a:prstGeom prst="rect">
            <a:avLst/>
          </a:prstGeom>
          <a:solidFill>
            <a:schemeClr val="bg2"/>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endParaRPr lang="pl-PL" altLang="pl-PL"/>
          </a:p>
        </p:txBody>
      </p:sp>
      <p:sp>
        <p:nvSpPr>
          <p:cNvPr id="22531" name="Rectangle 2"/>
          <p:cNvSpPr>
            <a:spLocks noGrp="1" noChangeArrowheads="1"/>
          </p:cNvSpPr>
          <p:nvPr>
            <p:ph type="title"/>
          </p:nvPr>
        </p:nvSpPr>
        <p:spPr/>
        <p:txBody>
          <a:bodyPr/>
          <a:lstStyle/>
          <a:p>
            <a:r>
              <a:rPr lang="pl-PL" altLang="pl-PL" smtClean="0"/>
              <a:t>Realizacja przyrostowa </a:t>
            </a:r>
            <a:r>
              <a:rPr lang="pl-PL" altLang="pl-PL" sz="2400" smtClean="0"/>
              <a:t>(</a:t>
            </a:r>
            <a:r>
              <a:rPr lang="pl-PL" altLang="pl-PL" sz="2400" b="0" smtClean="0"/>
              <a:t>odmiana modelu spiralnego</a:t>
            </a:r>
            <a:r>
              <a:rPr lang="pl-PL" altLang="pl-PL" sz="2400" smtClean="0"/>
              <a:t>)</a:t>
            </a:r>
            <a:endParaRPr lang="pl-PL" altLang="pl-PL" smtClean="0"/>
          </a:p>
        </p:txBody>
      </p:sp>
      <p:sp>
        <p:nvSpPr>
          <p:cNvPr id="22532" name="Text Box 3"/>
          <p:cNvSpPr txBox="1">
            <a:spLocks noChangeArrowheads="1"/>
          </p:cNvSpPr>
          <p:nvPr/>
        </p:nvSpPr>
        <p:spPr bwMode="auto">
          <a:xfrm>
            <a:off x="6654800" y="711200"/>
            <a:ext cx="248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incremental development</a:t>
            </a:r>
          </a:p>
        </p:txBody>
      </p:sp>
      <p:sp>
        <p:nvSpPr>
          <p:cNvPr id="22533" name="Text Box 4"/>
          <p:cNvSpPr txBox="1">
            <a:spLocks noChangeArrowheads="1"/>
          </p:cNvSpPr>
          <p:nvPr/>
        </p:nvSpPr>
        <p:spPr bwMode="auto">
          <a:xfrm>
            <a:off x="2913063" y="1354138"/>
            <a:ext cx="62309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Wybierany jest i realizowany podstawowy zestaw funkcji.</a:t>
            </a:r>
          </a:p>
          <a:p>
            <a:r>
              <a:rPr lang="pl-PL" altLang="pl-PL"/>
              <a:t>Po realizacji pewnych funkcji następuje zrealizowanie i dostarczenie kolejnych funkcji.</a:t>
            </a:r>
          </a:p>
        </p:txBody>
      </p:sp>
      <p:grpSp>
        <p:nvGrpSpPr>
          <p:cNvPr id="22534" name="Group 5"/>
          <p:cNvGrpSpPr>
            <a:grpSpLocks/>
          </p:cNvGrpSpPr>
          <p:nvPr/>
        </p:nvGrpSpPr>
        <p:grpSpPr bwMode="auto">
          <a:xfrm>
            <a:off x="1655763" y="1566863"/>
            <a:ext cx="684212" cy="474662"/>
            <a:chOff x="702" y="2361"/>
            <a:chExt cx="431" cy="299"/>
          </a:xfrm>
        </p:grpSpPr>
        <p:sp>
          <p:nvSpPr>
            <p:cNvPr id="22553" name="Line 6"/>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4" name="Line 7"/>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2535" name="Group 8"/>
          <p:cNvGrpSpPr>
            <a:grpSpLocks/>
          </p:cNvGrpSpPr>
          <p:nvPr/>
        </p:nvGrpSpPr>
        <p:grpSpPr bwMode="auto">
          <a:xfrm>
            <a:off x="2881313" y="2444750"/>
            <a:ext cx="684212" cy="687388"/>
            <a:chOff x="702" y="2361"/>
            <a:chExt cx="431" cy="299"/>
          </a:xfrm>
        </p:grpSpPr>
        <p:sp>
          <p:nvSpPr>
            <p:cNvPr id="22551" name="Line 9"/>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2" name="Line 10"/>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2536" name="Group 11"/>
          <p:cNvGrpSpPr>
            <a:grpSpLocks/>
          </p:cNvGrpSpPr>
          <p:nvPr/>
        </p:nvGrpSpPr>
        <p:grpSpPr bwMode="auto">
          <a:xfrm>
            <a:off x="4256088" y="3516313"/>
            <a:ext cx="1146175" cy="474662"/>
            <a:chOff x="702" y="2361"/>
            <a:chExt cx="431" cy="299"/>
          </a:xfrm>
        </p:grpSpPr>
        <p:sp>
          <p:nvSpPr>
            <p:cNvPr id="22549" name="Line 12"/>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0" name="Line 13"/>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2537" name="Group 14"/>
          <p:cNvGrpSpPr>
            <a:grpSpLocks/>
          </p:cNvGrpSpPr>
          <p:nvPr/>
        </p:nvGrpSpPr>
        <p:grpSpPr bwMode="auto">
          <a:xfrm>
            <a:off x="6153150" y="4408488"/>
            <a:ext cx="1458913" cy="474662"/>
            <a:chOff x="702" y="2361"/>
            <a:chExt cx="431" cy="299"/>
          </a:xfrm>
        </p:grpSpPr>
        <p:sp>
          <p:nvSpPr>
            <p:cNvPr id="22547" name="Line 15"/>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8" name="Line 16"/>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2538" name="AutoShape 17"/>
          <p:cNvSpPr>
            <a:spLocks noChangeArrowheads="1"/>
          </p:cNvSpPr>
          <p:nvPr/>
        </p:nvSpPr>
        <p:spPr bwMode="auto">
          <a:xfrm>
            <a:off x="236538" y="1181100"/>
            <a:ext cx="1431925"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Określenie</a:t>
            </a:r>
          </a:p>
          <a:p>
            <a:pPr algn="ctr"/>
            <a:r>
              <a:rPr lang="pl-PL" altLang="pl-PL" b="1"/>
              <a:t>wymagań</a:t>
            </a:r>
          </a:p>
        </p:txBody>
      </p:sp>
      <p:sp>
        <p:nvSpPr>
          <p:cNvPr id="22539" name="AutoShape 18"/>
          <p:cNvSpPr>
            <a:spLocks noChangeArrowheads="1"/>
          </p:cNvSpPr>
          <p:nvPr/>
        </p:nvSpPr>
        <p:spPr bwMode="auto">
          <a:xfrm>
            <a:off x="1800225" y="2044700"/>
            <a:ext cx="1063625"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Ogólny</a:t>
            </a:r>
          </a:p>
          <a:p>
            <a:pPr algn="ctr"/>
            <a:r>
              <a:rPr lang="pl-PL" altLang="pl-PL" b="1"/>
              <a:t>projekt</a:t>
            </a:r>
          </a:p>
        </p:txBody>
      </p:sp>
      <p:sp>
        <p:nvSpPr>
          <p:cNvPr id="22540" name="AutoShape 19"/>
          <p:cNvSpPr>
            <a:spLocks noChangeArrowheads="1"/>
          </p:cNvSpPr>
          <p:nvPr/>
        </p:nvSpPr>
        <p:spPr bwMode="auto">
          <a:xfrm>
            <a:off x="2844800" y="3140075"/>
            <a:ext cx="1406525" cy="1120775"/>
          </a:xfrm>
          <a:prstGeom prst="roundRect">
            <a:avLst>
              <a:gd name="adj" fmla="val 16667"/>
            </a:avLst>
          </a:prstGeom>
          <a:solidFill>
            <a:srgbClr val="66FFFF"/>
          </a:solidFill>
          <a:ln w="12700">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Wybór</a:t>
            </a:r>
          </a:p>
          <a:p>
            <a:pPr algn="ctr"/>
            <a:r>
              <a:rPr lang="pl-PL" altLang="pl-PL" b="1"/>
              <a:t>podzbioru</a:t>
            </a:r>
          </a:p>
          <a:p>
            <a:pPr algn="ctr"/>
            <a:r>
              <a:rPr lang="pl-PL" altLang="pl-PL" b="1"/>
              <a:t>funkcji</a:t>
            </a:r>
          </a:p>
        </p:txBody>
      </p:sp>
      <p:sp>
        <p:nvSpPr>
          <p:cNvPr id="22541" name="AutoShape 20"/>
          <p:cNvSpPr>
            <a:spLocks noChangeArrowheads="1"/>
          </p:cNvSpPr>
          <p:nvPr/>
        </p:nvSpPr>
        <p:spPr bwMode="auto">
          <a:xfrm>
            <a:off x="4427538" y="3989388"/>
            <a:ext cx="1931987" cy="1457325"/>
          </a:xfrm>
          <a:prstGeom prst="roundRect">
            <a:avLst>
              <a:gd name="adj" fmla="val 16667"/>
            </a:avLst>
          </a:prstGeom>
          <a:solidFill>
            <a:srgbClr val="66FFFF"/>
          </a:solidFill>
          <a:ln w="12700">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Szczegółowy</a:t>
            </a:r>
          </a:p>
          <a:p>
            <a:pPr algn="ctr"/>
            <a:r>
              <a:rPr lang="pl-PL" altLang="pl-PL" b="1"/>
              <a:t>projekt,</a:t>
            </a:r>
          </a:p>
          <a:p>
            <a:pPr algn="ctr"/>
            <a:r>
              <a:rPr lang="pl-PL" altLang="pl-PL" b="1"/>
              <a:t>implementacja</a:t>
            </a:r>
          </a:p>
          <a:p>
            <a:pPr algn="ctr"/>
            <a:r>
              <a:rPr lang="pl-PL" altLang="pl-PL" b="1"/>
              <a:t>testy</a:t>
            </a:r>
          </a:p>
        </p:txBody>
      </p:sp>
      <p:sp>
        <p:nvSpPr>
          <p:cNvPr id="22542" name="AutoShape 21"/>
          <p:cNvSpPr>
            <a:spLocks noChangeArrowheads="1"/>
          </p:cNvSpPr>
          <p:nvPr/>
        </p:nvSpPr>
        <p:spPr bwMode="auto">
          <a:xfrm>
            <a:off x="6724650" y="4878388"/>
            <a:ext cx="1817688" cy="1457325"/>
          </a:xfrm>
          <a:prstGeom prst="roundRect">
            <a:avLst>
              <a:gd name="adj" fmla="val 16667"/>
            </a:avLst>
          </a:prstGeom>
          <a:solidFill>
            <a:srgbClr val="66FFFF"/>
          </a:solidFill>
          <a:ln w="12700">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Dostarczenie </a:t>
            </a:r>
          </a:p>
          <a:p>
            <a:pPr algn="ctr"/>
            <a:r>
              <a:rPr lang="pl-PL" altLang="pl-PL" b="1"/>
              <a:t>zrealizowanej</a:t>
            </a:r>
          </a:p>
          <a:p>
            <a:pPr algn="ctr"/>
            <a:r>
              <a:rPr lang="pl-PL" altLang="pl-PL" b="1"/>
              <a:t>części</a:t>
            </a:r>
          </a:p>
          <a:p>
            <a:pPr algn="ctr"/>
            <a:r>
              <a:rPr lang="pl-PL" altLang="pl-PL" b="1"/>
              <a:t>systemu</a:t>
            </a:r>
          </a:p>
        </p:txBody>
      </p:sp>
      <p:sp>
        <p:nvSpPr>
          <p:cNvPr id="22543" name="Text Box 29"/>
          <p:cNvSpPr txBox="1">
            <a:spLocks noChangeArrowheads="1"/>
          </p:cNvSpPr>
          <p:nvPr/>
        </p:nvSpPr>
        <p:spPr bwMode="auto">
          <a:xfrm>
            <a:off x="7302500" y="3019425"/>
            <a:ext cx="1423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i="1"/>
              <a:t>Proces</a:t>
            </a:r>
          </a:p>
          <a:p>
            <a:pPr algn="ctr"/>
            <a:r>
              <a:rPr lang="pl-PL" altLang="pl-PL" i="1"/>
              <a:t>realizowany</a:t>
            </a:r>
          </a:p>
          <a:p>
            <a:pPr algn="ctr"/>
            <a:r>
              <a:rPr lang="pl-PL" altLang="pl-PL" i="1"/>
              <a:t>iteracyjnie</a:t>
            </a:r>
          </a:p>
        </p:txBody>
      </p:sp>
      <p:grpSp>
        <p:nvGrpSpPr>
          <p:cNvPr id="22544" name="Group 30"/>
          <p:cNvGrpSpPr>
            <a:grpSpLocks/>
          </p:cNvGrpSpPr>
          <p:nvPr/>
        </p:nvGrpSpPr>
        <p:grpSpPr bwMode="auto">
          <a:xfrm rot="10800000">
            <a:off x="3533775" y="4273550"/>
            <a:ext cx="3170238" cy="1762125"/>
            <a:chOff x="702" y="2361"/>
            <a:chExt cx="431" cy="299"/>
          </a:xfrm>
        </p:grpSpPr>
        <p:sp>
          <p:nvSpPr>
            <p:cNvPr id="22545" name="Line 31"/>
            <p:cNvSpPr>
              <a:spLocks noChangeShapeType="1"/>
            </p:cNvSpPr>
            <p:nvPr/>
          </p:nvSpPr>
          <p:spPr bwMode="auto">
            <a:xfrm flipV="1">
              <a:off x="702" y="2362"/>
              <a:ext cx="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6" name="Line 32"/>
            <p:cNvSpPr>
              <a:spLocks noChangeShapeType="1"/>
            </p:cNvSpPr>
            <p:nvPr/>
          </p:nvSpPr>
          <p:spPr bwMode="auto">
            <a:xfrm>
              <a:off x="1129" y="2361"/>
              <a:ext cx="0" cy="2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Prototypowanie</a:t>
            </a:r>
          </a:p>
        </p:txBody>
      </p:sp>
      <p:sp>
        <p:nvSpPr>
          <p:cNvPr id="23555" name="Text Box 3"/>
          <p:cNvSpPr txBox="1">
            <a:spLocks noChangeArrowheads="1"/>
          </p:cNvSpPr>
          <p:nvPr/>
        </p:nvSpPr>
        <p:spPr bwMode="auto">
          <a:xfrm>
            <a:off x="133350" y="931863"/>
            <a:ext cx="88598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Sposób na uniknięcie zbyt wysokich kosztów błędów popełnionych w fazie określania wymagań. </a:t>
            </a:r>
            <a:r>
              <a:rPr lang="pl-PL" altLang="pl-PL"/>
              <a:t>Zalecany w przypadku, gdy określenie początkowych wymagań jest stosunkowo łatwe.</a:t>
            </a:r>
          </a:p>
        </p:txBody>
      </p:sp>
      <p:sp>
        <p:nvSpPr>
          <p:cNvPr id="23556" name="Text Box 4"/>
          <p:cNvSpPr txBox="1">
            <a:spLocks noChangeArrowheads="1"/>
          </p:cNvSpPr>
          <p:nvPr/>
        </p:nvSpPr>
        <p:spPr bwMode="auto">
          <a:xfrm>
            <a:off x="436563" y="2360613"/>
            <a:ext cx="865187"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Fazy</a:t>
            </a:r>
          </a:p>
        </p:txBody>
      </p:sp>
      <p:sp>
        <p:nvSpPr>
          <p:cNvPr id="23557" name="Text Box 5"/>
          <p:cNvSpPr txBox="1">
            <a:spLocks noChangeArrowheads="1"/>
          </p:cNvSpPr>
          <p:nvPr/>
        </p:nvSpPr>
        <p:spPr bwMode="auto">
          <a:xfrm>
            <a:off x="1831975" y="2171700"/>
            <a:ext cx="67325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ogólne określenie wymagań</a:t>
            </a:r>
          </a:p>
          <a:p>
            <a:pPr>
              <a:buFont typeface="Monotype Sorts" pitchFamily="2" charset="2"/>
              <a:buChar char="+"/>
            </a:pPr>
            <a:r>
              <a:rPr lang="pl-PL" altLang="pl-PL"/>
              <a:t> budowa prototypu</a:t>
            </a:r>
          </a:p>
          <a:p>
            <a:pPr>
              <a:buFont typeface="Monotype Sorts" pitchFamily="2" charset="2"/>
              <a:buChar char="+"/>
            </a:pPr>
            <a:r>
              <a:rPr lang="pl-PL" altLang="pl-PL"/>
              <a:t> weryfikacja prototypu przez klienta</a:t>
            </a:r>
          </a:p>
          <a:p>
            <a:pPr>
              <a:buFont typeface="Monotype Sorts" pitchFamily="2" charset="2"/>
              <a:buChar char="+"/>
            </a:pPr>
            <a:r>
              <a:rPr lang="pl-PL" altLang="pl-PL"/>
              <a:t> pełne określenie wymagań</a:t>
            </a:r>
          </a:p>
          <a:p>
            <a:pPr>
              <a:buFont typeface="Monotype Sorts" pitchFamily="2" charset="2"/>
              <a:buChar char="+"/>
            </a:pPr>
            <a:r>
              <a:rPr lang="pl-PL" altLang="pl-PL"/>
              <a:t> realizacja pełnego systemu zgodnie z modelem kaskadowym </a:t>
            </a:r>
          </a:p>
        </p:txBody>
      </p:sp>
      <p:sp>
        <p:nvSpPr>
          <p:cNvPr id="23558" name="Text Box 6"/>
          <p:cNvSpPr txBox="1">
            <a:spLocks noChangeArrowheads="1"/>
          </p:cNvSpPr>
          <p:nvPr/>
        </p:nvSpPr>
        <p:spPr bwMode="auto">
          <a:xfrm>
            <a:off x="398463" y="4295775"/>
            <a:ext cx="889000"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Cele</a:t>
            </a:r>
          </a:p>
        </p:txBody>
      </p:sp>
      <p:sp>
        <p:nvSpPr>
          <p:cNvPr id="23559" name="Text Box 7"/>
          <p:cNvSpPr txBox="1">
            <a:spLocks noChangeArrowheads="1"/>
          </p:cNvSpPr>
          <p:nvPr/>
        </p:nvSpPr>
        <p:spPr bwMode="auto">
          <a:xfrm>
            <a:off x="1831975" y="4094163"/>
            <a:ext cx="7118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wykrycie nieporozumień pomiędzy klientem a twórcami systemu</a:t>
            </a:r>
          </a:p>
          <a:p>
            <a:pPr>
              <a:buFont typeface="Monotype Sorts" pitchFamily="2" charset="2"/>
              <a:buChar char="+"/>
            </a:pPr>
            <a:r>
              <a:rPr lang="pl-PL" altLang="pl-PL"/>
              <a:t> wykrycie brakujących funkcji</a:t>
            </a:r>
          </a:p>
          <a:p>
            <a:pPr>
              <a:buFont typeface="Monotype Sorts" pitchFamily="2" charset="2"/>
              <a:buChar char="+"/>
            </a:pPr>
            <a:r>
              <a:rPr lang="pl-PL" altLang="pl-PL"/>
              <a:t> wykrycie trudnych usług</a:t>
            </a:r>
          </a:p>
          <a:p>
            <a:pPr>
              <a:buFont typeface="Monotype Sorts" pitchFamily="2" charset="2"/>
              <a:buChar char="+"/>
            </a:pPr>
            <a:r>
              <a:rPr lang="pl-PL" altLang="pl-PL"/>
              <a:t> wykrycie braków w specyfikacji wymagań</a:t>
            </a:r>
          </a:p>
        </p:txBody>
      </p:sp>
      <p:sp>
        <p:nvSpPr>
          <p:cNvPr id="23560" name="Text Box 8"/>
          <p:cNvSpPr txBox="1">
            <a:spLocks noChangeArrowheads="1"/>
          </p:cNvSpPr>
          <p:nvPr/>
        </p:nvSpPr>
        <p:spPr bwMode="auto">
          <a:xfrm>
            <a:off x="377825" y="5757863"/>
            <a:ext cx="874713"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Zalety</a:t>
            </a:r>
          </a:p>
        </p:txBody>
      </p:sp>
      <p:sp>
        <p:nvSpPr>
          <p:cNvPr id="23561" name="Text Box 9"/>
          <p:cNvSpPr txBox="1">
            <a:spLocks noChangeArrowheads="1"/>
          </p:cNvSpPr>
          <p:nvPr/>
        </p:nvSpPr>
        <p:spPr bwMode="auto">
          <a:xfrm>
            <a:off x="1831975" y="5646738"/>
            <a:ext cx="6627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możliwość demonstracji pracującej wersji systemu</a:t>
            </a:r>
          </a:p>
          <a:p>
            <a:pPr>
              <a:buFont typeface="Monotype Sorts" pitchFamily="2" charset="2"/>
              <a:buChar char="+"/>
            </a:pPr>
            <a:r>
              <a:rPr lang="pl-PL" altLang="pl-PL"/>
              <a:t> możliwość szkoleń zanim zbudowany zostanie pełny system</a:t>
            </a:r>
          </a:p>
        </p:txBody>
      </p:sp>
      <p:sp>
        <p:nvSpPr>
          <p:cNvPr id="23562" name="Text Box 10"/>
          <p:cNvSpPr txBox="1">
            <a:spLocks noChangeArrowheads="1"/>
          </p:cNvSpPr>
          <p:nvPr/>
        </p:nvSpPr>
        <p:spPr bwMode="auto">
          <a:xfrm>
            <a:off x="7893050" y="461963"/>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en-US" altLang="pl-PL" sz="1800" i="1"/>
              <a:t>prototyping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Metody prototypowania</a:t>
            </a:r>
          </a:p>
        </p:txBody>
      </p:sp>
      <p:sp>
        <p:nvSpPr>
          <p:cNvPr id="24579" name="Text Box 3"/>
          <p:cNvSpPr txBox="1">
            <a:spLocks noChangeArrowheads="1"/>
          </p:cNvSpPr>
          <p:nvPr/>
        </p:nvSpPr>
        <p:spPr bwMode="auto">
          <a:xfrm>
            <a:off x="882650" y="1081088"/>
            <a:ext cx="8015288"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Niepełna realizacja</a:t>
            </a:r>
            <a:r>
              <a:rPr lang="pl-PL" altLang="pl-PL"/>
              <a:t>: objęcie tylko części funkcji</a:t>
            </a:r>
          </a:p>
          <a:p>
            <a:endParaRPr lang="pl-PL" altLang="pl-PL"/>
          </a:p>
          <a:p>
            <a:r>
              <a:rPr lang="pl-PL" altLang="pl-PL" b="1"/>
              <a:t>Języki wysokiego poziomu</a:t>
            </a:r>
            <a:r>
              <a:rPr lang="pl-PL" altLang="pl-PL"/>
              <a:t>: Smalltalk, Lisp, Prolog, 4GL, ...</a:t>
            </a:r>
          </a:p>
          <a:p>
            <a:endParaRPr lang="pl-PL" altLang="pl-PL"/>
          </a:p>
          <a:p>
            <a:r>
              <a:rPr lang="pl-PL" altLang="pl-PL" b="1"/>
              <a:t>Wykorzystanie gotowych komponentów</a:t>
            </a:r>
            <a:endParaRPr lang="pl-PL" altLang="pl-PL"/>
          </a:p>
          <a:p>
            <a:endParaRPr lang="pl-PL" altLang="pl-PL"/>
          </a:p>
          <a:p>
            <a:r>
              <a:rPr lang="pl-PL" altLang="pl-PL" b="1"/>
              <a:t>Generatory interfejsu użytkownika</a:t>
            </a:r>
            <a:r>
              <a:rPr lang="pl-PL" altLang="pl-PL"/>
              <a:t>: wykonywany jest wyłącznie interfejs, wnętrze systemu jest “podróbką”.</a:t>
            </a:r>
          </a:p>
          <a:p>
            <a:endParaRPr lang="pl-PL" altLang="pl-PL"/>
          </a:p>
          <a:p>
            <a:r>
              <a:rPr lang="pl-PL" altLang="pl-PL" b="1"/>
              <a:t>Szybkie programowanie</a:t>
            </a:r>
            <a:r>
              <a:rPr lang="pl-PL" altLang="pl-PL"/>
              <a:t> (</a:t>
            </a:r>
            <a:r>
              <a:rPr lang="pl-PL" altLang="pl-PL" i="1"/>
              <a:t>quick-and-dirty</a:t>
            </a:r>
            <a:r>
              <a:rPr lang="pl-PL" altLang="pl-PL"/>
              <a:t>): normalne programowanie, ale bez zwracania uwagi na niektóre jego elementy, np. zaniechanie testowania</a:t>
            </a:r>
          </a:p>
        </p:txBody>
      </p:sp>
      <p:sp>
        <p:nvSpPr>
          <p:cNvPr id="24580" name="AutoShape 4"/>
          <p:cNvSpPr>
            <a:spLocks noChangeArrowheads="1"/>
          </p:cNvSpPr>
          <p:nvPr/>
        </p:nvSpPr>
        <p:spPr bwMode="auto">
          <a:xfrm>
            <a:off x="358775" y="11080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1" name="AutoShape 5"/>
          <p:cNvSpPr>
            <a:spLocks noChangeArrowheads="1"/>
          </p:cNvSpPr>
          <p:nvPr/>
        </p:nvSpPr>
        <p:spPr bwMode="auto">
          <a:xfrm>
            <a:off x="358775" y="17208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2" name="AutoShape 6"/>
          <p:cNvSpPr>
            <a:spLocks noChangeArrowheads="1"/>
          </p:cNvSpPr>
          <p:nvPr/>
        </p:nvSpPr>
        <p:spPr bwMode="auto">
          <a:xfrm>
            <a:off x="358775" y="23225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3" name="AutoShape 7"/>
          <p:cNvSpPr>
            <a:spLocks noChangeArrowheads="1"/>
          </p:cNvSpPr>
          <p:nvPr/>
        </p:nvSpPr>
        <p:spPr bwMode="auto">
          <a:xfrm>
            <a:off x="358775" y="29432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4" name="AutoShape 8"/>
          <p:cNvSpPr>
            <a:spLocks noChangeArrowheads="1"/>
          </p:cNvSpPr>
          <p:nvPr/>
        </p:nvSpPr>
        <p:spPr bwMode="auto">
          <a:xfrm>
            <a:off x="358775" y="38465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5" name="Text Box 9"/>
          <p:cNvSpPr txBox="1">
            <a:spLocks noChangeArrowheads="1"/>
          </p:cNvSpPr>
          <p:nvPr/>
        </p:nvSpPr>
        <p:spPr bwMode="auto">
          <a:xfrm>
            <a:off x="831850" y="4897438"/>
            <a:ext cx="8312150" cy="1320800"/>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eaLnBrk="1" hangingPunct="1"/>
            <a:r>
              <a:rPr lang="pl-PL" altLang="pl-PL">
                <a:solidFill>
                  <a:schemeClr val="tx1"/>
                </a:solidFill>
              </a:rPr>
              <a:t>Dość często następuje ewolucyjne przejście od prototypu do końcowego systemu. Należy starać się nie dopuścić do sytuacji, aby klient miał wrażenie, że prototyp jest prawie ukończonym produktem. Po fazie prototypowania najlepiej prototyp skierować  do archiwum.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Montaż z gotowych komponentów</a:t>
            </a:r>
          </a:p>
        </p:txBody>
      </p:sp>
      <p:sp>
        <p:nvSpPr>
          <p:cNvPr id="25603" name="Text Box 3"/>
          <p:cNvSpPr txBox="1">
            <a:spLocks noChangeArrowheads="1"/>
          </p:cNvSpPr>
          <p:nvPr/>
        </p:nvSpPr>
        <p:spPr bwMode="auto">
          <a:xfrm>
            <a:off x="238125" y="882650"/>
            <a:ext cx="8905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Kładzie nacisk na możliwość redukcji nakładów poprzez wykorzystanie podobieństwa tworzonego oprogramowania do wcześniej tworzonych systemów oraz wykorzystanie gotowych komponentów dostępnych na rynku. </a:t>
            </a:r>
          </a:p>
        </p:txBody>
      </p:sp>
      <p:sp>
        <p:nvSpPr>
          <p:cNvPr id="25604" name="Text Box 4"/>
          <p:cNvSpPr txBox="1">
            <a:spLocks noChangeArrowheads="1"/>
          </p:cNvSpPr>
          <p:nvPr/>
        </p:nvSpPr>
        <p:spPr bwMode="auto">
          <a:xfrm>
            <a:off x="228600" y="1981200"/>
            <a:ext cx="6629400" cy="469900"/>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a:t>Temat jest określany jako</a:t>
            </a:r>
            <a:r>
              <a:rPr lang="pl-PL" altLang="pl-PL" sz="2400" b="1"/>
              <a:t> ponowne użycie (</a:t>
            </a:r>
            <a:r>
              <a:rPr lang="pl-PL" altLang="pl-PL" sz="2400" i="1"/>
              <a:t>reuse</a:t>
            </a:r>
            <a:r>
              <a:rPr lang="pl-PL" altLang="pl-PL" sz="2400" b="1"/>
              <a:t>)</a:t>
            </a:r>
          </a:p>
        </p:txBody>
      </p:sp>
      <p:sp>
        <p:nvSpPr>
          <p:cNvPr id="25605" name="Text Box 5"/>
          <p:cNvSpPr txBox="1">
            <a:spLocks noChangeArrowheads="1"/>
          </p:cNvSpPr>
          <p:nvPr/>
        </p:nvSpPr>
        <p:spPr bwMode="auto">
          <a:xfrm>
            <a:off x="685800" y="2987675"/>
            <a:ext cx="84582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Monotype Sorts" pitchFamily="2" charset="2"/>
              <a:buChar char="+"/>
            </a:pPr>
            <a:r>
              <a:rPr lang="pl-PL" altLang="pl-PL"/>
              <a:t> zakup elementów ponownego użycia od dostawców</a:t>
            </a:r>
          </a:p>
          <a:p>
            <a:pPr>
              <a:buFont typeface="Monotype Sorts" pitchFamily="2" charset="2"/>
              <a:buChar char="+"/>
            </a:pPr>
            <a:r>
              <a:rPr lang="pl-PL" altLang="pl-PL"/>
              <a:t> przygotowanie elementów poprzednich przedsięwzięć do ponownego użycia</a:t>
            </a:r>
          </a:p>
          <a:p>
            <a:pPr>
              <a:buFont typeface="Monotype Sorts" pitchFamily="2" charset="2"/>
              <a:buChar char="+"/>
            </a:pPr>
            <a:endParaRPr lang="pl-PL" altLang="pl-PL" sz="1200"/>
          </a:p>
          <a:p>
            <a:pPr>
              <a:buFont typeface="Monotype Sorts" pitchFamily="2" charset="2"/>
              <a:buChar char="+"/>
            </a:pPr>
            <a:endParaRPr lang="pl-PL" altLang="pl-PL" sz="1200"/>
          </a:p>
          <a:p>
            <a:pPr>
              <a:buFont typeface="Monotype Sorts" pitchFamily="2" charset="2"/>
              <a:buChar char="+"/>
            </a:pPr>
            <a:r>
              <a:rPr lang="pl-PL" altLang="pl-PL"/>
              <a:t> wysoka niezawodność</a:t>
            </a:r>
          </a:p>
          <a:p>
            <a:pPr>
              <a:buFont typeface="Monotype Sorts" pitchFamily="2" charset="2"/>
              <a:buChar char="+"/>
            </a:pPr>
            <a:r>
              <a:rPr lang="pl-PL" altLang="pl-PL"/>
              <a:t> zmniejszenie ryzyka</a:t>
            </a:r>
          </a:p>
          <a:p>
            <a:pPr>
              <a:buFont typeface="Monotype Sorts" pitchFamily="2" charset="2"/>
              <a:buChar char="+"/>
            </a:pPr>
            <a:r>
              <a:rPr lang="pl-PL" altLang="pl-PL"/>
              <a:t> efektywne wykorzystanie specjalistów</a:t>
            </a:r>
          </a:p>
          <a:p>
            <a:pPr>
              <a:buFont typeface="Monotype Sorts" pitchFamily="2" charset="2"/>
              <a:buChar char="+"/>
            </a:pPr>
            <a:r>
              <a:rPr lang="pl-PL" altLang="pl-PL"/>
              <a:t> narzucenie standardów</a:t>
            </a:r>
          </a:p>
          <a:p>
            <a:pPr>
              <a:buFont typeface="Monotype Sorts" pitchFamily="2" charset="2"/>
              <a:buChar char="+"/>
            </a:pPr>
            <a:endParaRPr lang="pl-PL" altLang="pl-PL" sz="1200"/>
          </a:p>
          <a:p>
            <a:pPr>
              <a:buFont typeface="Monotype Sorts" pitchFamily="2" charset="2"/>
              <a:buChar char="+"/>
            </a:pPr>
            <a:endParaRPr lang="pl-PL" altLang="pl-PL" sz="1200"/>
          </a:p>
          <a:p>
            <a:pPr>
              <a:buFont typeface="Monotype Sorts" pitchFamily="2" charset="2"/>
              <a:buChar char="+"/>
            </a:pPr>
            <a:r>
              <a:rPr lang="pl-PL" altLang="pl-PL"/>
              <a:t> dodatkowy koszt przygotowania elementów ponownego użycia</a:t>
            </a:r>
          </a:p>
          <a:p>
            <a:pPr>
              <a:buFont typeface="Monotype Sorts" pitchFamily="2" charset="2"/>
              <a:buChar char="+"/>
            </a:pPr>
            <a:r>
              <a:rPr lang="pl-PL" altLang="pl-PL"/>
              <a:t> ryzyko uzależnienia się od dostawcy elementów</a:t>
            </a:r>
          </a:p>
          <a:p>
            <a:pPr>
              <a:buFont typeface="Monotype Sorts" pitchFamily="2" charset="2"/>
              <a:buChar char="+"/>
            </a:pPr>
            <a:r>
              <a:rPr lang="pl-PL" altLang="pl-PL"/>
              <a:t> niedostatki narzędzi wspomagających ten rodzaj pracy. </a:t>
            </a:r>
          </a:p>
        </p:txBody>
      </p:sp>
      <p:sp>
        <p:nvSpPr>
          <p:cNvPr id="25606" name="Text Box 6"/>
          <p:cNvSpPr txBox="1">
            <a:spLocks noChangeArrowheads="1"/>
          </p:cNvSpPr>
          <p:nvPr/>
        </p:nvSpPr>
        <p:spPr bwMode="auto">
          <a:xfrm>
            <a:off x="238125" y="2606675"/>
            <a:ext cx="1016000"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Metody</a:t>
            </a:r>
          </a:p>
        </p:txBody>
      </p:sp>
      <p:sp>
        <p:nvSpPr>
          <p:cNvPr id="25607" name="Text Box 7"/>
          <p:cNvSpPr txBox="1">
            <a:spLocks noChangeArrowheads="1"/>
          </p:cNvSpPr>
          <p:nvPr/>
        </p:nvSpPr>
        <p:spPr bwMode="auto">
          <a:xfrm>
            <a:off x="238125" y="3673475"/>
            <a:ext cx="874713"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Zalety</a:t>
            </a:r>
          </a:p>
        </p:txBody>
      </p:sp>
      <p:sp>
        <p:nvSpPr>
          <p:cNvPr id="25608" name="Text Box 8"/>
          <p:cNvSpPr txBox="1">
            <a:spLocks noChangeArrowheads="1"/>
          </p:cNvSpPr>
          <p:nvPr/>
        </p:nvSpPr>
        <p:spPr bwMode="auto">
          <a:xfrm>
            <a:off x="238125" y="5197475"/>
            <a:ext cx="833438" cy="396875"/>
          </a:xfrm>
          <a:prstGeom prst="rect">
            <a:avLst/>
          </a:prstGeom>
          <a:solidFill>
            <a:srgbClr val="FF99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Wady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Formalne transformacje</a:t>
            </a:r>
          </a:p>
        </p:txBody>
      </p:sp>
      <p:sp>
        <p:nvSpPr>
          <p:cNvPr id="26627" name="Text Box 4"/>
          <p:cNvSpPr txBox="1">
            <a:spLocks noChangeArrowheads="1"/>
          </p:cNvSpPr>
          <p:nvPr/>
        </p:nvSpPr>
        <p:spPr bwMode="auto">
          <a:xfrm>
            <a:off x="157163" y="895350"/>
            <a:ext cx="8931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Wymagania na system są formułowane w pewnym formalnym języku, następnie poddawane są kolejnym transformacjom, aż do uzyskania działającego kodu.</a:t>
            </a:r>
          </a:p>
        </p:txBody>
      </p:sp>
      <p:sp>
        <p:nvSpPr>
          <p:cNvPr id="26628" name="AutoShape 5"/>
          <p:cNvSpPr>
            <a:spLocks noChangeArrowheads="1"/>
          </p:cNvSpPr>
          <p:nvPr/>
        </p:nvSpPr>
        <p:spPr bwMode="auto">
          <a:xfrm>
            <a:off x="287338" y="1801813"/>
            <a:ext cx="1633537" cy="1120775"/>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Formalna</a:t>
            </a:r>
          </a:p>
          <a:p>
            <a:pPr algn="ctr"/>
            <a:r>
              <a:rPr lang="pl-PL" altLang="pl-PL" b="1"/>
              <a:t>specyfikacja</a:t>
            </a:r>
          </a:p>
          <a:p>
            <a:pPr algn="ctr"/>
            <a:r>
              <a:rPr lang="pl-PL" altLang="pl-PL" b="1"/>
              <a:t>wymagań</a:t>
            </a:r>
          </a:p>
        </p:txBody>
      </p:sp>
      <p:sp>
        <p:nvSpPr>
          <p:cNvPr id="26629" name="AutoShape 6"/>
          <p:cNvSpPr>
            <a:spLocks noChangeArrowheads="1"/>
          </p:cNvSpPr>
          <p:nvPr/>
        </p:nvSpPr>
        <p:spPr bwMode="auto">
          <a:xfrm>
            <a:off x="2511425" y="1971675"/>
            <a:ext cx="1335088"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Postać</a:t>
            </a:r>
          </a:p>
          <a:p>
            <a:pPr algn="ctr"/>
            <a:r>
              <a:rPr lang="pl-PL" altLang="pl-PL" b="1"/>
              <a:t>pośrednia</a:t>
            </a:r>
          </a:p>
        </p:txBody>
      </p:sp>
      <p:sp>
        <p:nvSpPr>
          <p:cNvPr id="26630" name="AutoShape 7"/>
          <p:cNvSpPr>
            <a:spLocks noChangeArrowheads="1"/>
          </p:cNvSpPr>
          <p:nvPr/>
        </p:nvSpPr>
        <p:spPr bwMode="auto">
          <a:xfrm>
            <a:off x="5695950" y="1971675"/>
            <a:ext cx="1335088"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Postać</a:t>
            </a:r>
          </a:p>
          <a:p>
            <a:pPr algn="ctr"/>
            <a:r>
              <a:rPr lang="pl-PL" altLang="pl-PL" b="1"/>
              <a:t>pośrednia</a:t>
            </a:r>
          </a:p>
        </p:txBody>
      </p:sp>
      <p:sp>
        <p:nvSpPr>
          <p:cNvPr id="26631" name="AutoShape 8"/>
          <p:cNvSpPr>
            <a:spLocks noChangeArrowheads="1"/>
          </p:cNvSpPr>
          <p:nvPr/>
        </p:nvSpPr>
        <p:spPr bwMode="auto">
          <a:xfrm>
            <a:off x="7645400" y="1971675"/>
            <a:ext cx="1106488" cy="781050"/>
          </a:xfrm>
          <a:prstGeom prst="roundRect">
            <a:avLst>
              <a:gd name="adj" fmla="val 16667"/>
            </a:avLst>
          </a:prstGeom>
          <a:solidFill>
            <a:srgbClr val="66FFFF"/>
          </a:solidFill>
          <a:ln w="12700">
            <a:solidFill>
              <a:schemeClr val="tx2"/>
            </a:solidFill>
            <a:round/>
            <a:headEnd/>
            <a:tailEnd/>
          </a:ln>
          <a:effectLst>
            <a:outerShdw dist="107763" dir="2700000" algn="ctr" rotWithShape="0">
              <a:schemeClr val="bg2"/>
            </a:outerShdw>
          </a:effec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t>   Kod   </a:t>
            </a:r>
          </a:p>
          <a:p>
            <a:pPr algn="ctr"/>
            <a:endParaRPr lang="pl-PL" altLang="pl-PL" b="1"/>
          </a:p>
        </p:txBody>
      </p:sp>
      <p:sp>
        <p:nvSpPr>
          <p:cNvPr id="26632" name="Line 9"/>
          <p:cNvSpPr>
            <a:spLocks noChangeShapeType="1"/>
          </p:cNvSpPr>
          <p:nvPr/>
        </p:nvSpPr>
        <p:spPr bwMode="auto">
          <a:xfrm>
            <a:off x="1922463" y="2362200"/>
            <a:ext cx="587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3" name="Line 10"/>
          <p:cNvSpPr>
            <a:spLocks noChangeShapeType="1"/>
          </p:cNvSpPr>
          <p:nvPr/>
        </p:nvSpPr>
        <p:spPr bwMode="auto">
          <a:xfrm>
            <a:off x="3849688" y="2362200"/>
            <a:ext cx="587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4" name="Line 11"/>
          <p:cNvSpPr>
            <a:spLocks noChangeShapeType="1"/>
          </p:cNvSpPr>
          <p:nvPr/>
        </p:nvSpPr>
        <p:spPr bwMode="auto">
          <a:xfrm>
            <a:off x="5132388" y="2362200"/>
            <a:ext cx="587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5" name="Line 12"/>
          <p:cNvSpPr>
            <a:spLocks noChangeShapeType="1"/>
          </p:cNvSpPr>
          <p:nvPr/>
        </p:nvSpPr>
        <p:spPr bwMode="auto">
          <a:xfrm>
            <a:off x="7056438" y="2362200"/>
            <a:ext cx="587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6" name="Line 13"/>
          <p:cNvSpPr>
            <a:spLocks noChangeShapeType="1"/>
          </p:cNvSpPr>
          <p:nvPr/>
        </p:nvSpPr>
        <p:spPr bwMode="auto">
          <a:xfrm>
            <a:off x="4610100" y="2362200"/>
            <a:ext cx="37465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8" name="Text Box 14"/>
          <p:cNvSpPr txBox="1">
            <a:spLocks noChangeArrowheads="1"/>
          </p:cNvSpPr>
          <p:nvPr/>
        </p:nvSpPr>
        <p:spPr bwMode="auto">
          <a:xfrm>
            <a:off x="157163" y="3143250"/>
            <a:ext cx="8793162"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dirty="0" smtClean="0"/>
              <a:t>Transformacje są wykonywane bez udziału ludzi (czyli w istocie, język specyfikacji wymagań jest nowym “cudownym” językiem programowania). </a:t>
            </a:r>
          </a:p>
          <a:p>
            <a:pPr>
              <a:defRPr/>
            </a:pPr>
            <a:endParaRPr lang="pl-PL" altLang="pl-PL" dirty="0" smtClean="0"/>
          </a:p>
          <a:p>
            <a:pPr algn="just">
              <a:defRPr/>
            </a:pPr>
            <a:r>
              <a:rPr lang="pl-PL" altLang="pl-PL" b="1" dirty="0" smtClean="0"/>
              <a:t>Tego rodzaju pomysły nie sprawdziły się w praktyce.</a:t>
            </a:r>
            <a:r>
              <a:rPr lang="pl-PL" altLang="pl-PL" dirty="0" smtClean="0"/>
              <a:t> </a:t>
            </a:r>
          </a:p>
          <a:p>
            <a:pPr marL="342900" indent="-342900" algn="just">
              <a:buFont typeface="Arial" panose="020B0604020202020204" pitchFamily="34" charset="0"/>
              <a:buChar char="•"/>
              <a:defRPr/>
            </a:pPr>
            <a:r>
              <a:rPr lang="pl-PL" altLang="pl-PL" dirty="0" smtClean="0"/>
              <a:t>Nie są znane szersze (lub wręcz </a:t>
            </a:r>
            <a:r>
              <a:rPr lang="pl-PL" altLang="pl-PL" i="1" dirty="0" smtClean="0"/>
              <a:t>jakiekolwiek</a:t>
            </a:r>
            <a:r>
              <a:rPr lang="pl-PL" altLang="pl-PL" dirty="0" smtClean="0"/>
              <a:t>) ich zastosowania. </a:t>
            </a:r>
          </a:p>
          <a:p>
            <a:pPr marL="342900" indent="-342900" algn="just">
              <a:buFont typeface="Arial" panose="020B0604020202020204" pitchFamily="34" charset="0"/>
              <a:buChar char="•"/>
              <a:defRPr/>
            </a:pPr>
            <a:r>
              <a:rPr lang="pl-PL" altLang="pl-PL" dirty="0" smtClean="0"/>
              <a:t>Metody matematyczne nie są w stanie utworzyć pełnej metodyki projektowania, gdyż metodyki włączają wiele elementów (np. psychologicznych) nie podlegających formalnemu traktowaniu. </a:t>
            </a:r>
          </a:p>
          <a:p>
            <a:pPr marL="342900" indent="-342900" algn="just">
              <a:buFont typeface="Arial" panose="020B0604020202020204" pitchFamily="34" charset="0"/>
              <a:buChar char="•"/>
              <a:defRPr/>
            </a:pPr>
            <a:r>
              <a:rPr lang="pl-PL" altLang="pl-PL" dirty="0" smtClean="0"/>
              <a:t>Metody matematyczne mogą wyłącznie </a:t>
            </a:r>
            <a:r>
              <a:rPr lang="pl-PL" altLang="pl-PL" i="1" dirty="0" smtClean="0"/>
              <a:t>wspomagać </a:t>
            </a:r>
            <a:r>
              <a:rPr lang="pl-PL" altLang="pl-PL" dirty="0" smtClean="0"/>
              <a:t>pewne szczegółowe tematy (tak jak w biologii, ekonomii i innych dziedzinach). </a:t>
            </a:r>
          </a:p>
        </p:txBody>
      </p:sp>
      <p:sp>
        <p:nvSpPr>
          <p:cNvPr id="2" name="Text Box 16"/>
          <p:cNvSpPr txBox="1">
            <a:spLocks noChangeArrowheads="1"/>
          </p:cNvSpPr>
          <p:nvPr/>
        </p:nvSpPr>
        <p:spPr bwMode="auto">
          <a:xfrm>
            <a:off x="6832600" y="465138"/>
            <a:ext cx="231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formal transformations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Matematyka?</a:t>
            </a:r>
          </a:p>
        </p:txBody>
      </p:sp>
      <p:sp>
        <p:nvSpPr>
          <p:cNvPr id="26627" name="Text Box 3"/>
          <p:cNvSpPr txBox="1">
            <a:spLocks noChangeArrowheads="1"/>
          </p:cNvSpPr>
          <p:nvPr/>
        </p:nvSpPr>
        <p:spPr bwMode="auto">
          <a:xfrm>
            <a:off x="157163" y="809625"/>
            <a:ext cx="8986837"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defRPr/>
            </a:pPr>
            <a:r>
              <a:rPr lang="pl-PL" altLang="pl-PL" dirty="0" smtClean="0"/>
              <a:t>Dość często w związku z negacją zastosowań matematyki w inżynierii oprogramowania negowana jest w ogóle rola matematyki w edukacji informatycznej. Dotyczy to m.in. wielu uczelni w USA. Moim zdaniem, jest to pogląd </a:t>
            </a:r>
            <a:r>
              <a:rPr lang="pl-PL" altLang="pl-PL" b="1" dirty="0" smtClean="0"/>
              <a:t>błędny</a:t>
            </a:r>
            <a:r>
              <a:rPr lang="pl-PL" altLang="pl-PL" dirty="0" smtClean="0"/>
              <a:t>.</a:t>
            </a:r>
          </a:p>
          <a:p>
            <a:pPr>
              <a:spcAft>
                <a:spcPts val="600"/>
              </a:spcAft>
              <a:defRPr/>
            </a:pPr>
            <a:r>
              <a:rPr lang="pl-PL" altLang="pl-PL" b="1" dirty="0" smtClean="0">
                <a:solidFill>
                  <a:srgbClr val="FF0000"/>
                </a:solidFill>
              </a:rPr>
              <a:t>Matematyka jest niezbędnym elementem informatycznego wykształcenia, przede wszystkim ze względu na wyrabiania nawyków precyzyjnego myślenia.</a:t>
            </a:r>
          </a:p>
          <a:p>
            <a:pPr>
              <a:spcAft>
                <a:spcPts val="600"/>
              </a:spcAft>
              <a:defRPr/>
            </a:pPr>
            <a:r>
              <a:rPr lang="pl-PL" altLang="pl-PL" dirty="0" smtClean="0"/>
              <a:t>Wg mnie, najważniejszymi działami matematyki niezbędnymi dla informatyka są:</a:t>
            </a:r>
          </a:p>
          <a:p>
            <a:pPr marL="342900" indent="-342900">
              <a:spcAft>
                <a:spcPts val="600"/>
              </a:spcAft>
              <a:buFont typeface="Arial" panose="020B0604020202020204" pitchFamily="34" charset="0"/>
              <a:buChar char="•"/>
              <a:defRPr/>
            </a:pPr>
            <a:r>
              <a:rPr lang="pl-PL" altLang="pl-PL" dirty="0" smtClean="0"/>
              <a:t>Rachunek prawdopodobieństwa i statystyka</a:t>
            </a:r>
          </a:p>
          <a:p>
            <a:pPr marL="342900" indent="-342900">
              <a:spcAft>
                <a:spcPts val="600"/>
              </a:spcAft>
              <a:buFont typeface="Arial" panose="020B0604020202020204" pitchFamily="34" charset="0"/>
              <a:buChar char="•"/>
              <a:defRPr/>
            </a:pPr>
            <a:r>
              <a:rPr lang="pl-PL" altLang="pl-PL" dirty="0" smtClean="0"/>
              <a:t>Logika matematyczna i dowodzenie twierdzeń</a:t>
            </a:r>
          </a:p>
          <a:p>
            <a:pPr marL="342900" indent="-342900">
              <a:spcAft>
                <a:spcPts val="600"/>
              </a:spcAft>
              <a:buFont typeface="Arial" panose="020B0604020202020204" pitchFamily="34" charset="0"/>
              <a:buChar char="•"/>
              <a:defRPr/>
            </a:pPr>
            <a:r>
              <a:rPr lang="pl-PL" altLang="pl-PL" dirty="0" smtClean="0"/>
              <a:t>Teoria gramatyk i automatów skończonych</a:t>
            </a:r>
          </a:p>
          <a:p>
            <a:pPr marL="342900" indent="-342900">
              <a:spcAft>
                <a:spcPts val="600"/>
              </a:spcAft>
              <a:buFont typeface="Arial" panose="020B0604020202020204" pitchFamily="34" charset="0"/>
              <a:buChar char="•"/>
              <a:defRPr/>
            </a:pPr>
            <a:r>
              <a:rPr lang="pl-PL" altLang="pl-PL" dirty="0" smtClean="0"/>
              <a:t>Teoria zbiorów, relacji i funkcji</a:t>
            </a:r>
          </a:p>
          <a:p>
            <a:pPr marL="342900" indent="-342900">
              <a:spcAft>
                <a:spcPts val="600"/>
              </a:spcAft>
              <a:buFont typeface="Arial" panose="020B0604020202020204" pitchFamily="34" charset="0"/>
              <a:buChar char="•"/>
              <a:defRPr/>
            </a:pPr>
            <a:r>
              <a:rPr lang="pl-PL" altLang="pl-PL" dirty="0" smtClean="0"/>
              <a:t>Teoria równań stało-punktowych i (dla wytrwałych) semantyka denotacyjna</a:t>
            </a:r>
          </a:p>
          <a:p>
            <a:pPr>
              <a:spcAft>
                <a:spcPts val="600"/>
              </a:spcAft>
              <a:defRPr/>
            </a:pPr>
            <a:r>
              <a:rPr lang="pl-PL" altLang="pl-PL" dirty="0" smtClean="0"/>
              <a:t>Inne działy matematyki mają mniejsze (marginalne) znaczenie. Zaliczę do nich:</a:t>
            </a:r>
          </a:p>
          <a:p>
            <a:pPr marL="342900" indent="-342900">
              <a:spcAft>
                <a:spcPts val="600"/>
              </a:spcAft>
              <a:buFont typeface="Arial" panose="020B0604020202020204" pitchFamily="34" charset="0"/>
              <a:buChar char="•"/>
              <a:defRPr/>
            </a:pPr>
            <a:r>
              <a:rPr lang="pl-PL" altLang="pl-PL" dirty="0" smtClean="0"/>
              <a:t>Rachunek różniczkowy i całkowy</a:t>
            </a:r>
          </a:p>
          <a:p>
            <a:pPr marL="342900" indent="-342900">
              <a:spcAft>
                <a:spcPts val="600"/>
              </a:spcAft>
              <a:buFont typeface="Arial" panose="020B0604020202020204" pitchFamily="34" charset="0"/>
              <a:buChar char="•"/>
              <a:defRPr/>
            </a:pPr>
            <a:r>
              <a:rPr lang="pl-PL" altLang="pl-PL" dirty="0" smtClean="0"/>
              <a:t>Algebra liniowa</a:t>
            </a:r>
          </a:p>
          <a:p>
            <a:pPr marL="342900" indent="-342900">
              <a:spcAft>
                <a:spcPts val="600"/>
              </a:spcAft>
              <a:buFont typeface="Arial" panose="020B0604020202020204" pitchFamily="34" charset="0"/>
              <a:buChar char="•"/>
              <a:defRPr/>
            </a:pPr>
            <a:r>
              <a:rPr lang="pl-PL" altLang="pl-PL" dirty="0" smtClean="0"/>
              <a:t>Teoria liczb</a:t>
            </a:r>
          </a:p>
          <a:p>
            <a:pPr marL="342900" indent="-342900">
              <a:spcAft>
                <a:spcPts val="600"/>
              </a:spcAft>
              <a:buFont typeface="Arial" panose="020B0604020202020204" pitchFamily="34" charset="0"/>
              <a:buChar char="•"/>
              <a:defRPr/>
            </a:pPr>
            <a:r>
              <a:rPr lang="pl-PL" altLang="pl-PL"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Plan wykładu</a:t>
            </a:r>
          </a:p>
        </p:txBody>
      </p:sp>
      <p:sp>
        <p:nvSpPr>
          <p:cNvPr id="5123" name="Text Box 3"/>
          <p:cNvSpPr txBox="1">
            <a:spLocks noChangeArrowheads="1"/>
          </p:cNvSpPr>
          <p:nvPr/>
        </p:nvSpPr>
        <p:spPr bwMode="auto">
          <a:xfrm>
            <a:off x="973138" y="1908175"/>
            <a:ext cx="6951662"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Przedmiot i zagadnienia inżynierii oprogramowania</a:t>
            </a:r>
          </a:p>
          <a:p>
            <a:pPr>
              <a:spcBef>
                <a:spcPct val="50000"/>
              </a:spcBef>
            </a:pPr>
            <a:r>
              <a:rPr lang="pl-PL" altLang="pl-PL" sz="2400" b="1">
                <a:solidFill>
                  <a:schemeClr val="tx1"/>
                </a:solidFill>
                <a:latin typeface="Times New Roman" panose="02020603050405020304" pitchFamily="18" charset="0"/>
              </a:rPr>
              <a:t>Kryzys oprogramowania</a:t>
            </a:r>
          </a:p>
          <a:p>
            <a:pPr>
              <a:spcBef>
                <a:spcPct val="50000"/>
              </a:spcBef>
            </a:pPr>
            <a:r>
              <a:rPr lang="pl-PL" altLang="pl-PL" sz="2400" b="1">
                <a:solidFill>
                  <a:schemeClr val="tx1"/>
                </a:solidFill>
                <a:latin typeface="Times New Roman" panose="02020603050405020304" pitchFamily="18" charset="0"/>
              </a:rPr>
              <a:t>Złożoność projektu oprogramowania</a:t>
            </a:r>
          </a:p>
          <a:p>
            <a:pPr>
              <a:spcBef>
                <a:spcPct val="50000"/>
              </a:spcBef>
            </a:pPr>
            <a:r>
              <a:rPr lang="pl-PL" altLang="pl-PL" sz="2400" b="1">
                <a:solidFill>
                  <a:schemeClr val="tx1"/>
                </a:solidFill>
                <a:latin typeface="Times New Roman" panose="02020603050405020304" pitchFamily="18" charset="0"/>
              </a:rPr>
              <a:t>Modelowanie pojęciowe</a:t>
            </a:r>
          </a:p>
          <a:p>
            <a:pPr>
              <a:spcBef>
                <a:spcPct val="50000"/>
              </a:spcBef>
            </a:pPr>
            <a:r>
              <a:rPr lang="pl-PL" altLang="pl-PL" sz="2400" b="1">
                <a:solidFill>
                  <a:schemeClr val="tx1"/>
                </a:solidFill>
                <a:latin typeface="Times New Roman" panose="02020603050405020304" pitchFamily="18" charset="0"/>
              </a:rPr>
              <a:t>Pojęcie metodyki; metodyki i notacje</a:t>
            </a:r>
          </a:p>
          <a:p>
            <a:pPr>
              <a:spcBef>
                <a:spcPct val="50000"/>
              </a:spcBef>
            </a:pPr>
            <a:r>
              <a:rPr lang="pl-PL" altLang="pl-PL" sz="2400" b="1">
                <a:solidFill>
                  <a:schemeClr val="tx1"/>
                </a:solidFill>
                <a:latin typeface="Times New Roman" panose="02020603050405020304" pitchFamily="18" charset="0"/>
              </a:rPr>
              <a:t>Modele cyklu życiowego oprogramowania</a:t>
            </a:r>
          </a:p>
        </p:txBody>
      </p:sp>
      <p:sp>
        <p:nvSpPr>
          <p:cNvPr id="5124" name="AutoShape 5"/>
          <p:cNvSpPr>
            <a:spLocks noChangeArrowheads="1"/>
          </p:cNvSpPr>
          <p:nvPr/>
        </p:nvSpPr>
        <p:spPr bwMode="auto">
          <a:xfrm>
            <a:off x="569913" y="19383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5" name="AutoShape 6"/>
          <p:cNvSpPr>
            <a:spLocks noChangeArrowheads="1"/>
          </p:cNvSpPr>
          <p:nvPr/>
        </p:nvSpPr>
        <p:spPr bwMode="auto">
          <a:xfrm>
            <a:off x="569913" y="25209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6" name="AutoShape 7"/>
          <p:cNvSpPr>
            <a:spLocks noChangeArrowheads="1"/>
          </p:cNvSpPr>
          <p:nvPr/>
        </p:nvSpPr>
        <p:spPr bwMode="auto">
          <a:xfrm>
            <a:off x="569913" y="35433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7" name="AutoShape 8"/>
          <p:cNvSpPr>
            <a:spLocks noChangeArrowheads="1"/>
          </p:cNvSpPr>
          <p:nvPr/>
        </p:nvSpPr>
        <p:spPr bwMode="auto">
          <a:xfrm>
            <a:off x="569913" y="41529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8" name="AutoShape 9"/>
          <p:cNvSpPr>
            <a:spLocks noChangeArrowheads="1"/>
          </p:cNvSpPr>
          <p:nvPr/>
        </p:nvSpPr>
        <p:spPr bwMode="auto">
          <a:xfrm>
            <a:off x="569913" y="30099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9" name="AutoShape 10"/>
          <p:cNvSpPr>
            <a:spLocks noChangeArrowheads="1"/>
          </p:cNvSpPr>
          <p:nvPr/>
        </p:nvSpPr>
        <p:spPr bwMode="auto">
          <a:xfrm>
            <a:off x="569913" y="46863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Przedmiot inżynierii oprogramowania</a:t>
            </a:r>
          </a:p>
        </p:txBody>
      </p:sp>
      <p:sp>
        <p:nvSpPr>
          <p:cNvPr id="6147" name="Text Box 3"/>
          <p:cNvSpPr txBox="1">
            <a:spLocks noChangeArrowheads="1"/>
          </p:cNvSpPr>
          <p:nvPr/>
        </p:nvSpPr>
        <p:spPr bwMode="auto">
          <a:xfrm>
            <a:off x="355600" y="879475"/>
            <a:ext cx="8661400" cy="1025525"/>
          </a:xfrm>
          <a:prstGeom prst="rect">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b="1"/>
              <a:t>Inżynieria oprogramowania jest wiedzą techniczną dotycząca wszystkich faz cyklu życia oprogramowania. Traktuje oprogramowanie jako produkt, który ma spełniać potrzeby techniczne, ekonomiczne lub społeczne.  </a:t>
            </a:r>
          </a:p>
        </p:txBody>
      </p:sp>
      <p:sp>
        <p:nvSpPr>
          <p:cNvPr id="6148" name="Text Box 4"/>
          <p:cNvSpPr txBox="1">
            <a:spLocks noChangeArrowheads="1"/>
          </p:cNvSpPr>
          <p:nvPr/>
        </p:nvSpPr>
        <p:spPr bwMode="auto">
          <a:xfrm>
            <a:off x="355600" y="2098675"/>
            <a:ext cx="448071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dirty="0"/>
              <a:t>Dobre oprogramowanie powinno być:</a:t>
            </a:r>
          </a:p>
          <a:p>
            <a:pPr marL="342900" indent="-342900">
              <a:spcBef>
                <a:spcPct val="20000"/>
              </a:spcBef>
              <a:buClr>
                <a:srgbClr val="FC0128"/>
              </a:buClr>
              <a:buFont typeface="Arial" panose="020B0604020202020204" pitchFamily="34" charset="0"/>
              <a:buChar char="•"/>
            </a:pPr>
            <a:r>
              <a:rPr lang="pl-PL" altLang="pl-PL" dirty="0"/>
              <a:t> zgodne z wymaganiami użytkownika,</a:t>
            </a:r>
          </a:p>
          <a:p>
            <a:pPr marL="342900" indent="-342900">
              <a:buClr>
                <a:srgbClr val="FC0128"/>
              </a:buClr>
              <a:buFont typeface="Arial" panose="020B0604020202020204" pitchFamily="34" charset="0"/>
              <a:buChar char="•"/>
            </a:pPr>
            <a:r>
              <a:rPr lang="pl-PL" altLang="pl-PL" dirty="0"/>
              <a:t> niezawodne,</a:t>
            </a:r>
          </a:p>
          <a:p>
            <a:pPr marL="342900" indent="-342900">
              <a:buClr>
                <a:srgbClr val="FC0128"/>
              </a:buClr>
              <a:buFont typeface="Arial" panose="020B0604020202020204" pitchFamily="34" charset="0"/>
              <a:buChar char="•"/>
            </a:pPr>
            <a:r>
              <a:rPr lang="pl-PL" altLang="pl-PL" dirty="0"/>
              <a:t> efektywne,</a:t>
            </a:r>
          </a:p>
          <a:p>
            <a:pPr marL="342900" indent="-342900">
              <a:buClr>
                <a:srgbClr val="FC0128"/>
              </a:buClr>
              <a:buFont typeface="Arial" panose="020B0604020202020204" pitchFamily="34" charset="0"/>
              <a:buChar char="•"/>
            </a:pPr>
            <a:r>
              <a:rPr lang="pl-PL" altLang="pl-PL" dirty="0"/>
              <a:t> łatwe w konserwacji,</a:t>
            </a:r>
          </a:p>
          <a:p>
            <a:pPr marL="342900" indent="-342900">
              <a:buClr>
                <a:srgbClr val="FC0128"/>
              </a:buClr>
              <a:buFont typeface="Arial" panose="020B0604020202020204" pitchFamily="34" charset="0"/>
              <a:buChar char="•"/>
            </a:pPr>
            <a:r>
              <a:rPr lang="pl-PL" altLang="pl-PL" dirty="0"/>
              <a:t> ergonomiczne.</a:t>
            </a:r>
          </a:p>
        </p:txBody>
      </p:sp>
      <p:sp>
        <p:nvSpPr>
          <p:cNvPr id="6149" name="Text Box 5"/>
          <p:cNvSpPr txBox="1">
            <a:spLocks noChangeArrowheads="1"/>
          </p:cNvSpPr>
          <p:nvPr/>
        </p:nvSpPr>
        <p:spPr bwMode="auto">
          <a:xfrm>
            <a:off x="355600" y="4124325"/>
            <a:ext cx="8612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Produkcja oprogramowania jest procesem składającym się z wielu faz. Kodowanie (pisanie programów) jest tylko jedną z nich, niekoniecznie najważniejszą.</a:t>
            </a:r>
          </a:p>
        </p:txBody>
      </p:sp>
      <p:sp>
        <p:nvSpPr>
          <p:cNvPr id="6150" name="Text Box 6"/>
          <p:cNvSpPr txBox="1">
            <a:spLocks noChangeArrowheads="1"/>
          </p:cNvSpPr>
          <p:nvPr/>
        </p:nvSpPr>
        <p:spPr bwMode="auto">
          <a:xfrm>
            <a:off x="355600" y="4962525"/>
            <a:ext cx="8610600" cy="1635125"/>
          </a:xfrm>
          <a:prstGeom prst="rect">
            <a:avLst/>
          </a:prstGeom>
          <a:solidFill>
            <a:srgbClr val="FFFFCC"/>
          </a:solidFill>
          <a:ln w="1905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b="1" dirty="0"/>
              <a:t>Inżynieria oprogramowania jest wiedzą empiryczną</a:t>
            </a:r>
            <a:r>
              <a:rPr lang="pl-PL" altLang="pl-PL" dirty="0"/>
              <a:t>, syntezą doświadczenia tysięcy ośrodków zajmujących się budową oprogramowania. </a:t>
            </a:r>
          </a:p>
          <a:p>
            <a:pPr algn="just"/>
            <a:r>
              <a:rPr lang="pl-PL" altLang="pl-PL" dirty="0"/>
              <a:t>Praktyka pokazała, że w inżynierii oprogramowania nie ma miejsca stereotyp „od teorii do praktyki”. Teorie, szczególnie zmatematyzowane teorie, okazały się dramatycznie nieskuteczne w praktyce</a:t>
            </a:r>
            <a:r>
              <a:rPr lang="pl-PL" altLang="pl-PL" dirty="0" smtClean="0"/>
              <a:t>. Przyczyna …? … dość oczywista.</a:t>
            </a:r>
            <a:endParaRPr lang="pl-PL" altLang="pl-P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Zagadnienia inżynierii oprogramowania</a:t>
            </a:r>
          </a:p>
        </p:txBody>
      </p:sp>
      <p:sp>
        <p:nvSpPr>
          <p:cNvPr id="7171" name="Text Box 3"/>
          <p:cNvSpPr txBox="1">
            <a:spLocks noChangeArrowheads="1"/>
          </p:cNvSpPr>
          <p:nvPr/>
        </p:nvSpPr>
        <p:spPr bwMode="auto">
          <a:xfrm>
            <a:off x="695325" y="1017588"/>
            <a:ext cx="8448675" cy="56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Aft>
                <a:spcPct val="35000"/>
              </a:spcAft>
            </a:pPr>
            <a:r>
              <a:rPr lang="pl-PL" altLang="pl-PL" sz="2400"/>
              <a:t>Sposoby prowadzenia przedsięwzięć informatycznych.</a:t>
            </a:r>
          </a:p>
          <a:p>
            <a:pPr algn="just">
              <a:spcAft>
                <a:spcPct val="35000"/>
              </a:spcAft>
            </a:pPr>
            <a:r>
              <a:rPr lang="pl-PL" altLang="pl-PL" sz="2400"/>
              <a:t>Techniki planowania, szacowania kosztów, harmonogramowania i monitorowania przedsięwzięć informatycznych.</a:t>
            </a:r>
          </a:p>
          <a:p>
            <a:pPr algn="just">
              <a:spcAft>
                <a:spcPct val="35000"/>
              </a:spcAft>
            </a:pPr>
            <a:r>
              <a:rPr lang="pl-PL" altLang="pl-PL" sz="2400"/>
              <a:t>Metody analizy i projektowania systemów.</a:t>
            </a:r>
          </a:p>
          <a:p>
            <a:pPr algn="just">
              <a:spcAft>
                <a:spcPct val="35000"/>
              </a:spcAft>
            </a:pPr>
            <a:r>
              <a:rPr lang="pl-PL" altLang="pl-PL" sz="2400"/>
              <a:t>Techniki zwiększania niezawodności oprogramowania.</a:t>
            </a:r>
          </a:p>
          <a:p>
            <a:pPr algn="just">
              <a:spcAft>
                <a:spcPct val="35000"/>
              </a:spcAft>
            </a:pPr>
            <a:r>
              <a:rPr lang="pl-PL" altLang="pl-PL" sz="2400"/>
              <a:t>Sposoby testowania systemów i szacowania niezawodności.</a:t>
            </a:r>
          </a:p>
          <a:p>
            <a:pPr algn="just">
              <a:spcAft>
                <a:spcPct val="35000"/>
              </a:spcAft>
            </a:pPr>
            <a:r>
              <a:rPr lang="pl-PL" altLang="pl-PL" sz="2400"/>
              <a:t>Sposoby przygotowania dokumentacji technicznej i użytkowej.</a:t>
            </a:r>
          </a:p>
          <a:p>
            <a:pPr algn="just">
              <a:spcAft>
                <a:spcPct val="35000"/>
              </a:spcAft>
            </a:pPr>
            <a:r>
              <a:rPr lang="pl-PL" altLang="pl-PL" sz="2400"/>
              <a:t>Procedury kontroli jakości.</a:t>
            </a:r>
          </a:p>
          <a:p>
            <a:pPr algn="just">
              <a:spcAft>
                <a:spcPct val="30000"/>
              </a:spcAft>
            </a:pPr>
            <a:r>
              <a:rPr lang="pl-PL" altLang="pl-PL" sz="2400"/>
              <a:t>Metody redukcji kosztów konserwacji (usuwania błędów, modyfikacji i rozszerzeń)</a:t>
            </a:r>
          </a:p>
          <a:p>
            <a:pPr algn="just">
              <a:spcAft>
                <a:spcPct val="35000"/>
              </a:spcAft>
            </a:pPr>
            <a:r>
              <a:rPr lang="pl-PL" altLang="pl-PL" sz="2400"/>
              <a:t>Techniki pracy zespołowej i czynniki psychologiczne wpływające na efektywność pracy.</a:t>
            </a:r>
          </a:p>
        </p:txBody>
      </p:sp>
      <p:sp>
        <p:nvSpPr>
          <p:cNvPr id="7172" name="AutoShape 4"/>
          <p:cNvSpPr>
            <a:spLocks noChangeArrowheads="1"/>
          </p:cNvSpPr>
          <p:nvPr/>
        </p:nvSpPr>
        <p:spPr bwMode="auto">
          <a:xfrm>
            <a:off x="263525" y="1033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3" name="AutoShape 5"/>
          <p:cNvSpPr>
            <a:spLocks noChangeArrowheads="1"/>
          </p:cNvSpPr>
          <p:nvPr/>
        </p:nvSpPr>
        <p:spPr bwMode="auto">
          <a:xfrm>
            <a:off x="265113" y="15224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4" name="AutoShape 6"/>
          <p:cNvSpPr>
            <a:spLocks noChangeArrowheads="1"/>
          </p:cNvSpPr>
          <p:nvPr/>
        </p:nvSpPr>
        <p:spPr bwMode="auto">
          <a:xfrm>
            <a:off x="263525" y="24098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5" name="AutoShape 7"/>
          <p:cNvSpPr>
            <a:spLocks noChangeArrowheads="1"/>
          </p:cNvSpPr>
          <p:nvPr/>
        </p:nvSpPr>
        <p:spPr bwMode="auto">
          <a:xfrm>
            <a:off x="265113" y="28987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6" name="AutoShape 8"/>
          <p:cNvSpPr>
            <a:spLocks noChangeArrowheads="1"/>
          </p:cNvSpPr>
          <p:nvPr/>
        </p:nvSpPr>
        <p:spPr bwMode="auto">
          <a:xfrm>
            <a:off x="263525" y="34083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7" name="AutoShape 9"/>
          <p:cNvSpPr>
            <a:spLocks noChangeArrowheads="1"/>
          </p:cNvSpPr>
          <p:nvPr/>
        </p:nvSpPr>
        <p:spPr bwMode="auto">
          <a:xfrm>
            <a:off x="265113" y="39084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8" name="AutoShape 10"/>
          <p:cNvSpPr>
            <a:spLocks noChangeArrowheads="1"/>
          </p:cNvSpPr>
          <p:nvPr/>
        </p:nvSpPr>
        <p:spPr bwMode="auto">
          <a:xfrm>
            <a:off x="265113" y="43830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9" name="AutoShape 11"/>
          <p:cNvSpPr>
            <a:spLocks noChangeArrowheads="1"/>
          </p:cNvSpPr>
          <p:nvPr/>
        </p:nvSpPr>
        <p:spPr bwMode="auto">
          <a:xfrm>
            <a:off x="265113" y="48831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80" name="AutoShape 12"/>
          <p:cNvSpPr>
            <a:spLocks noChangeArrowheads="1"/>
          </p:cNvSpPr>
          <p:nvPr/>
        </p:nvSpPr>
        <p:spPr bwMode="auto">
          <a:xfrm>
            <a:off x="265113" y="56959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Kryzys oprogramowania (1)</a:t>
            </a:r>
          </a:p>
        </p:txBody>
      </p:sp>
      <p:sp>
        <p:nvSpPr>
          <p:cNvPr id="8195" name="Text Box 3"/>
          <p:cNvSpPr txBox="1">
            <a:spLocks noChangeArrowheads="1"/>
          </p:cNvSpPr>
          <p:nvPr/>
        </p:nvSpPr>
        <p:spPr bwMode="auto">
          <a:xfrm>
            <a:off x="525463" y="984250"/>
            <a:ext cx="8618537"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Aft>
                <a:spcPct val="50000"/>
              </a:spcAft>
            </a:pPr>
            <a:r>
              <a:rPr lang="pl-PL" altLang="pl-PL" sz="2400">
                <a:solidFill>
                  <a:schemeClr val="tx1"/>
                </a:solidFill>
                <a:latin typeface="Times New Roman" panose="02020603050405020304" pitchFamily="18" charset="0"/>
              </a:rPr>
              <a:t>Sprzeczność pomiędzy odpowiedzialnością, jaka spoczywa na współczesnych SI, a ich zawodnością wynikającą ze złożoności i ciągle niedojrzałych metod tworzenia i weryfikacji oprogramowania. </a:t>
            </a:r>
          </a:p>
          <a:p>
            <a:pPr algn="just">
              <a:spcAft>
                <a:spcPct val="50000"/>
              </a:spcAft>
            </a:pPr>
            <a:r>
              <a:rPr lang="pl-PL" altLang="pl-PL" sz="2400">
                <a:solidFill>
                  <a:schemeClr val="tx1"/>
                </a:solidFill>
                <a:latin typeface="Times New Roman" panose="02020603050405020304" pitchFamily="18" charset="0"/>
              </a:rPr>
              <a:t>Ogromne koszty utrzymania oprogramowania. </a:t>
            </a:r>
          </a:p>
          <a:p>
            <a:pPr algn="just">
              <a:spcAft>
                <a:spcPct val="50000"/>
              </a:spcAft>
            </a:pPr>
            <a:r>
              <a:rPr lang="pl-PL" altLang="pl-PL" sz="2400">
                <a:solidFill>
                  <a:schemeClr val="tx1"/>
                </a:solidFill>
                <a:latin typeface="Times New Roman" panose="02020603050405020304" pitchFamily="18" charset="0"/>
              </a:rPr>
              <a:t>Niska kultura ponownego użycia wytworzonych komponentów projektów i oprogramowania; niski stopień powtarzalności poszczególnych przedsięwzięć.</a:t>
            </a:r>
          </a:p>
          <a:p>
            <a:pPr algn="just">
              <a:spcAft>
                <a:spcPct val="50000"/>
              </a:spcAft>
            </a:pPr>
            <a:r>
              <a:rPr lang="pl-PL" altLang="pl-PL" sz="2400">
                <a:solidFill>
                  <a:schemeClr val="tx1"/>
                </a:solidFill>
                <a:latin typeface="Times New Roman" panose="02020603050405020304" pitchFamily="18" charset="0"/>
              </a:rPr>
              <a:t>Długi i kosztowny cykl tworzenia oprogramowania, wysokie prawdopodobieństwo niepowodzenia projektu programistycznego.</a:t>
            </a:r>
          </a:p>
          <a:p>
            <a:pPr algn="just">
              <a:spcAft>
                <a:spcPct val="50000"/>
              </a:spcAft>
            </a:pPr>
            <a:r>
              <a:rPr lang="pl-PL" altLang="pl-PL" sz="2400">
                <a:solidFill>
                  <a:schemeClr val="tx1"/>
                </a:solidFill>
                <a:latin typeface="Times New Roman" panose="02020603050405020304" pitchFamily="18" charset="0"/>
              </a:rPr>
              <a:t>Długi i kosztowny cykl życia SI, wymagający stałych (często globalnych) zmian.</a:t>
            </a:r>
          </a:p>
          <a:p>
            <a:pPr algn="just">
              <a:spcAft>
                <a:spcPct val="50000"/>
              </a:spcAft>
            </a:pPr>
            <a:r>
              <a:rPr lang="pl-PL" altLang="pl-PL" sz="2400">
                <a:solidFill>
                  <a:schemeClr val="tx1"/>
                </a:solidFill>
                <a:latin typeface="Times New Roman" panose="02020603050405020304" pitchFamily="18" charset="0"/>
              </a:rPr>
              <a:t>Eklektyczne, niesystematyczne narzędzia i języki programowania. </a:t>
            </a:r>
          </a:p>
        </p:txBody>
      </p:sp>
      <p:sp>
        <p:nvSpPr>
          <p:cNvPr id="8196" name="AutoShape 4"/>
          <p:cNvSpPr>
            <a:spLocks noChangeArrowheads="1"/>
          </p:cNvSpPr>
          <p:nvPr/>
        </p:nvSpPr>
        <p:spPr bwMode="auto">
          <a:xfrm>
            <a:off x="109538" y="28733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7" name="AutoShape 5"/>
          <p:cNvSpPr>
            <a:spLocks noChangeArrowheads="1"/>
          </p:cNvSpPr>
          <p:nvPr/>
        </p:nvSpPr>
        <p:spPr bwMode="auto">
          <a:xfrm>
            <a:off x="109538" y="10318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8" name="AutoShape 6"/>
          <p:cNvSpPr>
            <a:spLocks noChangeArrowheads="1"/>
          </p:cNvSpPr>
          <p:nvPr/>
        </p:nvSpPr>
        <p:spPr bwMode="auto">
          <a:xfrm>
            <a:off x="109538" y="23209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109538" y="41560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109538" y="50625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1" name="AutoShape 9"/>
          <p:cNvSpPr>
            <a:spLocks noChangeArrowheads="1"/>
          </p:cNvSpPr>
          <p:nvPr/>
        </p:nvSpPr>
        <p:spPr bwMode="auto">
          <a:xfrm>
            <a:off x="111125" y="59324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Kryzys oprogramowania (2)</a:t>
            </a:r>
          </a:p>
        </p:txBody>
      </p:sp>
      <p:sp>
        <p:nvSpPr>
          <p:cNvPr id="9219" name="Text Box 3"/>
          <p:cNvSpPr txBox="1">
            <a:spLocks noChangeArrowheads="1"/>
          </p:cNvSpPr>
          <p:nvPr/>
        </p:nvSpPr>
        <p:spPr bwMode="auto">
          <a:xfrm>
            <a:off x="711200" y="1236663"/>
            <a:ext cx="84328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Bef>
                <a:spcPct val="35000"/>
              </a:spcBef>
            </a:pPr>
            <a:r>
              <a:rPr lang="pl-PL" altLang="pl-PL" sz="2400">
                <a:solidFill>
                  <a:schemeClr val="tx1"/>
                </a:solidFill>
                <a:latin typeface="Times New Roman" panose="02020603050405020304" pitchFamily="18" charset="0"/>
              </a:rPr>
              <a:t>Frustracje projektantów oprogramowania i programistów wynikające ze zbyt szybkiego postępu w zakresie języków, narzędzi i metod oraz uciążliwości i długotrwałości procesów produkcji, utrzymania i pielęgnacji oprogramowania.</a:t>
            </a:r>
          </a:p>
          <a:p>
            <a:pPr algn="just">
              <a:spcBef>
                <a:spcPct val="35000"/>
              </a:spcBef>
            </a:pPr>
            <a:r>
              <a:rPr lang="pl-PL" altLang="pl-PL" sz="2400">
                <a:solidFill>
                  <a:schemeClr val="tx1"/>
                </a:solidFill>
                <a:latin typeface="Times New Roman" panose="02020603050405020304" pitchFamily="18" charset="0"/>
              </a:rPr>
              <a:t>Uzależnienie organizacji od systemów komputerowych i przyjętych technologii przetwarzania informacji, które nie są stabilne w długim horyzoncie czasowym.</a:t>
            </a:r>
          </a:p>
          <a:p>
            <a:pPr algn="just">
              <a:spcBef>
                <a:spcPct val="35000"/>
              </a:spcBef>
            </a:pPr>
            <a:r>
              <a:rPr lang="pl-PL" altLang="pl-PL" sz="2400">
                <a:solidFill>
                  <a:schemeClr val="tx1"/>
                </a:solidFill>
                <a:latin typeface="Times New Roman" panose="02020603050405020304" pitchFamily="18" charset="0"/>
              </a:rPr>
              <a:t>Problemy współdziałania niezależnie zbudowanego oprogramowania, szczególnie istotne przy dzisiejszych tendencjach integracyjnych. </a:t>
            </a:r>
          </a:p>
          <a:p>
            <a:pPr algn="just">
              <a:spcBef>
                <a:spcPct val="35000"/>
              </a:spcBef>
            </a:pPr>
            <a:r>
              <a:rPr lang="pl-PL" altLang="pl-PL" sz="2400">
                <a:solidFill>
                  <a:schemeClr val="tx1"/>
                </a:solidFill>
                <a:latin typeface="Times New Roman" panose="02020603050405020304" pitchFamily="18" charset="0"/>
              </a:rPr>
              <a:t>Problemy przystosowania istniejących i działających systemów do nowych wymagań, tendencji i platform sprzętowo-programowych.</a:t>
            </a:r>
          </a:p>
        </p:txBody>
      </p:sp>
      <p:sp>
        <p:nvSpPr>
          <p:cNvPr id="9220" name="AutoShape 4"/>
          <p:cNvSpPr>
            <a:spLocks noChangeArrowheads="1"/>
          </p:cNvSpPr>
          <p:nvPr/>
        </p:nvSpPr>
        <p:spPr bwMode="auto">
          <a:xfrm>
            <a:off x="230188" y="40830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1" name="AutoShape 5"/>
          <p:cNvSpPr>
            <a:spLocks noChangeArrowheads="1"/>
          </p:cNvSpPr>
          <p:nvPr/>
        </p:nvSpPr>
        <p:spPr bwMode="auto">
          <a:xfrm>
            <a:off x="230188" y="1295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6"/>
          <p:cNvSpPr>
            <a:spLocks noChangeArrowheads="1"/>
          </p:cNvSpPr>
          <p:nvPr/>
        </p:nvSpPr>
        <p:spPr bwMode="auto">
          <a:xfrm>
            <a:off x="230188" y="27813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3" name="AutoShape 7"/>
          <p:cNvSpPr>
            <a:spLocks noChangeArrowheads="1"/>
          </p:cNvSpPr>
          <p:nvPr/>
        </p:nvSpPr>
        <p:spPr bwMode="auto">
          <a:xfrm>
            <a:off x="230188" y="5334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Walka z kryzysem oprogramowania</a:t>
            </a:r>
          </a:p>
        </p:txBody>
      </p:sp>
      <p:sp>
        <p:nvSpPr>
          <p:cNvPr id="10243" name="Text Box 3"/>
          <p:cNvSpPr txBox="1">
            <a:spLocks noChangeArrowheads="1"/>
          </p:cNvSpPr>
          <p:nvPr/>
        </p:nvSpPr>
        <p:spPr bwMode="auto">
          <a:xfrm>
            <a:off x="768350" y="1060450"/>
            <a:ext cx="835025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Bef>
                <a:spcPct val="50000"/>
              </a:spcBef>
            </a:pPr>
            <a:r>
              <a:rPr lang="pl-PL" altLang="pl-PL" sz="2400"/>
              <a:t>Stosowanie technik i narzędzi ułatwiających pracę nad złożonymi systemami;</a:t>
            </a:r>
          </a:p>
          <a:p>
            <a:pPr algn="just">
              <a:spcBef>
                <a:spcPct val="50000"/>
              </a:spcBef>
            </a:pPr>
            <a:r>
              <a:rPr lang="pl-PL" altLang="pl-PL" sz="2400"/>
              <a:t>Korzystanie z metod wspomagających analizę nieznanych problemów oraz ułatwiających  wykorzystanie wcześniejszych doświadczeń;</a:t>
            </a:r>
          </a:p>
          <a:p>
            <a:pPr algn="just">
              <a:spcBef>
                <a:spcPct val="50000"/>
              </a:spcBef>
            </a:pPr>
            <a:r>
              <a:rPr lang="pl-PL" altLang="pl-PL" sz="2400"/>
              <a:t>Usystematyzowanie procesu wytwarzania oprogramowania, tak aby ułatwić jego planowanie i monitorowanie;</a:t>
            </a:r>
          </a:p>
          <a:p>
            <a:pPr algn="just">
              <a:spcBef>
                <a:spcPct val="50000"/>
              </a:spcBef>
            </a:pPr>
            <a:r>
              <a:rPr lang="pl-PL" altLang="pl-PL" sz="2400"/>
              <a:t>Wytworzenie wśród producentów i nabywców przekonania, że budowa dużego systemu wysokiej jakości jest zadaniem wymagającym profesjonalnego podejścia.</a:t>
            </a:r>
          </a:p>
        </p:txBody>
      </p:sp>
      <p:sp>
        <p:nvSpPr>
          <p:cNvPr id="10244" name="AutoShape 4"/>
          <p:cNvSpPr>
            <a:spLocks noChangeArrowheads="1"/>
          </p:cNvSpPr>
          <p:nvPr/>
        </p:nvSpPr>
        <p:spPr bwMode="auto">
          <a:xfrm>
            <a:off x="206375" y="995363"/>
            <a:ext cx="525463"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5" name="AutoShape 5"/>
          <p:cNvSpPr>
            <a:spLocks noChangeArrowheads="1"/>
          </p:cNvSpPr>
          <p:nvPr/>
        </p:nvSpPr>
        <p:spPr bwMode="auto">
          <a:xfrm>
            <a:off x="206375" y="1965325"/>
            <a:ext cx="525463"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6" name="AutoShape 6"/>
          <p:cNvSpPr>
            <a:spLocks noChangeArrowheads="1"/>
          </p:cNvSpPr>
          <p:nvPr/>
        </p:nvSpPr>
        <p:spPr bwMode="auto">
          <a:xfrm>
            <a:off x="206375" y="3200400"/>
            <a:ext cx="525463"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7"/>
          <p:cNvSpPr>
            <a:spLocks noChangeArrowheads="1"/>
          </p:cNvSpPr>
          <p:nvPr/>
        </p:nvSpPr>
        <p:spPr bwMode="auto">
          <a:xfrm>
            <a:off x="206375" y="4114800"/>
            <a:ext cx="525463" cy="549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8" name="Text Box 8"/>
          <p:cNvSpPr txBox="1">
            <a:spLocks noChangeArrowheads="1"/>
          </p:cNvSpPr>
          <p:nvPr/>
        </p:nvSpPr>
        <p:spPr bwMode="auto">
          <a:xfrm>
            <a:off x="0" y="5808663"/>
            <a:ext cx="9144000" cy="8350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2400" b="1">
                <a:solidFill>
                  <a:schemeClr val="tx1"/>
                </a:solidFill>
                <a:latin typeface="Times New Roman" panose="02020603050405020304" pitchFamily="18" charset="0"/>
              </a:rPr>
              <a:t>Podstawowym powodem kryzysu oprogramowania jest </a:t>
            </a:r>
          </a:p>
          <a:p>
            <a:pPr algn="ctr"/>
            <a:r>
              <a:rPr lang="pl-PL" altLang="pl-PL" sz="2400" b="1">
                <a:solidFill>
                  <a:schemeClr val="tx1"/>
                </a:solidFill>
                <a:latin typeface="Times New Roman" panose="02020603050405020304" pitchFamily="18" charset="0"/>
              </a:rPr>
              <a:t>złożoność produktów informatyki i procesów ich wytwarzania. </a:t>
            </a:r>
            <a:endParaRPr lang="pl-PL" altLang="pl-PL" sz="24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0"/>
            <a:ext cx="8228013" cy="838200"/>
          </a:xfrm>
        </p:spPr>
        <p:txBody>
          <a:bodyPr/>
          <a:lstStyle/>
          <a:p>
            <a:r>
              <a:rPr lang="pl-PL" altLang="pl-PL" smtClean="0"/>
              <a:t>Źródła złożoności projektu oprogramowania</a:t>
            </a:r>
          </a:p>
        </p:txBody>
      </p:sp>
      <p:sp>
        <p:nvSpPr>
          <p:cNvPr id="11267" name="AutoShape 3"/>
          <p:cNvSpPr>
            <a:spLocks noChangeArrowheads="1"/>
          </p:cNvSpPr>
          <p:nvPr/>
        </p:nvSpPr>
        <p:spPr bwMode="auto">
          <a:xfrm>
            <a:off x="5957888" y="1844675"/>
            <a:ext cx="2971800" cy="1192213"/>
          </a:xfrm>
          <a:prstGeom prst="roundRect">
            <a:avLst>
              <a:gd name="adj" fmla="val 12495"/>
            </a:avLst>
          </a:prstGeom>
          <a:solidFill>
            <a:srgbClr val="C0FEF9"/>
          </a:solidFill>
          <a:ln w="12700">
            <a:solidFill>
              <a:schemeClr val="tx1"/>
            </a:solidFill>
            <a:round/>
            <a:headEnd/>
            <a:tailEnd/>
          </a:ln>
          <a:effectLst>
            <a:outerShdw dist="107763" dir="2700000" algn="ctr" rotWithShape="0">
              <a:schemeClr val="bg2"/>
            </a:outerShdw>
          </a:effec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Zespół projektantów </a:t>
            </a:r>
            <a:r>
              <a:rPr lang="pl-PL" altLang="pl-PL" sz="1600">
                <a:solidFill>
                  <a:schemeClr val="tx1"/>
                </a:solidFill>
                <a:latin typeface="Times New Roman" panose="02020603050405020304" pitchFamily="18" charset="0"/>
              </a:rPr>
              <a:t>podlegający ograniczeniom pamięci, percepcji, wyrażania informacji i komunikacji.</a:t>
            </a:r>
          </a:p>
        </p:txBody>
      </p:sp>
      <p:sp>
        <p:nvSpPr>
          <p:cNvPr id="11268" name="AutoShape 4"/>
          <p:cNvSpPr>
            <a:spLocks noChangeArrowheads="1"/>
          </p:cNvSpPr>
          <p:nvPr/>
        </p:nvSpPr>
        <p:spPr bwMode="auto">
          <a:xfrm>
            <a:off x="165100" y="1897063"/>
            <a:ext cx="2971800" cy="1192212"/>
          </a:xfrm>
          <a:prstGeom prst="roundRect">
            <a:avLst>
              <a:gd name="adj" fmla="val 12495"/>
            </a:avLst>
          </a:prstGeom>
          <a:solidFill>
            <a:srgbClr val="C0FEF9"/>
          </a:solidFill>
          <a:ln w="12700">
            <a:solidFill>
              <a:schemeClr val="tx1"/>
            </a:solidFill>
            <a:round/>
            <a:headEnd/>
            <a:tailEnd/>
          </a:ln>
          <a:effectLst>
            <a:outerShdw dist="107763" dir="2700000" algn="ctr" rotWithShape="0">
              <a:schemeClr val="bg2"/>
            </a:outerShdw>
          </a:effec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Dziedzina problemowa</a:t>
            </a:r>
            <a:r>
              <a:rPr lang="pl-PL" altLang="pl-PL" sz="1800">
                <a:solidFill>
                  <a:schemeClr val="tx1"/>
                </a:solidFill>
                <a:latin typeface="Times New Roman" panose="02020603050405020304" pitchFamily="18" charset="0"/>
              </a:rPr>
              <a:t>, </a:t>
            </a:r>
          </a:p>
          <a:p>
            <a:r>
              <a:rPr lang="pl-PL" altLang="pl-PL" sz="1600">
                <a:solidFill>
                  <a:schemeClr val="tx1"/>
                </a:solidFill>
                <a:latin typeface="Times New Roman" panose="02020603050405020304" pitchFamily="18" charset="0"/>
              </a:rPr>
              <a:t>obejmująca ogromną liczbę wzajemnie uzależnionych aspektów i problemów.</a:t>
            </a:r>
          </a:p>
        </p:txBody>
      </p:sp>
      <p:sp>
        <p:nvSpPr>
          <p:cNvPr id="11269" name="AutoShape 5"/>
          <p:cNvSpPr>
            <a:spLocks noChangeArrowheads="1"/>
          </p:cNvSpPr>
          <p:nvPr/>
        </p:nvSpPr>
        <p:spPr bwMode="auto">
          <a:xfrm>
            <a:off x="152400" y="5105400"/>
            <a:ext cx="2971800" cy="1222375"/>
          </a:xfrm>
          <a:prstGeom prst="roundRect">
            <a:avLst>
              <a:gd name="adj" fmla="val 12495"/>
            </a:avLst>
          </a:prstGeom>
          <a:solidFill>
            <a:srgbClr val="C0FEF9"/>
          </a:solidFill>
          <a:ln w="12700">
            <a:solidFill>
              <a:schemeClr val="tx1"/>
            </a:solidFill>
            <a:round/>
            <a:headEnd/>
            <a:tailEnd/>
          </a:ln>
          <a:effectLst>
            <a:outerShdw dist="107763" dir="2700000" algn="ctr" rotWithShape="0">
              <a:schemeClr val="bg2"/>
            </a:outerShdw>
          </a:effec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Środki i technologie </a:t>
            </a:r>
          </a:p>
          <a:p>
            <a:r>
              <a:rPr lang="pl-PL" altLang="pl-PL" sz="1800" b="1">
                <a:solidFill>
                  <a:schemeClr val="tx1"/>
                </a:solidFill>
                <a:latin typeface="Times New Roman" panose="02020603050405020304" pitchFamily="18" charset="0"/>
              </a:rPr>
              <a:t>informatyczne</a:t>
            </a:r>
            <a:r>
              <a:rPr lang="pl-PL" altLang="pl-PL" sz="1800">
                <a:solidFill>
                  <a:schemeClr val="tx1"/>
                </a:solidFill>
                <a:latin typeface="Times New Roman" panose="02020603050405020304" pitchFamily="18" charset="0"/>
              </a:rPr>
              <a:t>: </a:t>
            </a:r>
          </a:p>
          <a:p>
            <a:r>
              <a:rPr lang="pl-PL" altLang="pl-PL" sz="1600">
                <a:solidFill>
                  <a:schemeClr val="tx1"/>
                </a:solidFill>
                <a:latin typeface="Times New Roman" panose="02020603050405020304" pitchFamily="18" charset="0"/>
              </a:rPr>
              <a:t>sprzęt, oprogramowanie, sieć,</a:t>
            </a:r>
          </a:p>
          <a:p>
            <a:r>
              <a:rPr lang="pl-PL" altLang="pl-PL" sz="1600">
                <a:solidFill>
                  <a:schemeClr val="tx1"/>
                </a:solidFill>
                <a:latin typeface="Times New Roman" panose="02020603050405020304" pitchFamily="18" charset="0"/>
              </a:rPr>
              <a:t>języki, narzędzia, udogodnienia.</a:t>
            </a:r>
          </a:p>
        </p:txBody>
      </p:sp>
      <p:sp>
        <p:nvSpPr>
          <p:cNvPr id="11270" name="Oval 6"/>
          <p:cNvSpPr>
            <a:spLocks noChangeArrowheads="1"/>
          </p:cNvSpPr>
          <p:nvPr/>
        </p:nvSpPr>
        <p:spPr bwMode="auto">
          <a:xfrm>
            <a:off x="3352800" y="2117725"/>
            <a:ext cx="2368550" cy="3479800"/>
          </a:xfrm>
          <a:prstGeom prst="ellipse">
            <a:avLst/>
          </a:prstGeom>
          <a:solidFill>
            <a:srgbClr val="FDC0E5"/>
          </a:solidFill>
          <a:ln w="12700">
            <a:solidFill>
              <a:schemeClr val="tx1"/>
            </a:solidFill>
            <a:round/>
            <a:headEnd/>
            <a:tailEnd/>
          </a:ln>
          <a:effectLst>
            <a:outerShdw dist="107763" dir="2700000" algn="ctr" rotWithShape="0">
              <a:schemeClr val="bg2"/>
            </a:outerShdw>
          </a:effec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1" name="Rectangle 7"/>
          <p:cNvSpPr>
            <a:spLocks noChangeArrowheads="1"/>
          </p:cNvSpPr>
          <p:nvPr/>
        </p:nvSpPr>
        <p:spPr bwMode="auto">
          <a:xfrm>
            <a:off x="3549650" y="2578100"/>
            <a:ext cx="1976438"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solidFill>
                  <a:schemeClr val="tx1"/>
                </a:solidFill>
                <a:latin typeface="Times New Roman" panose="02020603050405020304" pitchFamily="18" charset="0"/>
              </a:rPr>
              <a:t>Oprogramowanie</a:t>
            </a:r>
            <a:r>
              <a:rPr lang="pl-PL" altLang="pl-PL" sz="1600" b="1">
                <a:solidFill>
                  <a:schemeClr val="tx1"/>
                </a:solidFill>
                <a:latin typeface="Times New Roman" panose="02020603050405020304" pitchFamily="18" charset="0"/>
              </a:rPr>
              <a:t>:</a:t>
            </a:r>
          </a:p>
          <a:p>
            <a:pPr algn="ctr"/>
            <a:r>
              <a:rPr lang="pl-PL" altLang="pl-PL" sz="1600" b="1">
                <a:solidFill>
                  <a:schemeClr val="tx1"/>
                </a:solidFill>
                <a:latin typeface="Times New Roman" panose="02020603050405020304" pitchFamily="18" charset="0"/>
              </a:rPr>
              <a:t>decyzje strategiczne,</a:t>
            </a:r>
          </a:p>
          <a:p>
            <a:pPr algn="ctr"/>
            <a:r>
              <a:rPr lang="pl-PL" altLang="pl-PL" sz="1600" b="1">
                <a:solidFill>
                  <a:schemeClr val="tx1"/>
                </a:solidFill>
                <a:latin typeface="Times New Roman" panose="02020603050405020304" pitchFamily="18" charset="0"/>
              </a:rPr>
              <a:t>analiza, </a:t>
            </a:r>
          </a:p>
          <a:p>
            <a:pPr algn="ctr"/>
            <a:r>
              <a:rPr lang="pl-PL" altLang="pl-PL" sz="1600" b="1">
                <a:solidFill>
                  <a:schemeClr val="tx1"/>
                </a:solidFill>
                <a:latin typeface="Times New Roman" panose="02020603050405020304" pitchFamily="18" charset="0"/>
              </a:rPr>
              <a:t>projektowanie,</a:t>
            </a:r>
          </a:p>
          <a:p>
            <a:pPr algn="ctr"/>
            <a:r>
              <a:rPr lang="pl-PL" altLang="pl-PL" sz="1600" b="1">
                <a:solidFill>
                  <a:schemeClr val="tx1"/>
                </a:solidFill>
                <a:latin typeface="Times New Roman" panose="02020603050405020304" pitchFamily="18" charset="0"/>
              </a:rPr>
              <a:t>konstrukcja,</a:t>
            </a:r>
          </a:p>
          <a:p>
            <a:pPr algn="ctr"/>
            <a:r>
              <a:rPr lang="pl-PL" altLang="pl-PL" sz="1600" b="1">
                <a:solidFill>
                  <a:schemeClr val="tx1"/>
                </a:solidFill>
                <a:latin typeface="Times New Roman" panose="02020603050405020304" pitchFamily="18" charset="0"/>
              </a:rPr>
              <a:t>dokumentacja,</a:t>
            </a:r>
          </a:p>
          <a:p>
            <a:pPr algn="ctr"/>
            <a:r>
              <a:rPr lang="pl-PL" altLang="pl-PL" sz="1600" b="1">
                <a:solidFill>
                  <a:schemeClr val="tx1"/>
                </a:solidFill>
                <a:latin typeface="Times New Roman" panose="02020603050405020304" pitchFamily="18" charset="0"/>
              </a:rPr>
              <a:t>wdrożenie,</a:t>
            </a:r>
          </a:p>
          <a:p>
            <a:pPr algn="ctr"/>
            <a:r>
              <a:rPr lang="pl-PL" altLang="pl-PL" sz="1600" b="1">
                <a:solidFill>
                  <a:schemeClr val="tx1"/>
                </a:solidFill>
                <a:latin typeface="Times New Roman" panose="02020603050405020304" pitchFamily="18" charset="0"/>
              </a:rPr>
              <a:t>szkolenie,</a:t>
            </a:r>
          </a:p>
          <a:p>
            <a:pPr algn="ctr"/>
            <a:r>
              <a:rPr lang="pl-PL" altLang="pl-PL" sz="1600" b="1">
                <a:solidFill>
                  <a:schemeClr val="tx1"/>
                </a:solidFill>
                <a:latin typeface="Times New Roman" panose="02020603050405020304" pitchFamily="18" charset="0"/>
              </a:rPr>
              <a:t>eksploatacja,</a:t>
            </a:r>
          </a:p>
          <a:p>
            <a:pPr algn="ctr"/>
            <a:r>
              <a:rPr lang="pl-PL" altLang="pl-PL" sz="1600" b="1">
                <a:solidFill>
                  <a:schemeClr val="tx1"/>
                </a:solidFill>
                <a:latin typeface="Times New Roman" panose="02020603050405020304" pitchFamily="18" charset="0"/>
              </a:rPr>
              <a:t>pielęgnacja,</a:t>
            </a:r>
          </a:p>
          <a:p>
            <a:pPr algn="ctr"/>
            <a:r>
              <a:rPr lang="pl-PL" altLang="pl-PL" sz="1600" b="1">
                <a:solidFill>
                  <a:schemeClr val="tx1"/>
                </a:solidFill>
                <a:latin typeface="Times New Roman" panose="02020603050405020304" pitchFamily="18" charset="0"/>
              </a:rPr>
              <a:t>modyfikacja.</a:t>
            </a:r>
          </a:p>
        </p:txBody>
      </p:sp>
      <p:pic>
        <p:nvPicPr>
          <p:cNvPr id="11272"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538163"/>
            <a:ext cx="228282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73" name="Group 9"/>
          <p:cNvGrpSpPr>
            <a:grpSpLocks/>
          </p:cNvGrpSpPr>
          <p:nvPr/>
        </p:nvGrpSpPr>
        <p:grpSpPr bwMode="auto">
          <a:xfrm rot="3275874">
            <a:off x="3228975" y="4505325"/>
            <a:ext cx="266700" cy="933450"/>
            <a:chOff x="1728" y="2880"/>
            <a:chExt cx="168" cy="588"/>
          </a:xfrm>
        </p:grpSpPr>
        <p:sp>
          <p:nvSpPr>
            <p:cNvPr id="11288" name="Freeform 10"/>
            <p:cNvSpPr>
              <a:spLocks/>
            </p:cNvSpPr>
            <p:nvPr/>
          </p:nvSpPr>
          <p:spPr bwMode="auto">
            <a:xfrm>
              <a:off x="1739" y="2910"/>
              <a:ext cx="157" cy="558"/>
            </a:xfrm>
            <a:custGeom>
              <a:avLst/>
              <a:gdLst>
                <a:gd name="T0" fmla="*/ 0 w 1099"/>
                <a:gd name="T1" fmla="*/ 0 h 3909"/>
                <a:gd name="T2" fmla="*/ 0 w 1099"/>
                <a:gd name="T3" fmla="*/ 0 h 3909"/>
                <a:gd name="T4" fmla="*/ 0 w 1099"/>
                <a:gd name="T5" fmla="*/ 0 h 3909"/>
                <a:gd name="T6" fmla="*/ 0 w 1099"/>
                <a:gd name="T7" fmla="*/ 0 h 3909"/>
                <a:gd name="T8" fmla="*/ 0 w 1099"/>
                <a:gd name="T9" fmla="*/ 0 h 3909"/>
                <a:gd name="T10" fmla="*/ 0 w 1099"/>
                <a:gd name="T11" fmla="*/ 0 h 3909"/>
                <a:gd name="T12" fmla="*/ 0 w 1099"/>
                <a:gd name="T13" fmla="*/ 0 h 3909"/>
                <a:gd name="T14" fmla="*/ 0 w 1099"/>
                <a:gd name="T15" fmla="*/ 0 h 3909"/>
                <a:gd name="T16" fmla="*/ 0 w 1099"/>
                <a:gd name="T17" fmla="*/ 0 h 3909"/>
                <a:gd name="T18" fmla="*/ 0 w 1099"/>
                <a:gd name="T19" fmla="*/ 0 h 3909"/>
                <a:gd name="T20" fmla="*/ 0 w 1099"/>
                <a:gd name="T21" fmla="*/ 0 h 3909"/>
                <a:gd name="T22" fmla="*/ 0 w 1099"/>
                <a:gd name="T23" fmla="*/ 0 h 3909"/>
                <a:gd name="T24" fmla="*/ 0 w 1099"/>
                <a:gd name="T25" fmla="*/ 0 h 3909"/>
                <a:gd name="T26" fmla="*/ 0 w 1099"/>
                <a:gd name="T27" fmla="*/ 0 h 3909"/>
                <a:gd name="T28" fmla="*/ 0 w 1099"/>
                <a:gd name="T29" fmla="*/ 0 h 3909"/>
                <a:gd name="T30" fmla="*/ 0 w 1099"/>
                <a:gd name="T31" fmla="*/ 0 h 39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99" h="3909">
                  <a:moveTo>
                    <a:pt x="0" y="3909"/>
                  </a:moveTo>
                  <a:lnTo>
                    <a:pt x="442" y="3568"/>
                  </a:lnTo>
                  <a:lnTo>
                    <a:pt x="442" y="3749"/>
                  </a:lnTo>
                  <a:lnTo>
                    <a:pt x="650" y="3749"/>
                  </a:lnTo>
                  <a:lnTo>
                    <a:pt x="650" y="3568"/>
                  </a:lnTo>
                  <a:lnTo>
                    <a:pt x="1098" y="3909"/>
                  </a:lnTo>
                  <a:lnTo>
                    <a:pt x="1099" y="2536"/>
                  </a:lnTo>
                  <a:lnTo>
                    <a:pt x="654" y="2196"/>
                  </a:lnTo>
                  <a:lnTo>
                    <a:pt x="651" y="713"/>
                  </a:lnTo>
                  <a:lnTo>
                    <a:pt x="1099" y="1053"/>
                  </a:lnTo>
                  <a:lnTo>
                    <a:pt x="551" y="0"/>
                  </a:lnTo>
                  <a:lnTo>
                    <a:pt x="0" y="1053"/>
                  </a:lnTo>
                  <a:lnTo>
                    <a:pt x="446" y="713"/>
                  </a:lnTo>
                  <a:lnTo>
                    <a:pt x="442" y="2196"/>
                  </a:lnTo>
                  <a:lnTo>
                    <a:pt x="0" y="2536"/>
                  </a:lnTo>
                  <a:lnTo>
                    <a:pt x="0" y="3909"/>
                  </a:lnTo>
                  <a:close/>
                </a:path>
              </a:pathLst>
            </a:custGeom>
            <a:solidFill>
              <a:srgbClr val="000000"/>
            </a:solidFill>
            <a:ln w="0">
              <a:solidFill>
                <a:srgbClr val="000000"/>
              </a:solidFill>
              <a:prstDash val="solid"/>
              <a:round/>
              <a:headEnd/>
              <a:tailEnd/>
            </a:ln>
          </p:spPr>
          <p:txBody>
            <a:bodyPr/>
            <a:lstStyle/>
            <a:p>
              <a:endParaRPr lang="pl-PL"/>
            </a:p>
          </p:txBody>
        </p:sp>
        <p:sp>
          <p:nvSpPr>
            <p:cNvPr id="11289" name="Freeform 11"/>
            <p:cNvSpPr>
              <a:spLocks/>
            </p:cNvSpPr>
            <p:nvPr/>
          </p:nvSpPr>
          <p:spPr bwMode="auto">
            <a:xfrm>
              <a:off x="1728" y="2880"/>
              <a:ext cx="156" cy="558"/>
            </a:xfrm>
            <a:custGeom>
              <a:avLst/>
              <a:gdLst>
                <a:gd name="T0" fmla="*/ 0 w 1095"/>
                <a:gd name="T1" fmla="*/ 0 h 3905"/>
                <a:gd name="T2" fmla="*/ 0 w 1095"/>
                <a:gd name="T3" fmla="*/ 0 h 3905"/>
                <a:gd name="T4" fmla="*/ 0 w 1095"/>
                <a:gd name="T5" fmla="*/ 0 h 3905"/>
                <a:gd name="T6" fmla="*/ 0 w 1095"/>
                <a:gd name="T7" fmla="*/ 0 h 3905"/>
                <a:gd name="T8" fmla="*/ 0 w 1095"/>
                <a:gd name="T9" fmla="*/ 0 h 3905"/>
                <a:gd name="T10" fmla="*/ 0 w 1095"/>
                <a:gd name="T11" fmla="*/ 0 h 3905"/>
                <a:gd name="T12" fmla="*/ 0 w 1095"/>
                <a:gd name="T13" fmla="*/ 0 h 3905"/>
                <a:gd name="T14" fmla="*/ 0 w 1095"/>
                <a:gd name="T15" fmla="*/ 0 h 3905"/>
                <a:gd name="T16" fmla="*/ 0 w 1095"/>
                <a:gd name="T17" fmla="*/ 0 h 3905"/>
                <a:gd name="T18" fmla="*/ 0 w 1095"/>
                <a:gd name="T19" fmla="*/ 0 h 3905"/>
                <a:gd name="T20" fmla="*/ 0 w 1095"/>
                <a:gd name="T21" fmla="*/ 0 h 3905"/>
                <a:gd name="T22" fmla="*/ 0 w 1095"/>
                <a:gd name="T23" fmla="*/ 0 h 3905"/>
                <a:gd name="T24" fmla="*/ 0 w 1095"/>
                <a:gd name="T25" fmla="*/ 0 h 3905"/>
                <a:gd name="T26" fmla="*/ 0 w 1095"/>
                <a:gd name="T27" fmla="*/ 0 h 3905"/>
                <a:gd name="T28" fmla="*/ 0 w 1095"/>
                <a:gd name="T29" fmla="*/ 0 h 3905"/>
                <a:gd name="T30" fmla="*/ 0 w 1095"/>
                <a:gd name="T31" fmla="*/ 0 h 39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95" h="3905">
                  <a:moveTo>
                    <a:pt x="0" y="3905"/>
                  </a:moveTo>
                  <a:lnTo>
                    <a:pt x="440" y="3568"/>
                  </a:lnTo>
                  <a:lnTo>
                    <a:pt x="440" y="3744"/>
                  </a:lnTo>
                  <a:lnTo>
                    <a:pt x="648" y="3744"/>
                  </a:lnTo>
                  <a:lnTo>
                    <a:pt x="648" y="3568"/>
                  </a:lnTo>
                  <a:lnTo>
                    <a:pt x="1095" y="3905"/>
                  </a:lnTo>
                  <a:lnTo>
                    <a:pt x="1095" y="2538"/>
                  </a:lnTo>
                  <a:lnTo>
                    <a:pt x="653" y="2192"/>
                  </a:lnTo>
                  <a:lnTo>
                    <a:pt x="649" y="712"/>
                  </a:lnTo>
                  <a:lnTo>
                    <a:pt x="1095" y="1049"/>
                  </a:lnTo>
                  <a:lnTo>
                    <a:pt x="546" y="0"/>
                  </a:lnTo>
                  <a:lnTo>
                    <a:pt x="0" y="1049"/>
                  </a:lnTo>
                  <a:lnTo>
                    <a:pt x="443" y="712"/>
                  </a:lnTo>
                  <a:lnTo>
                    <a:pt x="440" y="2192"/>
                  </a:lnTo>
                  <a:lnTo>
                    <a:pt x="0" y="2538"/>
                  </a:lnTo>
                  <a:lnTo>
                    <a:pt x="0" y="3905"/>
                  </a:lnTo>
                  <a:close/>
                </a:path>
              </a:pathLst>
            </a:custGeom>
            <a:solidFill>
              <a:srgbClr val="FF0000"/>
            </a:solidFill>
            <a:ln w="0">
              <a:solidFill>
                <a:srgbClr val="000000"/>
              </a:solidFill>
              <a:prstDash val="solid"/>
              <a:round/>
              <a:headEnd/>
              <a:tailEnd/>
            </a:ln>
          </p:spPr>
          <p:txBody>
            <a:bodyPr/>
            <a:lstStyle/>
            <a:p>
              <a:endParaRPr lang="pl-PL"/>
            </a:p>
          </p:txBody>
        </p:sp>
      </p:grpSp>
      <p:grpSp>
        <p:nvGrpSpPr>
          <p:cNvPr id="11274" name="Group 12"/>
          <p:cNvGrpSpPr>
            <a:grpSpLocks/>
          </p:cNvGrpSpPr>
          <p:nvPr/>
        </p:nvGrpSpPr>
        <p:grpSpPr bwMode="auto">
          <a:xfrm rot="-2350928">
            <a:off x="5303838" y="2998788"/>
            <a:ext cx="944562" cy="277812"/>
            <a:chOff x="3504" y="2322"/>
            <a:chExt cx="595" cy="175"/>
          </a:xfrm>
        </p:grpSpPr>
        <p:sp>
          <p:nvSpPr>
            <p:cNvPr id="11286" name="Freeform 13"/>
            <p:cNvSpPr>
              <a:spLocks/>
            </p:cNvSpPr>
            <p:nvPr/>
          </p:nvSpPr>
          <p:spPr bwMode="auto">
            <a:xfrm>
              <a:off x="3534" y="2322"/>
              <a:ext cx="565" cy="163"/>
            </a:xfrm>
            <a:custGeom>
              <a:avLst/>
              <a:gdLst>
                <a:gd name="T0" fmla="*/ 564 w 565"/>
                <a:gd name="T1" fmla="*/ 162 h 163"/>
                <a:gd name="T2" fmla="*/ 515 w 565"/>
                <a:gd name="T3" fmla="*/ 97 h 163"/>
                <a:gd name="T4" fmla="*/ 541 w 565"/>
                <a:gd name="T5" fmla="*/ 97 h 163"/>
                <a:gd name="T6" fmla="*/ 541 w 565"/>
                <a:gd name="T7" fmla="*/ 66 h 163"/>
                <a:gd name="T8" fmla="*/ 515 w 565"/>
                <a:gd name="T9" fmla="*/ 66 h 163"/>
                <a:gd name="T10" fmla="*/ 564 w 565"/>
                <a:gd name="T11" fmla="*/ 0 h 163"/>
                <a:gd name="T12" fmla="*/ 366 w 565"/>
                <a:gd name="T13" fmla="*/ 0 h 163"/>
                <a:gd name="T14" fmla="*/ 317 w 565"/>
                <a:gd name="T15" fmla="*/ 65 h 163"/>
                <a:gd name="T16" fmla="*/ 103 w 565"/>
                <a:gd name="T17" fmla="*/ 66 h 163"/>
                <a:gd name="T18" fmla="*/ 152 w 565"/>
                <a:gd name="T19" fmla="*/ 0 h 163"/>
                <a:gd name="T20" fmla="*/ 0 w 565"/>
                <a:gd name="T21" fmla="*/ 81 h 163"/>
                <a:gd name="T22" fmla="*/ 152 w 565"/>
                <a:gd name="T23" fmla="*/ 162 h 163"/>
                <a:gd name="T24" fmla="*/ 103 w 565"/>
                <a:gd name="T25" fmla="*/ 96 h 163"/>
                <a:gd name="T26" fmla="*/ 317 w 565"/>
                <a:gd name="T27" fmla="*/ 97 h 163"/>
                <a:gd name="T28" fmla="*/ 366 w 565"/>
                <a:gd name="T29" fmla="*/ 162 h 163"/>
                <a:gd name="T30" fmla="*/ 564 w 565"/>
                <a:gd name="T31" fmla="*/ 162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5" h="163">
                  <a:moveTo>
                    <a:pt x="564" y="162"/>
                  </a:moveTo>
                  <a:lnTo>
                    <a:pt x="515" y="97"/>
                  </a:lnTo>
                  <a:lnTo>
                    <a:pt x="541" y="97"/>
                  </a:lnTo>
                  <a:lnTo>
                    <a:pt x="541" y="66"/>
                  </a:lnTo>
                  <a:lnTo>
                    <a:pt x="515" y="66"/>
                  </a:lnTo>
                  <a:lnTo>
                    <a:pt x="564" y="0"/>
                  </a:lnTo>
                  <a:lnTo>
                    <a:pt x="366" y="0"/>
                  </a:lnTo>
                  <a:lnTo>
                    <a:pt x="317" y="65"/>
                  </a:lnTo>
                  <a:lnTo>
                    <a:pt x="103" y="66"/>
                  </a:lnTo>
                  <a:lnTo>
                    <a:pt x="152" y="0"/>
                  </a:lnTo>
                  <a:lnTo>
                    <a:pt x="0" y="81"/>
                  </a:lnTo>
                  <a:lnTo>
                    <a:pt x="152" y="162"/>
                  </a:lnTo>
                  <a:lnTo>
                    <a:pt x="103" y="96"/>
                  </a:lnTo>
                  <a:lnTo>
                    <a:pt x="317" y="97"/>
                  </a:lnTo>
                  <a:lnTo>
                    <a:pt x="366" y="162"/>
                  </a:lnTo>
                  <a:lnTo>
                    <a:pt x="564" y="162"/>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287" name="Freeform 14"/>
            <p:cNvSpPr>
              <a:spLocks/>
            </p:cNvSpPr>
            <p:nvPr/>
          </p:nvSpPr>
          <p:spPr bwMode="auto">
            <a:xfrm>
              <a:off x="3504" y="2334"/>
              <a:ext cx="565" cy="163"/>
            </a:xfrm>
            <a:custGeom>
              <a:avLst/>
              <a:gdLst>
                <a:gd name="T0" fmla="*/ 564 w 565"/>
                <a:gd name="T1" fmla="*/ 162 h 163"/>
                <a:gd name="T2" fmla="*/ 515 w 565"/>
                <a:gd name="T3" fmla="*/ 97 h 163"/>
                <a:gd name="T4" fmla="*/ 540 w 565"/>
                <a:gd name="T5" fmla="*/ 97 h 163"/>
                <a:gd name="T6" fmla="*/ 540 w 565"/>
                <a:gd name="T7" fmla="*/ 66 h 163"/>
                <a:gd name="T8" fmla="*/ 515 w 565"/>
                <a:gd name="T9" fmla="*/ 66 h 163"/>
                <a:gd name="T10" fmla="*/ 564 w 565"/>
                <a:gd name="T11" fmla="*/ 0 h 163"/>
                <a:gd name="T12" fmla="*/ 366 w 565"/>
                <a:gd name="T13" fmla="*/ 0 h 163"/>
                <a:gd name="T14" fmla="*/ 316 w 565"/>
                <a:gd name="T15" fmla="*/ 65 h 163"/>
                <a:gd name="T16" fmla="*/ 103 w 565"/>
                <a:gd name="T17" fmla="*/ 66 h 163"/>
                <a:gd name="T18" fmla="*/ 151 w 565"/>
                <a:gd name="T19" fmla="*/ 0 h 163"/>
                <a:gd name="T20" fmla="*/ 0 w 565"/>
                <a:gd name="T21" fmla="*/ 81 h 163"/>
                <a:gd name="T22" fmla="*/ 151 w 565"/>
                <a:gd name="T23" fmla="*/ 162 h 163"/>
                <a:gd name="T24" fmla="*/ 103 w 565"/>
                <a:gd name="T25" fmla="*/ 96 h 163"/>
                <a:gd name="T26" fmla="*/ 316 w 565"/>
                <a:gd name="T27" fmla="*/ 97 h 163"/>
                <a:gd name="T28" fmla="*/ 366 w 565"/>
                <a:gd name="T29" fmla="*/ 162 h 163"/>
                <a:gd name="T30" fmla="*/ 564 w 565"/>
                <a:gd name="T31" fmla="*/ 162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5" h="163">
                  <a:moveTo>
                    <a:pt x="564" y="162"/>
                  </a:moveTo>
                  <a:lnTo>
                    <a:pt x="515" y="97"/>
                  </a:lnTo>
                  <a:lnTo>
                    <a:pt x="540" y="97"/>
                  </a:lnTo>
                  <a:lnTo>
                    <a:pt x="540" y="66"/>
                  </a:lnTo>
                  <a:lnTo>
                    <a:pt x="515" y="66"/>
                  </a:lnTo>
                  <a:lnTo>
                    <a:pt x="564" y="0"/>
                  </a:lnTo>
                  <a:lnTo>
                    <a:pt x="366" y="0"/>
                  </a:lnTo>
                  <a:lnTo>
                    <a:pt x="316" y="65"/>
                  </a:lnTo>
                  <a:lnTo>
                    <a:pt x="103" y="66"/>
                  </a:lnTo>
                  <a:lnTo>
                    <a:pt x="151" y="0"/>
                  </a:lnTo>
                  <a:lnTo>
                    <a:pt x="0" y="81"/>
                  </a:lnTo>
                  <a:lnTo>
                    <a:pt x="151" y="162"/>
                  </a:lnTo>
                  <a:lnTo>
                    <a:pt x="103" y="96"/>
                  </a:lnTo>
                  <a:lnTo>
                    <a:pt x="316" y="97"/>
                  </a:lnTo>
                  <a:lnTo>
                    <a:pt x="366" y="162"/>
                  </a:lnTo>
                  <a:lnTo>
                    <a:pt x="564" y="162"/>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grpSp>
        <p:nvGrpSpPr>
          <p:cNvPr id="11275" name="Group 15"/>
          <p:cNvGrpSpPr>
            <a:grpSpLocks/>
          </p:cNvGrpSpPr>
          <p:nvPr/>
        </p:nvGrpSpPr>
        <p:grpSpPr bwMode="auto">
          <a:xfrm rot="2253134">
            <a:off x="2865438" y="2998788"/>
            <a:ext cx="944562" cy="277812"/>
            <a:chOff x="1752" y="2322"/>
            <a:chExt cx="595" cy="175"/>
          </a:xfrm>
        </p:grpSpPr>
        <p:sp>
          <p:nvSpPr>
            <p:cNvPr id="11284" name="Freeform 16"/>
            <p:cNvSpPr>
              <a:spLocks/>
            </p:cNvSpPr>
            <p:nvPr/>
          </p:nvSpPr>
          <p:spPr bwMode="auto">
            <a:xfrm>
              <a:off x="1752" y="2334"/>
              <a:ext cx="565" cy="163"/>
            </a:xfrm>
            <a:custGeom>
              <a:avLst/>
              <a:gdLst>
                <a:gd name="T0" fmla="*/ 0 w 565"/>
                <a:gd name="T1" fmla="*/ 0 h 163"/>
                <a:gd name="T2" fmla="*/ 49 w 565"/>
                <a:gd name="T3" fmla="*/ 65 h 163"/>
                <a:gd name="T4" fmla="*/ 23 w 565"/>
                <a:gd name="T5" fmla="*/ 65 h 163"/>
                <a:gd name="T6" fmla="*/ 23 w 565"/>
                <a:gd name="T7" fmla="*/ 96 h 163"/>
                <a:gd name="T8" fmla="*/ 49 w 565"/>
                <a:gd name="T9" fmla="*/ 96 h 163"/>
                <a:gd name="T10" fmla="*/ 0 w 565"/>
                <a:gd name="T11" fmla="*/ 162 h 163"/>
                <a:gd name="T12" fmla="*/ 198 w 565"/>
                <a:gd name="T13" fmla="*/ 162 h 163"/>
                <a:gd name="T14" fmla="*/ 247 w 565"/>
                <a:gd name="T15" fmla="*/ 97 h 163"/>
                <a:gd name="T16" fmla="*/ 461 w 565"/>
                <a:gd name="T17" fmla="*/ 96 h 163"/>
                <a:gd name="T18" fmla="*/ 412 w 565"/>
                <a:gd name="T19" fmla="*/ 162 h 163"/>
                <a:gd name="T20" fmla="*/ 564 w 565"/>
                <a:gd name="T21" fmla="*/ 81 h 163"/>
                <a:gd name="T22" fmla="*/ 412 w 565"/>
                <a:gd name="T23" fmla="*/ 0 h 163"/>
                <a:gd name="T24" fmla="*/ 461 w 565"/>
                <a:gd name="T25" fmla="*/ 66 h 163"/>
                <a:gd name="T26" fmla="*/ 247 w 565"/>
                <a:gd name="T27" fmla="*/ 65 h 163"/>
                <a:gd name="T28" fmla="*/ 198 w 565"/>
                <a:gd name="T29" fmla="*/ 0 h 163"/>
                <a:gd name="T30" fmla="*/ 0 w 565"/>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5" h="163">
                  <a:moveTo>
                    <a:pt x="0" y="0"/>
                  </a:moveTo>
                  <a:lnTo>
                    <a:pt x="49" y="65"/>
                  </a:lnTo>
                  <a:lnTo>
                    <a:pt x="23" y="65"/>
                  </a:lnTo>
                  <a:lnTo>
                    <a:pt x="23" y="96"/>
                  </a:lnTo>
                  <a:lnTo>
                    <a:pt x="49" y="96"/>
                  </a:lnTo>
                  <a:lnTo>
                    <a:pt x="0" y="162"/>
                  </a:lnTo>
                  <a:lnTo>
                    <a:pt x="198" y="162"/>
                  </a:lnTo>
                  <a:lnTo>
                    <a:pt x="247" y="97"/>
                  </a:lnTo>
                  <a:lnTo>
                    <a:pt x="461" y="96"/>
                  </a:lnTo>
                  <a:lnTo>
                    <a:pt x="412" y="162"/>
                  </a:lnTo>
                  <a:lnTo>
                    <a:pt x="564" y="81"/>
                  </a:lnTo>
                  <a:lnTo>
                    <a:pt x="412" y="0"/>
                  </a:lnTo>
                  <a:lnTo>
                    <a:pt x="461" y="66"/>
                  </a:lnTo>
                  <a:lnTo>
                    <a:pt x="247" y="65"/>
                  </a:lnTo>
                  <a:lnTo>
                    <a:pt x="198" y="0"/>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285" name="Freeform 17"/>
            <p:cNvSpPr>
              <a:spLocks/>
            </p:cNvSpPr>
            <p:nvPr/>
          </p:nvSpPr>
          <p:spPr bwMode="auto">
            <a:xfrm>
              <a:off x="1782" y="2322"/>
              <a:ext cx="565" cy="163"/>
            </a:xfrm>
            <a:custGeom>
              <a:avLst/>
              <a:gdLst>
                <a:gd name="T0" fmla="*/ 0 w 565"/>
                <a:gd name="T1" fmla="*/ 0 h 163"/>
                <a:gd name="T2" fmla="*/ 49 w 565"/>
                <a:gd name="T3" fmla="*/ 65 h 163"/>
                <a:gd name="T4" fmla="*/ 24 w 565"/>
                <a:gd name="T5" fmla="*/ 65 h 163"/>
                <a:gd name="T6" fmla="*/ 24 w 565"/>
                <a:gd name="T7" fmla="*/ 96 h 163"/>
                <a:gd name="T8" fmla="*/ 49 w 565"/>
                <a:gd name="T9" fmla="*/ 96 h 163"/>
                <a:gd name="T10" fmla="*/ 0 w 565"/>
                <a:gd name="T11" fmla="*/ 162 h 163"/>
                <a:gd name="T12" fmla="*/ 198 w 565"/>
                <a:gd name="T13" fmla="*/ 162 h 163"/>
                <a:gd name="T14" fmla="*/ 248 w 565"/>
                <a:gd name="T15" fmla="*/ 97 h 163"/>
                <a:gd name="T16" fmla="*/ 461 w 565"/>
                <a:gd name="T17" fmla="*/ 96 h 163"/>
                <a:gd name="T18" fmla="*/ 413 w 565"/>
                <a:gd name="T19" fmla="*/ 162 h 163"/>
                <a:gd name="T20" fmla="*/ 564 w 565"/>
                <a:gd name="T21" fmla="*/ 81 h 163"/>
                <a:gd name="T22" fmla="*/ 413 w 565"/>
                <a:gd name="T23" fmla="*/ 0 h 163"/>
                <a:gd name="T24" fmla="*/ 461 w 565"/>
                <a:gd name="T25" fmla="*/ 66 h 163"/>
                <a:gd name="T26" fmla="*/ 248 w 565"/>
                <a:gd name="T27" fmla="*/ 65 h 163"/>
                <a:gd name="T28" fmla="*/ 198 w 565"/>
                <a:gd name="T29" fmla="*/ 0 h 163"/>
                <a:gd name="T30" fmla="*/ 0 w 565"/>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5" h="163">
                  <a:moveTo>
                    <a:pt x="0" y="0"/>
                  </a:moveTo>
                  <a:lnTo>
                    <a:pt x="49" y="65"/>
                  </a:lnTo>
                  <a:lnTo>
                    <a:pt x="24" y="65"/>
                  </a:lnTo>
                  <a:lnTo>
                    <a:pt x="24" y="96"/>
                  </a:lnTo>
                  <a:lnTo>
                    <a:pt x="49" y="96"/>
                  </a:lnTo>
                  <a:lnTo>
                    <a:pt x="0" y="162"/>
                  </a:lnTo>
                  <a:lnTo>
                    <a:pt x="198" y="162"/>
                  </a:lnTo>
                  <a:lnTo>
                    <a:pt x="248" y="97"/>
                  </a:lnTo>
                  <a:lnTo>
                    <a:pt x="461" y="96"/>
                  </a:lnTo>
                  <a:lnTo>
                    <a:pt x="413" y="162"/>
                  </a:lnTo>
                  <a:lnTo>
                    <a:pt x="564" y="81"/>
                  </a:lnTo>
                  <a:lnTo>
                    <a:pt x="413" y="0"/>
                  </a:lnTo>
                  <a:lnTo>
                    <a:pt x="461" y="66"/>
                  </a:lnTo>
                  <a:lnTo>
                    <a:pt x="248" y="65"/>
                  </a:lnTo>
                  <a:lnTo>
                    <a:pt x="198" y="0"/>
                  </a:lnTo>
                  <a:lnTo>
                    <a:pt x="0" y="0"/>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pic>
        <p:nvPicPr>
          <p:cNvPr id="11276"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288" y="644525"/>
            <a:ext cx="2497137"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7" name="AutoShape 19"/>
          <p:cNvSpPr>
            <a:spLocks noChangeArrowheads="1"/>
          </p:cNvSpPr>
          <p:nvPr/>
        </p:nvSpPr>
        <p:spPr bwMode="auto">
          <a:xfrm>
            <a:off x="5926138" y="5095875"/>
            <a:ext cx="3054350" cy="1455738"/>
          </a:xfrm>
          <a:prstGeom prst="roundRect">
            <a:avLst>
              <a:gd name="adj" fmla="val 12495"/>
            </a:avLst>
          </a:prstGeom>
          <a:solidFill>
            <a:srgbClr val="C0FEF9"/>
          </a:solidFill>
          <a:ln w="12700">
            <a:solidFill>
              <a:schemeClr val="tx1"/>
            </a:solidFill>
            <a:round/>
            <a:headEnd/>
            <a:tailEnd/>
          </a:ln>
          <a:effectLst>
            <a:outerShdw dist="107763" dir="2700000" algn="ctr" rotWithShape="0">
              <a:schemeClr val="bg2"/>
            </a:outerShdw>
          </a:effectLst>
        </p:spPr>
        <p:txBody>
          <a:bodyPr lIns="90488" tIns="44450" rIns="90488" bIns="44450">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Potencjalni użytkownicy</a:t>
            </a:r>
            <a:r>
              <a:rPr lang="pl-PL" altLang="pl-PL" sz="1800">
                <a:solidFill>
                  <a:schemeClr val="tx1"/>
                </a:solidFill>
                <a:latin typeface="Times New Roman" panose="02020603050405020304" pitchFamily="18" charset="0"/>
              </a:rPr>
              <a:t>: </a:t>
            </a:r>
          </a:p>
          <a:p>
            <a:r>
              <a:rPr lang="pl-PL" altLang="pl-PL" sz="1600">
                <a:solidFill>
                  <a:schemeClr val="tx1"/>
                </a:solidFill>
                <a:latin typeface="Times New Roman" panose="02020603050405020304" pitchFamily="18" charset="0"/>
              </a:rPr>
              <a:t>czynniki psychologiczne, ergonomia, ograniczenia pamięci i percepcji, skłonność do  błędów i nadużyć, tajność, prywatność. </a:t>
            </a:r>
          </a:p>
        </p:txBody>
      </p:sp>
      <p:grpSp>
        <p:nvGrpSpPr>
          <p:cNvPr id="11278" name="Group 20"/>
          <p:cNvGrpSpPr>
            <a:grpSpLocks/>
          </p:cNvGrpSpPr>
          <p:nvPr/>
        </p:nvGrpSpPr>
        <p:grpSpPr bwMode="auto">
          <a:xfrm rot="-3258504">
            <a:off x="5591175" y="4467225"/>
            <a:ext cx="266700" cy="933450"/>
            <a:chOff x="4128" y="2832"/>
            <a:chExt cx="168" cy="588"/>
          </a:xfrm>
        </p:grpSpPr>
        <p:sp>
          <p:nvSpPr>
            <p:cNvPr id="11282" name="Freeform 21"/>
            <p:cNvSpPr>
              <a:spLocks/>
            </p:cNvSpPr>
            <p:nvPr/>
          </p:nvSpPr>
          <p:spPr bwMode="auto">
            <a:xfrm>
              <a:off x="4139" y="2862"/>
              <a:ext cx="157" cy="558"/>
            </a:xfrm>
            <a:custGeom>
              <a:avLst/>
              <a:gdLst>
                <a:gd name="T0" fmla="*/ 0 w 1099"/>
                <a:gd name="T1" fmla="*/ 0 h 3909"/>
                <a:gd name="T2" fmla="*/ 0 w 1099"/>
                <a:gd name="T3" fmla="*/ 0 h 3909"/>
                <a:gd name="T4" fmla="*/ 0 w 1099"/>
                <a:gd name="T5" fmla="*/ 0 h 3909"/>
                <a:gd name="T6" fmla="*/ 0 w 1099"/>
                <a:gd name="T7" fmla="*/ 0 h 3909"/>
                <a:gd name="T8" fmla="*/ 0 w 1099"/>
                <a:gd name="T9" fmla="*/ 0 h 3909"/>
                <a:gd name="T10" fmla="*/ 0 w 1099"/>
                <a:gd name="T11" fmla="*/ 0 h 3909"/>
                <a:gd name="T12" fmla="*/ 0 w 1099"/>
                <a:gd name="T13" fmla="*/ 0 h 3909"/>
                <a:gd name="T14" fmla="*/ 0 w 1099"/>
                <a:gd name="T15" fmla="*/ 0 h 3909"/>
                <a:gd name="T16" fmla="*/ 0 w 1099"/>
                <a:gd name="T17" fmla="*/ 0 h 3909"/>
                <a:gd name="T18" fmla="*/ 0 w 1099"/>
                <a:gd name="T19" fmla="*/ 0 h 3909"/>
                <a:gd name="T20" fmla="*/ 0 w 1099"/>
                <a:gd name="T21" fmla="*/ 0 h 3909"/>
                <a:gd name="T22" fmla="*/ 0 w 1099"/>
                <a:gd name="T23" fmla="*/ 0 h 3909"/>
                <a:gd name="T24" fmla="*/ 0 w 1099"/>
                <a:gd name="T25" fmla="*/ 0 h 3909"/>
                <a:gd name="T26" fmla="*/ 0 w 1099"/>
                <a:gd name="T27" fmla="*/ 0 h 3909"/>
                <a:gd name="T28" fmla="*/ 0 w 1099"/>
                <a:gd name="T29" fmla="*/ 0 h 3909"/>
                <a:gd name="T30" fmla="*/ 0 w 1099"/>
                <a:gd name="T31" fmla="*/ 0 h 39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99" h="3909">
                  <a:moveTo>
                    <a:pt x="0" y="3909"/>
                  </a:moveTo>
                  <a:lnTo>
                    <a:pt x="442" y="3568"/>
                  </a:lnTo>
                  <a:lnTo>
                    <a:pt x="442" y="3749"/>
                  </a:lnTo>
                  <a:lnTo>
                    <a:pt x="650" y="3749"/>
                  </a:lnTo>
                  <a:lnTo>
                    <a:pt x="650" y="3568"/>
                  </a:lnTo>
                  <a:lnTo>
                    <a:pt x="1098" y="3909"/>
                  </a:lnTo>
                  <a:lnTo>
                    <a:pt x="1099" y="2536"/>
                  </a:lnTo>
                  <a:lnTo>
                    <a:pt x="654" y="2196"/>
                  </a:lnTo>
                  <a:lnTo>
                    <a:pt x="651" y="713"/>
                  </a:lnTo>
                  <a:lnTo>
                    <a:pt x="1099" y="1053"/>
                  </a:lnTo>
                  <a:lnTo>
                    <a:pt x="551" y="0"/>
                  </a:lnTo>
                  <a:lnTo>
                    <a:pt x="0" y="1053"/>
                  </a:lnTo>
                  <a:lnTo>
                    <a:pt x="446" y="713"/>
                  </a:lnTo>
                  <a:lnTo>
                    <a:pt x="442" y="2196"/>
                  </a:lnTo>
                  <a:lnTo>
                    <a:pt x="0" y="2536"/>
                  </a:lnTo>
                  <a:lnTo>
                    <a:pt x="0" y="3909"/>
                  </a:lnTo>
                  <a:close/>
                </a:path>
              </a:pathLst>
            </a:custGeom>
            <a:solidFill>
              <a:srgbClr val="000000"/>
            </a:solidFill>
            <a:ln w="0">
              <a:solidFill>
                <a:srgbClr val="000000"/>
              </a:solidFill>
              <a:prstDash val="solid"/>
              <a:round/>
              <a:headEnd/>
              <a:tailEnd/>
            </a:ln>
          </p:spPr>
          <p:txBody>
            <a:bodyPr/>
            <a:lstStyle/>
            <a:p>
              <a:endParaRPr lang="pl-PL"/>
            </a:p>
          </p:txBody>
        </p:sp>
        <p:sp>
          <p:nvSpPr>
            <p:cNvPr id="11283" name="Freeform 22"/>
            <p:cNvSpPr>
              <a:spLocks/>
            </p:cNvSpPr>
            <p:nvPr/>
          </p:nvSpPr>
          <p:spPr bwMode="auto">
            <a:xfrm>
              <a:off x="4128" y="2832"/>
              <a:ext cx="156" cy="558"/>
            </a:xfrm>
            <a:custGeom>
              <a:avLst/>
              <a:gdLst>
                <a:gd name="T0" fmla="*/ 0 w 1095"/>
                <a:gd name="T1" fmla="*/ 0 h 3905"/>
                <a:gd name="T2" fmla="*/ 0 w 1095"/>
                <a:gd name="T3" fmla="*/ 0 h 3905"/>
                <a:gd name="T4" fmla="*/ 0 w 1095"/>
                <a:gd name="T5" fmla="*/ 0 h 3905"/>
                <a:gd name="T6" fmla="*/ 0 w 1095"/>
                <a:gd name="T7" fmla="*/ 0 h 3905"/>
                <a:gd name="T8" fmla="*/ 0 w 1095"/>
                <a:gd name="T9" fmla="*/ 0 h 3905"/>
                <a:gd name="T10" fmla="*/ 0 w 1095"/>
                <a:gd name="T11" fmla="*/ 0 h 3905"/>
                <a:gd name="T12" fmla="*/ 0 w 1095"/>
                <a:gd name="T13" fmla="*/ 0 h 3905"/>
                <a:gd name="T14" fmla="*/ 0 w 1095"/>
                <a:gd name="T15" fmla="*/ 0 h 3905"/>
                <a:gd name="T16" fmla="*/ 0 w 1095"/>
                <a:gd name="T17" fmla="*/ 0 h 3905"/>
                <a:gd name="T18" fmla="*/ 0 w 1095"/>
                <a:gd name="T19" fmla="*/ 0 h 3905"/>
                <a:gd name="T20" fmla="*/ 0 w 1095"/>
                <a:gd name="T21" fmla="*/ 0 h 3905"/>
                <a:gd name="T22" fmla="*/ 0 w 1095"/>
                <a:gd name="T23" fmla="*/ 0 h 3905"/>
                <a:gd name="T24" fmla="*/ 0 w 1095"/>
                <a:gd name="T25" fmla="*/ 0 h 3905"/>
                <a:gd name="T26" fmla="*/ 0 w 1095"/>
                <a:gd name="T27" fmla="*/ 0 h 3905"/>
                <a:gd name="T28" fmla="*/ 0 w 1095"/>
                <a:gd name="T29" fmla="*/ 0 h 3905"/>
                <a:gd name="T30" fmla="*/ 0 w 1095"/>
                <a:gd name="T31" fmla="*/ 0 h 39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95" h="3905">
                  <a:moveTo>
                    <a:pt x="0" y="3905"/>
                  </a:moveTo>
                  <a:lnTo>
                    <a:pt x="440" y="3568"/>
                  </a:lnTo>
                  <a:lnTo>
                    <a:pt x="440" y="3744"/>
                  </a:lnTo>
                  <a:lnTo>
                    <a:pt x="648" y="3744"/>
                  </a:lnTo>
                  <a:lnTo>
                    <a:pt x="648" y="3568"/>
                  </a:lnTo>
                  <a:lnTo>
                    <a:pt x="1095" y="3905"/>
                  </a:lnTo>
                  <a:lnTo>
                    <a:pt x="1095" y="2538"/>
                  </a:lnTo>
                  <a:lnTo>
                    <a:pt x="653" y="2192"/>
                  </a:lnTo>
                  <a:lnTo>
                    <a:pt x="649" y="712"/>
                  </a:lnTo>
                  <a:lnTo>
                    <a:pt x="1095" y="1049"/>
                  </a:lnTo>
                  <a:lnTo>
                    <a:pt x="546" y="0"/>
                  </a:lnTo>
                  <a:lnTo>
                    <a:pt x="0" y="1049"/>
                  </a:lnTo>
                  <a:lnTo>
                    <a:pt x="443" y="712"/>
                  </a:lnTo>
                  <a:lnTo>
                    <a:pt x="440" y="2192"/>
                  </a:lnTo>
                  <a:lnTo>
                    <a:pt x="0" y="2538"/>
                  </a:lnTo>
                  <a:lnTo>
                    <a:pt x="0" y="3905"/>
                  </a:lnTo>
                  <a:close/>
                </a:path>
              </a:pathLst>
            </a:custGeom>
            <a:solidFill>
              <a:srgbClr val="FF0000"/>
            </a:solidFill>
            <a:ln w="0">
              <a:solidFill>
                <a:srgbClr val="000000"/>
              </a:solidFill>
              <a:prstDash val="solid"/>
              <a:round/>
              <a:headEnd/>
              <a:tailEnd/>
            </a:ln>
          </p:spPr>
          <p:txBody>
            <a:bodyPr/>
            <a:lstStyle/>
            <a:p>
              <a:endParaRPr lang="pl-PL"/>
            </a:p>
          </p:txBody>
        </p:sp>
      </p:grpSp>
      <p:pic>
        <p:nvPicPr>
          <p:cNvPr id="1127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91000"/>
            <a:ext cx="1752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888" y="4419600"/>
            <a:ext cx="6937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1"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797300"/>
            <a:ext cx="23812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1470025152</TotalTime>
  <Pages>30</Pages>
  <Words>2009</Words>
  <Application>Microsoft Office PowerPoint</Application>
  <PresentationFormat>Pokaz na ekranie (4:3)</PresentationFormat>
  <Paragraphs>330</Paragraphs>
  <Slides>25</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25</vt:i4>
      </vt:variant>
    </vt:vector>
  </HeadingPairs>
  <TitlesOfParts>
    <vt:vector size="30" baseType="lpstr">
      <vt:lpstr>Arial</vt:lpstr>
      <vt:lpstr>Monotype Sorts</vt:lpstr>
      <vt:lpstr>Times New Roman</vt:lpstr>
      <vt:lpstr>Times New Roman CE</vt:lpstr>
      <vt:lpstr>shadbarb.ppt</vt:lpstr>
      <vt:lpstr>Budowa i integracja  systemów informacyjnych </vt:lpstr>
      <vt:lpstr>Literatura</vt:lpstr>
      <vt:lpstr>Plan wykładu</vt:lpstr>
      <vt:lpstr>Przedmiot inżynierii oprogramowania</vt:lpstr>
      <vt:lpstr>Zagadnienia inżynierii oprogramowania</vt:lpstr>
      <vt:lpstr>Kryzys oprogramowania (1)</vt:lpstr>
      <vt:lpstr>Kryzys oprogramowania (2)</vt:lpstr>
      <vt:lpstr>Walka z kryzysem oprogramowania</vt:lpstr>
      <vt:lpstr>Źródła złożoności projektu oprogramowania</vt:lpstr>
      <vt:lpstr>Jak walczyć ze złożonością ?</vt:lpstr>
      <vt:lpstr>Modelowanie pojęciowe</vt:lpstr>
      <vt:lpstr>Perspektywy w modelowaniu pojęciowym</vt:lpstr>
      <vt:lpstr>Co to jest metodyka (metodologia)?</vt:lpstr>
      <vt:lpstr>Cykl życiowy oprogramowania</vt:lpstr>
      <vt:lpstr>Modele cyklu życia oprogramowania</vt:lpstr>
      <vt:lpstr>Model kaskadowy (wodospadowy)</vt:lpstr>
      <vt:lpstr>Ocena modelu kaskadowego</vt:lpstr>
      <vt:lpstr>Realizacja kierowana dokumentami</vt:lpstr>
      <vt:lpstr>Model spiralny</vt:lpstr>
      <vt:lpstr>Realizacja przyrostowa (odmiana modelu spiralnego)</vt:lpstr>
      <vt:lpstr>Prototypowanie</vt:lpstr>
      <vt:lpstr>Metody prototypowania</vt:lpstr>
      <vt:lpstr>Montaż z gotowych komponentów</vt:lpstr>
      <vt:lpstr>Formalne transformacje</vt:lpstr>
      <vt:lpstr>Matematyka?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1. Przedmiot inzynierii oprogramowania, faza strategiczna</dc:subject>
  <dc:creator>K. Subieta, IPI PAN, PJWSTK</dc:creator>
  <cp:keywords/>
  <dc:description/>
  <cp:lastModifiedBy>Windows User</cp:lastModifiedBy>
  <cp:revision>76</cp:revision>
  <cp:lastPrinted>1601-01-01T00:00:00Z</cp:lastPrinted>
  <dcterms:created xsi:type="dcterms:W3CDTF">1997-09-21T22:00:54Z</dcterms:created>
  <dcterms:modified xsi:type="dcterms:W3CDTF">2023-09-28T20:37:41Z</dcterms:modified>
</cp:coreProperties>
</file>