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283" r:id="rId2"/>
    <p:sldId id="297" r:id="rId3"/>
    <p:sldId id="298" r:id="rId4"/>
    <p:sldId id="299" r:id="rId5"/>
    <p:sldId id="300" r:id="rId6"/>
    <p:sldId id="274" r:id="rId7"/>
    <p:sldId id="275" r:id="rId8"/>
    <p:sldId id="301" r:id="rId9"/>
    <p:sldId id="302" r:id="rId10"/>
    <p:sldId id="277" r:id="rId11"/>
    <p:sldId id="303" r:id="rId12"/>
    <p:sldId id="317" r:id="rId13"/>
    <p:sldId id="304" r:id="rId14"/>
    <p:sldId id="305" r:id="rId15"/>
    <p:sldId id="306" r:id="rId16"/>
    <p:sldId id="308" r:id="rId17"/>
    <p:sldId id="319" r:id="rId18"/>
    <p:sldId id="318" r:id="rId19"/>
    <p:sldId id="309" r:id="rId20"/>
    <p:sldId id="310" r:id="rId21"/>
    <p:sldId id="311" r:id="rId22"/>
    <p:sldId id="312" r:id="rId23"/>
    <p:sldId id="313" r:id="rId24"/>
    <p:sldId id="314" r:id="rId25"/>
    <p:sldId id="315" r:id="rId26"/>
    <p:sldId id="316" r:id="rId27"/>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94" y="6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141999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91800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38522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47694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9575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41019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8305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302325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2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1982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0946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2, Folia </a:t>
            </a:r>
            <a:fld id="{B53CEAAA-A10E-428C-AE05-A596D1CD46E1}"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5"/>
          <p:cNvSpPr>
            <a:spLocks noChangeArrowheads="1"/>
          </p:cNvSpPr>
          <p:nvPr/>
        </p:nvSpPr>
        <p:spPr bwMode="auto">
          <a:xfrm>
            <a:off x="4148138" y="2636838"/>
            <a:ext cx="292417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2:</a:t>
            </a:r>
          </a:p>
          <a:p>
            <a:r>
              <a:rPr lang="pl-PL" altLang="pl-PL" sz="2800" b="1">
                <a:latin typeface="Times New Roman" panose="02020603050405020304" pitchFamily="18" charset="0"/>
              </a:rPr>
              <a:t>Faza strategiczna </a:t>
            </a:r>
          </a:p>
        </p:txBody>
      </p:sp>
      <p:sp>
        <p:nvSpPr>
          <p:cNvPr id="3077" name="Rectangle 8"/>
          <p:cNvSpPr>
            <a:spLocks noChangeArrowheads="1"/>
          </p:cNvSpPr>
          <p:nvPr/>
        </p:nvSpPr>
        <p:spPr bwMode="auto">
          <a:xfrm>
            <a:off x="4894263" y="4797425"/>
            <a:ext cx="28321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10"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116513"/>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7"/>
          <p:cNvGrpSpPr>
            <a:grpSpLocks/>
          </p:cNvGrpSpPr>
          <p:nvPr/>
        </p:nvGrpSpPr>
        <p:grpSpPr bwMode="auto">
          <a:xfrm>
            <a:off x="4086225" y="4419600"/>
            <a:ext cx="671513" cy="639763"/>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Przykłady zakresu/kontekstu przedsięwzięcia</a:t>
            </a:r>
          </a:p>
        </p:txBody>
      </p:sp>
      <p:sp>
        <p:nvSpPr>
          <p:cNvPr id="12291" name="Text Box 4"/>
          <p:cNvSpPr txBox="1">
            <a:spLocks noChangeArrowheads="1"/>
          </p:cNvSpPr>
          <p:nvPr/>
        </p:nvSpPr>
        <p:spPr bwMode="auto">
          <a:xfrm>
            <a:off x="230188" y="1211263"/>
            <a:ext cx="1512887" cy="70167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a:t>Program</a:t>
            </a:r>
          </a:p>
          <a:p>
            <a:pPr algn="ctr"/>
            <a:r>
              <a:rPr lang="pl-PL" altLang="pl-PL"/>
              <a:t>podatkowy</a:t>
            </a:r>
          </a:p>
        </p:txBody>
      </p:sp>
      <p:sp>
        <p:nvSpPr>
          <p:cNvPr id="12292" name="Text Box 5"/>
          <p:cNvSpPr txBox="1">
            <a:spLocks noChangeArrowheads="1"/>
          </p:cNvSpPr>
          <p:nvPr/>
        </p:nvSpPr>
        <p:spPr bwMode="auto">
          <a:xfrm>
            <a:off x="1955800" y="1211263"/>
            <a:ext cx="7188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Zakresem</a:t>
            </a:r>
            <a:r>
              <a:rPr lang="pl-PL" altLang="pl-PL"/>
              <a:t> przedsięwzięcia jest działalność jednej firmy rachunkowej, która może mieć dowolną liczbę klientów. Nie jest określone, czy system ma drukować wypełniony PIT, czy tylko dostarczać dane. </a:t>
            </a:r>
          </a:p>
          <a:p>
            <a:r>
              <a:rPr lang="pl-PL" altLang="pl-PL"/>
              <a:t>Pracownik firmy jest jedynym </a:t>
            </a:r>
            <a:r>
              <a:rPr lang="pl-PL" altLang="pl-PL" b="1"/>
              <a:t>systemem zewnętrznym</a:t>
            </a:r>
            <a:r>
              <a:rPr lang="pl-PL" altLang="pl-PL"/>
              <a:t>.  </a:t>
            </a:r>
          </a:p>
        </p:txBody>
      </p:sp>
      <p:sp>
        <p:nvSpPr>
          <p:cNvPr id="12293" name="Text Box 6"/>
          <p:cNvSpPr txBox="1">
            <a:spLocks noChangeArrowheads="1"/>
          </p:cNvSpPr>
          <p:nvPr/>
        </p:nvSpPr>
        <p:spPr bwMode="auto">
          <a:xfrm>
            <a:off x="203200" y="3160713"/>
            <a:ext cx="1563688" cy="100647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a:solidFill>
                  <a:schemeClr val="tx1"/>
                </a:solidFill>
                <a:latin typeface="Times New Roman" panose="02020603050405020304" pitchFamily="18" charset="0"/>
              </a:rPr>
              <a:t>System</a:t>
            </a:r>
          </a:p>
          <a:p>
            <a:pPr algn="ctr"/>
            <a:r>
              <a:rPr lang="pl-PL" altLang="pl-PL">
                <a:solidFill>
                  <a:schemeClr val="tx1"/>
                </a:solidFill>
                <a:latin typeface="Times New Roman" panose="02020603050405020304" pitchFamily="18" charset="0"/>
              </a:rPr>
              <a:t>informacji</a:t>
            </a:r>
          </a:p>
          <a:p>
            <a:pPr algn="ctr"/>
            <a:r>
              <a:rPr lang="pl-PL" altLang="pl-PL">
                <a:solidFill>
                  <a:schemeClr val="tx1"/>
                </a:solidFill>
                <a:latin typeface="Times New Roman" panose="02020603050405020304" pitchFamily="18" charset="0"/>
              </a:rPr>
              <a:t>geograficznej</a:t>
            </a:r>
          </a:p>
        </p:txBody>
      </p:sp>
      <p:sp>
        <p:nvSpPr>
          <p:cNvPr id="12294" name="Text Box 7"/>
          <p:cNvSpPr txBox="1">
            <a:spLocks noChangeArrowheads="1"/>
          </p:cNvSpPr>
          <p:nvPr/>
        </p:nvSpPr>
        <p:spPr bwMode="auto">
          <a:xfrm>
            <a:off x="1955800" y="3160713"/>
            <a:ext cx="718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Zakresem</a:t>
            </a:r>
            <a:r>
              <a:rPr lang="pl-PL" altLang="pl-PL"/>
              <a:t> przedsięwzięcia jest projektowanie i przeglądanie prostej mapy komputerowej. </a:t>
            </a:r>
          </a:p>
          <a:p>
            <a:r>
              <a:rPr lang="pl-PL" altLang="pl-PL" b="1"/>
              <a:t>Systemami zewnętrznymi</a:t>
            </a:r>
            <a:r>
              <a:rPr lang="pl-PL" altLang="pl-PL"/>
              <a:t>, z którymi system ma współpracować jest projektant mapy i osoba przeglądająca mapę.</a:t>
            </a:r>
          </a:p>
        </p:txBody>
      </p:sp>
      <p:sp>
        <p:nvSpPr>
          <p:cNvPr id="12295" name="Text Box 8"/>
          <p:cNvSpPr txBox="1">
            <a:spLocks noChangeArrowheads="1"/>
          </p:cNvSpPr>
          <p:nvPr/>
        </p:nvSpPr>
        <p:spPr bwMode="auto">
          <a:xfrm>
            <a:off x="239713" y="4770438"/>
            <a:ext cx="1493837" cy="131127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a:solidFill>
                  <a:schemeClr val="tx1"/>
                </a:solidFill>
                <a:latin typeface="Times New Roman" panose="02020603050405020304" pitchFamily="18" charset="0"/>
              </a:rPr>
              <a:t>System</a:t>
            </a:r>
          </a:p>
          <a:p>
            <a:pPr algn="ctr"/>
            <a:r>
              <a:rPr lang="pl-PL" altLang="pl-PL">
                <a:solidFill>
                  <a:schemeClr val="tx1"/>
                </a:solidFill>
                <a:latin typeface="Times New Roman" panose="02020603050405020304" pitchFamily="18" charset="0"/>
              </a:rPr>
              <a:t>harmonogra-</a:t>
            </a:r>
          </a:p>
          <a:p>
            <a:pPr algn="ctr"/>
            <a:r>
              <a:rPr lang="pl-PL" altLang="pl-PL">
                <a:solidFill>
                  <a:schemeClr val="tx1"/>
                </a:solidFill>
                <a:latin typeface="Times New Roman" panose="02020603050405020304" pitchFamily="18" charset="0"/>
              </a:rPr>
              <a:t>mowania</a:t>
            </a:r>
          </a:p>
          <a:p>
            <a:pPr algn="ctr"/>
            <a:r>
              <a:rPr lang="pl-PL" altLang="pl-PL">
                <a:solidFill>
                  <a:schemeClr val="tx1"/>
                </a:solidFill>
                <a:latin typeface="Times New Roman" panose="02020603050405020304" pitchFamily="18" charset="0"/>
              </a:rPr>
              <a:t>zleceń</a:t>
            </a:r>
          </a:p>
        </p:txBody>
      </p:sp>
      <p:sp>
        <p:nvSpPr>
          <p:cNvPr id="12296" name="Text Box 9"/>
          <p:cNvSpPr txBox="1">
            <a:spLocks noChangeArrowheads="1"/>
          </p:cNvSpPr>
          <p:nvPr/>
        </p:nvSpPr>
        <p:spPr bwMode="auto">
          <a:xfrm>
            <a:off x="1955800" y="4770438"/>
            <a:ext cx="71755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Zakresem</a:t>
            </a:r>
            <a:r>
              <a:rPr lang="pl-PL" altLang="pl-PL"/>
              <a:t> przedsięwzięcia jest funkcjonowanie komórki wydziału obejmującego przygotowanie harmonogramu wykonywania zleceń.</a:t>
            </a:r>
          </a:p>
          <a:p>
            <a:r>
              <a:rPr lang="pl-PL" altLang="pl-PL" b="1"/>
              <a:t>Systemami zewnetrznymi</a:t>
            </a:r>
            <a:r>
              <a:rPr lang="pl-PL" altLang="pl-PL"/>
              <a:t> są: system komputerowy działu marketingu, osoba definiująca technologiczne możliwości wydziału, kadra kierownicza.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pl-PL" smtClean="0"/>
              <a:t>Decyzje strategiczne</a:t>
            </a:r>
          </a:p>
        </p:txBody>
      </p:sp>
      <p:sp>
        <p:nvSpPr>
          <p:cNvPr id="13315" name="Text Box 3"/>
          <p:cNvSpPr txBox="1">
            <a:spLocks noChangeArrowheads="1"/>
          </p:cNvSpPr>
          <p:nvPr/>
        </p:nvSpPr>
        <p:spPr bwMode="auto">
          <a:xfrm>
            <a:off x="307975" y="933450"/>
            <a:ext cx="88169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Wybór modelu, zgodnie z którym będzie realizowane przedsięwzięcie</a:t>
            </a:r>
          </a:p>
          <a:p>
            <a:pPr>
              <a:buFont typeface="Monotype Sorts" pitchFamily="2" charset="2"/>
              <a:buChar char="+"/>
            </a:pPr>
            <a:r>
              <a:rPr lang="pl-PL" altLang="pl-PL"/>
              <a:t> Wybór technik stosowanych w fazach analizy i projektowania</a:t>
            </a:r>
          </a:p>
          <a:p>
            <a:pPr>
              <a:buFont typeface="Monotype Sorts" pitchFamily="2" charset="2"/>
              <a:buChar char="+"/>
            </a:pPr>
            <a:r>
              <a:rPr lang="pl-PL" altLang="pl-PL"/>
              <a:t> Wybór środowiska (środowisk) implementacji</a:t>
            </a:r>
          </a:p>
          <a:p>
            <a:pPr>
              <a:buFont typeface="Monotype Sorts" pitchFamily="2" charset="2"/>
              <a:buChar char="+"/>
            </a:pPr>
            <a:r>
              <a:rPr lang="pl-PL" altLang="pl-PL"/>
              <a:t> Wybór narzędzia CASE</a:t>
            </a:r>
          </a:p>
          <a:p>
            <a:pPr>
              <a:buFont typeface="Monotype Sorts" pitchFamily="2" charset="2"/>
              <a:buChar char="+"/>
            </a:pPr>
            <a:r>
              <a:rPr lang="pl-PL" altLang="pl-PL"/>
              <a:t> Określenie stopnia wykorzystania gotowych komponentów</a:t>
            </a:r>
          </a:p>
          <a:p>
            <a:pPr>
              <a:buFont typeface="Monotype Sorts" pitchFamily="2" charset="2"/>
              <a:buChar char="+"/>
            </a:pPr>
            <a:r>
              <a:rPr lang="pl-PL" altLang="pl-PL"/>
              <a:t> Podjęcie decyzji o współpracy z innymi producentami lub zatrudnieniu ekspertów</a:t>
            </a:r>
          </a:p>
        </p:txBody>
      </p:sp>
      <p:sp>
        <p:nvSpPr>
          <p:cNvPr id="13316" name="Text Box 4"/>
          <p:cNvSpPr txBox="1">
            <a:spLocks noChangeArrowheads="1"/>
          </p:cNvSpPr>
          <p:nvPr/>
        </p:nvSpPr>
        <p:spPr bwMode="auto">
          <a:xfrm>
            <a:off x="307975" y="2994025"/>
            <a:ext cx="2228850" cy="531813"/>
          </a:xfrm>
          <a:prstGeom prst="rect">
            <a:avLst/>
          </a:prstGeom>
          <a:solidFill>
            <a:srgbClr val="FFFF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800" b="1"/>
              <a:t>Ograniczenia</a:t>
            </a:r>
          </a:p>
        </p:txBody>
      </p:sp>
      <p:sp>
        <p:nvSpPr>
          <p:cNvPr id="13317" name="Text Box 5"/>
          <p:cNvSpPr txBox="1">
            <a:spLocks noChangeArrowheads="1"/>
          </p:cNvSpPr>
          <p:nvPr/>
        </p:nvSpPr>
        <p:spPr bwMode="auto">
          <a:xfrm>
            <a:off x="307975" y="3632200"/>
            <a:ext cx="7878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Maksymalne nakłady, jakie można ponieść na realizację przedsięwzięcia</a:t>
            </a:r>
          </a:p>
          <a:p>
            <a:pPr>
              <a:buFont typeface="Monotype Sorts" pitchFamily="2" charset="2"/>
              <a:buChar char="+"/>
            </a:pPr>
            <a:r>
              <a:rPr lang="pl-PL" altLang="pl-PL"/>
              <a:t> Dostępny personel</a:t>
            </a:r>
          </a:p>
          <a:p>
            <a:pPr>
              <a:buFont typeface="Monotype Sorts" pitchFamily="2" charset="2"/>
              <a:buChar char="+"/>
            </a:pPr>
            <a:r>
              <a:rPr lang="pl-PL" altLang="pl-PL"/>
              <a:t> Dostępne narzędzia</a:t>
            </a:r>
          </a:p>
          <a:p>
            <a:pPr>
              <a:buFont typeface="Monotype Sorts" pitchFamily="2" charset="2"/>
              <a:buChar char="+"/>
            </a:pPr>
            <a:r>
              <a:rPr lang="pl-PL" altLang="pl-PL"/>
              <a:t> Ograniczenia czasowe</a:t>
            </a:r>
          </a:p>
        </p:txBody>
      </p:sp>
      <p:sp>
        <p:nvSpPr>
          <p:cNvPr id="13318" name="Text Box 6"/>
          <p:cNvSpPr txBox="1">
            <a:spLocks noChangeArrowheads="1"/>
          </p:cNvSpPr>
          <p:nvPr/>
        </p:nvSpPr>
        <p:spPr bwMode="auto">
          <a:xfrm>
            <a:off x="307975" y="5257800"/>
            <a:ext cx="88360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 prezentacji wyników dla klienta końcowym wynikiem może być przyjęcie lub odrzucenie oferty twórcy oprogramowania. Faza strategiczna jest nieodłączną częścią cyklu produkcji oprogramowania, wobec czego nie powinna być wykonywana na koszt i ryzyko producenta oprogramowania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Studium osiągalności</a:t>
            </a:r>
          </a:p>
        </p:txBody>
      </p:sp>
      <p:sp>
        <p:nvSpPr>
          <p:cNvPr id="14339" name="Text Box 3"/>
          <p:cNvSpPr txBox="1">
            <a:spLocks noChangeArrowheads="1"/>
          </p:cNvSpPr>
          <p:nvPr/>
        </p:nvSpPr>
        <p:spPr bwMode="auto">
          <a:xfrm>
            <a:off x="7518400" y="492125"/>
            <a:ext cx="162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feasibility study</a:t>
            </a:r>
          </a:p>
        </p:txBody>
      </p:sp>
      <p:sp>
        <p:nvSpPr>
          <p:cNvPr id="14340" name="Text Box 5"/>
          <p:cNvSpPr txBox="1">
            <a:spLocks noChangeArrowheads="1"/>
          </p:cNvSpPr>
          <p:nvPr/>
        </p:nvSpPr>
        <p:spPr bwMode="auto">
          <a:xfrm>
            <a:off x="674688" y="1235075"/>
            <a:ext cx="846931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0000"/>
              </a:spcAft>
            </a:pPr>
            <a:r>
              <a:rPr lang="pl-PL" altLang="pl-PL"/>
              <a:t>Rozmiar projektu (np. w punktach funkcyjnych) w porównaniu do rozmiaru zakładanego zespołu projektowego i czasu.</a:t>
            </a:r>
          </a:p>
          <a:p>
            <a:pPr>
              <a:spcAft>
                <a:spcPct val="40000"/>
              </a:spcAft>
            </a:pPr>
            <a:r>
              <a:rPr lang="pl-PL" altLang="pl-PL"/>
              <a:t>Dostępność zasobów (budżet, personel, kadra)</a:t>
            </a:r>
          </a:p>
          <a:p>
            <a:pPr>
              <a:spcAft>
                <a:spcPct val="40000"/>
              </a:spcAft>
            </a:pPr>
            <a:r>
              <a:rPr lang="pl-PL" altLang="pl-PL"/>
              <a:t>Ograniczenia czasowe (krańcowe daty ukończenia projektu, wdrożenia, itd.)</a:t>
            </a:r>
          </a:p>
          <a:p>
            <a:pPr>
              <a:spcAft>
                <a:spcPct val="40000"/>
              </a:spcAft>
            </a:pPr>
            <a:r>
              <a:rPr lang="pl-PL" altLang="pl-PL"/>
              <a:t>Warunki wstępne niezbędne do realizacji projektu</a:t>
            </a:r>
          </a:p>
          <a:p>
            <a:pPr>
              <a:spcAft>
                <a:spcPct val="40000"/>
              </a:spcAft>
            </a:pPr>
            <a:r>
              <a:rPr lang="pl-PL" altLang="pl-PL"/>
              <a:t>Dostępność oprogramowania oraz narzędzi do rozwoju oprogramowania</a:t>
            </a:r>
          </a:p>
          <a:p>
            <a:pPr>
              <a:spcAft>
                <a:spcPct val="40000"/>
              </a:spcAft>
            </a:pPr>
            <a:r>
              <a:rPr lang="pl-PL" altLang="pl-PL"/>
              <a:t>Dostępność sprzętu i sieci</a:t>
            </a:r>
          </a:p>
          <a:p>
            <a:pPr>
              <a:spcAft>
                <a:spcPct val="40000"/>
              </a:spcAft>
            </a:pPr>
            <a:r>
              <a:rPr lang="pl-PL" altLang="pl-PL"/>
              <a:t>Dostępność technologii oraz know-how</a:t>
            </a:r>
          </a:p>
          <a:p>
            <a:pPr>
              <a:spcAft>
                <a:spcPct val="40000"/>
              </a:spcAft>
            </a:pPr>
            <a:r>
              <a:rPr lang="pl-PL" altLang="pl-PL"/>
              <a:t>Dostępność specjalistów wewnątrz firmy oraz zewnętrznych ekspertów</a:t>
            </a:r>
          </a:p>
          <a:p>
            <a:pPr>
              <a:spcAft>
                <a:spcPct val="40000"/>
              </a:spcAft>
            </a:pPr>
            <a:r>
              <a:rPr lang="pl-PL" altLang="pl-PL"/>
              <a:t>Dostępność usług zewnętrznych, kooperantów i dostawców</a:t>
            </a:r>
          </a:p>
          <a:p>
            <a:pPr>
              <a:spcAft>
                <a:spcPct val="40000"/>
              </a:spcAft>
            </a:pPr>
            <a:r>
              <a:rPr lang="pl-PL" altLang="pl-PL"/>
              <a:t>Dostępność powierzchni biurowej, środków komunikacyjnych, zaopatrzenia, itd.</a:t>
            </a:r>
          </a:p>
        </p:txBody>
      </p:sp>
      <p:sp>
        <p:nvSpPr>
          <p:cNvPr id="14341" name="AutoShape 6"/>
          <p:cNvSpPr>
            <a:spLocks noChangeArrowheads="1"/>
          </p:cNvSpPr>
          <p:nvPr/>
        </p:nvSpPr>
        <p:spPr bwMode="auto">
          <a:xfrm>
            <a:off x="371475" y="4597400"/>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2" name="AutoShape 7"/>
          <p:cNvSpPr>
            <a:spLocks noChangeArrowheads="1"/>
          </p:cNvSpPr>
          <p:nvPr/>
        </p:nvSpPr>
        <p:spPr bwMode="auto">
          <a:xfrm>
            <a:off x="373063" y="5053013"/>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3" name="AutoShape 8"/>
          <p:cNvSpPr>
            <a:spLocks noChangeArrowheads="1"/>
          </p:cNvSpPr>
          <p:nvPr/>
        </p:nvSpPr>
        <p:spPr bwMode="auto">
          <a:xfrm>
            <a:off x="371475" y="1311275"/>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4" name="AutoShape 9"/>
          <p:cNvSpPr>
            <a:spLocks noChangeArrowheads="1"/>
          </p:cNvSpPr>
          <p:nvPr/>
        </p:nvSpPr>
        <p:spPr bwMode="auto">
          <a:xfrm>
            <a:off x="371475" y="2027238"/>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5" name="AutoShape 10"/>
          <p:cNvSpPr>
            <a:spLocks noChangeArrowheads="1"/>
          </p:cNvSpPr>
          <p:nvPr/>
        </p:nvSpPr>
        <p:spPr bwMode="auto">
          <a:xfrm>
            <a:off x="371475" y="2462213"/>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6" name="AutoShape 11"/>
          <p:cNvSpPr>
            <a:spLocks noChangeArrowheads="1"/>
          </p:cNvSpPr>
          <p:nvPr/>
        </p:nvSpPr>
        <p:spPr bwMode="auto">
          <a:xfrm>
            <a:off x="371475" y="2892425"/>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7" name="AutoShape 12"/>
          <p:cNvSpPr>
            <a:spLocks noChangeArrowheads="1"/>
          </p:cNvSpPr>
          <p:nvPr/>
        </p:nvSpPr>
        <p:spPr bwMode="auto">
          <a:xfrm>
            <a:off x="371475" y="3352800"/>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8" name="AutoShape 13"/>
          <p:cNvSpPr>
            <a:spLocks noChangeArrowheads="1"/>
          </p:cNvSpPr>
          <p:nvPr/>
        </p:nvSpPr>
        <p:spPr bwMode="auto">
          <a:xfrm>
            <a:off x="371475" y="3759200"/>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9" name="AutoShape 14"/>
          <p:cNvSpPr>
            <a:spLocks noChangeArrowheads="1"/>
          </p:cNvSpPr>
          <p:nvPr/>
        </p:nvSpPr>
        <p:spPr bwMode="auto">
          <a:xfrm>
            <a:off x="373063" y="4181475"/>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50" name="AutoShape 15"/>
          <p:cNvSpPr>
            <a:spLocks noChangeArrowheads="1"/>
          </p:cNvSpPr>
          <p:nvPr/>
        </p:nvSpPr>
        <p:spPr bwMode="auto">
          <a:xfrm>
            <a:off x="373063" y="5465763"/>
            <a:ext cx="298450" cy="2540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4146550" y="2611438"/>
            <a:ext cx="212725" cy="411162"/>
            <a:chOff x="4453" y="811"/>
            <a:chExt cx="134" cy="259"/>
          </a:xfrm>
        </p:grpSpPr>
        <p:sp>
          <p:nvSpPr>
            <p:cNvPr id="15431" name="Line 3"/>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32" name="Line 4"/>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3" name="Group 5"/>
          <p:cNvGrpSpPr>
            <a:grpSpLocks/>
          </p:cNvGrpSpPr>
          <p:nvPr/>
        </p:nvGrpSpPr>
        <p:grpSpPr bwMode="auto">
          <a:xfrm>
            <a:off x="5073650" y="3051175"/>
            <a:ext cx="212725" cy="411163"/>
            <a:chOff x="4453" y="811"/>
            <a:chExt cx="134" cy="259"/>
          </a:xfrm>
        </p:grpSpPr>
        <p:sp>
          <p:nvSpPr>
            <p:cNvPr id="15429" name="Line 6"/>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30" name="Line 7"/>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4" name="Group 8"/>
          <p:cNvGrpSpPr>
            <a:grpSpLocks/>
          </p:cNvGrpSpPr>
          <p:nvPr/>
        </p:nvGrpSpPr>
        <p:grpSpPr bwMode="auto">
          <a:xfrm>
            <a:off x="5332413" y="3497263"/>
            <a:ext cx="212725" cy="411162"/>
            <a:chOff x="4453" y="811"/>
            <a:chExt cx="134" cy="259"/>
          </a:xfrm>
        </p:grpSpPr>
        <p:sp>
          <p:nvSpPr>
            <p:cNvPr id="15427" name="Line 9"/>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28" name="Line 10"/>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5" name="Group 11"/>
          <p:cNvGrpSpPr>
            <a:grpSpLocks/>
          </p:cNvGrpSpPr>
          <p:nvPr/>
        </p:nvGrpSpPr>
        <p:grpSpPr bwMode="auto">
          <a:xfrm>
            <a:off x="6281738" y="3952875"/>
            <a:ext cx="212725" cy="358775"/>
            <a:chOff x="4453" y="811"/>
            <a:chExt cx="134" cy="259"/>
          </a:xfrm>
        </p:grpSpPr>
        <p:sp>
          <p:nvSpPr>
            <p:cNvPr id="15425" name="Line 12"/>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26" name="Line 13"/>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6" name="Group 14"/>
          <p:cNvGrpSpPr>
            <a:grpSpLocks/>
          </p:cNvGrpSpPr>
          <p:nvPr/>
        </p:nvGrpSpPr>
        <p:grpSpPr bwMode="auto">
          <a:xfrm>
            <a:off x="7307263" y="4381500"/>
            <a:ext cx="212725" cy="777875"/>
            <a:chOff x="4453" y="811"/>
            <a:chExt cx="134" cy="259"/>
          </a:xfrm>
        </p:grpSpPr>
        <p:sp>
          <p:nvSpPr>
            <p:cNvPr id="15423" name="Line 15"/>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24" name="Line 16"/>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7" name="Group 17"/>
          <p:cNvGrpSpPr>
            <a:grpSpLocks/>
          </p:cNvGrpSpPr>
          <p:nvPr/>
        </p:nvGrpSpPr>
        <p:grpSpPr bwMode="auto">
          <a:xfrm>
            <a:off x="7381875" y="4383088"/>
            <a:ext cx="212725" cy="371475"/>
            <a:chOff x="4453" y="811"/>
            <a:chExt cx="134" cy="259"/>
          </a:xfrm>
        </p:grpSpPr>
        <p:sp>
          <p:nvSpPr>
            <p:cNvPr id="15421" name="Line 18"/>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22" name="Line 19"/>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8" name="Group 20"/>
          <p:cNvGrpSpPr>
            <a:grpSpLocks/>
          </p:cNvGrpSpPr>
          <p:nvPr/>
        </p:nvGrpSpPr>
        <p:grpSpPr bwMode="auto">
          <a:xfrm>
            <a:off x="8332788" y="4805363"/>
            <a:ext cx="212725" cy="771525"/>
            <a:chOff x="4453" y="811"/>
            <a:chExt cx="134" cy="259"/>
          </a:xfrm>
        </p:grpSpPr>
        <p:sp>
          <p:nvSpPr>
            <p:cNvPr id="15419" name="Line 21"/>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20" name="Line 22"/>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9" name="Group 23"/>
          <p:cNvGrpSpPr>
            <a:grpSpLocks/>
          </p:cNvGrpSpPr>
          <p:nvPr/>
        </p:nvGrpSpPr>
        <p:grpSpPr bwMode="auto">
          <a:xfrm>
            <a:off x="8243888" y="5224463"/>
            <a:ext cx="212725" cy="350837"/>
            <a:chOff x="4453" y="811"/>
            <a:chExt cx="134" cy="259"/>
          </a:xfrm>
        </p:grpSpPr>
        <p:sp>
          <p:nvSpPr>
            <p:cNvPr id="15417" name="Line 24"/>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8" name="Line 25"/>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370" name="Rectangle 26"/>
          <p:cNvSpPr>
            <a:spLocks noGrp="1" noChangeArrowheads="1"/>
          </p:cNvSpPr>
          <p:nvPr>
            <p:ph type="title"/>
          </p:nvPr>
        </p:nvSpPr>
        <p:spPr/>
        <p:txBody>
          <a:bodyPr/>
          <a:lstStyle/>
          <a:p>
            <a:r>
              <a:rPr lang="pl-PL" altLang="pl-PL" smtClean="0"/>
              <a:t>Harmonogram przedsięwzięcia</a:t>
            </a:r>
          </a:p>
        </p:txBody>
      </p:sp>
      <p:sp>
        <p:nvSpPr>
          <p:cNvPr id="15371" name="Text Box 27"/>
          <p:cNvSpPr txBox="1">
            <a:spLocks noChangeArrowheads="1"/>
          </p:cNvSpPr>
          <p:nvPr/>
        </p:nvSpPr>
        <p:spPr bwMode="auto">
          <a:xfrm>
            <a:off x="169863" y="946150"/>
            <a:ext cx="629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Ustalenie planu czasowego dla poszczególnych faz i zadań. </a:t>
            </a:r>
          </a:p>
        </p:txBody>
      </p:sp>
      <p:sp>
        <p:nvSpPr>
          <p:cNvPr id="15372" name="Text Box 28"/>
          <p:cNvSpPr txBox="1">
            <a:spLocks noChangeArrowheads="1"/>
          </p:cNvSpPr>
          <p:nvPr/>
        </p:nvSpPr>
        <p:spPr bwMode="auto">
          <a:xfrm>
            <a:off x="169863" y="1498600"/>
            <a:ext cx="1966912" cy="39687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Diagram Gantta</a:t>
            </a:r>
          </a:p>
        </p:txBody>
      </p:sp>
      <p:sp>
        <p:nvSpPr>
          <p:cNvPr id="15373" name="Text Box 29"/>
          <p:cNvSpPr txBox="1">
            <a:spLocks noChangeArrowheads="1"/>
          </p:cNvSpPr>
          <p:nvPr/>
        </p:nvSpPr>
        <p:spPr bwMode="auto">
          <a:xfrm>
            <a:off x="8483600" y="217011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Grud</a:t>
            </a:r>
          </a:p>
        </p:txBody>
      </p:sp>
      <p:sp>
        <p:nvSpPr>
          <p:cNvPr id="15374" name="Text Box 30"/>
          <p:cNvSpPr txBox="1">
            <a:spLocks noChangeArrowheads="1"/>
          </p:cNvSpPr>
          <p:nvPr/>
        </p:nvSpPr>
        <p:spPr bwMode="auto">
          <a:xfrm>
            <a:off x="73025" y="2171700"/>
            <a:ext cx="252888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Nazwa zadania</a:t>
            </a:r>
            <a:endParaRPr lang="pl-PL" altLang="pl-PL" sz="1400"/>
          </a:p>
        </p:txBody>
      </p:sp>
      <p:sp>
        <p:nvSpPr>
          <p:cNvPr id="15375" name="Text Box 31"/>
          <p:cNvSpPr txBox="1">
            <a:spLocks noChangeArrowheads="1"/>
          </p:cNvSpPr>
          <p:nvPr/>
        </p:nvSpPr>
        <p:spPr bwMode="auto">
          <a:xfrm>
            <a:off x="76200" y="2479675"/>
            <a:ext cx="2536825"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Wstępne zbieranie wymagań</a:t>
            </a:r>
          </a:p>
          <a:p>
            <a:endParaRPr lang="pl-PL" altLang="pl-PL" sz="1400"/>
          </a:p>
          <a:p>
            <a:r>
              <a:rPr lang="pl-PL" altLang="pl-PL" sz="1400"/>
              <a:t>Budowa prototypu</a:t>
            </a:r>
          </a:p>
          <a:p>
            <a:endParaRPr lang="pl-PL" altLang="pl-PL" sz="1400"/>
          </a:p>
          <a:p>
            <a:r>
              <a:rPr lang="pl-PL" altLang="pl-PL" sz="1400"/>
              <a:t>Ocena prototypu</a:t>
            </a:r>
          </a:p>
          <a:p>
            <a:endParaRPr lang="pl-PL" altLang="pl-PL" sz="1400"/>
          </a:p>
          <a:p>
            <a:r>
              <a:rPr lang="pl-PL" altLang="pl-PL" sz="1400"/>
              <a:t>Opracowanie wymagań</a:t>
            </a:r>
          </a:p>
          <a:p>
            <a:endParaRPr lang="pl-PL" altLang="pl-PL" sz="1400"/>
          </a:p>
          <a:p>
            <a:r>
              <a:rPr lang="pl-PL" altLang="pl-PL" sz="1400"/>
              <a:t>Analiza</a:t>
            </a:r>
          </a:p>
          <a:p>
            <a:endParaRPr lang="pl-PL" altLang="pl-PL" sz="1400"/>
          </a:p>
          <a:p>
            <a:r>
              <a:rPr lang="pl-PL" altLang="pl-PL" sz="1400"/>
              <a:t>Projekt dziedziny problemu</a:t>
            </a:r>
          </a:p>
          <a:p>
            <a:endParaRPr lang="pl-PL" altLang="pl-PL" sz="1400"/>
          </a:p>
          <a:p>
            <a:r>
              <a:rPr lang="pl-PL" altLang="pl-PL" sz="1400"/>
              <a:t>Projekt interfejsu użytkown.</a:t>
            </a:r>
          </a:p>
          <a:p>
            <a:endParaRPr lang="pl-PL" altLang="pl-PL" sz="1400"/>
          </a:p>
          <a:p>
            <a:r>
              <a:rPr lang="pl-PL" altLang="pl-PL" sz="1400"/>
              <a:t>Projekt bazy danych</a:t>
            </a:r>
          </a:p>
        </p:txBody>
      </p:sp>
      <p:sp>
        <p:nvSpPr>
          <p:cNvPr id="15376" name="Text Box 32"/>
          <p:cNvSpPr txBox="1">
            <a:spLocks noChangeArrowheads="1"/>
          </p:cNvSpPr>
          <p:nvPr/>
        </p:nvSpPr>
        <p:spPr bwMode="auto">
          <a:xfrm>
            <a:off x="7970838" y="2170113"/>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Listo</a:t>
            </a:r>
          </a:p>
        </p:txBody>
      </p:sp>
      <p:sp>
        <p:nvSpPr>
          <p:cNvPr id="15377" name="Text Box 33"/>
          <p:cNvSpPr txBox="1">
            <a:spLocks noChangeArrowheads="1"/>
          </p:cNvSpPr>
          <p:nvPr/>
        </p:nvSpPr>
        <p:spPr bwMode="auto">
          <a:xfrm>
            <a:off x="7426325" y="217011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Paźd</a:t>
            </a:r>
          </a:p>
        </p:txBody>
      </p:sp>
      <p:sp>
        <p:nvSpPr>
          <p:cNvPr id="15378" name="Text Box 34"/>
          <p:cNvSpPr txBox="1">
            <a:spLocks noChangeArrowheads="1"/>
          </p:cNvSpPr>
          <p:nvPr/>
        </p:nvSpPr>
        <p:spPr bwMode="auto">
          <a:xfrm>
            <a:off x="6859588" y="2170113"/>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Wrze</a:t>
            </a:r>
          </a:p>
        </p:txBody>
      </p:sp>
      <p:sp>
        <p:nvSpPr>
          <p:cNvPr id="15379" name="Text Box 35"/>
          <p:cNvSpPr txBox="1">
            <a:spLocks noChangeArrowheads="1"/>
          </p:cNvSpPr>
          <p:nvPr/>
        </p:nvSpPr>
        <p:spPr bwMode="auto">
          <a:xfrm>
            <a:off x="6340475" y="217011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Sierp</a:t>
            </a:r>
          </a:p>
        </p:txBody>
      </p:sp>
      <p:sp>
        <p:nvSpPr>
          <p:cNvPr id="15380" name="Text Box 36"/>
          <p:cNvSpPr txBox="1">
            <a:spLocks noChangeArrowheads="1"/>
          </p:cNvSpPr>
          <p:nvPr/>
        </p:nvSpPr>
        <p:spPr bwMode="auto">
          <a:xfrm>
            <a:off x="5826125" y="217011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Lip</a:t>
            </a:r>
          </a:p>
        </p:txBody>
      </p:sp>
      <p:sp>
        <p:nvSpPr>
          <p:cNvPr id="15381" name="Text Box 37"/>
          <p:cNvSpPr txBox="1">
            <a:spLocks noChangeArrowheads="1"/>
          </p:cNvSpPr>
          <p:nvPr/>
        </p:nvSpPr>
        <p:spPr bwMode="auto">
          <a:xfrm>
            <a:off x="5368925" y="217011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Czer</a:t>
            </a:r>
          </a:p>
        </p:txBody>
      </p:sp>
      <p:sp>
        <p:nvSpPr>
          <p:cNvPr id="15382" name="Text Box 38"/>
          <p:cNvSpPr txBox="1">
            <a:spLocks noChangeArrowheads="1"/>
          </p:cNvSpPr>
          <p:nvPr/>
        </p:nvSpPr>
        <p:spPr bwMode="auto">
          <a:xfrm>
            <a:off x="2554288" y="2168525"/>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Stycz</a:t>
            </a:r>
          </a:p>
        </p:txBody>
      </p:sp>
      <p:sp>
        <p:nvSpPr>
          <p:cNvPr id="15383" name="Text Box 39"/>
          <p:cNvSpPr txBox="1">
            <a:spLocks noChangeArrowheads="1"/>
          </p:cNvSpPr>
          <p:nvPr/>
        </p:nvSpPr>
        <p:spPr bwMode="auto">
          <a:xfrm>
            <a:off x="3143250" y="2168525"/>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Luty</a:t>
            </a:r>
          </a:p>
        </p:txBody>
      </p:sp>
      <p:sp>
        <p:nvSpPr>
          <p:cNvPr id="15384" name="Text Box 40"/>
          <p:cNvSpPr txBox="1">
            <a:spLocks noChangeArrowheads="1"/>
          </p:cNvSpPr>
          <p:nvPr/>
        </p:nvSpPr>
        <p:spPr bwMode="auto">
          <a:xfrm>
            <a:off x="3716338" y="2168525"/>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Marz</a:t>
            </a:r>
          </a:p>
        </p:txBody>
      </p:sp>
      <p:sp>
        <p:nvSpPr>
          <p:cNvPr id="15385" name="Text Box 41"/>
          <p:cNvSpPr txBox="1">
            <a:spLocks noChangeArrowheads="1"/>
          </p:cNvSpPr>
          <p:nvPr/>
        </p:nvSpPr>
        <p:spPr bwMode="auto">
          <a:xfrm>
            <a:off x="4294188" y="2168525"/>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Kwie</a:t>
            </a:r>
          </a:p>
        </p:txBody>
      </p:sp>
      <p:sp>
        <p:nvSpPr>
          <p:cNvPr id="15386" name="Text Box 42"/>
          <p:cNvSpPr txBox="1">
            <a:spLocks noChangeArrowheads="1"/>
          </p:cNvSpPr>
          <p:nvPr/>
        </p:nvSpPr>
        <p:spPr bwMode="auto">
          <a:xfrm>
            <a:off x="4867275" y="2168525"/>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Maj</a:t>
            </a:r>
          </a:p>
        </p:txBody>
      </p:sp>
      <p:sp>
        <p:nvSpPr>
          <p:cNvPr id="15387" name="Line 43"/>
          <p:cNvSpPr>
            <a:spLocks noChangeShapeType="1"/>
          </p:cNvSpPr>
          <p:nvPr/>
        </p:nvSpPr>
        <p:spPr bwMode="auto">
          <a:xfrm>
            <a:off x="2560638" y="2474913"/>
            <a:ext cx="0" cy="3795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8" name="Line 44"/>
          <p:cNvSpPr>
            <a:spLocks noChangeShapeType="1"/>
          </p:cNvSpPr>
          <p:nvPr/>
        </p:nvSpPr>
        <p:spPr bwMode="auto">
          <a:xfrm>
            <a:off x="3138488"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9" name="Line 45"/>
          <p:cNvSpPr>
            <a:spLocks noChangeShapeType="1"/>
          </p:cNvSpPr>
          <p:nvPr/>
        </p:nvSpPr>
        <p:spPr bwMode="auto">
          <a:xfrm>
            <a:off x="3725863"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0" name="Line 46"/>
          <p:cNvSpPr>
            <a:spLocks noChangeShapeType="1"/>
          </p:cNvSpPr>
          <p:nvPr/>
        </p:nvSpPr>
        <p:spPr bwMode="auto">
          <a:xfrm>
            <a:off x="4291013"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1" name="Line 47"/>
          <p:cNvSpPr>
            <a:spLocks noChangeShapeType="1"/>
          </p:cNvSpPr>
          <p:nvPr/>
        </p:nvSpPr>
        <p:spPr bwMode="auto">
          <a:xfrm>
            <a:off x="4873625"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2" name="Line 48"/>
          <p:cNvSpPr>
            <a:spLocks noChangeShapeType="1"/>
          </p:cNvSpPr>
          <p:nvPr/>
        </p:nvSpPr>
        <p:spPr bwMode="auto">
          <a:xfrm>
            <a:off x="5464175"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3" name="Line 49"/>
          <p:cNvSpPr>
            <a:spLocks noChangeShapeType="1"/>
          </p:cNvSpPr>
          <p:nvPr/>
        </p:nvSpPr>
        <p:spPr bwMode="auto">
          <a:xfrm>
            <a:off x="5959475"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4" name="Line 50"/>
          <p:cNvSpPr>
            <a:spLocks noChangeShapeType="1"/>
          </p:cNvSpPr>
          <p:nvPr/>
        </p:nvSpPr>
        <p:spPr bwMode="auto">
          <a:xfrm>
            <a:off x="6931025"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5" name="Line 51"/>
          <p:cNvSpPr>
            <a:spLocks noChangeShapeType="1"/>
          </p:cNvSpPr>
          <p:nvPr/>
        </p:nvSpPr>
        <p:spPr bwMode="auto">
          <a:xfrm>
            <a:off x="7454900"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6" name="Line 52"/>
          <p:cNvSpPr>
            <a:spLocks noChangeShapeType="1"/>
          </p:cNvSpPr>
          <p:nvPr/>
        </p:nvSpPr>
        <p:spPr bwMode="auto">
          <a:xfrm>
            <a:off x="8020050"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7" name="Line 53"/>
          <p:cNvSpPr>
            <a:spLocks noChangeShapeType="1"/>
          </p:cNvSpPr>
          <p:nvPr/>
        </p:nvSpPr>
        <p:spPr bwMode="auto">
          <a:xfrm>
            <a:off x="8564563"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8" name="Line 54"/>
          <p:cNvSpPr>
            <a:spLocks noChangeShapeType="1"/>
          </p:cNvSpPr>
          <p:nvPr/>
        </p:nvSpPr>
        <p:spPr bwMode="auto">
          <a:xfrm>
            <a:off x="9066213"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9" name="Line 55"/>
          <p:cNvSpPr>
            <a:spLocks noChangeShapeType="1"/>
          </p:cNvSpPr>
          <p:nvPr/>
        </p:nvSpPr>
        <p:spPr bwMode="auto">
          <a:xfrm>
            <a:off x="6421438" y="2474913"/>
            <a:ext cx="0" cy="3795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0" name="Rectangle 56"/>
          <p:cNvSpPr>
            <a:spLocks noChangeArrowheads="1"/>
          </p:cNvSpPr>
          <p:nvPr/>
        </p:nvSpPr>
        <p:spPr bwMode="auto">
          <a:xfrm>
            <a:off x="3346450" y="2586038"/>
            <a:ext cx="949325" cy="13811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01" name="Rectangle 57"/>
          <p:cNvSpPr>
            <a:spLocks noChangeArrowheads="1"/>
          </p:cNvSpPr>
          <p:nvPr/>
        </p:nvSpPr>
        <p:spPr bwMode="auto">
          <a:xfrm>
            <a:off x="4300538" y="3013075"/>
            <a:ext cx="938212"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02" name="Rectangle 58"/>
          <p:cNvSpPr>
            <a:spLocks noChangeArrowheads="1"/>
          </p:cNvSpPr>
          <p:nvPr/>
        </p:nvSpPr>
        <p:spPr bwMode="auto">
          <a:xfrm>
            <a:off x="5219700" y="3460750"/>
            <a:ext cx="287338" cy="12541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03" name="Line 59"/>
          <p:cNvSpPr>
            <a:spLocks noChangeShapeType="1"/>
          </p:cNvSpPr>
          <p:nvPr/>
        </p:nvSpPr>
        <p:spPr bwMode="auto">
          <a:xfrm>
            <a:off x="76200" y="2847975"/>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4" name="Line 60"/>
          <p:cNvSpPr>
            <a:spLocks noChangeShapeType="1"/>
          </p:cNvSpPr>
          <p:nvPr/>
        </p:nvSpPr>
        <p:spPr bwMode="auto">
          <a:xfrm>
            <a:off x="76200" y="3735388"/>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5" name="Line 61"/>
          <p:cNvSpPr>
            <a:spLocks noChangeShapeType="1"/>
          </p:cNvSpPr>
          <p:nvPr/>
        </p:nvSpPr>
        <p:spPr bwMode="auto">
          <a:xfrm>
            <a:off x="76200" y="3302000"/>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6" name="Line 62"/>
          <p:cNvSpPr>
            <a:spLocks noChangeShapeType="1"/>
          </p:cNvSpPr>
          <p:nvPr/>
        </p:nvSpPr>
        <p:spPr bwMode="auto">
          <a:xfrm>
            <a:off x="76200" y="4530725"/>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7" name="Line 63"/>
          <p:cNvSpPr>
            <a:spLocks noChangeShapeType="1"/>
          </p:cNvSpPr>
          <p:nvPr/>
        </p:nvSpPr>
        <p:spPr bwMode="auto">
          <a:xfrm>
            <a:off x="76200" y="4970463"/>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8" name="Line 64"/>
          <p:cNvSpPr>
            <a:spLocks noChangeShapeType="1"/>
          </p:cNvSpPr>
          <p:nvPr/>
        </p:nvSpPr>
        <p:spPr bwMode="auto">
          <a:xfrm>
            <a:off x="76200" y="5408613"/>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9" name="Line 65"/>
          <p:cNvSpPr>
            <a:spLocks noChangeShapeType="1"/>
          </p:cNvSpPr>
          <p:nvPr/>
        </p:nvSpPr>
        <p:spPr bwMode="auto">
          <a:xfrm>
            <a:off x="76200" y="4146550"/>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0" name="Rectangle 66"/>
          <p:cNvSpPr>
            <a:spLocks noChangeArrowheads="1"/>
          </p:cNvSpPr>
          <p:nvPr/>
        </p:nvSpPr>
        <p:spPr bwMode="auto">
          <a:xfrm>
            <a:off x="5489575" y="3900488"/>
            <a:ext cx="938213"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11" name="Rectangle 67"/>
          <p:cNvSpPr>
            <a:spLocks noChangeArrowheads="1"/>
          </p:cNvSpPr>
          <p:nvPr/>
        </p:nvSpPr>
        <p:spPr bwMode="auto">
          <a:xfrm>
            <a:off x="6413500" y="4313238"/>
            <a:ext cx="1038225"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12" name="Rectangle 68"/>
          <p:cNvSpPr>
            <a:spLocks noChangeArrowheads="1"/>
          </p:cNvSpPr>
          <p:nvPr/>
        </p:nvSpPr>
        <p:spPr bwMode="auto">
          <a:xfrm>
            <a:off x="7462838" y="4743450"/>
            <a:ext cx="938212"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13" name="Rectangle 69"/>
          <p:cNvSpPr>
            <a:spLocks noChangeArrowheads="1"/>
          </p:cNvSpPr>
          <p:nvPr/>
        </p:nvSpPr>
        <p:spPr bwMode="auto">
          <a:xfrm>
            <a:off x="7462838" y="5165725"/>
            <a:ext cx="938212"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14" name="Rectangle 70"/>
          <p:cNvSpPr>
            <a:spLocks noChangeArrowheads="1"/>
          </p:cNvSpPr>
          <p:nvPr/>
        </p:nvSpPr>
        <p:spPr bwMode="auto">
          <a:xfrm>
            <a:off x="8380413" y="5576888"/>
            <a:ext cx="763587" cy="1365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415" name="Line 71"/>
          <p:cNvSpPr>
            <a:spLocks noChangeShapeType="1"/>
          </p:cNvSpPr>
          <p:nvPr/>
        </p:nvSpPr>
        <p:spPr bwMode="auto">
          <a:xfrm>
            <a:off x="76200" y="2490788"/>
            <a:ext cx="0" cy="3795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6" name="Line 72"/>
          <p:cNvSpPr>
            <a:spLocks noChangeShapeType="1"/>
          </p:cNvSpPr>
          <p:nvPr/>
        </p:nvSpPr>
        <p:spPr bwMode="auto">
          <a:xfrm>
            <a:off x="63500" y="5811838"/>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Ocena rozwiązań</a:t>
            </a:r>
          </a:p>
        </p:txBody>
      </p:sp>
      <p:sp>
        <p:nvSpPr>
          <p:cNvPr id="16387" name="Text Box 3"/>
          <p:cNvSpPr txBox="1">
            <a:spLocks noChangeArrowheads="1"/>
          </p:cNvSpPr>
          <p:nvPr/>
        </p:nvSpPr>
        <p:spPr bwMode="auto">
          <a:xfrm>
            <a:off x="195263" y="871538"/>
            <a:ext cx="89487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 fazie strategicznej często rozważa się kilka rozwiązań, </a:t>
            </a:r>
            <a:r>
              <a:rPr lang="pl-PL" altLang="pl-PL"/>
              <a:t>z powodów wielości celów przedsięwzięcia (czyli kryteriów oceny) lub niepewności (niemożliwości precyzyjnej oceny spodziewanych rezultatów). </a:t>
            </a:r>
          </a:p>
        </p:txBody>
      </p:sp>
      <p:sp>
        <p:nvSpPr>
          <p:cNvPr id="16388" name="Text Box 4"/>
          <p:cNvSpPr txBox="1">
            <a:spLocks noChangeArrowheads="1"/>
          </p:cNvSpPr>
          <p:nvPr/>
        </p:nvSpPr>
        <p:spPr bwMode="auto">
          <a:xfrm>
            <a:off x="381000" y="2286000"/>
            <a:ext cx="2608263"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Częste kryteria oceny:</a:t>
            </a:r>
          </a:p>
        </p:txBody>
      </p:sp>
      <p:sp>
        <p:nvSpPr>
          <p:cNvPr id="16389" name="Text Box 5"/>
          <p:cNvSpPr txBox="1">
            <a:spLocks noChangeArrowheads="1"/>
          </p:cNvSpPr>
          <p:nvPr/>
        </p:nvSpPr>
        <p:spPr bwMode="auto">
          <a:xfrm>
            <a:off x="3646488" y="1981200"/>
            <a:ext cx="366871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koszt</a:t>
            </a:r>
          </a:p>
          <a:p>
            <a:pPr>
              <a:buFont typeface="Monotype Sorts" pitchFamily="2" charset="2"/>
              <a:buChar char="+"/>
            </a:pPr>
            <a:r>
              <a:rPr lang="pl-PL" altLang="pl-PL"/>
              <a:t> czas realizacji</a:t>
            </a:r>
          </a:p>
          <a:p>
            <a:pPr>
              <a:buFont typeface="Monotype Sorts" pitchFamily="2" charset="2"/>
              <a:buChar char="+"/>
            </a:pPr>
            <a:r>
              <a:rPr lang="pl-PL" altLang="pl-PL"/>
              <a:t> niezawodność</a:t>
            </a:r>
          </a:p>
          <a:p>
            <a:pPr>
              <a:buFont typeface="Monotype Sorts" pitchFamily="2" charset="2"/>
              <a:buChar char="+"/>
            </a:pPr>
            <a:r>
              <a:rPr lang="pl-PL" altLang="pl-PL"/>
              <a:t> możliwość ponownego użycia</a:t>
            </a:r>
          </a:p>
          <a:p>
            <a:pPr>
              <a:buFont typeface="Monotype Sorts" pitchFamily="2" charset="2"/>
              <a:buChar char="+"/>
            </a:pPr>
            <a:r>
              <a:rPr lang="pl-PL" altLang="pl-PL"/>
              <a:t> przenośność na inne platformy </a:t>
            </a:r>
          </a:p>
          <a:p>
            <a:pPr>
              <a:buFont typeface="Monotype Sorts" pitchFamily="2" charset="2"/>
              <a:buChar char="+"/>
            </a:pPr>
            <a:r>
              <a:rPr lang="pl-PL" altLang="pl-PL"/>
              <a:t> wydajność (szybkość)</a:t>
            </a:r>
          </a:p>
        </p:txBody>
      </p:sp>
      <p:sp>
        <p:nvSpPr>
          <p:cNvPr id="16390" name="Text Box 6"/>
          <p:cNvSpPr txBox="1">
            <a:spLocks noChangeArrowheads="1"/>
          </p:cNvSpPr>
          <p:nvPr/>
        </p:nvSpPr>
        <p:spPr bwMode="auto">
          <a:xfrm>
            <a:off x="357188" y="4097338"/>
            <a:ext cx="3025775" cy="10064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Prezentacja i porównanie </a:t>
            </a:r>
          </a:p>
          <a:p>
            <a:r>
              <a:rPr lang="pl-PL" altLang="pl-PL" b="1"/>
              <a:t>poszczególnych rozwiązań</a:t>
            </a:r>
          </a:p>
          <a:p>
            <a:r>
              <a:rPr lang="pl-PL" altLang="pl-PL" b="1"/>
              <a:t>w postaci tabelarycznej </a:t>
            </a:r>
          </a:p>
        </p:txBody>
      </p:sp>
      <p:sp>
        <p:nvSpPr>
          <p:cNvPr id="16391" name="Text Box 7"/>
          <p:cNvSpPr txBox="1">
            <a:spLocks noChangeArrowheads="1"/>
          </p:cNvSpPr>
          <p:nvPr/>
        </p:nvSpPr>
        <p:spPr bwMode="auto">
          <a:xfrm>
            <a:off x="3486150" y="4062413"/>
            <a:ext cx="3003550" cy="2033587"/>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Rozwiązanie</a:t>
            </a:r>
            <a:endParaRPr lang="pl-PL" altLang="pl-PL" sz="1800"/>
          </a:p>
          <a:p>
            <a:r>
              <a:rPr lang="pl-PL" altLang="pl-PL" sz="1800"/>
              <a:t>Koszt (tys. zł)</a:t>
            </a:r>
          </a:p>
          <a:p>
            <a:r>
              <a:rPr lang="pl-PL" altLang="pl-PL" sz="1800"/>
              <a:t>Czas (miesiące)</a:t>
            </a:r>
          </a:p>
          <a:p>
            <a:r>
              <a:rPr lang="pl-PL" altLang="pl-PL" sz="1800"/>
              <a:t>Niezawodność (błędy/tydzień)</a:t>
            </a:r>
          </a:p>
          <a:p>
            <a:r>
              <a:rPr lang="pl-PL" altLang="pl-PL" sz="1800"/>
              <a:t>Ponowne użycie (%)</a:t>
            </a:r>
          </a:p>
          <a:p>
            <a:r>
              <a:rPr lang="pl-PL" altLang="pl-PL" sz="1800"/>
              <a:t>Przenośność (%)</a:t>
            </a:r>
          </a:p>
          <a:p>
            <a:r>
              <a:rPr lang="pl-PL" altLang="pl-PL" sz="1800"/>
              <a:t>Wydajność(transakcje/sek)</a:t>
            </a:r>
          </a:p>
        </p:txBody>
      </p:sp>
      <p:sp>
        <p:nvSpPr>
          <p:cNvPr id="16392" name="Text Box 8"/>
          <p:cNvSpPr txBox="1">
            <a:spLocks noChangeArrowheads="1"/>
          </p:cNvSpPr>
          <p:nvPr/>
        </p:nvSpPr>
        <p:spPr bwMode="auto">
          <a:xfrm>
            <a:off x="6477000" y="4062413"/>
            <a:ext cx="603250" cy="2033587"/>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800" b="1"/>
              <a:t>A</a:t>
            </a:r>
            <a:endParaRPr lang="pl-PL" altLang="pl-PL" sz="1800"/>
          </a:p>
          <a:p>
            <a:pPr algn="r"/>
            <a:r>
              <a:rPr lang="pl-PL" altLang="pl-PL" sz="1800"/>
              <a:t>120</a:t>
            </a:r>
          </a:p>
          <a:p>
            <a:pPr algn="r"/>
            <a:r>
              <a:rPr lang="pl-PL" altLang="pl-PL" sz="1800"/>
              <a:t>33</a:t>
            </a:r>
          </a:p>
          <a:p>
            <a:pPr algn="r"/>
            <a:r>
              <a:rPr lang="pl-PL" altLang="pl-PL" sz="1800"/>
              <a:t>5</a:t>
            </a:r>
          </a:p>
          <a:p>
            <a:pPr algn="r"/>
            <a:r>
              <a:rPr lang="pl-PL" altLang="pl-PL" sz="1800"/>
              <a:t>40</a:t>
            </a:r>
          </a:p>
          <a:p>
            <a:pPr algn="r"/>
            <a:r>
              <a:rPr lang="pl-PL" altLang="pl-PL" sz="1800"/>
              <a:t>90</a:t>
            </a:r>
          </a:p>
          <a:p>
            <a:pPr algn="r"/>
            <a:r>
              <a:rPr lang="pl-PL" altLang="pl-PL" sz="1800"/>
              <a:t>0.35</a:t>
            </a:r>
          </a:p>
        </p:txBody>
      </p:sp>
      <p:sp>
        <p:nvSpPr>
          <p:cNvPr id="16393" name="Text Box 9"/>
          <p:cNvSpPr txBox="1">
            <a:spLocks noChangeArrowheads="1"/>
          </p:cNvSpPr>
          <p:nvPr/>
        </p:nvSpPr>
        <p:spPr bwMode="auto">
          <a:xfrm>
            <a:off x="7067550" y="4062413"/>
            <a:ext cx="603250" cy="2033587"/>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800" b="1"/>
              <a:t>B</a:t>
            </a:r>
            <a:endParaRPr lang="pl-PL" altLang="pl-PL" sz="1800"/>
          </a:p>
          <a:p>
            <a:pPr algn="r"/>
            <a:r>
              <a:rPr lang="pl-PL" altLang="pl-PL" sz="1800"/>
              <a:t>80</a:t>
            </a:r>
          </a:p>
          <a:p>
            <a:pPr algn="r"/>
            <a:r>
              <a:rPr lang="pl-PL" altLang="pl-PL" sz="1800"/>
              <a:t>30</a:t>
            </a:r>
          </a:p>
          <a:p>
            <a:pPr algn="r"/>
            <a:r>
              <a:rPr lang="pl-PL" altLang="pl-PL" sz="1800"/>
              <a:t>9</a:t>
            </a:r>
          </a:p>
          <a:p>
            <a:pPr algn="r"/>
            <a:r>
              <a:rPr lang="pl-PL" altLang="pl-PL" sz="1800"/>
              <a:t>40</a:t>
            </a:r>
          </a:p>
          <a:p>
            <a:pPr algn="r"/>
            <a:r>
              <a:rPr lang="pl-PL" altLang="pl-PL" sz="1800"/>
              <a:t>75</a:t>
            </a:r>
          </a:p>
          <a:p>
            <a:pPr algn="r"/>
            <a:r>
              <a:rPr lang="pl-PL" altLang="pl-PL" sz="1800"/>
              <a:t>0.75</a:t>
            </a:r>
          </a:p>
        </p:txBody>
      </p:sp>
      <p:sp>
        <p:nvSpPr>
          <p:cNvPr id="16394" name="Text Box 10"/>
          <p:cNvSpPr txBox="1">
            <a:spLocks noChangeArrowheads="1"/>
          </p:cNvSpPr>
          <p:nvPr/>
        </p:nvSpPr>
        <p:spPr bwMode="auto">
          <a:xfrm>
            <a:off x="7661275" y="4062413"/>
            <a:ext cx="546100" cy="2033587"/>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800" b="1"/>
              <a:t>C</a:t>
            </a:r>
            <a:endParaRPr lang="pl-PL" altLang="pl-PL" sz="1800"/>
          </a:p>
          <a:p>
            <a:pPr algn="r"/>
            <a:r>
              <a:rPr lang="pl-PL" altLang="pl-PL" sz="1800"/>
              <a:t>175</a:t>
            </a:r>
          </a:p>
          <a:p>
            <a:pPr algn="r"/>
            <a:r>
              <a:rPr lang="pl-PL" altLang="pl-PL" sz="1800"/>
              <a:t>36</a:t>
            </a:r>
          </a:p>
          <a:p>
            <a:pPr algn="r"/>
            <a:r>
              <a:rPr lang="pl-PL" altLang="pl-PL" sz="1800"/>
              <a:t>13</a:t>
            </a:r>
          </a:p>
          <a:p>
            <a:pPr algn="r"/>
            <a:r>
              <a:rPr lang="pl-PL" altLang="pl-PL" sz="1800"/>
              <a:t>30</a:t>
            </a:r>
          </a:p>
          <a:p>
            <a:pPr algn="r"/>
            <a:r>
              <a:rPr lang="pl-PL" altLang="pl-PL" sz="1800"/>
              <a:t>30</a:t>
            </a:r>
          </a:p>
          <a:p>
            <a:pPr algn="r"/>
            <a:r>
              <a:rPr lang="pl-PL" altLang="pl-PL" sz="1800"/>
              <a:t>1</a:t>
            </a:r>
          </a:p>
        </p:txBody>
      </p:sp>
      <p:sp>
        <p:nvSpPr>
          <p:cNvPr id="16395" name="Line 11"/>
          <p:cNvSpPr>
            <a:spLocks noChangeShapeType="1"/>
          </p:cNvSpPr>
          <p:nvPr/>
        </p:nvSpPr>
        <p:spPr bwMode="auto">
          <a:xfrm>
            <a:off x="3492500" y="4392613"/>
            <a:ext cx="4721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6" name="Line 12"/>
          <p:cNvSpPr>
            <a:spLocks noChangeShapeType="1"/>
          </p:cNvSpPr>
          <p:nvPr/>
        </p:nvSpPr>
        <p:spPr bwMode="auto">
          <a:xfrm>
            <a:off x="3492500" y="4656138"/>
            <a:ext cx="4721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7" name="Line 13"/>
          <p:cNvSpPr>
            <a:spLocks noChangeShapeType="1"/>
          </p:cNvSpPr>
          <p:nvPr/>
        </p:nvSpPr>
        <p:spPr bwMode="auto">
          <a:xfrm>
            <a:off x="3494088" y="5221288"/>
            <a:ext cx="4721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8" name="Line 14"/>
          <p:cNvSpPr>
            <a:spLocks noChangeShapeType="1"/>
          </p:cNvSpPr>
          <p:nvPr/>
        </p:nvSpPr>
        <p:spPr bwMode="auto">
          <a:xfrm>
            <a:off x="3473450" y="5497513"/>
            <a:ext cx="4721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9" name="Line 15"/>
          <p:cNvSpPr>
            <a:spLocks noChangeShapeType="1"/>
          </p:cNvSpPr>
          <p:nvPr/>
        </p:nvSpPr>
        <p:spPr bwMode="auto">
          <a:xfrm>
            <a:off x="3498850" y="5762625"/>
            <a:ext cx="4721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00" name="Line 16"/>
          <p:cNvSpPr>
            <a:spLocks noChangeShapeType="1"/>
          </p:cNvSpPr>
          <p:nvPr/>
        </p:nvSpPr>
        <p:spPr bwMode="auto">
          <a:xfrm>
            <a:off x="3494088" y="4933950"/>
            <a:ext cx="4721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01" name="Text Box 17"/>
          <p:cNvSpPr txBox="1">
            <a:spLocks noChangeArrowheads="1"/>
          </p:cNvSpPr>
          <p:nvPr/>
        </p:nvSpPr>
        <p:spPr bwMode="auto">
          <a:xfrm>
            <a:off x="212725" y="6186488"/>
            <a:ext cx="7758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Oszacowanie wartości podanych w tabeli może być trudnym problemem.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032500" y="3863975"/>
            <a:ext cx="774700" cy="2308225"/>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Waga</a:t>
            </a:r>
            <a:endParaRPr lang="pl-PL" altLang="pl-PL" sz="1800"/>
          </a:p>
          <a:p>
            <a:r>
              <a:rPr lang="pl-PL" altLang="pl-PL" sz="1800"/>
              <a:t>3</a:t>
            </a:r>
          </a:p>
          <a:p>
            <a:r>
              <a:rPr lang="pl-PL" altLang="pl-PL" sz="1800"/>
              <a:t>2</a:t>
            </a:r>
          </a:p>
          <a:p>
            <a:r>
              <a:rPr lang="pl-PL" altLang="pl-PL" sz="1800"/>
              <a:t>3</a:t>
            </a:r>
          </a:p>
          <a:p>
            <a:r>
              <a:rPr lang="pl-PL" altLang="pl-PL" sz="1800"/>
              <a:t>1</a:t>
            </a:r>
          </a:p>
          <a:p>
            <a:r>
              <a:rPr lang="pl-PL" altLang="pl-PL" sz="1800"/>
              <a:t>1</a:t>
            </a:r>
          </a:p>
          <a:p>
            <a:r>
              <a:rPr lang="pl-PL" altLang="pl-PL" sz="1800"/>
              <a:t>1.5</a:t>
            </a:r>
          </a:p>
          <a:p>
            <a:endParaRPr lang="pl-PL" altLang="pl-PL" sz="1800"/>
          </a:p>
        </p:txBody>
      </p:sp>
      <p:sp>
        <p:nvSpPr>
          <p:cNvPr id="17411" name="Rectangle 3"/>
          <p:cNvSpPr>
            <a:spLocks noGrp="1" noChangeArrowheads="1"/>
          </p:cNvSpPr>
          <p:nvPr>
            <p:ph type="title"/>
          </p:nvPr>
        </p:nvSpPr>
        <p:spPr/>
        <p:txBody>
          <a:bodyPr/>
          <a:lstStyle/>
          <a:p>
            <a:r>
              <a:rPr lang="pl-PL" altLang="pl-PL" smtClean="0"/>
              <a:t>Wybór rozwiązania</a:t>
            </a:r>
          </a:p>
        </p:txBody>
      </p:sp>
      <p:sp>
        <p:nvSpPr>
          <p:cNvPr id="17412" name="Text Box 4"/>
          <p:cNvSpPr txBox="1">
            <a:spLocks noChangeArrowheads="1"/>
          </p:cNvSpPr>
          <p:nvPr/>
        </p:nvSpPr>
        <p:spPr bwMode="auto">
          <a:xfrm>
            <a:off x="271463" y="920750"/>
            <a:ext cx="8694737"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40000"/>
              </a:spcBef>
            </a:pPr>
            <a:r>
              <a:rPr lang="pl-PL" altLang="pl-PL" b="1"/>
              <a:t>Usunięcie</a:t>
            </a:r>
            <a:r>
              <a:rPr lang="pl-PL" altLang="pl-PL"/>
              <a:t> rozwiązań zdominowanych, tj. gorszych wg wszystkich kryteriów </a:t>
            </a:r>
          </a:p>
          <a:p>
            <a:pPr>
              <a:spcBef>
                <a:spcPct val="40000"/>
              </a:spcBef>
            </a:pPr>
            <a:r>
              <a:rPr lang="pl-PL" altLang="pl-PL"/>
              <a:t>(lub prawie wszystkich). </a:t>
            </a:r>
          </a:p>
          <a:p>
            <a:pPr>
              <a:spcBef>
                <a:spcPct val="40000"/>
              </a:spcBef>
            </a:pPr>
            <a:r>
              <a:rPr lang="pl-PL" altLang="pl-PL" b="1"/>
              <a:t>Normalizacja</a:t>
            </a:r>
            <a:r>
              <a:rPr lang="pl-PL" altLang="pl-PL"/>
              <a:t> wartości dla poszczególnych kryteriów (sprowadzenie do przedziału [0,1])</a:t>
            </a:r>
          </a:p>
          <a:p>
            <a:pPr>
              <a:spcBef>
                <a:spcPct val="40000"/>
              </a:spcBef>
            </a:pPr>
            <a:r>
              <a:rPr lang="pl-PL" altLang="pl-PL" b="1"/>
              <a:t>Przypisanie wag</a:t>
            </a:r>
            <a:r>
              <a:rPr lang="pl-PL" altLang="pl-PL"/>
              <a:t> do kryteriów (również może być trudne).</a:t>
            </a:r>
          </a:p>
        </p:txBody>
      </p:sp>
      <p:sp>
        <p:nvSpPr>
          <p:cNvPr id="17413" name="Text Box 5"/>
          <p:cNvSpPr txBox="1">
            <a:spLocks noChangeArrowheads="1"/>
          </p:cNvSpPr>
          <p:nvPr/>
        </p:nvSpPr>
        <p:spPr bwMode="auto">
          <a:xfrm>
            <a:off x="271463" y="3260725"/>
            <a:ext cx="5200650"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Przykład: łączna ocena za pomocą sumy ważonej</a:t>
            </a:r>
          </a:p>
        </p:txBody>
      </p:sp>
      <p:sp>
        <p:nvSpPr>
          <p:cNvPr id="17414" name="Text Box 6"/>
          <p:cNvSpPr txBox="1">
            <a:spLocks noChangeArrowheads="1"/>
          </p:cNvSpPr>
          <p:nvPr/>
        </p:nvSpPr>
        <p:spPr bwMode="auto">
          <a:xfrm>
            <a:off x="1317625" y="3863975"/>
            <a:ext cx="3003550" cy="2308225"/>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Rozwiązanie</a:t>
            </a:r>
            <a:endParaRPr lang="pl-PL" altLang="pl-PL" sz="1800"/>
          </a:p>
          <a:p>
            <a:r>
              <a:rPr lang="pl-PL" altLang="pl-PL" sz="1800"/>
              <a:t>Koszt (tys. zł)</a:t>
            </a:r>
          </a:p>
          <a:p>
            <a:r>
              <a:rPr lang="pl-PL" altLang="pl-PL" sz="1800"/>
              <a:t>Czas (miesiące)</a:t>
            </a:r>
          </a:p>
          <a:p>
            <a:r>
              <a:rPr lang="pl-PL" altLang="pl-PL" sz="1800"/>
              <a:t>Niezawodność (błędy/tydzień)</a:t>
            </a:r>
          </a:p>
          <a:p>
            <a:r>
              <a:rPr lang="pl-PL" altLang="pl-PL" sz="1800"/>
              <a:t>Ponowne użycie (%)</a:t>
            </a:r>
          </a:p>
          <a:p>
            <a:r>
              <a:rPr lang="pl-PL" altLang="pl-PL" sz="1800"/>
              <a:t>Przenośność (%)</a:t>
            </a:r>
          </a:p>
          <a:p>
            <a:r>
              <a:rPr lang="pl-PL" altLang="pl-PL" sz="1800"/>
              <a:t>Wydajność(transakcje/sek)</a:t>
            </a:r>
          </a:p>
          <a:p>
            <a:r>
              <a:rPr lang="pl-PL" altLang="pl-PL" sz="1800" b="1"/>
              <a:t>Łączna ocena</a:t>
            </a:r>
            <a:endParaRPr lang="pl-PL" altLang="pl-PL" sz="1800"/>
          </a:p>
        </p:txBody>
      </p:sp>
      <p:sp>
        <p:nvSpPr>
          <p:cNvPr id="17415" name="Text Box 7"/>
          <p:cNvSpPr txBox="1">
            <a:spLocks noChangeArrowheads="1"/>
          </p:cNvSpPr>
          <p:nvPr/>
        </p:nvSpPr>
        <p:spPr bwMode="auto">
          <a:xfrm>
            <a:off x="4308475" y="3863975"/>
            <a:ext cx="603250" cy="2308225"/>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800" b="1"/>
              <a:t>A</a:t>
            </a:r>
            <a:endParaRPr lang="pl-PL" altLang="pl-PL" sz="1800"/>
          </a:p>
          <a:p>
            <a:pPr algn="r"/>
            <a:r>
              <a:rPr lang="pl-PL" altLang="pl-PL" sz="1800"/>
              <a:t>0.58</a:t>
            </a:r>
          </a:p>
          <a:p>
            <a:pPr algn="r"/>
            <a:r>
              <a:rPr lang="pl-PL" altLang="pl-PL" sz="1800"/>
              <a:t>0.5</a:t>
            </a:r>
          </a:p>
          <a:p>
            <a:pPr algn="r"/>
            <a:r>
              <a:rPr lang="pl-PL" altLang="pl-PL" sz="1800"/>
              <a:t>1</a:t>
            </a:r>
          </a:p>
          <a:p>
            <a:pPr algn="r"/>
            <a:r>
              <a:rPr lang="pl-PL" altLang="pl-PL" sz="1800"/>
              <a:t>1</a:t>
            </a:r>
          </a:p>
          <a:p>
            <a:pPr algn="r"/>
            <a:r>
              <a:rPr lang="pl-PL" altLang="pl-PL" sz="1800"/>
              <a:t>1</a:t>
            </a:r>
          </a:p>
          <a:p>
            <a:pPr algn="r"/>
            <a:r>
              <a:rPr lang="pl-PL" altLang="pl-PL" sz="1800"/>
              <a:t>0</a:t>
            </a:r>
          </a:p>
          <a:p>
            <a:pPr algn="r"/>
            <a:r>
              <a:rPr lang="pl-PL" altLang="pl-PL" sz="1800" b="1"/>
              <a:t>7.74</a:t>
            </a:r>
            <a:endParaRPr lang="pl-PL" altLang="pl-PL" sz="1800"/>
          </a:p>
        </p:txBody>
      </p:sp>
      <p:sp>
        <p:nvSpPr>
          <p:cNvPr id="17416" name="Text Box 8"/>
          <p:cNvSpPr txBox="1">
            <a:spLocks noChangeArrowheads="1"/>
          </p:cNvSpPr>
          <p:nvPr/>
        </p:nvSpPr>
        <p:spPr bwMode="auto">
          <a:xfrm>
            <a:off x="4899025" y="3863975"/>
            <a:ext cx="603250" cy="2308225"/>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800" b="1"/>
              <a:t>B</a:t>
            </a:r>
            <a:endParaRPr lang="pl-PL" altLang="pl-PL" sz="1800"/>
          </a:p>
          <a:p>
            <a:pPr algn="r"/>
            <a:r>
              <a:rPr lang="pl-PL" altLang="pl-PL" sz="1800"/>
              <a:t>1</a:t>
            </a:r>
          </a:p>
          <a:p>
            <a:pPr algn="r"/>
            <a:r>
              <a:rPr lang="pl-PL" altLang="pl-PL" sz="1800"/>
              <a:t>1</a:t>
            </a:r>
          </a:p>
          <a:p>
            <a:pPr algn="r"/>
            <a:r>
              <a:rPr lang="pl-PL" altLang="pl-PL" sz="1800"/>
              <a:t>0.5</a:t>
            </a:r>
          </a:p>
          <a:p>
            <a:pPr algn="r"/>
            <a:r>
              <a:rPr lang="pl-PL" altLang="pl-PL" sz="1800"/>
              <a:t>1</a:t>
            </a:r>
          </a:p>
          <a:p>
            <a:pPr algn="r"/>
            <a:r>
              <a:rPr lang="pl-PL" altLang="pl-PL" sz="1800"/>
              <a:t>0.75</a:t>
            </a:r>
          </a:p>
          <a:p>
            <a:pPr algn="r"/>
            <a:r>
              <a:rPr lang="pl-PL" altLang="pl-PL" sz="1800"/>
              <a:t>0,62</a:t>
            </a:r>
          </a:p>
          <a:p>
            <a:pPr algn="r"/>
            <a:r>
              <a:rPr lang="pl-PL" altLang="pl-PL" sz="1800" b="1"/>
              <a:t>9.17</a:t>
            </a:r>
            <a:endParaRPr lang="pl-PL" altLang="pl-PL" sz="1800"/>
          </a:p>
        </p:txBody>
      </p:sp>
      <p:sp>
        <p:nvSpPr>
          <p:cNvPr id="17417" name="Text Box 9"/>
          <p:cNvSpPr txBox="1">
            <a:spLocks noChangeArrowheads="1"/>
          </p:cNvSpPr>
          <p:nvPr/>
        </p:nvSpPr>
        <p:spPr bwMode="auto">
          <a:xfrm>
            <a:off x="5492750" y="3863975"/>
            <a:ext cx="546100" cy="2308225"/>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800" b="1"/>
              <a:t>C</a:t>
            </a:r>
            <a:endParaRPr lang="pl-PL" altLang="pl-PL" sz="1800"/>
          </a:p>
          <a:p>
            <a:pPr algn="r"/>
            <a:r>
              <a:rPr lang="pl-PL" altLang="pl-PL" sz="1800"/>
              <a:t>0</a:t>
            </a:r>
          </a:p>
          <a:p>
            <a:pPr algn="r"/>
            <a:r>
              <a:rPr lang="pl-PL" altLang="pl-PL" sz="1800"/>
              <a:t>0</a:t>
            </a:r>
          </a:p>
          <a:p>
            <a:pPr algn="r"/>
            <a:r>
              <a:rPr lang="pl-PL" altLang="pl-PL" sz="1800"/>
              <a:t>0</a:t>
            </a:r>
          </a:p>
          <a:p>
            <a:pPr algn="r"/>
            <a:r>
              <a:rPr lang="pl-PL" altLang="pl-PL" sz="1800"/>
              <a:t>0</a:t>
            </a:r>
          </a:p>
          <a:p>
            <a:pPr algn="r"/>
            <a:r>
              <a:rPr lang="pl-PL" altLang="pl-PL" sz="1800"/>
              <a:t>0</a:t>
            </a:r>
          </a:p>
          <a:p>
            <a:pPr algn="r"/>
            <a:r>
              <a:rPr lang="pl-PL" altLang="pl-PL" sz="1800"/>
              <a:t>    1</a:t>
            </a:r>
          </a:p>
          <a:p>
            <a:pPr algn="r"/>
            <a:r>
              <a:rPr lang="pl-PL" altLang="pl-PL" sz="1800" b="1"/>
              <a:t>1.5</a:t>
            </a:r>
            <a:endParaRPr lang="pl-PL" altLang="pl-PL" sz="1800"/>
          </a:p>
        </p:txBody>
      </p:sp>
      <p:sp>
        <p:nvSpPr>
          <p:cNvPr id="17418" name="Line 10"/>
          <p:cNvSpPr>
            <a:spLocks noChangeShapeType="1"/>
          </p:cNvSpPr>
          <p:nvPr/>
        </p:nvSpPr>
        <p:spPr bwMode="auto">
          <a:xfrm flipV="1">
            <a:off x="1323975" y="4186238"/>
            <a:ext cx="5456238" cy="7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19" name="Line 11"/>
          <p:cNvSpPr>
            <a:spLocks noChangeShapeType="1"/>
          </p:cNvSpPr>
          <p:nvPr/>
        </p:nvSpPr>
        <p:spPr bwMode="auto">
          <a:xfrm flipV="1">
            <a:off x="1323975" y="4449763"/>
            <a:ext cx="5481638" cy="7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0" name="Line 12"/>
          <p:cNvSpPr>
            <a:spLocks noChangeShapeType="1"/>
          </p:cNvSpPr>
          <p:nvPr/>
        </p:nvSpPr>
        <p:spPr bwMode="auto">
          <a:xfrm flipV="1">
            <a:off x="1325563" y="5016500"/>
            <a:ext cx="5464175" cy="6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1" name="Line 13"/>
          <p:cNvSpPr>
            <a:spLocks noChangeShapeType="1"/>
          </p:cNvSpPr>
          <p:nvPr/>
        </p:nvSpPr>
        <p:spPr bwMode="auto">
          <a:xfrm>
            <a:off x="1304925" y="5299075"/>
            <a:ext cx="54943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2" name="Line 14"/>
          <p:cNvSpPr>
            <a:spLocks noChangeShapeType="1"/>
          </p:cNvSpPr>
          <p:nvPr/>
        </p:nvSpPr>
        <p:spPr bwMode="auto">
          <a:xfrm flipV="1">
            <a:off x="1330325" y="5556250"/>
            <a:ext cx="5484813" cy="7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3" name="Line 15"/>
          <p:cNvSpPr>
            <a:spLocks noChangeShapeType="1"/>
          </p:cNvSpPr>
          <p:nvPr/>
        </p:nvSpPr>
        <p:spPr bwMode="auto">
          <a:xfrm>
            <a:off x="1325563" y="4735513"/>
            <a:ext cx="5475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4" name="Line 16"/>
          <p:cNvSpPr>
            <a:spLocks noChangeShapeType="1"/>
          </p:cNvSpPr>
          <p:nvPr/>
        </p:nvSpPr>
        <p:spPr bwMode="auto">
          <a:xfrm flipV="1">
            <a:off x="1323975" y="5856288"/>
            <a:ext cx="5456238" cy="7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Drzewa ryzyka</a:t>
            </a:r>
          </a:p>
        </p:txBody>
      </p:sp>
      <p:sp>
        <p:nvSpPr>
          <p:cNvPr id="18435" name="Text Box 3"/>
          <p:cNvSpPr txBox="1">
            <a:spLocks noChangeArrowheads="1"/>
          </p:cNvSpPr>
          <p:nvPr/>
        </p:nvSpPr>
        <p:spPr bwMode="auto">
          <a:xfrm>
            <a:off x="273050" y="784225"/>
            <a:ext cx="88709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Wierzchołki drzewa odpowiadają sytuacjom, w których mogą zajść pewne zdarzenia.</a:t>
            </a:r>
          </a:p>
          <a:p>
            <a:r>
              <a:rPr lang="pl-PL" altLang="pl-PL"/>
              <a:t>Krawędzie oznaczają przejścia do nowych sytuacji.</a:t>
            </a:r>
          </a:p>
          <a:p>
            <a:r>
              <a:rPr lang="pl-PL" altLang="pl-PL"/>
              <a:t>Krawędziom są przypisane prawdopodobieństwa.</a:t>
            </a:r>
          </a:p>
          <a:p>
            <a:r>
              <a:rPr lang="pl-PL" altLang="pl-PL"/>
              <a:t>Każdy scenariusz zdarzeń (liść w drzewie) jest związany z kosztem.  </a:t>
            </a:r>
          </a:p>
        </p:txBody>
      </p:sp>
      <p:sp>
        <p:nvSpPr>
          <p:cNvPr id="18436" name="Text Box 4"/>
          <p:cNvSpPr txBox="1">
            <a:spLocks noChangeArrowheads="1"/>
          </p:cNvSpPr>
          <p:nvPr/>
        </p:nvSpPr>
        <p:spPr bwMode="auto">
          <a:xfrm>
            <a:off x="307975" y="2382838"/>
            <a:ext cx="1085850"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Przykład</a:t>
            </a:r>
          </a:p>
        </p:txBody>
      </p:sp>
      <p:sp>
        <p:nvSpPr>
          <p:cNvPr id="18437" name="Text Box 5"/>
          <p:cNvSpPr txBox="1">
            <a:spLocks noChangeArrowheads="1"/>
          </p:cNvSpPr>
          <p:nvPr/>
        </p:nvSpPr>
        <p:spPr bwMode="auto">
          <a:xfrm>
            <a:off x="306388" y="2870200"/>
            <a:ext cx="32702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Firma chce przystąpić do przetargu. Przygotowanie oferty przetargowej jest kosztowne. Firma może przetarg wygrać lub przegrać. Zatrudnienie dodatkowego eksperta zwiększa szansę firmy. Co robić?</a:t>
            </a:r>
          </a:p>
        </p:txBody>
      </p:sp>
      <p:sp>
        <p:nvSpPr>
          <p:cNvPr id="18438" name="Oval 6"/>
          <p:cNvSpPr>
            <a:spLocks noChangeArrowheads="1"/>
          </p:cNvSpPr>
          <p:nvPr/>
        </p:nvSpPr>
        <p:spPr bwMode="auto">
          <a:xfrm>
            <a:off x="5413375" y="2398713"/>
            <a:ext cx="1423988" cy="623887"/>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39" name="Text Box 7"/>
          <p:cNvSpPr txBox="1">
            <a:spLocks noChangeArrowheads="1"/>
          </p:cNvSpPr>
          <p:nvPr/>
        </p:nvSpPr>
        <p:spPr bwMode="auto">
          <a:xfrm>
            <a:off x="5497513" y="2455863"/>
            <a:ext cx="1325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Zatrudnienie</a:t>
            </a:r>
          </a:p>
          <a:p>
            <a:pPr algn="ctr"/>
            <a:r>
              <a:rPr lang="pl-PL" altLang="pl-PL" sz="1600" b="1"/>
              <a:t>eksperta</a:t>
            </a:r>
          </a:p>
        </p:txBody>
      </p:sp>
      <p:sp>
        <p:nvSpPr>
          <p:cNvPr id="18440" name="Oval 8"/>
          <p:cNvSpPr>
            <a:spLocks noChangeArrowheads="1"/>
          </p:cNvSpPr>
          <p:nvPr/>
        </p:nvSpPr>
        <p:spPr bwMode="auto">
          <a:xfrm>
            <a:off x="4187825" y="3897313"/>
            <a:ext cx="1073150" cy="423862"/>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1" name="Text Box 9"/>
          <p:cNvSpPr txBox="1">
            <a:spLocks noChangeArrowheads="1"/>
          </p:cNvSpPr>
          <p:nvPr/>
        </p:nvSpPr>
        <p:spPr bwMode="auto">
          <a:xfrm>
            <a:off x="4252913" y="3929063"/>
            <a:ext cx="941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Przetarg</a:t>
            </a:r>
          </a:p>
        </p:txBody>
      </p:sp>
      <p:grpSp>
        <p:nvGrpSpPr>
          <p:cNvPr id="18442" name="Group 10"/>
          <p:cNvGrpSpPr>
            <a:grpSpLocks/>
          </p:cNvGrpSpPr>
          <p:nvPr/>
        </p:nvGrpSpPr>
        <p:grpSpPr bwMode="auto">
          <a:xfrm>
            <a:off x="3773488" y="5189538"/>
            <a:ext cx="1901825" cy="400050"/>
            <a:chOff x="2337" y="3099"/>
            <a:chExt cx="1198" cy="252"/>
          </a:xfrm>
        </p:grpSpPr>
        <p:sp>
          <p:nvSpPr>
            <p:cNvPr id="88075" name="Oval 11"/>
            <p:cNvSpPr>
              <a:spLocks noChangeArrowheads="1"/>
            </p:cNvSpPr>
            <p:nvPr/>
          </p:nvSpPr>
          <p:spPr bwMode="auto">
            <a:xfrm>
              <a:off x="2337" y="3099"/>
              <a:ext cx="244" cy="25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88076" name="Oval 12"/>
            <p:cNvSpPr>
              <a:spLocks noChangeArrowheads="1"/>
            </p:cNvSpPr>
            <p:nvPr/>
          </p:nvSpPr>
          <p:spPr bwMode="auto">
            <a:xfrm>
              <a:off x="3291" y="3099"/>
              <a:ext cx="244" cy="25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grpSp>
      <p:sp>
        <p:nvSpPr>
          <p:cNvPr id="18443" name="Line 13"/>
          <p:cNvSpPr>
            <a:spLocks noChangeShapeType="1"/>
          </p:cNvSpPr>
          <p:nvPr/>
        </p:nvSpPr>
        <p:spPr bwMode="auto">
          <a:xfrm flipH="1">
            <a:off x="4022725" y="4318000"/>
            <a:ext cx="525463"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4" name="Line 14"/>
          <p:cNvSpPr>
            <a:spLocks noChangeShapeType="1"/>
          </p:cNvSpPr>
          <p:nvPr/>
        </p:nvSpPr>
        <p:spPr bwMode="auto">
          <a:xfrm>
            <a:off x="4922838" y="4292600"/>
            <a:ext cx="485775" cy="9112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5" name="Oval 15"/>
          <p:cNvSpPr>
            <a:spLocks noChangeArrowheads="1"/>
          </p:cNvSpPr>
          <p:nvPr/>
        </p:nvSpPr>
        <p:spPr bwMode="auto">
          <a:xfrm>
            <a:off x="6988175" y="3897313"/>
            <a:ext cx="1073150" cy="423862"/>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6" name="Text Box 16"/>
          <p:cNvSpPr txBox="1">
            <a:spLocks noChangeArrowheads="1"/>
          </p:cNvSpPr>
          <p:nvPr/>
        </p:nvSpPr>
        <p:spPr bwMode="auto">
          <a:xfrm>
            <a:off x="7053263" y="3929063"/>
            <a:ext cx="941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Przetarg</a:t>
            </a:r>
          </a:p>
        </p:txBody>
      </p:sp>
      <p:grpSp>
        <p:nvGrpSpPr>
          <p:cNvPr id="18447" name="Group 17"/>
          <p:cNvGrpSpPr>
            <a:grpSpLocks/>
          </p:cNvGrpSpPr>
          <p:nvPr/>
        </p:nvGrpSpPr>
        <p:grpSpPr bwMode="auto">
          <a:xfrm>
            <a:off x="6573838" y="5189538"/>
            <a:ext cx="1901825" cy="400050"/>
            <a:chOff x="2337" y="3099"/>
            <a:chExt cx="1198" cy="252"/>
          </a:xfrm>
        </p:grpSpPr>
        <p:sp>
          <p:nvSpPr>
            <p:cNvPr id="88082" name="Oval 18"/>
            <p:cNvSpPr>
              <a:spLocks noChangeArrowheads="1"/>
            </p:cNvSpPr>
            <p:nvPr/>
          </p:nvSpPr>
          <p:spPr bwMode="auto">
            <a:xfrm>
              <a:off x="2337" y="3099"/>
              <a:ext cx="244" cy="25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88083" name="Oval 19"/>
            <p:cNvSpPr>
              <a:spLocks noChangeArrowheads="1"/>
            </p:cNvSpPr>
            <p:nvPr/>
          </p:nvSpPr>
          <p:spPr bwMode="auto">
            <a:xfrm>
              <a:off x="3291" y="3099"/>
              <a:ext cx="244" cy="25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grpSp>
      <p:sp>
        <p:nvSpPr>
          <p:cNvPr id="18448" name="Line 20"/>
          <p:cNvSpPr>
            <a:spLocks noChangeShapeType="1"/>
          </p:cNvSpPr>
          <p:nvPr/>
        </p:nvSpPr>
        <p:spPr bwMode="auto">
          <a:xfrm flipH="1">
            <a:off x="6823075" y="4318000"/>
            <a:ext cx="525463"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9" name="Line 21"/>
          <p:cNvSpPr>
            <a:spLocks noChangeShapeType="1"/>
          </p:cNvSpPr>
          <p:nvPr/>
        </p:nvSpPr>
        <p:spPr bwMode="auto">
          <a:xfrm>
            <a:off x="7723188" y="4292600"/>
            <a:ext cx="485775" cy="9112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0" name="Line 22"/>
          <p:cNvSpPr>
            <a:spLocks noChangeShapeType="1"/>
          </p:cNvSpPr>
          <p:nvPr/>
        </p:nvSpPr>
        <p:spPr bwMode="auto">
          <a:xfrm flipH="1">
            <a:off x="4895850" y="2998788"/>
            <a:ext cx="923925"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1" name="Line 23"/>
          <p:cNvSpPr>
            <a:spLocks noChangeShapeType="1"/>
          </p:cNvSpPr>
          <p:nvPr/>
        </p:nvSpPr>
        <p:spPr bwMode="auto">
          <a:xfrm>
            <a:off x="6394450" y="2986088"/>
            <a:ext cx="862013" cy="936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2" name="Text Box 24"/>
          <p:cNvSpPr txBox="1">
            <a:spLocks noChangeArrowheads="1"/>
          </p:cNvSpPr>
          <p:nvPr/>
        </p:nvSpPr>
        <p:spPr bwMode="auto">
          <a:xfrm>
            <a:off x="4378325" y="2947988"/>
            <a:ext cx="11906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Zatrudniono</a:t>
            </a:r>
          </a:p>
          <a:p>
            <a:r>
              <a:rPr lang="pl-PL" altLang="pl-PL" sz="1600"/>
              <a:t>eksperta</a:t>
            </a:r>
          </a:p>
          <a:p>
            <a:r>
              <a:rPr lang="pl-PL" altLang="pl-PL" sz="1600"/>
              <a:t>0.8</a:t>
            </a:r>
          </a:p>
        </p:txBody>
      </p:sp>
      <p:sp>
        <p:nvSpPr>
          <p:cNvPr id="18453" name="Text Box 25"/>
          <p:cNvSpPr txBox="1">
            <a:spLocks noChangeArrowheads="1"/>
          </p:cNvSpPr>
          <p:nvPr/>
        </p:nvSpPr>
        <p:spPr bwMode="auto">
          <a:xfrm>
            <a:off x="6678613" y="2949575"/>
            <a:ext cx="14112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600"/>
              <a:t>Nie znaleziono</a:t>
            </a:r>
          </a:p>
          <a:p>
            <a:pPr algn="r"/>
            <a:r>
              <a:rPr lang="pl-PL" altLang="pl-PL" sz="1600"/>
              <a:t>eksperta</a:t>
            </a:r>
          </a:p>
          <a:p>
            <a:pPr algn="r"/>
            <a:r>
              <a:rPr lang="pl-PL" altLang="pl-PL" sz="1600"/>
              <a:t>0.2</a:t>
            </a:r>
          </a:p>
        </p:txBody>
      </p:sp>
      <p:sp>
        <p:nvSpPr>
          <p:cNvPr id="18454" name="Text Box 26"/>
          <p:cNvSpPr txBox="1">
            <a:spLocks noChangeArrowheads="1"/>
          </p:cNvSpPr>
          <p:nvPr/>
        </p:nvSpPr>
        <p:spPr bwMode="auto">
          <a:xfrm>
            <a:off x="3616325" y="4410075"/>
            <a:ext cx="76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Sukces</a:t>
            </a:r>
          </a:p>
          <a:p>
            <a:r>
              <a:rPr lang="pl-PL" altLang="pl-PL" sz="1600"/>
              <a:t>0.9</a:t>
            </a:r>
          </a:p>
        </p:txBody>
      </p:sp>
      <p:sp>
        <p:nvSpPr>
          <p:cNvPr id="18455" name="Text Box 27"/>
          <p:cNvSpPr txBox="1">
            <a:spLocks noChangeArrowheads="1"/>
          </p:cNvSpPr>
          <p:nvPr/>
        </p:nvSpPr>
        <p:spPr bwMode="auto">
          <a:xfrm>
            <a:off x="6403975" y="4411663"/>
            <a:ext cx="76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Sukces</a:t>
            </a:r>
          </a:p>
          <a:p>
            <a:r>
              <a:rPr lang="pl-PL" altLang="pl-PL" sz="1600"/>
              <a:t>0.5</a:t>
            </a:r>
          </a:p>
        </p:txBody>
      </p:sp>
      <p:sp>
        <p:nvSpPr>
          <p:cNvPr id="18456" name="Text Box 28"/>
          <p:cNvSpPr txBox="1">
            <a:spLocks noChangeArrowheads="1"/>
          </p:cNvSpPr>
          <p:nvPr/>
        </p:nvSpPr>
        <p:spPr bwMode="auto">
          <a:xfrm>
            <a:off x="5118100" y="4410075"/>
            <a:ext cx="839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600"/>
              <a:t>Porażka</a:t>
            </a:r>
          </a:p>
          <a:p>
            <a:pPr algn="r"/>
            <a:r>
              <a:rPr lang="pl-PL" altLang="pl-PL" sz="1600"/>
              <a:t>0.1</a:t>
            </a:r>
          </a:p>
        </p:txBody>
      </p:sp>
      <p:sp>
        <p:nvSpPr>
          <p:cNvPr id="18457" name="Text Box 29"/>
          <p:cNvSpPr txBox="1">
            <a:spLocks noChangeArrowheads="1"/>
          </p:cNvSpPr>
          <p:nvPr/>
        </p:nvSpPr>
        <p:spPr bwMode="auto">
          <a:xfrm>
            <a:off x="7881938" y="4410075"/>
            <a:ext cx="8397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sz="1600"/>
              <a:t>Porażka</a:t>
            </a:r>
          </a:p>
          <a:p>
            <a:pPr algn="r"/>
            <a:r>
              <a:rPr lang="pl-PL" altLang="pl-PL" sz="1600"/>
              <a:t>0.5</a:t>
            </a:r>
          </a:p>
        </p:txBody>
      </p:sp>
      <p:sp>
        <p:nvSpPr>
          <p:cNvPr id="18458" name="AutoShape 30"/>
          <p:cNvSpPr>
            <a:spLocks noChangeArrowheads="1"/>
          </p:cNvSpPr>
          <p:nvPr/>
        </p:nvSpPr>
        <p:spPr bwMode="auto">
          <a:xfrm>
            <a:off x="2655888" y="5475288"/>
            <a:ext cx="687387" cy="593725"/>
          </a:xfrm>
          <a:prstGeom prst="rightArrow">
            <a:avLst>
              <a:gd name="adj1" fmla="val 50000"/>
              <a:gd name="adj2" fmla="val 28944"/>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b="1"/>
              <a:t>Zysk</a:t>
            </a:r>
          </a:p>
        </p:txBody>
      </p:sp>
      <p:sp>
        <p:nvSpPr>
          <p:cNvPr id="18459" name="Text Box 31"/>
          <p:cNvSpPr txBox="1">
            <a:spLocks noChangeArrowheads="1"/>
          </p:cNvSpPr>
          <p:nvPr/>
        </p:nvSpPr>
        <p:spPr bwMode="auto">
          <a:xfrm>
            <a:off x="3767138" y="5549900"/>
            <a:ext cx="58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+45</a:t>
            </a:r>
          </a:p>
        </p:txBody>
      </p:sp>
      <p:sp>
        <p:nvSpPr>
          <p:cNvPr id="18460" name="Text Box 32"/>
          <p:cNvSpPr txBox="1">
            <a:spLocks noChangeArrowheads="1"/>
          </p:cNvSpPr>
          <p:nvPr/>
        </p:nvSpPr>
        <p:spPr bwMode="auto">
          <a:xfrm>
            <a:off x="5154613" y="5549900"/>
            <a:ext cx="585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- 20</a:t>
            </a:r>
          </a:p>
        </p:txBody>
      </p:sp>
      <p:sp>
        <p:nvSpPr>
          <p:cNvPr id="18461" name="Text Box 33"/>
          <p:cNvSpPr txBox="1">
            <a:spLocks noChangeArrowheads="1"/>
          </p:cNvSpPr>
          <p:nvPr/>
        </p:nvSpPr>
        <p:spPr bwMode="auto">
          <a:xfrm>
            <a:off x="6415088" y="5549900"/>
            <a:ext cx="58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+55</a:t>
            </a:r>
          </a:p>
        </p:txBody>
      </p:sp>
      <p:sp>
        <p:nvSpPr>
          <p:cNvPr id="18462" name="Text Box 34"/>
          <p:cNvSpPr txBox="1">
            <a:spLocks noChangeArrowheads="1"/>
          </p:cNvSpPr>
          <p:nvPr/>
        </p:nvSpPr>
        <p:spPr bwMode="auto">
          <a:xfrm>
            <a:off x="7964488" y="5549900"/>
            <a:ext cx="52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-10</a:t>
            </a:r>
          </a:p>
        </p:txBody>
      </p:sp>
      <p:sp>
        <p:nvSpPr>
          <p:cNvPr id="18463" name="AutoShape 35"/>
          <p:cNvSpPr>
            <a:spLocks noChangeArrowheads="1"/>
          </p:cNvSpPr>
          <p:nvPr/>
        </p:nvSpPr>
        <p:spPr bwMode="auto">
          <a:xfrm>
            <a:off x="1444625" y="6002338"/>
            <a:ext cx="1908175" cy="593725"/>
          </a:xfrm>
          <a:prstGeom prst="rightArrow">
            <a:avLst>
              <a:gd name="adj1" fmla="val 50000"/>
              <a:gd name="adj2" fmla="val 80348"/>
            </a:avLst>
          </a:prstGeom>
          <a:solidFill>
            <a:srgbClr val="FFFFCC"/>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b="1"/>
              <a:t>Oczekiwany zysk</a:t>
            </a:r>
          </a:p>
        </p:txBody>
      </p:sp>
      <p:sp>
        <p:nvSpPr>
          <p:cNvPr id="18464" name="Text Box 36"/>
          <p:cNvSpPr txBox="1">
            <a:spLocks noChangeArrowheads="1"/>
          </p:cNvSpPr>
          <p:nvPr/>
        </p:nvSpPr>
        <p:spPr bwMode="auto">
          <a:xfrm>
            <a:off x="3479800" y="6116638"/>
            <a:ext cx="557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45*0.8*0.9 + (-20)*0.8*0.1 + 55*0.2*0.5 + (-10)*0.2*0.5 = 35.3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dirty="0" smtClean="0"/>
              <a:t>Niepewność szacunków</a:t>
            </a:r>
            <a:endParaRPr lang="pl-PL" altLang="pl-PL" dirty="0" smtClean="0"/>
          </a:p>
        </p:txBody>
      </p:sp>
      <p:sp>
        <p:nvSpPr>
          <p:cNvPr id="18435" name="Text Box 3"/>
          <p:cNvSpPr txBox="1">
            <a:spLocks noChangeArrowheads="1"/>
          </p:cNvSpPr>
          <p:nvPr/>
        </p:nvSpPr>
        <p:spPr bwMode="auto">
          <a:xfrm>
            <a:off x="273050" y="784225"/>
            <a:ext cx="8778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dirty="0" smtClean="0">
                <a:solidFill>
                  <a:srgbClr val="FF0000"/>
                </a:solidFill>
              </a:rPr>
              <a:t>Każda wielkość liczbowa odnosząca się do przyszłości jest wartością niepewną.</a:t>
            </a:r>
            <a:endParaRPr lang="pl-PL" altLang="pl-PL" sz="2400" b="1" dirty="0">
              <a:solidFill>
                <a:srgbClr val="FF0000"/>
              </a:solidFill>
            </a:endParaRPr>
          </a:p>
        </p:txBody>
      </p:sp>
      <p:sp>
        <p:nvSpPr>
          <p:cNvPr id="18437" name="Text Box 5"/>
          <p:cNvSpPr txBox="1">
            <a:spLocks noChangeArrowheads="1"/>
          </p:cNvSpPr>
          <p:nvPr/>
        </p:nvSpPr>
        <p:spPr bwMode="auto">
          <a:xfrm>
            <a:off x="273050" y="1621047"/>
            <a:ext cx="8870950"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Aft>
                <a:spcPts val="600"/>
              </a:spcAft>
              <a:buFont typeface="Arial" panose="020B0604020202020204" pitchFamily="34" charset="0"/>
              <a:buChar char="•"/>
            </a:pPr>
            <a:r>
              <a:rPr lang="pl-PL" altLang="pl-PL" sz="2400" dirty="0" smtClean="0"/>
              <a:t>W większości przypadków nie istnieją żadne wiarygodne metody (np. pomiary) pozwalające je uzyskać</a:t>
            </a:r>
          </a:p>
          <a:p>
            <a:pPr marL="342900" indent="-342900">
              <a:spcAft>
                <a:spcPts val="600"/>
              </a:spcAft>
              <a:buFont typeface="Arial" panose="020B0604020202020204" pitchFamily="34" charset="0"/>
              <a:buChar char="•"/>
            </a:pPr>
            <a:r>
              <a:rPr lang="pl-PL" altLang="pl-PL" sz="2400" dirty="0" smtClean="0"/>
              <a:t>Dotyczy to szczególnie tzw. „prawdopodobieństw subiektywnych”</a:t>
            </a:r>
          </a:p>
          <a:p>
            <a:pPr marL="342900" indent="-342900">
              <a:spcAft>
                <a:spcPts val="600"/>
              </a:spcAft>
              <a:buFont typeface="Arial" panose="020B0604020202020204" pitchFamily="34" charset="0"/>
              <a:buChar char="•"/>
            </a:pPr>
            <a:r>
              <a:rPr lang="pl-PL" altLang="pl-PL" sz="2400" dirty="0" smtClean="0"/>
              <a:t>Wielu autorów wskazuje na ewentualność powołania „ekspertów”</a:t>
            </a:r>
          </a:p>
          <a:p>
            <a:pPr marL="640080" indent="-342900">
              <a:spcAft>
                <a:spcPts val="600"/>
              </a:spcAft>
              <a:buFont typeface="Arial" panose="020B0604020202020204" pitchFamily="34" charset="0"/>
              <a:buChar char="•"/>
            </a:pPr>
            <a:r>
              <a:rPr lang="pl-PL" altLang="pl-PL" dirty="0" smtClean="0"/>
              <a:t>Zwykle w danej firmie mamy doświadczone osoby, które potrafią przewidzieć różne sprawy z dość dużą dokładnością</a:t>
            </a:r>
          </a:p>
          <a:p>
            <a:pPr marL="640080" indent="-342900">
              <a:spcAft>
                <a:spcPts val="600"/>
              </a:spcAft>
              <a:buFont typeface="Arial" panose="020B0604020202020204" pitchFamily="34" charset="0"/>
              <a:buChar char="•"/>
            </a:pPr>
            <a:r>
              <a:rPr lang="pl-PL" altLang="pl-PL" dirty="0" smtClean="0"/>
              <a:t>Powołanie zewnętrznych ekspertów jest jednak zazwyczaj nierealne</a:t>
            </a:r>
          </a:p>
          <a:p>
            <a:pPr marL="342900" indent="-342900">
              <a:spcAft>
                <a:spcPts val="600"/>
              </a:spcAft>
              <a:buFont typeface="Arial" panose="020B0604020202020204" pitchFamily="34" charset="0"/>
              <a:buChar char="•"/>
            </a:pPr>
            <a:r>
              <a:rPr lang="pl-PL" altLang="pl-PL" sz="2400" dirty="0" smtClean="0"/>
              <a:t>Wszelkie wzory matematyczne, różne metody formalne, w tym oparte o „sztuczną inteligencję” są zazwyczaj bezwartościowe</a:t>
            </a:r>
          </a:p>
          <a:p>
            <a:pPr marL="342900" indent="-342900">
              <a:spcAft>
                <a:spcPts val="600"/>
              </a:spcAft>
              <a:buFont typeface="Arial" panose="020B0604020202020204" pitchFamily="34" charset="0"/>
              <a:buChar char="•"/>
            </a:pPr>
            <a:endParaRPr lang="pl-PL" altLang="pl-PL" sz="2400" dirty="0"/>
          </a:p>
          <a:p>
            <a:pPr marL="342900" indent="-342900">
              <a:spcAft>
                <a:spcPts val="600"/>
              </a:spcAft>
              <a:buFont typeface="Arial" panose="020B0604020202020204" pitchFamily="34" charset="0"/>
              <a:buChar char="•"/>
            </a:pPr>
            <a:r>
              <a:rPr lang="pl-PL" altLang="pl-PL" sz="2800" b="1" dirty="0" smtClean="0"/>
              <a:t>Dlaczego?</a:t>
            </a:r>
            <a:endParaRPr lang="pl-PL" altLang="pl-PL" sz="2800" b="1" dirty="0"/>
          </a:p>
        </p:txBody>
      </p:sp>
    </p:spTree>
    <p:extLst>
      <p:ext uri="{BB962C8B-B14F-4D97-AF65-F5344CB8AC3E}">
        <p14:creationId xmlns:p14="http://schemas.microsoft.com/office/powerpoint/2010/main" val="3499596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pl-PL" smtClean="0"/>
              <a:t>Prawo GIGO</a:t>
            </a:r>
          </a:p>
        </p:txBody>
      </p:sp>
      <p:sp>
        <p:nvSpPr>
          <p:cNvPr id="19459" name="pole tekstowe 1"/>
          <p:cNvSpPr txBox="1">
            <a:spLocks noChangeArrowheads="1"/>
          </p:cNvSpPr>
          <p:nvPr/>
        </p:nvSpPr>
        <p:spPr bwMode="auto">
          <a:xfrm>
            <a:off x="304800" y="914400"/>
            <a:ext cx="8785225"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1200"/>
              </a:spcBef>
              <a:buFont typeface="Arial" panose="020B0604020202020204" pitchFamily="34" charset="0"/>
              <a:buChar char="•"/>
            </a:pPr>
            <a:r>
              <a:rPr lang="pl-PL" altLang="pl-PL" sz="2400"/>
              <a:t>„Garbage In – Garbage Out”</a:t>
            </a:r>
          </a:p>
          <a:p>
            <a:pPr>
              <a:spcBef>
                <a:spcPts val="1200"/>
              </a:spcBef>
              <a:buFont typeface="Arial" panose="020B0604020202020204" pitchFamily="34" charset="0"/>
              <a:buChar char="•"/>
            </a:pPr>
            <a:r>
              <a:rPr lang="pl-PL" altLang="pl-PL" sz="2400"/>
              <a:t>Prawo to głosi, że nie da się uzyskać wiarygodnej informacji z szumu informacyjnego</a:t>
            </a:r>
          </a:p>
          <a:p>
            <a:pPr lvl="1">
              <a:spcBef>
                <a:spcPts val="1200"/>
              </a:spcBef>
              <a:buFont typeface="Arial" panose="020B0604020202020204" pitchFamily="34" charset="0"/>
              <a:buChar char="•"/>
            </a:pPr>
            <a:r>
              <a:rPr lang="pl-PL" altLang="pl-PL"/>
              <a:t>Jeżeli na wejściu jest szum informacyjny (losowe sygnały), to nie da się z tego szumu wyabstrahować wiarygodnej informacji niezależnie od metody czy urządzenia przetwarzającego – procedura, reguła, sztuczna inteligencja, metody matematyczne, itp.</a:t>
            </a:r>
          </a:p>
          <a:p>
            <a:pPr lvl="1">
              <a:spcBef>
                <a:spcPts val="1200"/>
              </a:spcBef>
              <a:buFont typeface="Arial" panose="020B0604020202020204" pitchFamily="34" charset="0"/>
              <a:buChar char="•"/>
            </a:pPr>
            <a:r>
              <a:rPr lang="pl-PL" altLang="pl-PL"/>
              <a:t>Informacyjne „perpetum mobile” (zwane też demonem Maxwela 2-go rodzaju - Lem) nie może istnieć</a:t>
            </a:r>
          </a:p>
          <a:p>
            <a:pPr>
              <a:spcBef>
                <a:spcPts val="1200"/>
              </a:spcBef>
              <a:buFont typeface="Arial" panose="020B0604020202020204" pitchFamily="34" charset="0"/>
              <a:buChar char="•"/>
            </a:pPr>
            <a:r>
              <a:rPr lang="pl-PL" altLang="pl-PL" sz="2400"/>
              <a:t>Wiele metod nie tylko w inżynierii oprogramowania próbuje zaprzeczyć temu prawu</a:t>
            </a:r>
          </a:p>
          <a:p>
            <a:pPr>
              <a:spcBef>
                <a:spcPts val="1200"/>
              </a:spcBef>
              <a:buFont typeface="Arial" panose="020B0604020202020204" pitchFamily="34" charset="0"/>
              <a:buChar char="•"/>
            </a:pPr>
            <a:r>
              <a:rPr lang="pl-PL" altLang="pl-PL" sz="2400"/>
              <a:t>Do takim metod należy </a:t>
            </a:r>
            <a:r>
              <a:rPr lang="pl-PL" altLang="pl-PL" sz="2400" b="1"/>
              <a:t>większość</a:t>
            </a:r>
            <a:r>
              <a:rPr lang="pl-PL" altLang="pl-PL" sz="2400"/>
              <a:t> metod szacowania kosztów, czasu i innych parametrów oprogramowania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Szacowanie kosztu oprogramowania</a:t>
            </a:r>
          </a:p>
        </p:txBody>
      </p:sp>
      <p:sp>
        <p:nvSpPr>
          <p:cNvPr id="20483" name="Text Box 3"/>
          <p:cNvSpPr txBox="1">
            <a:spLocks noChangeArrowheads="1"/>
          </p:cNvSpPr>
          <p:nvPr/>
        </p:nvSpPr>
        <p:spPr bwMode="auto">
          <a:xfrm>
            <a:off x="269875" y="3290895"/>
            <a:ext cx="87803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a:t>Szacowanie kosztów przeprowadza się dla każdego z alternatywnych </a:t>
            </a:r>
            <a:r>
              <a:rPr lang="pl-PL" altLang="pl-PL" dirty="0" smtClean="0"/>
              <a:t>rozwiązań i dotyczy w zasadzie wyłącznie bieżących kosztów ponoszonych przez wykonawcę.</a:t>
            </a:r>
            <a:endParaRPr lang="pl-PL" altLang="pl-PL" dirty="0"/>
          </a:p>
        </p:txBody>
      </p:sp>
      <p:sp>
        <p:nvSpPr>
          <p:cNvPr id="20484" name="Text Box 4"/>
          <p:cNvSpPr txBox="1">
            <a:spLocks noChangeArrowheads="1"/>
          </p:cNvSpPr>
          <p:nvPr/>
        </p:nvSpPr>
        <p:spPr bwMode="auto">
          <a:xfrm>
            <a:off x="269875" y="3998781"/>
            <a:ext cx="6141425" cy="40011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dirty="0"/>
              <a:t>Na </a:t>
            </a:r>
            <a:r>
              <a:rPr lang="pl-PL" altLang="pl-PL" b="1" dirty="0" smtClean="0"/>
              <a:t>ten koszt składają </a:t>
            </a:r>
            <a:r>
              <a:rPr lang="pl-PL" altLang="pl-PL" b="1" dirty="0"/>
              <a:t>się następujące główne czynniki:</a:t>
            </a:r>
          </a:p>
        </p:txBody>
      </p:sp>
      <p:sp>
        <p:nvSpPr>
          <p:cNvPr id="20485" name="Text Box 5"/>
          <p:cNvSpPr txBox="1">
            <a:spLocks noChangeArrowheads="1"/>
          </p:cNvSpPr>
          <p:nvPr/>
        </p:nvSpPr>
        <p:spPr bwMode="auto">
          <a:xfrm>
            <a:off x="862135" y="4337148"/>
            <a:ext cx="57896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dirty="0"/>
              <a:t> koszt sprzętu będącego częścią tworzonego systemu</a:t>
            </a:r>
          </a:p>
          <a:p>
            <a:pPr>
              <a:buFont typeface="Monotype Sorts" pitchFamily="2" charset="2"/>
              <a:buChar char="+"/>
            </a:pPr>
            <a:r>
              <a:rPr lang="pl-PL" altLang="pl-PL" dirty="0"/>
              <a:t> koszt wyjazdów i szkoleń</a:t>
            </a:r>
          </a:p>
          <a:p>
            <a:pPr>
              <a:buFont typeface="Monotype Sorts" pitchFamily="2" charset="2"/>
              <a:buChar char="+"/>
            </a:pPr>
            <a:r>
              <a:rPr lang="pl-PL" altLang="pl-PL" dirty="0"/>
              <a:t> koszt zakupu narzędzi</a:t>
            </a:r>
          </a:p>
          <a:p>
            <a:pPr>
              <a:buFont typeface="Monotype Sorts" pitchFamily="2" charset="2"/>
              <a:buChar char="+"/>
            </a:pPr>
            <a:r>
              <a:rPr lang="pl-PL" altLang="pl-PL" dirty="0"/>
              <a:t> nakład pracy </a:t>
            </a:r>
          </a:p>
        </p:txBody>
      </p:sp>
      <p:sp>
        <p:nvSpPr>
          <p:cNvPr id="20486" name="Text Box 6"/>
          <p:cNvSpPr txBox="1">
            <a:spLocks noChangeArrowheads="1"/>
          </p:cNvSpPr>
          <p:nvPr/>
        </p:nvSpPr>
        <p:spPr bwMode="auto">
          <a:xfrm>
            <a:off x="342900" y="5599667"/>
            <a:ext cx="78708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a:t>Trzy pierwsze czynniki są dość łatwe do oszacowania.</a:t>
            </a:r>
          </a:p>
          <a:p>
            <a:r>
              <a:rPr lang="pl-PL" altLang="pl-PL" dirty="0"/>
              <a:t>Oszacowanie kosztów oprogramowania jest praktycznie utożsamiane z oszacowaniem nakładu pracy.</a:t>
            </a:r>
          </a:p>
        </p:txBody>
      </p:sp>
      <p:sp>
        <p:nvSpPr>
          <p:cNvPr id="7" name="Text Box 3"/>
          <p:cNvSpPr txBox="1">
            <a:spLocks noChangeArrowheads="1"/>
          </p:cNvSpPr>
          <p:nvPr/>
        </p:nvSpPr>
        <p:spPr bwMode="auto">
          <a:xfrm>
            <a:off x="269875" y="820157"/>
            <a:ext cx="8780339" cy="259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300"/>
              </a:spcBef>
            </a:pPr>
            <a:r>
              <a:rPr lang="pl-PL" altLang="pl-PL" sz="2800" b="1" dirty="0" smtClean="0">
                <a:solidFill>
                  <a:srgbClr val="FF0000"/>
                </a:solidFill>
              </a:rPr>
              <a:t>Obiektywny koszt oprogramowania nie istnieje.</a:t>
            </a:r>
          </a:p>
          <a:p>
            <a:pPr>
              <a:spcBef>
                <a:spcPts val="0"/>
              </a:spcBef>
            </a:pPr>
            <a:r>
              <a:rPr lang="pl-PL" altLang="pl-PL" b="1" dirty="0" smtClean="0">
                <a:solidFill>
                  <a:schemeClr val="tx1"/>
                </a:solidFill>
              </a:rPr>
              <a:t>Dlaczego?</a:t>
            </a:r>
          </a:p>
          <a:p>
            <a:pPr marL="342900" indent="-342900">
              <a:spcBef>
                <a:spcPts val="0"/>
              </a:spcBef>
              <a:buFont typeface="Arial" panose="020B0604020202020204" pitchFamily="34" charset="0"/>
              <a:buChar char="•"/>
            </a:pPr>
            <a:r>
              <a:rPr lang="pl-PL" altLang="pl-PL" sz="1800" dirty="0" smtClean="0">
                <a:solidFill>
                  <a:schemeClr val="tx1"/>
                </a:solidFill>
              </a:rPr>
              <a:t>Oszacowania amortyzacji poprzednich inwestycji</a:t>
            </a:r>
          </a:p>
          <a:p>
            <a:pPr marL="342900" indent="-342900">
              <a:spcBef>
                <a:spcPts val="0"/>
              </a:spcBef>
              <a:buFont typeface="Arial" panose="020B0604020202020204" pitchFamily="34" charset="0"/>
              <a:buChar char="•"/>
            </a:pPr>
            <a:r>
              <a:rPr lang="pl-PL" altLang="pl-PL" sz="1800" dirty="0" smtClean="0">
                <a:solidFill>
                  <a:schemeClr val="tx1"/>
                </a:solidFill>
              </a:rPr>
              <a:t>Przyszłe inwestycje (rozwój naszej firmy)</a:t>
            </a:r>
          </a:p>
          <a:p>
            <a:pPr marL="342900" indent="-342900">
              <a:spcBef>
                <a:spcPts val="0"/>
              </a:spcBef>
              <a:buFont typeface="Arial" panose="020B0604020202020204" pitchFamily="34" charset="0"/>
              <a:buChar char="•"/>
            </a:pPr>
            <a:r>
              <a:rPr lang="pl-PL" altLang="pl-PL" sz="1800" dirty="0" smtClean="0">
                <a:solidFill>
                  <a:schemeClr val="tx1"/>
                </a:solidFill>
              </a:rPr>
              <a:t>Oczekiwania płacowe w związku z nowym projektem</a:t>
            </a:r>
          </a:p>
          <a:p>
            <a:pPr marL="342900" indent="-342900">
              <a:spcBef>
                <a:spcPts val="0"/>
              </a:spcBef>
              <a:buFont typeface="Arial" panose="020B0604020202020204" pitchFamily="34" charset="0"/>
              <a:buChar char="•"/>
            </a:pPr>
            <a:r>
              <a:rPr lang="pl-PL" altLang="pl-PL" sz="1800" dirty="0" smtClean="0">
                <a:solidFill>
                  <a:schemeClr val="tx1"/>
                </a:solidFill>
              </a:rPr>
              <a:t>Oczekiwania dotyczące zysku naszej firmy</a:t>
            </a:r>
          </a:p>
          <a:p>
            <a:pPr marL="342900" indent="-342900">
              <a:spcBef>
                <a:spcPts val="0"/>
              </a:spcBef>
              <a:buFont typeface="Arial" panose="020B0604020202020204" pitchFamily="34" charset="0"/>
              <a:buChar char="•"/>
            </a:pPr>
            <a:r>
              <a:rPr lang="pl-PL" altLang="pl-PL" sz="1800" dirty="0" smtClean="0">
                <a:solidFill>
                  <a:schemeClr val="tx1"/>
                </a:solidFill>
              </a:rPr>
              <a:t>Niepewność co do kosztów nowych </a:t>
            </a:r>
            <a:r>
              <a:rPr lang="pl-PL" altLang="pl-PL" sz="1800" dirty="0" err="1" smtClean="0">
                <a:solidFill>
                  <a:schemeClr val="tx1"/>
                </a:solidFill>
              </a:rPr>
              <a:t>zatrudnień</a:t>
            </a:r>
            <a:r>
              <a:rPr lang="pl-PL" altLang="pl-PL" sz="1800" dirty="0" smtClean="0">
                <a:solidFill>
                  <a:schemeClr val="tx1"/>
                </a:solidFill>
              </a:rPr>
              <a:t>, zakupów, itd.</a:t>
            </a:r>
          </a:p>
          <a:p>
            <a:pPr marL="342900" indent="-342900">
              <a:spcBef>
                <a:spcPts val="300"/>
              </a:spcBef>
              <a:buFont typeface="Arial" panose="020B0604020202020204" pitchFamily="34" charset="0"/>
              <a:buChar char="•"/>
            </a:pPr>
            <a:r>
              <a:rPr lang="pl-PL" altLang="pl-PL" sz="1800" dirty="0" smtClean="0">
                <a:solidFill>
                  <a:schemeClr val="tx1"/>
                </a:solidFill>
              </a:rPr>
              <a:t>…</a:t>
            </a:r>
            <a:endParaRPr lang="pl-PL" altLang="pl-PL" sz="1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Plan wykładu</a:t>
            </a:r>
          </a:p>
        </p:txBody>
      </p:sp>
      <p:sp>
        <p:nvSpPr>
          <p:cNvPr id="4099" name="Text Box 3"/>
          <p:cNvSpPr txBox="1">
            <a:spLocks noChangeArrowheads="1"/>
          </p:cNvSpPr>
          <p:nvPr/>
        </p:nvSpPr>
        <p:spPr bwMode="auto">
          <a:xfrm>
            <a:off x="2286000" y="1500188"/>
            <a:ext cx="4926013"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sz="2400" b="1">
                <a:solidFill>
                  <a:schemeClr val="tx1"/>
                </a:solidFill>
                <a:latin typeface="Times New Roman" panose="02020603050405020304" pitchFamily="18" charset="0"/>
              </a:rPr>
              <a:t>Czynności w fazie strategicznej</a:t>
            </a:r>
          </a:p>
          <a:p>
            <a:pPr>
              <a:spcBef>
                <a:spcPct val="50000"/>
              </a:spcBef>
            </a:pPr>
            <a:r>
              <a:rPr lang="pl-PL" altLang="pl-PL" sz="2400" b="1">
                <a:solidFill>
                  <a:schemeClr val="tx1"/>
                </a:solidFill>
                <a:latin typeface="Times New Roman" panose="02020603050405020304" pitchFamily="18" charset="0"/>
              </a:rPr>
              <a:t>Współpraca z klientem</a:t>
            </a:r>
          </a:p>
          <a:p>
            <a:pPr>
              <a:spcBef>
                <a:spcPct val="50000"/>
              </a:spcBef>
            </a:pPr>
            <a:r>
              <a:rPr lang="pl-PL" altLang="pl-PL" sz="2400" b="1">
                <a:solidFill>
                  <a:schemeClr val="tx1"/>
                </a:solidFill>
                <a:latin typeface="Times New Roman" panose="02020603050405020304" pitchFamily="18" charset="0"/>
              </a:rPr>
              <a:t>Zakres i kontekst przedsięwzięcia</a:t>
            </a:r>
          </a:p>
          <a:p>
            <a:pPr>
              <a:spcBef>
                <a:spcPct val="50000"/>
              </a:spcBef>
            </a:pPr>
            <a:r>
              <a:rPr lang="pl-PL" altLang="pl-PL" sz="2400" b="1">
                <a:solidFill>
                  <a:schemeClr val="tx1"/>
                </a:solidFill>
                <a:latin typeface="Times New Roman" panose="02020603050405020304" pitchFamily="18" charset="0"/>
              </a:rPr>
              <a:t>Decyzje strategiczne</a:t>
            </a:r>
          </a:p>
          <a:p>
            <a:pPr>
              <a:spcBef>
                <a:spcPct val="50000"/>
              </a:spcBef>
            </a:pPr>
            <a:r>
              <a:rPr lang="pl-PL" altLang="pl-PL" sz="2400" b="1">
                <a:solidFill>
                  <a:schemeClr val="tx1"/>
                </a:solidFill>
                <a:latin typeface="Times New Roman" panose="02020603050405020304" pitchFamily="18" charset="0"/>
              </a:rPr>
              <a:t>Harmonogram przedsięwzięcia</a:t>
            </a:r>
          </a:p>
          <a:p>
            <a:pPr>
              <a:spcBef>
                <a:spcPct val="50000"/>
              </a:spcBef>
            </a:pPr>
            <a:r>
              <a:rPr lang="pl-PL" altLang="pl-PL" sz="2400" b="1">
                <a:solidFill>
                  <a:schemeClr val="tx1"/>
                </a:solidFill>
                <a:latin typeface="Times New Roman" panose="02020603050405020304" pitchFamily="18" charset="0"/>
              </a:rPr>
              <a:t>Ocena rozwiązań</a:t>
            </a:r>
          </a:p>
          <a:p>
            <a:pPr>
              <a:spcBef>
                <a:spcPct val="50000"/>
              </a:spcBef>
            </a:pPr>
            <a:r>
              <a:rPr lang="pl-PL" altLang="pl-PL" sz="2400" b="1">
                <a:solidFill>
                  <a:schemeClr val="tx1"/>
                </a:solidFill>
                <a:latin typeface="Times New Roman" panose="02020603050405020304" pitchFamily="18" charset="0"/>
              </a:rPr>
              <a:t>Niepewność i ryzyko</a:t>
            </a:r>
          </a:p>
          <a:p>
            <a:pPr>
              <a:spcBef>
                <a:spcPct val="50000"/>
              </a:spcBef>
            </a:pPr>
            <a:r>
              <a:rPr lang="pl-PL" altLang="pl-PL" sz="2400" b="1">
                <a:solidFill>
                  <a:schemeClr val="tx1"/>
                </a:solidFill>
                <a:latin typeface="Times New Roman" panose="02020603050405020304" pitchFamily="18" charset="0"/>
              </a:rPr>
              <a:t>Szacowanie kosztu oprogramowania</a:t>
            </a:r>
          </a:p>
        </p:txBody>
      </p:sp>
      <p:sp>
        <p:nvSpPr>
          <p:cNvPr id="4100" name="AutoShape 4"/>
          <p:cNvSpPr>
            <a:spLocks noChangeArrowheads="1"/>
          </p:cNvSpPr>
          <p:nvPr/>
        </p:nvSpPr>
        <p:spPr bwMode="auto">
          <a:xfrm>
            <a:off x="1752600" y="5334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1" name="AutoShape 5"/>
          <p:cNvSpPr>
            <a:spLocks noChangeArrowheads="1"/>
          </p:cNvSpPr>
          <p:nvPr/>
        </p:nvSpPr>
        <p:spPr bwMode="auto">
          <a:xfrm>
            <a:off x="1752600" y="4800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1752600" y="3733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1752600" y="2057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1752600" y="42672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5" name="AutoShape 9"/>
          <p:cNvSpPr>
            <a:spLocks noChangeArrowheads="1"/>
          </p:cNvSpPr>
          <p:nvPr/>
        </p:nvSpPr>
        <p:spPr bwMode="auto">
          <a:xfrm>
            <a:off x="1752600" y="3200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6" name="AutoShape 10"/>
          <p:cNvSpPr>
            <a:spLocks noChangeArrowheads="1"/>
          </p:cNvSpPr>
          <p:nvPr/>
        </p:nvSpPr>
        <p:spPr bwMode="auto">
          <a:xfrm>
            <a:off x="1752600" y="1524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7" name="AutoShape 11"/>
          <p:cNvSpPr>
            <a:spLocks noChangeArrowheads="1"/>
          </p:cNvSpPr>
          <p:nvPr/>
        </p:nvSpPr>
        <p:spPr bwMode="auto">
          <a:xfrm>
            <a:off x="1752600" y="2667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Techniki oszacowania nakładów pracy</a:t>
            </a:r>
          </a:p>
        </p:txBody>
      </p:sp>
      <p:sp>
        <p:nvSpPr>
          <p:cNvPr id="21507" name="Text Box 3"/>
          <p:cNvSpPr txBox="1">
            <a:spLocks noChangeArrowheads="1"/>
          </p:cNvSpPr>
          <p:nvPr/>
        </p:nvSpPr>
        <p:spPr bwMode="auto">
          <a:xfrm>
            <a:off x="914400" y="1066800"/>
            <a:ext cx="8229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b="1"/>
              <a:t>Modele algorytmiczne</a:t>
            </a:r>
            <a:r>
              <a:rPr lang="pl-PL" altLang="pl-PL"/>
              <a:t>. Wymagają opisu przedsięwzięcia przez wiele atrybutów liczbowych i/lub opisowych. Odpowiedni algorytm lub formuła matematyczna daje wynik.</a:t>
            </a:r>
          </a:p>
          <a:p>
            <a:pPr>
              <a:spcBef>
                <a:spcPct val="50000"/>
              </a:spcBef>
            </a:pPr>
            <a:r>
              <a:rPr lang="pl-PL" altLang="pl-PL" b="1"/>
              <a:t>Ocena przez eksperta</a:t>
            </a:r>
            <a:r>
              <a:rPr lang="pl-PL" altLang="pl-PL"/>
              <a:t>. Doświadczone osoby z dużą precyzją potrafią oszacować koszt realizacji nowego systemu.</a:t>
            </a:r>
          </a:p>
          <a:p>
            <a:pPr>
              <a:spcBef>
                <a:spcPct val="50000"/>
              </a:spcBef>
            </a:pPr>
            <a:r>
              <a:rPr lang="pl-PL" altLang="pl-PL" b="1"/>
              <a:t>Ocena przez analogię</a:t>
            </a:r>
            <a:r>
              <a:rPr lang="pl-PL" altLang="pl-PL"/>
              <a:t> (historyczna). Wymaga dostępu do informacji o poprzednio realizowanych przedsięwzięciach. Metoda podlega na wyszukaniu przedsięwzięcia o najbardziej zbliżonych charakterystykach do aktualnie rozważanego i znanym koszcie i następnie, oszacowanie ewentualnych różnic. </a:t>
            </a:r>
          </a:p>
          <a:p>
            <a:pPr>
              <a:spcBef>
                <a:spcPct val="50000"/>
              </a:spcBef>
            </a:pPr>
            <a:r>
              <a:rPr lang="pl-PL" altLang="pl-PL" b="1"/>
              <a:t>Wycena dla wygranej</a:t>
            </a:r>
            <a:r>
              <a:rPr lang="pl-PL" altLang="pl-PL"/>
              <a:t>. Koszt oprogramowania jest oszacowany na podstawie kosztu oczekiwanego przez klienta i na podstawie kosztów podawanych przez konkurencję.</a:t>
            </a:r>
          </a:p>
          <a:p>
            <a:pPr>
              <a:spcBef>
                <a:spcPct val="50000"/>
              </a:spcBef>
            </a:pPr>
            <a:r>
              <a:rPr lang="pl-PL" altLang="pl-PL" b="1"/>
              <a:t>Szacowanie wstępujące</a:t>
            </a:r>
            <a:r>
              <a:rPr lang="pl-PL" altLang="pl-PL"/>
              <a:t>. Przedsięwzięcie dzieli się na mniejsze zadania, następnie sumuje się koszt poszczególnych zadań.</a:t>
            </a:r>
          </a:p>
        </p:txBody>
      </p:sp>
      <p:sp>
        <p:nvSpPr>
          <p:cNvPr id="21508" name="AutoShape 4"/>
          <p:cNvSpPr>
            <a:spLocks noChangeArrowheads="1"/>
          </p:cNvSpPr>
          <p:nvPr/>
        </p:nvSpPr>
        <p:spPr bwMode="auto">
          <a:xfrm>
            <a:off x="304800" y="1143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09" name="AutoShape 5"/>
          <p:cNvSpPr>
            <a:spLocks noChangeArrowheads="1"/>
          </p:cNvSpPr>
          <p:nvPr/>
        </p:nvSpPr>
        <p:spPr bwMode="auto">
          <a:xfrm>
            <a:off x="304800" y="2133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10" name="AutoShape 6"/>
          <p:cNvSpPr>
            <a:spLocks noChangeArrowheads="1"/>
          </p:cNvSpPr>
          <p:nvPr/>
        </p:nvSpPr>
        <p:spPr bwMode="auto">
          <a:xfrm>
            <a:off x="304800" y="42672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11" name="AutoShape 7"/>
          <p:cNvSpPr>
            <a:spLocks noChangeArrowheads="1"/>
          </p:cNvSpPr>
          <p:nvPr/>
        </p:nvSpPr>
        <p:spPr bwMode="auto">
          <a:xfrm>
            <a:off x="304800" y="5334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12" name="AutoShape 8"/>
          <p:cNvSpPr>
            <a:spLocks noChangeArrowheads="1"/>
          </p:cNvSpPr>
          <p:nvPr/>
        </p:nvSpPr>
        <p:spPr bwMode="auto">
          <a:xfrm>
            <a:off x="304800" y="2895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Algorytmiczne modele szacowania kosztów</a:t>
            </a:r>
          </a:p>
        </p:txBody>
      </p:sp>
      <p:sp>
        <p:nvSpPr>
          <p:cNvPr id="22531" name="Text Box 3"/>
          <p:cNvSpPr txBox="1">
            <a:spLocks noChangeArrowheads="1"/>
          </p:cNvSpPr>
          <p:nvPr/>
        </p:nvSpPr>
        <p:spPr bwMode="auto">
          <a:xfrm>
            <a:off x="307975" y="1020763"/>
            <a:ext cx="883602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a:t>Historycznie, podstawą oszacowania jest rozmiar systemu liczony w liniach kodu źródłowego. Metody takie są niedokładne, zawodne, sprzyjające patologiom, np. sztucznemu pomnażaniu ilości linii, ignorowaniu komentarzy, itp. </a:t>
            </a:r>
          </a:p>
          <a:p>
            <a:pPr algn="just"/>
            <a:endParaRPr lang="pl-PL" altLang="pl-PL"/>
          </a:p>
          <a:p>
            <a:pPr algn="just"/>
            <a:r>
              <a:rPr lang="pl-PL" altLang="pl-PL"/>
              <a:t>Obecnie stosuje się wiele miar o lepszych charakterystykach (z których będą omówione punkty funkcyjne). Miary te, jakkolwiek niedokładne i oparte na szacunkach, są jednak konieczne. Niemożliwe jest jakiekolwiek planowania bez oszacowania kosztów. Miary dotyczą także innych cech projektu i oprogramowania, np. czasu wykonania, jakości, niezawodności, itd.</a:t>
            </a:r>
          </a:p>
          <a:p>
            <a:pPr algn="just"/>
            <a:endParaRPr lang="pl-PL" altLang="pl-PL"/>
          </a:p>
          <a:p>
            <a:pPr algn="just"/>
            <a:r>
              <a:rPr lang="pl-PL" altLang="pl-PL"/>
              <a:t>Jest bardzo istotne uwolnienie się od religijnego stosunku do miar, tj. traktowanie ich jako obiektywnych wartości “policzonych przez komputer”. Podstawą wszystkich miar są szacunki, które mogą być obarczone znacznym błędem, nierzadko o rząd wielkości. Miary należy traktować jako latarnię morską we mgle - może ona nas naprowadzić na dobry kierunek, może ostrzec przed niebezpieczeństwem. Obowiązuje zasada patrzenia na ten sam problem z wielu punktów widzenia (wiele różnych miar) i zdrowy rozsądek.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04800" y="3962400"/>
            <a:ext cx="8686800" cy="381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55" name="Rectangle 3"/>
          <p:cNvSpPr>
            <a:spLocks noGrp="1" noChangeArrowheads="1"/>
          </p:cNvSpPr>
          <p:nvPr>
            <p:ph type="title"/>
          </p:nvPr>
        </p:nvSpPr>
        <p:spPr/>
        <p:txBody>
          <a:bodyPr/>
          <a:lstStyle/>
          <a:p>
            <a:r>
              <a:rPr lang="pl-PL" altLang="pl-PL" smtClean="0"/>
              <a:t>Metoda szacowania kosztów COCOMO</a:t>
            </a:r>
          </a:p>
        </p:txBody>
      </p:sp>
      <p:sp>
        <p:nvSpPr>
          <p:cNvPr id="23556" name="Text Box 4"/>
          <p:cNvSpPr txBox="1">
            <a:spLocks noChangeArrowheads="1"/>
          </p:cNvSpPr>
          <p:nvPr/>
        </p:nvSpPr>
        <p:spPr bwMode="auto">
          <a:xfrm>
            <a:off x="6483350" y="776288"/>
            <a:ext cx="262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COnstructive COst MOdel</a:t>
            </a:r>
          </a:p>
        </p:txBody>
      </p:sp>
      <p:sp>
        <p:nvSpPr>
          <p:cNvPr id="23557" name="Text Box 5"/>
          <p:cNvSpPr txBox="1">
            <a:spLocks noChangeArrowheads="1"/>
          </p:cNvSpPr>
          <p:nvPr/>
        </p:nvSpPr>
        <p:spPr bwMode="auto">
          <a:xfrm>
            <a:off x="533400" y="1033463"/>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40000"/>
              </a:spcBef>
            </a:pPr>
            <a:r>
              <a:rPr lang="pl-PL" altLang="pl-PL" b="1"/>
              <a:t>COCOMO jest oparte na kilku formułach pozwalających oszacować całkowity koszt przedsięwzięcia na podstawie oszacowanej liczby linii kodu</a:t>
            </a:r>
            <a:r>
              <a:rPr lang="pl-PL" altLang="pl-PL"/>
              <a:t>. Jest to główna słabość tej metody, gdyż:</a:t>
            </a:r>
          </a:p>
          <a:p>
            <a:pPr>
              <a:spcBef>
                <a:spcPct val="40000"/>
              </a:spcBef>
            </a:pPr>
            <a:r>
              <a:rPr lang="pl-PL" altLang="pl-PL"/>
              <a:t>liczba ta staje się przewidywalna dopiero wtedy, gdy kończy się faza projektowania architektury systemu; jest to za późno;</a:t>
            </a:r>
          </a:p>
          <a:p>
            <a:pPr>
              <a:spcBef>
                <a:spcPct val="40000"/>
              </a:spcBef>
            </a:pPr>
            <a:r>
              <a:rPr lang="pl-PL" altLang="pl-PL"/>
              <a:t>pojęcie “linii kodu” zależy od języka programowania i przyjętych konwencji;</a:t>
            </a:r>
          </a:p>
          <a:p>
            <a:pPr>
              <a:spcBef>
                <a:spcPct val="40000"/>
              </a:spcBef>
            </a:pPr>
            <a:r>
              <a:rPr lang="pl-PL" altLang="pl-PL"/>
              <a:t>pojęcie “linii kodu” nie ma zastosowania do nowoczesnych technik programistycznych, np. programowania wizyjnego.</a:t>
            </a:r>
          </a:p>
          <a:p>
            <a:pPr>
              <a:spcBef>
                <a:spcPct val="40000"/>
              </a:spcBef>
            </a:pPr>
            <a:r>
              <a:rPr lang="pl-PL" altLang="pl-PL" sz="1800"/>
              <a:t>COCOMO oferuje kilka metod określanych jako podstawowa, pośrednia i detaliczna. </a:t>
            </a:r>
          </a:p>
          <a:p>
            <a:pPr>
              <a:spcBef>
                <a:spcPct val="40000"/>
              </a:spcBef>
            </a:pPr>
            <a:r>
              <a:rPr lang="pl-PL" altLang="pl-PL" sz="1800" b="1"/>
              <a:t>Metoda podstawowa:</a:t>
            </a:r>
            <a:r>
              <a:rPr lang="pl-PL" altLang="pl-PL" sz="1800"/>
              <a:t> prosta formuła dla oceny osobo-miesięcy oraz czasu potrzebnego na całość projektu.</a:t>
            </a:r>
          </a:p>
          <a:p>
            <a:pPr>
              <a:spcBef>
                <a:spcPct val="40000"/>
              </a:spcBef>
            </a:pPr>
            <a:r>
              <a:rPr lang="pl-PL" altLang="pl-PL" sz="1800" b="1"/>
              <a:t>Metoda pośrednia</a:t>
            </a:r>
            <a:r>
              <a:rPr lang="pl-PL" altLang="pl-PL" sz="1800"/>
              <a:t>: modyfikuje wyniki osiągnięte przez metodę podstawową poprzez odpowiednie czynniki, które zależą od aspektów złożoności.</a:t>
            </a:r>
          </a:p>
          <a:p>
            <a:pPr>
              <a:spcBef>
                <a:spcPct val="40000"/>
              </a:spcBef>
            </a:pPr>
            <a:r>
              <a:rPr lang="pl-PL" altLang="pl-PL" sz="1800" b="1"/>
              <a:t>Metoda detaliczna</a:t>
            </a:r>
            <a:r>
              <a:rPr lang="pl-PL" altLang="pl-PL" sz="1800"/>
              <a:t>: bardziej skomplikowana, ale jak się okazało, nie dostarcza lepszych wyników niż metoda pośrednia.</a:t>
            </a:r>
          </a:p>
        </p:txBody>
      </p:sp>
      <p:sp>
        <p:nvSpPr>
          <p:cNvPr id="23558" name="AutoShape 6"/>
          <p:cNvSpPr>
            <a:spLocks noChangeArrowheads="1"/>
          </p:cNvSpPr>
          <p:nvPr/>
        </p:nvSpPr>
        <p:spPr bwMode="auto">
          <a:xfrm>
            <a:off x="76200" y="3276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59" name="AutoShape 7"/>
          <p:cNvSpPr>
            <a:spLocks noChangeArrowheads="1"/>
          </p:cNvSpPr>
          <p:nvPr/>
        </p:nvSpPr>
        <p:spPr bwMode="auto">
          <a:xfrm>
            <a:off x="76200" y="2133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0" name="AutoShape 8"/>
          <p:cNvSpPr>
            <a:spLocks noChangeArrowheads="1"/>
          </p:cNvSpPr>
          <p:nvPr/>
        </p:nvSpPr>
        <p:spPr bwMode="auto">
          <a:xfrm>
            <a:off x="76200" y="2819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1" name="AutoShape 9"/>
          <p:cNvSpPr>
            <a:spLocks noChangeArrowheads="1"/>
          </p:cNvSpPr>
          <p:nvPr/>
        </p:nvSpPr>
        <p:spPr bwMode="auto">
          <a:xfrm>
            <a:off x="152400" y="5638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2" name="AutoShape 10"/>
          <p:cNvSpPr>
            <a:spLocks noChangeArrowheads="1"/>
          </p:cNvSpPr>
          <p:nvPr/>
        </p:nvSpPr>
        <p:spPr bwMode="auto">
          <a:xfrm>
            <a:off x="152400" y="4343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3" name="AutoShape 11"/>
          <p:cNvSpPr>
            <a:spLocks noChangeArrowheads="1"/>
          </p:cNvSpPr>
          <p:nvPr/>
        </p:nvSpPr>
        <p:spPr bwMode="auto">
          <a:xfrm>
            <a:off x="152400" y="4953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Metoda punktów funkcyjnych</a:t>
            </a:r>
          </a:p>
        </p:txBody>
      </p:sp>
      <p:sp>
        <p:nvSpPr>
          <p:cNvPr id="24579" name="Text Box 3"/>
          <p:cNvSpPr txBox="1">
            <a:spLocks noChangeArrowheads="1"/>
          </p:cNvSpPr>
          <p:nvPr/>
        </p:nvSpPr>
        <p:spPr bwMode="auto">
          <a:xfrm>
            <a:off x="6216650" y="838200"/>
            <a:ext cx="292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solidFill>
                  <a:schemeClr val="tx1"/>
                </a:solidFill>
                <a:latin typeface="Times New Roman" panose="02020603050405020304" pitchFamily="18" charset="0"/>
              </a:rPr>
              <a:t>Function Point Analysis, FPA</a:t>
            </a:r>
          </a:p>
        </p:txBody>
      </p:sp>
      <p:sp>
        <p:nvSpPr>
          <p:cNvPr id="24580" name="Text Box 4"/>
          <p:cNvSpPr txBox="1">
            <a:spLocks noChangeArrowheads="1"/>
          </p:cNvSpPr>
          <p:nvPr/>
        </p:nvSpPr>
        <p:spPr bwMode="auto">
          <a:xfrm>
            <a:off x="593725" y="1143000"/>
            <a:ext cx="855027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chemeClr val="tx1"/>
                </a:solidFill>
                <a:latin typeface="Times New Roman" panose="02020603050405020304" pitchFamily="18" charset="0"/>
              </a:rPr>
              <a:t>Metoda punktów funkcyjnych oszacowuje koszt projektu na podstawie funkcji użytkowych, które system ma realizować. </a:t>
            </a:r>
            <a:r>
              <a:rPr lang="pl-PL" altLang="pl-PL">
                <a:solidFill>
                  <a:schemeClr val="tx1"/>
                </a:solidFill>
                <a:latin typeface="Times New Roman" panose="02020603050405020304" pitchFamily="18" charset="0"/>
              </a:rPr>
              <a:t>Stąd wynika, ze metoda ta może być stosowana dopiero wtedy, gdy funkcje te są z grubsza znane.</a:t>
            </a:r>
          </a:p>
          <a:p>
            <a:endParaRPr lang="pl-PL" altLang="pl-PL">
              <a:solidFill>
                <a:schemeClr val="tx1"/>
              </a:solidFill>
              <a:latin typeface="Times New Roman" panose="02020603050405020304" pitchFamily="18" charset="0"/>
            </a:endParaRPr>
          </a:p>
          <a:p>
            <a:r>
              <a:rPr lang="pl-PL" altLang="pl-PL">
                <a:solidFill>
                  <a:schemeClr val="tx1"/>
                </a:solidFill>
                <a:latin typeface="Times New Roman" panose="02020603050405020304" pitchFamily="18" charset="0"/>
              </a:rPr>
              <a:t>Metoda jest oparta na zliczaniu ilości wejść i wyjść systemu, miejsc przechowywania danych i innych kryteriów. Te dane są następnie mnożone przez zadane z góry wagi i sumowane. Rezultatem jest liczba „punktów funkcyjnych”.</a:t>
            </a:r>
          </a:p>
          <a:p>
            <a:endParaRPr lang="pl-PL" altLang="pl-PL">
              <a:solidFill>
                <a:schemeClr val="tx1"/>
              </a:solidFill>
              <a:latin typeface="Times New Roman" panose="02020603050405020304" pitchFamily="18" charset="0"/>
            </a:endParaRPr>
          </a:p>
          <a:p>
            <a:r>
              <a:rPr lang="pl-PL" altLang="pl-PL">
                <a:solidFill>
                  <a:schemeClr val="tx1"/>
                </a:solidFill>
                <a:latin typeface="Times New Roman" panose="02020603050405020304" pitchFamily="18" charset="0"/>
              </a:rPr>
              <a:t>Punkty funkcyjne mogą być następnie modyfikowane zależnie od dodatkowych czynników złożoności oprogramowania.</a:t>
            </a:r>
          </a:p>
          <a:p>
            <a:r>
              <a:rPr lang="pl-PL" altLang="pl-PL">
                <a:solidFill>
                  <a:schemeClr val="tx1"/>
                </a:solidFill>
                <a:latin typeface="Times New Roman" panose="02020603050405020304" pitchFamily="18" charset="0"/>
              </a:rPr>
              <a:t> </a:t>
            </a:r>
          </a:p>
          <a:p>
            <a:r>
              <a:rPr lang="pl-PL" altLang="pl-PL">
                <a:solidFill>
                  <a:schemeClr val="tx1"/>
                </a:solidFill>
                <a:latin typeface="Times New Roman" panose="02020603050405020304" pitchFamily="18" charset="0"/>
              </a:rPr>
              <a:t>Istnieją przeliczniki punktów funkcyjnych na liczbę linii kodu, co może być podstawą dla metody COCOMO.</a:t>
            </a:r>
          </a:p>
          <a:p>
            <a:endParaRPr lang="pl-PL" altLang="pl-PL">
              <a:solidFill>
                <a:schemeClr val="tx1"/>
              </a:solidFill>
              <a:latin typeface="Times New Roman" panose="02020603050405020304" pitchFamily="18" charset="0"/>
            </a:endParaRPr>
          </a:p>
          <a:p>
            <a:r>
              <a:rPr lang="pl-PL" altLang="pl-PL">
                <a:solidFill>
                  <a:schemeClr val="tx1"/>
                </a:solidFill>
                <a:latin typeface="Times New Roman" panose="02020603050405020304" pitchFamily="18" charset="0"/>
              </a:rPr>
              <a:t>Metoda jest szeroko stosowana i posiada stosunkowo mało wad. </a:t>
            </a:r>
          </a:p>
          <a:p>
            <a:r>
              <a:rPr lang="pl-PL" altLang="pl-PL">
                <a:solidFill>
                  <a:schemeClr val="tx1"/>
                </a:solidFill>
                <a:latin typeface="Times New Roman" panose="02020603050405020304" pitchFamily="18" charset="0"/>
              </a:rPr>
              <a:t>Niemniej, istnieje wiele innych, mniej popularnych metod, posiadających swoich zwolenników.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Metoda Delphi i inne metody</a:t>
            </a:r>
          </a:p>
        </p:txBody>
      </p:sp>
      <p:sp>
        <p:nvSpPr>
          <p:cNvPr id="25603" name="Text Box 3"/>
          <p:cNvSpPr txBox="1">
            <a:spLocks noChangeArrowheads="1"/>
          </p:cNvSpPr>
          <p:nvPr/>
        </p:nvSpPr>
        <p:spPr bwMode="auto">
          <a:xfrm>
            <a:off x="533400" y="808038"/>
            <a:ext cx="8488363"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Metoda Delphi</a:t>
            </a:r>
            <a:r>
              <a:rPr lang="pl-PL" altLang="pl-PL"/>
              <a:t> zakłada użycie kilku niezależnych ekspertów, którzy nie mogą się ze sobą w tej sprawie komunikować i naradzać. Każdy z nich szacuje koszty i nakłady na podstawie własnych doświadczeń i metod. Eksperci są anonimowi. Każdy z nich uzasadnia przedstawione wyniki.</a:t>
            </a:r>
          </a:p>
          <a:p>
            <a:endParaRPr lang="pl-PL" altLang="pl-PL" sz="700"/>
          </a:p>
          <a:p>
            <a:r>
              <a:rPr lang="pl-PL" altLang="pl-PL" sz="1800"/>
              <a:t>Koordynator metody zbiera wyniki od ekspertów. Jeżeli znacznie się różnią, wówczas tworzy pewne sumaryczne zestawienie (np. średnią) i wysyła do ekspertów dla ponownego oszacowania. Cykl jest powtarzany aż do uzyskania pewnej zgody pomiędzy ekspertami. </a:t>
            </a:r>
          </a:p>
        </p:txBody>
      </p:sp>
      <p:sp>
        <p:nvSpPr>
          <p:cNvPr id="25604" name="Text Box 4"/>
          <p:cNvSpPr txBox="1">
            <a:spLocks noChangeArrowheads="1"/>
          </p:cNvSpPr>
          <p:nvPr/>
        </p:nvSpPr>
        <p:spPr bwMode="auto">
          <a:xfrm>
            <a:off x="533400" y="3292475"/>
            <a:ext cx="8610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Metoda analizy podziału aktywności</a:t>
            </a:r>
            <a:r>
              <a:rPr lang="pl-PL" altLang="pl-PL"/>
              <a:t> (</a:t>
            </a:r>
            <a:r>
              <a:rPr lang="pl-PL" altLang="pl-PL" i="1"/>
              <a:t>activity distribution analysis</a:t>
            </a:r>
            <a:r>
              <a:rPr lang="pl-PL" altLang="pl-PL"/>
              <a:t>): </a:t>
            </a:r>
          </a:p>
          <a:p>
            <a:r>
              <a:rPr lang="pl-PL" altLang="pl-PL"/>
              <a:t>Projekt dzieli się na aktywności, które są znane z poprzednich projektów.</a:t>
            </a:r>
          </a:p>
          <a:p>
            <a:r>
              <a:rPr lang="pl-PL" altLang="pl-PL"/>
              <a:t>Następnie dla każdej z planowanych aktywność ustala się, na ile będzie ona bardziej (lub mniej) pracochłonna od aktywności już wykonanej, której koszt/nakład jest znany. Daje to szacunek dla każdej planowanej aktywności. Szacunki sumuje się dla uzyskania całościowego oszacowania.</a:t>
            </a:r>
          </a:p>
        </p:txBody>
      </p:sp>
      <p:sp>
        <p:nvSpPr>
          <p:cNvPr id="25605" name="Text Box 5"/>
          <p:cNvSpPr txBox="1">
            <a:spLocks noChangeArrowheads="1"/>
          </p:cNvSpPr>
          <p:nvPr/>
        </p:nvSpPr>
        <p:spPr bwMode="auto">
          <a:xfrm>
            <a:off x="533400" y="5318125"/>
            <a:ext cx="8610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Metody oszacowania pracochłonności testowania systemu</a:t>
            </a:r>
          </a:p>
          <a:p>
            <a:r>
              <a:rPr lang="pl-PL" altLang="pl-PL" b="1"/>
              <a:t>Metody oszacowania pracochłonności dokumentacji</a:t>
            </a:r>
          </a:p>
          <a:p>
            <a:r>
              <a:rPr lang="pl-PL" altLang="pl-PL" b="1"/>
              <a:t>Metody oszacowania obciążenia sieci</a:t>
            </a:r>
          </a:p>
          <a:p>
            <a:r>
              <a:rPr lang="pl-PL" altLang="pl-PL" b="1"/>
              <a:t>.... </a:t>
            </a:r>
          </a:p>
        </p:txBody>
      </p:sp>
      <p:sp>
        <p:nvSpPr>
          <p:cNvPr id="25606" name="AutoShape 6"/>
          <p:cNvSpPr>
            <a:spLocks noChangeArrowheads="1"/>
          </p:cNvSpPr>
          <p:nvPr/>
        </p:nvSpPr>
        <p:spPr bwMode="auto">
          <a:xfrm>
            <a:off x="77788" y="8445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7" name="AutoShape 7"/>
          <p:cNvSpPr>
            <a:spLocks noChangeArrowheads="1"/>
          </p:cNvSpPr>
          <p:nvPr/>
        </p:nvSpPr>
        <p:spPr bwMode="auto">
          <a:xfrm>
            <a:off x="76200" y="53070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8" name="AutoShape 8"/>
          <p:cNvSpPr>
            <a:spLocks noChangeArrowheads="1"/>
          </p:cNvSpPr>
          <p:nvPr/>
        </p:nvSpPr>
        <p:spPr bwMode="auto">
          <a:xfrm>
            <a:off x="77788" y="33210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9" name="AutoShape 9"/>
          <p:cNvSpPr>
            <a:spLocks noChangeArrowheads="1"/>
          </p:cNvSpPr>
          <p:nvPr/>
        </p:nvSpPr>
        <p:spPr bwMode="auto">
          <a:xfrm>
            <a:off x="77788" y="56229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0" name="AutoShape 10"/>
          <p:cNvSpPr>
            <a:spLocks noChangeArrowheads="1"/>
          </p:cNvSpPr>
          <p:nvPr/>
        </p:nvSpPr>
        <p:spPr bwMode="auto">
          <a:xfrm>
            <a:off x="57150" y="59118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Podsumowanie: kluczowe czynniki sukcesu</a:t>
            </a:r>
          </a:p>
        </p:txBody>
      </p:sp>
      <p:sp>
        <p:nvSpPr>
          <p:cNvPr id="26627" name="Text Box 3"/>
          <p:cNvSpPr txBox="1">
            <a:spLocks noChangeArrowheads="1"/>
          </p:cNvSpPr>
          <p:nvPr/>
        </p:nvSpPr>
        <p:spPr bwMode="auto">
          <a:xfrm>
            <a:off x="868363" y="1208088"/>
            <a:ext cx="80946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Szybkość pracy</a:t>
            </a:r>
            <a:r>
              <a:rPr lang="pl-PL" altLang="pl-PL"/>
              <a:t>. Szczególnie w przypadku firm realizujących oprogramowanie na zamówienie, opóźnienia w przeprowadzeniu fazy strategicznej mogą zaprzepaścić szansę na wygranie przetargu lub na następne zamówienie. Faza ta wymaga więc stosunkowo niedużej liczby osób, które potrafią wykonać pracę w krótkim czasie.</a:t>
            </a:r>
          </a:p>
          <a:p>
            <a:endParaRPr lang="pl-PL" altLang="pl-PL"/>
          </a:p>
          <a:p>
            <a:r>
              <a:rPr lang="pl-PL" altLang="pl-PL" b="1"/>
              <a:t>Zaangażowanie kluczowych osób ze strony klienta</a:t>
            </a:r>
            <a:r>
              <a:rPr lang="pl-PL" altLang="pl-PL"/>
              <a:t>. Brak akceptacji dla sposobu realizacji przedsięwzięcia ze strony kluczowych osób po stronie klienta może uniemożliwić jego przyszły sukces.</a:t>
            </a:r>
          </a:p>
          <a:p>
            <a:endParaRPr lang="pl-PL" altLang="pl-PL"/>
          </a:p>
          <a:p>
            <a:r>
              <a:rPr lang="pl-PL" altLang="pl-PL" b="1"/>
              <a:t>Uchwycenie (ogólne) całości systemu</a:t>
            </a:r>
            <a:r>
              <a:rPr lang="pl-PL" altLang="pl-PL"/>
              <a:t>. Podstawowym błędem popełnianym w fazie strategicznej jest zbytnie przywiązanie i koncentracja na pewnych fragmentach systemu. Niemożliwe jest w tej sytuacji oszacowanie kosztów wykonania całości. Łatwo jest też przeoczyć szczególnie trudne fragmenty systemu.</a:t>
            </a:r>
          </a:p>
        </p:txBody>
      </p:sp>
      <p:sp>
        <p:nvSpPr>
          <p:cNvPr id="26628" name="AutoShape 4"/>
          <p:cNvSpPr>
            <a:spLocks noChangeArrowheads="1"/>
          </p:cNvSpPr>
          <p:nvPr/>
        </p:nvSpPr>
        <p:spPr bwMode="auto">
          <a:xfrm>
            <a:off x="239713" y="12192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29" name="AutoShape 5"/>
          <p:cNvSpPr>
            <a:spLocks noChangeArrowheads="1"/>
          </p:cNvSpPr>
          <p:nvPr/>
        </p:nvSpPr>
        <p:spPr bwMode="auto">
          <a:xfrm>
            <a:off x="227013" y="30337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0" name="AutoShape 6"/>
          <p:cNvSpPr>
            <a:spLocks noChangeArrowheads="1"/>
          </p:cNvSpPr>
          <p:nvPr/>
        </p:nvSpPr>
        <p:spPr bwMode="auto">
          <a:xfrm>
            <a:off x="225425" y="42449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Podstawowe rezultaty fazy strategicznej</a:t>
            </a:r>
          </a:p>
        </p:txBody>
      </p:sp>
      <p:sp>
        <p:nvSpPr>
          <p:cNvPr id="27651" name="Text Box 3"/>
          <p:cNvSpPr txBox="1">
            <a:spLocks noChangeArrowheads="1"/>
          </p:cNvSpPr>
          <p:nvPr/>
        </p:nvSpPr>
        <p:spPr bwMode="auto">
          <a:xfrm>
            <a:off x="857250" y="985838"/>
            <a:ext cx="5091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Udostępniamy klientowi raport, który obejmuje:</a:t>
            </a:r>
          </a:p>
        </p:txBody>
      </p:sp>
      <p:sp>
        <p:nvSpPr>
          <p:cNvPr id="27652" name="Text Box 4"/>
          <p:cNvSpPr txBox="1">
            <a:spLocks noChangeArrowheads="1"/>
          </p:cNvSpPr>
          <p:nvPr/>
        </p:nvSpPr>
        <p:spPr bwMode="auto">
          <a:xfrm>
            <a:off x="1143000" y="1485900"/>
            <a:ext cx="75501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definicję celów przedsięwzięcia</a:t>
            </a:r>
          </a:p>
          <a:p>
            <a:pPr>
              <a:buFontTx/>
              <a:buChar char="•"/>
            </a:pPr>
            <a:r>
              <a:rPr lang="pl-PL" altLang="pl-PL"/>
              <a:t> opis zakresu przedsięwzięcia</a:t>
            </a:r>
          </a:p>
          <a:p>
            <a:pPr>
              <a:buFontTx/>
              <a:buChar char="•"/>
            </a:pPr>
            <a:r>
              <a:rPr lang="pl-PL" altLang="pl-PL"/>
              <a:t> opis systemów zewnętrznych, z którymi system będzie współpracować</a:t>
            </a:r>
          </a:p>
          <a:p>
            <a:pPr>
              <a:buFontTx/>
              <a:buChar char="•"/>
            </a:pPr>
            <a:r>
              <a:rPr lang="pl-PL" altLang="pl-PL"/>
              <a:t> ogólny opis wymagań</a:t>
            </a:r>
          </a:p>
          <a:p>
            <a:pPr>
              <a:buFontTx/>
              <a:buChar char="•"/>
            </a:pPr>
            <a:r>
              <a:rPr lang="pl-PL" altLang="pl-PL"/>
              <a:t> ogólny model systemu</a:t>
            </a:r>
          </a:p>
          <a:p>
            <a:pPr>
              <a:buFontTx/>
              <a:buChar char="•"/>
            </a:pPr>
            <a:r>
              <a:rPr lang="pl-PL" altLang="pl-PL"/>
              <a:t> opis proponowanego rozwiązania</a:t>
            </a:r>
          </a:p>
          <a:p>
            <a:pPr>
              <a:buFontTx/>
              <a:buChar char="•"/>
            </a:pPr>
            <a:r>
              <a:rPr lang="pl-PL" altLang="pl-PL"/>
              <a:t> oszacowanie kosztów</a:t>
            </a:r>
          </a:p>
          <a:p>
            <a:pPr>
              <a:buFontTx/>
              <a:buChar char="•"/>
            </a:pPr>
            <a:r>
              <a:rPr lang="pl-PL" altLang="pl-PL"/>
              <a:t> wstępny harmonogram prac</a:t>
            </a:r>
          </a:p>
        </p:txBody>
      </p:sp>
      <p:sp>
        <p:nvSpPr>
          <p:cNvPr id="27653" name="Text Box 5"/>
          <p:cNvSpPr txBox="1">
            <a:spLocks noChangeArrowheads="1"/>
          </p:cNvSpPr>
          <p:nvPr/>
        </p:nvSpPr>
        <p:spPr bwMode="auto">
          <a:xfrm>
            <a:off x="857250" y="4068763"/>
            <a:ext cx="828675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a:t>Raport oceny rozwiązań, zawierający informację o rozważanych rozwiązaniach oraz przyczynach wyboru jednego z nich.</a:t>
            </a:r>
          </a:p>
          <a:p>
            <a:pPr>
              <a:spcBef>
                <a:spcPct val="50000"/>
              </a:spcBef>
            </a:pPr>
            <a:r>
              <a:rPr lang="pl-PL" altLang="pl-PL"/>
              <a:t>Opis wymaganych zasobów - pracownicy, oprogramowanie, sprzęt, lokale, ...</a:t>
            </a:r>
          </a:p>
          <a:p>
            <a:pPr>
              <a:spcBef>
                <a:spcPct val="50000"/>
              </a:spcBef>
            </a:pPr>
            <a:r>
              <a:rPr lang="pl-PL" altLang="pl-PL"/>
              <a:t>Definicje standardów.</a:t>
            </a:r>
          </a:p>
          <a:p>
            <a:pPr>
              <a:spcBef>
                <a:spcPct val="50000"/>
              </a:spcBef>
            </a:pPr>
            <a:r>
              <a:rPr lang="pl-PL" altLang="pl-PL"/>
              <a:t>Harmonogram fazy analizy</a:t>
            </a:r>
          </a:p>
        </p:txBody>
      </p:sp>
      <p:sp>
        <p:nvSpPr>
          <p:cNvPr id="27654" name="AutoShape 6"/>
          <p:cNvSpPr>
            <a:spLocks noChangeArrowheads="1"/>
          </p:cNvSpPr>
          <p:nvPr/>
        </p:nvSpPr>
        <p:spPr bwMode="auto">
          <a:xfrm>
            <a:off x="276225" y="10239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5" name="AutoShape 7"/>
          <p:cNvSpPr>
            <a:spLocks noChangeArrowheads="1"/>
          </p:cNvSpPr>
          <p:nvPr/>
        </p:nvSpPr>
        <p:spPr bwMode="auto">
          <a:xfrm>
            <a:off x="277813" y="53022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6" name="AutoShape 8"/>
          <p:cNvSpPr>
            <a:spLocks noChangeArrowheads="1"/>
          </p:cNvSpPr>
          <p:nvPr/>
        </p:nvSpPr>
        <p:spPr bwMode="auto">
          <a:xfrm>
            <a:off x="276225" y="48450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7" name="AutoShape 9"/>
          <p:cNvSpPr>
            <a:spLocks noChangeArrowheads="1"/>
          </p:cNvSpPr>
          <p:nvPr/>
        </p:nvSpPr>
        <p:spPr bwMode="auto">
          <a:xfrm>
            <a:off x="277813" y="57594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8" name="AutoShape 10"/>
          <p:cNvSpPr>
            <a:spLocks noChangeArrowheads="1"/>
          </p:cNvSpPr>
          <p:nvPr/>
        </p:nvSpPr>
        <p:spPr bwMode="auto">
          <a:xfrm>
            <a:off x="276225" y="40973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Faza strategiczna </a:t>
            </a:r>
            <a:r>
              <a:rPr lang="pl-PL" altLang="pl-PL" sz="2400" b="0" smtClean="0"/>
              <a:t>(studium osiągalności)</a:t>
            </a:r>
            <a:endParaRPr lang="pl-PL" altLang="pl-PL" smtClean="0"/>
          </a:p>
        </p:txBody>
      </p:sp>
      <p:sp>
        <p:nvSpPr>
          <p:cNvPr id="5123" name="AutoShape 3"/>
          <p:cNvSpPr>
            <a:spLocks noChangeArrowheads="1"/>
          </p:cNvSpPr>
          <p:nvPr/>
        </p:nvSpPr>
        <p:spPr bwMode="auto">
          <a:xfrm>
            <a:off x="139700" y="1712913"/>
            <a:ext cx="8839200" cy="1349375"/>
          </a:xfrm>
          <a:prstGeom prst="roundRect">
            <a:avLst>
              <a:gd name="adj" fmla="val 16667"/>
            </a:avLst>
          </a:prstGeom>
          <a:solidFill>
            <a:srgbClr val="FFFFCC"/>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4" name="AutoShape 4"/>
          <p:cNvSpPr>
            <a:spLocks noChangeArrowheads="1"/>
          </p:cNvSpPr>
          <p:nvPr/>
        </p:nvSpPr>
        <p:spPr bwMode="auto">
          <a:xfrm>
            <a:off x="742950" y="1785938"/>
            <a:ext cx="194310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Określenie wymagań</a:t>
            </a:r>
          </a:p>
        </p:txBody>
      </p:sp>
      <p:sp>
        <p:nvSpPr>
          <p:cNvPr id="5125" name="AutoShape 5"/>
          <p:cNvSpPr>
            <a:spLocks noChangeArrowheads="1"/>
          </p:cNvSpPr>
          <p:nvPr/>
        </p:nvSpPr>
        <p:spPr bwMode="auto">
          <a:xfrm>
            <a:off x="2927350" y="1785938"/>
            <a:ext cx="1392238"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Projektowanie</a:t>
            </a:r>
          </a:p>
        </p:txBody>
      </p:sp>
      <p:sp>
        <p:nvSpPr>
          <p:cNvPr id="5126" name="AutoShape 6"/>
          <p:cNvSpPr>
            <a:spLocks noChangeArrowheads="1"/>
          </p:cNvSpPr>
          <p:nvPr/>
        </p:nvSpPr>
        <p:spPr bwMode="auto">
          <a:xfrm>
            <a:off x="4556125" y="1785938"/>
            <a:ext cx="142875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Implementacja</a:t>
            </a:r>
          </a:p>
        </p:txBody>
      </p:sp>
      <p:sp>
        <p:nvSpPr>
          <p:cNvPr id="5127" name="AutoShape 7"/>
          <p:cNvSpPr>
            <a:spLocks noChangeArrowheads="1"/>
          </p:cNvSpPr>
          <p:nvPr/>
        </p:nvSpPr>
        <p:spPr bwMode="auto">
          <a:xfrm>
            <a:off x="6181725" y="1785938"/>
            <a:ext cx="1154113"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Testowanie</a:t>
            </a:r>
          </a:p>
        </p:txBody>
      </p:sp>
      <p:sp>
        <p:nvSpPr>
          <p:cNvPr id="5128" name="AutoShape 8"/>
          <p:cNvSpPr>
            <a:spLocks noChangeArrowheads="1"/>
          </p:cNvSpPr>
          <p:nvPr/>
        </p:nvSpPr>
        <p:spPr bwMode="auto">
          <a:xfrm>
            <a:off x="7532688" y="1785938"/>
            <a:ext cx="1277937"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Konserwacja</a:t>
            </a:r>
          </a:p>
        </p:txBody>
      </p:sp>
      <p:sp>
        <p:nvSpPr>
          <p:cNvPr id="5129" name="Line 9"/>
          <p:cNvSpPr>
            <a:spLocks noChangeShapeType="1"/>
          </p:cNvSpPr>
          <p:nvPr/>
        </p:nvSpPr>
        <p:spPr bwMode="auto">
          <a:xfrm>
            <a:off x="747713" y="2128838"/>
            <a:ext cx="806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0" name="Line 10"/>
          <p:cNvSpPr>
            <a:spLocks noChangeShapeType="1"/>
          </p:cNvSpPr>
          <p:nvPr/>
        </p:nvSpPr>
        <p:spPr bwMode="auto">
          <a:xfrm>
            <a:off x="735013" y="20478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1" name="Line 11"/>
          <p:cNvSpPr>
            <a:spLocks noChangeShapeType="1"/>
          </p:cNvSpPr>
          <p:nvPr/>
        </p:nvSpPr>
        <p:spPr bwMode="auto">
          <a:xfrm>
            <a:off x="7419975" y="20478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2" name="Line 12"/>
          <p:cNvSpPr>
            <a:spLocks noChangeShapeType="1"/>
          </p:cNvSpPr>
          <p:nvPr/>
        </p:nvSpPr>
        <p:spPr bwMode="auto">
          <a:xfrm>
            <a:off x="6110288" y="20478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3" name="Line 13"/>
          <p:cNvSpPr>
            <a:spLocks noChangeShapeType="1"/>
          </p:cNvSpPr>
          <p:nvPr/>
        </p:nvSpPr>
        <p:spPr bwMode="auto">
          <a:xfrm>
            <a:off x="4440238" y="20478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4" name="Line 14"/>
          <p:cNvSpPr>
            <a:spLocks noChangeShapeType="1"/>
          </p:cNvSpPr>
          <p:nvPr/>
        </p:nvSpPr>
        <p:spPr bwMode="auto">
          <a:xfrm>
            <a:off x="2794000" y="20478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5" name="Line 15"/>
          <p:cNvSpPr>
            <a:spLocks noChangeShapeType="1"/>
          </p:cNvSpPr>
          <p:nvPr/>
        </p:nvSpPr>
        <p:spPr bwMode="auto">
          <a:xfrm>
            <a:off x="8804275" y="20478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6" name="Text Box 16"/>
          <p:cNvSpPr txBox="1">
            <a:spLocks noChangeArrowheads="1"/>
          </p:cNvSpPr>
          <p:nvPr/>
        </p:nvSpPr>
        <p:spPr bwMode="auto">
          <a:xfrm>
            <a:off x="204788" y="2341563"/>
            <a:ext cx="189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Faza strategiczna</a:t>
            </a:r>
            <a:endParaRPr lang="pl-PL" altLang="pl-PL" sz="1800"/>
          </a:p>
        </p:txBody>
      </p:sp>
      <p:sp>
        <p:nvSpPr>
          <p:cNvPr id="5137" name="Text Box 17"/>
          <p:cNvSpPr txBox="1">
            <a:spLocks noChangeArrowheads="1"/>
          </p:cNvSpPr>
          <p:nvPr/>
        </p:nvSpPr>
        <p:spPr bwMode="auto">
          <a:xfrm>
            <a:off x="2228850" y="2365375"/>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Analiza</a:t>
            </a:r>
          </a:p>
        </p:txBody>
      </p:sp>
      <p:sp>
        <p:nvSpPr>
          <p:cNvPr id="5138" name="Line 18"/>
          <p:cNvSpPr>
            <a:spLocks noChangeShapeType="1"/>
          </p:cNvSpPr>
          <p:nvPr/>
        </p:nvSpPr>
        <p:spPr bwMode="auto">
          <a:xfrm>
            <a:off x="301625" y="2298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9" name="Line 19"/>
          <p:cNvSpPr>
            <a:spLocks noChangeShapeType="1"/>
          </p:cNvSpPr>
          <p:nvPr/>
        </p:nvSpPr>
        <p:spPr bwMode="auto">
          <a:xfrm>
            <a:off x="1814513" y="2298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0" name="Line 20"/>
          <p:cNvSpPr>
            <a:spLocks noChangeShapeType="1"/>
          </p:cNvSpPr>
          <p:nvPr/>
        </p:nvSpPr>
        <p:spPr bwMode="auto">
          <a:xfrm>
            <a:off x="2092325" y="2298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1" name="Line 21"/>
          <p:cNvSpPr>
            <a:spLocks noChangeShapeType="1"/>
          </p:cNvSpPr>
          <p:nvPr/>
        </p:nvSpPr>
        <p:spPr bwMode="auto">
          <a:xfrm>
            <a:off x="309563" y="2379663"/>
            <a:ext cx="1511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2" name="Line 22"/>
          <p:cNvSpPr>
            <a:spLocks noChangeShapeType="1"/>
          </p:cNvSpPr>
          <p:nvPr/>
        </p:nvSpPr>
        <p:spPr bwMode="auto">
          <a:xfrm>
            <a:off x="2097088" y="2379663"/>
            <a:ext cx="1211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3" name="Line 23"/>
          <p:cNvSpPr>
            <a:spLocks noChangeShapeType="1"/>
          </p:cNvSpPr>
          <p:nvPr/>
        </p:nvSpPr>
        <p:spPr bwMode="auto">
          <a:xfrm>
            <a:off x="3306763" y="2298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4" name="Text Box 24"/>
          <p:cNvSpPr txBox="1">
            <a:spLocks noChangeArrowheads="1"/>
          </p:cNvSpPr>
          <p:nvPr/>
        </p:nvSpPr>
        <p:spPr bwMode="auto">
          <a:xfrm>
            <a:off x="6788150" y="2366963"/>
            <a:ext cx="966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Instalacja</a:t>
            </a:r>
          </a:p>
        </p:txBody>
      </p:sp>
      <p:sp>
        <p:nvSpPr>
          <p:cNvPr id="5145" name="Line 25"/>
          <p:cNvSpPr>
            <a:spLocks noChangeShapeType="1"/>
          </p:cNvSpPr>
          <p:nvPr/>
        </p:nvSpPr>
        <p:spPr bwMode="auto">
          <a:xfrm>
            <a:off x="6869113" y="230028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6" name="Line 26"/>
          <p:cNvSpPr>
            <a:spLocks noChangeShapeType="1"/>
          </p:cNvSpPr>
          <p:nvPr/>
        </p:nvSpPr>
        <p:spPr bwMode="auto">
          <a:xfrm>
            <a:off x="6870700" y="2381250"/>
            <a:ext cx="823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7" name="Line 27"/>
          <p:cNvSpPr>
            <a:spLocks noChangeShapeType="1"/>
          </p:cNvSpPr>
          <p:nvPr/>
        </p:nvSpPr>
        <p:spPr bwMode="auto">
          <a:xfrm>
            <a:off x="7693025" y="230028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8" name="Line 28"/>
          <p:cNvSpPr>
            <a:spLocks noChangeShapeType="1"/>
          </p:cNvSpPr>
          <p:nvPr/>
        </p:nvSpPr>
        <p:spPr bwMode="auto">
          <a:xfrm>
            <a:off x="2236788" y="265112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9" name="Line 29"/>
          <p:cNvSpPr>
            <a:spLocks noChangeShapeType="1"/>
          </p:cNvSpPr>
          <p:nvPr/>
        </p:nvSpPr>
        <p:spPr bwMode="auto">
          <a:xfrm>
            <a:off x="2238375" y="2732088"/>
            <a:ext cx="520858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0" name="Line 30"/>
          <p:cNvSpPr>
            <a:spLocks noChangeShapeType="1"/>
          </p:cNvSpPr>
          <p:nvPr/>
        </p:nvSpPr>
        <p:spPr bwMode="auto">
          <a:xfrm>
            <a:off x="7432675" y="265112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1" name="Text Box 31"/>
          <p:cNvSpPr txBox="1">
            <a:spLocks noChangeArrowheads="1"/>
          </p:cNvSpPr>
          <p:nvPr/>
        </p:nvSpPr>
        <p:spPr bwMode="auto">
          <a:xfrm>
            <a:off x="4264025" y="2662238"/>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Dokumentacja</a:t>
            </a:r>
          </a:p>
        </p:txBody>
      </p:sp>
      <p:sp>
        <p:nvSpPr>
          <p:cNvPr id="5152" name="Text Box 32"/>
          <p:cNvSpPr txBox="1">
            <a:spLocks noChangeArrowheads="1"/>
          </p:cNvSpPr>
          <p:nvPr/>
        </p:nvSpPr>
        <p:spPr bwMode="auto">
          <a:xfrm>
            <a:off x="6076950" y="763588"/>
            <a:ext cx="306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strategy phase, feasibility study</a:t>
            </a:r>
          </a:p>
        </p:txBody>
      </p:sp>
      <p:sp>
        <p:nvSpPr>
          <p:cNvPr id="5153" name="Text Box 33"/>
          <p:cNvSpPr txBox="1">
            <a:spLocks noChangeArrowheads="1"/>
          </p:cNvSpPr>
          <p:nvPr/>
        </p:nvSpPr>
        <p:spPr bwMode="auto">
          <a:xfrm>
            <a:off x="269875" y="3519488"/>
            <a:ext cx="8874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Faza strategiczna</a:t>
            </a:r>
            <a:r>
              <a:rPr lang="pl-PL" altLang="pl-PL" sz="2400"/>
              <a:t> jest wykonywana zanim podejmowana jest decyzja o realizacji przedsięwzięcia.</a:t>
            </a:r>
          </a:p>
          <a:p>
            <a:r>
              <a:rPr lang="pl-PL" altLang="pl-PL" sz="2400"/>
              <a:t> </a:t>
            </a:r>
          </a:p>
          <a:p>
            <a:r>
              <a:rPr lang="pl-PL" altLang="pl-PL" sz="2400"/>
              <a:t>Nazywana także </a:t>
            </a:r>
            <a:r>
              <a:rPr lang="pl-PL" altLang="pl-PL" sz="2400" b="1"/>
              <a:t>strategicznym planem rozwoju informatyzacji</a:t>
            </a:r>
            <a:r>
              <a:rPr lang="pl-PL" altLang="pl-PL" sz="2400"/>
              <a:t> (SPRI) lub </a:t>
            </a:r>
            <a:r>
              <a:rPr lang="pl-PL" altLang="pl-PL" sz="2400" b="1"/>
              <a:t>studium osiągalności</a:t>
            </a:r>
            <a:r>
              <a:rPr lang="pl-PL" altLang="pl-PL" sz="24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Czynności w fazie strategicznej</a:t>
            </a:r>
          </a:p>
        </p:txBody>
      </p:sp>
      <p:sp>
        <p:nvSpPr>
          <p:cNvPr id="6147" name="Text Box 3"/>
          <p:cNvSpPr txBox="1">
            <a:spLocks noChangeArrowheads="1"/>
          </p:cNvSpPr>
          <p:nvPr/>
        </p:nvSpPr>
        <p:spPr bwMode="auto">
          <a:xfrm>
            <a:off x="928688" y="1214438"/>
            <a:ext cx="8215312"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buFont typeface="Monotype Sorts" pitchFamily="2" charset="2"/>
              <a:buNone/>
            </a:pPr>
            <a:r>
              <a:rPr lang="pl-PL" altLang="pl-PL"/>
              <a:t>Dokonanie serii rozmów (wywiadów) z przedstawicielami klienta</a:t>
            </a:r>
          </a:p>
          <a:p>
            <a:pPr>
              <a:spcBef>
                <a:spcPct val="50000"/>
              </a:spcBef>
              <a:buFont typeface="Monotype Sorts" pitchFamily="2" charset="2"/>
              <a:buNone/>
            </a:pPr>
            <a:r>
              <a:rPr lang="pl-PL" altLang="pl-PL"/>
              <a:t>Określenie celów przedsięwzięcia z punktu widzenia klienta</a:t>
            </a:r>
          </a:p>
          <a:p>
            <a:pPr>
              <a:spcBef>
                <a:spcPct val="50000"/>
              </a:spcBef>
              <a:buFont typeface="Monotype Sorts" pitchFamily="2" charset="2"/>
              <a:buNone/>
            </a:pPr>
            <a:r>
              <a:rPr lang="pl-PL" altLang="pl-PL"/>
              <a:t>Określenie zakresu oraz kontekstu przedsięwzięcia</a:t>
            </a:r>
          </a:p>
          <a:p>
            <a:pPr>
              <a:spcBef>
                <a:spcPct val="50000"/>
              </a:spcBef>
              <a:buFont typeface="Monotype Sorts" pitchFamily="2" charset="2"/>
              <a:buNone/>
            </a:pPr>
            <a:r>
              <a:rPr lang="pl-PL" altLang="pl-PL"/>
              <a:t>Ogólne określenie wymagań, wykonanie zgrubnej analizy i projektu systemu</a:t>
            </a:r>
          </a:p>
          <a:p>
            <a:pPr>
              <a:spcBef>
                <a:spcPct val="50000"/>
              </a:spcBef>
              <a:buFont typeface="Monotype Sorts" pitchFamily="2" charset="2"/>
              <a:buNone/>
            </a:pPr>
            <a:r>
              <a:rPr lang="pl-PL" altLang="pl-PL"/>
              <a:t>Propozycja kilku możliwych rozwiązań (sposobów realizacji systemu)</a:t>
            </a:r>
          </a:p>
          <a:p>
            <a:pPr>
              <a:spcBef>
                <a:spcPct val="50000"/>
              </a:spcBef>
              <a:buFont typeface="Monotype Sorts" pitchFamily="2" charset="2"/>
              <a:buNone/>
            </a:pPr>
            <a:r>
              <a:rPr lang="pl-PL" altLang="pl-PL"/>
              <a:t>Oszacowanie kosztów oprogramowania</a:t>
            </a:r>
          </a:p>
          <a:p>
            <a:pPr>
              <a:spcBef>
                <a:spcPct val="50000"/>
              </a:spcBef>
              <a:buFont typeface="Monotype Sorts" pitchFamily="2" charset="2"/>
              <a:buNone/>
            </a:pPr>
            <a:r>
              <a:rPr lang="pl-PL" altLang="pl-PL"/>
              <a:t>Analiza rozwiązań</a:t>
            </a:r>
          </a:p>
          <a:p>
            <a:pPr>
              <a:spcBef>
                <a:spcPct val="50000"/>
              </a:spcBef>
              <a:buFont typeface="Monotype Sorts" pitchFamily="2" charset="2"/>
              <a:buNone/>
            </a:pPr>
            <a:r>
              <a:rPr lang="pl-PL" altLang="pl-PL"/>
              <a:t>Prezentacja wyników fazy strategicznej przedstawicielom klienta oraz korekta wyników</a:t>
            </a:r>
          </a:p>
          <a:p>
            <a:pPr>
              <a:spcBef>
                <a:spcPct val="50000"/>
              </a:spcBef>
              <a:buFont typeface="Monotype Sorts" pitchFamily="2" charset="2"/>
              <a:buNone/>
            </a:pPr>
            <a:r>
              <a:rPr lang="pl-PL" altLang="pl-PL"/>
              <a:t>Określenie wstępnego harmonogramu przedsięwzięcia oraz struktury zespołu realizatorów</a:t>
            </a:r>
          </a:p>
          <a:p>
            <a:pPr>
              <a:spcBef>
                <a:spcPct val="50000"/>
              </a:spcBef>
              <a:buFont typeface="Monotype Sorts" pitchFamily="2" charset="2"/>
              <a:buNone/>
            </a:pPr>
            <a:r>
              <a:rPr lang="pl-PL" altLang="pl-PL"/>
              <a:t>Określenie standardów, zgodnie z którymi realizowane będzie przedsięwzięcie</a:t>
            </a:r>
          </a:p>
        </p:txBody>
      </p:sp>
      <p:sp>
        <p:nvSpPr>
          <p:cNvPr id="6148" name="AutoShape 4"/>
          <p:cNvSpPr>
            <a:spLocks noChangeArrowheads="1"/>
          </p:cNvSpPr>
          <p:nvPr/>
        </p:nvSpPr>
        <p:spPr bwMode="auto">
          <a:xfrm>
            <a:off x="396875" y="11953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49" name="AutoShape 5"/>
          <p:cNvSpPr>
            <a:spLocks noChangeArrowheads="1"/>
          </p:cNvSpPr>
          <p:nvPr/>
        </p:nvSpPr>
        <p:spPr bwMode="auto">
          <a:xfrm>
            <a:off x="398463" y="21415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0" name="AutoShape 6"/>
          <p:cNvSpPr>
            <a:spLocks noChangeArrowheads="1"/>
          </p:cNvSpPr>
          <p:nvPr/>
        </p:nvSpPr>
        <p:spPr bwMode="auto">
          <a:xfrm>
            <a:off x="396875" y="26320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1" name="AutoShape 7"/>
          <p:cNvSpPr>
            <a:spLocks noChangeArrowheads="1"/>
          </p:cNvSpPr>
          <p:nvPr/>
        </p:nvSpPr>
        <p:spPr bwMode="auto">
          <a:xfrm>
            <a:off x="398463" y="30908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2" name="AutoShape 8"/>
          <p:cNvSpPr>
            <a:spLocks noChangeArrowheads="1"/>
          </p:cNvSpPr>
          <p:nvPr/>
        </p:nvSpPr>
        <p:spPr bwMode="auto">
          <a:xfrm>
            <a:off x="398463" y="35004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3" name="AutoShape 9"/>
          <p:cNvSpPr>
            <a:spLocks noChangeArrowheads="1"/>
          </p:cNvSpPr>
          <p:nvPr/>
        </p:nvSpPr>
        <p:spPr bwMode="auto">
          <a:xfrm>
            <a:off x="396875" y="39385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4" name="AutoShape 10"/>
          <p:cNvSpPr>
            <a:spLocks noChangeArrowheads="1"/>
          </p:cNvSpPr>
          <p:nvPr/>
        </p:nvSpPr>
        <p:spPr bwMode="auto">
          <a:xfrm>
            <a:off x="396875" y="44053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5" name="AutoShape 11"/>
          <p:cNvSpPr>
            <a:spLocks noChangeArrowheads="1"/>
          </p:cNvSpPr>
          <p:nvPr/>
        </p:nvSpPr>
        <p:spPr bwMode="auto">
          <a:xfrm>
            <a:off x="396875" y="51990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6" name="AutoShape 12"/>
          <p:cNvSpPr>
            <a:spLocks noChangeArrowheads="1"/>
          </p:cNvSpPr>
          <p:nvPr/>
        </p:nvSpPr>
        <p:spPr bwMode="auto">
          <a:xfrm>
            <a:off x="396875" y="59293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7" name="AutoShape 13"/>
          <p:cNvSpPr>
            <a:spLocks noChangeArrowheads="1"/>
          </p:cNvSpPr>
          <p:nvPr/>
        </p:nvSpPr>
        <p:spPr bwMode="auto">
          <a:xfrm>
            <a:off x="396875" y="16303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
          <p:cNvSpPr>
            <a:spLocks noChangeArrowheads="1"/>
          </p:cNvSpPr>
          <p:nvPr/>
        </p:nvSpPr>
        <p:spPr bwMode="auto">
          <a:xfrm>
            <a:off x="336550" y="1077913"/>
            <a:ext cx="8269288" cy="1389062"/>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1" name="Rectangle 3"/>
          <p:cNvSpPr>
            <a:spLocks noGrp="1" noChangeArrowheads="1"/>
          </p:cNvSpPr>
          <p:nvPr>
            <p:ph type="title"/>
          </p:nvPr>
        </p:nvSpPr>
        <p:spPr/>
        <p:txBody>
          <a:bodyPr/>
          <a:lstStyle/>
          <a:p>
            <a:r>
              <a:rPr lang="pl-PL" altLang="pl-PL" smtClean="0"/>
              <a:t>Faza strategiczna - współpraca z klientem</a:t>
            </a:r>
          </a:p>
        </p:txBody>
      </p:sp>
      <p:sp>
        <p:nvSpPr>
          <p:cNvPr id="7172" name="Oval 4"/>
          <p:cNvSpPr>
            <a:spLocks noChangeArrowheads="1"/>
          </p:cNvSpPr>
          <p:nvPr/>
        </p:nvSpPr>
        <p:spPr bwMode="auto">
          <a:xfrm>
            <a:off x="2801938" y="2738438"/>
            <a:ext cx="3330575" cy="536575"/>
          </a:xfrm>
          <a:prstGeom prst="ellipse">
            <a:avLst/>
          </a:prstGeom>
          <a:gradFill rotWithShape="0">
            <a:gsLst>
              <a:gs pos="0">
                <a:srgbClr val="66FFFF"/>
              </a:gs>
              <a:gs pos="100000">
                <a:srgbClr val="2F7676"/>
              </a:gs>
            </a:gsLst>
            <a:path path="shape">
              <a:fillToRect l="50000" t="50000" r="50000" b="50000"/>
            </a:path>
          </a:gra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Wykonawca</a:t>
            </a:r>
          </a:p>
        </p:txBody>
      </p:sp>
      <p:grpSp>
        <p:nvGrpSpPr>
          <p:cNvPr id="7173" name="Group 5"/>
          <p:cNvGrpSpPr>
            <a:grpSpLocks/>
          </p:cNvGrpSpPr>
          <p:nvPr/>
        </p:nvGrpSpPr>
        <p:grpSpPr bwMode="auto">
          <a:xfrm>
            <a:off x="568325" y="1614488"/>
            <a:ext cx="7804150" cy="536575"/>
            <a:chOff x="350" y="865"/>
            <a:chExt cx="4916" cy="338"/>
          </a:xfrm>
        </p:grpSpPr>
        <p:sp>
          <p:nvSpPr>
            <p:cNvPr id="7181" name="Oval 6"/>
            <p:cNvSpPr>
              <a:spLocks noChangeArrowheads="1"/>
            </p:cNvSpPr>
            <p:nvPr/>
          </p:nvSpPr>
          <p:spPr bwMode="auto">
            <a:xfrm>
              <a:off x="350" y="865"/>
              <a:ext cx="2099" cy="338"/>
            </a:xfrm>
            <a:prstGeom prst="ellipse">
              <a:avLst/>
            </a:prstGeom>
            <a:gradFill rotWithShape="0">
              <a:gsLst>
                <a:gs pos="0">
                  <a:srgbClr val="66FFFF"/>
                </a:gs>
                <a:gs pos="100000">
                  <a:srgbClr val="2F7676"/>
                </a:gs>
              </a:gsLst>
              <a:path path="shape">
                <a:fillToRect l="50000" t="50000" r="50000" b="50000"/>
              </a:path>
            </a:gra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Zleceniodawca</a:t>
              </a:r>
            </a:p>
          </p:txBody>
        </p:sp>
        <p:sp>
          <p:nvSpPr>
            <p:cNvPr id="7182" name="Oval 7"/>
            <p:cNvSpPr>
              <a:spLocks noChangeArrowheads="1"/>
            </p:cNvSpPr>
            <p:nvPr/>
          </p:nvSpPr>
          <p:spPr bwMode="auto">
            <a:xfrm>
              <a:off x="3137" y="865"/>
              <a:ext cx="2129" cy="338"/>
            </a:xfrm>
            <a:prstGeom prst="ellipse">
              <a:avLst/>
            </a:prstGeom>
            <a:gradFill rotWithShape="0">
              <a:gsLst>
                <a:gs pos="0">
                  <a:srgbClr val="66FFFF"/>
                </a:gs>
                <a:gs pos="100000">
                  <a:srgbClr val="2F7676"/>
                </a:gs>
              </a:gsLst>
              <a:path path="shape">
                <a:fillToRect l="50000" t="50000" r="50000" b="50000"/>
              </a:path>
            </a:gra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Przyszły użytkownik</a:t>
              </a:r>
            </a:p>
          </p:txBody>
        </p:sp>
        <p:sp>
          <p:nvSpPr>
            <p:cNvPr id="7183" name="Line 8"/>
            <p:cNvSpPr>
              <a:spLocks noChangeShapeType="1"/>
            </p:cNvSpPr>
            <p:nvPr/>
          </p:nvSpPr>
          <p:spPr bwMode="auto">
            <a:xfrm>
              <a:off x="2451" y="1034"/>
              <a:ext cx="69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7174" name="Line 9"/>
          <p:cNvSpPr>
            <a:spLocks noChangeShapeType="1"/>
          </p:cNvSpPr>
          <p:nvPr/>
        </p:nvSpPr>
        <p:spPr bwMode="auto">
          <a:xfrm>
            <a:off x="3160713" y="2128838"/>
            <a:ext cx="536575" cy="63976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75" name="Line 10"/>
          <p:cNvSpPr>
            <a:spLocks noChangeShapeType="1"/>
          </p:cNvSpPr>
          <p:nvPr/>
        </p:nvSpPr>
        <p:spPr bwMode="auto">
          <a:xfrm flipV="1">
            <a:off x="5208588" y="2132013"/>
            <a:ext cx="623887" cy="6477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76" name="Text Box 11"/>
          <p:cNvSpPr txBox="1">
            <a:spLocks noChangeArrowheads="1"/>
          </p:cNvSpPr>
          <p:nvPr/>
        </p:nvSpPr>
        <p:spPr bwMode="auto">
          <a:xfrm>
            <a:off x="282575" y="3436938"/>
            <a:ext cx="85486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Po stronie klienta warto wyróżnić zleceniodawcę i przyszłych użytkowników.</a:t>
            </a:r>
          </a:p>
          <a:p>
            <a:r>
              <a:rPr lang="pl-PL" altLang="pl-PL" b="1"/>
              <a:t>Starać się uwzględnić kryteria obydwu stron, ale należy pamiętać, że system będzie głównie oceniany przez przyszłych użytkowników.</a:t>
            </a:r>
          </a:p>
        </p:txBody>
      </p:sp>
      <p:sp>
        <p:nvSpPr>
          <p:cNvPr id="7177" name="Text Box 12"/>
          <p:cNvSpPr txBox="1">
            <a:spLocks noChangeArrowheads="1"/>
          </p:cNvSpPr>
          <p:nvPr/>
        </p:nvSpPr>
        <p:spPr bwMode="auto">
          <a:xfrm>
            <a:off x="869950" y="4670425"/>
            <a:ext cx="798671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Ważnym elementem fazy strategicznej jest jasne określenie </a:t>
            </a:r>
            <a:r>
              <a:rPr lang="pl-PL" altLang="pl-PL" b="1"/>
              <a:t>celów</a:t>
            </a:r>
            <a:r>
              <a:rPr lang="pl-PL" altLang="pl-PL"/>
              <a:t> przedsięwzięcia z punktu widzenia klienta. Nie zawsze są one oczywiste, co często powoduje nieporozumienia pomiędzy klientem i wykonawcą.</a:t>
            </a:r>
          </a:p>
          <a:p>
            <a:endParaRPr lang="pl-PL" altLang="pl-PL"/>
          </a:p>
          <a:p>
            <a:r>
              <a:rPr lang="pl-PL" altLang="pl-PL"/>
              <a:t>Równie ważne jest określenie </a:t>
            </a:r>
            <a:r>
              <a:rPr lang="pl-PL" altLang="pl-PL" b="1"/>
              <a:t>ograniczeń klienta</a:t>
            </a:r>
            <a:r>
              <a:rPr lang="pl-PL" altLang="pl-PL"/>
              <a:t> (np. finansowych, infrastruktury, zasobów ludzkich, czasu wdrożenia, itd.)</a:t>
            </a:r>
          </a:p>
        </p:txBody>
      </p:sp>
      <p:sp>
        <p:nvSpPr>
          <p:cNvPr id="7178" name="AutoShape 13"/>
          <p:cNvSpPr>
            <a:spLocks noChangeArrowheads="1"/>
          </p:cNvSpPr>
          <p:nvPr/>
        </p:nvSpPr>
        <p:spPr bwMode="auto">
          <a:xfrm>
            <a:off x="225425" y="4594225"/>
            <a:ext cx="525463" cy="549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9" name="AutoShape 14"/>
          <p:cNvSpPr>
            <a:spLocks noChangeArrowheads="1"/>
          </p:cNvSpPr>
          <p:nvPr/>
        </p:nvSpPr>
        <p:spPr bwMode="auto">
          <a:xfrm>
            <a:off x="223838" y="5838825"/>
            <a:ext cx="525462" cy="549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80" name="Text Box 15"/>
          <p:cNvSpPr txBox="1">
            <a:spLocks noChangeArrowheads="1"/>
          </p:cNvSpPr>
          <p:nvPr/>
        </p:nvSpPr>
        <p:spPr bwMode="auto">
          <a:xfrm>
            <a:off x="3973513" y="1150938"/>
            <a:ext cx="99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Klient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Przykład: program podatkowy</a:t>
            </a:r>
          </a:p>
        </p:txBody>
      </p:sp>
      <p:sp>
        <p:nvSpPr>
          <p:cNvPr id="8195" name="Text Box 3"/>
          <p:cNvSpPr txBox="1">
            <a:spLocks noChangeArrowheads="1"/>
          </p:cNvSpPr>
          <p:nvPr/>
        </p:nvSpPr>
        <p:spPr bwMode="auto">
          <a:xfrm>
            <a:off x="395288" y="1320800"/>
            <a:ext cx="859631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Firma rachunkow zajmuje się m.in. przygotowaniem formularzy zeznań podatkowych (PIT-ów) dotyczących podatku dochodowego dla indywidualnych podatników.</a:t>
            </a:r>
          </a:p>
          <a:p>
            <a:endParaRPr lang="pl-PL" altLang="pl-PL"/>
          </a:p>
          <a:p>
            <a:r>
              <a:rPr lang="pl-PL" altLang="pl-PL"/>
              <a:t>Ponieważ liczba klientów tegor rodzaju usługi jest duża, a w dodatku muszą być obsłużeni w większości w marcu i kwietniu, firma widzi konieczność opracowania systemu komputerowego wspomagającego ten typ działalności.</a:t>
            </a:r>
          </a:p>
          <a:p>
            <a:endParaRPr lang="pl-PL" altLang="pl-PL"/>
          </a:p>
          <a:p>
            <a:r>
              <a:rPr lang="pl-PL" altLang="pl-PL" sz="2400" b="1"/>
              <a:t>Cele systemu</a:t>
            </a:r>
            <a:r>
              <a:rPr lang="pl-PL" altLang="pl-PL"/>
              <a:t>:</a:t>
            </a:r>
          </a:p>
          <a:p>
            <a:endParaRPr lang="pl-PL" altLang="pl-PL"/>
          </a:p>
          <a:p>
            <a:pPr>
              <a:buFont typeface="Monotype Sorts" pitchFamily="2" charset="2"/>
              <a:buChar char="è"/>
            </a:pPr>
            <a:r>
              <a:rPr lang="pl-PL" altLang="pl-PL"/>
              <a:t> przyśpieszenie obsługi klientów</a:t>
            </a:r>
          </a:p>
          <a:p>
            <a:pPr>
              <a:buFont typeface="Monotype Sorts" pitchFamily="2" charset="2"/>
              <a:buChar char="è"/>
            </a:pPr>
            <a:r>
              <a:rPr lang="pl-PL" altLang="pl-PL"/>
              <a:t> zmniejszenie ryzyka popełnienia błędów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Przykład: system informacji geograficznej - SIG</a:t>
            </a:r>
          </a:p>
        </p:txBody>
      </p:sp>
      <p:sp>
        <p:nvSpPr>
          <p:cNvPr id="9219" name="Text Box 3"/>
          <p:cNvSpPr txBox="1">
            <a:spLocks noChangeArrowheads="1"/>
          </p:cNvSpPr>
          <p:nvPr/>
        </p:nvSpPr>
        <p:spPr bwMode="auto">
          <a:xfrm>
            <a:off x="369888" y="1320800"/>
            <a:ext cx="877411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Firma programistyczna widzi możliwość sprzedaży rynkowej prostego systemu informacji geograficznej (mapy komputerowej). </a:t>
            </a:r>
          </a:p>
          <a:p>
            <a:endParaRPr lang="pl-PL" altLang="pl-PL"/>
          </a:p>
          <a:p>
            <a:r>
              <a:rPr lang="pl-PL" altLang="pl-PL"/>
              <a:t>Miałby to być system łączący w sobie mozliwość przeglądania bitowej mapy pewnego obszaru (np. mapy fizycznej, zdjęcia satelitarnego) wraz z umieszczonymi na tym tle dodatkowymi informacjami opisującymi pewne obiekty znajdujące się na prezentowanym obszarze. </a:t>
            </a:r>
          </a:p>
          <a:p>
            <a:endParaRPr lang="pl-PL" altLang="pl-PL"/>
          </a:p>
          <a:p>
            <a:r>
              <a:rPr lang="pl-PL" altLang="pl-PL" sz="2400" b="1"/>
              <a:t>Cele systemu:</a:t>
            </a:r>
            <a:endParaRPr lang="pl-PL" altLang="pl-PL" sz="2400"/>
          </a:p>
          <a:p>
            <a:endParaRPr lang="pl-PL" altLang="pl-PL"/>
          </a:p>
          <a:p>
            <a:pPr>
              <a:buFont typeface="Monotype Sorts" pitchFamily="2" charset="2"/>
              <a:buChar char="è"/>
            </a:pPr>
            <a:r>
              <a:rPr lang="pl-PL" altLang="pl-PL"/>
              <a:t> możliwość łatwego, dialogowego projektowania mapy</a:t>
            </a:r>
          </a:p>
          <a:p>
            <a:pPr>
              <a:buFont typeface="Monotype Sorts" pitchFamily="2" charset="2"/>
              <a:buChar char="è"/>
            </a:pPr>
            <a:r>
              <a:rPr lang="pl-PL" altLang="pl-PL"/>
              <a:t> możliwość łatwego i wygodnego przeglądania mapy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Przykład: system harmonogramowania zleceń</a:t>
            </a:r>
            <a:endParaRPr lang="pl-PL" altLang="pl-PL" sz="3600" smtClean="0"/>
          </a:p>
        </p:txBody>
      </p:sp>
      <p:sp>
        <p:nvSpPr>
          <p:cNvPr id="10243" name="Text Box 3"/>
          <p:cNvSpPr txBox="1">
            <a:spLocks noChangeArrowheads="1"/>
          </p:cNvSpPr>
          <p:nvPr/>
        </p:nvSpPr>
        <p:spPr bwMode="auto">
          <a:xfrm>
            <a:off x="282575" y="1084263"/>
            <a:ext cx="86741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Przedsiębiorstwo farmaceutyczne zleciło wykonanie analizy krytycznych procesów funkcjonowania jednego z wydziałów. Jednym z nich jest harmonogramowanie zleceń, które wydział otrzymuje z działu marketingu. Zlecenie oznacza wyprodukowanie pewnej ilości konkretnego produktu, przy czym możliwe są dodatkowe wymagania, np. ograniczenie terminu wykonania. </a:t>
            </a:r>
          </a:p>
          <a:p>
            <a:endParaRPr lang="pl-PL" altLang="pl-PL"/>
          </a:p>
          <a:p>
            <a:r>
              <a:rPr lang="pl-PL" altLang="pl-PL" sz="2400" b="1"/>
              <a:t>Cele przedsięwzięcia z punktu widzenia klienta:</a:t>
            </a:r>
          </a:p>
          <a:p>
            <a:endParaRPr lang="pl-PL" altLang="pl-PL"/>
          </a:p>
          <a:p>
            <a:pPr>
              <a:buFont typeface="Monotype Sorts" pitchFamily="2" charset="2"/>
              <a:buChar char="è"/>
            </a:pPr>
            <a:r>
              <a:rPr lang="pl-PL" altLang="pl-PL"/>
              <a:t> zwiększenie wydajności pracy wydziału poprzez szybszą i efektywniejszą </a:t>
            </a:r>
          </a:p>
          <a:p>
            <a:pPr>
              <a:buFont typeface="Monotype Sorts" pitchFamily="2" charset="2"/>
              <a:buNone/>
            </a:pPr>
            <a:r>
              <a:rPr lang="pl-PL" altLang="pl-PL"/>
              <a:t>     realizację zleceń,</a:t>
            </a:r>
          </a:p>
          <a:p>
            <a:pPr>
              <a:buFont typeface="Monotype Sorts" pitchFamily="2" charset="2"/>
              <a:buChar char="è"/>
            </a:pPr>
            <a:r>
              <a:rPr lang="pl-PL" altLang="pl-PL"/>
              <a:t> zmniejszenie opóźnień w realizowaniu zleceń</a:t>
            </a:r>
          </a:p>
          <a:p>
            <a:pPr>
              <a:buFont typeface="Monotype Sorts" pitchFamily="2" charset="2"/>
              <a:buChar char="è"/>
            </a:pPr>
            <a:r>
              <a:rPr lang="pl-PL" altLang="pl-PL"/>
              <a:t> uwzględnienie wszelkich ograniczeń, zapewniające praktyczną wykonalność </a:t>
            </a:r>
          </a:p>
          <a:p>
            <a:pPr>
              <a:buFont typeface="Monotype Sorts" pitchFamily="2" charset="2"/>
              <a:buNone/>
            </a:pPr>
            <a:r>
              <a:rPr lang="pl-PL" altLang="pl-PL"/>
              <a:t>     proponowanych harmonogramów</a:t>
            </a:r>
          </a:p>
          <a:p>
            <a:pPr>
              <a:buFont typeface="Monotype Sorts" pitchFamily="2" charset="2"/>
              <a:buChar char="è"/>
            </a:pPr>
            <a:r>
              <a:rPr lang="pl-PL" altLang="pl-PL"/>
              <a:t> zapewnienie możliwości “ręcznego” modyfikowania harmonogramu</a:t>
            </a:r>
          </a:p>
          <a:p>
            <a:pPr>
              <a:buFont typeface="Monotype Sorts" pitchFamily="2" charset="2"/>
              <a:buChar char="è"/>
            </a:pPr>
            <a:r>
              <a:rPr lang="pl-PL" altLang="pl-PL"/>
              <a:t> opracowanie harmonogramu w formie łatwej do wykorzystania przez kadrę </a:t>
            </a:r>
          </a:p>
          <a:p>
            <a:pPr>
              <a:buFont typeface="Monotype Sorts" pitchFamily="2" charset="2"/>
              <a:buNone/>
            </a:pPr>
            <a:r>
              <a:rPr lang="pl-PL" altLang="pl-PL"/>
              <a:t>     kierowniczą wydziału oraz automatyzacja przygotowania zamówień dla </a:t>
            </a:r>
          </a:p>
          <a:p>
            <a:pPr>
              <a:buFont typeface="Monotype Sorts" pitchFamily="2" charset="2"/>
              <a:buNone/>
            </a:pPr>
            <a:r>
              <a:rPr lang="pl-PL" altLang="pl-PL"/>
              <a:t>     magazynu na półprodukty.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Zakres i kontekst przedsięwzięcia</a:t>
            </a:r>
          </a:p>
        </p:txBody>
      </p:sp>
      <p:sp>
        <p:nvSpPr>
          <p:cNvPr id="11267" name="Text Box 5"/>
          <p:cNvSpPr txBox="1">
            <a:spLocks noChangeArrowheads="1"/>
          </p:cNvSpPr>
          <p:nvPr/>
        </p:nvSpPr>
        <p:spPr bwMode="auto">
          <a:xfrm>
            <a:off x="280988" y="2132013"/>
            <a:ext cx="86058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Zakres przedsięwzięcia</a:t>
            </a:r>
            <a:r>
              <a:rPr lang="pl-PL" altLang="pl-PL"/>
              <a:t>: określenie fragmentu procesów informacyjnych zachodzących w organizacji, które będą objęte przedsięwzięciem. Na tym etapie może nie być jasne, które funkcje będą wykonywane przez oprogramowanie, a które przez personel, inne systemy lub standardowe wyposażenie sprzętu.</a:t>
            </a:r>
          </a:p>
          <a:p>
            <a:endParaRPr lang="pl-PL" altLang="pl-PL"/>
          </a:p>
          <a:p>
            <a:r>
              <a:rPr lang="pl-PL" altLang="pl-PL" b="1"/>
              <a:t>Kontekst przedsięwzięcia:</a:t>
            </a:r>
            <a:r>
              <a:rPr lang="pl-PL" altLang="pl-PL"/>
              <a:t> systemy, organizacje, użytkownicy zewnętrzni, z którymi tworzony system ma współpracować.</a:t>
            </a:r>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1470025693</TotalTime>
  <Pages>30</Pages>
  <Words>2537</Words>
  <Application>Microsoft Office PowerPoint</Application>
  <PresentationFormat>Pokaz na ekranie (4:3)</PresentationFormat>
  <Paragraphs>376</Paragraphs>
  <Slides>26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26</vt:i4>
      </vt:variant>
    </vt:vector>
  </HeadingPairs>
  <TitlesOfParts>
    <vt:vector size="31" baseType="lpstr">
      <vt:lpstr>Arial</vt:lpstr>
      <vt:lpstr>Monotype Sorts</vt:lpstr>
      <vt:lpstr>Times New Roman</vt:lpstr>
      <vt:lpstr>Times New Roman CE</vt:lpstr>
      <vt:lpstr>shadbarb.ppt</vt:lpstr>
      <vt:lpstr>Budowa i integracja  systemów informacyjnych</vt:lpstr>
      <vt:lpstr>Plan wykładu</vt:lpstr>
      <vt:lpstr>Faza strategiczna (studium osiągalności)</vt:lpstr>
      <vt:lpstr>Czynności w fazie strategicznej</vt:lpstr>
      <vt:lpstr>Faza strategiczna - współpraca z klientem</vt:lpstr>
      <vt:lpstr>Przykład: program podatkowy</vt:lpstr>
      <vt:lpstr>Przykład: system informacji geograficznej - SIG</vt:lpstr>
      <vt:lpstr>Przykład: system harmonogramowania zleceń</vt:lpstr>
      <vt:lpstr>Zakres i kontekst przedsięwzięcia</vt:lpstr>
      <vt:lpstr>Przykłady zakresu/kontekstu przedsięwzięcia</vt:lpstr>
      <vt:lpstr>Decyzje strategiczne</vt:lpstr>
      <vt:lpstr>Studium osiągalności</vt:lpstr>
      <vt:lpstr>Harmonogram przedsięwzięcia</vt:lpstr>
      <vt:lpstr>Ocena rozwiązań</vt:lpstr>
      <vt:lpstr>Wybór rozwiązania</vt:lpstr>
      <vt:lpstr>Drzewa ryzyka</vt:lpstr>
      <vt:lpstr>Niepewność szacunków</vt:lpstr>
      <vt:lpstr>Prawo GIGO</vt:lpstr>
      <vt:lpstr>Szacowanie kosztu oprogramowania</vt:lpstr>
      <vt:lpstr>Techniki oszacowania nakładów pracy</vt:lpstr>
      <vt:lpstr>Algorytmiczne modele szacowania kosztów</vt:lpstr>
      <vt:lpstr>Metoda szacowania kosztów COCOMO</vt:lpstr>
      <vt:lpstr>Metoda punktów funkcyjnych</vt:lpstr>
      <vt:lpstr>Metoda Delphi i inne metody</vt:lpstr>
      <vt:lpstr>Podsumowanie: kluczowe czynniki sukcesu</vt:lpstr>
      <vt:lpstr>Podstawowe rezultaty fazy strategicznej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2. Przebieg i ocena fazy strategicznej</dc:subject>
  <dc:creator>K. Subieta, IPI PAN, PJWSTK</dc:creator>
  <cp:keywords/>
  <dc:description/>
  <cp:lastModifiedBy>Windows User</cp:lastModifiedBy>
  <cp:revision>80</cp:revision>
  <cp:lastPrinted>1601-01-01T00:00:00Z</cp:lastPrinted>
  <dcterms:created xsi:type="dcterms:W3CDTF">1997-09-21T22:00:54Z</dcterms:created>
  <dcterms:modified xsi:type="dcterms:W3CDTF">2023-03-17T20:45:12Z</dcterms:modified>
</cp:coreProperties>
</file>