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5"/>
  </p:notesMasterIdLst>
  <p:handoutMasterIdLst>
    <p:handoutMasterId r:id="rId36"/>
  </p:handoutMasterIdLst>
  <p:sldIdLst>
    <p:sldId id="283" r:id="rId2"/>
    <p:sldId id="317" r:id="rId3"/>
    <p:sldId id="340" r:id="rId4"/>
    <p:sldId id="318" r:id="rId5"/>
    <p:sldId id="319" r:id="rId6"/>
    <p:sldId id="320" r:id="rId7"/>
    <p:sldId id="321" r:id="rId8"/>
    <p:sldId id="322" r:id="rId9"/>
    <p:sldId id="323" r:id="rId10"/>
    <p:sldId id="325" r:id="rId11"/>
    <p:sldId id="324" r:id="rId12"/>
    <p:sldId id="326" r:id="rId13"/>
    <p:sldId id="327" r:id="rId14"/>
    <p:sldId id="294" r:id="rId15"/>
    <p:sldId id="295" r:id="rId16"/>
    <p:sldId id="296" r:id="rId17"/>
    <p:sldId id="298" r:id="rId18"/>
    <p:sldId id="328" r:id="rId19"/>
    <p:sldId id="297" r:id="rId20"/>
    <p:sldId id="300" r:id="rId21"/>
    <p:sldId id="301" r:id="rId22"/>
    <p:sldId id="329" r:id="rId23"/>
    <p:sldId id="339" r:id="rId24"/>
    <p:sldId id="330" r:id="rId25"/>
    <p:sldId id="331" r:id="rId26"/>
    <p:sldId id="332" r:id="rId27"/>
    <p:sldId id="333" r:id="rId28"/>
    <p:sldId id="334" r:id="rId29"/>
    <p:sldId id="337" r:id="rId30"/>
    <p:sldId id="290" r:id="rId31"/>
    <p:sldId id="336" r:id="rId32"/>
    <p:sldId id="335" r:id="rId33"/>
    <p:sldId id="338" r:id="rId34"/>
  </p:sldIdLst>
  <p:sldSz cx="9144000" cy="6858000" type="screen4x3"/>
  <p:notesSz cx="6858000" cy="9774238"/>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000" kern="1200">
        <a:solidFill>
          <a:schemeClr val="tx2"/>
        </a:solidFill>
        <a:latin typeface="Times New Roman CE" panose="02020603050405020304" pitchFamily="18" charset="0"/>
        <a:ea typeface="+mn-ea"/>
        <a:cs typeface="+mn-cs"/>
      </a:defRPr>
    </a:lvl1pPr>
    <a:lvl2pPr marL="457200" algn="l" rtl="0" eaLnBrk="0" fontAlgn="base" hangingPunct="0">
      <a:spcBef>
        <a:spcPct val="0"/>
      </a:spcBef>
      <a:spcAft>
        <a:spcPct val="0"/>
      </a:spcAft>
      <a:defRPr sz="2000" kern="1200">
        <a:solidFill>
          <a:schemeClr val="tx2"/>
        </a:solidFill>
        <a:latin typeface="Times New Roman CE" panose="02020603050405020304" pitchFamily="18" charset="0"/>
        <a:ea typeface="+mn-ea"/>
        <a:cs typeface="+mn-cs"/>
      </a:defRPr>
    </a:lvl2pPr>
    <a:lvl3pPr marL="914400" algn="l" rtl="0" eaLnBrk="0" fontAlgn="base" hangingPunct="0">
      <a:spcBef>
        <a:spcPct val="0"/>
      </a:spcBef>
      <a:spcAft>
        <a:spcPct val="0"/>
      </a:spcAft>
      <a:defRPr sz="2000" kern="1200">
        <a:solidFill>
          <a:schemeClr val="tx2"/>
        </a:solidFill>
        <a:latin typeface="Times New Roman CE" panose="02020603050405020304" pitchFamily="18" charset="0"/>
        <a:ea typeface="+mn-ea"/>
        <a:cs typeface="+mn-cs"/>
      </a:defRPr>
    </a:lvl3pPr>
    <a:lvl4pPr marL="1371600" algn="l" rtl="0" eaLnBrk="0" fontAlgn="base" hangingPunct="0">
      <a:spcBef>
        <a:spcPct val="0"/>
      </a:spcBef>
      <a:spcAft>
        <a:spcPct val="0"/>
      </a:spcAft>
      <a:defRPr sz="2000" kern="1200">
        <a:solidFill>
          <a:schemeClr val="tx2"/>
        </a:solidFill>
        <a:latin typeface="Times New Roman CE" panose="02020603050405020304" pitchFamily="18" charset="0"/>
        <a:ea typeface="+mn-ea"/>
        <a:cs typeface="+mn-cs"/>
      </a:defRPr>
    </a:lvl4pPr>
    <a:lvl5pPr marL="1828800" algn="l" rtl="0" eaLnBrk="0" fontAlgn="base" hangingPunct="0">
      <a:spcBef>
        <a:spcPct val="0"/>
      </a:spcBef>
      <a:spcAft>
        <a:spcPct val="0"/>
      </a:spcAft>
      <a:defRPr sz="2000" kern="1200">
        <a:solidFill>
          <a:schemeClr val="tx2"/>
        </a:solidFill>
        <a:latin typeface="Times New Roman CE" panose="02020603050405020304" pitchFamily="18" charset="0"/>
        <a:ea typeface="+mn-ea"/>
        <a:cs typeface="+mn-cs"/>
      </a:defRPr>
    </a:lvl5pPr>
    <a:lvl6pPr marL="2286000" algn="l" defTabSz="914400" rtl="0" eaLnBrk="1" latinLnBrk="0" hangingPunct="1">
      <a:defRPr sz="2000" kern="1200">
        <a:solidFill>
          <a:schemeClr val="tx2"/>
        </a:solidFill>
        <a:latin typeface="Times New Roman CE" panose="02020603050405020304" pitchFamily="18" charset="0"/>
        <a:ea typeface="+mn-ea"/>
        <a:cs typeface="+mn-cs"/>
      </a:defRPr>
    </a:lvl6pPr>
    <a:lvl7pPr marL="2743200" algn="l" defTabSz="914400" rtl="0" eaLnBrk="1" latinLnBrk="0" hangingPunct="1">
      <a:defRPr sz="2000" kern="1200">
        <a:solidFill>
          <a:schemeClr val="tx2"/>
        </a:solidFill>
        <a:latin typeface="Times New Roman CE" panose="02020603050405020304" pitchFamily="18" charset="0"/>
        <a:ea typeface="+mn-ea"/>
        <a:cs typeface="+mn-cs"/>
      </a:defRPr>
    </a:lvl7pPr>
    <a:lvl8pPr marL="3200400" algn="l" defTabSz="914400" rtl="0" eaLnBrk="1" latinLnBrk="0" hangingPunct="1">
      <a:defRPr sz="2000" kern="1200">
        <a:solidFill>
          <a:schemeClr val="tx2"/>
        </a:solidFill>
        <a:latin typeface="Times New Roman CE" panose="02020603050405020304" pitchFamily="18" charset="0"/>
        <a:ea typeface="+mn-ea"/>
        <a:cs typeface="+mn-cs"/>
      </a:defRPr>
    </a:lvl8pPr>
    <a:lvl9pPr marL="3657600" algn="l" defTabSz="914400" rtl="0" eaLnBrk="1" latinLnBrk="0" hangingPunct="1">
      <a:defRPr sz="2000" kern="1200">
        <a:solidFill>
          <a:schemeClr val="tx2"/>
        </a:solidFill>
        <a:latin typeface="Times New Roman CE"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CFEB9"/>
    <a:srgbClr val="00279F"/>
    <a:srgbClr val="FFA27C"/>
    <a:srgbClr val="A4FE92"/>
    <a:srgbClr val="A8048D"/>
    <a:srgbClr val="FF00FF"/>
    <a:srgbClr val="66FFFF"/>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5" d="100"/>
          <a:sy n="125" d="100"/>
        </p:scale>
        <p:origin x="1194" y="6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118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646613"/>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lvl="0"/>
            <a:r>
              <a:rPr lang="en-US" altLang="pl-PL" noProof="0" smtClean="0"/>
              <a:t>Click to edit Master notes styles</a:t>
            </a:r>
          </a:p>
          <a:p>
            <a:pPr lvl="1"/>
            <a:r>
              <a:rPr lang="en-US" altLang="pl-PL" noProof="0" smtClean="0"/>
              <a:t>Second Level</a:t>
            </a:r>
          </a:p>
          <a:p>
            <a:pPr lvl="2"/>
            <a:r>
              <a:rPr lang="en-US" altLang="pl-PL" noProof="0" smtClean="0"/>
              <a:t>Third Level</a:t>
            </a:r>
          </a:p>
          <a:p>
            <a:pPr lvl="3"/>
            <a:r>
              <a:rPr lang="en-US" altLang="pl-PL" noProof="0" smtClean="0"/>
              <a:t>Fourth Level</a:t>
            </a:r>
          </a:p>
          <a:p>
            <a:pPr lvl="4"/>
            <a:r>
              <a:rPr lang="en-US" altLang="pl-PL" noProof="0" smtClean="0"/>
              <a:t>Fifth Level</a:t>
            </a:r>
          </a:p>
        </p:txBody>
      </p:sp>
      <p:sp>
        <p:nvSpPr>
          <p:cNvPr id="2051" name="Rectangle 3"/>
          <p:cNvSpPr>
            <a:spLocks noGrp="1" noRot="1" noChangeAspect="1" noChangeArrowheads="1" noTextEdit="1"/>
          </p:cNvSpPr>
          <p:nvPr>
            <p:ph type="sldImg" idx="2"/>
          </p:nvPr>
        </p:nvSpPr>
        <p:spPr bwMode="auto">
          <a:xfrm>
            <a:off x="1144588" y="852488"/>
            <a:ext cx="4568825" cy="34258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pl-PL"/>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pl-PL"/>
          </a:p>
        </p:txBody>
      </p:sp>
    </p:spTree>
    <p:extLst>
      <p:ext uri="{BB962C8B-B14F-4D97-AF65-F5344CB8AC3E}">
        <p14:creationId xmlns:p14="http://schemas.microsoft.com/office/powerpoint/2010/main" val="4163991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l-PL"/>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a:p>
        </p:txBody>
      </p:sp>
    </p:spTree>
    <p:extLst>
      <p:ext uri="{BB962C8B-B14F-4D97-AF65-F5344CB8AC3E}">
        <p14:creationId xmlns:p14="http://schemas.microsoft.com/office/powerpoint/2010/main" val="3811002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0"/>
            <a:ext cx="2286000" cy="6176963"/>
          </a:xfrm>
        </p:spPr>
        <p:txBody>
          <a:bodyPr vert="eaVert"/>
          <a:lstStyle/>
          <a:p>
            <a:r>
              <a:rPr lang="en-US" smtClean="0"/>
              <a:t>Click to edit Master title style</a:t>
            </a:r>
            <a:endParaRPr lang="pl-PL"/>
          </a:p>
        </p:txBody>
      </p:sp>
      <p:sp>
        <p:nvSpPr>
          <p:cNvPr id="3" name="Vertical Text Placeholder 2"/>
          <p:cNvSpPr>
            <a:spLocks noGrp="1"/>
          </p:cNvSpPr>
          <p:nvPr>
            <p:ph type="body" orient="vert" idx="1"/>
          </p:nvPr>
        </p:nvSpPr>
        <p:spPr>
          <a:xfrm>
            <a:off x="0" y="0"/>
            <a:ext cx="6705600" cy="6176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a:p>
        </p:txBody>
      </p:sp>
    </p:spTree>
    <p:extLst>
      <p:ext uri="{BB962C8B-B14F-4D97-AF65-F5344CB8AC3E}">
        <p14:creationId xmlns:p14="http://schemas.microsoft.com/office/powerpoint/2010/main" val="887199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l-PL"/>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a:p>
        </p:txBody>
      </p:sp>
    </p:spTree>
    <p:extLst>
      <p:ext uri="{BB962C8B-B14F-4D97-AF65-F5344CB8AC3E}">
        <p14:creationId xmlns:p14="http://schemas.microsoft.com/office/powerpoint/2010/main" val="4126848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pl-PL"/>
          </a:p>
        </p:txBody>
      </p:sp>
      <p:sp>
        <p:nvSpPr>
          <p:cNvPr id="3" name="Text Placeholder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663466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l-PL"/>
          </a:p>
        </p:txBody>
      </p:sp>
      <p:sp>
        <p:nvSpPr>
          <p:cNvPr id="3" name="Content Placeholder 2"/>
          <p:cNvSpPr>
            <a:spLocks noGrp="1"/>
          </p:cNvSpPr>
          <p:nvPr>
            <p:ph sz="half" idx="1"/>
          </p:nvPr>
        </p:nvSpPr>
        <p:spPr>
          <a:xfrm>
            <a:off x="628650" y="1825625"/>
            <a:ext cx="386715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a:p>
        </p:txBody>
      </p:sp>
      <p:sp>
        <p:nvSpPr>
          <p:cNvPr id="4" name="Content Placeholder 3"/>
          <p:cNvSpPr>
            <a:spLocks noGrp="1"/>
          </p:cNvSpPr>
          <p:nvPr>
            <p:ph sz="half" idx="2"/>
          </p:nvPr>
        </p:nvSpPr>
        <p:spPr>
          <a:xfrm>
            <a:off x="4648200" y="1825625"/>
            <a:ext cx="386715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a:p>
        </p:txBody>
      </p:sp>
    </p:spTree>
    <p:extLst>
      <p:ext uri="{BB962C8B-B14F-4D97-AF65-F5344CB8AC3E}">
        <p14:creationId xmlns:p14="http://schemas.microsoft.com/office/powerpoint/2010/main" val="3705415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pl-PL"/>
          </a:p>
        </p:txBody>
      </p:sp>
      <p:sp>
        <p:nvSpPr>
          <p:cNvPr id="3" name="Text Placeholder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a:p>
        </p:txBody>
      </p:sp>
      <p:sp>
        <p:nvSpPr>
          <p:cNvPr id="5" name="Text Placeholder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a:p>
        </p:txBody>
      </p:sp>
    </p:spTree>
    <p:extLst>
      <p:ext uri="{BB962C8B-B14F-4D97-AF65-F5344CB8AC3E}">
        <p14:creationId xmlns:p14="http://schemas.microsoft.com/office/powerpoint/2010/main" val="3596400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l-PL"/>
          </a:p>
        </p:txBody>
      </p:sp>
    </p:spTree>
    <p:extLst>
      <p:ext uri="{BB962C8B-B14F-4D97-AF65-F5344CB8AC3E}">
        <p14:creationId xmlns:p14="http://schemas.microsoft.com/office/powerpoint/2010/main" val="3049733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9796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pl-PL"/>
          </a:p>
        </p:txBody>
      </p:sp>
      <p:sp>
        <p:nvSpPr>
          <p:cNvPr id="3" name="Content Placeholder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2518967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pl-PL"/>
          </a:p>
        </p:txBody>
      </p:sp>
      <p:sp>
        <p:nvSpPr>
          <p:cNvPr id="3" name="Picture Placeholder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l-PL" noProof="0" smtClean="0"/>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996700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9"/>
          <p:cNvSpPr>
            <a:spLocks noGrp="1" noChangeArrowheads="1"/>
          </p:cNvSpPr>
          <p:nvPr>
            <p:ph type="title"/>
          </p:nvPr>
        </p:nvSpPr>
        <p:spPr bwMode="auto">
          <a:xfrm>
            <a:off x="0" y="0"/>
            <a:ext cx="9144000" cy="781050"/>
          </a:xfrm>
          <a:prstGeom prst="rect">
            <a:avLst/>
          </a:prstGeom>
          <a:gradFill rotWithShape="0">
            <a:gsLst>
              <a:gs pos="0">
                <a:srgbClr val="5E9EFF"/>
              </a:gs>
              <a:gs pos="39999">
                <a:srgbClr val="85C2FF"/>
              </a:gs>
              <a:gs pos="70000">
                <a:srgbClr val="C4D6EB"/>
              </a:gs>
              <a:gs pos="100000">
                <a:srgbClr val="FFEBFA"/>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ctr" anchorCtr="0" compatLnSpc="1">
            <a:prstTxWarp prst="textNoShape">
              <a:avLst/>
            </a:prstTxWarp>
          </a:bodyPr>
          <a:lstStyle/>
          <a:p>
            <a:pPr lvl="0"/>
            <a:r>
              <a:rPr lang="pl-PL" altLang="pl-PL" smtClean="0"/>
              <a:t>Click to edit Master title style</a:t>
            </a:r>
          </a:p>
        </p:txBody>
      </p:sp>
      <p:sp>
        <p:nvSpPr>
          <p:cNvPr id="1027" name="Rectangle 10"/>
          <p:cNvSpPr>
            <a:spLocks noChangeArrowheads="1"/>
          </p:cNvSpPr>
          <p:nvPr/>
        </p:nvSpPr>
        <p:spPr bwMode="auto">
          <a:xfrm>
            <a:off x="0" y="6616700"/>
            <a:ext cx="9144000" cy="241300"/>
          </a:xfrm>
          <a:prstGeom prst="rect">
            <a:avLst/>
          </a:prstGeom>
          <a:gradFill rotWithShape="0">
            <a:gsLst>
              <a:gs pos="0">
                <a:srgbClr val="5E9EFF"/>
              </a:gs>
              <a:gs pos="39999">
                <a:srgbClr val="85C2FF"/>
              </a:gs>
              <a:gs pos="70000">
                <a:srgbClr val="C4D6EB"/>
              </a:gs>
              <a:gs pos="100000">
                <a:srgbClr val="FFEBFA"/>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defRPr/>
            </a:pPr>
            <a:r>
              <a:rPr lang="pl-PL" altLang="pl-PL" sz="1000" smtClean="0">
                <a:latin typeface="Times New Roman" panose="02020603050405020304" pitchFamily="18" charset="0"/>
              </a:rPr>
              <a:t>K.Subieta. Budowa i integracja SI, Wykład 3, Folia </a:t>
            </a:r>
            <a:fld id="{C62FE5AF-F781-410F-A8B9-2F50C093659B}" type="slidenum">
              <a:rPr lang="pl-PL" altLang="pl-PL" sz="1000" smtClean="0">
                <a:latin typeface="Times New Roman" panose="02020603050405020304" pitchFamily="18" charset="0"/>
              </a:rPr>
              <a:pPr>
                <a:defRPr/>
              </a:pPr>
              <a:t>‹#›</a:t>
            </a:fld>
            <a:endParaRPr lang="pl-PL" altLang="pl-PL" sz="1000" smtClean="0">
              <a:latin typeface="Times New Roman" panose="02020603050405020304" pitchFamily="18" charset="0"/>
            </a:endParaRPr>
          </a:p>
        </p:txBody>
      </p:sp>
      <p:sp>
        <p:nvSpPr>
          <p:cNvPr id="1028" name="Line 12"/>
          <p:cNvSpPr>
            <a:spLocks noChangeShapeType="1"/>
          </p:cNvSpPr>
          <p:nvPr/>
        </p:nvSpPr>
        <p:spPr bwMode="auto">
          <a:xfrm>
            <a:off x="0" y="6608763"/>
            <a:ext cx="9144000"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3200" b="1" kern="1200">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Times New Roman" panose="02020603050405020304" pitchFamily="18" charset="0"/>
        </a:defRPr>
      </a:lvl2pPr>
      <a:lvl3pPr algn="ctr" rtl="0" eaLnBrk="0" fontAlgn="base" hangingPunct="0">
        <a:spcBef>
          <a:spcPct val="0"/>
        </a:spcBef>
        <a:spcAft>
          <a:spcPct val="0"/>
        </a:spcAft>
        <a:defRPr sz="3200" b="1">
          <a:solidFill>
            <a:schemeClr val="tx2"/>
          </a:solidFill>
          <a:latin typeface="Times New Roman" panose="02020603050405020304" pitchFamily="18" charset="0"/>
        </a:defRPr>
      </a:lvl3pPr>
      <a:lvl4pPr algn="ctr" rtl="0" eaLnBrk="0" fontAlgn="base" hangingPunct="0">
        <a:spcBef>
          <a:spcPct val="0"/>
        </a:spcBef>
        <a:spcAft>
          <a:spcPct val="0"/>
        </a:spcAft>
        <a:defRPr sz="3200" b="1">
          <a:solidFill>
            <a:schemeClr val="tx2"/>
          </a:solidFill>
          <a:latin typeface="Times New Roman" panose="02020603050405020304" pitchFamily="18" charset="0"/>
        </a:defRPr>
      </a:lvl4pPr>
      <a:lvl5pPr algn="ctr" rtl="0" eaLnBrk="0" fontAlgn="base" hangingPunct="0">
        <a:spcBef>
          <a:spcPct val="0"/>
        </a:spcBef>
        <a:spcAft>
          <a:spcPct val="0"/>
        </a:spcAft>
        <a:defRPr sz="3200" b="1">
          <a:solidFill>
            <a:schemeClr val="tx2"/>
          </a:solidFill>
          <a:latin typeface="Times New Roman" panose="02020603050405020304" pitchFamily="18" charset="0"/>
        </a:defRPr>
      </a:lvl5pPr>
      <a:lvl6pPr marL="457200" algn="ctr" rtl="0" eaLnBrk="0" fontAlgn="base" hangingPunct="0">
        <a:spcBef>
          <a:spcPct val="0"/>
        </a:spcBef>
        <a:spcAft>
          <a:spcPct val="0"/>
        </a:spcAft>
        <a:defRPr sz="3200" b="1">
          <a:solidFill>
            <a:schemeClr val="tx2"/>
          </a:solidFill>
          <a:latin typeface="Times New Roman" panose="02020603050405020304" pitchFamily="18" charset="0"/>
        </a:defRPr>
      </a:lvl6pPr>
      <a:lvl7pPr marL="914400" algn="ctr" rtl="0" eaLnBrk="0" fontAlgn="base" hangingPunct="0">
        <a:spcBef>
          <a:spcPct val="0"/>
        </a:spcBef>
        <a:spcAft>
          <a:spcPct val="0"/>
        </a:spcAft>
        <a:defRPr sz="3200" b="1">
          <a:solidFill>
            <a:schemeClr val="tx2"/>
          </a:solidFill>
          <a:latin typeface="Times New Roman" panose="02020603050405020304" pitchFamily="18" charset="0"/>
        </a:defRPr>
      </a:lvl7pPr>
      <a:lvl8pPr marL="1371600" algn="ctr" rtl="0" eaLnBrk="0" fontAlgn="base" hangingPunct="0">
        <a:spcBef>
          <a:spcPct val="0"/>
        </a:spcBef>
        <a:spcAft>
          <a:spcPct val="0"/>
        </a:spcAft>
        <a:defRPr sz="3200" b="1">
          <a:solidFill>
            <a:schemeClr val="tx2"/>
          </a:solidFill>
          <a:latin typeface="Times New Roman" panose="02020603050405020304" pitchFamily="18" charset="0"/>
        </a:defRPr>
      </a:lvl8pPr>
      <a:lvl9pPr marL="1828800" algn="ctr" rtl="0" eaLnBrk="0" fontAlgn="base" hangingPunct="0">
        <a:spcBef>
          <a:spcPct val="0"/>
        </a:spcBef>
        <a:spcAft>
          <a:spcPct val="0"/>
        </a:spcAft>
        <a:defRPr sz="3200" b="1">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1"/>
        </a:buClr>
        <a:buSzPct val="75000"/>
        <a:buFont typeface="Monotype Sorts"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10000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10000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65000"/>
        <a:buFont typeface="Monotype Sorts"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10000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wmf"/><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839788"/>
            <a:ext cx="7389813" cy="585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75" name="Rectangle 3"/>
          <p:cNvSpPr>
            <a:spLocks noGrp="1" noChangeArrowheads="1"/>
          </p:cNvSpPr>
          <p:nvPr>
            <p:ph type="title"/>
          </p:nvPr>
        </p:nvSpPr>
        <p:spPr>
          <a:xfrm>
            <a:off x="2279650" y="273050"/>
            <a:ext cx="6864350" cy="781050"/>
          </a:xfrm>
          <a:noFill/>
          <a:extLst>
            <a:ext uri="{909E8E84-426E-40DD-AFC4-6F175D3DCCD1}">
              <a14:hiddenFill xmlns:a14="http://schemas.microsoft.com/office/drawing/2010/main">
                <a:gradFill rotWithShape="0">
                  <a:gsLst>
                    <a:gs pos="0">
                      <a:srgbClr val="5E9EFF"/>
                    </a:gs>
                    <a:gs pos="39999">
                      <a:srgbClr val="85C2FF"/>
                    </a:gs>
                    <a:gs pos="70000">
                      <a:srgbClr val="C4D6EB"/>
                    </a:gs>
                    <a:gs pos="100000">
                      <a:srgbClr val="FFEBFA"/>
                    </a:gs>
                  </a:gsLst>
                  <a:lin ang="5400000" scaled="1"/>
                </a:gradFill>
              </a14:hiddenFill>
            </a:ext>
          </a:extLst>
        </p:spPr>
        <p:txBody>
          <a:bodyPr/>
          <a:lstStyle/>
          <a:p>
            <a:r>
              <a:rPr lang="pl-PL" altLang="pl-PL" smtClean="0"/>
              <a:t>Budowa i integracja </a:t>
            </a:r>
            <a:br>
              <a:rPr lang="pl-PL" altLang="pl-PL" smtClean="0"/>
            </a:br>
            <a:r>
              <a:rPr lang="pl-PL" altLang="pl-PL" smtClean="0"/>
              <a:t>systemów informacyjnych</a:t>
            </a:r>
          </a:p>
        </p:txBody>
      </p:sp>
      <p:sp>
        <p:nvSpPr>
          <p:cNvPr id="3076" name="Rectangle 5"/>
          <p:cNvSpPr>
            <a:spLocks noChangeArrowheads="1"/>
          </p:cNvSpPr>
          <p:nvPr/>
        </p:nvSpPr>
        <p:spPr bwMode="auto">
          <a:xfrm>
            <a:off x="4148138" y="2636838"/>
            <a:ext cx="2668587" cy="124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b="1">
                <a:latin typeface="Times New Roman" panose="02020603050405020304" pitchFamily="18" charset="0"/>
              </a:rPr>
              <a:t>Wykład 3:</a:t>
            </a:r>
          </a:p>
          <a:p>
            <a:r>
              <a:rPr lang="pl-PL" altLang="pl-PL" sz="2800" b="1">
                <a:latin typeface="Times New Roman" panose="02020603050405020304" pitchFamily="18" charset="0"/>
              </a:rPr>
              <a:t>Faza określania </a:t>
            </a:r>
          </a:p>
          <a:p>
            <a:r>
              <a:rPr lang="pl-PL" altLang="pl-PL" sz="2800" b="1">
                <a:latin typeface="Times New Roman" panose="02020603050405020304" pitchFamily="18" charset="0"/>
              </a:rPr>
              <a:t>wymagań </a:t>
            </a:r>
          </a:p>
        </p:txBody>
      </p:sp>
      <p:sp>
        <p:nvSpPr>
          <p:cNvPr id="3077" name="Rectangle 8"/>
          <p:cNvSpPr>
            <a:spLocks noChangeArrowheads="1"/>
          </p:cNvSpPr>
          <p:nvPr/>
        </p:nvSpPr>
        <p:spPr bwMode="auto">
          <a:xfrm>
            <a:off x="4894263" y="4797425"/>
            <a:ext cx="2832100" cy="950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400" b="1">
                <a:latin typeface="Times New Roman" panose="02020603050405020304" pitchFamily="18" charset="0"/>
              </a:rPr>
              <a:t>Kazimierz Subieta </a:t>
            </a:r>
          </a:p>
          <a:p>
            <a:endParaRPr lang="pl-PL" altLang="pl-PL" sz="1400">
              <a:latin typeface="Times New Roman" panose="02020603050405020304" pitchFamily="18" charset="0"/>
            </a:endParaRPr>
          </a:p>
          <a:p>
            <a:r>
              <a:rPr lang="pl-PL" altLang="pl-PL" sz="1400">
                <a:latin typeface="Times New Roman" panose="02020603050405020304" pitchFamily="18" charset="0"/>
              </a:rPr>
              <a:t>Polsko-Japońska Akademia</a:t>
            </a:r>
          </a:p>
          <a:p>
            <a:r>
              <a:rPr lang="pl-PL" altLang="pl-PL" sz="1400">
                <a:latin typeface="Times New Roman" panose="02020603050405020304" pitchFamily="18" charset="0"/>
              </a:rPr>
              <a:t>Technik Komputerowych, Warszawa</a:t>
            </a:r>
          </a:p>
        </p:txBody>
      </p:sp>
      <p:pic>
        <p:nvPicPr>
          <p:cNvPr id="3078" name="Picture 10" descr="D:\KSubieta\Wyklady\WyklWytOprogr\pojalogo.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86225" y="5116513"/>
            <a:ext cx="671513"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79" name="Grupa 6"/>
          <p:cNvGrpSpPr>
            <a:grpSpLocks/>
          </p:cNvGrpSpPr>
          <p:nvPr/>
        </p:nvGrpSpPr>
        <p:grpSpPr bwMode="auto">
          <a:xfrm>
            <a:off x="4086225" y="4329113"/>
            <a:ext cx="671513" cy="641350"/>
            <a:chOff x="7370445" y="1333500"/>
            <a:chExt cx="914400" cy="914400"/>
          </a:xfrm>
        </p:grpSpPr>
        <p:sp>
          <p:nvSpPr>
            <p:cNvPr id="8" name="Łuk 7"/>
            <p:cNvSpPr/>
            <p:nvPr/>
          </p:nvSpPr>
          <p:spPr bwMode="auto">
            <a:xfrm>
              <a:off x="7370445" y="1333500"/>
              <a:ext cx="914400" cy="914400"/>
            </a:xfrm>
            <a:prstGeom prst="arc">
              <a:avLst>
                <a:gd name="adj1" fmla="val 10735145"/>
                <a:gd name="adj2" fmla="val 0"/>
              </a:avLst>
            </a:prstGeom>
            <a:solidFill>
              <a:srgbClr val="00B0F0"/>
            </a:solidFill>
            <a:ln w="12700" cap="flat" cmpd="sng" algn="ctr">
              <a:solidFill>
                <a:srgbClr val="FF0000"/>
              </a:solidFill>
              <a:prstDash val="solid"/>
              <a:round/>
              <a:headEnd type="none" w="med" len="med"/>
              <a:tailEnd type="none" w="med" len="med"/>
            </a:ln>
            <a:effectLst/>
            <a:extLst/>
          </p:spPr>
          <p:txBody>
            <a:bodyPr/>
            <a:lstStyle>
              <a:defPPr>
                <a:defRPr lang="en-US"/>
              </a:defPPr>
              <a:lvl1pPr algn="l" rtl="0" eaLnBrk="0" fontAlgn="base" hangingPunct="0">
                <a:spcBef>
                  <a:spcPct val="0"/>
                </a:spcBef>
                <a:spcAft>
                  <a:spcPct val="0"/>
                </a:spcAft>
                <a:defRPr sz="2000" kern="1200">
                  <a:solidFill>
                    <a:schemeClr val="tx2"/>
                  </a:solidFill>
                  <a:latin typeface="Times New Roman CE" panose="02020603050405020304" pitchFamily="18" charset="0"/>
                  <a:ea typeface="+mn-ea"/>
                  <a:cs typeface="+mn-cs"/>
                </a:defRPr>
              </a:lvl1pPr>
              <a:lvl2pPr marL="457200" algn="l" rtl="0" eaLnBrk="0" fontAlgn="base" hangingPunct="0">
                <a:spcBef>
                  <a:spcPct val="0"/>
                </a:spcBef>
                <a:spcAft>
                  <a:spcPct val="0"/>
                </a:spcAft>
                <a:defRPr sz="2000" kern="1200">
                  <a:solidFill>
                    <a:schemeClr val="tx2"/>
                  </a:solidFill>
                  <a:latin typeface="Times New Roman CE" panose="02020603050405020304" pitchFamily="18" charset="0"/>
                  <a:ea typeface="+mn-ea"/>
                  <a:cs typeface="+mn-cs"/>
                </a:defRPr>
              </a:lvl2pPr>
              <a:lvl3pPr marL="914400" algn="l" rtl="0" eaLnBrk="0" fontAlgn="base" hangingPunct="0">
                <a:spcBef>
                  <a:spcPct val="0"/>
                </a:spcBef>
                <a:spcAft>
                  <a:spcPct val="0"/>
                </a:spcAft>
                <a:defRPr sz="2000" kern="1200">
                  <a:solidFill>
                    <a:schemeClr val="tx2"/>
                  </a:solidFill>
                  <a:latin typeface="Times New Roman CE" panose="02020603050405020304" pitchFamily="18" charset="0"/>
                  <a:ea typeface="+mn-ea"/>
                  <a:cs typeface="+mn-cs"/>
                </a:defRPr>
              </a:lvl3pPr>
              <a:lvl4pPr marL="1371600" algn="l" rtl="0" eaLnBrk="0" fontAlgn="base" hangingPunct="0">
                <a:spcBef>
                  <a:spcPct val="0"/>
                </a:spcBef>
                <a:spcAft>
                  <a:spcPct val="0"/>
                </a:spcAft>
                <a:defRPr sz="2000" kern="1200">
                  <a:solidFill>
                    <a:schemeClr val="tx2"/>
                  </a:solidFill>
                  <a:latin typeface="Times New Roman CE" panose="02020603050405020304" pitchFamily="18" charset="0"/>
                  <a:ea typeface="+mn-ea"/>
                  <a:cs typeface="+mn-cs"/>
                </a:defRPr>
              </a:lvl4pPr>
              <a:lvl5pPr marL="1828800" algn="l" rtl="0" eaLnBrk="0" fontAlgn="base" hangingPunct="0">
                <a:spcBef>
                  <a:spcPct val="0"/>
                </a:spcBef>
                <a:spcAft>
                  <a:spcPct val="0"/>
                </a:spcAft>
                <a:defRPr sz="2000" kern="1200">
                  <a:solidFill>
                    <a:schemeClr val="tx2"/>
                  </a:solidFill>
                  <a:latin typeface="Times New Roman CE" panose="02020603050405020304" pitchFamily="18" charset="0"/>
                  <a:ea typeface="+mn-ea"/>
                  <a:cs typeface="+mn-cs"/>
                </a:defRPr>
              </a:lvl5pPr>
              <a:lvl6pPr marL="2286000" algn="l" defTabSz="914400" rtl="0" eaLnBrk="1" latinLnBrk="0" hangingPunct="1">
                <a:defRPr sz="2000" kern="1200">
                  <a:solidFill>
                    <a:schemeClr val="tx2"/>
                  </a:solidFill>
                  <a:latin typeface="Times New Roman CE" panose="02020603050405020304" pitchFamily="18" charset="0"/>
                  <a:ea typeface="+mn-ea"/>
                  <a:cs typeface="+mn-cs"/>
                </a:defRPr>
              </a:lvl6pPr>
              <a:lvl7pPr marL="2743200" algn="l" defTabSz="914400" rtl="0" eaLnBrk="1" latinLnBrk="0" hangingPunct="1">
                <a:defRPr sz="2000" kern="1200">
                  <a:solidFill>
                    <a:schemeClr val="tx2"/>
                  </a:solidFill>
                  <a:latin typeface="Times New Roman CE" panose="02020603050405020304" pitchFamily="18" charset="0"/>
                  <a:ea typeface="+mn-ea"/>
                  <a:cs typeface="+mn-cs"/>
                </a:defRPr>
              </a:lvl7pPr>
              <a:lvl8pPr marL="3200400" algn="l" defTabSz="914400" rtl="0" eaLnBrk="1" latinLnBrk="0" hangingPunct="1">
                <a:defRPr sz="2000" kern="1200">
                  <a:solidFill>
                    <a:schemeClr val="tx2"/>
                  </a:solidFill>
                  <a:latin typeface="Times New Roman CE" panose="02020603050405020304" pitchFamily="18" charset="0"/>
                  <a:ea typeface="+mn-ea"/>
                  <a:cs typeface="+mn-cs"/>
                </a:defRPr>
              </a:lvl8pPr>
              <a:lvl9pPr marL="3657600" algn="l" defTabSz="914400" rtl="0" eaLnBrk="1" latinLnBrk="0" hangingPunct="1">
                <a:defRPr sz="2000" kern="1200">
                  <a:solidFill>
                    <a:schemeClr val="tx2"/>
                  </a:solidFill>
                  <a:latin typeface="Times New Roman CE" panose="02020603050405020304" pitchFamily="18" charset="0"/>
                  <a:ea typeface="+mn-ea"/>
                  <a:cs typeface="+mn-cs"/>
                </a:defRPr>
              </a:lvl9pPr>
            </a:lstStyle>
            <a:p>
              <a:pPr>
                <a:defRPr/>
              </a:pPr>
              <a:endParaRPr lang="pl-PL"/>
            </a:p>
          </p:txBody>
        </p:sp>
        <p:sp>
          <p:nvSpPr>
            <p:cNvPr id="9" name="Łuk 8"/>
            <p:cNvSpPr/>
            <p:nvPr/>
          </p:nvSpPr>
          <p:spPr bwMode="auto">
            <a:xfrm flipV="1">
              <a:off x="7370445" y="1333500"/>
              <a:ext cx="914400" cy="914400"/>
            </a:xfrm>
            <a:prstGeom prst="arc">
              <a:avLst>
                <a:gd name="adj1" fmla="val 10735145"/>
                <a:gd name="adj2" fmla="val 0"/>
              </a:avLst>
            </a:prstGeom>
            <a:solidFill>
              <a:srgbClr val="FAFD00"/>
            </a:solidFill>
            <a:ln w="12700" cap="flat" cmpd="sng" algn="ctr">
              <a:solidFill>
                <a:srgbClr val="FF0000"/>
              </a:solidFill>
              <a:prstDash val="solid"/>
              <a:round/>
              <a:headEnd type="none" w="med" len="med"/>
              <a:tailEnd type="none" w="med" len="med"/>
            </a:ln>
            <a:effectLst/>
            <a:extLst/>
          </p:spPr>
          <p:txBody>
            <a:bodyPr/>
            <a:lstStyle>
              <a:defPPr>
                <a:defRPr lang="en-US"/>
              </a:defPPr>
              <a:lvl1pPr algn="l" rtl="0" eaLnBrk="0" fontAlgn="base" hangingPunct="0">
                <a:spcBef>
                  <a:spcPct val="0"/>
                </a:spcBef>
                <a:spcAft>
                  <a:spcPct val="0"/>
                </a:spcAft>
                <a:defRPr sz="2000" kern="1200">
                  <a:solidFill>
                    <a:schemeClr val="tx2"/>
                  </a:solidFill>
                  <a:latin typeface="Times New Roman CE" panose="02020603050405020304" pitchFamily="18" charset="0"/>
                  <a:ea typeface="+mn-ea"/>
                  <a:cs typeface="+mn-cs"/>
                </a:defRPr>
              </a:lvl1pPr>
              <a:lvl2pPr marL="457200" algn="l" rtl="0" eaLnBrk="0" fontAlgn="base" hangingPunct="0">
                <a:spcBef>
                  <a:spcPct val="0"/>
                </a:spcBef>
                <a:spcAft>
                  <a:spcPct val="0"/>
                </a:spcAft>
                <a:defRPr sz="2000" kern="1200">
                  <a:solidFill>
                    <a:schemeClr val="tx2"/>
                  </a:solidFill>
                  <a:latin typeface="Times New Roman CE" panose="02020603050405020304" pitchFamily="18" charset="0"/>
                  <a:ea typeface="+mn-ea"/>
                  <a:cs typeface="+mn-cs"/>
                </a:defRPr>
              </a:lvl2pPr>
              <a:lvl3pPr marL="914400" algn="l" rtl="0" eaLnBrk="0" fontAlgn="base" hangingPunct="0">
                <a:spcBef>
                  <a:spcPct val="0"/>
                </a:spcBef>
                <a:spcAft>
                  <a:spcPct val="0"/>
                </a:spcAft>
                <a:defRPr sz="2000" kern="1200">
                  <a:solidFill>
                    <a:schemeClr val="tx2"/>
                  </a:solidFill>
                  <a:latin typeface="Times New Roman CE" panose="02020603050405020304" pitchFamily="18" charset="0"/>
                  <a:ea typeface="+mn-ea"/>
                  <a:cs typeface="+mn-cs"/>
                </a:defRPr>
              </a:lvl3pPr>
              <a:lvl4pPr marL="1371600" algn="l" rtl="0" eaLnBrk="0" fontAlgn="base" hangingPunct="0">
                <a:spcBef>
                  <a:spcPct val="0"/>
                </a:spcBef>
                <a:spcAft>
                  <a:spcPct val="0"/>
                </a:spcAft>
                <a:defRPr sz="2000" kern="1200">
                  <a:solidFill>
                    <a:schemeClr val="tx2"/>
                  </a:solidFill>
                  <a:latin typeface="Times New Roman CE" panose="02020603050405020304" pitchFamily="18" charset="0"/>
                  <a:ea typeface="+mn-ea"/>
                  <a:cs typeface="+mn-cs"/>
                </a:defRPr>
              </a:lvl4pPr>
              <a:lvl5pPr marL="1828800" algn="l" rtl="0" eaLnBrk="0" fontAlgn="base" hangingPunct="0">
                <a:spcBef>
                  <a:spcPct val="0"/>
                </a:spcBef>
                <a:spcAft>
                  <a:spcPct val="0"/>
                </a:spcAft>
                <a:defRPr sz="2000" kern="1200">
                  <a:solidFill>
                    <a:schemeClr val="tx2"/>
                  </a:solidFill>
                  <a:latin typeface="Times New Roman CE" panose="02020603050405020304" pitchFamily="18" charset="0"/>
                  <a:ea typeface="+mn-ea"/>
                  <a:cs typeface="+mn-cs"/>
                </a:defRPr>
              </a:lvl5pPr>
              <a:lvl6pPr marL="2286000" algn="l" defTabSz="914400" rtl="0" eaLnBrk="1" latinLnBrk="0" hangingPunct="1">
                <a:defRPr sz="2000" kern="1200">
                  <a:solidFill>
                    <a:schemeClr val="tx2"/>
                  </a:solidFill>
                  <a:latin typeface="Times New Roman CE" panose="02020603050405020304" pitchFamily="18" charset="0"/>
                  <a:ea typeface="+mn-ea"/>
                  <a:cs typeface="+mn-cs"/>
                </a:defRPr>
              </a:lvl6pPr>
              <a:lvl7pPr marL="2743200" algn="l" defTabSz="914400" rtl="0" eaLnBrk="1" latinLnBrk="0" hangingPunct="1">
                <a:defRPr sz="2000" kern="1200">
                  <a:solidFill>
                    <a:schemeClr val="tx2"/>
                  </a:solidFill>
                  <a:latin typeface="Times New Roman CE" panose="02020603050405020304" pitchFamily="18" charset="0"/>
                  <a:ea typeface="+mn-ea"/>
                  <a:cs typeface="+mn-cs"/>
                </a:defRPr>
              </a:lvl7pPr>
              <a:lvl8pPr marL="3200400" algn="l" defTabSz="914400" rtl="0" eaLnBrk="1" latinLnBrk="0" hangingPunct="1">
                <a:defRPr sz="2000" kern="1200">
                  <a:solidFill>
                    <a:schemeClr val="tx2"/>
                  </a:solidFill>
                  <a:latin typeface="Times New Roman CE" panose="02020603050405020304" pitchFamily="18" charset="0"/>
                  <a:ea typeface="+mn-ea"/>
                  <a:cs typeface="+mn-cs"/>
                </a:defRPr>
              </a:lvl8pPr>
              <a:lvl9pPr marL="3657600" algn="l" defTabSz="914400" rtl="0" eaLnBrk="1" latinLnBrk="0" hangingPunct="1">
                <a:defRPr sz="2000" kern="1200">
                  <a:solidFill>
                    <a:schemeClr val="tx2"/>
                  </a:solidFill>
                  <a:latin typeface="Times New Roman CE" panose="02020603050405020304" pitchFamily="18" charset="0"/>
                  <a:ea typeface="+mn-ea"/>
                  <a:cs typeface="+mn-cs"/>
                </a:defRPr>
              </a:lvl9pPr>
            </a:lstStyle>
            <a:p>
              <a:pPr>
                <a:defRPr/>
              </a:pPr>
              <a:endParaRPr lang="pl-PL"/>
            </a:p>
          </p:txBody>
        </p:sp>
      </p:gr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0" y="0"/>
            <a:ext cx="9145588" cy="781050"/>
          </a:xfrm>
        </p:spPr>
        <p:txBody>
          <a:bodyPr/>
          <a:lstStyle/>
          <a:p>
            <a:r>
              <a:rPr lang="pl-PL" altLang="pl-PL" smtClean="0"/>
              <a:t>Metody specyfikacji wymagań</a:t>
            </a:r>
          </a:p>
        </p:txBody>
      </p:sp>
      <p:sp>
        <p:nvSpPr>
          <p:cNvPr id="13315" name="Text Box 3"/>
          <p:cNvSpPr txBox="1">
            <a:spLocks noChangeArrowheads="1"/>
          </p:cNvSpPr>
          <p:nvPr/>
        </p:nvSpPr>
        <p:spPr bwMode="auto">
          <a:xfrm>
            <a:off x="639763" y="825500"/>
            <a:ext cx="8291512" cy="563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sz="2000">
                <a:solidFill>
                  <a:schemeClr val="tx2"/>
                </a:solidFill>
                <a:latin typeface="Times New Roman CE" panose="02020603050405020304" pitchFamily="18" charset="0"/>
              </a:defRPr>
            </a:lvl1pPr>
            <a:lvl2pPr marL="742950" indent="-285750" defTabSz="762000">
              <a:defRPr sz="2000">
                <a:solidFill>
                  <a:schemeClr val="tx2"/>
                </a:solidFill>
                <a:latin typeface="Times New Roman CE" panose="02020603050405020304" pitchFamily="18" charset="0"/>
              </a:defRPr>
            </a:lvl2pPr>
            <a:lvl3pPr marL="1143000" indent="-228600" defTabSz="762000">
              <a:defRPr sz="2000">
                <a:solidFill>
                  <a:schemeClr val="tx2"/>
                </a:solidFill>
                <a:latin typeface="Times New Roman CE" panose="02020603050405020304" pitchFamily="18" charset="0"/>
              </a:defRPr>
            </a:lvl3pPr>
            <a:lvl4pPr marL="1600200" indent="-228600" defTabSz="762000">
              <a:defRPr sz="2000">
                <a:solidFill>
                  <a:schemeClr val="tx2"/>
                </a:solidFill>
                <a:latin typeface="Times New Roman CE" panose="02020603050405020304" pitchFamily="18" charset="0"/>
              </a:defRPr>
            </a:lvl4pPr>
            <a:lvl5pPr marL="2057400" indent="-228600" defTabSz="762000">
              <a:defRPr sz="2000">
                <a:solidFill>
                  <a:schemeClr val="tx2"/>
                </a:solidFill>
                <a:latin typeface="Times New Roman CE" panose="02020603050405020304" pitchFamily="18" charset="0"/>
              </a:defRPr>
            </a:lvl5pPr>
            <a:lvl6pPr marL="2514600" indent="-228600" defTabSz="7620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defTabSz="7620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defTabSz="7620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defTabSz="762000" eaLnBrk="0" fontAlgn="base" hangingPunct="0">
              <a:spcBef>
                <a:spcPct val="0"/>
              </a:spcBef>
              <a:spcAft>
                <a:spcPct val="0"/>
              </a:spcAft>
              <a:defRPr sz="2000">
                <a:solidFill>
                  <a:schemeClr val="tx2"/>
                </a:solidFill>
                <a:latin typeface="Times New Roman CE" panose="02020603050405020304" pitchFamily="18" charset="0"/>
              </a:defRPr>
            </a:lvl9pPr>
          </a:lstStyle>
          <a:p>
            <a:pPr algn="just">
              <a:spcBef>
                <a:spcPct val="50000"/>
              </a:spcBef>
            </a:pPr>
            <a:r>
              <a:rPr lang="pl-PL" altLang="pl-PL" b="1"/>
              <a:t>Język naturalny </a:t>
            </a:r>
            <a:r>
              <a:rPr lang="pl-PL" altLang="pl-PL"/>
              <a:t>- najczęściej stosowany. Wady: </a:t>
            </a:r>
            <a:r>
              <a:rPr lang="pl-PL" altLang="pl-PL" i="1"/>
              <a:t>niejednoznaczność</a:t>
            </a:r>
            <a:r>
              <a:rPr lang="pl-PL" altLang="pl-PL"/>
              <a:t> powodująca różne rozumienie tego samego tekstu; </a:t>
            </a:r>
            <a:r>
              <a:rPr lang="pl-PL" altLang="pl-PL" i="1"/>
              <a:t>elastyczność</a:t>
            </a:r>
            <a:r>
              <a:rPr lang="pl-PL" altLang="pl-PL"/>
              <a:t>, powodująca wyrazić te same treści na wiele sposobów. Utrudnia to wykrycie powiązanych wymagań i powoduje trudności w wykryciu sprzeczności.</a:t>
            </a:r>
          </a:p>
          <a:p>
            <a:pPr algn="just">
              <a:spcBef>
                <a:spcPct val="50000"/>
              </a:spcBef>
            </a:pPr>
            <a:r>
              <a:rPr lang="pl-PL" altLang="pl-PL" b="1">
                <a:solidFill>
                  <a:schemeClr val="tx1"/>
                </a:solidFill>
                <a:latin typeface="Times New Roman" panose="02020603050405020304" pitchFamily="18" charset="0"/>
              </a:rPr>
              <a:t>Język naturalny strukturalny</a:t>
            </a:r>
            <a:r>
              <a:rPr lang="pl-PL" altLang="pl-PL">
                <a:solidFill>
                  <a:schemeClr val="tx1"/>
                </a:solidFill>
                <a:latin typeface="Times New Roman" panose="02020603050405020304" pitchFamily="18" charset="0"/>
              </a:rPr>
              <a:t>. Język naturalny z ograniczonym słownictwem i składnią. Tematy i zagadnienia wyspecyfikowane w punktach i podpunktach. </a:t>
            </a:r>
          </a:p>
          <a:p>
            <a:pPr algn="just">
              <a:spcBef>
                <a:spcPct val="50000"/>
              </a:spcBef>
            </a:pPr>
            <a:r>
              <a:rPr lang="pl-PL" altLang="pl-PL" b="1">
                <a:solidFill>
                  <a:schemeClr val="tx1"/>
                </a:solidFill>
                <a:latin typeface="Times New Roman" panose="02020603050405020304" pitchFamily="18" charset="0"/>
              </a:rPr>
              <a:t>Tablice, formularze</a:t>
            </a:r>
            <a:r>
              <a:rPr lang="pl-PL" altLang="pl-PL">
                <a:solidFill>
                  <a:schemeClr val="tx1"/>
                </a:solidFill>
                <a:latin typeface="Times New Roman" panose="02020603050405020304" pitchFamily="18" charset="0"/>
              </a:rPr>
              <a:t>. Wyspecyfikowanie wymagań w postaci (zwykle dwuwymiarowych) tablic, kojarzących różne aspekty (np. tablica ustalająca zależność pomiędzy typem użytkownika i rodzajem usługi).</a:t>
            </a:r>
          </a:p>
          <a:p>
            <a:pPr algn="just">
              <a:spcBef>
                <a:spcPct val="50000"/>
              </a:spcBef>
            </a:pPr>
            <a:r>
              <a:rPr lang="pl-PL" altLang="pl-PL" b="1">
                <a:solidFill>
                  <a:schemeClr val="tx1"/>
                </a:solidFill>
                <a:latin typeface="Times New Roman" panose="02020603050405020304" pitchFamily="18" charset="0"/>
              </a:rPr>
              <a:t>Diagramy blokowe</a:t>
            </a:r>
            <a:r>
              <a:rPr lang="pl-PL" altLang="pl-PL">
                <a:solidFill>
                  <a:schemeClr val="tx1"/>
                </a:solidFill>
                <a:latin typeface="Times New Roman" panose="02020603050405020304" pitchFamily="18" charset="0"/>
              </a:rPr>
              <a:t>: forma graficzna pokazująca cykl przetwarzania.</a:t>
            </a:r>
          </a:p>
          <a:p>
            <a:pPr algn="just">
              <a:spcBef>
                <a:spcPct val="50000"/>
              </a:spcBef>
            </a:pPr>
            <a:r>
              <a:rPr lang="pl-PL" altLang="pl-PL" b="1">
                <a:solidFill>
                  <a:schemeClr val="tx1"/>
                </a:solidFill>
                <a:latin typeface="Times New Roman" panose="02020603050405020304" pitchFamily="18" charset="0"/>
              </a:rPr>
              <a:t>Diagramy kontekstowe</a:t>
            </a:r>
            <a:r>
              <a:rPr lang="pl-PL" altLang="pl-PL">
                <a:solidFill>
                  <a:schemeClr val="tx1"/>
                </a:solidFill>
                <a:latin typeface="Times New Roman" panose="02020603050405020304" pitchFamily="18" charset="0"/>
              </a:rPr>
              <a:t>: ukazują system w postaci jednego bloku oraz jego powiązania z otoczeniem, wejściem i wyjściem. </a:t>
            </a:r>
          </a:p>
          <a:p>
            <a:pPr algn="just">
              <a:spcBef>
                <a:spcPct val="50000"/>
              </a:spcBef>
            </a:pPr>
            <a:r>
              <a:rPr lang="pl-PL" altLang="pl-PL" b="1">
                <a:solidFill>
                  <a:schemeClr val="tx1"/>
                </a:solidFill>
                <a:latin typeface="Times New Roman" panose="02020603050405020304" pitchFamily="18" charset="0"/>
              </a:rPr>
              <a:t>Diagramy przypadków użycia</a:t>
            </a:r>
            <a:r>
              <a:rPr lang="pl-PL" altLang="pl-PL">
                <a:solidFill>
                  <a:schemeClr val="tx1"/>
                </a:solidFill>
                <a:latin typeface="Times New Roman" panose="02020603050405020304" pitchFamily="18" charset="0"/>
              </a:rPr>
              <a:t>: poglądowy sposób przedstawienia aktorów i funkcji systemu.</a:t>
            </a:r>
          </a:p>
          <a:p>
            <a:pPr algn="just">
              <a:spcBef>
                <a:spcPct val="50000"/>
              </a:spcBef>
            </a:pPr>
            <a:r>
              <a:rPr lang="pl-PL" altLang="pl-PL" b="1">
                <a:solidFill>
                  <a:schemeClr val="tx1"/>
                </a:solidFill>
                <a:latin typeface="Times New Roman" panose="02020603050405020304" pitchFamily="18" charset="0"/>
              </a:rPr>
              <a:t>Formalizm matematyczny</a:t>
            </a:r>
            <a:r>
              <a:rPr lang="pl-PL" altLang="pl-PL">
                <a:solidFill>
                  <a:schemeClr val="tx1"/>
                </a:solidFill>
                <a:latin typeface="Times New Roman" panose="02020603050405020304" pitchFamily="18" charset="0"/>
              </a:rPr>
              <a:t>? Można stosować dla specyficznych celów. </a:t>
            </a:r>
          </a:p>
        </p:txBody>
      </p:sp>
      <p:sp>
        <p:nvSpPr>
          <p:cNvPr id="13316" name="AutoShape 4"/>
          <p:cNvSpPr>
            <a:spLocks noChangeArrowheads="1"/>
          </p:cNvSpPr>
          <p:nvPr/>
        </p:nvSpPr>
        <p:spPr bwMode="auto">
          <a:xfrm>
            <a:off x="152400" y="825500"/>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3317" name="AutoShape 5"/>
          <p:cNvSpPr>
            <a:spLocks noChangeArrowheads="1"/>
          </p:cNvSpPr>
          <p:nvPr/>
        </p:nvSpPr>
        <p:spPr bwMode="auto">
          <a:xfrm>
            <a:off x="152400" y="3989388"/>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3318" name="AutoShape 6"/>
          <p:cNvSpPr>
            <a:spLocks noChangeArrowheads="1"/>
          </p:cNvSpPr>
          <p:nvPr/>
        </p:nvSpPr>
        <p:spPr bwMode="auto">
          <a:xfrm>
            <a:off x="152400" y="4483100"/>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3319" name="AutoShape 7"/>
          <p:cNvSpPr>
            <a:spLocks noChangeArrowheads="1"/>
          </p:cNvSpPr>
          <p:nvPr/>
        </p:nvSpPr>
        <p:spPr bwMode="auto">
          <a:xfrm>
            <a:off x="152400" y="2193925"/>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3320" name="AutoShape 8"/>
          <p:cNvSpPr>
            <a:spLocks noChangeArrowheads="1"/>
          </p:cNvSpPr>
          <p:nvPr/>
        </p:nvSpPr>
        <p:spPr bwMode="auto">
          <a:xfrm>
            <a:off x="152400" y="5224463"/>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3321" name="AutoShape 10"/>
          <p:cNvSpPr>
            <a:spLocks noChangeArrowheads="1"/>
          </p:cNvSpPr>
          <p:nvPr/>
        </p:nvSpPr>
        <p:spPr bwMode="auto">
          <a:xfrm>
            <a:off x="160338" y="5965825"/>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3322" name="AutoShape 11"/>
          <p:cNvSpPr>
            <a:spLocks noChangeArrowheads="1"/>
          </p:cNvSpPr>
          <p:nvPr/>
        </p:nvSpPr>
        <p:spPr bwMode="auto">
          <a:xfrm>
            <a:off x="152400" y="2903538"/>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4"/>
          <p:cNvSpPr>
            <a:spLocks noChangeArrowheads="1"/>
          </p:cNvSpPr>
          <p:nvPr/>
        </p:nvSpPr>
        <p:spPr bwMode="auto">
          <a:xfrm>
            <a:off x="309563" y="2054225"/>
            <a:ext cx="8510587" cy="420688"/>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2291" name="Rectangle 2"/>
          <p:cNvSpPr>
            <a:spLocks noGrp="1" noChangeArrowheads="1"/>
          </p:cNvSpPr>
          <p:nvPr>
            <p:ph type="title"/>
          </p:nvPr>
        </p:nvSpPr>
        <p:spPr/>
        <p:txBody>
          <a:bodyPr/>
          <a:lstStyle/>
          <a:p>
            <a:r>
              <a:rPr lang="pl-PL" altLang="pl-PL" smtClean="0"/>
              <a:t>Wymagania funkcjonalne</a:t>
            </a:r>
          </a:p>
        </p:txBody>
      </p:sp>
      <p:sp>
        <p:nvSpPr>
          <p:cNvPr id="12292" name="Text Box 3"/>
          <p:cNvSpPr txBox="1">
            <a:spLocks noChangeArrowheads="1"/>
          </p:cNvSpPr>
          <p:nvPr/>
        </p:nvSpPr>
        <p:spPr bwMode="auto">
          <a:xfrm>
            <a:off x="673100" y="846138"/>
            <a:ext cx="8470900" cy="552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Opisują funkcje (czynności, operacje) wykonywane przez system.</a:t>
            </a:r>
          </a:p>
          <a:p>
            <a:r>
              <a:rPr lang="pl-PL" altLang="pl-PL"/>
              <a:t>Funkcje te mogą być również wykonywane przy użyciu systemów zewnętrznych.</a:t>
            </a:r>
          </a:p>
          <a:p>
            <a:endParaRPr lang="pl-PL" altLang="pl-PL"/>
          </a:p>
          <a:p>
            <a:pPr>
              <a:spcAft>
                <a:spcPct val="30000"/>
              </a:spcAft>
            </a:pPr>
            <a:r>
              <a:rPr lang="pl-PL" altLang="pl-PL" b="1"/>
              <a:t>Określenie wymagania funkcjonalnych obejmuje następujące kwestie:</a:t>
            </a:r>
            <a:endParaRPr lang="pl-PL" altLang="pl-PL"/>
          </a:p>
          <a:p>
            <a:pPr>
              <a:spcAft>
                <a:spcPct val="30000"/>
              </a:spcAft>
            </a:pPr>
            <a:r>
              <a:rPr lang="pl-PL" altLang="pl-PL"/>
              <a:t>Określenie wszystkich rodzajów użytkowników, którzy będą korzystać z systemu.</a:t>
            </a:r>
          </a:p>
          <a:p>
            <a:pPr>
              <a:spcAft>
                <a:spcPct val="30000"/>
              </a:spcAft>
            </a:pPr>
            <a:r>
              <a:rPr lang="pl-PL" altLang="pl-PL"/>
              <a:t>Określenie wszystkich rodzajów użytkowników, którzy są niezbędni do działania systemu (obsługa, wprowadzanie danych, administracja).</a:t>
            </a:r>
          </a:p>
          <a:p>
            <a:pPr>
              <a:spcAft>
                <a:spcPct val="30000"/>
              </a:spcAft>
            </a:pPr>
            <a:r>
              <a:rPr lang="pl-PL" altLang="pl-PL"/>
              <a:t>Dla każdego rodzaju użytkownika określenie funkcji systemu oraz sposobów korzystania z planowanego systemu.</a:t>
            </a:r>
          </a:p>
          <a:p>
            <a:pPr>
              <a:spcAft>
                <a:spcPct val="30000"/>
              </a:spcAft>
            </a:pPr>
            <a:r>
              <a:rPr lang="pl-PL" altLang="pl-PL"/>
              <a:t>Określenie systemów zewnętrznych (obcych baz danych, sieci, Internetu), które będą wykorzystywane podczas działania systemu.</a:t>
            </a:r>
          </a:p>
          <a:p>
            <a:pPr>
              <a:spcAft>
                <a:spcPct val="30000"/>
              </a:spcAft>
            </a:pPr>
            <a:r>
              <a:rPr lang="pl-PL" altLang="pl-PL"/>
              <a:t>Ustalenie struktur organizacyjnych, przepisów prawnych, statutów, zarządzeń, instrukcji, itd., które pośrednio lub bezpośrednio określają funkcje wykonywane przez planowany system.</a:t>
            </a:r>
          </a:p>
        </p:txBody>
      </p:sp>
      <p:sp>
        <p:nvSpPr>
          <p:cNvPr id="12293" name="AutoShape 9"/>
          <p:cNvSpPr>
            <a:spLocks noChangeArrowheads="1"/>
          </p:cNvSpPr>
          <p:nvPr/>
        </p:nvSpPr>
        <p:spPr bwMode="auto">
          <a:xfrm>
            <a:off x="258763" y="3176588"/>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2294" name="AutoShape 10"/>
          <p:cNvSpPr>
            <a:spLocks noChangeArrowheads="1"/>
          </p:cNvSpPr>
          <p:nvPr/>
        </p:nvSpPr>
        <p:spPr bwMode="auto">
          <a:xfrm>
            <a:off x="260350" y="4602163"/>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2295" name="AutoShape 11"/>
          <p:cNvSpPr>
            <a:spLocks noChangeArrowheads="1"/>
          </p:cNvSpPr>
          <p:nvPr/>
        </p:nvSpPr>
        <p:spPr bwMode="auto">
          <a:xfrm>
            <a:off x="258763" y="2492375"/>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2296" name="AutoShape 12"/>
          <p:cNvSpPr>
            <a:spLocks noChangeArrowheads="1"/>
          </p:cNvSpPr>
          <p:nvPr/>
        </p:nvSpPr>
        <p:spPr bwMode="auto">
          <a:xfrm>
            <a:off x="258763" y="3887788"/>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2297" name="AutoShape 13"/>
          <p:cNvSpPr>
            <a:spLocks noChangeArrowheads="1"/>
          </p:cNvSpPr>
          <p:nvPr/>
        </p:nvSpPr>
        <p:spPr bwMode="auto">
          <a:xfrm>
            <a:off x="260350" y="5262563"/>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pl-PL" altLang="pl-PL" smtClean="0"/>
              <a:t>Formularz wymagań funkcjonalnych</a:t>
            </a:r>
          </a:p>
        </p:txBody>
      </p:sp>
      <p:sp>
        <p:nvSpPr>
          <p:cNvPr id="14339" name="Text Box 3"/>
          <p:cNvSpPr txBox="1">
            <a:spLocks noChangeArrowheads="1"/>
          </p:cNvSpPr>
          <p:nvPr/>
        </p:nvSpPr>
        <p:spPr bwMode="auto">
          <a:xfrm>
            <a:off x="50800" y="835025"/>
            <a:ext cx="89884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W formularzach zapis jest podzielony na konkretne pola, co pozwala na łatwe stwierdzenie kompletności opisu oraz na jednoznaczną interpretację.</a:t>
            </a:r>
          </a:p>
        </p:txBody>
      </p:sp>
      <p:grpSp>
        <p:nvGrpSpPr>
          <p:cNvPr id="14340" name="Group 4"/>
          <p:cNvGrpSpPr>
            <a:grpSpLocks/>
          </p:cNvGrpSpPr>
          <p:nvPr/>
        </p:nvGrpSpPr>
        <p:grpSpPr bwMode="auto">
          <a:xfrm>
            <a:off x="131763" y="2087563"/>
            <a:ext cx="8880475" cy="4541837"/>
            <a:chOff x="79" y="925"/>
            <a:chExt cx="5594" cy="2861"/>
          </a:xfrm>
        </p:grpSpPr>
        <p:sp>
          <p:nvSpPr>
            <p:cNvPr id="14350" name="Text Box 5"/>
            <p:cNvSpPr txBox="1">
              <a:spLocks noChangeArrowheads="1"/>
            </p:cNvSpPr>
            <p:nvPr/>
          </p:nvSpPr>
          <p:spPr bwMode="auto">
            <a:xfrm>
              <a:off x="79" y="925"/>
              <a:ext cx="988" cy="2861"/>
            </a:xfrm>
            <a:prstGeom prst="rect">
              <a:avLst/>
            </a:prstGeom>
            <a:noFill/>
            <a:ln w="19050">
              <a:solidFill>
                <a:srgbClr val="2F61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800" b="1" i="1"/>
                <a:t>Nazwa funkcji</a:t>
              </a:r>
              <a:endParaRPr lang="pl-PL" altLang="pl-PL" sz="1800"/>
            </a:p>
            <a:p>
              <a:r>
                <a:rPr lang="pl-PL" altLang="pl-PL" sz="1600" b="1"/>
                <a:t>Opis</a:t>
              </a:r>
            </a:p>
            <a:p>
              <a:r>
                <a:rPr lang="pl-PL" altLang="pl-PL" sz="1600" b="1"/>
                <a:t>Dane </a:t>
              </a:r>
            </a:p>
            <a:p>
              <a:r>
                <a:rPr lang="pl-PL" altLang="pl-PL" sz="1600" b="1"/>
                <a:t>wejściowe</a:t>
              </a:r>
            </a:p>
            <a:p>
              <a:endParaRPr lang="pl-PL" altLang="pl-PL" sz="1600" b="1"/>
            </a:p>
            <a:p>
              <a:endParaRPr lang="pl-PL" altLang="pl-PL" sz="1600" b="1"/>
            </a:p>
            <a:p>
              <a:r>
                <a:rPr lang="pl-PL" altLang="pl-PL" sz="1600" b="1"/>
                <a:t>Źródło danych</a:t>
              </a:r>
            </a:p>
            <a:p>
              <a:r>
                <a:rPr lang="pl-PL" altLang="pl-PL" sz="1600" b="1"/>
                <a:t>wejściowych</a:t>
              </a:r>
            </a:p>
            <a:p>
              <a:r>
                <a:rPr lang="pl-PL" altLang="pl-PL" sz="1600" b="1"/>
                <a:t>Wynik</a:t>
              </a:r>
            </a:p>
            <a:p>
              <a:r>
                <a:rPr lang="pl-PL" altLang="pl-PL" sz="1600" b="1"/>
                <a:t>Warunek</a:t>
              </a:r>
            </a:p>
            <a:p>
              <a:r>
                <a:rPr lang="pl-PL" altLang="pl-PL" sz="1600" b="1"/>
                <a:t>wstępny</a:t>
              </a:r>
            </a:p>
            <a:p>
              <a:endParaRPr lang="pl-PL" altLang="pl-PL" sz="1600" b="1"/>
            </a:p>
            <a:p>
              <a:endParaRPr lang="pl-PL" altLang="pl-PL" sz="1600" b="1"/>
            </a:p>
            <a:p>
              <a:r>
                <a:rPr lang="pl-PL" altLang="pl-PL" sz="1600" b="1"/>
                <a:t>Warunek</a:t>
              </a:r>
            </a:p>
            <a:p>
              <a:r>
                <a:rPr lang="pl-PL" altLang="pl-PL" sz="1600" b="1"/>
                <a:t>końcowy</a:t>
              </a:r>
            </a:p>
            <a:p>
              <a:r>
                <a:rPr lang="pl-PL" altLang="pl-PL" sz="1600" b="1"/>
                <a:t>Efekty uboczne</a:t>
              </a:r>
            </a:p>
            <a:p>
              <a:r>
                <a:rPr lang="pl-PL" altLang="pl-PL" sz="1600" b="1"/>
                <a:t>Powód</a:t>
              </a:r>
            </a:p>
            <a:p>
              <a:endParaRPr lang="pl-PL" altLang="pl-PL" sz="1600" b="1"/>
            </a:p>
          </p:txBody>
        </p:sp>
        <p:sp>
          <p:nvSpPr>
            <p:cNvPr id="14351" name="Text Box 6"/>
            <p:cNvSpPr txBox="1">
              <a:spLocks noChangeArrowheads="1"/>
            </p:cNvSpPr>
            <p:nvPr/>
          </p:nvSpPr>
          <p:spPr bwMode="auto">
            <a:xfrm>
              <a:off x="1066" y="925"/>
              <a:ext cx="4607" cy="2861"/>
            </a:xfrm>
            <a:prstGeom prst="rect">
              <a:avLst/>
            </a:prstGeom>
            <a:noFill/>
            <a:ln w="19050">
              <a:solidFill>
                <a:srgbClr val="2F61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800" b="1" i="1"/>
                <a:t>Edycja dochodów pracownika</a:t>
              </a:r>
              <a:endParaRPr lang="pl-PL" altLang="pl-PL" sz="1800"/>
            </a:p>
            <a:p>
              <a:r>
                <a:rPr lang="pl-PL" altLang="pl-PL" sz="1600"/>
                <a:t>Funkcja pozwala edytować łączne dochody podatnika uzyskane w danym roku.</a:t>
              </a:r>
            </a:p>
            <a:p>
              <a:r>
                <a:rPr lang="pl-PL" altLang="pl-PL" sz="1600"/>
                <a:t>Informacje o dochodach pracowników uzyskane uzyskanych z różnych źródeł: kwoty przychodów, koszty uzyskania przychodów oraz zapłaconych zaliczek na poczet podatku dochodowego. Informacje o dokumentach opisujących dochody z poszczególnych źródeł.</a:t>
              </a:r>
            </a:p>
            <a:p>
              <a:r>
                <a:rPr lang="pl-PL" altLang="pl-PL" sz="1600"/>
                <a:t>Dokumenty oraz informacje dostarczone przez podatnika.</a:t>
              </a:r>
            </a:p>
            <a:p>
              <a:r>
                <a:rPr lang="pl-PL" altLang="pl-PL" sz="1600"/>
                <a:t>Dane wpisywane przez pracownika firmy podatkowej.</a:t>
              </a:r>
            </a:p>
            <a:p>
              <a:endParaRPr lang="pl-PL" altLang="pl-PL" sz="1600"/>
            </a:p>
            <a:p>
              <a:r>
                <a:rPr lang="pl-PL" altLang="pl-PL" sz="1600"/>
                <a:t>Kwota dochodu = kwota przychodu - kwota kosztów (zarówno dla konkretnych dochodów, jak i dla łącznych dochodów podatnika). Łączne kwoty przychodów, kosztów uzyskania dochodów oraz zapłaconych zaliczek są sumami tych kwot dla dochodów z poszczególnych źródeł.</a:t>
              </a:r>
            </a:p>
            <a:p>
              <a:r>
                <a:rPr lang="pl-PL" altLang="pl-PL" sz="1600"/>
                <a:t>Jak wyżej.</a:t>
              </a:r>
            </a:p>
            <a:p>
              <a:endParaRPr lang="pl-PL" altLang="pl-PL" sz="1600"/>
            </a:p>
            <a:p>
              <a:r>
                <a:rPr lang="pl-PL" altLang="pl-PL" sz="1600"/>
                <a:t>Uaktualnienie podstawy opodatkowania.</a:t>
              </a:r>
            </a:p>
            <a:p>
              <a:r>
                <a:rPr lang="pl-PL" altLang="pl-PL" sz="1600"/>
                <a:t>Funkcja pomaga przyśpieszyć obsługę klientów oraz zmniejszyć ryzyko popełnienia błędów.</a:t>
              </a:r>
            </a:p>
          </p:txBody>
        </p:sp>
      </p:grpSp>
      <p:sp>
        <p:nvSpPr>
          <p:cNvPr id="14341" name="Line 7"/>
          <p:cNvSpPr>
            <a:spLocks noChangeShapeType="1"/>
          </p:cNvSpPr>
          <p:nvPr/>
        </p:nvSpPr>
        <p:spPr bwMode="auto">
          <a:xfrm flipV="1">
            <a:off x="149225" y="2438400"/>
            <a:ext cx="8845550" cy="0"/>
          </a:xfrm>
          <a:prstGeom prst="line">
            <a:avLst/>
          </a:prstGeom>
          <a:noFill/>
          <a:ln w="19050">
            <a:solidFill>
              <a:srgbClr val="2F61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4342" name="Line 8"/>
          <p:cNvSpPr>
            <a:spLocks noChangeShapeType="1"/>
          </p:cNvSpPr>
          <p:nvPr/>
        </p:nvSpPr>
        <p:spPr bwMode="auto">
          <a:xfrm flipV="1">
            <a:off x="149225" y="2701925"/>
            <a:ext cx="88455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4343" name="Line 9"/>
          <p:cNvSpPr>
            <a:spLocks noChangeShapeType="1"/>
          </p:cNvSpPr>
          <p:nvPr/>
        </p:nvSpPr>
        <p:spPr bwMode="auto">
          <a:xfrm flipV="1">
            <a:off x="149225" y="4149725"/>
            <a:ext cx="88455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4344" name="Line 10"/>
          <p:cNvSpPr>
            <a:spLocks noChangeShapeType="1"/>
          </p:cNvSpPr>
          <p:nvPr/>
        </p:nvSpPr>
        <p:spPr bwMode="auto">
          <a:xfrm flipV="1">
            <a:off x="149225" y="3646488"/>
            <a:ext cx="88455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4345" name="Line 11"/>
          <p:cNvSpPr>
            <a:spLocks noChangeShapeType="1"/>
          </p:cNvSpPr>
          <p:nvPr/>
        </p:nvSpPr>
        <p:spPr bwMode="auto">
          <a:xfrm flipV="1">
            <a:off x="149225" y="6096000"/>
            <a:ext cx="88455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4346" name="Line 12"/>
          <p:cNvSpPr>
            <a:spLocks noChangeShapeType="1"/>
          </p:cNvSpPr>
          <p:nvPr/>
        </p:nvSpPr>
        <p:spPr bwMode="auto">
          <a:xfrm flipV="1">
            <a:off x="149225" y="5848350"/>
            <a:ext cx="88455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4347" name="Line 13"/>
          <p:cNvSpPr>
            <a:spLocks noChangeShapeType="1"/>
          </p:cNvSpPr>
          <p:nvPr/>
        </p:nvSpPr>
        <p:spPr bwMode="auto">
          <a:xfrm flipV="1">
            <a:off x="149225" y="5354638"/>
            <a:ext cx="88455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4348" name="Line 14"/>
          <p:cNvSpPr>
            <a:spLocks noChangeShapeType="1"/>
          </p:cNvSpPr>
          <p:nvPr/>
        </p:nvSpPr>
        <p:spPr bwMode="auto">
          <a:xfrm flipV="1">
            <a:off x="149225" y="4376738"/>
            <a:ext cx="88455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4349" name="Text Box 15"/>
          <p:cNvSpPr txBox="1">
            <a:spLocks noChangeArrowheads="1"/>
          </p:cNvSpPr>
          <p:nvPr/>
        </p:nvSpPr>
        <p:spPr bwMode="auto">
          <a:xfrm>
            <a:off x="130175" y="1601788"/>
            <a:ext cx="6191250" cy="379412"/>
          </a:xfrm>
          <a:prstGeom prst="rect">
            <a:avLst/>
          </a:prstGeom>
          <a:solidFill>
            <a:srgbClr val="FFFFCC"/>
          </a:solidFill>
          <a:ln w="12700">
            <a:solidFill>
              <a:srgbClr val="FF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800" b="1">
                <a:solidFill>
                  <a:schemeClr val="tx1"/>
                </a:solidFill>
              </a:rPr>
              <a:t>Przykład jednej zapełnionej tabeli wg przyjętego formularza:</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pl-PL" altLang="pl-PL" smtClean="0"/>
              <a:t>Porządkowanie wymagań</a:t>
            </a:r>
          </a:p>
        </p:txBody>
      </p:sp>
      <p:sp>
        <p:nvSpPr>
          <p:cNvPr id="15363" name="Text Box 3"/>
          <p:cNvSpPr txBox="1">
            <a:spLocks noChangeArrowheads="1"/>
          </p:cNvSpPr>
          <p:nvPr/>
        </p:nvSpPr>
        <p:spPr bwMode="auto">
          <a:xfrm>
            <a:off x="303213" y="898525"/>
            <a:ext cx="4883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b="1"/>
              <a:t>Hierarchia wymagań funkcjonalnych</a:t>
            </a:r>
            <a:r>
              <a:rPr lang="pl-PL" altLang="pl-PL"/>
              <a:t>:</a:t>
            </a:r>
          </a:p>
          <a:p>
            <a:r>
              <a:rPr lang="pl-PL" altLang="pl-PL"/>
              <a:t>Z reguły funkcje można rozbić na podfunkcje.</a:t>
            </a:r>
          </a:p>
        </p:txBody>
      </p:sp>
      <p:sp>
        <p:nvSpPr>
          <p:cNvPr id="15364" name="Text Box 4"/>
          <p:cNvSpPr txBox="1">
            <a:spLocks noChangeArrowheads="1"/>
          </p:cNvSpPr>
          <p:nvPr/>
        </p:nvSpPr>
        <p:spPr bwMode="auto">
          <a:xfrm>
            <a:off x="427038" y="1801813"/>
            <a:ext cx="20939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b="1"/>
              <a:t>Format tekstowy</a:t>
            </a:r>
            <a:r>
              <a:rPr lang="pl-PL" altLang="pl-PL"/>
              <a:t>:</a:t>
            </a:r>
          </a:p>
        </p:txBody>
      </p:sp>
      <p:sp>
        <p:nvSpPr>
          <p:cNvPr id="15365" name="Text Box 5"/>
          <p:cNvSpPr txBox="1">
            <a:spLocks noChangeArrowheads="1"/>
          </p:cNvSpPr>
          <p:nvPr/>
        </p:nvSpPr>
        <p:spPr bwMode="auto">
          <a:xfrm>
            <a:off x="403225" y="2393950"/>
            <a:ext cx="2178050" cy="3125788"/>
          </a:xfrm>
          <a:prstGeom prst="rect">
            <a:avLst/>
          </a:prstGeom>
          <a:noFill/>
          <a:ln w="12700">
            <a:solidFill>
              <a:srgbClr val="2F61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800"/>
              <a:t>Funkcja nadrzędna f1</a:t>
            </a:r>
          </a:p>
          <a:p>
            <a:r>
              <a:rPr lang="pl-PL" altLang="pl-PL" sz="1800"/>
              <a:t>      funkcja f1.1</a:t>
            </a:r>
          </a:p>
          <a:p>
            <a:r>
              <a:rPr lang="pl-PL" altLang="pl-PL" sz="1800"/>
              <a:t>      funkcja f1.2</a:t>
            </a:r>
          </a:p>
          <a:p>
            <a:r>
              <a:rPr lang="pl-PL" altLang="pl-PL" sz="1800"/>
              <a:t>      funkcja f1.3</a:t>
            </a:r>
          </a:p>
          <a:p>
            <a:r>
              <a:rPr lang="pl-PL" altLang="pl-PL" sz="1800"/>
              <a:t>            funkcja f1.3.1</a:t>
            </a:r>
          </a:p>
          <a:p>
            <a:r>
              <a:rPr lang="pl-PL" altLang="pl-PL" sz="1800"/>
              <a:t>            funkcja f1.3.2</a:t>
            </a:r>
          </a:p>
          <a:p>
            <a:r>
              <a:rPr lang="pl-PL" altLang="pl-PL" sz="1800"/>
              <a:t>            funkcja f1.3.3</a:t>
            </a:r>
          </a:p>
          <a:p>
            <a:r>
              <a:rPr lang="pl-PL" altLang="pl-PL" sz="1800"/>
              <a:t>      funkcja f1.4</a:t>
            </a:r>
          </a:p>
          <a:p>
            <a:r>
              <a:rPr lang="pl-PL" altLang="pl-PL" sz="1800"/>
              <a:t>            funkcja f1.4.1</a:t>
            </a:r>
          </a:p>
          <a:p>
            <a:r>
              <a:rPr lang="pl-PL" altLang="pl-PL" sz="1800"/>
              <a:t>            funkcja f1.4.2</a:t>
            </a:r>
          </a:p>
          <a:p>
            <a:r>
              <a:rPr lang="pl-PL" altLang="pl-PL" sz="1800"/>
              <a:t>            funkcja f1.4.3</a:t>
            </a:r>
          </a:p>
        </p:txBody>
      </p:sp>
      <p:sp>
        <p:nvSpPr>
          <p:cNvPr id="15366" name="Text Box 6"/>
          <p:cNvSpPr txBox="1">
            <a:spLocks noChangeArrowheads="1"/>
          </p:cNvSpPr>
          <p:nvPr/>
        </p:nvSpPr>
        <p:spPr bwMode="auto">
          <a:xfrm>
            <a:off x="3482975" y="1812925"/>
            <a:ext cx="2163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b="1"/>
              <a:t>Notacje graficzne:</a:t>
            </a:r>
          </a:p>
        </p:txBody>
      </p:sp>
      <p:sp>
        <p:nvSpPr>
          <p:cNvPr id="15367" name="AutoShape 7"/>
          <p:cNvSpPr>
            <a:spLocks noChangeArrowheads="1"/>
          </p:cNvSpPr>
          <p:nvPr/>
        </p:nvSpPr>
        <p:spPr bwMode="auto">
          <a:xfrm>
            <a:off x="2862263" y="2263775"/>
            <a:ext cx="969962" cy="317500"/>
          </a:xfrm>
          <a:prstGeom prst="roundRect">
            <a:avLst>
              <a:gd name="adj" fmla="val 0"/>
            </a:avLst>
          </a:prstGeom>
          <a:gradFill rotWithShape="0">
            <a:gsLst>
              <a:gs pos="0">
                <a:srgbClr val="66FFFF"/>
              </a:gs>
              <a:gs pos="100000">
                <a:srgbClr val="44AAAA"/>
              </a:gs>
            </a:gsLst>
            <a:path path="shape">
              <a:fillToRect l="50000" t="50000" r="50000" b="50000"/>
            </a:path>
          </a:gradFill>
          <a:ln w="12700">
            <a:solidFill>
              <a:srgbClr val="2F61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400" b="1"/>
              <a:t>funkcja f1</a:t>
            </a:r>
          </a:p>
        </p:txBody>
      </p:sp>
      <p:sp>
        <p:nvSpPr>
          <p:cNvPr id="15368" name="AutoShape 8"/>
          <p:cNvSpPr>
            <a:spLocks noChangeArrowheads="1"/>
          </p:cNvSpPr>
          <p:nvPr/>
        </p:nvSpPr>
        <p:spPr bwMode="auto">
          <a:xfrm>
            <a:off x="3484563" y="6188075"/>
            <a:ext cx="1236662" cy="317500"/>
          </a:xfrm>
          <a:prstGeom prst="roundRect">
            <a:avLst>
              <a:gd name="adj" fmla="val 0"/>
            </a:avLst>
          </a:prstGeom>
          <a:gradFill rotWithShape="0">
            <a:gsLst>
              <a:gs pos="0">
                <a:srgbClr val="66FFFF"/>
              </a:gs>
              <a:gs pos="100000">
                <a:srgbClr val="44AAAA"/>
              </a:gs>
            </a:gsLst>
            <a:path path="shape">
              <a:fillToRect l="50000" t="50000" r="50000" b="50000"/>
            </a:path>
          </a:gradFill>
          <a:ln w="12700">
            <a:solidFill>
              <a:srgbClr val="2F61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400" b="1"/>
              <a:t>funkcja f1.4.3</a:t>
            </a:r>
          </a:p>
        </p:txBody>
      </p:sp>
      <p:sp>
        <p:nvSpPr>
          <p:cNvPr id="15369" name="AutoShape 9"/>
          <p:cNvSpPr>
            <a:spLocks noChangeArrowheads="1"/>
          </p:cNvSpPr>
          <p:nvPr/>
        </p:nvSpPr>
        <p:spPr bwMode="auto">
          <a:xfrm>
            <a:off x="3484563" y="5791200"/>
            <a:ext cx="1236662" cy="317500"/>
          </a:xfrm>
          <a:prstGeom prst="roundRect">
            <a:avLst>
              <a:gd name="adj" fmla="val 0"/>
            </a:avLst>
          </a:prstGeom>
          <a:gradFill rotWithShape="0">
            <a:gsLst>
              <a:gs pos="0">
                <a:srgbClr val="66FFFF"/>
              </a:gs>
              <a:gs pos="100000">
                <a:srgbClr val="44AAAA"/>
              </a:gs>
            </a:gsLst>
            <a:path path="shape">
              <a:fillToRect l="50000" t="50000" r="50000" b="50000"/>
            </a:path>
          </a:gradFill>
          <a:ln w="12700">
            <a:solidFill>
              <a:srgbClr val="2F61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400" b="1"/>
              <a:t>funkcja f1.4.2</a:t>
            </a:r>
          </a:p>
        </p:txBody>
      </p:sp>
      <p:sp>
        <p:nvSpPr>
          <p:cNvPr id="15370" name="AutoShape 10"/>
          <p:cNvSpPr>
            <a:spLocks noChangeArrowheads="1"/>
          </p:cNvSpPr>
          <p:nvPr/>
        </p:nvSpPr>
        <p:spPr bwMode="auto">
          <a:xfrm>
            <a:off x="3484563" y="5399088"/>
            <a:ext cx="1236662" cy="317500"/>
          </a:xfrm>
          <a:prstGeom prst="roundRect">
            <a:avLst>
              <a:gd name="adj" fmla="val 0"/>
            </a:avLst>
          </a:prstGeom>
          <a:gradFill rotWithShape="0">
            <a:gsLst>
              <a:gs pos="0">
                <a:srgbClr val="66FFFF"/>
              </a:gs>
              <a:gs pos="100000">
                <a:srgbClr val="44AAAA"/>
              </a:gs>
            </a:gsLst>
            <a:path path="shape">
              <a:fillToRect l="50000" t="50000" r="50000" b="50000"/>
            </a:path>
          </a:gradFill>
          <a:ln w="12700">
            <a:solidFill>
              <a:srgbClr val="2F61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400" b="1"/>
              <a:t>funkcja f1.4.1</a:t>
            </a:r>
          </a:p>
        </p:txBody>
      </p:sp>
      <p:sp>
        <p:nvSpPr>
          <p:cNvPr id="15371" name="AutoShape 11"/>
          <p:cNvSpPr>
            <a:spLocks noChangeArrowheads="1"/>
          </p:cNvSpPr>
          <p:nvPr/>
        </p:nvSpPr>
        <p:spPr bwMode="auto">
          <a:xfrm>
            <a:off x="3182938" y="5024438"/>
            <a:ext cx="1103312" cy="317500"/>
          </a:xfrm>
          <a:prstGeom prst="roundRect">
            <a:avLst>
              <a:gd name="adj" fmla="val 0"/>
            </a:avLst>
          </a:prstGeom>
          <a:gradFill rotWithShape="0">
            <a:gsLst>
              <a:gs pos="0">
                <a:srgbClr val="66FFFF"/>
              </a:gs>
              <a:gs pos="100000">
                <a:srgbClr val="44AAAA"/>
              </a:gs>
            </a:gsLst>
            <a:path path="shape">
              <a:fillToRect l="50000" t="50000" r="50000" b="50000"/>
            </a:path>
          </a:gradFill>
          <a:ln w="12700">
            <a:solidFill>
              <a:srgbClr val="2F61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400" b="1"/>
              <a:t>funkcja f1.4</a:t>
            </a:r>
          </a:p>
        </p:txBody>
      </p:sp>
      <p:sp>
        <p:nvSpPr>
          <p:cNvPr id="15372" name="AutoShape 12"/>
          <p:cNvSpPr>
            <a:spLocks noChangeArrowheads="1"/>
          </p:cNvSpPr>
          <p:nvPr/>
        </p:nvSpPr>
        <p:spPr bwMode="auto">
          <a:xfrm>
            <a:off x="3484563" y="4237038"/>
            <a:ext cx="1236662" cy="317500"/>
          </a:xfrm>
          <a:prstGeom prst="roundRect">
            <a:avLst>
              <a:gd name="adj" fmla="val 0"/>
            </a:avLst>
          </a:prstGeom>
          <a:gradFill rotWithShape="0">
            <a:gsLst>
              <a:gs pos="0">
                <a:srgbClr val="66FFFF"/>
              </a:gs>
              <a:gs pos="100000">
                <a:srgbClr val="44AAAA"/>
              </a:gs>
            </a:gsLst>
            <a:path path="shape">
              <a:fillToRect l="50000" t="50000" r="50000" b="50000"/>
            </a:path>
          </a:gradFill>
          <a:ln w="12700">
            <a:solidFill>
              <a:srgbClr val="2F61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400" b="1"/>
              <a:t>funkcja f1.3.2</a:t>
            </a:r>
          </a:p>
        </p:txBody>
      </p:sp>
      <p:sp>
        <p:nvSpPr>
          <p:cNvPr id="15373" name="AutoShape 13"/>
          <p:cNvSpPr>
            <a:spLocks noChangeArrowheads="1"/>
          </p:cNvSpPr>
          <p:nvPr/>
        </p:nvSpPr>
        <p:spPr bwMode="auto">
          <a:xfrm>
            <a:off x="3484563" y="4621213"/>
            <a:ext cx="1236662" cy="317500"/>
          </a:xfrm>
          <a:prstGeom prst="roundRect">
            <a:avLst>
              <a:gd name="adj" fmla="val 0"/>
            </a:avLst>
          </a:prstGeom>
          <a:gradFill rotWithShape="0">
            <a:gsLst>
              <a:gs pos="0">
                <a:srgbClr val="66FFFF"/>
              </a:gs>
              <a:gs pos="100000">
                <a:srgbClr val="44AAAA"/>
              </a:gs>
            </a:gsLst>
            <a:path path="shape">
              <a:fillToRect l="50000" t="50000" r="50000" b="50000"/>
            </a:path>
          </a:gradFill>
          <a:ln w="12700">
            <a:solidFill>
              <a:srgbClr val="2F61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400" b="1"/>
              <a:t>funkcja f1.3.3</a:t>
            </a:r>
          </a:p>
        </p:txBody>
      </p:sp>
      <p:sp>
        <p:nvSpPr>
          <p:cNvPr id="15374" name="AutoShape 14"/>
          <p:cNvSpPr>
            <a:spLocks noChangeArrowheads="1"/>
          </p:cNvSpPr>
          <p:nvPr/>
        </p:nvSpPr>
        <p:spPr bwMode="auto">
          <a:xfrm>
            <a:off x="3170238" y="3438525"/>
            <a:ext cx="1103312" cy="317500"/>
          </a:xfrm>
          <a:prstGeom prst="roundRect">
            <a:avLst>
              <a:gd name="adj" fmla="val 0"/>
            </a:avLst>
          </a:prstGeom>
          <a:gradFill rotWithShape="0">
            <a:gsLst>
              <a:gs pos="0">
                <a:srgbClr val="66FFFF"/>
              </a:gs>
              <a:gs pos="100000">
                <a:srgbClr val="44AAAA"/>
              </a:gs>
            </a:gsLst>
            <a:path path="shape">
              <a:fillToRect l="50000" t="50000" r="50000" b="50000"/>
            </a:path>
          </a:gradFill>
          <a:ln w="12700">
            <a:solidFill>
              <a:srgbClr val="2F61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400" b="1"/>
              <a:t>funkcja f1.3</a:t>
            </a:r>
          </a:p>
        </p:txBody>
      </p:sp>
      <p:sp>
        <p:nvSpPr>
          <p:cNvPr id="15375" name="AutoShape 15"/>
          <p:cNvSpPr>
            <a:spLocks noChangeArrowheads="1"/>
          </p:cNvSpPr>
          <p:nvPr/>
        </p:nvSpPr>
        <p:spPr bwMode="auto">
          <a:xfrm>
            <a:off x="3170238" y="2657475"/>
            <a:ext cx="1103312" cy="317500"/>
          </a:xfrm>
          <a:prstGeom prst="roundRect">
            <a:avLst>
              <a:gd name="adj" fmla="val 0"/>
            </a:avLst>
          </a:prstGeom>
          <a:gradFill rotWithShape="0">
            <a:gsLst>
              <a:gs pos="0">
                <a:srgbClr val="66FFFF"/>
              </a:gs>
              <a:gs pos="100000">
                <a:srgbClr val="44AAAA"/>
              </a:gs>
            </a:gsLst>
            <a:path path="shape">
              <a:fillToRect l="50000" t="50000" r="50000" b="50000"/>
            </a:path>
          </a:gradFill>
          <a:ln w="12700">
            <a:solidFill>
              <a:srgbClr val="2F61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400" b="1"/>
              <a:t>funkcja f1.1</a:t>
            </a:r>
          </a:p>
        </p:txBody>
      </p:sp>
      <p:sp>
        <p:nvSpPr>
          <p:cNvPr id="15376" name="AutoShape 16"/>
          <p:cNvSpPr>
            <a:spLocks noChangeArrowheads="1"/>
          </p:cNvSpPr>
          <p:nvPr/>
        </p:nvSpPr>
        <p:spPr bwMode="auto">
          <a:xfrm>
            <a:off x="3170238" y="3041650"/>
            <a:ext cx="1103312" cy="317500"/>
          </a:xfrm>
          <a:prstGeom prst="roundRect">
            <a:avLst>
              <a:gd name="adj" fmla="val 0"/>
            </a:avLst>
          </a:prstGeom>
          <a:gradFill rotWithShape="0">
            <a:gsLst>
              <a:gs pos="0">
                <a:srgbClr val="66FFFF"/>
              </a:gs>
              <a:gs pos="100000">
                <a:srgbClr val="44AAAA"/>
              </a:gs>
            </a:gsLst>
            <a:path path="shape">
              <a:fillToRect l="50000" t="50000" r="50000" b="50000"/>
            </a:path>
          </a:gradFill>
          <a:ln w="12700">
            <a:solidFill>
              <a:srgbClr val="2F61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400" b="1"/>
              <a:t>funkcja f1.2</a:t>
            </a:r>
          </a:p>
        </p:txBody>
      </p:sp>
      <p:sp>
        <p:nvSpPr>
          <p:cNvPr id="15377" name="AutoShape 17"/>
          <p:cNvSpPr>
            <a:spLocks noChangeArrowheads="1"/>
          </p:cNvSpPr>
          <p:nvPr/>
        </p:nvSpPr>
        <p:spPr bwMode="auto">
          <a:xfrm>
            <a:off x="3484563" y="3835400"/>
            <a:ext cx="1236662" cy="317500"/>
          </a:xfrm>
          <a:prstGeom prst="roundRect">
            <a:avLst>
              <a:gd name="adj" fmla="val 0"/>
            </a:avLst>
          </a:prstGeom>
          <a:gradFill rotWithShape="0">
            <a:gsLst>
              <a:gs pos="0">
                <a:srgbClr val="66FFFF"/>
              </a:gs>
              <a:gs pos="100000">
                <a:srgbClr val="44AAAA"/>
              </a:gs>
            </a:gsLst>
            <a:path path="shape">
              <a:fillToRect l="50000" t="50000" r="50000" b="50000"/>
            </a:path>
          </a:gradFill>
          <a:ln w="12700">
            <a:solidFill>
              <a:srgbClr val="2F61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400" b="1"/>
              <a:t>funkcja f1.3.1</a:t>
            </a:r>
          </a:p>
        </p:txBody>
      </p:sp>
      <p:sp>
        <p:nvSpPr>
          <p:cNvPr id="15378" name="Line 18"/>
          <p:cNvSpPr>
            <a:spLocks noChangeShapeType="1"/>
          </p:cNvSpPr>
          <p:nvPr/>
        </p:nvSpPr>
        <p:spPr bwMode="auto">
          <a:xfrm>
            <a:off x="2938463" y="2586038"/>
            <a:ext cx="0" cy="2597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5379" name="Line 19"/>
          <p:cNvSpPr>
            <a:spLocks noChangeShapeType="1"/>
          </p:cNvSpPr>
          <p:nvPr/>
        </p:nvSpPr>
        <p:spPr bwMode="auto">
          <a:xfrm>
            <a:off x="2938463" y="5172075"/>
            <a:ext cx="2349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5380" name="Line 20"/>
          <p:cNvSpPr>
            <a:spLocks noChangeShapeType="1"/>
          </p:cNvSpPr>
          <p:nvPr/>
        </p:nvSpPr>
        <p:spPr bwMode="auto">
          <a:xfrm>
            <a:off x="2938463" y="3592513"/>
            <a:ext cx="2349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5381" name="Line 21"/>
          <p:cNvSpPr>
            <a:spLocks noChangeShapeType="1"/>
          </p:cNvSpPr>
          <p:nvPr/>
        </p:nvSpPr>
        <p:spPr bwMode="auto">
          <a:xfrm>
            <a:off x="2938463" y="3189288"/>
            <a:ext cx="2349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5382" name="Line 22"/>
          <p:cNvSpPr>
            <a:spLocks noChangeShapeType="1"/>
          </p:cNvSpPr>
          <p:nvPr/>
        </p:nvSpPr>
        <p:spPr bwMode="auto">
          <a:xfrm>
            <a:off x="2938463" y="2820988"/>
            <a:ext cx="2349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grpSp>
        <p:nvGrpSpPr>
          <p:cNvPr id="15383" name="Group 23"/>
          <p:cNvGrpSpPr>
            <a:grpSpLocks/>
          </p:cNvGrpSpPr>
          <p:nvPr/>
        </p:nvGrpSpPr>
        <p:grpSpPr bwMode="auto">
          <a:xfrm>
            <a:off x="3248025" y="3760788"/>
            <a:ext cx="234950" cy="1001712"/>
            <a:chOff x="2470" y="2369"/>
            <a:chExt cx="148" cy="631"/>
          </a:xfrm>
        </p:grpSpPr>
        <p:sp>
          <p:nvSpPr>
            <p:cNvPr id="15413" name="Line 24"/>
            <p:cNvSpPr>
              <a:spLocks noChangeShapeType="1"/>
            </p:cNvSpPr>
            <p:nvPr/>
          </p:nvSpPr>
          <p:spPr bwMode="auto">
            <a:xfrm>
              <a:off x="2470" y="2369"/>
              <a:ext cx="0" cy="63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5414" name="Line 25"/>
            <p:cNvSpPr>
              <a:spLocks noChangeShapeType="1"/>
            </p:cNvSpPr>
            <p:nvPr/>
          </p:nvSpPr>
          <p:spPr bwMode="auto">
            <a:xfrm>
              <a:off x="2470" y="2993"/>
              <a:ext cx="14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5415" name="Line 26"/>
            <p:cNvSpPr>
              <a:spLocks noChangeShapeType="1"/>
            </p:cNvSpPr>
            <p:nvPr/>
          </p:nvSpPr>
          <p:spPr bwMode="auto">
            <a:xfrm>
              <a:off x="2470" y="2754"/>
              <a:ext cx="14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5416" name="Line 27"/>
            <p:cNvSpPr>
              <a:spLocks noChangeShapeType="1"/>
            </p:cNvSpPr>
            <p:nvPr/>
          </p:nvSpPr>
          <p:spPr bwMode="auto">
            <a:xfrm>
              <a:off x="2470" y="2514"/>
              <a:ext cx="14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grpSp>
      <p:grpSp>
        <p:nvGrpSpPr>
          <p:cNvPr id="15384" name="Group 28"/>
          <p:cNvGrpSpPr>
            <a:grpSpLocks/>
          </p:cNvGrpSpPr>
          <p:nvPr/>
        </p:nvGrpSpPr>
        <p:grpSpPr bwMode="auto">
          <a:xfrm>
            <a:off x="3248025" y="5360988"/>
            <a:ext cx="234950" cy="1001712"/>
            <a:chOff x="2470" y="2369"/>
            <a:chExt cx="148" cy="631"/>
          </a:xfrm>
        </p:grpSpPr>
        <p:sp>
          <p:nvSpPr>
            <p:cNvPr id="15409" name="Line 29"/>
            <p:cNvSpPr>
              <a:spLocks noChangeShapeType="1"/>
            </p:cNvSpPr>
            <p:nvPr/>
          </p:nvSpPr>
          <p:spPr bwMode="auto">
            <a:xfrm>
              <a:off x="2470" y="2369"/>
              <a:ext cx="0" cy="63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5410" name="Line 30"/>
            <p:cNvSpPr>
              <a:spLocks noChangeShapeType="1"/>
            </p:cNvSpPr>
            <p:nvPr/>
          </p:nvSpPr>
          <p:spPr bwMode="auto">
            <a:xfrm>
              <a:off x="2470" y="2993"/>
              <a:ext cx="14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5411" name="Line 31"/>
            <p:cNvSpPr>
              <a:spLocks noChangeShapeType="1"/>
            </p:cNvSpPr>
            <p:nvPr/>
          </p:nvSpPr>
          <p:spPr bwMode="auto">
            <a:xfrm>
              <a:off x="2470" y="2754"/>
              <a:ext cx="14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5412" name="Line 32"/>
            <p:cNvSpPr>
              <a:spLocks noChangeShapeType="1"/>
            </p:cNvSpPr>
            <p:nvPr/>
          </p:nvSpPr>
          <p:spPr bwMode="auto">
            <a:xfrm>
              <a:off x="2470" y="2514"/>
              <a:ext cx="14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grpSp>
      <p:grpSp>
        <p:nvGrpSpPr>
          <p:cNvPr id="15385" name="Group 33"/>
          <p:cNvGrpSpPr>
            <a:grpSpLocks/>
          </p:cNvGrpSpPr>
          <p:nvPr/>
        </p:nvGrpSpPr>
        <p:grpSpPr bwMode="auto">
          <a:xfrm>
            <a:off x="5087938" y="1730375"/>
            <a:ext cx="3941762" cy="2435225"/>
            <a:chOff x="3205" y="1330"/>
            <a:chExt cx="2483" cy="1534"/>
          </a:xfrm>
        </p:grpSpPr>
        <p:sp>
          <p:nvSpPr>
            <p:cNvPr id="15391" name="Line 34"/>
            <p:cNvSpPr>
              <a:spLocks noChangeShapeType="1"/>
            </p:cNvSpPr>
            <p:nvPr/>
          </p:nvSpPr>
          <p:spPr bwMode="auto">
            <a:xfrm>
              <a:off x="5036" y="1629"/>
              <a:ext cx="0" cy="17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5392" name="Line 35"/>
            <p:cNvSpPr>
              <a:spLocks noChangeShapeType="1"/>
            </p:cNvSpPr>
            <p:nvPr/>
          </p:nvSpPr>
          <p:spPr bwMode="auto">
            <a:xfrm>
              <a:off x="3522" y="1629"/>
              <a:ext cx="0" cy="17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5393" name="Line 36"/>
            <p:cNvSpPr>
              <a:spLocks noChangeShapeType="1"/>
            </p:cNvSpPr>
            <p:nvPr/>
          </p:nvSpPr>
          <p:spPr bwMode="auto">
            <a:xfrm>
              <a:off x="4286" y="1527"/>
              <a:ext cx="0" cy="35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5394" name="AutoShape 37"/>
            <p:cNvSpPr>
              <a:spLocks noChangeArrowheads="1"/>
            </p:cNvSpPr>
            <p:nvPr/>
          </p:nvSpPr>
          <p:spPr bwMode="auto">
            <a:xfrm>
              <a:off x="4003" y="1330"/>
              <a:ext cx="611" cy="200"/>
            </a:xfrm>
            <a:prstGeom prst="roundRect">
              <a:avLst>
                <a:gd name="adj" fmla="val 0"/>
              </a:avLst>
            </a:prstGeom>
            <a:gradFill rotWithShape="0">
              <a:gsLst>
                <a:gs pos="0">
                  <a:srgbClr val="66FFFF"/>
                </a:gs>
                <a:gs pos="100000">
                  <a:srgbClr val="44AAAA"/>
                </a:gs>
              </a:gsLst>
              <a:path path="shape">
                <a:fillToRect l="50000" t="50000" r="50000" b="50000"/>
              </a:path>
            </a:gradFill>
            <a:ln w="12700">
              <a:solidFill>
                <a:srgbClr val="2F61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400" b="1"/>
                <a:t>funkcja f1</a:t>
              </a:r>
            </a:p>
          </p:txBody>
        </p:sp>
        <p:grpSp>
          <p:nvGrpSpPr>
            <p:cNvPr id="15395" name="Group 38"/>
            <p:cNvGrpSpPr>
              <a:grpSpLocks/>
            </p:cNvGrpSpPr>
            <p:nvPr/>
          </p:nvGrpSpPr>
          <p:grpSpPr bwMode="auto">
            <a:xfrm>
              <a:off x="3205" y="1751"/>
              <a:ext cx="2207" cy="207"/>
              <a:chOff x="3373" y="1655"/>
              <a:chExt cx="2207" cy="207"/>
            </a:xfrm>
          </p:grpSpPr>
          <p:sp>
            <p:nvSpPr>
              <p:cNvPr id="15406" name="AutoShape 39"/>
              <p:cNvSpPr>
                <a:spLocks noChangeArrowheads="1"/>
              </p:cNvSpPr>
              <p:nvPr/>
            </p:nvSpPr>
            <p:spPr bwMode="auto">
              <a:xfrm>
                <a:off x="4885" y="1655"/>
                <a:ext cx="695" cy="200"/>
              </a:xfrm>
              <a:prstGeom prst="roundRect">
                <a:avLst>
                  <a:gd name="adj" fmla="val 0"/>
                </a:avLst>
              </a:prstGeom>
              <a:gradFill rotWithShape="0">
                <a:gsLst>
                  <a:gs pos="0">
                    <a:srgbClr val="66FFFF"/>
                  </a:gs>
                  <a:gs pos="100000">
                    <a:srgbClr val="44AAAA"/>
                  </a:gs>
                </a:gsLst>
                <a:path path="shape">
                  <a:fillToRect l="50000" t="50000" r="50000" b="50000"/>
                </a:path>
              </a:gradFill>
              <a:ln w="12700">
                <a:solidFill>
                  <a:srgbClr val="2F61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400" b="1"/>
                  <a:t>funkcja f1.3</a:t>
                </a:r>
              </a:p>
            </p:txBody>
          </p:sp>
          <p:sp>
            <p:nvSpPr>
              <p:cNvPr id="15407" name="AutoShape 40"/>
              <p:cNvSpPr>
                <a:spLocks noChangeArrowheads="1"/>
              </p:cNvSpPr>
              <p:nvPr/>
            </p:nvSpPr>
            <p:spPr bwMode="auto">
              <a:xfrm>
                <a:off x="3373" y="1661"/>
                <a:ext cx="695" cy="200"/>
              </a:xfrm>
              <a:prstGeom prst="roundRect">
                <a:avLst>
                  <a:gd name="adj" fmla="val 0"/>
                </a:avLst>
              </a:prstGeom>
              <a:gradFill rotWithShape="0">
                <a:gsLst>
                  <a:gs pos="0">
                    <a:srgbClr val="66FFFF"/>
                  </a:gs>
                  <a:gs pos="100000">
                    <a:srgbClr val="44AAAA"/>
                  </a:gs>
                </a:gsLst>
                <a:path path="shape">
                  <a:fillToRect l="50000" t="50000" r="50000" b="50000"/>
                </a:path>
              </a:gradFill>
              <a:ln w="12700">
                <a:solidFill>
                  <a:srgbClr val="2F61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400" b="1"/>
                  <a:t>funkcja f1.1</a:t>
                </a:r>
              </a:p>
            </p:txBody>
          </p:sp>
          <p:sp>
            <p:nvSpPr>
              <p:cNvPr id="15408" name="AutoShape 41"/>
              <p:cNvSpPr>
                <a:spLocks noChangeArrowheads="1"/>
              </p:cNvSpPr>
              <p:nvPr/>
            </p:nvSpPr>
            <p:spPr bwMode="auto">
              <a:xfrm>
                <a:off x="4128" y="1662"/>
                <a:ext cx="695" cy="200"/>
              </a:xfrm>
              <a:prstGeom prst="roundRect">
                <a:avLst>
                  <a:gd name="adj" fmla="val 0"/>
                </a:avLst>
              </a:prstGeom>
              <a:gradFill rotWithShape="0">
                <a:gsLst>
                  <a:gs pos="0">
                    <a:srgbClr val="66FFFF"/>
                  </a:gs>
                  <a:gs pos="100000">
                    <a:srgbClr val="44AAAA"/>
                  </a:gs>
                </a:gsLst>
                <a:path path="shape">
                  <a:fillToRect l="50000" t="50000" r="50000" b="50000"/>
                </a:path>
              </a:gradFill>
              <a:ln w="12700">
                <a:solidFill>
                  <a:srgbClr val="2F61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400" b="1"/>
                  <a:t>funkcja f1.2</a:t>
                </a:r>
              </a:p>
            </p:txBody>
          </p:sp>
        </p:grpSp>
        <p:grpSp>
          <p:nvGrpSpPr>
            <p:cNvPr id="15396" name="Group 42"/>
            <p:cNvGrpSpPr>
              <a:grpSpLocks/>
            </p:cNvGrpSpPr>
            <p:nvPr/>
          </p:nvGrpSpPr>
          <p:grpSpPr bwMode="auto">
            <a:xfrm>
              <a:off x="4909" y="2169"/>
              <a:ext cx="779" cy="695"/>
              <a:chOff x="4981" y="2169"/>
              <a:chExt cx="779" cy="695"/>
            </a:xfrm>
          </p:grpSpPr>
          <p:sp>
            <p:nvSpPr>
              <p:cNvPr id="15403" name="AutoShape 43"/>
              <p:cNvSpPr>
                <a:spLocks noChangeArrowheads="1"/>
              </p:cNvSpPr>
              <p:nvPr/>
            </p:nvSpPr>
            <p:spPr bwMode="auto">
              <a:xfrm>
                <a:off x="4981" y="2422"/>
                <a:ext cx="779" cy="200"/>
              </a:xfrm>
              <a:prstGeom prst="roundRect">
                <a:avLst>
                  <a:gd name="adj" fmla="val 0"/>
                </a:avLst>
              </a:prstGeom>
              <a:gradFill rotWithShape="0">
                <a:gsLst>
                  <a:gs pos="0">
                    <a:srgbClr val="66FFFF"/>
                  </a:gs>
                  <a:gs pos="100000">
                    <a:srgbClr val="44AAAA"/>
                  </a:gs>
                </a:gsLst>
                <a:path path="shape">
                  <a:fillToRect l="50000" t="50000" r="50000" b="50000"/>
                </a:path>
              </a:gradFill>
              <a:ln w="12700">
                <a:solidFill>
                  <a:srgbClr val="2F61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400" b="1"/>
                  <a:t>funkcja f1.3.2</a:t>
                </a:r>
              </a:p>
            </p:txBody>
          </p:sp>
          <p:sp>
            <p:nvSpPr>
              <p:cNvPr id="15404" name="AutoShape 44"/>
              <p:cNvSpPr>
                <a:spLocks noChangeArrowheads="1"/>
              </p:cNvSpPr>
              <p:nvPr/>
            </p:nvSpPr>
            <p:spPr bwMode="auto">
              <a:xfrm>
                <a:off x="4981" y="2664"/>
                <a:ext cx="779" cy="200"/>
              </a:xfrm>
              <a:prstGeom prst="roundRect">
                <a:avLst>
                  <a:gd name="adj" fmla="val 0"/>
                </a:avLst>
              </a:prstGeom>
              <a:gradFill rotWithShape="0">
                <a:gsLst>
                  <a:gs pos="0">
                    <a:srgbClr val="66FFFF"/>
                  </a:gs>
                  <a:gs pos="100000">
                    <a:srgbClr val="44AAAA"/>
                  </a:gs>
                </a:gsLst>
                <a:path path="shape">
                  <a:fillToRect l="50000" t="50000" r="50000" b="50000"/>
                </a:path>
              </a:gradFill>
              <a:ln w="12700">
                <a:solidFill>
                  <a:srgbClr val="2F61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400" b="1"/>
                  <a:t>funkcja f1.3.3</a:t>
                </a:r>
              </a:p>
            </p:txBody>
          </p:sp>
          <p:sp>
            <p:nvSpPr>
              <p:cNvPr id="15405" name="AutoShape 45"/>
              <p:cNvSpPr>
                <a:spLocks noChangeArrowheads="1"/>
              </p:cNvSpPr>
              <p:nvPr/>
            </p:nvSpPr>
            <p:spPr bwMode="auto">
              <a:xfrm>
                <a:off x="4981" y="2169"/>
                <a:ext cx="779" cy="200"/>
              </a:xfrm>
              <a:prstGeom prst="roundRect">
                <a:avLst>
                  <a:gd name="adj" fmla="val 0"/>
                </a:avLst>
              </a:prstGeom>
              <a:gradFill rotWithShape="0">
                <a:gsLst>
                  <a:gs pos="0">
                    <a:srgbClr val="66FFFF"/>
                  </a:gs>
                  <a:gs pos="100000">
                    <a:srgbClr val="44AAAA"/>
                  </a:gs>
                </a:gsLst>
                <a:path path="shape">
                  <a:fillToRect l="50000" t="50000" r="50000" b="50000"/>
                </a:path>
              </a:gradFill>
              <a:ln w="12700">
                <a:solidFill>
                  <a:srgbClr val="2F61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400" b="1"/>
                  <a:t>funkcja f1.3.1</a:t>
                </a:r>
              </a:p>
            </p:txBody>
          </p:sp>
        </p:grpSp>
        <p:sp>
          <p:nvSpPr>
            <p:cNvPr id="15397" name="Line 46"/>
            <p:cNvSpPr>
              <a:spLocks noChangeShapeType="1"/>
            </p:cNvSpPr>
            <p:nvPr/>
          </p:nvSpPr>
          <p:spPr bwMode="auto">
            <a:xfrm>
              <a:off x="3522" y="1629"/>
              <a:ext cx="15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grpSp>
          <p:nvGrpSpPr>
            <p:cNvPr id="15398" name="Group 47"/>
            <p:cNvGrpSpPr>
              <a:grpSpLocks/>
            </p:cNvGrpSpPr>
            <p:nvPr/>
          </p:nvGrpSpPr>
          <p:grpSpPr bwMode="auto">
            <a:xfrm>
              <a:off x="4770" y="1953"/>
              <a:ext cx="148" cy="823"/>
              <a:chOff x="4842" y="1953"/>
              <a:chExt cx="148" cy="823"/>
            </a:xfrm>
          </p:grpSpPr>
          <p:sp>
            <p:nvSpPr>
              <p:cNvPr id="15399" name="Line 48"/>
              <p:cNvSpPr>
                <a:spLocks noChangeShapeType="1"/>
              </p:cNvSpPr>
              <p:nvPr/>
            </p:nvSpPr>
            <p:spPr bwMode="auto">
              <a:xfrm flipH="1">
                <a:off x="4842" y="1953"/>
                <a:ext cx="4" cy="82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5400" name="Line 49"/>
              <p:cNvSpPr>
                <a:spLocks noChangeShapeType="1"/>
              </p:cNvSpPr>
              <p:nvPr/>
            </p:nvSpPr>
            <p:spPr bwMode="auto">
              <a:xfrm>
                <a:off x="4842" y="2769"/>
                <a:ext cx="14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5401" name="Line 50"/>
              <p:cNvSpPr>
                <a:spLocks noChangeShapeType="1"/>
              </p:cNvSpPr>
              <p:nvPr/>
            </p:nvSpPr>
            <p:spPr bwMode="auto">
              <a:xfrm>
                <a:off x="4842" y="2530"/>
                <a:ext cx="14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5402" name="Line 51"/>
              <p:cNvSpPr>
                <a:spLocks noChangeShapeType="1"/>
              </p:cNvSpPr>
              <p:nvPr/>
            </p:nvSpPr>
            <p:spPr bwMode="auto">
              <a:xfrm>
                <a:off x="4842" y="2290"/>
                <a:ext cx="14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grpSp>
      </p:grpSp>
      <p:sp>
        <p:nvSpPr>
          <p:cNvPr id="15386" name="Text Box 52"/>
          <p:cNvSpPr txBox="1">
            <a:spLocks noChangeArrowheads="1"/>
          </p:cNvSpPr>
          <p:nvPr/>
        </p:nvSpPr>
        <p:spPr bwMode="auto">
          <a:xfrm>
            <a:off x="5400675" y="4257675"/>
            <a:ext cx="3743325" cy="240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800"/>
              <a:t>Na każdym poziomie ten sam</a:t>
            </a:r>
          </a:p>
          <a:p>
            <a:r>
              <a:rPr lang="pl-PL" altLang="pl-PL" sz="1800"/>
              <a:t>poziom szczegółowości.</a:t>
            </a:r>
          </a:p>
          <a:p>
            <a:endParaRPr lang="pl-PL" altLang="pl-PL" sz="900"/>
          </a:p>
          <a:p>
            <a:r>
              <a:rPr lang="pl-PL" altLang="pl-PL" sz="1800"/>
              <a:t>Kolejność funkcji nie ma znaczenia.</a:t>
            </a:r>
          </a:p>
          <a:p>
            <a:endParaRPr lang="pl-PL" altLang="pl-PL" sz="900"/>
          </a:p>
          <a:p>
            <a:r>
              <a:rPr lang="pl-PL" altLang="pl-PL" sz="1800"/>
              <a:t>Niektóre funkcje mogą być wykonywane wielokrotnie.</a:t>
            </a:r>
          </a:p>
          <a:p>
            <a:endParaRPr lang="pl-PL" altLang="pl-PL" sz="800"/>
          </a:p>
          <a:p>
            <a:r>
              <a:rPr lang="pl-PL" altLang="pl-PL" sz="1800"/>
              <a:t>Wyszczególniać tylko funkcje widoczne dla użytkowników.</a:t>
            </a:r>
          </a:p>
        </p:txBody>
      </p:sp>
      <p:sp>
        <p:nvSpPr>
          <p:cNvPr id="15387" name="AutoShape 53"/>
          <p:cNvSpPr>
            <a:spLocks noChangeArrowheads="1"/>
          </p:cNvSpPr>
          <p:nvPr/>
        </p:nvSpPr>
        <p:spPr bwMode="auto">
          <a:xfrm>
            <a:off x="5080000" y="5449888"/>
            <a:ext cx="239713" cy="22860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5388" name="AutoShape 54"/>
          <p:cNvSpPr>
            <a:spLocks noChangeArrowheads="1"/>
          </p:cNvSpPr>
          <p:nvPr/>
        </p:nvSpPr>
        <p:spPr bwMode="auto">
          <a:xfrm>
            <a:off x="5078413" y="5033963"/>
            <a:ext cx="239712" cy="22860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5389" name="AutoShape 55"/>
          <p:cNvSpPr>
            <a:spLocks noChangeArrowheads="1"/>
          </p:cNvSpPr>
          <p:nvPr/>
        </p:nvSpPr>
        <p:spPr bwMode="auto">
          <a:xfrm>
            <a:off x="5078413" y="4333875"/>
            <a:ext cx="239712" cy="22860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5390" name="AutoShape 56"/>
          <p:cNvSpPr>
            <a:spLocks noChangeArrowheads="1"/>
          </p:cNvSpPr>
          <p:nvPr/>
        </p:nvSpPr>
        <p:spPr bwMode="auto">
          <a:xfrm>
            <a:off x="5080000" y="6105525"/>
            <a:ext cx="239713" cy="22860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pl-PL" altLang="pl-PL" smtClean="0"/>
              <a:t>Zstępujące konstruowanie hierarchii funkcji</a:t>
            </a:r>
          </a:p>
        </p:txBody>
      </p:sp>
      <p:grpSp>
        <p:nvGrpSpPr>
          <p:cNvPr id="16387" name="Group 57"/>
          <p:cNvGrpSpPr>
            <a:grpSpLocks/>
          </p:cNvGrpSpPr>
          <p:nvPr/>
        </p:nvGrpSpPr>
        <p:grpSpPr bwMode="auto">
          <a:xfrm>
            <a:off x="6708775" y="939800"/>
            <a:ext cx="1858963" cy="4241800"/>
            <a:chOff x="4289" y="1208"/>
            <a:chExt cx="1171" cy="2672"/>
          </a:xfrm>
        </p:grpSpPr>
        <p:sp>
          <p:nvSpPr>
            <p:cNvPr id="16404" name="AutoShape 3"/>
            <p:cNvSpPr>
              <a:spLocks noChangeArrowheads="1"/>
            </p:cNvSpPr>
            <p:nvPr/>
          </p:nvSpPr>
          <p:spPr bwMode="auto">
            <a:xfrm>
              <a:off x="4289" y="1208"/>
              <a:ext cx="611" cy="200"/>
            </a:xfrm>
            <a:prstGeom prst="roundRect">
              <a:avLst>
                <a:gd name="adj" fmla="val 0"/>
              </a:avLst>
            </a:prstGeom>
            <a:gradFill rotWithShape="0">
              <a:gsLst>
                <a:gs pos="0">
                  <a:srgbClr val="66FFFF"/>
                </a:gs>
                <a:gs pos="100000">
                  <a:srgbClr val="44AAAA"/>
                </a:gs>
              </a:gsLst>
              <a:path path="shape">
                <a:fillToRect l="50000" t="50000" r="50000" b="50000"/>
              </a:path>
            </a:gradFill>
            <a:ln w="12700">
              <a:solidFill>
                <a:srgbClr val="2F61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400" b="1"/>
                <a:t>funkcja f1</a:t>
              </a:r>
            </a:p>
          </p:txBody>
        </p:sp>
        <p:sp>
          <p:nvSpPr>
            <p:cNvPr id="16405" name="AutoShape 4"/>
            <p:cNvSpPr>
              <a:spLocks noChangeArrowheads="1"/>
            </p:cNvSpPr>
            <p:nvPr/>
          </p:nvSpPr>
          <p:spPr bwMode="auto">
            <a:xfrm>
              <a:off x="4681" y="3680"/>
              <a:ext cx="779" cy="200"/>
            </a:xfrm>
            <a:prstGeom prst="roundRect">
              <a:avLst>
                <a:gd name="adj" fmla="val 0"/>
              </a:avLst>
            </a:prstGeom>
            <a:gradFill rotWithShape="0">
              <a:gsLst>
                <a:gs pos="0">
                  <a:srgbClr val="66FFFF"/>
                </a:gs>
                <a:gs pos="100000">
                  <a:srgbClr val="44AAAA"/>
                </a:gs>
              </a:gsLst>
              <a:path path="shape">
                <a:fillToRect l="50000" t="50000" r="50000" b="50000"/>
              </a:path>
            </a:gradFill>
            <a:ln w="12700">
              <a:solidFill>
                <a:srgbClr val="2F61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400" b="1"/>
                <a:t>funkcja f1.4.3</a:t>
              </a:r>
            </a:p>
          </p:txBody>
        </p:sp>
        <p:sp>
          <p:nvSpPr>
            <p:cNvPr id="16406" name="AutoShape 5"/>
            <p:cNvSpPr>
              <a:spLocks noChangeArrowheads="1"/>
            </p:cNvSpPr>
            <p:nvPr/>
          </p:nvSpPr>
          <p:spPr bwMode="auto">
            <a:xfrm>
              <a:off x="4681" y="3430"/>
              <a:ext cx="779" cy="200"/>
            </a:xfrm>
            <a:prstGeom prst="roundRect">
              <a:avLst>
                <a:gd name="adj" fmla="val 0"/>
              </a:avLst>
            </a:prstGeom>
            <a:gradFill rotWithShape="0">
              <a:gsLst>
                <a:gs pos="0">
                  <a:srgbClr val="66FFFF"/>
                </a:gs>
                <a:gs pos="100000">
                  <a:srgbClr val="44AAAA"/>
                </a:gs>
              </a:gsLst>
              <a:path path="shape">
                <a:fillToRect l="50000" t="50000" r="50000" b="50000"/>
              </a:path>
            </a:gradFill>
            <a:ln w="12700">
              <a:solidFill>
                <a:srgbClr val="2F61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400" b="1"/>
                <a:t>funkcja f1.4.2</a:t>
              </a:r>
            </a:p>
          </p:txBody>
        </p:sp>
        <p:sp>
          <p:nvSpPr>
            <p:cNvPr id="16407" name="AutoShape 6"/>
            <p:cNvSpPr>
              <a:spLocks noChangeArrowheads="1"/>
            </p:cNvSpPr>
            <p:nvPr/>
          </p:nvSpPr>
          <p:spPr bwMode="auto">
            <a:xfrm>
              <a:off x="4681" y="3183"/>
              <a:ext cx="779" cy="200"/>
            </a:xfrm>
            <a:prstGeom prst="roundRect">
              <a:avLst>
                <a:gd name="adj" fmla="val 0"/>
              </a:avLst>
            </a:prstGeom>
            <a:gradFill rotWithShape="0">
              <a:gsLst>
                <a:gs pos="0">
                  <a:srgbClr val="66FFFF"/>
                </a:gs>
                <a:gs pos="100000">
                  <a:srgbClr val="44AAAA"/>
                </a:gs>
              </a:gsLst>
              <a:path path="shape">
                <a:fillToRect l="50000" t="50000" r="50000" b="50000"/>
              </a:path>
            </a:gradFill>
            <a:ln w="12700">
              <a:solidFill>
                <a:srgbClr val="2F61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400" b="1"/>
                <a:t>funkcja f1.4.1</a:t>
              </a:r>
            </a:p>
          </p:txBody>
        </p:sp>
        <p:sp>
          <p:nvSpPr>
            <p:cNvPr id="16408" name="AutoShape 7"/>
            <p:cNvSpPr>
              <a:spLocks noChangeArrowheads="1"/>
            </p:cNvSpPr>
            <p:nvPr/>
          </p:nvSpPr>
          <p:spPr bwMode="auto">
            <a:xfrm>
              <a:off x="4491" y="2947"/>
              <a:ext cx="695" cy="200"/>
            </a:xfrm>
            <a:prstGeom prst="roundRect">
              <a:avLst>
                <a:gd name="adj" fmla="val 0"/>
              </a:avLst>
            </a:prstGeom>
            <a:gradFill rotWithShape="0">
              <a:gsLst>
                <a:gs pos="0">
                  <a:srgbClr val="66FFFF"/>
                </a:gs>
                <a:gs pos="100000">
                  <a:srgbClr val="44AAAA"/>
                </a:gs>
              </a:gsLst>
              <a:path path="shape">
                <a:fillToRect l="50000" t="50000" r="50000" b="50000"/>
              </a:path>
            </a:gradFill>
            <a:ln w="12700">
              <a:solidFill>
                <a:srgbClr val="2F61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400" b="1"/>
                <a:t>funkcja f1.4</a:t>
              </a:r>
            </a:p>
          </p:txBody>
        </p:sp>
        <p:sp>
          <p:nvSpPr>
            <p:cNvPr id="16409" name="AutoShape 8"/>
            <p:cNvSpPr>
              <a:spLocks noChangeArrowheads="1"/>
            </p:cNvSpPr>
            <p:nvPr/>
          </p:nvSpPr>
          <p:spPr bwMode="auto">
            <a:xfrm>
              <a:off x="4681" y="2451"/>
              <a:ext cx="779" cy="200"/>
            </a:xfrm>
            <a:prstGeom prst="roundRect">
              <a:avLst>
                <a:gd name="adj" fmla="val 0"/>
              </a:avLst>
            </a:prstGeom>
            <a:gradFill rotWithShape="0">
              <a:gsLst>
                <a:gs pos="0">
                  <a:srgbClr val="66FFFF"/>
                </a:gs>
                <a:gs pos="100000">
                  <a:srgbClr val="44AAAA"/>
                </a:gs>
              </a:gsLst>
              <a:path path="shape">
                <a:fillToRect l="50000" t="50000" r="50000" b="50000"/>
              </a:path>
            </a:gradFill>
            <a:ln w="12700">
              <a:solidFill>
                <a:srgbClr val="2F61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400" b="1"/>
                <a:t>funkcja f1.3.2</a:t>
              </a:r>
            </a:p>
          </p:txBody>
        </p:sp>
        <p:sp>
          <p:nvSpPr>
            <p:cNvPr id="16410" name="AutoShape 9"/>
            <p:cNvSpPr>
              <a:spLocks noChangeArrowheads="1"/>
            </p:cNvSpPr>
            <p:nvPr/>
          </p:nvSpPr>
          <p:spPr bwMode="auto">
            <a:xfrm>
              <a:off x="4681" y="2693"/>
              <a:ext cx="779" cy="200"/>
            </a:xfrm>
            <a:prstGeom prst="roundRect">
              <a:avLst>
                <a:gd name="adj" fmla="val 0"/>
              </a:avLst>
            </a:prstGeom>
            <a:gradFill rotWithShape="0">
              <a:gsLst>
                <a:gs pos="0">
                  <a:srgbClr val="66FFFF"/>
                </a:gs>
                <a:gs pos="100000">
                  <a:srgbClr val="44AAAA"/>
                </a:gs>
              </a:gsLst>
              <a:path path="shape">
                <a:fillToRect l="50000" t="50000" r="50000" b="50000"/>
              </a:path>
            </a:gradFill>
            <a:ln w="12700">
              <a:solidFill>
                <a:srgbClr val="2F61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400" b="1"/>
                <a:t>funkcja f1.3.3</a:t>
              </a:r>
            </a:p>
          </p:txBody>
        </p:sp>
        <p:sp>
          <p:nvSpPr>
            <p:cNvPr id="16411" name="AutoShape 10"/>
            <p:cNvSpPr>
              <a:spLocks noChangeArrowheads="1"/>
            </p:cNvSpPr>
            <p:nvPr/>
          </p:nvSpPr>
          <p:spPr bwMode="auto">
            <a:xfrm>
              <a:off x="4483" y="1948"/>
              <a:ext cx="695" cy="200"/>
            </a:xfrm>
            <a:prstGeom prst="roundRect">
              <a:avLst>
                <a:gd name="adj" fmla="val 0"/>
              </a:avLst>
            </a:prstGeom>
            <a:gradFill rotWithShape="0">
              <a:gsLst>
                <a:gs pos="0">
                  <a:srgbClr val="66FFFF"/>
                </a:gs>
                <a:gs pos="100000">
                  <a:srgbClr val="44AAAA"/>
                </a:gs>
              </a:gsLst>
              <a:path path="shape">
                <a:fillToRect l="50000" t="50000" r="50000" b="50000"/>
              </a:path>
            </a:gradFill>
            <a:ln w="12700">
              <a:solidFill>
                <a:srgbClr val="2F61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400" b="1"/>
                <a:t>funkcja f1.3</a:t>
              </a:r>
            </a:p>
          </p:txBody>
        </p:sp>
        <p:sp>
          <p:nvSpPr>
            <p:cNvPr id="16412" name="AutoShape 11"/>
            <p:cNvSpPr>
              <a:spLocks noChangeArrowheads="1"/>
            </p:cNvSpPr>
            <p:nvPr/>
          </p:nvSpPr>
          <p:spPr bwMode="auto">
            <a:xfrm>
              <a:off x="4483" y="1456"/>
              <a:ext cx="695" cy="200"/>
            </a:xfrm>
            <a:prstGeom prst="roundRect">
              <a:avLst>
                <a:gd name="adj" fmla="val 0"/>
              </a:avLst>
            </a:prstGeom>
            <a:gradFill rotWithShape="0">
              <a:gsLst>
                <a:gs pos="0">
                  <a:srgbClr val="66FFFF"/>
                </a:gs>
                <a:gs pos="100000">
                  <a:srgbClr val="44AAAA"/>
                </a:gs>
              </a:gsLst>
              <a:path path="shape">
                <a:fillToRect l="50000" t="50000" r="50000" b="50000"/>
              </a:path>
            </a:gradFill>
            <a:ln w="12700">
              <a:solidFill>
                <a:srgbClr val="2F61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400" b="1"/>
                <a:t>funkcja f1.1</a:t>
              </a:r>
            </a:p>
          </p:txBody>
        </p:sp>
        <p:sp>
          <p:nvSpPr>
            <p:cNvPr id="16413" name="AutoShape 12"/>
            <p:cNvSpPr>
              <a:spLocks noChangeArrowheads="1"/>
            </p:cNvSpPr>
            <p:nvPr/>
          </p:nvSpPr>
          <p:spPr bwMode="auto">
            <a:xfrm>
              <a:off x="4483" y="1698"/>
              <a:ext cx="695" cy="200"/>
            </a:xfrm>
            <a:prstGeom prst="roundRect">
              <a:avLst>
                <a:gd name="adj" fmla="val 0"/>
              </a:avLst>
            </a:prstGeom>
            <a:gradFill rotWithShape="0">
              <a:gsLst>
                <a:gs pos="0">
                  <a:srgbClr val="66FFFF"/>
                </a:gs>
                <a:gs pos="100000">
                  <a:srgbClr val="44AAAA"/>
                </a:gs>
              </a:gsLst>
              <a:path path="shape">
                <a:fillToRect l="50000" t="50000" r="50000" b="50000"/>
              </a:path>
            </a:gradFill>
            <a:ln w="12700">
              <a:solidFill>
                <a:srgbClr val="2F61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400" b="1"/>
                <a:t>funkcja f1.2</a:t>
              </a:r>
            </a:p>
          </p:txBody>
        </p:sp>
        <p:sp>
          <p:nvSpPr>
            <p:cNvPr id="16414" name="AutoShape 13"/>
            <p:cNvSpPr>
              <a:spLocks noChangeArrowheads="1"/>
            </p:cNvSpPr>
            <p:nvPr/>
          </p:nvSpPr>
          <p:spPr bwMode="auto">
            <a:xfrm>
              <a:off x="4681" y="2198"/>
              <a:ext cx="779" cy="200"/>
            </a:xfrm>
            <a:prstGeom prst="roundRect">
              <a:avLst>
                <a:gd name="adj" fmla="val 0"/>
              </a:avLst>
            </a:prstGeom>
            <a:gradFill rotWithShape="0">
              <a:gsLst>
                <a:gs pos="0">
                  <a:srgbClr val="66FFFF"/>
                </a:gs>
                <a:gs pos="100000">
                  <a:srgbClr val="44AAAA"/>
                </a:gs>
              </a:gsLst>
              <a:path path="shape">
                <a:fillToRect l="50000" t="50000" r="50000" b="50000"/>
              </a:path>
            </a:gradFill>
            <a:ln w="12700">
              <a:solidFill>
                <a:srgbClr val="2F61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400" b="1"/>
                <a:t>funkcja f1.3.1</a:t>
              </a:r>
            </a:p>
          </p:txBody>
        </p:sp>
        <p:sp>
          <p:nvSpPr>
            <p:cNvPr id="16415" name="Line 14"/>
            <p:cNvSpPr>
              <a:spLocks noChangeShapeType="1"/>
            </p:cNvSpPr>
            <p:nvPr/>
          </p:nvSpPr>
          <p:spPr bwMode="auto">
            <a:xfrm>
              <a:off x="4337" y="1411"/>
              <a:ext cx="0" cy="16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6416" name="Line 15"/>
            <p:cNvSpPr>
              <a:spLocks noChangeShapeType="1"/>
            </p:cNvSpPr>
            <p:nvPr/>
          </p:nvSpPr>
          <p:spPr bwMode="auto">
            <a:xfrm>
              <a:off x="4337" y="3040"/>
              <a:ext cx="14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6417" name="Line 16"/>
            <p:cNvSpPr>
              <a:spLocks noChangeShapeType="1"/>
            </p:cNvSpPr>
            <p:nvPr/>
          </p:nvSpPr>
          <p:spPr bwMode="auto">
            <a:xfrm>
              <a:off x="4337" y="2045"/>
              <a:ext cx="14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6418" name="Line 17"/>
            <p:cNvSpPr>
              <a:spLocks noChangeShapeType="1"/>
            </p:cNvSpPr>
            <p:nvPr/>
          </p:nvSpPr>
          <p:spPr bwMode="auto">
            <a:xfrm>
              <a:off x="4337" y="1791"/>
              <a:ext cx="14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6419" name="Line 18"/>
            <p:cNvSpPr>
              <a:spLocks noChangeShapeType="1"/>
            </p:cNvSpPr>
            <p:nvPr/>
          </p:nvSpPr>
          <p:spPr bwMode="auto">
            <a:xfrm>
              <a:off x="4337" y="1559"/>
              <a:ext cx="14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grpSp>
          <p:nvGrpSpPr>
            <p:cNvPr id="16420" name="Group 19"/>
            <p:cNvGrpSpPr>
              <a:grpSpLocks/>
            </p:cNvGrpSpPr>
            <p:nvPr/>
          </p:nvGrpSpPr>
          <p:grpSpPr bwMode="auto">
            <a:xfrm>
              <a:off x="4532" y="2151"/>
              <a:ext cx="148" cy="631"/>
              <a:chOff x="2470" y="2369"/>
              <a:chExt cx="148" cy="631"/>
            </a:xfrm>
          </p:grpSpPr>
          <p:sp>
            <p:nvSpPr>
              <p:cNvPr id="16426" name="Line 20"/>
              <p:cNvSpPr>
                <a:spLocks noChangeShapeType="1"/>
              </p:cNvSpPr>
              <p:nvPr/>
            </p:nvSpPr>
            <p:spPr bwMode="auto">
              <a:xfrm>
                <a:off x="2470" y="2369"/>
                <a:ext cx="0" cy="63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6427" name="Line 21"/>
              <p:cNvSpPr>
                <a:spLocks noChangeShapeType="1"/>
              </p:cNvSpPr>
              <p:nvPr/>
            </p:nvSpPr>
            <p:spPr bwMode="auto">
              <a:xfrm>
                <a:off x="2470" y="2993"/>
                <a:ext cx="14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6428" name="Line 22"/>
              <p:cNvSpPr>
                <a:spLocks noChangeShapeType="1"/>
              </p:cNvSpPr>
              <p:nvPr/>
            </p:nvSpPr>
            <p:spPr bwMode="auto">
              <a:xfrm>
                <a:off x="2470" y="2754"/>
                <a:ext cx="14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6429" name="Line 23"/>
              <p:cNvSpPr>
                <a:spLocks noChangeShapeType="1"/>
              </p:cNvSpPr>
              <p:nvPr/>
            </p:nvSpPr>
            <p:spPr bwMode="auto">
              <a:xfrm>
                <a:off x="2470" y="2514"/>
                <a:ext cx="14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grpSp>
        <p:grpSp>
          <p:nvGrpSpPr>
            <p:cNvPr id="16421" name="Group 24"/>
            <p:cNvGrpSpPr>
              <a:grpSpLocks/>
            </p:cNvGrpSpPr>
            <p:nvPr/>
          </p:nvGrpSpPr>
          <p:grpSpPr bwMode="auto">
            <a:xfrm>
              <a:off x="4532" y="3159"/>
              <a:ext cx="148" cy="631"/>
              <a:chOff x="2470" y="2369"/>
              <a:chExt cx="148" cy="631"/>
            </a:xfrm>
          </p:grpSpPr>
          <p:sp>
            <p:nvSpPr>
              <p:cNvPr id="16422" name="Line 25"/>
              <p:cNvSpPr>
                <a:spLocks noChangeShapeType="1"/>
              </p:cNvSpPr>
              <p:nvPr/>
            </p:nvSpPr>
            <p:spPr bwMode="auto">
              <a:xfrm>
                <a:off x="2470" y="2369"/>
                <a:ext cx="0" cy="63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6423" name="Line 26"/>
              <p:cNvSpPr>
                <a:spLocks noChangeShapeType="1"/>
              </p:cNvSpPr>
              <p:nvPr/>
            </p:nvSpPr>
            <p:spPr bwMode="auto">
              <a:xfrm>
                <a:off x="2470" y="2993"/>
                <a:ext cx="14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6424" name="Line 27"/>
              <p:cNvSpPr>
                <a:spLocks noChangeShapeType="1"/>
              </p:cNvSpPr>
              <p:nvPr/>
            </p:nvSpPr>
            <p:spPr bwMode="auto">
              <a:xfrm>
                <a:off x="2470" y="2754"/>
                <a:ext cx="14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6425" name="Line 28"/>
              <p:cNvSpPr>
                <a:spLocks noChangeShapeType="1"/>
              </p:cNvSpPr>
              <p:nvPr/>
            </p:nvSpPr>
            <p:spPr bwMode="auto">
              <a:xfrm>
                <a:off x="2470" y="2514"/>
                <a:ext cx="14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grpSp>
      </p:grpSp>
      <p:sp>
        <p:nvSpPr>
          <p:cNvPr id="16388" name="AutoShape 29"/>
          <p:cNvSpPr>
            <a:spLocks noChangeArrowheads="1"/>
          </p:cNvSpPr>
          <p:nvPr/>
        </p:nvSpPr>
        <p:spPr bwMode="auto">
          <a:xfrm>
            <a:off x="3714750" y="2116138"/>
            <a:ext cx="969963" cy="317500"/>
          </a:xfrm>
          <a:prstGeom prst="roundRect">
            <a:avLst>
              <a:gd name="adj" fmla="val 0"/>
            </a:avLst>
          </a:prstGeom>
          <a:gradFill rotWithShape="0">
            <a:gsLst>
              <a:gs pos="0">
                <a:srgbClr val="66FFFF"/>
              </a:gs>
              <a:gs pos="100000">
                <a:srgbClr val="44AAAA"/>
              </a:gs>
            </a:gsLst>
            <a:path path="shape">
              <a:fillToRect l="50000" t="50000" r="50000" b="50000"/>
            </a:path>
          </a:gradFill>
          <a:ln w="12700">
            <a:solidFill>
              <a:srgbClr val="2F61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400" b="1"/>
              <a:t>funkcja f1</a:t>
            </a:r>
          </a:p>
        </p:txBody>
      </p:sp>
      <p:sp>
        <p:nvSpPr>
          <p:cNvPr id="16389" name="AutoShape 33"/>
          <p:cNvSpPr>
            <a:spLocks noChangeArrowheads="1"/>
          </p:cNvSpPr>
          <p:nvPr/>
        </p:nvSpPr>
        <p:spPr bwMode="auto">
          <a:xfrm>
            <a:off x="4035425" y="3687763"/>
            <a:ext cx="1103313" cy="317500"/>
          </a:xfrm>
          <a:prstGeom prst="roundRect">
            <a:avLst>
              <a:gd name="adj" fmla="val 0"/>
            </a:avLst>
          </a:prstGeom>
          <a:gradFill rotWithShape="0">
            <a:gsLst>
              <a:gs pos="0">
                <a:srgbClr val="66FFFF"/>
              </a:gs>
              <a:gs pos="100000">
                <a:srgbClr val="44AAAA"/>
              </a:gs>
            </a:gsLst>
            <a:path path="shape">
              <a:fillToRect l="50000" t="50000" r="50000" b="50000"/>
            </a:path>
          </a:gradFill>
          <a:ln w="12700">
            <a:solidFill>
              <a:srgbClr val="2F61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400" b="1"/>
              <a:t>funkcja f1.4</a:t>
            </a:r>
          </a:p>
        </p:txBody>
      </p:sp>
      <p:sp>
        <p:nvSpPr>
          <p:cNvPr id="16390" name="AutoShape 36"/>
          <p:cNvSpPr>
            <a:spLocks noChangeArrowheads="1"/>
          </p:cNvSpPr>
          <p:nvPr/>
        </p:nvSpPr>
        <p:spPr bwMode="auto">
          <a:xfrm>
            <a:off x="4022725" y="3290888"/>
            <a:ext cx="1103313" cy="317500"/>
          </a:xfrm>
          <a:prstGeom prst="roundRect">
            <a:avLst>
              <a:gd name="adj" fmla="val 0"/>
            </a:avLst>
          </a:prstGeom>
          <a:gradFill rotWithShape="0">
            <a:gsLst>
              <a:gs pos="0">
                <a:srgbClr val="66FFFF"/>
              </a:gs>
              <a:gs pos="100000">
                <a:srgbClr val="44AAAA"/>
              </a:gs>
            </a:gsLst>
            <a:path path="shape">
              <a:fillToRect l="50000" t="50000" r="50000" b="50000"/>
            </a:path>
          </a:gradFill>
          <a:ln w="12700">
            <a:solidFill>
              <a:srgbClr val="2F61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400" b="1"/>
              <a:t>funkcja f1.3</a:t>
            </a:r>
          </a:p>
        </p:txBody>
      </p:sp>
      <p:sp>
        <p:nvSpPr>
          <p:cNvPr id="16391" name="AutoShape 37"/>
          <p:cNvSpPr>
            <a:spLocks noChangeArrowheads="1"/>
          </p:cNvSpPr>
          <p:nvPr/>
        </p:nvSpPr>
        <p:spPr bwMode="auto">
          <a:xfrm>
            <a:off x="4022725" y="2509838"/>
            <a:ext cx="1103313" cy="317500"/>
          </a:xfrm>
          <a:prstGeom prst="roundRect">
            <a:avLst>
              <a:gd name="adj" fmla="val 0"/>
            </a:avLst>
          </a:prstGeom>
          <a:gradFill rotWithShape="0">
            <a:gsLst>
              <a:gs pos="0">
                <a:srgbClr val="66FFFF"/>
              </a:gs>
              <a:gs pos="100000">
                <a:srgbClr val="44AAAA"/>
              </a:gs>
            </a:gsLst>
            <a:path path="shape">
              <a:fillToRect l="50000" t="50000" r="50000" b="50000"/>
            </a:path>
          </a:gradFill>
          <a:ln w="12700">
            <a:solidFill>
              <a:srgbClr val="2F61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400" b="1"/>
              <a:t>funkcja f1.1</a:t>
            </a:r>
          </a:p>
        </p:txBody>
      </p:sp>
      <p:sp>
        <p:nvSpPr>
          <p:cNvPr id="16392" name="AutoShape 38"/>
          <p:cNvSpPr>
            <a:spLocks noChangeArrowheads="1"/>
          </p:cNvSpPr>
          <p:nvPr/>
        </p:nvSpPr>
        <p:spPr bwMode="auto">
          <a:xfrm>
            <a:off x="4022725" y="2894013"/>
            <a:ext cx="1103313" cy="317500"/>
          </a:xfrm>
          <a:prstGeom prst="roundRect">
            <a:avLst>
              <a:gd name="adj" fmla="val 0"/>
            </a:avLst>
          </a:prstGeom>
          <a:gradFill rotWithShape="0">
            <a:gsLst>
              <a:gs pos="0">
                <a:srgbClr val="66FFFF"/>
              </a:gs>
              <a:gs pos="100000">
                <a:srgbClr val="44AAAA"/>
              </a:gs>
            </a:gsLst>
            <a:path path="shape">
              <a:fillToRect l="50000" t="50000" r="50000" b="50000"/>
            </a:path>
          </a:gradFill>
          <a:ln w="12700">
            <a:solidFill>
              <a:srgbClr val="2F61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400" b="1"/>
              <a:t>funkcja f1.2</a:t>
            </a:r>
          </a:p>
        </p:txBody>
      </p:sp>
      <p:sp>
        <p:nvSpPr>
          <p:cNvPr id="16393" name="Line 40"/>
          <p:cNvSpPr>
            <a:spLocks noChangeShapeType="1"/>
          </p:cNvSpPr>
          <p:nvPr/>
        </p:nvSpPr>
        <p:spPr bwMode="auto">
          <a:xfrm flipH="1">
            <a:off x="3789363" y="2438400"/>
            <a:ext cx="1587" cy="14351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6394" name="Line 41"/>
          <p:cNvSpPr>
            <a:spLocks noChangeShapeType="1"/>
          </p:cNvSpPr>
          <p:nvPr/>
        </p:nvSpPr>
        <p:spPr bwMode="auto">
          <a:xfrm>
            <a:off x="3790950" y="3868738"/>
            <a:ext cx="2349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6395" name="Line 42"/>
          <p:cNvSpPr>
            <a:spLocks noChangeShapeType="1"/>
          </p:cNvSpPr>
          <p:nvPr/>
        </p:nvSpPr>
        <p:spPr bwMode="auto">
          <a:xfrm>
            <a:off x="3790950" y="3444875"/>
            <a:ext cx="2349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6396" name="Line 43"/>
          <p:cNvSpPr>
            <a:spLocks noChangeShapeType="1"/>
          </p:cNvSpPr>
          <p:nvPr/>
        </p:nvSpPr>
        <p:spPr bwMode="auto">
          <a:xfrm>
            <a:off x="3790950" y="3041650"/>
            <a:ext cx="2349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6397" name="Line 44"/>
          <p:cNvSpPr>
            <a:spLocks noChangeShapeType="1"/>
          </p:cNvSpPr>
          <p:nvPr/>
        </p:nvSpPr>
        <p:spPr bwMode="auto">
          <a:xfrm>
            <a:off x="3790950" y="2673350"/>
            <a:ext cx="2349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6398" name="AutoShape 55"/>
          <p:cNvSpPr>
            <a:spLocks noChangeArrowheads="1"/>
          </p:cNvSpPr>
          <p:nvPr/>
        </p:nvSpPr>
        <p:spPr bwMode="auto">
          <a:xfrm>
            <a:off x="1208088" y="2901950"/>
            <a:ext cx="969962" cy="317500"/>
          </a:xfrm>
          <a:prstGeom prst="roundRect">
            <a:avLst>
              <a:gd name="adj" fmla="val 0"/>
            </a:avLst>
          </a:prstGeom>
          <a:gradFill rotWithShape="0">
            <a:gsLst>
              <a:gs pos="0">
                <a:srgbClr val="66FFFF"/>
              </a:gs>
              <a:gs pos="100000">
                <a:srgbClr val="44AAAA"/>
              </a:gs>
            </a:gsLst>
            <a:path path="shape">
              <a:fillToRect l="50000" t="50000" r="50000" b="50000"/>
            </a:path>
          </a:gradFill>
          <a:ln w="12700">
            <a:solidFill>
              <a:srgbClr val="2F61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400" b="1"/>
              <a:t>funkcja f1</a:t>
            </a:r>
          </a:p>
        </p:txBody>
      </p:sp>
      <p:sp>
        <p:nvSpPr>
          <p:cNvPr id="16399" name="AutoShape 58"/>
          <p:cNvSpPr>
            <a:spLocks noChangeArrowheads="1"/>
          </p:cNvSpPr>
          <p:nvPr/>
        </p:nvSpPr>
        <p:spPr bwMode="auto">
          <a:xfrm>
            <a:off x="2671763" y="2894013"/>
            <a:ext cx="593725" cy="333375"/>
          </a:xfrm>
          <a:prstGeom prst="rightArrow">
            <a:avLst>
              <a:gd name="adj1" fmla="val 50000"/>
              <a:gd name="adj2" fmla="val 44524"/>
            </a:avLst>
          </a:prstGeom>
          <a:solidFill>
            <a:srgbClr val="FC0128"/>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6400" name="AutoShape 59"/>
          <p:cNvSpPr>
            <a:spLocks noChangeArrowheads="1"/>
          </p:cNvSpPr>
          <p:nvPr/>
        </p:nvSpPr>
        <p:spPr bwMode="auto">
          <a:xfrm>
            <a:off x="5607050" y="2894013"/>
            <a:ext cx="593725" cy="333375"/>
          </a:xfrm>
          <a:prstGeom prst="rightArrow">
            <a:avLst>
              <a:gd name="adj1" fmla="val 50000"/>
              <a:gd name="adj2" fmla="val 44524"/>
            </a:avLst>
          </a:prstGeom>
          <a:solidFill>
            <a:srgbClr val="FC0128"/>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6401" name="Text Box 61"/>
          <p:cNvSpPr txBox="1">
            <a:spLocks noChangeArrowheads="1"/>
          </p:cNvSpPr>
          <p:nvPr/>
        </p:nvSpPr>
        <p:spPr bwMode="auto">
          <a:xfrm>
            <a:off x="568325" y="4240213"/>
            <a:ext cx="6891338"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W ten sposób można dekomponować funkcje do </a:t>
            </a:r>
          </a:p>
          <a:p>
            <a:r>
              <a:rPr lang="pl-PL" altLang="pl-PL"/>
              <a:t>dowolnego poziomu (podejście </a:t>
            </a:r>
            <a:r>
              <a:rPr lang="pl-PL" altLang="pl-PL" i="1"/>
              <a:t>top-down</a:t>
            </a:r>
            <a:r>
              <a:rPr lang="pl-PL" altLang="pl-PL"/>
              <a:t>).</a:t>
            </a:r>
          </a:p>
          <a:p>
            <a:endParaRPr lang="pl-PL" altLang="pl-PL"/>
          </a:p>
          <a:p>
            <a:r>
              <a:rPr lang="pl-PL" altLang="pl-PL"/>
              <a:t>Możliwe jest również podejście odwrotne (</a:t>
            </a:r>
            <a:r>
              <a:rPr lang="pl-PL" altLang="pl-PL" i="1"/>
              <a:t>bottom-up</a:t>
            </a:r>
            <a:r>
              <a:rPr lang="pl-PL" altLang="pl-PL"/>
              <a:t>), kiedy składamy kilka funkcji bardziej elementarnych w jedną funkcje bardziej ogólną. Możliwa jest również technika mieszana.</a:t>
            </a:r>
          </a:p>
        </p:txBody>
      </p:sp>
      <p:sp>
        <p:nvSpPr>
          <p:cNvPr id="16402" name="AutoShape 62"/>
          <p:cNvSpPr>
            <a:spLocks noChangeArrowheads="1"/>
          </p:cNvSpPr>
          <p:nvPr/>
        </p:nvSpPr>
        <p:spPr bwMode="auto">
          <a:xfrm>
            <a:off x="114300" y="4225925"/>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6403" name="AutoShape 63"/>
          <p:cNvSpPr>
            <a:spLocks noChangeArrowheads="1"/>
          </p:cNvSpPr>
          <p:nvPr/>
        </p:nvSpPr>
        <p:spPr bwMode="auto">
          <a:xfrm>
            <a:off x="125413" y="5183188"/>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pl-PL" altLang="pl-PL" smtClean="0"/>
              <a:t>Przykład: program podatkowy</a:t>
            </a:r>
          </a:p>
        </p:txBody>
      </p:sp>
      <p:sp>
        <p:nvSpPr>
          <p:cNvPr id="17411" name="Text Box 3"/>
          <p:cNvSpPr txBox="1">
            <a:spLocks noChangeArrowheads="1"/>
          </p:cNvSpPr>
          <p:nvPr/>
        </p:nvSpPr>
        <p:spPr bwMode="auto">
          <a:xfrm>
            <a:off x="274638" y="1385888"/>
            <a:ext cx="8704262" cy="503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just"/>
            <a:r>
              <a:rPr lang="pl-PL" altLang="pl-PL" sz="1800"/>
              <a:t>Program ułatwia przygotowanie formularzy zeznań podatkowych (PIT-ów) oraz przechowanie informacji o źródłach przychodów i ulg. Zeznanie może być tworzone przez pojedynczego podatnika lub małżeństwa. Zeznania mogą obejmować informacje o rocznych przychodach (w przypadku małżeństwa z podziałem na przychody męża i żony) oraz o ulgach podatkowych. Przychody podzielone są na klasy ze względu na źródło uzyskania, np. poza-rolnicza działalność gospodarcza, wolny zawód,... W ramach danej klasy przychodów podatnik mógł osiągnąć szereg przychodów z różnych źródeł. </a:t>
            </a:r>
          </a:p>
          <a:p>
            <a:pPr algn="just"/>
            <a:endParaRPr lang="pl-PL" altLang="pl-PL" sz="1800"/>
          </a:p>
          <a:p>
            <a:pPr algn="just"/>
            <a:r>
              <a:rPr lang="pl-PL" altLang="pl-PL" sz="1800"/>
              <a:t>Wszystkie przychody opisane są przez kwotę przychodu, kwotę kosztów, kwotę zapłaconych zaliczek oraz kwotę dochodu. Powyższe informacje pozwalają obliczyć należny podatek oraz kwotę do zapłaty lub zwrotu. Zeznanie zawiera także informację o podatniku oraz adres Urzędu Skarbowego.</a:t>
            </a:r>
          </a:p>
          <a:p>
            <a:pPr algn="just"/>
            <a:endParaRPr lang="pl-PL" altLang="pl-PL" sz="1800"/>
          </a:p>
          <a:p>
            <a:pPr algn="just"/>
            <a:r>
              <a:rPr lang="pl-PL" altLang="pl-PL" sz="1800"/>
              <a:t>System pozwala wydrukować wzorzec zeznania zawierający wszystkie informacje, jakie podatnik musi umieścić w formularzu. Zeznanie można zabezpieczyć przed dalszymi zmianami (po złożeniu w Urzędzie Skarbowym). System pozwala na tworzenie listy podatników oraz urzędów skarbowych, które mogą być pomocne przy tworzeniu nowego zeznania. Przechowuje także informację o wszystkich złożonych zeznaniach.</a:t>
            </a:r>
          </a:p>
        </p:txBody>
      </p:sp>
      <p:sp>
        <p:nvSpPr>
          <p:cNvPr id="17412" name="Text Box 4"/>
          <p:cNvSpPr txBox="1">
            <a:spLocks noChangeArrowheads="1"/>
          </p:cNvSpPr>
          <p:nvPr/>
        </p:nvSpPr>
        <p:spPr bwMode="auto">
          <a:xfrm>
            <a:off x="254000" y="871538"/>
            <a:ext cx="4286250" cy="409575"/>
          </a:xfrm>
          <a:prstGeom prst="rect">
            <a:avLst/>
          </a:prstGeom>
          <a:solidFill>
            <a:schemeClr val="accent1"/>
          </a:solidFill>
          <a:ln w="12700">
            <a:solidFill>
              <a:srgbClr val="00279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„Surowy” wynik wywiadów z klientem:</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pl-PL" altLang="pl-PL" smtClean="0"/>
              <a:t>Program podatkowy: hierarchia funkcji</a:t>
            </a:r>
          </a:p>
        </p:txBody>
      </p:sp>
      <p:sp>
        <p:nvSpPr>
          <p:cNvPr id="18435" name="AutoShape 4"/>
          <p:cNvSpPr>
            <a:spLocks noChangeArrowheads="1"/>
          </p:cNvSpPr>
          <p:nvPr/>
        </p:nvSpPr>
        <p:spPr bwMode="auto">
          <a:xfrm>
            <a:off x="1417638" y="901700"/>
            <a:ext cx="1938337" cy="317500"/>
          </a:xfrm>
          <a:prstGeom prst="roundRect">
            <a:avLst>
              <a:gd name="adj" fmla="val 0"/>
            </a:avLst>
          </a:prstGeom>
          <a:gradFill rotWithShape="0">
            <a:gsLst>
              <a:gs pos="0">
                <a:srgbClr val="66FFFF"/>
              </a:gs>
              <a:gs pos="100000">
                <a:srgbClr val="44AAAA"/>
              </a:gs>
            </a:gsLst>
            <a:path path="shape">
              <a:fillToRect l="50000" t="50000" r="50000" b="50000"/>
            </a:path>
          </a:gradFill>
          <a:ln w="12700">
            <a:solidFill>
              <a:srgbClr val="2F61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400" b="1"/>
              <a:t>Ewidencja podatników</a:t>
            </a:r>
          </a:p>
        </p:txBody>
      </p:sp>
      <p:sp>
        <p:nvSpPr>
          <p:cNvPr id="18436" name="AutoShape 5"/>
          <p:cNvSpPr>
            <a:spLocks noChangeArrowheads="1"/>
          </p:cNvSpPr>
          <p:nvPr/>
        </p:nvSpPr>
        <p:spPr bwMode="auto">
          <a:xfrm>
            <a:off x="2746375" y="4841875"/>
            <a:ext cx="1544638" cy="317500"/>
          </a:xfrm>
          <a:prstGeom prst="roundRect">
            <a:avLst>
              <a:gd name="adj" fmla="val 0"/>
            </a:avLst>
          </a:prstGeom>
          <a:gradFill rotWithShape="0">
            <a:gsLst>
              <a:gs pos="0">
                <a:srgbClr val="66FFFF"/>
              </a:gs>
              <a:gs pos="100000">
                <a:srgbClr val="44AAAA"/>
              </a:gs>
            </a:gsLst>
            <a:path path="shape">
              <a:fillToRect l="50000" t="50000" r="50000" b="50000"/>
            </a:path>
          </a:gradFill>
          <a:ln w="12700">
            <a:solidFill>
              <a:srgbClr val="2F61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400" b="1"/>
              <a:t>Wydruk zeznania</a:t>
            </a:r>
          </a:p>
        </p:txBody>
      </p:sp>
      <p:sp>
        <p:nvSpPr>
          <p:cNvPr id="18437" name="AutoShape 6"/>
          <p:cNvSpPr>
            <a:spLocks noChangeArrowheads="1"/>
          </p:cNvSpPr>
          <p:nvPr/>
        </p:nvSpPr>
        <p:spPr bwMode="auto">
          <a:xfrm>
            <a:off x="2746375" y="4445000"/>
            <a:ext cx="2079625" cy="317500"/>
          </a:xfrm>
          <a:prstGeom prst="roundRect">
            <a:avLst>
              <a:gd name="adj" fmla="val 0"/>
            </a:avLst>
          </a:prstGeom>
          <a:gradFill rotWithShape="0">
            <a:gsLst>
              <a:gs pos="0">
                <a:srgbClr val="66FFFF"/>
              </a:gs>
              <a:gs pos="100000">
                <a:srgbClr val="44AAAA"/>
              </a:gs>
            </a:gsLst>
            <a:path path="shape">
              <a:fillToRect l="50000" t="50000" r="50000" b="50000"/>
            </a:path>
          </a:gradFill>
          <a:ln w="12700">
            <a:solidFill>
              <a:srgbClr val="2F61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400" b="1"/>
              <a:t>Wyświetlanie rozliczenia</a:t>
            </a:r>
          </a:p>
        </p:txBody>
      </p:sp>
      <p:sp>
        <p:nvSpPr>
          <p:cNvPr id="18438" name="AutoShape 7"/>
          <p:cNvSpPr>
            <a:spLocks noChangeArrowheads="1"/>
          </p:cNvSpPr>
          <p:nvPr/>
        </p:nvSpPr>
        <p:spPr bwMode="auto">
          <a:xfrm>
            <a:off x="2746375" y="4052888"/>
            <a:ext cx="2254250" cy="317500"/>
          </a:xfrm>
          <a:prstGeom prst="roundRect">
            <a:avLst>
              <a:gd name="adj" fmla="val 0"/>
            </a:avLst>
          </a:prstGeom>
          <a:gradFill rotWithShape="0">
            <a:gsLst>
              <a:gs pos="0">
                <a:srgbClr val="66FFFF"/>
              </a:gs>
              <a:gs pos="100000">
                <a:srgbClr val="44AAAA"/>
              </a:gs>
            </a:gsLst>
            <a:path path="shape">
              <a:fillToRect l="50000" t="50000" r="50000" b="50000"/>
            </a:path>
          </a:gradFill>
          <a:ln w="12700">
            <a:solidFill>
              <a:srgbClr val="2F61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400" b="1"/>
              <a:t>Edycja informacji o ulgach</a:t>
            </a:r>
          </a:p>
        </p:txBody>
      </p:sp>
      <p:sp>
        <p:nvSpPr>
          <p:cNvPr id="18439" name="AutoShape 8"/>
          <p:cNvSpPr>
            <a:spLocks noChangeArrowheads="1"/>
          </p:cNvSpPr>
          <p:nvPr/>
        </p:nvSpPr>
        <p:spPr bwMode="auto">
          <a:xfrm>
            <a:off x="2746375" y="3678238"/>
            <a:ext cx="2728913" cy="317500"/>
          </a:xfrm>
          <a:prstGeom prst="roundRect">
            <a:avLst>
              <a:gd name="adj" fmla="val 0"/>
            </a:avLst>
          </a:prstGeom>
          <a:gradFill rotWithShape="0">
            <a:gsLst>
              <a:gs pos="0">
                <a:srgbClr val="66FFFF"/>
              </a:gs>
              <a:gs pos="100000">
                <a:srgbClr val="44AAAA"/>
              </a:gs>
            </a:gsLst>
            <a:path path="shape">
              <a:fillToRect l="50000" t="50000" r="50000" b="50000"/>
            </a:path>
          </a:gradFill>
          <a:ln w="12700">
            <a:solidFill>
              <a:srgbClr val="2F61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400" b="1"/>
              <a:t>Edycja informacji o przychodach</a:t>
            </a:r>
          </a:p>
        </p:txBody>
      </p:sp>
      <p:sp>
        <p:nvSpPr>
          <p:cNvPr id="18440" name="AutoShape 9"/>
          <p:cNvSpPr>
            <a:spLocks noChangeArrowheads="1"/>
          </p:cNvSpPr>
          <p:nvPr/>
        </p:nvSpPr>
        <p:spPr bwMode="auto">
          <a:xfrm>
            <a:off x="2039938" y="2497138"/>
            <a:ext cx="1644650" cy="317500"/>
          </a:xfrm>
          <a:prstGeom prst="roundRect">
            <a:avLst>
              <a:gd name="adj" fmla="val 0"/>
            </a:avLst>
          </a:prstGeom>
          <a:gradFill rotWithShape="0">
            <a:gsLst>
              <a:gs pos="0">
                <a:srgbClr val="66FFFF"/>
              </a:gs>
              <a:gs pos="100000">
                <a:srgbClr val="44AAAA"/>
              </a:gs>
            </a:gsLst>
            <a:path path="shape">
              <a:fillToRect l="50000" t="50000" r="50000" b="50000"/>
            </a:path>
          </a:gradFill>
          <a:ln w="12700">
            <a:solidFill>
              <a:srgbClr val="2F61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400" b="1"/>
              <a:t>Usuwanie zeznania</a:t>
            </a:r>
          </a:p>
        </p:txBody>
      </p:sp>
      <p:sp>
        <p:nvSpPr>
          <p:cNvPr id="18441" name="AutoShape 10"/>
          <p:cNvSpPr>
            <a:spLocks noChangeArrowheads="1"/>
          </p:cNvSpPr>
          <p:nvPr/>
        </p:nvSpPr>
        <p:spPr bwMode="auto">
          <a:xfrm>
            <a:off x="2039938" y="2881313"/>
            <a:ext cx="2070100" cy="317500"/>
          </a:xfrm>
          <a:prstGeom prst="roundRect">
            <a:avLst>
              <a:gd name="adj" fmla="val 0"/>
            </a:avLst>
          </a:prstGeom>
          <a:gradFill rotWithShape="0">
            <a:gsLst>
              <a:gs pos="0">
                <a:srgbClr val="66FFFF"/>
              </a:gs>
              <a:gs pos="100000">
                <a:srgbClr val="44AAAA"/>
              </a:gs>
            </a:gsLst>
            <a:path path="shape">
              <a:fillToRect l="50000" t="50000" r="50000" b="50000"/>
            </a:path>
          </a:gradFill>
          <a:ln w="12700">
            <a:solidFill>
              <a:srgbClr val="2F61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400" b="1"/>
              <a:t>Zabezpieczanie zeznania</a:t>
            </a:r>
          </a:p>
        </p:txBody>
      </p:sp>
      <p:sp>
        <p:nvSpPr>
          <p:cNvPr id="18442" name="AutoShape 12"/>
          <p:cNvSpPr>
            <a:spLocks noChangeArrowheads="1"/>
          </p:cNvSpPr>
          <p:nvPr/>
        </p:nvSpPr>
        <p:spPr bwMode="auto">
          <a:xfrm>
            <a:off x="1417638" y="1296988"/>
            <a:ext cx="2760662" cy="317500"/>
          </a:xfrm>
          <a:prstGeom prst="roundRect">
            <a:avLst>
              <a:gd name="adj" fmla="val 0"/>
            </a:avLst>
          </a:prstGeom>
          <a:gradFill rotWithShape="0">
            <a:gsLst>
              <a:gs pos="0">
                <a:srgbClr val="66FFFF"/>
              </a:gs>
              <a:gs pos="100000">
                <a:srgbClr val="44AAAA"/>
              </a:gs>
            </a:gsLst>
            <a:path path="shape">
              <a:fillToRect l="50000" t="50000" r="50000" b="50000"/>
            </a:path>
          </a:gradFill>
          <a:ln w="12700">
            <a:solidFill>
              <a:srgbClr val="2F61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400" b="1"/>
              <a:t>Ewidencja Urzędów Skarbowych </a:t>
            </a:r>
          </a:p>
        </p:txBody>
      </p:sp>
      <p:sp>
        <p:nvSpPr>
          <p:cNvPr id="18443" name="AutoShape 13"/>
          <p:cNvSpPr>
            <a:spLocks noChangeArrowheads="1"/>
          </p:cNvSpPr>
          <p:nvPr/>
        </p:nvSpPr>
        <p:spPr bwMode="auto">
          <a:xfrm>
            <a:off x="1417638" y="1682750"/>
            <a:ext cx="2625725" cy="317500"/>
          </a:xfrm>
          <a:prstGeom prst="roundRect">
            <a:avLst>
              <a:gd name="adj" fmla="val 0"/>
            </a:avLst>
          </a:prstGeom>
          <a:gradFill rotWithShape="0">
            <a:gsLst>
              <a:gs pos="0">
                <a:srgbClr val="66FFFF"/>
              </a:gs>
              <a:gs pos="100000">
                <a:srgbClr val="44AAAA"/>
              </a:gs>
            </a:gsLst>
            <a:path path="shape">
              <a:fillToRect l="50000" t="50000" r="50000" b="50000"/>
            </a:path>
          </a:gradFill>
          <a:ln w="12700">
            <a:solidFill>
              <a:srgbClr val="2F61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400" b="1"/>
              <a:t>Ewidencja zeznań podatkowych</a:t>
            </a:r>
          </a:p>
        </p:txBody>
      </p:sp>
      <p:sp>
        <p:nvSpPr>
          <p:cNvPr id="18444" name="AutoShape 14"/>
          <p:cNvSpPr>
            <a:spLocks noChangeArrowheads="1"/>
          </p:cNvSpPr>
          <p:nvPr/>
        </p:nvSpPr>
        <p:spPr bwMode="auto">
          <a:xfrm>
            <a:off x="2039938" y="2095500"/>
            <a:ext cx="1752600" cy="317500"/>
          </a:xfrm>
          <a:prstGeom prst="roundRect">
            <a:avLst>
              <a:gd name="adj" fmla="val 0"/>
            </a:avLst>
          </a:prstGeom>
          <a:gradFill rotWithShape="0">
            <a:gsLst>
              <a:gs pos="0">
                <a:srgbClr val="66FFFF"/>
              </a:gs>
              <a:gs pos="100000">
                <a:srgbClr val="44AAAA"/>
              </a:gs>
            </a:gsLst>
            <a:path path="shape">
              <a:fillToRect l="50000" t="50000" r="50000" b="50000"/>
            </a:path>
          </a:gradFill>
          <a:ln w="12700">
            <a:solidFill>
              <a:srgbClr val="2F61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400" b="1"/>
              <a:t>Dodawanie zeznania</a:t>
            </a:r>
          </a:p>
        </p:txBody>
      </p:sp>
      <p:sp>
        <p:nvSpPr>
          <p:cNvPr id="18445" name="Line 21"/>
          <p:cNvSpPr>
            <a:spLocks noChangeShapeType="1"/>
          </p:cNvSpPr>
          <p:nvPr/>
        </p:nvSpPr>
        <p:spPr bwMode="auto">
          <a:xfrm>
            <a:off x="1824038" y="2020888"/>
            <a:ext cx="0" cy="41687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8446" name="Line 22"/>
          <p:cNvSpPr>
            <a:spLocks noChangeShapeType="1"/>
          </p:cNvSpPr>
          <p:nvPr/>
        </p:nvSpPr>
        <p:spPr bwMode="auto">
          <a:xfrm>
            <a:off x="1824038" y="3011488"/>
            <a:ext cx="2349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8447" name="Line 23"/>
          <p:cNvSpPr>
            <a:spLocks noChangeShapeType="1"/>
          </p:cNvSpPr>
          <p:nvPr/>
        </p:nvSpPr>
        <p:spPr bwMode="auto">
          <a:xfrm>
            <a:off x="1824038" y="2632075"/>
            <a:ext cx="2349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8448" name="Line 24"/>
          <p:cNvSpPr>
            <a:spLocks noChangeShapeType="1"/>
          </p:cNvSpPr>
          <p:nvPr/>
        </p:nvSpPr>
        <p:spPr bwMode="auto">
          <a:xfrm>
            <a:off x="1824038" y="2251075"/>
            <a:ext cx="2349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8449" name="AutoShape 34"/>
          <p:cNvSpPr>
            <a:spLocks noChangeArrowheads="1"/>
          </p:cNvSpPr>
          <p:nvPr/>
        </p:nvSpPr>
        <p:spPr bwMode="auto">
          <a:xfrm>
            <a:off x="2039938" y="3268663"/>
            <a:ext cx="1436687" cy="317500"/>
          </a:xfrm>
          <a:prstGeom prst="roundRect">
            <a:avLst>
              <a:gd name="adj" fmla="val 0"/>
            </a:avLst>
          </a:prstGeom>
          <a:gradFill rotWithShape="0">
            <a:gsLst>
              <a:gs pos="0">
                <a:srgbClr val="66FFFF"/>
              </a:gs>
              <a:gs pos="100000">
                <a:srgbClr val="44AAAA"/>
              </a:gs>
            </a:gsLst>
            <a:path path="shape">
              <a:fillToRect l="50000" t="50000" r="50000" b="50000"/>
            </a:path>
          </a:gradFill>
          <a:ln w="12700">
            <a:solidFill>
              <a:srgbClr val="2F61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400" b="1"/>
              <a:t>Edycja zeznania</a:t>
            </a:r>
          </a:p>
        </p:txBody>
      </p:sp>
      <p:sp>
        <p:nvSpPr>
          <p:cNvPr id="18450" name="Line 35"/>
          <p:cNvSpPr>
            <a:spLocks noChangeShapeType="1"/>
          </p:cNvSpPr>
          <p:nvPr/>
        </p:nvSpPr>
        <p:spPr bwMode="auto">
          <a:xfrm>
            <a:off x="1827213" y="3411538"/>
            <a:ext cx="2349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grpSp>
        <p:nvGrpSpPr>
          <p:cNvPr id="18451" name="Group 41"/>
          <p:cNvGrpSpPr>
            <a:grpSpLocks/>
          </p:cNvGrpSpPr>
          <p:nvPr/>
        </p:nvGrpSpPr>
        <p:grpSpPr bwMode="auto">
          <a:xfrm>
            <a:off x="2514600" y="3597275"/>
            <a:ext cx="238125" cy="1409700"/>
            <a:chOff x="426" y="2515"/>
            <a:chExt cx="150" cy="888"/>
          </a:xfrm>
        </p:grpSpPr>
        <p:sp>
          <p:nvSpPr>
            <p:cNvPr id="18458" name="Line 36"/>
            <p:cNvSpPr>
              <a:spLocks noChangeShapeType="1"/>
            </p:cNvSpPr>
            <p:nvPr/>
          </p:nvSpPr>
          <p:spPr bwMode="auto">
            <a:xfrm>
              <a:off x="426" y="2515"/>
              <a:ext cx="0" cy="8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8459" name="Line 37"/>
            <p:cNvSpPr>
              <a:spLocks noChangeShapeType="1"/>
            </p:cNvSpPr>
            <p:nvPr/>
          </p:nvSpPr>
          <p:spPr bwMode="auto">
            <a:xfrm>
              <a:off x="426" y="3139"/>
              <a:ext cx="14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8460" name="Line 38"/>
            <p:cNvSpPr>
              <a:spLocks noChangeShapeType="1"/>
            </p:cNvSpPr>
            <p:nvPr/>
          </p:nvSpPr>
          <p:spPr bwMode="auto">
            <a:xfrm>
              <a:off x="426" y="2900"/>
              <a:ext cx="14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8461" name="Line 39"/>
            <p:cNvSpPr>
              <a:spLocks noChangeShapeType="1"/>
            </p:cNvSpPr>
            <p:nvPr/>
          </p:nvSpPr>
          <p:spPr bwMode="auto">
            <a:xfrm>
              <a:off x="426" y="2660"/>
              <a:ext cx="14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8462" name="Line 40"/>
            <p:cNvSpPr>
              <a:spLocks noChangeShapeType="1"/>
            </p:cNvSpPr>
            <p:nvPr/>
          </p:nvSpPr>
          <p:spPr bwMode="auto">
            <a:xfrm>
              <a:off x="428" y="3391"/>
              <a:ext cx="14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grpSp>
      <p:sp>
        <p:nvSpPr>
          <p:cNvPr id="18452" name="AutoShape 42"/>
          <p:cNvSpPr>
            <a:spLocks noChangeArrowheads="1"/>
          </p:cNvSpPr>
          <p:nvPr/>
        </p:nvSpPr>
        <p:spPr bwMode="auto">
          <a:xfrm>
            <a:off x="2039938" y="5251450"/>
            <a:ext cx="2655887" cy="317500"/>
          </a:xfrm>
          <a:prstGeom prst="roundRect">
            <a:avLst>
              <a:gd name="adj" fmla="val 0"/>
            </a:avLst>
          </a:prstGeom>
          <a:gradFill rotWithShape="0">
            <a:gsLst>
              <a:gs pos="0">
                <a:srgbClr val="66FFFF"/>
              </a:gs>
              <a:gs pos="100000">
                <a:srgbClr val="44AAAA"/>
              </a:gs>
            </a:gsLst>
            <a:path path="shape">
              <a:fillToRect l="50000" t="50000" r="50000" b="50000"/>
            </a:path>
          </a:gradFill>
          <a:ln w="12700">
            <a:solidFill>
              <a:srgbClr val="2F61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400" b="1"/>
              <a:t>Wyświetlenie rozliczenia (kopia)</a:t>
            </a:r>
          </a:p>
        </p:txBody>
      </p:sp>
      <p:sp>
        <p:nvSpPr>
          <p:cNvPr id="18453" name="AutoShape 43"/>
          <p:cNvSpPr>
            <a:spLocks noChangeArrowheads="1"/>
          </p:cNvSpPr>
          <p:nvPr/>
        </p:nvSpPr>
        <p:spPr bwMode="auto">
          <a:xfrm>
            <a:off x="2039938" y="5661025"/>
            <a:ext cx="2130425" cy="317500"/>
          </a:xfrm>
          <a:prstGeom prst="roundRect">
            <a:avLst>
              <a:gd name="adj" fmla="val 0"/>
            </a:avLst>
          </a:prstGeom>
          <a:gradFill rotWithShape="0">
            <a:gsLst>
              <a:gs pos="0">
                <a:srgbClr val="66FFFF"/>
              </a:gs>
              <a:gs pos="100000">
                <a:srgbClr val="44AAAA"/>
              </a:gs>
            </a:gsLst>
            <a:path path="shape">
              <a:fillToRect l="50000" t="50000" r="50000" b="50000"/>
            </a:path>
          </a:gradFill>
          <a:ln w="12700">
            <a:solidFill>
              <a:srgbClr val="2F61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400" b="1"/>
              <a:t>Wydruk zeznania (kopia)</a:t>
            </a:r>
          </a:p>
        </p:txBody>
      </p:sp>
      <p:sp>
        <p:nvSpPr>
          <p:cNvPr id="18454" name="AutoShape 44"/>
          <p:cNvSpPr>
            <a:spLocks noChangeArrowheads="1"/>
          </p:cNvSpPr>
          <p:nvPr/>
        </p:nvSpPr>
        <p:spPr bwMode="auto">
          <a:xfrm>
            <a:off x="2039938" y="6061075"/>
            <a:ext cx="5940425" cy="317500"/>
          </a:xfrm>
          <a:prstGeom prst="roundRect">
            <a:avLst>
              <a:gd name="adj" fmla="val 0"/>
            </a:avLst>
          </a:prstGeom>
          <a:gradFill rotWithShape="0">
            <a:gsLst>
              <a:gs pos="0">
                <a:srgbClr val="66FFFF"/>
              </a:gs>
              <a:gs pos="100000">
                <a:srgbClr val="44AAAA"/>
              </a:gs>
            </a:gsLst>
            <a:path path="shape">
              <a:fillToRect l="50000" t="50000" r="50000" b="50000"/>
            </a:path>
          </a:gradFill>
          <a:ln w="12700">
            <a:solidFill>
              <a:srgbClr val="2F61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400" b="1"/>
              <a:t>Przeglądanie zeznania (bez możliwości zmiany dla zeznań zabezpieczonych)</a:t>
            </a:r>
          </a:p>
        </p:txBody>
      </p:sp>
      <p:sp>
        <p:nvSpPr>
          <p:cNvPr id="18455" name="Line 46"/>
          <p:cNvSpPr>
            <a:spLocks noChangeShapeType="1"/>
          </p:cNvSpPr>
          <p:nvPr/>
        </p:nvSpPr>
        <p:spPr bwMode="auto">
          <a:xfrm>
            <a:off x="1827213" y="5786438"/>
            <a:ext cx="2349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8456" name="Line 47"/>
          <p:cNvSpPr>
            <a:spLocks noChangeShapeType="1"/>
          </p:cNvSpPr>
          <p:nvPr/>
        </p:nvSpPr>
        <p:spPr bwMode="auto">
          <a:xfrm>
            <a:off x="1827213" y="5407025"/>
            <a:ext cx="2349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8457" name="Line 49"/>
          <p:cNvSpPr>
            <a:spLocks noChangeShapeType="1"/>
          </p:cNvSpPr>
          <p:nvPr/>
        </p:nvSpPr>
        <p:spPr bwMode="auto">
          <a:xfrm>
            <a:off x="1830388" y="6186488"/>
            <a:ext cx="2349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pl-PL" altLang="pl-PL" smtClean="0"/>
              <a:t>Przykład: system harmonogramowania zleceń</a:t>
            </a:r>
          </a:p>
        </p:txBody>
      </p:sp>
      <p:sp>
        <p:nvSpPr>
          <p:cNvPr id="19459" name="Text Box 3"/>
          <p:cNvSpPr txBox="1">
            <a:spLocks noChangeArrowheads="1"/>
          </p:cNvSpPr>
          <p:nvPr/>
        </p:nvSpPr>
        <p:spPr bwMode="auto">
          <a:xfrm>
            <a:off x="322263" y="1428750"/>
            <a:ext cx="8821737" cy="503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just"/>
            <a:r>
              <a:rPr lang="pl-PL" altLang="pl-PL" sz="1800"/>
              <a:t>Zlecenia dla wydziału przygotowywane są przez dział marketingu. Zlecenie oznacza konieczność wyprodukowania konkretnej ilości pewnego wyrobu przed upływem konkretnego terminu. Czasami może być określony najwcześniejszy pożądany termin realizacji. Dział marketingu wykorzystuje własny system informatyczny, w którym między innymi umieszczane są informacje o zleceniach, pożądane jest więc, aby system harmonogramowania zleceń automatycznie odczytywał te informacje. </a:t>
            </a:r>
          </a:p>
          <a:p>
            <a:pPr algn="just"/>
            <a:endParaRPr lang="pl-PL" altLang="pl-PL" sz="1800"/>
          </a:p>
          <a:p>
            <a:pPr algn="just"/>
            <a:r>
              <a:rPr lang="pl-PL" altLang="pl-PL" sz="1800"/>
              <a:t>Wyprodukowanie danego wyrobu (realizacja zlecenia) wymaga wykonania ciągu operacji. Pewne operacje mogą być wykonywane tylko na jednym urządzeniu; w innych przypadkach możliwe jest wykorzystanie kilku maszyn, które mogą różnić się efektywnością pracy. Po wykonaniu pewnych operacji może być konieczna przerwa, zanim rozpocznie się realizacja następnych; z drugiej strony taka przerwa może trwać przez ograniczony czas. Przestawienie maszyn na inne operacje może wymagać czasu. Co pewien czas (np. raz na miesiąc) ustalany jest harmonogram niezrealizowanych zleceń.</a:t>
            </a:r>
          </a:p>
          <a:p>
            <a:pPr algn="just"/>
            <a:endParaRPr lang="pl-PL" altLang="pl-PL" sz="1800"/>
          </a:p>
          <a:p>
            <a:pPr algn="just"/>
            <a:r>
              <a:rPr lang="pl-PL" altLang="pl-PL" sz="1800"/>
              <a:t>System powinien opracować harmonogramy w formie łatwej do wykorzystania przez kadrę kierowniczą wydziału oraz przygotowywać zamówienia do magazynu na półprodukty. Zlecenia wykonane są usuwane ze zbioru niezrealizowanych zleceń.</a:t>
            </a:r>
          </a:p>
        </p:txBody>
      </p:sp>
      <p:sp>
        <p:nvSpPr>
          <p:cNvPr id="19460" name="Text Box 4"/>
          <p:cNvSpPr txBox="1">
            <a:spLocks noChangeArrowheads="1"/>
          </p:cNvSpPr>
          <p:nvPr/>
        </p:nvSpPr>
        <p:spPr bwMode="auto">
          <a:xfrm>
            <a:off x="254000" y="896938"/>
            <a:ext cx="4286250" cy="409575"/>
          </a:xfrm>
          <a:prstGeom prst="rect">
            <a:avLst/>
          </a:prstGeom>
          <a:solidFill>
            <a:schemeClr val="accent1"/>
          </a:solidFill>
          <a:ln w="12700">
            <a:solidFill>
              <a:srgbClr val="00279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„Surowy” wynik wywiadów z klientem:</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pl-PL" altLang="pl-PL" smtClean="0"/>
              <a:t>System harmonogramowania zleceń: funkcje</a:t>
            </a:r>
          </a:p>
        </p:txBody>
      </p:sp>
      <p:sp>
        <p:nvSpPr>
          <p:cNvPr id="20483" name="AutoShape 3"/>
          <p:cNvSpPr>
            <a:spLocks noChangeArrowheads="1"/>
          </p:cNvSpPr>
          <p:nvPr/>
        </p:nvSpPr>
        <p:spPr bwMode="auto">
          <a:xfrm>
            <a:off x="2459038" y="1138238"/>
            <a:ext cx="5010150" cy="379412"/>
          </a:xfrm>
          <a:prstGeom prst="roundRect">
            <a:avLst>
              <a:gd name="adj" fmla="val 0"/>
            </a:avLst>
          </a:prstGeom>
          <a:solidFill>
            <a:srgbClr val="FFFFCC"/>
          </a:solidFill>
          <a:ln w="12700">
            <a:solidFill>
              <a:srgbClr val="2F61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800" b="1"/>
              <a:t>Zarządzanie zleceniami (ogólna funkcja systemu)</a:t>
            </a:r>
          </a:p>
        </p:txBody>
      </p:sp>
      <p:sp>
        <p:nvSpPr>
          <p:cNvPr id="20484" name="AutoShape 4"/>
          <p:cNvSpPr>
            <a:spLocks noChangeArrowheads="1"/>
          </p:cNvSpPr>
          <p:nvPr/>
        </p:nvSpPr>
        <p:spPr bwMode="auto">
          <a:xfrm>
            <a:off x="185738" y="2589213"/>
            <a:ext cx="1506537" cy="317500"/>
          </a:xfrm>
          <a:prstGeom prst="roundRect">
            <a:avLst>
              <a:gd name="adj" fmla="val 0"/>
            </a:avLst>
          </a:prstGeom>
          <a:solidFill>
            <a:srgbClr val="FFFFCC"/>
          </a:solidFill>
          <a:ln w="12700">
            <a:solidFill>
              <a:srgbClr val="2F61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400" b="1"/>
              <a:t>Ewidencja zleceń</a:t>
            </a:r>
          </a:p>
        </p:txBody>
      </p:sp>
      <p:sp>
        <p:nvSpPr>
          <p:cNvPr id="20485" name="AutoShape 5"/>
          <p:cNvSpPr>
            <a:spLocks noChangeArrowheads="1"/>
          </p:cNvSpPr>
          <p:nvPr/>
        </p:nvSpPr>
        <p:spPr bwMode="auto">
          <a:xfrm>
            <a:off x="2673350" y="2589213"/>
            <a:ext cx="3243263" cy="317500"/>
          </a:xfrm>
          <a:prstGeom prst="roundRect">
            <a:avLst>
              <a:gd name="adj" fmla="val 0"/>
            </a:avLst>
          </a:prstGeom>
          <a:solidFill>
            <a:srgbClr val="FFFFCC"/>
          </a:solidFill>
          <a:ln w="12700">
            <a:solidFill>
              <a:srgbClr val="2F61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400" b="1"/>
              <a:t>Edycja technologicznego opisu wydziału</a:t>
            </a:r>
          </a:p>
        </p:txBody>
      </p:sp>
      <p:sp>
        <p:nvSpPr>
          <p:cNvPr id="20486" name="AutoShape 6"/>
          <p:cNvSpPr>
            <a:spLocks noChangeArrowheads="1"/>
          </p:cNvSpPr>
          <p:nvPr/>
        </p:nvSpPr>
        <p:spPr bwMode="auto">
          <a:xfrm>
            <a:off x="6332538" y="2589213"/>
            <a:ext cx="2374900" cy="317500"/>
          </a:xfrm>
          <a:prstGeom prst="roundRect">
            <a:avLst>
              <a:gd name="adj" fmla="val 0"/>
            </a:avLst>
          </a:prstGeom>
          <a:solidFill>
            <a:srgbClr val="FFFFCC"/>
          </a:solidFill>
          <a:ln w="12700">
            <a:solidFill>
              <a:srgbClr val="2F61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400" b="1"/>
              <a:t>Harmonogramowanie zleceń</a:t>
            </a:r>
          </a:p>
        </p:txBody>
      </p:sp>
      <p:sp>
        <p:nvSpPr>
          <p:cNvPr id="20487" name="AutoShape 7"/>
          <p:cNvSpPr>
            <a:spLocks noChangeArrowheads="1"/>
          </p:cNvSpPr>
          <p:nvPr/>
        </p:nvSpPr>
        <p:spPr bwMode="auto">
          <a:xfrm>
            <a:off x="7007225" y="3446463"/>
            <a:ext cx="1954213" cy="530225"/>
          </a:xfrm>
          <a:prstGeom prst="roundRect">
            <a:avLst>
              <a:gd name="adj" fmla="val 0"/>
            </a:avLst>
          </a:prstGeom>
          <a:solidFill>
            <a:srgbClr val="FFFFCC"/>
          </a:solidFill>
          <a:ln w="12700">
            <a:solidFill>
              <a:srgbClr val="2F61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400" b="1"/>
              <a:t>Wczytywanie </a:t>
            </a:r>
          </a:p>
          <a:p>
            <a:r>
              <a:rPr lang="pl-PL" altLang="pl-PL" sz="1400" b="1"/>
              <a:t>informacji o zleceniach</a:t>
            </a:r>
          </a:p>
        </p:txBody>
      </p:sp>
      <p:sp>
        <p:nvSpPr>
          <p:cNvPr id="20488" name="AutoShape 8"/>
          <p:cNvSpPr>
            <a:spLocks noChangeArrowheads="1"/>
          </p:cNvSpPr>
          <p:nvPr/>
        </p:nvSpPr>
        <p:spPr bwMode="auto">
          <a:xfrm>
            <a:off x="7007225" y="4686300"/>
            <a:ext cx="1954213" cy="530225"/>
          </a:xfrm>
          <a:prstGeom prst="roundRect">
            <a:avLst>
              <a:gd name="adj" fmla="val 0"/>
            </a:avLst>
          </a:prstGeom>
          <a:solidFill>
            <a:srgbClr val="FFFFCC"/>
          </a:solidFill>
          <a:ln w="12700">
            <a:solidFill>
              <a:srgbClr val="2F61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400" b="1"/>
              <a:t>Wydruk </a:t>
            </a:r>
          </a:p>
          <a:p>
            <a:r>
              <a:rPr lang="pl-PL" altLang="pl-PL" sz="1400" b="1"/>
              <a:t>informacji o zleceniach</a:t>
            </a:r>
          </a:p>
        </p:txBody>
      </p:sp>
      <p:sp>
        <p:nvSpPr>
          <p:cNvPr id="20489" name="AutoShape 9"/>
          <p:cNvSpPr>
            <a:spLocks noChangeArrowheads="1"/>
          </p:cNvSpPr>
          <p:nvPr/>
        </p:nvSpPr>
        <p:spPr bwMode="auto">
          <a:xfrm>
            <a:off x="7007225" y="4064000"/>
            <a:ext cx="1954213" cy="530225"/>
          </a:xfrm>
          <a:prstGeom prst="roundRect">
            <a:avLst>
              <a:gd name="adj" fmla="val 0"/>
            </a:avLst>
          </a:prstGeom>
          <a:solidFill>
            <a:srgbClr val="FFFFCC"/>
          </a:solidFill>
          <a:ln w="12700">
            <a:solidFill>
              <a:srgbClr val="2F61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400" b="1"/>
              <a:t>Wyświetlanie </a:t>
            </a:r>
          </a:p>
          <a:p>
            <a:r>
              <a:rPr lang="pl-PL" altLang="pl-PL" sz="1400" b="1"/>
              <a:t>informacji o zleceniach</a:t>
            </a:r>
          </a:p>
        </p:txBody>
      </p:sp>
      <p:sp>
        <p:nvSpPr>
          <p:cNvPr id="20490" name="AutoShape 10"/>
          <p:cNvSpPr>
            <a:spLocks noChangeArrowheads="1"/>
          </p:cNvSpPr>
          <p:nvPr/>
        </p:nvSpPr>
        <p:spPr bwMode="auto">
          <a:xfrm>
            <a:off x="787400" y="3446463"/>
            <a:ext cx="1797050" cy="317500"/>
          </a:xfrm>
          <a:prstGeom prst="roundRect">
            <a:avLst>
              <a:gd name="adj" fmla="val 0"/>
            </a:avLst>
          </a:prstGeom>
          <a:solidFill>
            <a:srgbClr val="FFFFCC"/>
          </a:solidFill>
          <a:ln w="12700">
            <a:solidFill>
              <a:srgbClr val="2F61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400" b="1"/>
              <a:t>Edycja opisu maszyn</a:t>
            </a:r>
          </a:p>
        </p:txBody>
      </p:sp>
      <p:sp>
        <p:nvSpPr>
          <p:cNvPr id="20491" name="AutoShape 11"/>
          <p:cNvSpPr>
            <a:spLocks noChangeArrowheads="1"/>
          </p:cNvSpPr>
          <p:nvPr/>
        </p:nvSpPr>
        <p:spPr bwMode="auto">
          <a:xfrm>
            <a:off x="787400" y="5318125"/>
            <a:ext cx="1652588" cy="530225"/>
          </a:xfrm>
          <a:prstGeom prst="roundRect">
            <a:avLst>
              <a:gd name="adj" fmla="val 0"/>
            </a:avLst>
          </a:prstGeom>
          <a:solidFill>
            <a:srgbClr val="FFFFCC"/>
          </a:solidFill>
          <a:ln w="12700">
            <a:solidFill>
              <a:srgbClr val="2F61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400" b="1"/>
              <a:t>Sprawdzanie </a:t>
            </a:r>
          </a:p>
          <a:p>
            <a:r>
              <a:rPr lang="pl-PL" altLang="pl-PL" sz="1400" b="1"/>
              <a:t>kompletności opisu</a:t>
            </a:r>
          </a:p>
        </p:txBody>
      </p:sp>
      <p:sp>
        <p:nvSpPr>
          <p:cNvPr id="20492" name="AutoShape 12"/>
          <p:cNvSpPr>
            <a:spLocks noChangeArrowheads="1"/>
          </p:cNvSpPr>
          <p:nvPr/>
        </p:nvSpPr>
        <p:spPr bwMode="auto">
          <a:xfrm>
            <a:off x="787400" y="5940425"/>
            <a:ext cx="1725613" cy="530225"/>
          </a:xfrm>
          <a:prstGeom prst="roundRect">
            <a:avLst>
              <a:gd name="adj" fmla="val 0"/>
            </a:avLst>
          </a:prstGeom>
          <a:solidFill>
            <a:srgbClr val="FFFFCC"/>
          </a:solidFill>
          <a:ln w="12700">
            <a:solidFill>
              <a:srgbClr val="2F61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400" b="1"/>
              <a:t>Wydruk informacji </a:t>
            </a:r>
          </a:p>
          <a:p>
            <a:r>
              <a:rPr lang="pl-PL" altLang="pl-PL" sz="1400" b="1"/>
              <a:t>technologicznych</a:t>
            </a:r>
          </a:p>
        </p:txBody>
      </p:sp>
      <p:sp>
        <p:nvSpPr>
          <p:cNvPr id="20493" name="AutoShape 13"/>
          <p:cNvSpPr>
            <a:spLocks noChangeArrowheads="1"/>
          </p:cNvSpPr>
          <p:nvPr/>
        </p:nvSpPr>
        <p:spPr bwMode="auto">
          <a:xfrm>
            <a:off x="787400" y="4064000"/>
            <a:ext cx="1846263" cy="317500"/>
          </a:xfrm>
          <a:prstGeom prst="roundRect">
            <a:avLst>
              <a:gd name="adj" fmla="val 0"/>
            </a:avLst>
          </a:prstGeom>
          <a:solidFill>
            <a:srgbClr val="FFFFCC"/>
          </a:solidFill>
          <a:ln w="12700">
            <a:solidFill>
              <a:srgbClr val="2F61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400" b="1"/>
              <a:t>Edycja opisu operacji</a:t>
            </a:r>
          </a:p>
        </p:txBody>
      </p:sp>
      <p:sp>
        <p:nvSpPr>
          <p:cNvPr id="20494" name="AutoShape 14"/>
          <p:cNvSpPr>
            <a:spLocks noChangeArrowheads="1"/>
          </p:cNvSpPr>
          <p:nvPr/>
        </p:nvSpPr>
        <p:spPr bwMode="auto">
          <a:xfrm>
            <a:off x="787400" y="4686300"/>
            <a:ext cx="1925638" cy="317500"/>
          </a:xfrm>
          <a:prstGeom prst="roundRect">
            <a:avLst>
              <a:gd name="adj" fmla="val 0"/>
            </a:avLst>
          </a:prstGeom>
          <a:solidFill>
            <a:srgbClr val="FFFFCC"/>
          </a:solidFill>
          <a:ln w="12700">
            <a:solidFill>
              <a:srgbClr val="2F61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400" b="1"/>
              <a:t>Edycja opisu wyrobów</a:t>
            </a:r>
          </a:p>
        </p:txBody>
      </p:sp>
      <p:sp>
        <p:nvSpPr>
          <p:cNvPr id="20495" name="AutoShape 15"/>
          <p:cNvSpPr>
            <a:spLocks noChangeArrowheads="1"/>
          </p:cNvSpPr>
          <p:nvPr/>
        </p:nvSpPr>
        <p:spPr bwMode="auto">
          <a:xfrm>
            <a:off x="3709988" y="3446463"/>
            <a:ext cx="2146300" cy="317500"/>
          </a:xfrm>
          <a:prstGeom prst="roundRect">
            <a:avLst>
              <a:gd name="adj" fmla="val 0"/>
            </a:avLst>
          </a:prstGeom>
          <a:solidFill>
            <a:srgbClr val="FFFFCC"/>
          </a:solidFill>
          <a:ln w="12700">
            <a:solidFill>
              <a:srgbClr val="2F61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400" b="1"/>
              <a:t>Ustalanie harmonogramu</a:t>
            </a:r>
          </a:p>
        </p:txBody>
      </p:sp>
      <p:sp>
        <p:nvSpPr>
          <p:cNvPr id="20496" name="AutoShape 16"/>
          <p:cNvSpPr>
            <a:spLocks noChangeArrowheads="1"/>
          </p:cNvSpPr>
          <p:nvPr/>
        </p:nvSpPr>
        <p:spPr bwMode="auto">
          <a:xfrm>
            <a:off x="3722688" y="4064000"/>
            <a:ext cx="1968500" cy="317500"/>
          </a:xfrm>
          <a:prstGeom prst="roundRect">
            <a:avLst>
              <a:gd name="adj" fmla="val 0"/>
            </a:avLst>
          </a:prstGeom>
          <a:solidFill>
            <a:srgbClr val="FFFFCC"/>
          </a:solidFill>
          <a:ln w="12700">
            <a:solidFill>
              <a:srgbClr val="2F61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400" b="1"/>
              <a:t>Edycja harmonogramu</a:t>
            </a:r>
          </a:p>
        </p:txBody>
      </p:sp>
      <p:sp>
        <p:nvSpPr>
          <p:cNvPr id="20497" name="AutoShape 17"/>
          <p:cNvSpPr>
            <a:spLocks noChangeArrowheads="1"/>
          </p:cNvSpPr>
          <p:nvPr/>
        </p:nvSpPr>
        <p:spPr bwMode="auto">
          <a:xfrm>
            <a:off x="3709988" y="4686300"/>
            <a:ext cx="1935162" cy="530225"/>
          </a:xfrm>
          <a:prstGeom prst="roundRect">
            <a:avLst>
              <a:gd name="adj" fmla="val 0"/>
            </a:avLst>
          </a:prstGeom>
          <a:solidFill>
            <a:srgbClr val="FFFFCC"/>
          </a:solidFill>
          <a:ln w="12700">
            <a:solidFill>
              <a:srgbClr val="2F61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400" b="1"/>
              <a:t>Graficzna prezentacja </a:t>
            </a:r>
          </a:p>
          <a:p>
            <a:r>
              <a:rPr lang="pl-PL" altLang="pl-PL" sz="1400" b="1"/>
              <a:t>harmonogramu</a:t>
            </a:r>
          </a:p>
        </p:txBody>
      </p:sp>
      <p:sp>
        <p:nvSpPr>
          <p:cNvPr id="20498" name="AutoShape 18"/>
          <p:cNvSpPr>
            <a:spLocks noChangeArrowheads="1"/>
          </p:cNvSpPr>
          <p:nvPr/>
        </p:nvSpPr>
        <p:spPr bwMode="auto">
          <a:xfrm>
            <a:off x="3709988" y="5318125"/>
            <a:ext cx="2076450" cy="317500"/>
          </a:xfrm>
          <a:prstGeom prst="roundRect">
            <a:avLst>
              <a:gd name="adj" fmla="val 0"/>
            </a:avLst>
          </a:prstGeom>
          <a:solidFill>
            <a:srgbClr val="FFFFCC"/>
          </a:solidFill>
          <a:ln w="12700">
            <a:solidFill>
              <a:srgbClr val="2F61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400" b="1"/>
              <a:t>Wydruk harmonogramu</a:t>
            </a:r>
          </a:p>
        </p:txBody>
      </p:sp>
      <p:sp>
        <p:nvSpPr>
          <p:cNvPr id="20499" name="AutoShape 19"/>
          <p:cNvSpPr>
            <a:spLocks noChangeArrowheads="1"/>
          </p:cNvSpPr>
          <p:nvPr/>
        </p:nvSpPr>
        <p:spPr bwMode="auto">
          <a:xfrm>
            <a:off x="5265738" y="2046288"/>
            <a:ext cx="2190750" cy="317500"/>
          </a:xfrm>
          <a:prstGeom prst="roundRect">
            <a:avLst>
              <a:gd name="adj" fmla="val 0"/>
            </a:avLst>
          </a:prstGeom>
          <a:solidFill>
            <a:srgbClr val="FFFFCC"/>
          </a:solidFill>
          <a:ln w="12700">
            <a:solidFill>
              <a:srgbClr val="2F61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400" b="1"/>
              <a:t>Przygotowanie kart zadań</a:t>
            </a:r>
          </a:p>
        </p:txBody>
      </p:sp>
      <p:sp>
        <p:nvSpPr>
          <p:cNvPr id="20500" name="AutoShape 20"/>
          <p:cNvSpPr>
            <a:spLocks noChangeArrowheads="1"/>
          </p:cNvSpPr>
          <p:nvPr/>
        </p:nvSpPr>
        <p:spPr bwMode="auto">
          <a:xfrm>
            <a:off x="1293813" y="2047875"/>
            <a:ext cx="3349625" cy="317500"/>
          </a:xfrm>
          <a:prstGeom prst="roundRect">
            <a:avLst>
              <a:gd name="adj" fmla="val 0"/>
            </a:avLst>
          </a:prstGeom>
          <a:solidFill>
            <a:srgbClr val="FFFFCC"/>
          </a:solidFill>
          <a:ln w="12700">
            <a:solidFill>
              <a:srgbClr val="2F61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400" b="1"/>
              <a:t>Przygotowanie zamówień na półprodukty</a:t>
            </a:r>
          </a:p>
        </p:txBody>
      </p:sp>
      <p:sp>
        <p:nvSpPr>
          <p:cNvPr id="20501" name="Line 21"/>
          <p:cNvSpPr>
            <a:spLocks noChangeShapeType="1"/>
          </p:cNvSpPr>
          <p:nvPr/>
        </p:nvSpPr>
        <p:spPr bwMode="auto">
          <a:xfrm>
            <a:off x="977900" y="1773238"/>
            <a:ext cx="68897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0502" name="Line 22"/>
          <p:cNvSpPr>
            <a:spLocks noChangeShapeType="1"/>
          </p:cNvSpPr>
          <p:nvPr/>
        </p:nvSpPr>
        <p:spPr bwMode="auto">
          <a:xfrm>
            <a:off x="977900" y="1768475"/>
            <a:ext cx="0" cy="8175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0503" name="Line 23"/>
          <p:cNvSpPr>
            <a:spLocks noChangeShapeType="1"/>
          </p:cNvSpPr>
          <p:nvPr/>
        </p:nvSpPr>
        <p:spPr bwMode="auto">
          <a:xfrm>
            <a:off x="4960938" y="1533525"/>
            <a:ext cx="0" cy="10398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0504" name="Line 24"/>
          <p:cNvSpPr>
            <a:spLocks noChangeShapeType="1"/>
          </p:cNvSpPr>
          <p:nvPr/>
        </p:nvSpPr>
        <p:spPr bwMode="auto">
          <a:xfrm>
            <a:off x="7854950" y="1781175"/>
            <a:ext cx="0" cy="8048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0505" name="Line 25"/>
          <p:cNvSpPr>
            <a:spLocks noChangeShapeType="1"/>
          </p:cNvSpPr>
          <p:nvPr/>
        </p:nvSpPr>
        <p:spPr bwMode="auto">
          <a:xfrm>
            <a:off x="2994025" y="1781175"/>
            <a:ext cx="0" cy="2730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0506" name="Line 26"/>
          <p:cNvSpPr>
            <a:spLocks noChangeShapeType="1"/>
          </p:cNvSpPr>
          <p:nvPr/>
        </p:nvSpPr>
        <p:spPr bwMode="auto">
          <a:xfrm>
            <a:off x="6530975" y="1768475"/>
            <a:ext cx="0" cy="2603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0507" name="Line 27"/>
          <p:cNvSpPr>
            <a:spLocks noChangeShapeType="1"/>
          </p:cNvSpPr>
          <p:nvPr/>
        </p:nvSpPr>
        <p:spPr bwMode="auto">
          <a:xfrm>
            <a:off x="6578600" y="2906713"/>
            <a:ext cx="0" cy="20542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0508" name="Line 28"/>
          <p:cNvSpPr>
            <a:spLocks noChangeShapeType="1"/>
          </p:cNvSpPr>
          <p:nvPr/>
        </p:nvSpPr>
        <p:spPr bwMode="auto">
          <a:xfrm>
            <a:off x="3297238" y="2919413"/>
            <a:ext cx="0" cy="25495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0509" name="Line 29"/>
          <p:cNvSpPr>
            <a:spLocks noChangeShapeType="1"/>
          </p:cNvSpPr>
          <p:nvPr/>
        </p:nvSpPr>
        <p:spPr bwMode="auto">
          <a:xfrm>
            <a:off x="384175" y="2906713"/>
            <a:ext cx="0" cy="32416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0510" name="Line 30"/>
          <p:cNvSpPr>
            <a:spLocks noChangeShapeType="1"/>
          </p:cNvSpPr>
          <p:nvPr/>
        </p:nvSpPr>
        <p:spPr bwMode="auto">
          <a:xfrm>
            <a:off x="384175" y="3600450"/>
            <a:ext cx="4079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0511" name="Line 31"/>
          <p:cNvSpPr>
            <a:spLocks noChangeShapeType="1"/>
          </p:cNvSpPr>
          <p:nvPr/>
        </p:nvSpPr>
        <p:spPr bwMode="auto">
          <a:xfrm>
            <a:off x="384175" y="4841875"/>
            <a:ext cx="4079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0512" name="Line 32"/>
          <p:cNvSpPr>
            <a:spLocks noChangeShapeType="1"/>
          </p:cNvSpPr>
          <p:nvPr/>
        </p:nvSpPr>
        <p:spPr bwMode="auto">
          <a:xfrm>
            <a:off x="384175" y="5600700"/>
            <a:ext cx="4079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0513" name="Line 33"/>
          <p:cNvSpPr>
            <a:spLocks noChangeShapeType="1"/>
          </p:cNvSpPr>
          <p:nvPr/>
        </p:nvSpPr>
        <p:spPr bwMode="auto">
          <a:xfrm>
            <a:off x="841375" y="4057650"/>
            <a:ext cx="4079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0514" name="Line 34"/>
          <p:cNvSpPr>
            <a:spLocks noChangeShapeType="1"/>
          </p:cNvSpPr>
          <p:nvPr/>
        </p:nvSpPr>
        <p:spPr bwMode="auto">
          <a:xfrm>
            <a:off x="384175" y="6151563"/>
            <a:ext cx="4079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0515" name="Line 35"/>
          <p:cNvSpPr>
            <a:spLocks noChangeShapeType="1"/>
          </p:cNvSpPr>
          <p:nvPr/>
        </p:nvSpPr>
        <p:spPr bwMode="auto">
          <a:xfrm>
            <a:off x="384175" y="4235450"/>
            <a:ext cx="4079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0516" name="Line 36"/>
          <p:cNvSpPr>
            <a:spLocks noChangeShapeType="1"/>
          </p:cNvSpPr>
          <p:nvPr/>
        </p:nvSpPr>
        <p:spPr bwMode="auto">
          <a:xfrm>
            <a:off x="3297238" y="3629025"/>
            <a:ext cx="40798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0517" name="Line 37"/>
          <p:cNvSpPr>
            <a:spLocks noChangeShapeType="1"/>
          </p:cNvSpPr>
          <p:nvPr/>
        </p:nvSpPr>
        <p:spPr bwMode="auto">
          <a:xfrm>
            <a:off x="3297238" y="4202113"/>
            <a:ext cx="40798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0518" name="Line 38"/>
          <p:cNvSpPr>
            <a:spLocks noChangeShapeType="1"/>
          </p:cNvSpPr>
          <p:nvPr/>
        </p:nvSpPr>
        <p:spPr bwMode="auto">
          <a:xfrm>
            <a:off x="3297238" y="5467350"/>
            <a:ext cx="40798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0519" name="Line 39"/>
          <p:cNvSpPr>
            <a:spLocks noChangeShapeType="1"/>
          </p:cNvSpPr>
          <p:nvPr/>
        </p:nvSpPr>
        <p:spPr bwMode="auto">
          <a:xfrm>
            <a:off x="3297238" y="4940300"/>
            <a:ext cx="40798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0520" name="Line 40"/>
          <p:cNvSpPr>
            <a:spLocks noChangeShapeType="1"/>
          </p:cNvSpPr>
          <p:nvPr/>
        </p:nvSpPr>
        <p:spPr bwMode="auto">
          <a:xfrm>
            <a:off x="6578600" y="3706813"/>
            <a:ext cx="4079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0521" name="Line 41"/>
          <p:cNvSpPr>
            <a:spLocks noChangeShapeType="1"/>
          </p:cNvSpPr>
          <p:nvPr/>
        </p:nvSpPr>
        <p:spPr bwMode="auto">
          <a:xfrm>
            <a:off x="6578600" y="4318000"/>
            <a:ext cx="4079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0522" name="Line 42"/>
          <p:cNvSpPr>
            <a:spLocks noChangeShapeType="1"/>
          </p:cNvSpPr>
          <p:nvPr/>
        </p:nvSpPr>
        <p:spPr bwMode="auto">
          <a:xfrm>
            <a:off x="6578600" y="4935538"/>
            <a:ext cx="4079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pl-PL" altLang="pl-PL" smtClean="0"/>
              <a:t>Przykład: system informacji geograficznej - SIG</a:t>
            </a:r>
          </a:p>
        </p:txBody>
      </p:sp>
      <p:sp>
        <p:nvSpPr>
          <p:cNvPr id="22531" name="Text Box 3"/>
          <p:cNvSpPr txBox="1">
            <a:spLocks noChangeArrowheads="1"/>
          </p:cNvSpPr>
          <p:nvPr/>
        </p:nvSpPr>
        <p:spPr bwMode="auto">
          <a:xfrm>
            <a:off x="204788" y="1139825"/>
            <a:ext cx="4046537" cy="503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800"/>
              <a:t>SIG jest rodzajem mapy komputerowej, składającej się z tła (np. mapy fizycznej) oraz szeregu obiektów graficznych umieszczonych na tym tle.</a:t>
            </a:r>
          </a:p>
          <a:p>
            <a:r>
              <a:rPr lang="pl-PL" altLang="pl-PL" sz="1800"/>
              <a:t> </a:t>
            </a:r>
          </a:p>
          <a:p>
            <a:r>
              <a:rPr lang="pl-PL" altLang="pl-PL" sz="1800"/>
              <a:t>Obiekt może być punktem (budynek, firma), linią (rzeka, kolej) lub obszarem (park, osiedle).</a:t>
            </a:r>
          </a:p>
          <a:p>
            <a:endParaRPr lang="pl-PL" altLang="pl-PL" sz="1800"/>
          </a:p>
          <a:p>
            <a:r>
              <a:rPr lang="pl-PL" altLang="pl-PL" sz="1800"/>
              <a:t>Każdy obiekt ma swoją nazwę i ewentualny opis, który może być wyświetlony na żądanie użytkownika. Obiekt można opisać szeregiem słów kluczowych. </a:t>
            </a:r>
          </a:p>
          <a:p>
            <a:endParaRPr lang="pl-PL" altLang="pl-PL" sz="1800"/>
          </a:p>
          <a:p>
            <a:r>
              <a:rPr lang="pl-PL" altLang="pl-PL" sz="1800"/>
              <a:t>Użytkownik ma możliwość wyświetlenia tylko tych obiektów, które opisano słowami kluczowymi. </a:t>
            </a:r>
          </a:p>
        </p:txBody>
      </p:sp>
      <p:sp>
        <p:nvSpPr>
          <p:cNvPr id="22532" name="AutoShape 12"/>
          <p:cNvSpPr>
            <a:spLocks noChangeArrowheads="1"/>
          </p:cNvSpPr>
          <p:nvPr/>
        </p:nvSpPr>
        <p:spPr bwMode="auto">
          <a:xfrm>
            <a:off x="3986213" y="790575"/>
            <a:ext cx="3444875" cy="317500"/>
          </a:xfrm>
          <a:prstGeom prst="roundRect">
            <a:avLst>
              <a:gd name="adj" fmla="val 0"/>
            </a:avLst>
          </a:prstGeom>
          <a:gradFill rotWithShape="0">
            <a:gsLst>
              <a:gs pos="0">
                <a:srgbClr val="66FFFF"/>
              </a:gs>
              <a:gs pos="100000">
                <a:srgbClr val="44AAAA"/>
              </a:gs>
            </a:gsLst>
            <a:path path="shape">
              <a:fillToRect l="50000" t="50000" r="50000" b="50000"/>
            </a:path>
          </a:gradFill>
          <a:ln w="12700">
            <a:solidFill>
              <a:srgbClr val="2F61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400" b="1"/>
              <a:t>Zarządzanie SIG (ogólna funkcja systemu)</a:t>
            </a:r>
          </a:p>
        </p:txBody>
      </p:sp>
      <p:sp>
        <p:nvSpPr>
          <p:cNvPr id="22533" name="AutoShape 13"/>
          <p:cNvSpPr>
            <a:spLocks noChangeArrowheads="1"/>
          </p:cNvSpPr>
          <p:nvPr/>
        </p:nvSpPr>
        <p:spPr bwMode="auto">
          <a:xfrm>
            <a:off x="4684713" y="1190625"/>
            <a:ext cx="1535112" cy="317500"/>
          </a:xfrm>
          <a:prstGeom prst="roundRect">
            <a:avLst>
              <a:gd name="adj" fmla="val 0"/>
            </a:avLst>
          </a:prstGeom>
          <a:gradFill rotWithShape="0">
            <a:gsLst>
              <a:gs pos="0">
                <a:srgbClr val="66FFFF"/>
              </a:gs>
              <a:gs pos="100000">
                <a:srgbClr val="44AAAA"/>
              </a:gs>
            </a:gsLst>
            <a:path path="shape">
              <a:fillToRect l="50000" t="50000" r="50000" b="50000"/>
            </a:path>
          </a:gradFill>
          <a:ln w="12700">
            <a:solidFill>
              <a:srgbClr val="2F61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400" b="1"/>
              <a:t>Przeglądanie SIG</a:t>
            </a:r>
          </a:p>
        </p:txBody>
      </p:sp>
      <p:sp>
        <p:nvSpPr>
          <p:cNvPr id="22534" name="Line 14"/>
          <p:cNvSpPr>
            <a:spLocks noChangeShapeType="1"/>
          </p:cNvSpPr>
          <p:nvPr/>
        </p:nvSpPr>
        <p:spPr bwMode="auto">
          <a:xfrm>
            <a:off x="4449763" y="1128713"/>
            <a:ext cx="0" cy="19796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2535" name="Line 17"/>
          <p:cNvSpPr>
            <a:spLocks noChangeShapeType="1"/>
          </p:cNvSpPr>
          <p:nvPr/>
        </p:nvSpPr>
        <p:spPr bwMode="auto">
          <a:xfrm>
            <a:off x="4449763" y="1358900"/>
            <a:ext cx="2349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2536" name="AutoShape 26"/>
          <p:cNvSpPr>
            <a:spLocks noChangeArrowheads="1"/>
          </p:cNvSpPr>
          <p:nvPr/>
        </p:nvSpPr>
        <p:spPr bwMode="auto">
          <a:xfrm>
            <a:off x="4684713" y="2924175"/>
            <a:ext cx="1652587" cy="317500"/>
          </a:xfrm>
          <a:prstGeom prst="roundRect">
            <a:avLst>
              <a:gd name="adj" fmla="val 0"/>
            </a:avLst>
          </a:prstGeom>
          <a:gradFill rotWithShape="0">
            <a:gsLst>
              <a:gs pos="0">
                <a:srgbClr val="66FFFF"/>
              </a:gs>
              <a:gs pos="100000">
                <a:srgbClr val="44AAAA"/>
              </a:gs>
            </a:gsLst>
            <a:path path="shape">
              <a:fillToRect l="50000" t="50000" r="50000" b="50000"/>
            </a:path>
          </a:gradFill>
          <a:ln w="12700">
            <a:solidFill>
              <a:srgbClr val="2F61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400" b="1"/>
              <a:t>Projektowanie SIG</a:t>
            </a:r>
          </a:p>
        </p:txBody>
      </p:sp>
      <p:sp>
        <p:nvSpPr>
          <p:cNvPr id="22537" name="AutoShape 27"/>
          <p:cNvSpPr>
            <a:spLocks noChangeArrowheads="1"/>
          </p:cNvSpPr>
          <p:nvPr/>
        </p:nvSpPr>
        <p:spPr bwMode="auto">
          <a:xfrm>
            <a:off x="5146675" y="5010150"/>
            <a:ext cx="2103438" cy="317500"/>
          </a:xfrm>
          <a:prstGeom prst="roundRect">
            <a:avLst>
              <a:gd name="adj" fmla="val 0"/>
            </a:avLst>
          </a:prstGeom>
          <a:gradFill rotWithShape="0">
            <a:gsLst>
              <a:gs pos="0">
                <a:srgbClr val="66FFFF"/>
              </a:gs>
              <a:gs pos="100000">
                <a:srgbClr val="44AAAA"/>
              </a:gs>
            </a:gsLst>
            <a:path path="shape">
              <a:fillToRect l="50000" t="50000" r="50000" b="50000"/>
            </a:path>
          </a:gradFill>
          <a:ln w="12700">
            <a:solidFill>
              <a:srgbClr val="2F61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400" b="1"/>
              <a:t>Edycja słów kluczowych)</a:t>
            </a:r>
          </a:p>
        </p:txBody>
      </p:sp>
      <p:sp>
        <p:nvSpPr>
          <p:cNvPr id="22538" name="AutoShape 28"/>
          <p:cNvSpPr>
            <a:spLocks noChangeArrowheads="1"/>
          </p:cNvSpPr>
          <p:nvPr/>
        </p:nvSpPr>
        <p:spPr bwMode="auto">
          <a:xfrm>
            <a:off x="5146675" y="6329363"/>
            <a:ext cx="2120900" cy="317500"/>
          </a:xfrm>
          <a:prstGeom prst="roundRect">
            <a:avLst>
              <a:gd name="adj" fmla="val 0"/>
            </a:avLst>
          </a:prstGeom>
          <a:gradFill rotWithShape="0">
            <a:gsLst>
              <a:gs pos="0">
                <a:srgbClr val="66FFFF"/>
              </a:gs>
              <a:gs pos="100000">
                <a:srgbClr val="44AAAA"/>
              </a:gs>
            </a:gsLst>
            <a:path path="shape">
              <a:fillToRect l="50000" t="50000" r="50000" b="50000"/>
            </a:path>
          </a:gradFill>
          <a:ln w="12700">
            <a:solidFill>
              <a:srgbClr val="2F61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400" b="1"/>
              <a:t>Przeglądanie SIG (kopia)</a:t>
            </a:r>
          </a:p>
        </p:txBody>
      </p:sp>
      <p:sp>
        <p:nvSpPr>
          <p:cNvPr id="22539" name="Line 30"/>
          <p:cNvSpPr>
            <a:spLocks noChangeShapeType="1"/>
          </p:cNvSpPr>
          <p:nvPr/>
        </p:nvSpPr>
        <p:spPr bwMode="auto">
          <a:xfrm>
            <a:off x="4449763" y="3079750"/>
            <a:ext cx="2349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2540" name="Line 31"/>
          <p:cNvSpPr>
            <a:spLocks noChangeShapeType="1"/>
          </p:cNvSpPr>
          <p:nvPr/>
        </p:nvSpPr>
        <p:spPr bwMode="auto">
          <a:xfrm>
            <a:off x="4908550" y="6402388"/>
            <a:ext cx="2349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2541" name="AutoShape 5"/>
          <p:cNvSpPr>
            <a:spLocks noChangeArrowheads="1"/>
          </p:cNvSpPr>
          <p:nvPr/>
        </p:nvSpPr>
        <p:spPr bwMode="auto">
          <a:xfrm>
            <a:off x="5146675" y="2532063"/>
            <a:ext cx="3194050" cy="317500"/>
          </a:xfrm>
          <a:prstGeom prst="roundRect">
            <a:avLst>
              <a:gd name="adj" fmla="val 0"/>
            </a:avLst>
          </a:prstGeom>
          <a:gradFill rotWithShape="0">
            <a:gsLst>
              <a:gs pos="0">
                <a:srgbClr val="66FFFF"/>
              </a:gs>
              <a:gs pos="100000">
                <a:srgbClr val="44AAAA"/>
              </a:gs>
            </a:gsLst>
            <a:path path="shape">
              <a:fillToRect l="50000" t="50000" r="50000" b="50000"/>
            </a:path>
          </a:gradFill>
          <a:ln w="12700">
            <a:solidFill>
              <a:srgbClr val="2F61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400" b="1"/>
              <a:t>Wyświetlenie opisu obiektu graficznego</a:t>
            </a:r>
          </a:p>
        </p:txBody>
      </p:sp>
      <p:sp>
        <p:nvSpPr>
          <p:cNvPr id="22542" name="AutoShape 6"/>
          <p:cNvSpPr>
            <a:spLocks noChangeArrowheads="1"/>
          </p:cNvSpPr>
          <p:nvPr/>
        </p:nvSpPr>
        <p:spPr bwMode="auto">
          <a:xfrm>
            <a:off x="5146675" y="2160588"/>
            <a:ext cx="2852738" cy="317500"/>
          </a:xfrm>
          <a:prstGeom prst="roundRect">
            <a:avLst>
              <a:gd name="adj" fmla="val 0"/>
            </a:avLst>
          </a:prstGeom>
          <a:gradFill rotWithShape="0">
            <a:gsLst>
              <a:gs pos="0">
                <a:srgbClr val="66FFFF"/>
              </a:gs>
              <a:gs pos="100000">
                <a:srgbClr val="44AAAA"/>
              </a:gs>
            </a:gsLst>
            <a:path path="shape">
              <a:fillToRect l="50000" t="50000" r="50000" b="50000"/>
            </a:path>
          </a:gradFill>
          <a:ln w="12700">
            <a:solidFill>
              <a:srgbClr val="2F61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400" b="1"/>
              <a:t>Wybór/pomijanie słów kluczowych</a:t>
            </a:r>
          </a:p>
        </p:txBody>
      </p:sp>
      <p:sp>
        <p:nvSpPr>
          <p:cNvPr id="22543" name="AutoShape 8"/>
          <p:cNvSpPr>
            <a:spLocks noChangeArrowheads="1"/>
          </p:cNvSpPr>
          <p:nvPr/>
        </p:nvSpPr>
        <p:spPr bwMode="auto">
          <a:xfrm>
            <a:off x="5146675" y="1571625"/>
            <a:ext cx="3165475" cy="530225"/>
          </a:xfrm>
          <a:prstGeom prst="roundRect">
            <a:avLst>
              <a:gd name="adj" fmla="val 0"/>
            </a:avLst>
          </a:prstGeom>
          <a:gradFill rotWithShape="0">
            <a:gsLst>
              <a:gs pos="0">
                <a:srgbClr val="66FFFF"/>
              </a:gs>
              <a:gs pos="100000">
                <a:srgbClr val="44AAAA"/>
              </a:gs>
            </a:gsLst>
            <a:path path="shape">
              <a:fillToRect l="50000" t="50000" r="50000" b="50000"/>
            </a:path>
          </a:gradFill>
          <a:ln w="12700">
            <a:solidFill>
              <a:srgbClr val="2F61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400" b="1"/>
              <a:t>Wyświetlanie mapy (różnych obszarów</a:t>
            </a:r>
          </a:p>
          <a:p>
            <a:r>
              <a:rPr lang="pl-PL" altLang="pl-PL" sz="1400" b="1"/>
              <a:t>w różnym powiększeniu)</a:t>
            </a:r>
          </a:p>
        </p:txBody>
      </p:sp>
      <p:sp>
        <p:nvSpPr>
          <p:cNvPr id="22544" name="Line 21"/>
          <p:cNvSpPr>
            <a:spLocks noChangeShapeType="1"/>
          </p:cNvSpPr>
          <p:nvPr/>
        </p:nvSpPr>
        <p:spPr bwMode="auto">
          <a:xfrm>
            <a:off x="4914900" y="1503363"/>
            <a:ext cx="0" cy="12731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2545" name="Line 22"/>
          <p:cNvSpPr>
            <a:spLocks noChangeShapeType="1"/>
          </p:cNvSpPr>
          <p:nvPr/>
        </p:nvSpPr>
        <p:spPr bwMode="auto">
          <a:xfrm>
            <a:off x="4914900" y="2392363"/>
            <a:ext cx="2349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2546" name="Line 24"/>
          <p:cNvSpPr>
            <a:spLocks noChangeShapeType="1"/>
          </p:cNvSpPr>
          <p:nvPr/>
        </p:nvSpPr>
        <p:spPr bwMode="auto">
          <a:xfrm>
            <a:off x="4914900" y="1885950"/>
            <a:ext cx="2349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2547" name="Line 25"/>
          <p:cNvSpPr>
            <a:spLocks noChangeShapeType="1"/>
          </p:cNvSpPr>
          <p:nvPr/>
        </p:nvSpPr>
        <p:spPr bwMode="auto">
          <a:xfrm>
            <a:off x="4918075" y="2754313"/>
            <a:ext cx="2349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2548" name="AutoShape 32"/>
          <p:cNvSpPr>
            <a:spLocks noChangeArrowheads="1"/>
          </p:cNvSpPr>
          <p:nvPr/>
        </p:nvSpPr>
        <p:spPr bwMode="auto">
          <a:xfrm>
            <a:off x="5799138" y="4054475"/>
            <a:ext cx="1243012" cy="257175"/>
          </a:xfrm>
          <a:prstGeom prst="roundRect">
            <a:avLst>
              <a:gd name="adj" fmla="val 0"/>
            </a:avLst>
          </a:prstGeom>
          <a:gradFill rotWithShape="0">
            <a:gsLst>
              <a:gs pos="0">
                <a:srgbClr val="66FFFF"/>
              </a:gs>
              <a:gs pos="100000">
                <a:srgbClr val="44AAAA"/>
              </a:gs>
            </a:gsLst>
            <a:path path="shape">
              <a:fillToRect l="50000" t="50000" r="50000" b="50000"/>
            </a:path>
          </a:gradFill>
          <a:ln w="12700">
            <a:solidFill>
              <a:srgbClr val="2F61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000" b="1"/>
              <a:t>Dodawanie obiektu</a:t>
            </a:r>
          </a:p>
        </p:txBody>
      </p:sp>
      <p:sp>
        <p:nvSpPr>
          <p:cNvPr id="22549" name="AutoShape 33"/>
          <p:cNvSpPr>
            <a:spLocks noChangeArrowheads="1"/>
          </p:cNvSpPr>
          <p:nvPr/>
        </p:nvSpPr>
        <p:spPr bwMode="auto">
          <a:xfrm>
            <a:off x="5146675" y="3690938"/>
            <a:ext cx="2398713" cy="317500"/>
          </a:xfrm>
          <a:prstGeom prst="roundRect">
            <a:avLst>
              <a:gd name="adj" fmla="val 0"/>
            </a:avLst>
          </a:prstGeom>
          <a:gradFill rotWithShape="0">
            <a:gsLst>
              <a:gs pos="0">
                <a:srgbClr val="66FFFF"/>
              </a:gs>
              <a:gs pos="100000">
                <a:srgbClr val="44AAAA"/>
              </a:gs>
            </a:gsLst>
            <a:path path="shape">
              <a:fillToRect l="50000" t="50000" r="50000" b="50000"/>
            </a:path>
          </a:gradFill>
          <a:ln w="12700">
            <a:solidFill>
              <a:srgbClr val="2F61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400" b="1"/>
              <a:t>Edycja obiektów graficznych</a:t>
            </a:r>
          </a:p>
        </p:txBody>
      </p:sp>
      <p:sp>
        <p:nvSpPr>
          <p:cNvPr id="22550" name="AutoShape 34"/>
          <p:cNvSpPr>
            <a:spLocks noChangeArrowheads="1"/>
          </p:cNvSpPr>
          <p:nvPr/>
        </p:nvSpPr>
        <p:spPr bwMode="auto">
          <a:xfrm>
            <a:off x="5146675" y="3305175"/>
            <a:ext cx="971550" cy="317500"/>
          </a:xfrm>
          <a:prstGeom prst="roundRect">
            <a:avLst>
              <a:gd name="adj" fmla="val 0"/>
            </a:avLst>
          </a:prstGeom>
          <a:gradFill rotWithShape="0">
            <a:gsLst>
              <a:gs pos="0">
                <a:srgbClr val="66FFFF"/>
              </a:gs>
              <a:gs pos="100000">
                <a:srgbClr val="44AAAA"/>
              </a:gs>
            </a:gsLst>
            <a:path path="shape">
              <a:fillToRect l="50000" t="50000" r="50000" b="50000"/>
            </a:path>
          </a:gradFill>
          <a:ln w="12700">
            <a:solidFill>
              <a:srgbClr val="2F61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400" b="1"/>
              <a:t>Edycja tła</a:t>
            </a:r>
          </a:p>
        </p:txBody>
      </p:sp>
      <p:sp>
        <p:nvSpPr>
          <p:cNvPr id="22551" name="Line 35"/>
          <p:cNvSpPr>
            <a:spLocks noChangeShapeType="1"/>
          </p:cNvSpPr>
          <p:nvPr/>
        </p:nvSpPr>
        <p:spPr bwMode="auto">
          <a:xfrm>
            <a:off x="4908550" y="3236913"/>
            <a:ext cx="0" cy="31765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2552" name="Line 36"/>
          <p:cNvSpPr>
            <a:spLocks noChangeShapeType="1"/>
          </p:cNvSpPr>
          <p:nvPr/>
        </p:nvSpPr>
        <p:spPr bwMode="auto">
          <a:xfrm>
            <a:off x="4908550" y="3859213"/>
            <a:ext cx="2349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2553" name="Line 37"/>
          <p:cNvSpPr>
            <a:spLocks noChangeShapeType="1"/>
          </p:cNvSpPr>
          <p:nvPr/>
        </p:nvSpPr>
        <p:spPr bwMode="auto">
          <a:xfrm>
            <a:off x="4908550" y="3568700"/>
            <a:ext cx="2349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2554" name="AutoShape 42"/>
          <p:cNvSpPr>
            <a:spLocks noChangeArrowheads="1"/>
          </p:cNvSpPr>
          <p:nvPr/>
        </p:nvSpPr>
        <p:spPr bwMode="auto">
          <a:xfrm>
            <a:off x="5799138" y="4364038"/>
            <a:ext cx="1017587" cy="257175"/>
          </a:xfrm>
          <a:prstGeom prst="roundRect">
            <a:avLst>
              <a:gd name="adj" fmla="val 0"/>
            </a:avLst>
          </a:prstGeom>
          <a:gradFill rotWithShape="0">
            <a:gsLst>
              <a:gs pos="0">
                <a:srgbClr val="66FFFF"/>
              </a:gs>
              <a:gs pos="100000">
                <a:srgbClr val="44AAAA"/>
              </a:gs>
            </a:gsLst>
            <a:path path="shape">
              <a:fillToRect l="50000" t="50000" r="50000" b="50000"/>
            </a:path>
          </a:gradFill>
          <a:ln w="12700">
            <a:solidFill>
              <a:srgbClr val="2F61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000" b="1"/>
              <a:t>Edycja obiektu</a:t>
            </a:r>
          </a:p>
        </p:txBody>
      </p:sp>
      <p:sp>
        <p:nvSpPr>
          <p:cNvPr id="22555" name="AutoShape 43"/>
          <p:cNvSpPr>
            <a:spLocks noChangeArrowheads="1"/>
          </p:cNvSpPr>
          <p:nvPr/>
        </p:nvSpPr>
        <p:spPr bwMode="auto">
          <a:xfrm>
            <a:off x="5799138" y="4676775"/>
            <a:ext cx="1165225" cy="257175"/>
          </a:xfrm>
          <a:prstGeom prst="roundRect">
            <a:avLst>
              <a:gd name="adj" fmla="val 0"/>
            </a:avLst>
          </a:prstGeom>
          <a:gradFill rotWithShape="0">
            <a:gsLst>
              <a:gs pos="0">
                <a:srgbClr val="66FFFF"/>
              </a:gs>
              <a:gs pos="100000">
                <a:srgbClr val="44AAAA"/>
              </a:gs>
            </a:gsLst>
            <a:path path="shape">
              <a:fillToRect l="50000" t="50000" r="50000" b="50000"/>
            </a:path>
          </a:gradFill>
          <a:ln w="12700">
            <a:solidFill>
              <a:srgbClr val="2F61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000" b="1"/>
              <a:t>Usuwanie obiektu</a:t>
            </a:r>
          </a:p>
        </p:txBody>
      </p:sp>
      <p:sp>
        <p:nvSpPr>
          <p:cNvPr id="22556" name="AutoShape 44"/>
          <p:cNvSpPr>
            <a:spLocks noChangeArrowheads="1"/>
          </p:cNvSpPr>
          <p:nvPr/>
        </p:nvSpPr>
        <p:spPr bwMode="auto">
          <a:xfrm>
            <a:off x="5799138" y="5381625"/>
            <a:ext cx="1798637" cy="257175"/>
          </a:xfrm>
          <a:prstGeom prst="roundRect">
            <a:avLst>
              <a:gd name="adj" fmla="val 0"/>
            </a:avLst>
          </a:prstGeom>
          <a:gradFill rotWithShape="0">
            <a:gsLst>
              <a:gs pos="0">
                <a:srgbClr val="66FFFF"/>
              </a:gs>
              <a:gs pos="100000">
                <a:srgbClr val="44AAAA"/>
              </a:gs>
            </a:gsLst>
            <a:path path="shape">
              <a:fillToRect l="50000" t="50000" r="50000" b="50000"/>
            </a:path>
          </a:gradFill>
          <a:ln w="12700">
            <a:solidFill>
              <a:srgbClr val="2F61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000" b="1"/>
              <a:t>Dodawanie słowa kluczowego</a:t>
            </a:r>
          </a:p>
        </p:txBody>
      </p:sp>
      <p:sp>
        <p:nvSpPr>
          <p:cNvPr id="22557" name="AutoShape 45"/>
          <p:cNvSpPr>
            <a:spLocks noChangeArrowheads="1"/>
          </p:cNvSpPr>
          <p:nvPr/>
        </p:nvSpPr>
        <p:spPr bwMode="auto">
          <a:xfrm>
            <a:off x="5799138" y="5691188"/>
            <a:ext cx="1573212" cy="257175"/>
          </a:xfrm>
          <a:prstGeom prst="roundRect">
            <a:avLst>
              <a:gd name="adj" fmla="val 0"/>
            </a:avLst>
          </a:prstGeom>
          <a:gradFill rotWithShape="0">
            <a:gsLst>
              <a:gs pos="0">
                <a:srgbClr val="66FFFF"/>
              </a:gs>
              <a:gs pos="100000">
                <a:srgbClr val="44AAAA"/>
              </a:gs>
            </a:gsLst>
            <a:path path="shape">
              <a:fillToRect l="50000" t="50000" r="50000" b="50000"/>
            </a:path>
          </a:gradFill>
          <a:ln w="12700">
            <a:solidFill>
              <a:srgbClr val="2F61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000" b="1"/>
              <a:t>Edycja słowa kluczowego</a:t>
            </a:r>
          </a:p>
        </p:txBody>
      </p:sp>
      <p:sp>
        <p:nvSpPr>
          <p:cNvPr id="22558" name="AutoShape 46"/>
          <p:cNvSpPr>
            <a:spLocks noChangeArrowheads="1"/>
          </p:cNvSpPr>
          <p:nvPr/>
        </p:nvSpPr>
        <p:spPr bwMode="auto">
          <a:xfrm>
            <a:off x="5799138" y="6003925"/>
            <a:ext cx="1720850" cy="257175"/>
          </a:xfrm>
          <a:prstGeom prst="roundRect">
            <a:avLst>
              <a:gd name="adj" fmla="val 0"/>
            </a:avLst>
          </a:prstGeom>
          <a:gradFill rotWithShape="0">
            <a:gsLst>
              <a:gs pos="0">
                <a:srgbClr val="66FFFF"/>
              </a:gs>
              <a:gs pos="100000">
                <a:srgbClr val="44AAAA"/>
              </a:gs>
            </a:gsLst>
            <a:path path="shape">
              <a:fillToRect l="50000" t="50000" r="50000" b="50000"/>
            </a:path>
          </a:gradFill>
          <a:ln w="12700">
            <a:solidFill>
              <a:srgbClr val="2F61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000" b="1"/>
              <a:t>Usuwanie słowa kluczowego</a:t>
            </a:r>
          </a:p>
        </p:txBody>
      </p:sp>
      <p:sp>
        <p:nvSpPr>
          <p:cNvPr id="22559" name="Line 47"/>
          <p:cNvSpPr>
            <a:spLocks noChangeShapeType="1"/>
          </p:cNvSpPr>
          <p:nvPr/>
        </p:nvSpPr>
        <p:spPr bwMode="auto">
          <a:xfrm>
            <a:off x="4908550" y="5157788"/>
            <a:ext cx="2349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grpSp>
        <p:nvGrpSpPr>
          <p:cNvPr id="22560" name="Group 52"/>
          <p:cNvGrpSpPr>
            <a:grpSpLocks/>
          </p:cNvGrpSpPr>
          <p:nvPr/>
        </p:nvGrpSpPr>
        <p:grpSpPr bwMode="auto">
          <a:xfrm>
            <a:off x="5368925" y="4008438"/>
            <a:ext cx="446088" cy="804862"/>
            <a:chOff x="3382" y="2525"/>
            <a:chExt cx="281" cy="507"/>
          </a:xfrm>
        </p:grpSpPr>
        <p:sp>
          <p:nvSpPr>
            <p:cNvPr id="22566" name="Line 48"/>
            <p:cNvSpPr>
              <a:spLocks noChangeShapeType="1"/>
            </p:cNvSpPr>
            <p:nvPr/>
          </p:nvSpPr>
          <p:spPr bwMode="auto">
            <a:xfrm>
              <a:off x="3382" y="2525"/>
              <a:ext cx="0" cy="50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2567" name="Line 49"/>
            <p:cNvSpPr>
              <a:spLocks noChangeShapeType="1"/>
            </p:cNvSpPr>
            <p:nvPr/>
          </p:nvSpPr>
          <p:spPr bwMode="auto">
            <a:xfrm>
              <a:off x="3382" y="2650"/>
              <a:ext cx="28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2568" name="Line 50"/>
            <p:cNvSpPr>
              <a:spLocks noChangeShapeType="1"/>
            </p:cNvSpPr>
            <p:nvPr/>
          </p:nvSpPr>
          <p:spPr bwMode="auto">
            <a:xfrm>
              <a:off x="3382" y="2837"/>
              <a:ext cx="27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2569" name="Line 51"/>
            <p:cNvSpPr>
              <a:spLocks noChangeShapeType="1"/>
            </p:cNvSpPr>
            <p:nvPr/>
          </p:nvSpPr>
          <p:spPr bwMode="auto">
            <a:xfrm>
              <a:off x="3382" y="3032"/>
              <a:ext cx="27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grpSp>
      <p:grpSp>
        <p:nvGrpSpPr>
          <p:cNvPr id="22561" name="Group 53"/>
          <p:cNvGrpSpPr>
            <a:grpSpLocks/>
          </p:cNvGrpSpPr>
          <p:nvPr/>
        </p:nvGrpSpPr>
        <p:grpSpPr bwMode="auto">
          <a:xfrm>
            <a:off x="5368925" y="5335588"/>
            <a:ext cx="446088" cy="804862"/>
            <a:chOff x="3382" y="2525"/>
            <a:chExt cx="281" cy="507"/>
          </a:xfrm>
        </p:grpSpPr>
        <p:sp>
          <p:nvSpPr>
            <p:cNvPr id="22562" name="Line 54"/>
            <p:cNvSpPr>
              <a:spLocks noChangeShapeType="1"/>
            </p:cNvSpPr>
            <p:nvPr/>
          </p:nvSpPr>
          <p:spPr bwMode="auto">
            <a:xfrm>
              <a:off x="3382" y="2525"/>
              <a:ext cx="0" cy="50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2563" name="Line 55"/>
            <p:cNvSpPr>
              <a:spLocks noChangeShapeType="1"/>
            </p:cNvSpPr>
            <p:nvPr/>
          </p:nvSpPr>
          <p:spPr bwMode="auto">
            <a:xfrm>
              <a:off x="3382" y="2650"/>
              <a:ext cx="28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2564" name="Line 56"/>
            <p:cNvSpPr>
              <a:spLocks noChangeShapeType="1"/>
            </p:cNvSpPr>
            <p:nvPr/>
          </p:nvSpPr>
          <p:spPr bwMode="auto">
            <a:xfrm>
              <a:off x="3382" y="2837"/>
              <a:ext cx="27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2565" name="Line 57"/>
            <p:cNvSpPr>
              <a:spLocks noChangeShapeType="1"/>
            </p:cNvSpPr>
            <p:nvPr/>
          </p:nvSpPr>
          <p:spPr bwMode="auto">
            <a:xfrm>
              <a:off x="3382" y="3032"/>
              <a:ext cx="27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pl-PL" altLang="pl-PL" smtClean="0"/>
              <a:t>Plan wykładu</a:t>
            </a:r>
          </a:p>
        </p:txBody>
      </p:sp>
      <p:sp>
        <p:nvSpPr>
          <p:cNvPr id="4099" name="Text Box 3"/>
          <p:cNvSpPr txBox="1">
            <a:spLocks noChangeArrowheads="1"/>
          </p:cNvSpPr>
          <p:nvPr/>
        </p:nvSpPr>
        <p:spPr bwMode="auto">
          <a:xfrm>
            <a:off x="1752600" y="1257300"/>
            <a:ext cx="7265988"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spcBef>
                <a:spcPct val="50000"/>
              </a:spcBef>
            </a:pPr>
            <a:r>
              <a:rPr lang="pl-PL" altLang="pl-PL" sz="2400" b="1">
                <a:solidFill>
                  <a:schemeClr val="tx1"/>
                </a:solidFill>
                <a:latin typeface="Times New Roman" panose="02020603050405020304" pitchFamily="18" charset="0"/>
              </a:rPr>
              <a:t>Trudność określenia wymagań</a:t>
            </a:r>
          </a:p>
          <a:p>
            <a:pPr>
              <a:spcBef>
                <a:spcPct val="50000"/>
              </a:spcBef>
            </a:pPr>
            <a:r>
              <a:rPr lang="pl-PL" altLang="pl-PL" sz="2400" b="1">
                <a:solidFill>
                  <a:schemeClr val="tx1"/>
                </a:solidFill>
                <a:latin typeface="Times New Roman" panose="02020603050405020304" pitchFamily="18" charset="0"/>
              </a:rPr>
              <a:t>Poziomy ogólności opisu wymagań</a:t>
            </a:r>
          </a:p>
          <a:p>
            <a:pPr>
              <a:spcBef>
                <a:spcPct val="50000"/>
              </a:spcBef>
            </a:pPr>
            <a:r>
              <a:rPr lang="pl-PL" altLang="pl-PL" sz="2400" b="1">
                <a:solidFill>
                  <a:schemeClr val="tx1"/>
                </a:solidFill>
                <a:latin typeface="Times New Roman" panose="02020603050405020304" pitchFamily="18" charset="0"/>
              </a:rPr>
              <a:t>Jakość opisu wymagań</a:t>
            </a:r>
          </a:p>
          <a:p>
            <a:pPr>
              <a:spcBef>
                <a:spcPct val="50000"/>
              </a:spcBef>
            </a:pPr>
            <a:r>
              <a:rPr lang="pl-PL" altLang="pl-PL" sz="2400" b="1">
                <a:solidFill>
                  <a:schemeClr val="tx1"/>
                </a:solidFill>
                <a:latin typeface="Times New Roman" panose="02020603050405020304" pitchFamily="18" charset="0"/>
              </a:rPr>
              <a:t>Metody rozpoznania wymagań</a:t>
            </a:r>
          </a:p>
          <a:p>
            <a:pPr>
              <a:spcBef>
                <a:spcPct val="50000"/>
              </a:spcBef>
            </a:pPr>
            <a:r>
              <a:rPr lang="pl-PL" altLang="pl-PL" sz="2400" b="1">
                <a:solidFill>
                  <a:schemeClr val="tx1"/>
                </a:solidFill>
                <a:latin typeface="Times New Roman" panose="02020603050405020304" pitchFamily="18" charset="0"/>
              </a:rPr>
              <a:t>Wymagania funkcjonalne</a:t>
            </a:r>
          </a:p>
          <a:p>
            <a:pPr>
              <a:spcBef>
                <a:spcPct val="50000"/>
              </a:spcBef>
            </a:pPr>
            <a:r>
              <a:rPr lang="pl-PL" altLang="pl-PL" sz="2400" b="1">
                <a:solidFill>
                  <a:schemeClr val="tx1"/>
                </a:solidFill>
                <a:latin typeface="Times New Roman" panose="02020603050405020304" pitchFamily="18" charset="0"/>
              </a:rPr>
              <a:t>Porządkowanie wymagań</a:t>
            </a:r>
          </a:p>
          <a:p>
            <a:pPr>
              <a:spcBef>
                <a:spcPct val="50000"/>
              </a:spcBef>
            </a:pPr>
            <a:r>
              <a:rPr lang="pl-PL" altLang="pl-PL" sz="2400" b="1">
                <a:solidFill>
                  <a:schemeClr val="tx1"/>
                </a:solidFill>
                <a:latin typeface="Times New Roman" panose="02020603050405020304" pitchFamily="18" charset="0"/>
              </a:rPr>
              <a:t>Wymagania niefunkcjonalne</a:t>
            </a:r>
          </a:p>
          <a:p>
            <a:pPr>
              <a:spcBef>
                <a:spcPct val="50000"/>
              </a:spcBef>
            </a:pPr>
            <a:r>
              <a:rPr lang="pl-PL" altLang="pl-PL" sz="2400" b="1">
                <a:solidFill>
                  <a:schemeClr val="tx1"/>
                </a:solidFill>
                <a:latin typeface="Times New Roman" panose="02020603050405020304" pitchFamily="18" charset="0"/>
              </a:rPr>
              <a:t>Czynniki uwzględniane przy konstruowaniu wymagań</a:t>
            </a:r>
          </a:p>
          <a:p>
            <a:pPr>
              <a:spcBef>
                <a:spcPct val="50000"/>
              </a:spcBef>
            </a:pPr>
            <a:r>
              <a:rPr lang="pl-PL" altLang="pl-PL" sz="2400" b="1">
                <a:solidFill>
                  <a:schemeClr val="tx1"/>
                </a:solidFill>
                <a:latin typeface="Times New Roman" panose="02020603050405020304" pitchFamily="18" charset="0"/>
              </a:rPr>
              <a:t>Dokument wymagań</a:t>
            </a:r>
          </a:p>
        </p:txBody>
      </p:sp>
      <p:sp>
        <p:nvSpPr>
          <p:cNvPr id="4100" name="AutoShape 4"/>
          <p:cNvSpPr>
            <a:spLocks noChangeArrowheads="1"/>
          </p:cNvSpPr>
          <p:nvPr/>
        </p:nvSpPr>
        <p:spPr bwMode="auto">
          <a:xfrm>
            <a:off x="1219200" y="5105400"/>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4101" name="AutoShape 5"/>
          <p:cNvSpPr>
            <a:spLocks noChangeArrowheads="1"/>
          </p:cNvSpPr>
          <p:nvPr/>
        </p:nvSpPr>
        <p:spPr bwMode="auto">
          <a:xfrm>
            <a:off x="1219200" y="4572000"/>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4102" name="AutoShape 6"/>
          <p:cNvSpPr>
            <a:spLocks noChangeArrowheads="1"/>
          </p:cNvSpPr>
          <p:nvPr/>
        </p:nvSpPr>
        <p:spPr bwMode="auto">
          <a:xfrm>
            <a:off x="1219200" y="3505200"/>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4103" name="AutoShape 7"/>
          <p:cNvSpPr>
            <a:spLocks noChangeArrowheads="1"/>
          </p:cNvSpPr>
          <p:nvPr/>
        </p:nvSpPr>
        <p:spPr bwMode="auto">
          <a:xfrm>
            <a:off x="1219200" y="1828800"/>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4104" name="AutoShape 8"/>
          <p:cNvSpPr>
            <a:spLocks noChangeArrowheads="1"/>
          </p:cNvSpPr>
          <p:nvPr/>
        </p:nvSpPr>
        <p:spPr bwMode="auto">
          <a:xfrm>
            <a:off x="1219200" y="4038600"/>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4105" name="AutoShape 9"/>
          <p:cNvSpPr>
            <a:spLocks noChangeArrowheads="1"/>
          </p:cNvSpPr>
          <p:nvPr/>
        </p:nvSpPr>
        <p:spPr bwMode="auto">
          <a:xfrm>
            <a:off x="1219200" y="2971800"/>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4106" name="AutoShape 10"/>
          <p:cNvSpPr>
            <a:spLocks noChangeArrowheads="1"/>
          </p:cNvSpPr>
          <p:nvPr/>
        </p:nvSpPr>
        <p:spPr bwMode="auto">
          <a:xfrm>
            <a:off x="1219200" y="1295400"/>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4107" name="AutoShape 11"/>
          <p:cNvSpPr>
            <a:spLocks noChangeArrowheads="1"/>
          </p:cNvSpPr>
          <p:nvPr/>
        </p:nvSpPr>
        <p:spPr bwMode="auto">
          <a:xfrm>
            <a:off x="1219200" y="2438400"/>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4108" name="AutoShape 12"/>
          <p:cNvSpPr>
            <a:spLocks noChangeArrowheads="1"/>
          </p:cNvSpPr>
          <p:nvPr/>
        </p:nvSpPr>
        <p:spPr bwMode="auto">
          <a:xfrm>
            <a:off x="1219200" y="5638800"/>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pl-PL" altLang="pl-PL" smtClean="0"/>
              <a:t>Diagramy przypadków użycia</a:t>
            </a:r>
          </a:p>
        </p:txBody>
      </p:sp>
      <p:sp>
        <p:nvSpPr>
          <p:cNvPr id="21507" name="Text Box 3"/>
          <p:cNvSpPr txBox="1">
            <a:spLocks noChangeArrowheads="1"/>
          </p:cNvSpPr>
          <p:nvPr/>
        </p:nvSpPr>
        <p:spPr bwMode="auto">
          <a:xfrm>
            <a:off x="225425" y="981075"/>
            <a:ext cx="8918575"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b="1" dirty="0"/>
              <a:t>Opis funkcji systemu z punktu widzenia jego użytkowników</a:t>
            </a:r>
            <a:r>
              <a:rPr lang="pl-PL" altLang="pl-PL" dirty="0"/>
              <a:t>. </a:t>
            </a:r>
          </a:p>
          <a:p>
            <a:r>
              <a:rPr lang="pl-PL" altLang="pl-PL" dirty="0"/>
              <a:t>Opis wymagań poszczególnych użytkowników jest prostszy </a:t>
            </a:r>
            <a:r>
              <a:rPr lang="pl-PL" altLang="pl-PL" dirty="0" smtClean="0"/>
              <a:t>niż </a:t>
            </a:r>
            <a:r>
              <a:rPr lang="pl-PL" altLang="pl-PL" dirty="0"/>
              <a:t>opis wszystkich wymagań wobec systemu.</a:t>
            </a:r>
          </a:p>
        </p:txBody>
      </p:sp>
      <p:sp>
        <p:nvSpPr>
          <p:cNvPr id="21508" name="Text Box 4"/>
          <p:cNvSpPr txBox="1">
            <a:spLocks noChangeArrowheads="1"/>
          </p:cNvSpPr>
          <p:nvPr/>
        </p:nvSpPr>
        <p:spPr bwMode="auto">
          <a:xfrm>
            <a:off x="225425" y="2354263"/>
            <a:ext cx="25320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b="1"/>
              <a:t>Klasy użytkowników:</a:t>
            </a:r>
          </a:p>
        </p:txBody>
      </p:sp>
      <p:sp>
        <p:nvSpPr>
          <p:cNvPr id="21509" name="Text Box 5"/>
          <p:cNvSpPr txBox="1">
            <a:spLocks noChangeArrowheads="1"/>
          </p:cNvSpPr>
          <p:nvPr/>
        </p:nvSpPr>
        <p:spPr bwMode="auto">
          <a:xfrm>
            <a:off x="2800350" y="2112963"/>
            <a:ext cx="2998788"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buFontTx/>
              <a:buChar char="•"/>
            </a:pPr>
            <a:r>
              <a:rPr lang="pl-PL" altLang="pl-PL"/>
              <a:t> sekretarka</a:t>
            </a:r>
          </a:p>
          <a:p>
            <a:pPr>
              <a:buFontTx/>
              <a:buChar char="•"/>
            </a:pPr>
            <a:r>
              <a:rPr lang="pl-PL" altLang="pl-PL"/>
              <a:t> projektant</a:t>
            </a:r>
          </a:p>
          <a:p>
            <a:pPr>
              <a:buFontTx/>
              <a:buChar char="•"/>
            </a:pPr>
            <a:r>
              <a:rPr lang="pl-PL" altLang="pl-PL"/>
              <a:t> osoba przeglądająca mapę</a:t>
            </a:r>
          </a:p>
        </p:txBody>
      </p:sp>
      <p:sp>
        <p:nvSpPr>
          <p:cNvPr id="21510" name="Text Box 6"/>
          <p:cNvSpPr txBox="1">
            <a:spLocks noChangeArrowheads="1"/>
          </p:cNvSpPr>
          <p:nvPr/>
        </p:nvSpPr>
        <p:spPr bwMode="auto">
          <a:xfrm>
            <a:off x="225425" y="4603750"/>
            <a:ext cx="873125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b="1"/>
              <a:t>Identyfikacja funkcji </a:t>
            </a:r>
            <a:r>
              <a:rPr lang="pl-PL" altLang="pl-PL"/>
              <a:t>dla poszczególnych użytkowników.</a:t>
            </a:r>
          </a:p>
          <a:p>
            <a:r>
              <a:rPr lang="pl-PL" altLang="pl-PL"/>
              <a:t>Przeprowadzając wywiad z konkretna osobą należy koncentrować się na funkcjach istotnych z punktu widzenia roli (ról) odgrywanych przez tę osobę.</a:t>
            </a:r>
          </a:p>
          <a:p>
            <a:endParaRPr lang="pl-PL" altLang="pl-PL"/>
          </a:p>
          <a:p>
            <a:r>
              <a:rPr lang="pl-PL" altLang="pl-PL"/>
              <a:t>Metoda przypadków użycia nie jest sprzeczna z hierarchiczną dekompozycją funkcji.</a:t>
            </a:r>
          </a:p>
        </p:txBody>
      </p:sp>
      <p:sp>
        <p:nvSpPr>
          <p:cNvPr id="21511" name="Text Box 20"/>
          <p:cNvSpPr txBox="1">
            <a:spLocks noChangeArrowheads="1"/>
          </p:cNvSpPr>
          <p:nvPr/>
        </p:nvSpPr>
        <p:spPr bwMode="auto">
          <a:xfrm>
            <a:off x="225425" y="3381375"/>
            <a:ext cx="8685213" cy="1006475"/>
          </a:xfrm>
          <a:prstGeom prst="rect">
            <a:avLst/>
          </a:prstGeom>
          <a:solidFill>
            <a:srgbClr val="FCFEB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sz="2000">
                <a:solidFill>
                  <a:schemeClr val="tx2"/>
                </a:solidFill>
                <a:latin typeface="Times New Roman CE" panose="02020603050405020304" pitchFamily="18" charset="0"/>
              </a:defRPr>
            </a:lvl1pPr>
            <a:lvl2pPr marL="742950" indent="-285750" defTabSz="762000">
              <a:defRPr sz="2000">
                <a:solidFill>
                  <a:schemeClr val="tx2"/>
                </a:solidFill>
                <a:latin typeface="Times New Roman CE" panose="02020603050405020304" pitchFamily="18" charset="0"/>
              </a:defRPr>
            </a:lvl2pPr>
            <a:lvl3pPr marL="1143000" indent="-228600" defTabSz="762000">
              <a:defRPr sz="2000">
                <a:solidFill>
                  <a:schemeClr val="tx2"/>
                </a:solidFill>
                <a:latin typeface="Times New Roman CE" panose="02020603050405020304" pitchFamily="18" charset="0"/>
              </a:defRPr>
            </a:lvl3pPr>
            <a:lvl4pPr marL="1600200" indent="-228600" defTabSz="762000">
              <a:defRPr sz="2000">
                <a:solidFill>
                  <a:schemeClr val="tx2"/>
                </a:solidFill>
                <a:latin typeface="Times New Roman CE" panose="02020603050405020304" pitchFamily="18" charset="0"/>
              </a:defRPr>
            </a:lvl4pPr>
            <a:lvl5pPr marL="2057400" indent="-228600" defTabSz="762000">
              <a:defRPr sz="2000">
                <a:solidFill>
                  <a:schemeClr val="tx2"/>
                </a:solidFill>
                <a:latin typeface="Times New Roman CE" panose="02020603050405020304" pitchFamily="18" charset="0"/>
              </a:defRPr>
            </a:lvl5pPr>
            <a:lvl6pPr marL="2514600" indent="-228600" defTabSz="7620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defTabSz="7620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defTabSz="7620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defTabSz="7620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solidFill>
                  <a:schemeClr val="tx1"/>
                </a:solidFill>
                <a:latin typeface="Times New Roman" panose="02020603050405020304" pitchFamily="18" charset="0"/>
              </a:rPr>
              <a:t>Metoda modeluje </a:t>
            </a:r>
            <a:r>
              <a:rPr lang="pl-PL" altLang="pl-PL" b="1">
                <a:solidFill>
                  <a:schemeClr val="tx1"/>
                </a:solidFill>
                <a:latin typeface="Times New Roman" panose="02020603050405020304" pitchFamily="18" charset="0"/>
              </a:rPr>
              <a:t>aktorów</a:t>
            </a:r>
            <a:r>
              <a:rPr lang="pl-PL" altLang="pl-PL">
                <a:solidFill>
                  <a:schemeClr val="tx1"/>
                </a:solidFill>
                <a:latin typeface="Times New Roman" panose="02020603050405020304" pitchFamily="18" charset="0"/>
              </a:rPr>
              <a:t>, a nie konkretne </a:t>
            </a:r>
            <a:r>
              <a:rPr lang="pl-PL" altLang="pl-PL" b="1">
                <a:solidFill>
                  <a:schemeClr val="tx1"/>
                </a:solidFill>
                <a:latin typeface="Times New Roman" panose="02020603050405020304" pitchFamily="18" charset="0"/>
              </a:rPr>
              <a:t>osoby</a:t>
            </a:r>
            <a:r>
              <a:rPr lang="pl-PL" altLang="pl-PL">
                <a:solidFill>
                  <a:schemeClr val="tx1"/>
                </a:solidFill>
                <a:latin typeface="Times New Roman" panose="02020603050405020304" pitchFamily="18" charset="0"/>
              </a:rPr>
              <a:t>. Jedna osoba może pełnić rolę wielu aktorów; np. być jednocześnie projektantem i osobą przeglądającą mapę.</a:t>
            </a:r>
          </a:p>
          <a:p>
            <a:r>
              <a:rPr lang="pl-PL" altLang="pl-PL">
                <a:solidFill>
                  <a:schemeClr val="tx1"/>
                </a:solidFill>
                <a:latin typeface="Times New Roman" panose="02020603050405020304" pitchFamily="18" charset="0"/>
              </a:rPr>
              <a:t>I odwrotnie, jeden aktor może odpowiadać wielu osobom, np. sekretarka.</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pl-PL" altLang="pl-PL" smtClean="0"/>
              <a:t>Diagram przypadków użycia dla SIG</a:t>
            </a:r>
          </a:p>
        </p:txBody>
      </p:sp>
      <p:sp>
        <p:nvSpPr>
          <p:cNvPr id="23555" name="Text Box 12"/>
          <p:cNvSpPr txBox="1">
            <a:spLocks noChangeArrowheads="1"/>
          </p:cNvSpPr>
          <p:nvPr/>
        </p:nvSpPr>
        <p:spPr bwMode="auto">
          <a:xfrm>
            <a:off x="2576513" y="2751138"/>
            <a:ext cx="11445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sz="2000">
                <a:solidFill>
                  <a:schemeClr val="tx2"/>
                </a:solidFill>
                <a:latin typeface="Times New Roman CE" panose="02020603050405020304" pitchFamily="18" charset="0"/>
              </a:defRPr>
            </a:lvl1pPr>
            <a:lvl2pPr marL="742950" indent="-285750" defTabSz="762000">
              <a:defRPr sz="2000">
                <a:solidFill>
                  <a:schemeClr val="tx2"/>
                </a:solidFill>
                <a:latin typeface="Times New Roman CE" panose="02020603050405020304" pitchFamily="18" charset="0"/>
              </a:defRPr>
            </a:lvl2pPr>
            <a:lvl3pPr marL="1143000" indent="-228600" defTabSz="762000">
              <a:defRPr sz="2000">
                <a:solidFill>
                  <a:schemeClr val="tx2"/>
                </a:solidFill>
                <a:latin typeface="Times New Roman CE" panose="02020603050405020304" pitchFamily="18" charset="0"/>
              </a:defRPr>
            </a:lvl3pPr>
            <a:lvl4pPr marL="1600200" indent="-228600" defTabSz="762000">
              <a:defRPr sz="2000">
                <a:solidFill>
                  <a:schemeClr val="tx2"/>
                </a:solidFill>
                <a:latin typeface="Times New Roman CE" panose="02020603050405020304" pitchFamily="18" charset="0"/>
              </a:defRPr>
            </a:lvl4pPr>
            <a:lvl5pPr marL="2057400" indent="-228600" defTabSz="762000">
              <a:defRPr sz="2000">
                <a:solidFill>
                  <a:schemeClr val="tx2"/>
                </a:solidFill>
                <a:latin typeface="Times New Roman CE" panose="02020603050405020304" pitchFamily="18" charset="0"/>
              </a:defRPr>
            </a:lvl5pPr>
            <a:lvl6pPr marL="2514600" indent="-228600" defTabSz="7620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defTabSz="7620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defTabSz="7620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defTabSz="7620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600">
                <a:solidFill>
                  <a:schemeClr val="tx1"/>
                </a:solidFill>
                <a:latin typeface="Times New Roman" panose="02020603050405020304" pitchFamily="18" charset="0"/>
              </a:rPr>
              <a:t>użytkownik</a:t>
            </a:r>
          </a:p>
        </p:txBody>
      </p:sp>
      <p:sp>
        <p:nvSpPr>
          <p:cNvPr id="23556" name="Oval 13"/>
          <p:cNvSpPr>
            <a:spLocks noChangeArrowheads="1"/>
          </p:cNvSpPr>
          <p:nvPr/>
        </p:nvSpPr>
        <p:spPr bwMode="auto">
          <a:xfrm>
            <a:off x="346075" y="946150"/>
            <a:ext cx="1582738" cy="708025"/>
          </a:xfrm>
          <a:prstGeom prst="ellipse">
            <a:avLst/>
          </a:prstGeom>
          <a:noFill/>
          <a:ln w="12700">
            <a:solidFill>
              <a:schemeClr val="tx1"/>
            </a:solidFill>
            <a:round/>
            <a:headEnd/>
            <a:tailEnd/>
          </a:ln>
          <a:effectLst/>
          <a:extLst>
            <a:ext uri="{909E8E84-426E-40DD-AFC4-6F175D3DCCD1}">
              <a14:hiddenFill xmlns:a14="http://schemas.microsoft.com/office/drawing/2010/main">
                <a:gradFill rotWithShape="0">
                  <a:gsLst>
                    <a:gs pos="0">
                      <a:schemeClr val="bg1"/>
                    </a:gs>
                    <a:gs pos="100000">
                      <a:srgbClr val="FFA27C"/>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400"/>
              <a:t>Wyświetlenie</a:t>
            </a:r>
          </a:p>
          <a:p>
            <a:pPr algn="ctr"/>
            <a:r>
              <a:rPr lang="pl-PL" altLang="pl-PL" sz="1400"/>
              <a:t>mapy</a:t>
            </a:r>
          </a:p>
        </p:txBody>
      </p:sp>
      <p:sp>
        <p:nvSpPr>
          <p:cNvPr id="23557" name="Oval 14"/>
          <p:cNvSpPr>
            <a:spLocks noChangeArrowheads="1"/>
          </p:cNvSpPr>
          <p:nvPr/>
        </p:nvSpPr>
        <p:spPr bwMode="auto">
          <a:xfrm>
            <a:off x="2163763" y="944563"/>
            <a:ext cx="1971675" cy="708025"/>
          </a:xfrm>
          <a:prstGeom prst="ellipse">
            <a:avLst/>
          </a:prstGeom>
          <a:noFill/>
          <a:ln w="12700">
            <a:solidFill>
              <a:schemeClr val="tx1"/>
            </a:solidFill>
            <a:round/>
            <a:headEnd/>
            <a:tailEnd/>
          </a:ln>
          <a:effectLst/>
          <a:extLst>
            <a:ext uri="{909E8E84-426E-40DD-AFC4-6F175D3DCCD1}">
              <a14:hiddenFill xmlns:a14="http://schemas.microsoft.com/office/drawing/2010/main">
                <a:gradFill rotWithShape="0">
                  <a:gsLst>
                    <a:gs pos="0">
                      <a:schemeClr val="bg1"/>
                    </a:gs>
                    <a:gs pos="100000">
                      <a:srgbClr val="FFA27C"/>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400"/>
              <a:t>Wybór/pomijanie</a:t>
            </a:r>
          </a:p>
          <a:p>
            <a:pPr algn="ctr"/>
            <a:r>
              <a:rPr lang="pl-PL" altLang="pl-PL" sz="1400"/>
              <a:t>słów kluczowych</a:t>
            </a:r>
          </a:p>
        </p:txBody>
      </p:sp>
      <p:sp>
        <p:nvSpPr>
          <p:cNvPr id="23558" name="Oval 15"/>
          <p:cNvSpPr>
            <a:spLocks noChangeArrowheads="1"/>
          </p:cNvSpPr>
          <p:nvPr/>
        </p:nvSpPr>
        <p:spPr bwMode="auto">
          <a:xfrm>
            <a:off x="4368800" y="946150"/>
            <a:ext cx="2201863" cy="708025"/>
          </a:xfrm>
          <a:prstGeom prst="ellipse">
            <a:avLst/>
          </a:prstGeom>
          <a:noFill/>
          <a:ln w="12700">
            <a:solidFill>
              <a:schemeClr val="tx1"/>
            </a:solidFill>
            <a:round/>
            <a:headEnd/>
            <a:tailEnd/>
          </a:ln>
          <a:effectLst/>
          <a:extLst>
            <a:ext uri="{909E8E84-426E-40DD-AFC4-6F175D3DCCD1}">
              <a14:hiddenFill xmlns:a14="http://schemas.microsoft.com/office/drawing/2010/main">
                <a:gradFill rotWithShape="0">
                  <a:gsLst>
                    <a:gs pos="0">
                      <a:schemeClr val="bg1"/>
                    </a:gs>
                    <a:gs pos="100000">
                      <a:srgbClr val="FFA27C"/>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400"/>
              <a:t>Wyświetlenie opisu</a:t>
            </a:r>
          </a:p>
          <a:p>
            <a:pPr algn="ctr"/>
            <a:r>
              <a:rPr lang="pl-PL" altLang="pl-PL" sz="1400"/>
              <a:t>obiektu graficznego</a:t>
            </a:r>
          </a:p>
        </p:txBody>
      </p:sp>
      <p:sp>
        <p:nvSpPr>
          <p:cNvPr id="23559" name="Text Box 25"/>
          <p:cNvSpPr txBox="1">
            <a:spLocks noChangeArrowheads="1"/>
          </p:cNvSpPr>
          <p:nvPr/>
        </p:nvSpPr>
        <p:spPr bwMode="auto">
          <a:xfrm>
            <a:off x="3687763" y="3627438"/>
            <a:ext cx="10112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sz="2000">
                <a:solidFill>
                  <a:schemeClr val="tx2"/>
                </a:solidFill>
                <a:latin typeface="Times New Roman CE" panose="02020603050405020304" pitchFamily="18" charset="0"/>
              </a:defRPr>
            </a:lvl1pPr>
            <a:lvl2pPr marL="742950" indent="-285750" defTabSz="762000">
              <a:defRPr sz="2000">
                <a:solidFill>
                  <a:schemeClr val="tx2"/>
                </a:solidFill>
                <a:latin typeface="Times New Roman CE" panose="02020603050405020304" pitchFamily="18" charset="0"/>
              </a:defRPr>
            </a:lvl2pPr>
            <a:lvl3pPr marL="1143000" indent="-228600" defTabSz="762000">
              <a:defRPr sz="2000">
                <a:solidFill>
                  <a:schemeClr val="tx2"/>
                </a:solidFill>
                <a:latin typeface="Times New Roman CE" panose="02020603050405020304" pitchFamily="18" charset="0"/>
              </a:defRPr>
            </a:lvl3pPr>
            <a:lvl4pPr marL="1600200" indent="-228600" defTabSz="762000">
              <a:defRPr sz="2000">
                <a:solidFill>
                  <a:schemeClr val="tx2"/>
                </a:solidFill>
                <a:latin typeface="Times New Roman CE" panose="02020603050405020304" pitchFamily="18" charset="0"/>
              </a:defRPr>
            </a:lvl4pPr>
            <a:lvl5pPr marL="2057400" indent="-228600" defTabSz="762000">
              <a:defRPr sz="2000">
                <a:solidFill>
                  <a:schemeClr val="tx2"/>
                </a:solidFill>
                <a:latin typeface="Times New Roman CE" panose="02020603050405020304" pitchFamily="18" charset="0"/>
              </a:defRPr>
            </a:lvl5pPr>
            <a:lvl6pPr marL="2514600" indent="-228600" defTabSz="7620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defTabSz="7620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defTabSz="7620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defTabSz="7620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600">
                <a:solidFill>
                  <a:schemeClr val="tx1"/>
                </a:solidFill>
                <a:latin typeface="Times New Roman" panose="02020603050405020304" pitchFamily="18" charset="0"/>
              </a:rPr>
              <a:t>projektant</a:t>
            </a:r>
          </a:p>
        </p:txBody>
      </p:sp>
      <p:sp>
        <p:nvSpPr>
          <p:cNvPr id="23560" name="Oval 26"/>
          <p:cNvSpPr>
            <a:spLocks noChangeArrowheads="1"/>
          </p:cNvSpPr>
          <p:nvPr/>
        </p:nvSpPr>
        <p:spPr bwMode="auto">
          <a:xfrm>
            <a:off x="1968500" y="4005263"/>
            <a:ext cx="896938" cy="708025"/>
          </a:xfrm>
          <a:prstGeom prst="ellipse">
            <a:avLst/>
          </a:prstGeom>
          <a:noFill/>
          <a:ln w="12700">
            <a:solidFill>
              <a:schemeClr val="tx1"/>
            </a:solidFill>
            <a:round/>
            <a:headEnd/>
            <a:tailEnd/>
          </a:ln>
          <a:effectLst/>
          <a:extLst>
            <a:ext uri="{909E8E84-426E-40DD-AFC4-6F175D3DCCD1}">
              <a14:hiddenFill xmlns:a14="http://schemas.microsoft.com/office/drawing/2010/main">
                <a:gradFill rotWithShape="0">
                  <a:gsLst>
                    <a:gs pos="0">
                      <a:schemeClr val="bg1"/>
                    </a:gs>
                    <a:gs pos="100000">
                      <a:srgbClr val="FFA27C"/>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400"/>
              <a:t>Edycja</a:t>
            </a:r>
          </a:p>
          <a:p>
            <a:pPr algn="ctr"/>
            <a:r>
              <a:rPr lang="pl-PL" altLang="pl-PL" sz="1400"/>
              <a:t>tła</a:t>
            </a:r>
          </a:p>
        </p:txBody>
      </p:sp>
      <p:sp>
        <p:nvSpPr>
          <p:cNvPr id="23561" name="Oval 27"/>
          <p:cNvSpPr>
            <a:spLocks noChangeArrowheads="1"/>
          </p:cNvSpPr>
          <p:nvPr/>
        </p:nvSpPr>
        <p:spPr bwMode="auto">
          <a:xfrm>
            <a:off x="7620000" y="3135313"/>
            <a:ext cx="952500" cy="708025"/>
          </a:xfrm>
          <a:prstGeom prst="ellipse">
            <a:avLst/>
          </a:prstGeom>
          <a:noFill/>
          <a:ln w="12700">
            <a:solidFill>
              <a:schemeClr val="tx1"/>
            </a:solidFill>
            <a:round/>
            <a:headEnd/>
            <a:tailEnd/>
          </a:ln>
          <a:effectLst/>
          <a:extLst>
            <a:ext uri="{909E8E84-426E-40DD-AFC4-6F175D3DCCD1}">
              <a14:hiddenFill xmlns:a14="http://schemas.microsoft.com/office/drawing/2010/main">
                <a:gradFill rotWithShape="0">
                  <a:gsLst>
                    <a:gs pos="0">
                      <a:schemeClr val="bg1"/>
                    </a:gs>
                    <a:gs pos="100000">
                      <a:srgbClr val="FFA27C"/>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400"/>
              <a:t>Edycja</a:t>
            </a:r>
          </a:p>
          <a:p>
            <a:pPr algn="ctr"/>
            <a:r>
              <a:rPr lang="pl-PL" altLang="pl-PL" sz="1400"/>
              <a:t>obiektu</a:t>
            </a:r>
          </a:p>
        </p:txBody>
      </p:sp>
      <p:sp>
        <p:nvSpPr>
          <p:cNvPr id="23562" name="Oval 28"/>
          <p:cNvSpPr>
            <a:spLocks noChangeArrowheads="1"/>
          </p:cNvSpPr>
          <p:nvPr/>
        </p:nvSpPr>
        <p:spPr bwMode="auto">
          <a:xfrm>
            <a:off x="7227888" y="2105025"/>
            <a:ext cx="1344612" cy="708025"/>
          </a:xfrm>
          <a:prstGeom prst="ellipse">
            <a:avLst/>
          </a:prstGeom>
          <a:noFill/>
          <a:ln w="12700">
            <a:solidFill>
              <a:schemeClr val="tx1"/>
            </a:solidFill>
            <a:round/>
            <a:headEnd/>
            <a:tailEnd/>
          </a:ln>
          <a:effectLst/>
          <a:extLst>
            <a:ext uri="{909E8E84-426E-40DD-AFC4-6F175D3DCCD1}">
              <a14:hiddenFill xmlns:a14="http://schemas.microsoft.com/office/drawing/2010/main">
                <a:gradFill rotWithShape="0">
                  <a:gsLst>
                    <a:gs pos="0">
                      <a:schemeClr val="bg1"/>
                    </a:gs>
                    <a:gs pos="100000">
                      <a:srgbClr val="FFA27C"/>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400"/>
              <a:t>Dodawanie</a:t>
            </a:r>
          </a:p>
          <a:p>
            <a:pPr algn="ctr"/>
            <a:r>
              <a:rPr lang="pl-PL" altLang="pl-PL" sz="1400"/>
              <a:t>obiektu</a:t>
            </a:r>
          </a:p>
        </p:txBody>
      </p:sp>
      <p:sp>
        <p:nvSpPr>
          <p:cNvPr id="23563" name="Oval 29"/>
          <p:cNvSpPr>
            <a:spLocks noChangeArrowheads="1"/>
          </p:cNvSpPr>
          <p:nvPr/>
        </p:nvSpPr>
        <p:spPr bwMode="auto">
          <a:xfrm>
            <a:off x="5119688" y="3135313"/>
            <a:ext cx="1895475" cy="708025"/>
          </a:xfrm>
          <a:prstGeom prst="ellipse">
            <a:avLst/>
          </a:prstGeom>
          <a:noFill/>
          <a:ln w="12700">
            <a:solidFill>
              <a:schemeClr val="tx1"/>
            </a:solidFill>
            <a:round/>
            <a:headEnd/>
            <a:tailEnd/>
          </a:ln>
          <a:effectLst/>
          <a:extLst>
            <a:ext uri="{909E8E84-426E-40DD-AFC4-6F175D3DCCD1}">
              <a14:hiddenFill xmlns:a14="http://schemas.microsoft.com/office/drawing/2010/main">
                <a:gradFill rotWithShape="0">
                  <a:gsLst>
                    <a:gs pos="0">
                      <a:schemeClr val="bg1"/>
                    </a:gs>
                    <a:gs pos="100000">
                      <a:srgbClr val="FFA27C"/>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400"/>
              <a:t>Edycja obiektów</a:t>
            </a:r>
          </a:p>
          <a:p>
            <a:pPr algn="ctr"/>
            <a:r>
              <a:rPr lang="pl-PL" altLang="pl-PL" sz="1400"/>
              <a:t>graficznych</a:t>
            </a:r>
          </a:p>
        </p:txBody>
      </p:sp>
      <p:sp>
        <p:nvSpPr>
          <p:cNvPr id="23564" name="Oval 30"/>
          <p:cNvSpPr>
            <a:spLocks noChangeArrowheads="1"/>
          </p:cNvSpPr>
          <p:nvPr/>
        </p:nvSpPr>
        <p:spPr bwMode="auto">
          <a:xfrm>
            <a:off x="7367588" y="4141788"/>
            <a:ext cx="1204912" cy="708025"/>
          </a:xfrm>
          <a:prstGeom prst="ellipse">
            <a:avLst/>
          </a:prstGeom>
          <a:noFill/>
          <a:ln w="12700">
            <a:solidFill>
              <a:schemeClr val="tx1"/>
            </a:solidFill>
            <a:round/>
            <a:headEnd/>
            <a:tailEnd/>
          </a:ln>
          <a:effectLst/>
          <a:extLst>
            <a:ext uri="{909E8E84-426E-40DD-AFC4-6F175D3DCCD1}">
              <a14:hiddenFill xmlns:a14="http://schemas.microsoft.com/office/drawing/2010/main">
                <a:gradFill rotWithShape="0">
                  <a:gsLst>
                    <a:gs pos="0">
                      <a:schemeClr val="bg1"/>
                    </a:gs>
                    <a:gs pos="100000">
                      <a:srgbClr val="FFA27C"/>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400"/>
              <a:t>Usuwanie</a:t>
            </a:r>
          </a:p>
          <a:p>
            <a:pPr algn="ctr"/>
            <a:r>
              <a:rPr lang="pl-PL" altLang="pl-PL" sz="1400"/>
              <a:t>obiektu</a:t>
            </a:r>
          </a:p>
        </p:txBody>
      </p:sp>
      <p:sp>
        <p:nvSpPr>
          <p:cNvPr id="23565" name="Oval 31"/>
          <p:cNvSpPr>
            <a:spLocks noChangeArrowheads="1"/>
          </p:cNvSpPr>
          <p:nvPr/>
        </p:nvSpPr>
        <p:spPr bwMode="auto">
          <a:xfrm>
            <a:off x="3475038" y="4492625"/>
            <a:ext cx="1436687" cy="708025"/>
          </a:xfrm>
          <a:prstGeom prst="ellipse">
            <a:avLst/>
          </a:prstGeom>
          <a:noFill/>
          <a:ln w="12700">
            <a:solidFill>
              <a:schemeClr val="tx1"/>
            </a:solidFill>
            <a:round/>
            <a:headEnd/>
            <a:tailEnd/>
          </a:ln>
          <a:effectLst/>
          <a:extLst>
            <a:ext uri="{909E8E84-426E-40DD-AFC4-6F175D3DCCD1}">
              <a14:hiddenFill xmlns:a14="http://schemas.microsoft.com/office/drawing/2010/main">
                <a:gradFill rotWithShape="0">
                  <a:gsLst>
                    <a:gs pos="0">
                      <a:schemeClr val="bg1"/>
                    </a:gs>
                    <a:gs pos="100000">
                      <a:srgbClr val="FFA27C"/>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400"/>
              <a:t>Edycja słów</a:t>
            </a:r>
          </a:p>
          <a:p>
            <a:pPr algn="ctr"/>
            <a:r>
              <a:rPr lang="pl-PL" altLang="pl-PL" sz="1400"/>
              <a:t>kluczowych</a:t>
            </a:r>
          </a:p>
        </p:txBody>
      </p:sp>
      <p:sp>
        <p:nvSpPr>
          <p:cNvPr id="23566" name="Oval 34"/>
          <p:cNvSpPr>
            <a:spLocks noChangeArrowheads="1"/>
          </p:cNvSpPr>
          <p:nvPr/>
        </p:nvSpPr>
        <p:spPr bwMode="auto">
          <a:xfrm>
            <a:off x="3160713" y="5762625"/>
            <a:ext cx="2066925" cy="708025"/>
          </a:xfrm>
          <a:prstGeom prst="ellipse">
            <a:avLst/>
          </a:prstGeom>
          <a:noFill/>
          <a:ln w="12700">
            <a:solidFill>
              <a:schemeClr val="tx1"/>
            </a:solidFill>
            <a:round/>
            <a:headEnd/>
            <a:tailEnd/>
          </a:ln>
          <a:effectLst/>
          <a:extLst>
            <a:ext uri="{909E8E84-426E-40DD-AFC4-6F175D3DCCD1}">
              <a14:hiddenFill xmlns:a14="http://schemas.microsoft.com/office/drawing/2010/main">
                <a:gradFill rotWithShape="0">
                  <a:gsLst>
                    <a:gs pos="0">
                      <a:schemeClr val="bg1"/>
                    </a:gs>
                    <a:gs pos="100000">
                      <a:srgbClr val="FFA27C"/>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400"/>
              <a:t>Edycja</a:t>
            </a:r>
          </a:p>
          <a:p>
            <a:pPr algn="ctr"/>
            <a:r>
              <a:rPr lang="pl-PL" altLang="pl-PL" sz="1400"/>
              <a:t>słowa kluczowego</a:t>
            </a:r>
          </a:p>
        </p:txBody>
      </p:sp>
      <p:sp>
        <p:nvSpPr>
          <p:cNvPr id="23567" name="Oval 35"/>
          <p:cNvSpPr>
            <a:spLocks noChangeArrowheads="1"/>
          </p:cNvSpPr>
          <p:nvPr/>
        </p:nvSpPr>
        <p:spPr bwMode="auto">
          <a:xfrm>
            <a:off x="1003300" y="5762625"/>
            <a:ext cx="2066925" cy="708025"/>
          </a:xfrm>
          <a:prstGeom prst="ellipse">
            <a:avLst/>
          </a:prstGeom>
          <a:noFill/>
          <a:ln w="12700">
            <a:solidFill>
              <a:schemeClr val="tx1"/>
            </a:solidFill>
            <a:round/>
            <a:headEnd/>
            <a:tailEnd/>
          </a:ln>
          <a:effectLst/>
          <a:extLst>
            <a:ext uri="{909E8E84-426E-40DD-AFC4-6F175D3DCCD1}">
              <a14:hiddenFill xmlns:a14="http://schemas.microsoft.com/office/drawing/2010/main">
                <a:gradFill rotWithShape="0">
                  <a:gsLst>
                    <a:gs pos="0">
                      <a:schemeClr val="bg1"/>
                    </a:gs>
                    <a:gs pos="100000">
                      <a:srgbClr val="FFA27C"/>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400"/>
              <a:t>Dodawanie</a:t>
            </a:r>
          </a:p>
          <a:p>
            <a:pPr algn="ctr"/>
            <a:r>
              <a:rPr lang="pl-PL" altLang="pl-PL" sz="1400"/>
              <a:t>słowa kluczowego</a:t>
            </a:r>
          </a:p>
        </p:txBody>
      </p:sp>
      <p:sp>
        <p:nvSpPr>
          <p:cNvPr id="23568" name="Oval 36"/>
          <p:cNvSpPr>
            <a:spLocks noChangeArrowheads="1"/>
          </p:cNvSpPr>
          <p:nvPr/>
        </p:nvSpPr>
        <p:spPr bwMode="auto">
          <a:xfrm>
            <a:off x="5332413" y="5762625"/>
            <a:ext cx="2066925" cy="708025"/>
          </a:xfrm>
          <a:prstGeom prst="ellipse">
            <a:avLst/>
          </a:prstGeom>
          <a:noFill/>
          <a:ln w="12700">
            <a:solidFill>
              <a:schemeClr val="tx1"/>
            </a:solidFill>
            <a:round/>
            <a:headEnd/>
            <a:tailEnd/>
          </a:ln>
          <a:effectLst/>
          <a:extLst>
            <a:ext uri="{909E8E84-426E-40DD-AFC4-6F175D3DCCD1}">
              <a14:hiddenFill xmlns:a14="http://schemas.microsoft.com/office/drawing/2010/main">
                <a:gradFill rotWithShape="0">
                  <a:gsLst>
                    <a:gs pos="0">
                      <a:schemeClr val="bg1"/>
                    </a:gs>
                    <a:gs pos="100000">
                      <a:srgbClr val="FFA27C"/>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400"/>
              <a:t>Usuwanie</a:t>
            </a:r>
          </a:p>
          <a:p>
            <a:pPr algn="ctr"/>
            <a:r>
              <a:rPr lang="pl-PL" altLang="pl-PL" sz="1400"/>
              <a:t>słowa kluczowego</a:t>
            </a:r>
          </a:p>
        </p:txBody>
      </p:sp>
      <p:sp>
        <p:nvSpPr>
          <p:cNvPr id="23569" name="Line 37"/>
          <p:cNvSpPr>
            <a:spLocks noChangeShapeType="1"/>
          </p:cNvSpPr>
          <p:nvPr/>
        </p:nvSpPr>
        <p:spPr bwMode="auto">
          <a:xfrm>
            <a:off x="4192588" y="3971925"/>
            <a:ext cx="0" cy="48260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3570" name="Line 38"/>
          <p:cNvSpPr>
            <a:spLocks noChangeShapeType="1"/>
          </p:cNvSpPr>
          <p:nvPr/>
        </p:nvSpPr>
        <p:spPr bwMode="auto">
          <a:xfrm>
            <a:off x="1620838" y="1657350"/>
            <a:ext cx="1335087" cy="593725"/>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3571" name="Line 39"/>
          <p:cNvSpPr>
            <a:spLocks noChangeShapeType="1"/>
          </p:cNvSpPr>
          <p:nvPr/>
        </p:nvSpPr>
        <p:spPr bwMode="auto">
          <a:xfrm>
            <a:off x="3141663" y="1706563"/>
            <a:ext cx="0" cy="458787"/>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3572" name="Line 40"/>
          <p:cNvSpPr>
            <a:spLocks noChangeShapeType="1"/>
          </p:cNvSpPr>
          <p:nvPr/>
        </p:nvSpPr>
        <p:spPr bwMode="auto">
          <a:xfrm flipV="1">
            <a:off x="3327400" y="1633538"/>
            <a:ext cx="1460500" cy="642937"/>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3573" name="Line 41"/>
          <p:cNvSpPr>
            <a:spLocks noChangeShapeType="1"/>
          </p:cNvSpPr>
          <p:nvPr/>
        </p:nvSpPr>
        <p:spPr bwMode="auto">
          <a:xfrm>
            <a:off x="4527550" y="3489325"/>
            <a:ext cx="544513"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3574" name="Line 42"/>
          <p:cNvSpPr>
            <a:spLocks noChangeShapeType="1"/>
          </p:cNvSpPr>
          <p:nvPr/>
        </p:nvSpPr>
        <p:spPr bwMode="auto">
          <a:xfrm>
            <a:off x="7077075" y="3500438"/>
            <a:ext cx="493713"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3575" name="Line 43"/>
          <p:cNvSpPr>
            <a:spLocks noChangeShapeType="1"/>
          </p:cNvSpPr>
          <p:nvPr/>
        </p:nvSpPr>
        <p:spPr bwMode="auto">
          <a:xfrm flipV="1">
            <a:off x="6569075" y="2671763"/>
            <a:ext cx="730250" cy="458787"/>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3576" name="Line 44"/>
          <p:cNvSpPr>
            <a:spLocks noChangeShapeType="1"/>
          </p:cNvSpPr>
          <p:nvPr/>
        </p:nvSpPr>
        <p:spPr bwMode="auto">
          <a:xfrm>
            <a:off x="6669088" y="3835400"/>
            <a:ext cx="754062" cy="44450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3577" name="Line 45"/>
          <p:cNvSpPr>
            <a:spLocks noChangeShapeType="1"/>
          </p:cNvSpPr>
          <p:nvPr/>
        </p:nvSpPr>
        <p:spPr bwMode="auto">
          <a:xfrm flipV="1">
            <a:off x="2611438" y="5121275"/>
            <a:ext cx="1025525" cy="657225"/>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3578" name="Line 46"/>
          <p:cNvSpPr>
            <a:spLocks noChangeShapeType="1"/>
          </p:cNvSpPr>
          <p:nvPr/>
        </p:nvSpPr>
        <p:spPr bwMode="auto">
          <a:xfrm>
            <a:off x="4194175" y="5210175"/>
            <a:ext cx="0" cy="506413"/>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3579" name="Line 47"/>
          <p:cNvSpPr>
            <a:spLocks noChangeShapeType="1"/>
          </p:cNvSpPr>
          <p:nvPr/>
        </p:nvSpPr>
        <p:spPr bwMode="auto">
          <a:xfrm>
            <a:off x="4800600" y="5084763"/>
            <a:ext cx="1163638" cy="693737"/>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3580" name="Line 48"/>
          <p:cNvSpPr>
            <a:spLocks noChangeShapeType="1"/>
          </p:cNvSpPr>
          <p:nvPr/>
        </p:nvSpPr>
        <p:spPr bwMode="auto">
          <a:xfrm flipV="1">
            <a:off x="2944813" y="3525838"/>
            <a:ext cx="1001712" cy="531812"/>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grpSp>
        <p:nvGrpSpPr>
          <p:cNvPr id="23581" name="Group 51"/>
          <p:cNvGrpSpPr>
            <a:grpSpLocks/>
          </p:cNvGrpSpPr>
          <p:nvPr/>
        </p:nvGrpSpPr>
        <p:grpSpPr bwMode="auto">
          <a:xfrm>
            <a:off x="7094538" y="3443288"/>
            <a:ext cx="492125" cy="304800"/>
            <a:chOff x="4641" y="3806"/>
            <a:chExt cx="310" cy="192"/>
          </a:xfrm>
        </p:grpSpPr>
        <p:sp>
          <p:nvSpPr>
            <p:cNvPr id="23611" name="Rectangle 50"/>
            <p:cNvSpPr>
              <a:spLocks noChangeArrowheads="1"/>
            </p:cNvSpPr>
            <p:nvPr/>
          </p:nvSpPr>
          <p:spPr bwMode="auto">
            <a:xfrm>
              <a:off x="4676" y="3865"/>
              <a:ext cx="233" cy="10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3612" name="Text Box 49"/>
            <p:cNvSpPr txBox="1">
              <a:spLocks noChangeArrowheads="1"/>
            </p:cNvSpPr>
            <p:nvPr/>
          </p:nvSpPr>
          <p:spPr bwMode="auto">
            <a:xfrm>
              <a:off x="4641" y="3806"/>
              <a:ext cx="31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400"/>
                <a:t>uses</a:t>
              </a:r>
            </a:p>
          </p:txBody>
        </p:sp>
      </p:grpSp>
      <p:grpSp>
        <p:nvGrpSpPr>
          <p:cNvPr id="23582" name="Group 52"/>
          <p:cNvGrpSpPr>
            <a:grpSpLocks/>
          </p:cNvGrpSpPr>
          <p:nvPr/>
        </p:nvGrpSpPr>
        <p:grpSpPr bwMode="auto">
          <a:xfrm>
            <a:off x="6875463" y="3817938"/>
            <a:ext cx="492125" cy="304800"/>
            <a:chOff x="4641" y="3806"/>
            <a:chExt cx="310" cy="192"/>
          </a:xfrm>
        </p:grpSpPr>
        <p:sp>
          <p:nvSpPr>
            <p:cNvPr id="23609" name="Rectangle 53"/>
            <p:cNvSpPr>
              <a:spLocks noChangeArrowheads="1"/>
            </p:cNvSpPr>
            <p:nvPr/>
          </p:nvSpPr>
          <p:spPr bwMode="auto">
            <a:xfrm>
              <a:off x="4676" y="3865"/>
              <a:ext cx="233" cy="10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3610" name="Text Box 54"/>
            <p:cNvSpPr txBox="1">
              <a:spLocks noChangeArrowheads="1"/>
            </p:cNvSpPr>
            <p:nvPr/>
          </p:nvSpPr>
          <p:spPr bwMode="auto">
            <a:xfrm>
              <a:off x="4641" y="3806"/>
              <a:ext cx="31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400"/>
                <a:t>uses</a:t>
              </a:r>
            </a:p>
          </p:txBody>
        </p:sp>
      </p:grpSp>
      <p:grpSp>
        <p:nvGrpSpPr>
          <p:cNvPr id="23583" name="Group 55"/>
          <p:cNvGrpSpPr>
            <a:grpSpLocks/>
          </p:cNvGrpSpPr>
          <p:nvPr/>
        </p:nvGrpSpPr>
        <p:grpSpPr bwMode="auto">
          <a:xfrm>
            <a:off x="6765925" y="2744788"/>
            <a:ext cx="492125" cy="304800"/>
            <a:chOff x="4641" y="3806"/>
            <a:chExt cx="310" cy="192"/>
          </a:xfrm>
        </p:grpSpPr>
        <p:sp>
          <p:nvSpPr>
            <p:cNvPr id="23607" name="Rectangle 56"/>
            <p:cNvSpPr>
              <a:spLocks noChangeArrowheads="1"/>
            </p:cNvSpPr>
            <p:nvPr/>
          </p:nvSpPr>
          <p:spPr bwMode="auto">
            <a:xfrm>
              <a:off x="4676" y="3865"/>
              <a:ext cx="233" cy="10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3608" name="Text Box 57"/>
            <p:cNvSpPr txBox="1">
              <a:spLocks noChangeArrowheads="1"/>
            </p:cNvSpPr>
            <p:nvPr/>
          </p:nvSpPr>
          <p:spPr bwMode="auto">
            <a:xfrm>
              <a:off x="4641" y="3806"/>
              <a:ext cx="31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400"/>
                <a:t>uses</a:t>
              </a:r>
            </a:p>
          </p:txBody>
        </p:sp>
      </p:grpSp>
      <p:grpSp>
        <p:nvGrpSpPr>
          <p:cNvPr id="23584" name="Group 59"/>
          <p:cNvGrpSpPr>
            <a:grpSpLocks/>
          </p:cNvGrpSpPr>
          <p:nvPr/>
        </p:nvGrpSpPr>
        <p:grpSpPr bwMode="auto">
          <a:xfrm>
            <a:off x="5106988" y="5284788"/>
            <a:ext cx="492125" cy="304800"/>
            <a:chOff x="4641" y="3806"/>
            <a:chExt cx="310" cy="192"/>
          </a:xfrm>
        </p:grpSpPr>
        <p:sp>
          <p:nvSpPr>
            <p:cNvPr id="23605" name="Rectangle 60"/>
            <p:cNvSpPr>
              <a:spLocks noChangeArrowheads="1"/>
            </p:cNvSpPr>
            <p:nvPr/>
          </p:nvSpPr>
          <p:spPr bwMode="auto">
            <a:xfrm>
              <a:off x="4676" y="3865"/>
              <a:ext cx="233" cy="10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3606" name="Text Box 61"/>
            <p:cNvSpPr txBox="1">
              <a:spLocks noChangeArrowheads="1"/>
            </p:cNvSpPr>
            <p:nvPr/>
          </p:nvSpPr>
          <p:spPr bwMode="auto">
            <a:xfrm>
              <a:off x="4641" y="3806"/>
              <a:ext cx="31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400"/>
                <a:t>uses</a:t>
              </a:r>
            </a:p>
          </p:txBody>
        </p:sp>
      </p:grpSp>
      <p:grpSp>
        <p:nvGrpSpPr>
          <p:cNvPr id="23585" name="Group 62"/>
          <p:cNvGrpSpPr>
            <a:grpSpLocks/>
          </p:cNvGrpSpPr>
          <p:nvPr/>
        </p:nvGrpSpPr>
        <p:grpSpPr bwMode="auto">
          <a:xfrm>
            <a:off x="2827338" y="5284788"/>
            <a:ext cx="492125" cy="304800"/>
            <a:chOff x="4641" y="3806"/>
            <a:chExt cx="310" cy="192"/>
          </a:xfrm>
        </p:grpSpPr>
        <p:sp>
          <p:nvSpPr>
            <p:cNvPr id="23603" name="Rectangle 63"/>
            <p:cNvSpPr>
              <a:spLocks noChangeArrowheads="1"/>
            </p:cNvSpPr>
            <p:nvPr/>
          </p:nvSpPr>
          <p:spPr bwMode="auto">
            <a:xfrm>
              <a:off x="4676" y="3865"/>
              <a:ext cx="233" cy="10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3604" name="Text Box 64"/>
            <p:cNvSpPr txBox="1">
              <a:spLocks noChangeArrowheads="1"/>
            </p:cNvSpPr>
            <p:nvPr/>
          </p:nvSpPr>
          <p:spPr bwMode="auto">
            <a:xfrm>
              <a:off x="4641" y="3806"/>
              <a:ext cx="31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400"/>
                <a:t>uses</a:t>
              </a:r>
            </a:p>
          </p:txBody>
        </p:sp>
      </p:grpSp>
      <p:grpSp>
        <p:nvGrpSpPr>
          <p:cNvPr id="23586" name="Group 65"/>
          <p:cNvGrpSpPr>
            <a:grpSpLocks/>
          </p:cNvGrpSpPr>
          <p:nvPr/>
        </p:nvGrpSpPr>
        <p:grpSpPr bwMode="auto">
          <a:xfrm>
            <a:off x="4073525" y="5284788"/>
            <a:ext cx="492125" cy="304800"/>
            <a:chOff x="4641" y="3806"/>
            <a:chExt cx="310" cy="192"/>
          </a:xfrm>
        </p:grpSpPr>
        <p:sp>
          <p:nvSpPr>
            <p:cNvPr id="23601" name="Rectangle 66"/>
            <p:cNvSpPr>
              <a:spLocks noChangeArrowheads="1"/>
            </p:cNvSpPr>
            <p:nvPr/>
          </p:nvSpPr>
          <p:spPr bwMode="auto">
            <a:xfrm>
              <a:off x="4676" y="3865"/>
              <a:ext cx="233" cy="10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3602" name="Text Box 67"/>
            <p:cNvSpPr txBox="1">
              <a:spLocks noChangeArrowheads="1"/>
            </p:cNvSpPr>
            <p:nvPr/>
          </p:nvSpPr>
          <p:spPr bwMode="auto">
            <a:xfrm>
              <a:off x="4641" y="3806"/>
              <a:ext cx="31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400"/>
                <a:t>uses</a:t>
              </a:r>
            </a:p>
          </p:txBody>
        </p:sp>
      </p:grpSp>
      <p:grpSp>
        <p:nvGrpSpPr>
          <p:cNvPr id="23587" name="Group 84"/>
          <p:cNvGrpSpPr>
            <a:grpSpLocks/>
          </p:cNvGrpSpPr>
          <p:nvPr/>
        </p:nvGrpSpPr>
        <p:grpSpPr bwMode="auto">
          <a:xfrm>
            <a:off x="4064000" y="3208338"/>
            <a:ext cx="242888" cy="514350"/>
            <a:chOff x="477" y="1800"/>
            <a:chExt cx="153" cy="324"/>
          </a:xfrm>
        </p:grpSpPr>
        <p:sp>
          <p:nvSpPr>
            <p:cNvPr id="23595" name="Oval 85"/>
            <p:cNvSpPr>
              <a:spLocks noChangeArrowheads="1"/>
            </p:cNvSpPr>
            <p:nvPr/>
          </p:nvSpPr>
          <p:spPr bwMode="auto">
            <a:xfrm>
              <a:off x="491" y="1800"/>
              <a:ext cx="125" cy="117"/>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3596" name="Line 86"/>
            <p:cNvSpPr>
              <a:spLocks noChangeShapeType="1"/>
            </p:cNvSpPr>
            <p:nvPr/>
          </p:nvSpPr>
          <p:spPr bwMode="auto">
            <a:xfrm>
              <a:off x="553" y="1917"/>
              <a:ext cx="0" cy="12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3597" name="Line 87"/>
            <p:cNvSpPr>
              <a:spLocks noChangeShapeType="1"/>
            </p:cNvSpPr>
            <p:nvPr/>
          </p:nvSpPr>
          <p:spPr bwMode="auto">
            <a:xfrm>
              <a:off x="492" y="1959"/>
              <a:ext cx="12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grpSp>
          <p:nvGrpSpPr>
            <p:cNvPr id="23598" name="Group 88"/>
            <p:cNvGrpSpPr>
              <a:grpSpLocks/>
            </p:cNvGrpSpPr>
            <p:nvPr/>
          </p:nvGrpSpPr>
          <p:grpSpPr bwMode="auto">
            <a:xfrm>
              <a:off x="477" y="2042"/>
              <a:ext cx="153" cy="82"/>
              <a:chOff x="477" y="2042"/>
              <a:chExt cx="153" cy="82"/>
            </a:xfrm>
          </p:grpSpPr>
          <p:sp>
            <p:nvSpPr>
              <p:cNvPr id="23599" name="Line 89"/>
              <p:cNvSpPr>
                <a:spLocks noChangeShapeType="1"/>
              </p:cNvSpPr>
              <p:nvPr/>
            </p:nvSpPr>
            <p:spPr bwMode="auto">
              <a:xfrm>
                <a:off x="555" y="2042"/>
                <a:ext cx="75" cy="8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3600" name="Line 90"/>
              <p:cNvSpPr>
                <a:spLocks noChangeShapeType="1"/>
              </p:cNvSpPr>
              <p:nvPr/>
            </p:nvSpPr>
            <p:spPr bwMode="auto">
              <a:xfrm flipH="1">
                <a:off x="477" y="2042"/>
                <a:ext cx="75" cy="8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grpSp>
      </p:grpSp>
      <p:grpSp>
        <p:nvGrpSpPr>
          <p:cNvPr id="23588" name="Group 91"/>
          <p:cNvGrpSpPr>
            <a:grpSpLocks/>
          </p:cNvGrpSpPr>
          <p:nvPr/>
        </p:nvGrpSpPr>
        <p:grpSpPr bwMode="auto">
          <a:xfrm>
            <a:off x="3016250" y="2271713"/>
            <a:ext cx="242888" cy="514350"/>
            <a:chOff x="477" y="1800"/>
            <a:chExt cx="153" cy="324"/>
          </a:xfrm>
        </p:grpSpPr>
        <p:sp>
          <p:nvSpPr>
            <p:cNvPr id="23589" name="Oval 92"/>
            <p:cNvSpPr>
              <a:spLocks noChangeArrowheads="1"/>
            </p:cNvSpPr>
            <p:nvPr/>
          </p:nvSpPr>
          <p:spPr bwMode="auto">
            <a:xfrm>
              <a:off x="491" y="1800"/>
              <a:ext cx="125" cy="117"/>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3590" name="Line 93"/>
            <p:cNvSpPr>
              <a:spLocks noChangeShapeType="1"/>
            </p:cNvSpPr>
            <p:nvPr/>
          </p:nvSpPr>
          <p:spPr bwMode="auto">
            <a:xfrm>
              <a:off x="553" y="1917"/>
              <a:ext cx="0" cy="12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3591" name="Line 94"/>
            <p:cNvSpPr>
              <a:spLocks noChangeShapeType="1"/>
            </p:cNvSpPr>
            <p:nvPr/>
          </p:nvSpPr>
          <p:spPr bwMode="auto">
            <a:xfrm>
              <a:off x="492" y="1959"/>
              <a:ext cx="12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grpSp>
          <p:nvGrpSpPr>
            <p:cNvPr id="23592" name="Group 95"/>
            <p:cNvGrpSpPr>
              <a:grpSpLocks/>
            </p:cNvGrpSpPr>
            <p:nvPr/>
          </p:nvGrpSpPr>
          <p:grpSpPr bwMode="auto">
            <a:xfrm>
              <a:off x="477" y="2042"/>
              <a:ext cx="153" cy="82"/>
              <a:chOff x="477" y="2042"/>
              <a:chExt cx="153" cy="82"/>
            </a:xfrm>
          </p:grpSpPr>
          <p:sp>
            <p:nvSpPr>
              <p:cNvPr id="23593" name="Line 96"/>
              <p:cNvSpPr>
                <a:spLocks noChangeShapeType="1"/>
              </p:cNvSpPr>
              <p:nvPr/>
            </p:nvSpPr>
            <p:spPr bwMode="auto">
              <a:xfrm>
                <a:off x="555" y="2042"/>
                <a:ext cx="75" cy="8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3594" name="Line 97"/>
              <p:cNvSpPr>
                <a:spLocks noChangeShapeType="1"/>
              </p:cNvSpPr>
              <p:nvPr/>
            </p:nvSpPr>
            <p:spPr bwMode="auto">
              <a:xfrm flipH="1">
                <a:off x="477" y="2042"/>
                <a:ext cx="75" cy="8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gr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pl-PL" altLang="pl-PL" smtClean="0"/>
              <a:t>Wymagania niefunkcjonalne</a:t>
            </a:r>
          </a:p>
        </p:txBody>
      </p:sp>
      <p:sp>
        <p:nvSpPr>
          <p:cNvPr id="24579" name="Text Box 3"/>
          <p:cNvSpPr txBox="1">
            <a:spLocks noChangeArrowheads="1"/>
          </p:cNvSpPr>
          <p:nvPr/>
        </p:nvSpPr>
        <p:spPr bwMode="auto">
          <a:xfrm>
            <a:off x="279400" y="1281113"/>
            <a:ext cx="81121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b="1"/>
              <a:t>Opisują ograniczenia, przy których system ma realizować swoje funkcje. </a:t>
            </a:r>
          </a:p>
        </p:txBody>
      </p:sp>
      <p:sp>
        <p:nvSpPr>
          <p:cNvPr id="24580" name="Text Box 4"/>
          <p:cNvSpPr txBox="1">
            <a:spLocks noChangeArrowheads="1"/>
          </p:cNvSpPr>
          <p:nvPr/>
        </p:nvSpPr>
        <p:spPr bwMode="auto">
          <a:xfrm>
            <a:off x="769938" y="1812925"/>
            <a:ext cx="8274050" cy="390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spcBef>
                <a:spcPct val="50000"/>
              </a:spcBef>
            </a:pPr>
            <a:r>
              <a:rPr lang="pl-PL" altLang="pl-PL" b="1"/>
              <a:t>Wymagania dotyczące produktu</a:t>
            </a:r>
            <a:r>
              <a:rPr lang="pl-PL" altLang="pl-PL"/>
              <a:t>.</a:t>
            </a:r>
          </a:p>
          <a:p>
            <a:pPr>
              <a:spcBef>
                <a:spcPct val="50000"/>
              </a:spcBef>
            </a:pPr>
            <a:r>
              <a:rPr lang="pl-PL" altLang="pl-PL"/>
              <a:t>Np. musi istnieć możliwość operowania z systemem wyłącznie za pomocą klawiatury.</a:t>
            </a:r>
          </a:p>
          <a:p>
            <a:pPr>
              <a:spcBef>
                <a:spcPct val="50000"/>
              </a:spcBef>
            </a:pPr>
            <a:r>
              <a:rPr lang="pl-PL" altLang="pl-PL" b="1"/>
              <a:t>Wymagania dotyczące procesu</a:t>
            </a:r>
            <a:r>
              <a:rPr lang="pl-PL" altLang="pl-PL"/>
              <a:t>.</a:t>
            </a:r>
          </a:p>
          <a:p>
            <a:pPr>
              <a:spcBef>
                <a:spcPct val="50000"/>
              </a:spcBef>
            </a:pPr>
            <a:r>
              <a:rPr lang="pl-PL" altLang="pl-PL"/>
              <a:t>Np. proces realizacji harmonogramowania zleceń musi być zgodny ze standardem opisanym w dokumencie XXXA/96.</a:t>
            </a:r>
          </a:p>
          <a:p>
            <a:pPr>
              <a:spcBef>
                <a:spcPct val="50000"/>
              </a:spcBef>
            </a:pPr>
            <a:r>
              <a:rPr lang="pl-PL" altLang="pl-PL" b="1"/>
              <a:t>Wymagania zewnętrzne</a:t>
            </a:r>
            <a:r>
              <a:rPr lang="pl-PL" altLang="pl-PL"/>
              <a:t>.</a:t>
            </a:r>
          </a:p>
          <a:p>
            <a:pPr>
              <a:spcBef>
                <a:spcPct val="50000"/>
              </a:spcBef>
            </a:pPr>
            <a:r>
              <a:rPr lang="pl-PL" altLang="pl-PL"/>
              <a:t>Np. system harmonogramowania musi współpracować z bazą danych systemu komputerowego działu marketingu opisaną w dokumencie YYYB/95. Niedopuszczalne są jakiekolwiek zmiany w strukturze tej bazy. </a:t>
            </a:r>
          </a:p>
        </p:txBody>
      </p:sp>
      <p:sp>
        <p:nvSpPr>
          <p:cNvPr id="24581" name="AutoShape 5"/>
          <p:cNvSpPr>
            <a:spLocks noChangeArrowheads="1"/>
          </p:cNvSpPr>
          <p:nvPr/>
        </p:nvSpPr>
        <p:spPr bwMode="auto">
          <a:xfrm>
            <a:off x="236538" y="1801813"/>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4582" name="AutoShape 6"/>
          <p:cNvSpPr>
            <a:spLocks noChangeArrowheads="1"/>
          </p:cNvSpPr>
          <p:nvPr/>
        </p:nvSpPr>
        <p:spPr bwMode="auto">
          <a:xfrm>
            <a:off x="236538" y="3038475"/>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4583" name="AutoShape 7"/>
          <p:cNvSpPr>
            <a:spLocks noChangeArrowheads="1"/>
          </p:cNvSpPr>
          <p:nvPr/>
        </p:nvSpPr>
        <p:spPr bwMode="auto">
          <a:xfrm>
            <a:off x="236538" y="4267200"/>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pl-PL" altLang="pl-PL" smtClean="0"/>
              <a:t>Formularz zapisu wymagań</a:t>
            </a:r>
          </a:p>
        </p:txBody>
      </p:sp>
      <p:sp>
        <p:nvSpPr>
          <p:cNvPr id="25603" name="Text Box 5"/>
          <p:cNvSpPr txBox="1">
            <a:spLocks noChangeArrowheads="1"/>
          </p:cNvSpPr>
          <p:nvPr/>
        </p:nvSpPr>
        <p:spPr bwMode="auto">
          <a:xfrm>
            <a:off x="85725" y="1443038"/>
            <a:ext cx="463550" cy="4773612"/>
          </a:xfrm>
          <a:prstGeom prst="rect">
            <a:avLst/>
          </a:prstGeom>
          <a:solidFill>
            <a:srgbClr val="66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800" b="1"/>
              <a:t>Nr</a:t>
            </a:r>
          </a:p>
          <a:p>
            <a:endParaRPr lang="pl-PL" altLang="pl-PL" sz="1800"/>
          </a:p>
          <a:p>
            <a:endParaRPr lang="pl-PL" altLang="pl-PL" sz="1800"/>
          </a:p>
          <a:p>
            <a:r>
              <a:rPr lang="pl-PL" altLang="pl-PL" sz="1800"/>
              <a:t>1</a:t>
            </a:r>
          </a:p>
          <a:p>
            <a:endParaRPr lang="pl-PL" altLang="pl-PL" sz="1800"/>
          </a:p>
          <a:p>
            <a:endParaRPr lang="pl-PL" altLang="pl-PL" sz="1800"/>
          </a:p>
          <a:p>
            <a:endParaRPr lang="pl-PL" altLang="pl-PL" sz="1800"/>
          </a:p>
          <a:p>
            <a:endParaRPr lang="pl-PL" altLang="pl-PL" sz="1800"/>
          </a:p>
          <a:p>
            <a:endParaRPr lang="pl-PL" altLang="pl-PL" sz="1800"/>
          </a:p>
          <a:p>
            <a:r>
              <a:rPr lang="pl-PL" altLang="pl-PL" sz="1800"/>
              <a:t>2</a:t>
            </a:r>
          </a:p>
          <a:p>
            <a:endParaRPr lang="pl-PL" altLang="pl-PL" sz="1800"/>
          </a:p>
          <a:p>
            <a:endParaRPr lang="pl-PL" altLang="pl-PL" sz="1800"/>
          </a:p>
          <a:p>
            <a:endParaRPr lang="pl-PL" altLang="pl-PL" sz="1800"/>
          </a:p>
          <a:p>
            <a:endParaRPr lang="pl-PL" altLang="pl-PL" sz="1800"/>
          </a:p>
          <a:p>
            <a:endParaRPr lang="pl-PL" altLang="pl-PL" sz="1800"/>
          </a:p>
          <a:p>
            <a:endParaRPr lang="pl-PL" altLang="pl-PL" sz="1800"/>
          </a:p>
          <a:p>
            <a:r>
              <a:rPr lang="pl-PL" altLang="pl-PL" sz="1800"/>
              <a:t>3</a:t>
            </a:r>
          </a:p>
        </p:txBody>
      </p:sp>
      <p:sp>
        <p:nvSpPr>
          <p:cNvPr id="25604" name="Text Box 6"/>
          <p:cNvSpPr txBox="1">
            <a:spLocks noChangeArrowheads="1"/>
          </p:cNvSpPr>
          <p:nvPr/>
        </p:nvSpPr>
        <p:spPr bwMode="auto">
          <a:xfrm>
            <a:off x="2836863" y="1443038"/>
            <a:ext cx="2968625" cy="4773612"/>
          </a:xfrm>
          <a:prstGeom prst="rect">
            <a:avLst/>
          </a:prstGeom>
          <a:solidFill>
            <a:srgbClr val="66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800" b="1"/>
              <a:t>Wymaganie</a:t>
            </a:r>
          </a:p>
          <a:p>
            <a:endParaRPr lang="pl-PL" altLang="pl-PL" sz="1800"/>
          </a:p>
          <a:p>
            <a:endParaRPr lang="pl-PL" altLang="pl-PL" sz="1800"/>
          </a:p>
          <a:p>
            <a:r>
              <a:rPr lang="pl-PL" altLang="pl-PL" sz="1800"/>
              <a:t>System powinien zwracać wynik zapytania po max 5-ciu sekundach przy 100 użytkownikach pracujących jednocześnie.</a:t>
            </a:r>
          </a:p>
          <a:p>
            <a:endParaRPr lang="pl-PL" altLang="pl-PL" sz="1800"/>
          </a:p>
          <a:p>
            <a:r>
              <a:rPr lang="pl-PL" altLang="pl-PL" sz="1800"/>
              <a:t>Każdy klient powinien mieć przypisany krótki numer identyfikacyjny</a:t>
            </a:r>
          </a:p>
          <a:p>
            <a:endParaRPr lang="pl-PL" altLang="pl-PL" sz="1800"/>
          </a:p>
          <a:p>
            <a:endParaRPr lang="pl-PL" altLang="pl-PL" sz="1800"/>
          </a:p>
          <a:p>
            <a:endParaRPr lang="pl-PL" altLang="pl-PL" sz="1800"/>
          </a:p>
          <a:p>
            <a:endParaRPr lang="pl-PL" altLang="pl-PL" sz="1800"/>
          </a:p>
          <a:p>
            <a:r>
              <a:rPr lang="pl-PL" altLang="pl-PL" sz="1800"/>
              <a:t>.....</a:t>
            </a:r>
          </a:p>
        </p:txBody>
      </p:sp>
      <p:sp>
        <p:nvSpPr>
          <p:cNvPr id="25605" name="Text Box 7"/>
          <p:cNvSpPr txBox="1">
            <a:spLocks noChangeArrowheads="1"/>
          </p:cNvSpPr>
          <p:nvPr/>
        </p:nvSpPr>
        <p:spPr bwMode="auto">
          <a:xfrm>
            <a:off x="536575" y="1443038"/>
            <a:ext cx="1042988" cy="4773612"/>
          </a:xfrm>
          <a:prstGeom prst="rect">
            <a:avLst/>
          </a:prstGeom>
          <a:solidFill>
            <a:srgbClr val="66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800" b="1"/>
              <a:t>Data wprow.</a:t>
            </a:r>
          </a:p>
          <a:p>
            <a:endParaRPr lang="pl-PL" altLang="pl-PL" sz="1800"/>
          </a:p>
          <a:p>
            <a:r>
              <a:rPr lang="pl-PL" altLang="pl-PL" sz="1800"/>
              <a:t>99/04/14</a:t>
            </a:r>
          </a:p>
          <a:p>
            <a:endParaRPr lang="pl-PL" altLang="pl-PL" sz="1800"/>
          </a:p>
          <a:p>
            <a:endParaRPr lang="pl-PL" altLang="pl-PL" sz="1800"/>
          </a:p>
          <a:p>
            <a:endParaRPr lang="pl-PL" altLang="pl-PL" sz="1800"/>
          </a:p>
          <a:p>
            <a:endParaRPr lang="pl-PL" altLang="pl-PL" sz="1800"/>
          </a:p>
          <a:p>
            <a:endParaRPr lang="pl-PL" altLang="pl-PL" sz="1800"/>
          </a:p>
          <a:p>
            <a:r>
              <a:rPr lang="pl-PL" altLang="pl-PL" sz="1800"/>
              <a:t>00/02/05</a:t>
            </a:r>
          </a:p>
          <a:p>
            <a:endParaRPr lang="pl-PL" altLang="pl-PL" sz="1800"/>
          </a:p>
          <a:p>
            <a:endParaRPr lang="pl-PL" altLang="pl-PL" sz="1800"/>
          </a:p>
          <a:p>
            <a:endParaRPr lang="pl-PL" altLang="pl-PL" sz="1800"/>
          </a:p>
          <a:p>
            <a:endParaRPr lang="pl-PL" altLang="pl-PL" sz="1800"/>
          </a:p>
          <a:p>
            <a:endParaRPr lang="pl-PL" altLang="pl-PL" sz="1800"/>
          </a:p>
          <a:p>
            <a:endParaRPr lang="pl-PL" altLang="pl-PL" sz="1800"/>
          </a:p>
          <a:p>
            <a:r>
              <a:rPr lang="pl-PL" altLang="pl-PL" sz="1800"/>
              <a:t>.....</a:t>
            </a:r>
          </a:p>
        </p:txBody>
      </p:sp>
      <p:sp>
        <p:nvSpPr>
          <p:cNvPr id="25606" name="Text Box 8"/>
          <p:cNvSpPr txBox="1">
            <a:spLocks noChangeArrowheads="1"/>
          </p:cNvSpPr>
          <p:nvPr/>
        </p:nvSpPr>
        <p:spPr bwMode="auto">
          <a:xfrm>
            <a:off x="5795963" y="1443038"/>
            <a:ext cx="2100262" cy="4773612"/>
          </a:xfrm>
          <a:prstGeom prst="rect">
            <a:avLst/>
          </a:prstGeom>
          <a:solidFill>
            <a:srgbClr val="66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800" b="1"/>
              <a:t>Motywacja</a:t>
            </a:r>
          </a:p>
          <a:p>
            <a:endParaRPr lang="pl-PL" altLang="pl-PL" sz="1800"/>
          </a:p>
          <a:p>
            <a:endParaRPr lang="pl-PL" altLang="pl-PL" sz="1800"/>
          </a:p>
          <a:p>
            <a:r>
              <a:rPr lang="pl-PL" altLang="pl-PL" sz="1800"/>
              <a:t>Inaczej system nie będzie konkurencyjny na rynku</a:t>
            </a:r>
          </a:p>
          <a:p>
            <a:endParaRPr lang="pl-PL" altLang="pl-PL" sz="1800"/>
          </a:p>
          <a:p>
            <a:endParaRPr lang="pl-PL" altLang="pl-PL" sz="1800"/>
          </a:p>
          <a:p>
            <a:r>
              <a:rPr lang="pl-PL" altLang="pl-PL" sz="1800"/>
              <a:t>Inne identyfikatory (nazwisko, PESEL, numer telefonu) są niestabilne, nie unikalne, lub za długie </a:t>
            </a:r>
          </a:p>
          <a:p>
            <a:endParaRPr lang="pl-PL" altLang="pl-PL" sz="1800"/>
          </a:p>
          <a:p>
            <a:r>
              <a:rPr lang="pl-PL" altLang="pl-PL" sz="1800"/>
              <a:t>....</a:t>
            </a:r>
          </a:p>
        </p:txBody>
      </p:sp>
      <p:sp>
        <p:nvSpPr>
          <p:cNvPr id="25607" name="Text Box 9"/>
          <p:cNvSpPr txBox="1">
            <a:spLocks noChangeArrowheads="1"/>
          </p:cNvSpPr>
          <p:nvPr/>
        </p:nvSpPr>
        <p:spPr bwMode="auto">
          <a:xfrm>
            <a:off x="1573213" y="1443038"/>
            <a:ext cx="1263650" cy="4773612"/>
          </a:xfrm>
          <a:prstGeom prst="rect">
            <a:avLst/>
          </a:prstGeom>
          <a:solidFill>
            <a:srgbClr val="66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800" b="1"/>
              <a:t>Rozmówca</a:t>
            </a:r>
          </a:p>
          <a:p>
            <a:endParaRPr lang="pl-PL" altLang="pl-PL" sz="1800"/>
          </a:p>
          <a:p>
            <a:endParaRPr lang="pl-PL" altLang="pl-PL" sz="1800"/>
          </a:p>
          <a:p>
            <a:r>
              <a:rPr lang="pl-PL" altLang="pl-PL" sz="1800"/>
              <a:t>A.Nowak</a:t>
            </a:r>
          </a:p>
          <a:p>
            <a:r>
              <a:rPr lang="pl-PL" altLang="pl-PL" sz="1800"/>
              <a:t>J.Pietrzak</a:t>
            </a:r>
          </a:p>
          <a:p>
            <a:endParaRPr lang="pl-PL" altLang="pl-PL" sz="1800"/>
          </a:p>
          <a:p>
            <a:endParaRPr lang="pl-PL" altLang="pl-PL" sz="1800"/>
          </a:p>
          <a:p>
            <a:endParaRPr lang="pl-PL" altLang="pl-PL" sz="1800"/>
          </a:p>
          <a:p>
            <a:endParaRPr lang="pl-PL" altLang="pl-PL" sz="1800"/>
          </a:p>
          <a:p>
            <a:r>
              <a:rPr lang="pl-PL" altLang="pl-PL" sz="1800"/>
              <a:t>K.Lubicz</a:t>
            </a:r>
          </a:p>
          <a:p>
            <a:endParaRPr lang="pl-PL" altLang="pl-PL" sz="1800"/>
          </a:p>
          <a:p>
            <a:endParaRPr lang="pl-PL" altLang="pl-PL" sz="1800"/>
          </a:p>
          <a:p>
            <a:endParaRPr lang="pl-PL" altLang="pl-PL" sz="1800"/>
          </a:p>
          <a:p>
            <a:endParaRPr lang="pl-PL" altLang="pl-PL" sz="1800"/>
          </a:p>
          <a:p>
            <a:endParaRPr lang="pl-PL" altLang="pl-PL" sz="1800"/>
          </a:p>
          <a:p>
            <a:endParaRPr lang="pl-PL" altLang="pl-PL" sz="1800"/>
          </a:p>
          <a:p>
            <a:r>
              <a:rPr lang="pl-PL" altLang="pl-PL" sz="1800"/>
              <a:t>.....</a:t>
            </a:r>
          </a:p>
        </p:txBody>
      </p:sp>
      <p:sp>
        <p:nvSpPr>
          <p:cNvPr id="25608" name="Text Box 10"/>
          <p:cNvSpPr txBox="1">
            <a:spLocks noChangeArrowheads="1"/>
          </p:cNvSpPr>
          <p:nvPr/>
        </p:nvSpPr>
        <p:spPr bwMode="auto">
          <a:xfrm>
            <a:off x="7877175" y="1443038"/>
            <a:ext cx="1187450" cy="4773612"/>
          </a:xfrm>
          <a:prstGeom prst="rect">
            <a:avLst/>
          </a:prstGeom>
          <a:solidFill>
            <a:srgbClr val="66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800" b="1"/>
              <a:t>Uwagi</a:t>
            </a:r>
          </a:p>
          <a:p>
            <a:endParaRPr lang="pl-PL" altLang="pl-PL" sz="1800"/>
          </a:p>
          <a:p>
            <a:endParaRPr lang="pl-PL" altLang="pl-PL" sz="1800"/>
          </a:p>
          <a:p>
            <a:r>
              <a:rPr lang="pl-PL" altLang="pl-PL" sz="1800"/>
              <a:t>Może być</a:t>
            </a:r>
          </a:p>
          <a:p>
            <a:r>
              <a:rPr lang="pl-PL" altLang="pl-PL" sz="1800"/>
              <a:t>niestabilne</a:t>
            </a:r>
          </a:p>
          <a:p>
            <a:endParaRPr lang="pl-PL" altLang="pl-PL" sz="1800"/>
          </a:p>
          <a:p>
            <a:endParaRPr lang="pl-PL" altLang="pl-PL" sz="1800"/>
          </a:p>
          <a:p>
            <a:endParaRPr lang="pl-PL" altLang="pl-PL" sz="1800"/>
          </a:p>
          <a:p>
            <a:endParaRPr lang="pl-PL" altLang="pl-PL" sz="1800"/>
          </a:p>
          <a:p>
            <a:endParaRPr lang="pl-PL" altLang="pl-PL" sz="1800"/>
          </a:p>
          <a:p>
            <a:endParaRPr lang="pl-PL" altLang="pl-PL" sz="1800"/>
          </a:p>
          <a:p>
            <a:endParaRPr lang="pl-PL" altLang="pl-PL" sz="1800"/>
          </a:p>
          <a:p>
            <a:endParaRPr lang="pl-PL" altLang="pl-PL" sz="1800"/>
          </a:p>
          <a:p>
            <a:endParaRPr lang="pl-PL" altLang="pl-PL" sz="1800"/>
          </a:p>
          <a:p>
            <a:endParaRPr lang="pl-PL" altLang="pl-PL" sz="1800"/>
          </a:p>
          <a:p>
            <a:endParaRPr lang="pl-PL" altLang="pl-PL" sz="1800"/>
          </a:p>
          <a:p>
            <a:r>
              <a:rPr lang="pl-PL" altLang="pl-PL" sz="1800"/>
              <a:t>.....</a:t>
            </a:r>
          </a:p>
        </p:txBody>
      </p:sp>
      <p:sp>
        <p:nvSpPr>
          <p:cNvPr id="25609" name="Line 11"/>
          <p:cNvSpPr>
            <a:spLocks noChangeShapeType="1"/>
          </p:cNvSpPr>
          <p:nvPr/>
        </p:nvSpPr>
        <p:spPr bwMode="auto">
          <a:xfrm flipV="1">
            <a:off x="88900" y="2133600"/>
            <a:ext cx="8978900" cy="63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5610" name="Line 12"/>
          <p:cNvSpPr>
            <a:spLocks noChangeShapeType="1"/>
          </p:cNvSpPr>
          <p:nvPr/>
        </p:nvSpPr>
        <p:spPr bwMode="auto">
          <a:xfrm>
            <a:off x="80963" y="3835400"/>
            <a:ext cx="8986837" cy="31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5611" name="Line 13"/>
          <p:cNvSpPr>
            <a:spLocks noChangeShapeType="1"/>
          </p:cNvSpPr>
          <p:nvPr/>
        </p:nvSpPr>
        <p:spPr bwMode="auto">
          <a:xfrm flipV="1">
            <a:off x="80963" y="5622925"/>
            <a:ext cx="8986837" cy="95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pl-PL" altLang="pl-PL" smtClean="0"/>
              <a:t>Weryfikowalność wymagań niefunkcjonalnych</a:t>
            </a:r>
          </a:p>
        </p:txBody>
      </p:sp>
      <p:grpSp>
        <p:nvGrpSpPr>
          <p:cNvPr id="26627" name="Group 11"/>
          <p:cNvGrpSpPr>
            <a:grpSpLocks/>
          </p:cNvGrpSpPr>
          <p:nvPr/>
        </p:nvGrpSpPr>
        <p:grpSpPr bwMode="auto">
          <a:xfrm>
            <a:off x="255588" y="2317750"/>
            <a:ext cx="8489950" cy="4240213"/>
            <a:chOff x="161" y="1332"/>
            <a:chExt cx="5348" cy="2671"/>
          </a:xfrm>
        </p:grpSpPr>
        <p:sp>
          <p:nvSpPr>
            <p:cNvPr id="26629" name="Text Box 3"/>
            <p:cNvSpPr txBox="1">
              <a:spLocks noChangeArrowheads="1"/>
            </p:cNvSpPr>
            <p:nvPr/>
          </p:nvSpPr>
          <p:spPr bwMode="auto">
            <a:xfrm>
              <a:off x="161" y="1332"/>
              <a:ext cx="1233" cy="2671"/>
            </a:xfrm>
            <a:prstGeom prst="rect">
              <a:avLst/>
            </a:prstGeom>
            <a:noFill/>
            <a:ln w="28575">
              <a:solidFill>
                <a:srgbClr val="FF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800" b="1" i="1"/>
                <a:t>Cecha</a:t>
              </a:r>
            </a:p>
            <a:p>
              <a:r>
                <a:rPr lang="pl-PL" altLang="pl-PL" sz="1800"/>
                <a:t>Wydajność</a:t>
              </a:r>
            </a:p>
            <a:p>
              <a:endParaRPr lang="pl-PL" altLang="pl-PL" sz="1800"/>
            </a:p>
            <a:p>
              <a:r>
                <a:rPr lang="pl-PL" altLang="pl-PL" sz="1800"/>
                <a:t>Rozmiar</a:t>
              </a:r>
            </a:p>
            <a:p>
              <a:endParaRPr lang="pl-PL" altLang="pl-PL" sz="1800"/>
            </a:p>
            <a:p>
              <a:r>
                <a:rPr lang="pl-PL" altLang="pl-PL" sz="1800"/>
                <a:t>Łatwość</a:t>
              </a:r>
            </a:p>
            <a:p>
              <a:r>
                <a:rPr lang="pl-PL" altLang="pl-PL" sz="1800"/>
                <a:t>użytkowania</a:t>
              </a:r>
            </a:p>
            <a:p>
              <a:r>
                <a:rPr lang="pl-PL" altLang="pl-PL" sz="1800"/>
                <a:t>Niezawodność</a:t>
              </a:r>
            </a:p>
            <a:p>
              <a:endParaRPr lang="pl-PL" altLang="pl-PL" sz="1800"/>
            </a:p>
            <a:p>
              <a:endParaRPr lang="pl-PL" altLang="pl-PL" sz="1800"/>
            </a:p>
            <a:p>
              <a:endParaRPr lang="pl-PL" altLang="pl-PL" sz="1800"/>
            </a:p>
            <a:p>
              <a:endParaRPr lang="pl-PL" altLang="pl-PL" sz="1800"/>
            </a:p>
            <a:p>
              <a:r>
                <a:rPr lang="pl-PL" altLang="pl-PL" sz="1800"/>
                <a:t>Przenaszalność</a:t>
              </a:r>
            </a:p>
            <a:p>
              <a:endParaRPr lang="pl-PL" altLang="pl-PL" sz="1800"/>
            </a:p>
            <a:p>
              <a:endParaRPr lang="pl-PL" altLang="pl-PL" sz="1800"/>
            </a:p>
          </p:txBody>
        </p:sp>
        <p:sp>
          <p:nvSpPr>
            <p:cNvPr id="26630" name="Text Box 4"/>
            <p:cNvSpPr txBox="1">
              <a:spLocks noChangeArrowheads="1"/>
            </p:cNvSpPr>
            <p:nvPr/>
          </p:nvSpPr>
          <p:spPr bwMode="auto">
            <a:xfrm>
              <a:off x="1394" y="1332"/>
              <a:ext cx="4115" cy="2671"/>
            </a:xfrm>
            <a:prstGeom prst="rect">
              <a:avLst/>
            </a:prstGeom>
            <a:noFill/>
            <a:ln w="28575">
              <a:solidFill>
                <a:srgbClr val="FF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800" b="1" i="1"/>
                <a:t>Weryfikowalne miary</a:t>
              </a:r>
            </a:p>
            <a:p>
              <a:r>
                <a:rPr lang="pl-PL" altLang="pl-PL" sz="1800"/>
                <a:t>Liczba transakcji obsłużonych w ciągu sekundy</a:t>
              </a:r>
            </a:p>
            <a:p>
              <a:r>
                <a:rPr lang="pl-PL" altLang="pl-PL" sz="1800"/>
                <a:t>Czas odpowiedzi</a:t>
              </a:r>
            </a:p>
            <a:p>
              <a:r>
                <a:rPr lang="pl-PL" altLang="pl-PL" sz="1800"/>
                <a:t>Liczba rekordów w bazie danych</a:t>
              </a:r>
            </a:p>
            <a:p>
              <a:r>
                <a:rPr lang="pl-PL" altLang="pl-PL" sz="1800"/>
                <a:t>Wymagana pamięć dyskowa</a:t>
              </a:r>
            </a:p>
            <a:p>
              <a:r>
                <a:rPr lang="pl-PL" altLang="pl-PL" sz="1800"/>
                <a:t>Czas niezbędny dla przeszkolenia użytkowników</a:t>
              </a:r>
            </a:p>
            <a:p>
              <a:r>
                <a:rPr lang="pl-PL" altLang="pl-PL" sz="1800"/>
                <a:t>Rozmiar dokumentacji</a:t>
              </a:r>
            </a:p>
            <a:p>
              <a:r>
                <a:rPr lang="pl-PL" altLang="pl-PL" sz="1800"/>
                <a:t>Prawdopodobieństwo błędu podczas realizacji transakcji</a:t>
              </a:r>
            </a:p>
            <a:p>
              <a:r>
                <a:rPr lang="pl-PL" altLang="pl-PL" sz="1800"/>
                <a:t>Średni czas pomiędzy błędnymi wykonaniami</a:t>
              </a:r>
            </a:p>
            <a:p>
              <a:r>
                <a:rPr lang="pl-PL" altLang="pl-PL" sz="1800"/>
                <a:t>Dostępność (procent czasu w którym system jest dostępny)</a:t>
              </a:r>
            </a:p>
            <a:p>
              <a:r>
                <a:rPr lang="pl-PL" altLang="pl-PL" sz="1800"/>
                <a:t>Czas restartu po awarii systemu</a:t>
              </a:r>
            </a:p>
            <a:p>
              <a:r>
                <a:rPr lang="pl-PL" altLang="pl-PL" sz="1800"/>
                <a:t>Prawdopodobieństwo zniszczenia danych w przypadku awarii</a:t>
              </a:r>
            </a:p>
            <a:p>
              <a:r>
                <a:rPr lang="pl-PL" altLang="pl-PL" sz="1800"/>
                <a:t>Procent kodu zależnego od platformy docelowej</a:t>
              </a:r>
            </a:p>
            <a:p>
              <a:r>
                <a:rPr lang="pl-PL" altLang="pl-PL" sz="1800"/>
                <a:t>Liczba platform docelowych</a:t>
              </a:r>
            </a:p>
            <a:p>
              <a:r>
                <a:rPr lang="pl-PL" altLang="pl-PL" sz="1800"/>
                <a:t>Koszt przeniesienia na nową platformę</a:t>
              </a:r>
            </a:p>
          </p:txBody>
        </p:sp>
        <p:sp>
          <p:nvSpPr>
            <p:cNvPr id="26631" name="Line 5"/>
            <p:cNvSpPr>
              <a:spLocks noChangeShapeType="1"/>
            </p:cNvSpPr>
            <p:nvPr/>
          </p:nvSpPr>
          <p:spPr bwMode="auto">
            <a:xfrm>
              <a:off x="171" y="1565"/>
              <a:ext cx="5338"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6632" name="Line 6"/>
            <p:cNvSpPr>
              <a:spLocks noChangeShapeType="1"/>
            </p:cNvSpPr>
            <p:nvPr/>
          </p:nvSpPr>
          <p:spPr bwMode="auto">
            <a:xfrm>
              <a:off x="171" y="1897"/>
              <a:ext cx="5338" cy="0"/>
            </a:xfrm>
            <a:prstGeom prst="line">
              <a:avLst/>
            </a:prstGeom>
            <a:noFill/>
            <a:ln w="127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6633" name="Line 7"/>
            <p:cNvSpPr>
              <a:spLocks noChangeShapeType="1"/>
            </p:cNvSpPr>
            <p:nvPr/>
          </p:nvSpPr>
          <p:spPr bwMode="auto">
            <a:xfrm>
              <a:off x="171" y="2247"/>
              <a:ext cx="5338" cy="0"/>
            </a:xfrm>
            <a:prstGeom prst="line">
              <a:avLst/>
            </a:prstGeom>
            <a:noFill/>
            <a:ln w="127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6634" name="Line 8"/>
            <p:cNvSpPr>
              <a:spLocks noChangeShapeType="1"/>
            </p:cNvSpPr>
            <p:nvPr/>
          </p:nvSpPr>
          <p:spPr bwMode="auto">
            <a:xfrm>
              <a:off x="171" y="2591"/>
              <a:ext cx="5338" cy="0"/>
            </a:xfrm>
            <a:prstGeom prst="line">
              <a:avLst/>
            </a:prstGeom>
            <a:noFill/>
            <a:ln w="127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6635" name="Line 9"/>
            <p:cNvSpPr>
              <a:spLocks noChangeShapeType="1"/>
            </p:cNvSpPr>
            <p:nvPr/>
          </p:nvSpPr>
          <p:spPr bwMode="auto">
            <a:xfrm>
              <a:off x="171" y="3463"/>
              <a:ext cx="5338" cy="0"/>
            </a:xfrm>
            <a:prstGeom prst="line">
              <a:avLst/>
            </a:prstGeom>
            <a:noFill/>
            <a:ln w="127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grpSp>
      <p:sp>
        <p:nvSpPr>
          <p:cNvPr id="26628" name="Text Box 10"/>
          <p:cNvSpPr txBox="1">
            <a:spLocks noChangeArrowheads="1"/>
          </p:cNvSpPr>
          <p:nvPr/>
        </p:nvSpPr>
        <p:spPr bwMode="auto">
          <a:xfrm>
            <a:off x="241300" y="912813"/>
            <a:ext cx="89027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Wymagania niefunkcjonalne powinny być </a:t>
            </a:r>
            <a:r>
              <a:rPr lang="pl-PL" altLang="pl-PL" b="1"/>
              <a:t>weryfikowalne -</a:t>
            </a:r>
            <a:r>
              <a:rPr lang="pl-PL" altLang="pl-PL"/>
              <a:t> czyli powinna istnieć możliwość sprawdzenia lub zmierzenia czy system je rzeczywiście spełnia. </a:t>
            </a:r>
          </a:p>
          <a:p>
            <a:r>
              <a:rPr lang="pl-PL" altLang="pl-PL"/>
              <a:t>Np. wymagania “</a:t>
            </a:r>
            <a:r>
              <a:rPr lang="pl-PL" altLang="pl-PL" i="1"/>
              <a:t>system ma być łatwy w obsłudze</a:t>
            </a:r>
            <a:r>
              <a:rPr lang="pl-PL" altLang="pl-PL"/>
              <a:t>”, „</a:t>
            </a:r>
            <a:r>
              <a:rPr lang="pl-PL" altLang="pl-PL" i="1"/>
              <a:t>system ma być niezawodny</a:t>
            </a:r>
            <a:r>
              <a:rPr lang="pl-PL" altLang="pl-PL"/>
              <a:t>”, „</a:t>
            </a:r>
            <a:r>
              <a:rPr lang="pl-PL" altLang="pl-PL" i="1"/>
              <a:t>system ma być dostatecznie szybki</a:t>
            </a:r>
            <a:r>
              <a:rPr lang="pl-PL" altLang="pl-PL"/>
              <a:t>”, itd. nie są weryfikowalne.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pl-PL" altLang="pl-PL" smtClean="0"/>
              <a:t>Czynniki uwzględniane przy konstruowaniu wymagań niefunkcjonalnych (1) </a:t>
            </a:r>
          </a:p>
        </p:txBody>
      </p:sp>
      <p:sp>
        <p:nvSpPr>
          <p:cNvPr id="27651" name="Text Box 3"/>
          <p:cNvSpPr txBox="1">
            <a:spLocks noChangeArrowheads="1"/>
          </p:cNvSpPr>
          <p:nvPr/>
        </p:nvSpPr>
        <p:spPr bwMode="auto">
          <a:xfrm>
            <a:off x="936625" y="1255713"/>
            <a:ext cx="8207375" cy="460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spcBef>
                <a:spcPct val="70000"/>
              </a:spcBef>
            </a:pPr>
            <a:r>
              <a:rPr lang="pl-PL" altLang="pl-PL" b="1"/>
              <a:t>Możliwości systemu</a:t>
            </a:r>
            <a:r>
              <a:rPr lang="pl-PL" altLang="pl-PL"/>
              <a:t>: Zestaw funkcji, które ma wykonywać system, uporządkowany hierarchicznie.</a:t>
            </a:r>
          </a:p>
          <a:p>
            <a:pPr>
              <a:spcBef>
                <a:spcPct val="70000"/>
              </a:spcBef>
            </a:pPr>
            <a:r>
              <a:rPr lang="pl-PL" altLang="pl-PL" b="1"/>
              <a:t>Objętość</a:t>
            </a:r>
            <a:r>
              <a:rPr lang="pl-PL" altLang="pl-PL"/>
              <a:t>: </a:t>
            </a:r>
            <a:r>
              <a:rPr lang="pl-PL" altLang="pl-PL">
                <a:solidFill>
                  <a:schemeClr val="tx1"/>
                </a:solidFill>
                <a:latin typeface="Times New Roman" panose="02020603050405020304" pitchFamily="18" charset="0"/>
              </a:rPr>
              <a:t>Ilu użytkowników będzie pracować jednocześnie? Ile terminali ma być podłączone do systemu? Ile czujników będzie kontrolowanych jednocześnie? Ile danych będzie przechowywane?</a:t>
            </a:r>
          </a:p>
          <a:p>
            <a:pPr>
              <a:spcBef>
                <a:spcPct val="70000"/>
              </a:spcBef>
            </a:pPr>
            <a:r>
              <a:rPr lang="pl-PL" altLang="pl-PL" b="1">
                <a:solidFill>
                  <a:schemeClr val="tx1"/>
                </a:solidFill>
                <a:latin typeface="Times New Roman" panose="02020603050405020304" pitchFamily="18" charset="0"/>
              </a:rPr>
              <a:t>Szybkość</a:t>
            </a:r>
            <a:r>
              <a:rPr lang="pl-PL" altLang="pl-PL">
                <a:solidFill>
                  <a:schemeClr val="tx1"/>
                </a:solidFill>
                <a:latin typeface="Times New Roman" panose="02020603050405020304" pitchFamily="18" charset="0"/>
              </a:rPr>
              <a:t>: Jak długo może trwać operacja lub sekwencja operacji? Liczba operacji na jednostkę czasu. Średni czas niezbędny dla jednej operacji.</a:t>
            </a:r>
          </a:p>
          <a:p>
            <a:pPr>
              <a:spcBef>
                <a:spcPct val="70000"/>
              </a:spcBef>
            </a:pPr>
            <a:r>
              <a:rPr lang="pl-PL" altLang="pl-PL" b="1"/>
              <a:t>Dokładność</a:t>
            </a:r>
            <a:r>
              <a:rPr lang="pl-PL" altLang="pl-PL"/>
              <a:t>: </a:t>
            </a:r>
            <a:r>
              <a:rPr lang="pl-PL" altLang="pl-PL">
                <a:solidFill>
                  <a:schemeClr val="tx1"/>
                </a:solidFill>
                <a:latin typeface="Times New Roman" panose="02020603050405020304" pitchFamily="18" charset="0"/>
              </a:rPr>
              <a:t>Określenie stopnia precyzji pomiarów lub przetwarzania. Określenie wymaganej dokładności wyników. Zastąpienie wyników ilościowych jakościowymi lub odwrotnie.</a:t>
            </a:r>
          </a:p>
          <a:p>
            <a:pPr>
              <a:spcBef>
                <a:spcPct val="70000"/>
              </a:spcBef>
            </a:pPr>
            <a:r>
              <a:rPr lang="pl-PL" altLang="pl-PL" b="1">
                <a:solidFill>
                  <a:schemeClr val="tx1"/>
                </a:solidFill>
                <a:latin typeface="Times New Roman" panose="02020603050405020304" pitchFamily="18" charset="0"/>
              </a:rPr>
              <a:t>Ograniczenia</a:t>
            </a:r>
            <a:r>
              <a:rPr lang="pl-PL" altLang="pl-PL">
                <a:solidFill>
                  <a:schemeClr val="tx1"/>
                </a:solidFill>
                <a:latin typeface="Times New Roman" panose="02020603050405020304" pitchFamily="18" charset="0"/>
              </a:rPr>
              <a:t>: ograniczenia na interfejsy, jakość, skalę czasową, sprzęt, oprogramowanie, skalowalność, </a:t>
            </a:r>
            <a:r>
              <a:rPr lang="pl-PL" altLang="pl-PL"/>
              <a:t>itd.</a:t>
            </a:r>
          </a:p>
        </p:txBody>
      </p:sp>
      <p:sp>
        <p:nvSpPr>
          <p:cNvPr id="27652" name="AutoShape 4"/>
          <p:cNvSpPr>
            <a:spLocks noChangeArrowheads="1"/>
          </p:cNvSpPr>
          <p:nvPr/>
        </p:nvSpPr>
        <p:spPr bwMode="auto">
          <a:xfrm>
            <a:off x="398463" y="5149850"/>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7653" name="AutoShape 5"/>
          <p:cNvSpPr>
            <a:spLocks noChangeArrowheads="1"/>
          </p:cNvSpPr>
          <p:nvPr/>
        </p:nvSpPr>
        <p:spPr bwMode="auto">
          <a:xfrm>
            <a:off x="396875" y="1287463"/>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7654" name="AutoShape 6"/>
          <p:cNvSpPr>
            <a:spLocks noChangeArrowheads="1"/>
          </p:cNvSpPr>
          <p:nvPr/>
        </p:nvSpPr>
        <p:spPr bwMode="auto">
          <a:xfrm>
            <a:off x="398463" y="3200400"/>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7655" name="AutoShape 7"/>
          <p:cNvSpPr>
            <a:spLocks noChangeArrowheads="1"/>
          </p:cNvSpPr>
          <p:nvPr/>
        </p:nvSpPr>
        <p:spPr bwMode="auto">
          <a:xfrm>
            <a:off x="396875" y="4038600"/>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7656" name="AutoShape 8"/>
          <p:cNvSpPr>
            <a:spLocks noChangeArrowheads="1"/>
          </p:cNvSpPr>
          <p:nvPr/>
        </p:nvSpPr>
        <p:spPr bwMode="auto">
          <a:xfrm>
            <a:off x="396875" y="2057400"/>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pl-PL" altLang="pl-PL" smtClean="0"/>
              <a:t>Czynniki uwzględniane przy konstruowaniu wymagań niefunkcjonalnych (2)</a:t>
            </a:r>
          </a:p>
        </p:txBody>
      </p:sp>
      <p:sp>
        <p:nvSpPr>
          <p:cNvPr id="28675" name="Text Box 3"/>
          <p:cNvSpPr txBox="1">
            <a:spLocks noChangeArrowheads="1"/>
          </p:cNvSpPr>
          <p:nvPr/>
        </p:nvSpPr>
        <p:spPr bwMode="auto">
          <a:xfrm>
            <a:off x="685800" y="1279525"/>
            <a:ext cx="8456613" cy="451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spcBef>
                <a:spcPct val="50000"/>
              </a:spcBef>
            </a:pPr>
            <a:r>
              <a:rPr lang="pl-PL" altLang="pl-PL" b="1">
                <a:solidFill>
                  <a:schemeClr val="tx1"/>
                </a:solidFill>
                <a:latin typeface="Times New Roman" panose="02020603050405020304" pitchFamily="18" charset="0"/>
              </a:rPr>
              <a:t>Interfejsy komunikacyjne</a:t>
            </a:r>
            <a:r>
              <a:rPr lang="pl-PL" altLang="pl-PL">
                <a:solidFill>
                  <a:schemeClr val="tx1"/>
                </a:solidFill>
                <a:latin typeface="Times New Roman" panose="02020603050405020304" pitchFamily="18" charset="0"/>
              </a:rPr>
              <a:t>: sieć, protokoły, wydajność sieci, poziom abstrakcji protokołów komunikacyjnych, </a:t>
            </a:r>
            <a:r>
              <a:rPr lang="pl-PL" altLang="pl-PL"/>
              <a:t>itd.</a:t>
            </a:r>
            <a:endParaRPr lang="pl-PL" altLang="pl-PL">
              <a:solidFill>
                <a:schemeClr val="tx1"/>
              </a:solidFill>
              <a:latin typeface="Times New Roman" panose="02020603050405020304" pitchFamily="18" charset="0"/>
            </a:endParaRPr>
          </a:p>
          <a:p>
            <a:pPr>
              <a:spcBef>
                <a:spcPct val="50000"/>
              </a:spcBef>
            </a:pPr>
            <a:r>
              <a:rPr lang="pl-PL" altLang="pl-PL" b="1"/>
              <a:t>Interfejsy sprzętowe</a:t>
            </a:r>
            <a:r>
              <a:rPr lang="pl-PL" altLang="pl-PL"/>
              <a:t>: specyfikacja wszystkich elementów sprzętowych, które będą składały się na system, fizyczne ograniczenia (rozmiar, waga), wydajność (szybkość, RAM, dysk, inne pamięci), wymagania co do powierzchni lokalowych, wilgotności, temperatury i ciśnienia, itd.</a:t>
            </a:r>
          </a:p>
          <a:p>
            <a:pPr>
              <a:spcBef>
                <a:spcPct val="50000"/>
              </a:spcBef>
            </a:pPr>
            <a:r>
              <a:rPr lang="pl-PL" altLang="pl-PL" b="1"/>
              <a:t>Interfejsy oprogramowania</a:t>
            </a:r>
            <a:r>
              <a:rPr lang="pl-PL" altLang="pl-PL"/>
              <a:t>: </a:t>
            </a:r>
            <a:r>
              <a:rPr lang="pl-PL" altLang="pl-PL">
                <a:solidFill>
                  <a:schemeClr val="tx1"/>
                </a:solidFill>
                <a:latin typeface="Times New Roman" panose="02020603050405020304" pitchFamily="18" charset="0"/>
              </a:rPr>
              <a:t>Określenie zgodności z innym oprogramowaniem, określenie systemów operacyjnych, języków programowania, kompilatorów, edytorów, systemów zarządzania bazą danych, </a:t>
            </a:r>
            <a:r>
              <a:rPr lang="pl-PL" altLang="pl-PL"/>
              <a:t>itd.</a:t>
            </a:r>
            <a:endParaRPr lang="pl-PL" altLang="pl-PL">
              <a:solidFill>
                <a:schemeClr val="tx1"/>
              </a:solidFill>
              <a:latin typeface="Times New Roman" panose="02020603050405020304" pitchFamily="18" charset="0"/>
            </a:endParaRPr>
          </a:p>
          <a:p>
            <a:pPr>
              <a:spcBef>
                <a:spcPct val="50000"/>
              </a:spcBef>
            </a:pPr>
            <a:r>
              <a:rPr lang="pl-PL" altLang="pl-PL" b="1">
                <a:solidFill>
                  <a:schemeClr val="tx1"/>
                </a:solidFill>
                <a:latin typeface="Times New Roman" panose="02020603050405020304" pitchFamily="18" charset="0"/>
              </a:rPr>
              <a:t>Interakcja człowiek-maszyna</a:t>
            </a:r>
            <a:r>
              <a:rPr lang="pl-PL" altLang="pl-PL">
                <a:solidFill>
                  <a:schemeClr val="tx1"/>
                </a:solidFill>
                <a:latin typeface="Times New Roman" panose="02020603050405020304" pitchFamily="18" charset="0"/>
              </a:rPr>
              <a:t>: Wszystkie aspekty interfejsu użytkownika, rodzaj języka interakcji, rodzaj sprzętu (monitor, mysz, klawiatura), określenie formatów (układu raportów i ich zawartości), określenie komunikatów dla użytkowników (język, forma), pomocy, komunikatów o błędach, </a:t>
            </a:r>
            <a:r>
              <a:rPr lang="pl-PL" altLang="pl-PL"/>
              <a:t>itd.</a:t>
            </a:r>
          </a:p>
        </p:txBody>
      </p:sp>
      <p:sp>
        <p:nvSpPr>
          <p:cNvPr id="28676" name="AutoShape 4"/>
          <p:cNvSpPr>
            <a:spLocks noChangeArrowheads="1"/>
          </p:cNvSpPr>
          <p:nvPr/>
        </p:nvSpPr>
        <p:spPr bwMode="auto">
          <a:xfrm>
            <a:off x="228600" y="1295400"/>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8677" name="AutoShape 5"/>
          <p:cNvSpPr>
            <a:spLocks noChangeArrowheads="1"/>
          </p:cNvSpPr>
          <p:nvPr/>
        </p:nvSpPr>
        <p:spPr bwMode="auto">
          <a:xfrm>
            <a:off x="228600" y="3429000"/>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8678" name="AutoShape 6"/>
          <p:cNvSpPr>
            <a:spLocks noChangeArrowheads="1"/>
          </p:cNvSpPr>
          <p:nvPr/>
        </p:nvSpPr>
        <p:spPr bwMode="auto">
          <a:xfrm>
            <a:off x="228600" y="4467225"/>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8679" name="AutoShape 7"/>
          <p:cNvSpPr>
            <a:spLocks noChangeArrowheads="1"/>
          </p:cNvSpPr>
          <p:nvPr/>
        </p:nvSpPr>
        <p:spPr bwMode="auto">
          <a:xfrm>
            <a:off x="228600" y="2057400"/>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pl-PL" altLang="pl-PL" smtClean="0"/>
              <a:t>Czynniki uwzględniane przy konstruowaniu wymagań niefunkcjonalnych (3)</a:t>
            </a:r>
          </a:p>
        </p:txBody>
      </p:sp>
      <p:sp>
        <p:nvSpPr>
          <p:cNvPr id="29699" name="Text Box 3"/>
          <p:cNvSpPr txBox="1">
            <a:spLocks noChangeArrowheads="1"/>
          </p:cNvSpPr>
          <p:nvPr/>
        </p:nvSpPr>
        <p:spPr bwMode="auto">
          <a:xfrm>
            <a:off x="685800" y="1355725"/>
            <a:ext cx="8456613" cy="481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spcBef>
                <a:spcPct val="50000"/>
              </a:spcBef>
            </a:pPr>
            <a:r>
              <a:rPr lang="pl-PL" altLang="pl-PL" b="1"/>
              <a:t>Adaptowalność</a:t>
            </a:r>
            <a:r>
              <a:rPr lang="pl-PL" altLang="pl-PL"/>
              <a:t>: </a:t>
            </a:r>
            <a:r>
              <a:rPr lang="pl-PL" altLang="pl-PL">
                <a:solidFill>
                  <a:schemeClr val="tx1"/>
                </a:solidFill>
                <a:latin typeface="Times New Roman" panose="02020603050405020304" pitchFamily="18" charset="0"/>
              </a:rPr>
              <a:t>Określenie w jaki sposób będzie organizowana reakcja na zmiany wymagań: dodanie nowej komendy, dodanie nowego okna interakcji, </a:t>
            </a:r>
            <a:r>
              <a:rPr lang="pl-PL" altLang="pl-PL"/>
              <a:t>itd.</a:t>
            </a:r>
            <a:endParaRPr lang="pl-PL" altLang="pl-PL">
              <a:solidFill>
                <a:schemeClr val="tx1"/>
              </a:solidFill>
              <a:latin typeface="Times New Roman" panose="02020603050405020304" pitchFamily="18" charset="0"/>
            </a:endParaRPr>
          </a:p>
          <a:p>
            <a:pPr>
              <a:spcBef>
                <a:spcPct val="50000"/>
              </a:spcBef>
            </a:pPr>
            <a:r>
              <a:rPr lang="pl-PL" altLang="pl-PL" b="1"/>
              <a:t>Bezpieczeństwo</a:t>
            </a:r>
            <a:r>
              <a:rPr lang="pl-PL" altLang="pl-PL"/>
              <a:t>: założenia co do poufności, prywatności, integralności, odporności na hakerów, wirusy, wandalizm, sabotaż, itd.</a:t>
            </a:r>
          </a:p>
          <a:p>
            <a:pPr>
              <a:spcBef>
                <a:spcPct val="50000"/>
              </a:spcBef>
            </a:pPr>
            <a:r>
              <a:rPr lang="pl-PL" altLang="pl-PL" b="1"/>
              <a:t>Odporność na awarie</a:t>
            </a:r>
            <a:r>
              <a:rPr lang="pl-PL" altLang="pl-PL"/>
              <a:t>: konsekwencje błędów w oprogramowaniu, przerwy w zasilaniu, kopie zabezpieczające, częstotliwości składowania, dziennika zmian, itd.</a:t>
            </a:r>
            <a:endParaRPr lang="pl-PL" altLang="pl-PL">
              <a:solidFill>
                <a:schemeClr val="tx1"/>
              </a:solidFill>
              <a:latin typeface="Times New Roman" panose="02020603050405020304" pitchFamily="18" charset="0"/>
            </a:endParaRPr>
          </a:p>
          <a:p>
            <a:pPr>
              <a:spcBef>
                <a:spcPct val="50000"/>
              </a:spcBef>
            </a:pPr>
            <a:r>
              <a:rPr lang="pl-PL" altLang="pl-PL" b="1">
                <a:solidFill>
                  <a:schemeClr val="tx1"/>
                </a:solidFill>
                <a:latin typeface="Times New Roman" panose="02020603050405020304" pitchFamily="18" charset="0"/>
              </a:rPr>
              <a:t>Standardy</a:t>
            </a:r>
            <a:r>
              <a:rPr lang="pl-PL" altLang="pl-PL">
                <a:solidFill>
                  <a:schemeClr val="tx1"/>
                </a:solidFill>
                <a:latin typeface="Times New Roman" panose="02020603050405020304" pitchFamily="18" charset="0"/>
              </a:rPr>
              <a:t>: Określenie dokumentów standardyzacyjnych, które mają zastosowanie do systemu: formaty plików, normy czcionek, polonizacja, standardy procesów i produktów, </a:t>
            </a:r>
            <a:r>
              <a:rPr lang="pl-PL" altLang="pl-PL"/>
              <a:t>itd.</a:t>
            </a:r>
            <a:endParaRPr lang="pl-PL" altLang="pl-PL">
              <a:solidFill>
                <a:schemeClr val="tx1"/>
              </a:solidFill>
              <a:latin typeface="Times New Roman" panose="02020603050405020304" pitchFamily="18" charset="0"/>
            </a:endParaRPr>
          </a:p>
          <a:p>
            <a:pPr>
              <a:spcBef>
                <a:spcPct val="50000"/>
              </a:spcBef>
            </a:pPr>
            <a:r>
              <a:rPr lang="pl-PL" altLang="pl-PL" b="1"/>
              <a:t>Zasoby</a:t>
            </a:r>
            <a:r>
              <a:rPr lang="pl-PL" altLang="pl-PL"/>
              <a:t>: </a:t>
            </a:r>
            <a:r>
              <a:rPr lang="pl-PL" altLang="pl-PL">
                <a:solidFill>
                  <a:schemeClr val="tx1"/>
                </a:solidFill>
                <a:latin typeface="Times New Roman" panose="02020603050405020304" pitchFamily="18" charset="0"/>
              </a:rPr>
              <a:t>Określenie ograniczeń finansowych, ludzkich i materiałowych.</a:t>
            </a:r>
          </a:p>
          <a:p>
            <a:pPr>
              <a:spcBef>
                <a:spcPct val="50000"/>
              </a:spcBef>
            </a:pPr>
            <a:r>
              <a:rPr lang="pl-PL" altLang="pl-PL" b="1">
                <a:solidFill>
                  <a:schemeClr val="tx1"/>
                </a:solidFill>
                <a:latin typeface="Times New Roman" panose="02020603050405020304" pitchFamily="18" charset="0"/>
              </a:rPr>
              <a:t>Skala czasowa</a:t>
            </a:r>
            <a:r>
              <a:rPr lang="pl-PL" altLang="pl-PL">
                <a:solidFill>
                  <a:schemeClr val="tx1"/>
                </a:solidFill>
                <a:latin typeface="Times New Roman" panose="02020603050405020304" pitchFamily="18" charset="0"/>
              </a:rPr>
              <a:t>: ograniczenia na czas wykonania systemu, czas szkolenia, wdrażania, </a:t>
            </a:r>
            <a:r>
              <a:rPr lang="pl-PL" altLang="pl-PL"/>
              <a:t>itd.</a:t>
            </a:r>
          </a:p>
        </p:txBody>
      </p:sp>
      <p:sp>
        <p:nvSpPr>
          <p:cNvPr id="29700" name="AutoShape 4"/>
          <p:cNvSpPr>
            <a:spLocks noChangeArrowheads="1"/>
          </p:cNvSpPr>
          <p:nvPr/>
        </p:nvSpPr>
        <p:spPr bwMode="auto">
          <a:xfrm>
            <a:off x="228600" y="5497513"/>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9701" name="AutoShape 5"/>
          <p:cNvSpPr>
            <a:spLocks noChangeArrowheads="1"/>
          </p:cNvSpPr>
          <p:nvPr/>
        </p:nvSpPr>
        <p:spPr bwMode="auto">
          <a:xfrm>
            <a:off x="228600" y="5040313"/>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9702" name="AutoShape 6"/>
          <p:cNvSpPr>
            <a:spLocks noChangeArrowheads="1"/>
          </p:cNvSpPr>
          <p:nvPr/>
        </p:nvSpPr>
        <p:spPr bwMode="auto">
          <a:xfrm>
            <a:off x="228600" y="1387475"/>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9703" name="AutoShape 7"/>
          <p:cNvSpPr>
            <a:spLocks noChangeArrowheads="1"/>
          </p:cNvSpPr>
          <p:nvPr/>
        </p:nvSpPr>
        <p:spPr bwMode="auto">
          <a:xfrm>
            <a:off x="228600" y="2906713"/>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9704" name="AutoShape 8"/>
          <p:cNvSpPr>
            <a:spLocks noChangeArrowheads="1"/>
          </p:cNvSpPr>
          <p:nvPr/>
        </p:nvSpPr>
        <p:spPr bwMode="auto">
          <a:xfrm>
            <a:off x="228600" y="3973513"/>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9705" name="AutoShape 9"/>
          <p:cNvSpPr>
            <a:spLocks noChangeArrowheads="1"/>
          </p:cNvSpPr>
          <p:nvPr/>
        </p:nvSpPr>
        <p:spPr bwMode="auto">
          <a:xfrm>
            <a:off x="228600" y="2144713"/>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pl-PL" altLang="pl-PL" smtClean="0"/>
              <a:t>Dokument wymagań</a:t>
            </a:r>
          </a:p>
        </p:txBody>
      </p:sp>
      <p:sp>
        <p:nvSpPr>
          <p:cNvPr id="30723" name="AutoShape 3"/>
          <p:cNvSpPr>
            <a:spLocks noChangeArrowheads="1"/>
          </p:cNvSpPr>
          <p:nvPr/>
        </p:nvSpPr>
        <p:spPr bwMode="auto">
          <a:xfrm>
            <a:off x="238125" y="1795463"/>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30724" name="AutoShape 4"/>
          <p:cNvSpPr>
            <a:spLocks noChangeArrowheads="1"/>
          </p:cNvSpPr>
          <p:nvPr/>
        </p:nvSpPr>
        <p:spPr bwMode="auto">
          <a:xfrm>
            <a:off x="238125" y="3014663"/>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30725" name="AutoShape 6"/>
          <p:cNvSpPr>
            <a:spLocks noChangeArrowheads="1"/>
          </p:cNvSpPr>
          <p:nvPr/>
        </p:nvSpPr>
        <p:spPr bwMode="auto">
          <a:xfrm>
            <a:off x="238125" y="2252663"/>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30726" name="AutoShape 7"/>
          <p:cNvSpPr>
            <a:spLocks noChangeArrowheads="1"/>
          </p:cNvSpPr>
          <p:nvPr/>
        </p:nvSpPr>
        <p:spPr bwMode="auto">
          <a:xfrm>
            <a:off x="238125" y="3700463"/>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30727" name="Text Box 8"/>
          <p:cNvSpPr txBox="1">
            <a:spLocks noChangeArrowheads="1"/>
          </p:cNvSpPr>
          <p:nvPr/>
        </p:nvSpPr>
        <p:spPr bwMode="auto">
          <a:xfrm>
            <a:off x="771525" y="1779588"/>
            <a:ext cx="8372475" cy="237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spcBef>
                <a:spcPct val="50000"/>
              </a:spcBef>
              <a:buClr>
                <a:srgbClr val="FC0128"/>
              </a:buClr>
              <a:buSzPct val="150000"/>
              <a:buFont typeface="Monotype Sorts" pitchFamily="2" charset="2"/>
              <a:buNone/>
            </a:pPr>
            <a:r>
              <a:rPr lang="pl-PL" altLang="pl-PL"/>
              <a:t>Wymagania powinny być zebrane w dokumencie - opisie wymagań.</a:t>
            </a:r>
          </a:p>
          <a:p>
            <a:pPr>
              <a:spcBef>
                <a:spcPct val="50000"/>
              </a:spcBef>
              <a:buClr>
                <a:srgbClr val="FC0128"/>
              </a:buClr>
              <a:buSzPct val="150000"/>
              <a:buFont typeface="Monotype Sorts" pitchFamily="2" charset="2"/>
              <a:buNone/>
            </a:pPr>
            <a:r>
              <a:rPr lang="pl-PL" altLang="pl-PL"/>
              <a:t>Dokument ten powinien być podstawą szczegółowego kontraktu między klientem  a producentem oprogramowania. </a:t>
            </a:r>
          </a:p>
          <a:p>
            <a:pPr>
              <a:spcBef>
                <a:spcPct val="50000"/>
              </a:spcBef>
              <a:buClr>
                <a:srgbClr val="FC0128"/>
              </a:buClr>
              <a:buSzPct val="150000"/>
              <a:buFont typeface="Monotype Sorts" pitchFamily="2" charset="2"/>
              <a:buNone/>
            </a:pPr>
            <a:r>
              <a:rPr lang="pl-PL" altLang="pl-PL"/>
              <a:t>Powinien także pozwalać na weryfikację stwierdzającą, czy wykonany system rzeczywiście spełnia postawione wymagania.</a:t>
            </a:r>
          </a:p>
          <a:p>
            <a:pPr>
              <a:spcBef>
                <a:spcPct val="50000"/>
              </a:spcBef>
              <a:buClr>
                <a:srgbClr val="FC0128"/>
              </a:buClr>
              <a:buSzPct val="150000"/>
              <a:buFont typeface="Monotype Sorts" pitchFamily="2" charset="2"/>
              <a:buNone/>
            </a:pPr>
            <a:r>
              <a:rPr lang="pl-PL" altLang="pl-PL"/>
              <a:t>Powinien to być dokument zrozumiały dla obydwu stron.</a:t>
            </a:r>
          </a:p>
        </p:txBody>
      </p:sp>
      <p:sp>
        <p:nvSpPr>
          <p:cNvPr id="30728" name="Text Box 9"/>
          <p:cNvSpPr txBox="1">
            <a:spLocks noChangeArrowheads="1"/>
          </p:cNvSpPr>
          <p:nvPr/>
        </p:nvSpPr>
        <p:spPr bwMode="auto">
          <a:xfrm>
            <a:off x="428625" y="5535613"/>
            <a:ext cx="8529638" cy="1019175"/>
          </a:xfrm>
          <a:prstGeom prst="rect">
            <a:avLst/>
          </a:prstGeom>
          <a:solidFill>
            <a:schemeClr val="accent1"/>
          </a:solidFill>
          <a:ln w="12700">
            <a:solidFill>
              <a:srgbClr val="00279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Często producenci nie są zainteresowaniu w precyzyjnym formułowaniu wymagań, które pozwoliłoby na rzeczywistą weryfikację powstałego systemu.</a:t>
            </a:r>
          </a:p>
          <a:p>
            <a:r>
              <a:rPr lang="pl-PL" altLang="pl-PL"/>
              <a:t>Tego rodzaju polityka lub niedbałość może prowadzić do konfliktów.</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0" y="0"/>
            <a:ext cx="9145588" cy="781050"/>
          </a:xfrm>
        </p:spPr>
        <p:txBody>
          <a:bodyPr/>
          <a:lstStyle/>
          <a:p>
            <a:r>
              <a:rPr lang="pl-PL" altLang="pl-PL" smtClean="0"/>
              <a:t>Zawartość dokumentu specyfikacji wymagań (1)</a:t>
            </a:r>
          </a:p>
        </p:txBody>
      </p:sp>
      <p:sp>
        <p:nvSpPr>
          <p:cNvPr id="31747" name="Text Box 4"/>
          <p:cNvSpPr txBox="1">
            <a:spLocks noChangeArrowheads="1"/>
          </p:cNvSpPr>
          <p:nvPr/>
        </p:nvSpPr>
        <p:spPr bwMode="auto">
          <a:xfrm>
            <a:off x="2984500" y="696913"/>
            <a:ext cx="6019800" cy="1203325"/>
          </a:xfrm>
          <a:prstGeom prst="rect">
            <a:avLst/>
          </a:prstGeom>
          <a:solidFill>
            <a:srgbClr val="CC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sz="2000">
                <a:solidFill>
                  <a:schemeClr val="tx2"/>
                </a:solidFill>
                <a:latin typeface="Times New Roman CE" panose="02020603050405020304" pitchFamily="18" charset="0"/>
              </a:defRPr>
            </a:lvl1pPr>
            <a:lvl2pPr marL="742950" indent="-285750" defTabSz="762000">
              <a:defRPr sz="2000">
                <a:solidFill>
                  <a:schemeClr val="tx2"/>
                </a:solidFill>
                <a:latin typeface="Times New Roman CE" panose="02020603050405020304" pitchFamily="18" charset="0"/>
              </a:defRPr>
            </a:lvl2pPr>
            <a:lvl3pPr marL="1143000" indent="-228600" defTabSz="762000">
              <a:defRPr sz="2000">
                <a:solidFill>
                  <a:schemeClr val="tx2"/>
                </a:solidFill>
                <a:latin typeface="Times New Roman CE" panose="02020603050405020304" pitchFamily="18" charset="0"/>
              </a:defRPr>
            </a:lvl3pPr>
            <a:lvl4pPr marL="1600200" indent="-228600" defTabSz="762000">
              <a:defRPr sz="2000">
                <a:solidFill>
                  <a:schemeClr val="tx2"/>
                </a:solidFill>
                <a:latin typeface="Times New Roman CE" panose="02020603050405020304" pitchFamily="18" charset="0"/>
              </a:defRPr>
            </a:lvl4pPr>
            <a:lvl5pPr marL="2057400" indent="-228600" defTabSz="762000">
              <a:defRPr sz="2000">
                <a:solidFill>
                  <a:schemeClr val="tx2"/>
                </a:solidFill>
                <a:latin typeface="Times New Roman CE" panose="02020603050405020304" pitchFamily="18" charset="0"/>
              </a:defRPr>
            </a:lvl5pPr>
            <a:lvl6pPr marL="2514600" indent="-228600" defTabSz="7620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defTabSz="7620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defTabSz="7620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defTabSz="7620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800" b="1">
                <a:solidFill>
                  <a:schemeClr val="tx1"/>
                </a:solidFill>
                <a:latin typeface="Times New Roman" panose="02020603050405020304" pitchFamily="18" charset="0"/>
              </a:rPr>
              <a:t>Streszczenie (maksymalnie 200 słów)</a:t>
            </a:r>
          </a:p>
          <a:p>
            <a:r>
              <a:rPr lang="pl-PL" altLang="pl-PL" sz="1800" b="1">
                <a:solidFill>
                  <a:schemeClr val="tx1"/>
                </a:solidFill>
                <a:latin typeface="Times New Roman" panose="02020603050405020304" pitchFamily="18" charset="0"/>
              </a:rPr>
              <a:t>Spis treści</a:t>
            </a:r>
          </a:p>
          <a:p>
            <a:r>
              <a:rPr lang="pl-PL" altLang="pl-PL" sz="1800" b="1">
                <a:solidFill>
                  <a:schemeClr val="tx1"/>
                </a:solidFill>
                <a:latin typeface="Times New Roman" panose="02020603050405020304" pitchFamily="18" charset="0"/>
              </a:rPr>
              <a:t>Status dokumentu </a:t>
            </a:r>
            <a:r>
              <a:rPr lang="pl-PL" altLang="pl-PL" sz="1800">
                <a:solidFill>
                  <a:schemeClr val="tx1"/>
                </a:solidFill>
                <a:latin typeface="Times New Roman" panose="02020603050405020304" pitchFamily="18" charset="0"/>
              </a:rPr>
              <a:t>(autorzy, firmy, daty, podpisy, itd.)</a:t>
            </a:r>
          </a:p>
          <a:p>
            <a:r>
              <a:rPr lang="pl-PL" altLang="pl-PL" sz="1800" b="1">
                <a:solidFill>
                  <a:schemeClr val="tx1"/>
                </a:solidFill>
                <a:latin typeface="Times New Roman" panose="02020603050405020304" pitchFamily="18" charset="0"/>
              </a:rPr>
              <a:t>Zmiany w stosunku do wersji poprzedniej</a:t>
            </a:r>
          </a:p>
        </p:txBody>
      </p:sp>
      <p:sp>
        <p:nvSpPr>
          <p:cNvPr id="31748" name="Text Box 5"/>
          <p:cNvSpPr txBox="1">
            <a:spLocks noChangeArrowheads="1"/>
          </p:cNvSpPr>
          <p:nvPr/>
        </p:nvSpPr>
        <p:spPr bwMode="auto">
          <a:xfrm>
            <a:off x="371475" y="1447800"/>
            <a:ext cx="1706563" cy="701675"/>
          </a:xfrm>
          <a:prstGeom prst="rect">
            <a:avLst/>
          </a:prstGeom>
          <a:solidFill>
            <a:srgbClr val="FFFFC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sz="2000">
                <a:solidFill>
                  <a:schemeClr val="tx2"/>
                </a:solidFill>
                <a:latin typeface="Times New Roman CE" panose="02020603050405020304" pitchFamily="18" charset="0"/>
              </a:defRPr>
            </a:lvl1pPr>
            <a:lvl2pPr marL="742950" indent="-285750" defTabSz="762000">
              <a:defRPr sz="2000">
                <a:solidFill>
                  <a:schemeClr val="tx2"/>
                </a:solidFill>
                <a:latin typeface="Times New Roman CE" panose="02020603050405020304" pitchFamily="18" charset="0"/>
              </a:defRPr>
            </a:lvl2pPr>
            <a:lvl3pPr marL="1143000" indent="-228600" defTabSz="762000">
              <a:defRPr sz="2000">
                <a:solidFill>
                  <a:schemeClr val="tx2"/>
                </a:solidFill>
                <a:latin typeface="Times New Roman CE" panose="02020603050405020304" pitchFamily="18" charset="0"/>
              </a:defRPr>
            </a:lvl3pPr>
            <a:lvl4pPr marL="1600200" indent="-228600" defTabSz="762000">
              <a:defRPr sz="2000">
                <a:solidFill>
                  <a:schemeClr val="tx2"/>
                </a:solidFill>
                <a:latin typeface="Times New Roman CE" panose="02020603050405020304" pitchFamily="18" charset="0"/>
              </a:defRPr>
            </a:lvl4pPr>
            <a:lvl5pPr marL="2057400" indent="-228600" defTabSz="762000">
              <a:defRPr sz="2000">
                <a:solidFill>
                  <a:schemeClr val="tx2"/>
                </a:solidFill>
                <a:latin typeface="Times New Roman CE" panose="02020603050405020304" pitchFamily="18" charset="0"/>
              </a:defRPr>
            </a:lvl5pPr>
            <a:lvl6pPr marL="2514600" indent="-228600" defTabSz="7620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defTabSz="7620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defTabSz="7620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defTabSz="7620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b="1">
                <a:solidFill>
                  <a:schemeClr val="tx1"/>
                </a:solidFill>
                <a:latin typeface="Times New Roman" panose="02020603050405020304" pitchFamily="18" charset="0"/>
              </a:rPr>
              <a:t>Informacje</a:t>
            </a:r>
          </a:p>
          <a:p>
            <a:pPr algn="ctr"/>
            <a:r>
              <a:rPr lang="pl-PL" altLang="pl-PL" b="1">
                <a:solidFill>
                  <a:schemeClr val="tx1"/>
                </a:solidFill>
                <a:latin typeface="Times New Roman" panose="02020603050405020304" pitchFamily="18" charset="0"/>
              </a:rPr>
              <a:t>organizacyjne</a:t>
            </a:r>
          </a:p>
        </p:txBody>
      </p:sp>
      <p:sp>
        <p:nvSpPr>
          <p:cNvPr id="31749" name="Text Box 6"/>
          <p:cNvSpPr txBox="1">
            <a:spLocks noChangeArrowheads="1"/>
          </p:cNvSpPr>
          <p:nvPr/>
        </p:nvSpPr>
        <p:spPr bwMode="auto">
          <a:xfrm>
            <a:off x="2984500" y="1901825"/>
            <a:ext cx="6019800" cy="4773613"/>
          </a:xfrm>
          <a:prstGeom prst="rect">
            <a:avLst/>
          </a:prstGeom>
          <a:solidFill>
            <a:srgbClr val="CC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sz="2000">
                <a:solidFill>
                  <a:schemeClr val="tx2"/>
                </a:solidFill>
                <a:latin typeface="Times New Roman CE" panose="02020603050405020304" pitchFamily="18" charset="0"/>
              </a:defRPr>
            </a:lvl1pPr>
            <a:lvl2pPr marL="742950" indent="-285750" defTabSz="762000">
              <a:defRPr sz="2000">
                <a:solidFill>
                  <a:schemeClr val="tx2"/>
                </a:solidFill>
                <a:latin typeface="Times New Roman CE" panose="02020603050405020304" pitchFamily="18" charset="0"/>
              </a:defRPr>
            </a:lvl2pPr>
            <a:lvl3pPr marL="1143000" indent="-228600" defTabSz="762000">
              <a:defRPr sz="2000">
                <a:solidFill>
                  <a:schemeClr val="tx2"/>
                </a:solidFill>
                <a:latin typeface="Times New Roman CE" panose="02020603050405020304" pitchFamily="18" charset="0"/>
              </a:defRPr>
            </a:lvl3pPr>
            <a:lvl4pPr marL="1600200" indent="-228600" defTabSz="762000">
              <a:defRPr sz="2000">
                <a:solidFill>
                  <a:schemeClr val="tx2"/>
                </a:solidFill>
                <a:latin typeface="Times New Roman CE" panose="02020603050405020304" pitchFamily="18" charset="0"/>
              </a:defRPr>
            </a:lvl4pPr>
            <a:lvl5pPr marL="2057400" indent="-228600" defTabSz="762000">
              <a:defRPr sz="2000">
                <a:solidFill>
                  <a:schemeClr val="tx2"/>
                </a:solidFill>
                <a:latin typeface="Times New Roman CE" panose="02020603050405020304" pitchFamily="18" charset="0"/>
              </a:defRPr>
            </a:lvl5pPr>
            <a:lvl6pPr marL="2514600" indent="-228600" defTabSz="7620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defTabSz="7620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defTabSz="7620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defTabSz="7620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800" b="1">
                <a:solidFill>
                  <a:schemeClr val="tx1"/>
                </a:solidFill>
                <a:latin typeface="Times New Roman" panose="02020603050405020304" pitchFamily="18" charset="0"/>
              </a:rPr>
              <a:t>1. Wstęp</a:t>
            </a:r>
          </a:p>
          <a:p>
            <a:r>
              <a:rPr lang="pl-PL" altLang="pl-PL" sz="1800" b="1">
                <a:solidFill>
                  <a:schemeClr val="tx1"/>
                </a:solidFill>
                <a:latin typeface="Times New Roman" panose="02020603050405020304" pitchFamily="18" charset="0"/>
              </a:rPr>
              <a:t>   </a:t>
            </a:r>
            <a:r>
              <a:rPr lang="pl-PL" altLang="pl-PL" sz="1800">
                <a:solidFill>
                  <a:schemeClr val="tx1"/>
                </a:solidFill>
                <a:latin typeface="Times New Roman" panose="02020603050405020304" pitchFamily="18" charset="0"/>
              </a:rPr>
              <a:t>1.1. Cel</a:t>
            </a:r>
          </a:p>
          <a:p>
            <a:r>
              <a:rPr lang="pl-PL" altLang="pl-PL" sz="1800">
                <a:solidFill>
                  <a:schemeClr val="tx1"/>
                </a:solidFill>
                <a:latin typeface="Times New Roman" panose="02020603050405020304" pitchFamily="18" charset="0"/>
              </a:rPr>
              <a:t>   1.2. Zakres</a:t>
            </a:r>
          </a:p>
          <a:p>
            <a:r>
              <a:rPr lang="pl-PL" altLang="pl-PL" sz="1800">
                <a:solidFill>
                  <a:schemeClr val="tx1"/>
                </a:solidFill>
                <a:latin typeface="Times New Roman" panose="02020603050405020304" pitchFamily="18" charset="0"/>
              </a:rPr>
              <a:t>   1.3. Definicje, akronimy i skróty</a:t>
            </a:r>
          </a:p>
          <a:p>
            <a:r>
              <a:rPr lang="pl-PL" altLang="pl-PL" sz="1800">
                <a:solidFill>
                  <a:schemeClr val="tx1"/>
                </a:solidFill>
                <a:latin typeface="Times New Roman" panose="02020603050405020304" pitchFamily="18" charset="0"/>
              </a:rPr>
              <a:t>   1.4. Referencje, odsyłacze do innych dokumentów</a:t>
            </a:r>
          </a:p>
          <a:p>
            <a:r>
              <a:rPr lang="pl-PL" altLang="pl-PL" sz="1800">
                <a:solidFill>
                  <a:schemeClr val="tx1"/>
                </a:solidFill>
                <a:latin typeface="Times New Roman" panose="02020603050405020304" pitchFamily="18" charset="0"/>
              </a:rPr>
              <a:t>   1.5. Krótki przegląd </a:t>
            </a:r>
          </a:p>
          <a:p>
            <a:r>
              <a:rPr lang="pl-PL" altLang="pl-PL" sz="1800" b="1">
                <a:solidFill>
                  <a:schemeClr val="tx1"/>
                </a:solidFill>
                <a:latin typeface="Times New Roman" panose="02020603050405020304" pitchFamily="18" charset="0"/>
              </a:rPr>
              <a:t>2. Ogólny opis</a:t>
            </a:r>
          </a:p>
          <a:p>
            <a:r>
              <a:rPr lang="pl-PL" altLang="pl-PL" sz="1800">
                <a:solidFill>
                  <a:schemeClr val="tx1"/>
                </a:solidFill>
                <a:latin typeface="Times New Roman" panose="02020603050405020304" pitchFamily="18" charset="0"/>
              </a:rPr>
              <a:t>   2.1. Walory użytkowe i przydatność projektowanego systemu</a:t>
            </a:r>
          </a:p>
          <a:p>
            <a:r>
              <a:rPr lang="pl-PL" altLang="pl-PL" sz="1800">
                <a:solidFill>
                  <a:schemeClr val="tx1"/>
                </a:solidFill>
                <a:latin typeface="Times New Roman" panose="02020603050405020304" pitchFamily="18" charset="0"/>
              </a:rPr>
              <a:t>   2.2. Ogólne możliwości projektowanego systemu</a:t>
            </a:r>
          </a:p>
          <a:p>
            <a:r>
              <a:rPr lang="pl-PL" altLang="pl-PL" sz="1800">
                <a:solidFill>
                  <a:schemeClr val="tx1"/>
                </a:solidFill>
                <a:latin typeface="Times New Roman" panose="02020603050405020304" pitchFamily="18" charset="0"/>
              </a:rPr>
              <a:t>   2.3. Ogólne ograniczenia </a:t>
            </a:r>
          </a:p>
          <a:p>
            <a:r>
              <a:rPr lang="pl-PL" altLang="pl-PL" sz="1800">
                <a:solidFill>
                  <a:schemeClr val="tx1"/>
                </a:solidFill>
                <a:latin typeface="Times New Roman" panose="02020603050405020304" pitchFamily="18" charset="0"/>
              </a:rPr>
              <a:t>   2.4. Charakterystyka użytkowników</a:t>
            </a:r>
          </a:p>
          <a:p>
            <a:r>
              <a:rPr lang="pl-PL" altLang="pl-PL" sz="1800">
                <a:solidFill>
                  <a:schemeClr val="tx1"/>
                </a:solidFill>
                <a:latin typeface="Times New Roman" panose="02020603050405020304" pitchFamily="18" charset="0"/>
              </a:rPr>
              <a:t>   2.5. Środowisko operacyjne</a:t>
            </a:r>
          </a:p>
          <a:p>
            <a:r>
              <a:rPr lang="pl-PL" altLang="pl-PL" sz="1800">
                <a:solidFill>
                  <a:schemeClr val="tx1"/>
                </a:solidFill>
                <a:latin typeface="Times New Roman" panose="02020603050405020304" pitchFamily="18" charset="0"/>
              </a:rPr>
              <a:t>   2.6. Założenia i zależności</a:t>
            </a:r>
          </a:p>
          <a:p>
            <a:r>
              <a:rPr lang="pl-PL" altLang="pl-PL" sz="1800" b="1">
                <a:solidFill>
                  <a:schemeClr val="tx1"/>
                </a:solidFill>
                <a:latin typeface="Times New Roman" panose="02020603050405020304" pitchFamily="18" charset="0"/>
              </a:rPr>
              <a:t>3. Specyficzne wymagania</a:t>
            </a:r>
          </a:p>
          <a:p>
            <a:r>
              <a:rPr lang="pl-PL" altLang="pl-PL" sz="1800">
                <a:solidFill>
                  <a:schemeClr val="tx1"/>
                </a:solidFill>
                <a:latin typeface="Times New Roman" panose="02020603050405020304" pitchFamily="18" charset="0"/>
              </a:rPr>
              <a:t>   3.1. Wymagania funkcjonalne (funkcje systemu)</a:t>
            </a:r>
          </a:p>
          <a:p>
            <a:r>
              <a:rPr lang="pl-PL" altLang="pl-PL" sz="1800">
                <a:solidFill>
                  <a:schemeClr val="tx1"/>
                </a:solidFill>
                <a:latin typeface="Times New Roman" panose="02020603050405020304" pitchFamily="18" charset="0"/>
              </a:rPr>
              <a:t>   3.2. Wymagania niefunkcjonalne (ograniczenia).</a:t>
            </a:r>
          </a:p>
          <a:p>
            <a:r>
              <a:rPr lang="pl-PL" altLang="pl-PL" sz="1800" b="1">
                <a:solidFill>
                  <a:schemeClr val="tx1"/>
                </a:solidFill>
                <a:latin typeface="Times New Roman" panose="02020603050405020304" pitchFamily="18" charset="0"/>
              </a:rPr>
              <a:t>Dodatki</a:t>
            </a:r>
            <a:endParaRPr lang="pl-PL" altLang="pl-PL" sz="1800">
              <a:solidFill>
                <a:schemeClr val="tx1"/>
              </a:solidFill>
              <a:latin typeface="Times New Roman" panose="02020603050405020304" pitchFamily="18" charset="0"/>
            </a:endParaRPr>
          </a:p>
        </p:txBody>
      </p:sp>
      <p:sp>
        <p:nvSpPr>
          <p:cNvPr id="31750" name="Line 7"/>
          <p:cNvSpPr>
            <a:spLocks noChangeShapeType="1"/>
          </p:cNvSpPr>
          <p:nvPr/>
        </p:nvSpPr>
        <p:spPr bwMode="auto">
          <a:xfrm>
            <a:off x="2217738" y="1522413"/>
            <a:ext cx="555625" cy="0"/>
          </a:xfrm>
          <a:prstGeom prst="line">
            <a:avLst/>
          </a:prstGeom>
          <a:noFill/>
          <a:ln w="76200">
            <a:solidFill>
              <a:srgbClr val="00279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31751" name="Text Box 8"/>
          <p:cNvSpPr txBox="1">
            <a:spLocks noChangeArrowheads="1"/>
          </p:cNvSpPr>
          <p:nvPr/>
        </p:nvSpPr>
        <p:spPr bwMode="auto">
          <a:xfrm>
            <a:off x="371475" y="3159125"/>
            <a:ext cx="1425575" cy="1006475"/>
          </a:xfrm>
          <a:prstGeom prst="rect">
            <a:avLst/>
          </a:prstGeom>
          <a:solidFill>
            <a:srgbClr val="FFFFC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sz="2000">
                <a:solidFill>
                  <a:schemeClr val="tx2"/>
                </a:solidFill>
                <a:latin typeface="Times New Roman CE" panose="02020603050405020304" pitchFamily="18" charset="0"/>
              </a:defRPr>
            </a:lvl1pPr>
            <a:lvl2pPr marL="742950" indent="-285750" defTabSz="762000">
              <a:defRPr sz="2000">
                <a:solidFill>
                  <a:schemeClr val="tx2"/>
                </a:solidFill>
                <a:latin typeface="Times New Roman CE" panose="02020603050405020304" pitchFamily="18" charset="0"/>
              </a:defRPr>
            </a:lvl2pPr>
            <a:lvl3pPr marL="1143000" indent="-228600" defTabSz="762000">
              <a:defRPr sz="2000">
                <a:solidFill>
                  <a:schemeClr val="tx2"/>
                </a:solidFill>
                <a:latin typeface="Times New Roman CE" panose="02020603050405020304" pitchFamily="18" charset="0"/>
              </a:defRPr>
            </a:lvl3pPr>
            <a:lvl4pPr marL="1600200" indent="-228600" defTabSz="762000">
              <a:defRPr sz="2000">
                <a:solidFill>
                  <a:schemeClr val="tx2"/>
                </a:solidFill>
                <a:latin typeface="Times New Roman CE" panose="02020603050405020304" pitchFamily="18" charset="0"/>
              </a:defRPr>
            </a:lvl4pPr>
            <a:lvl5pPr marL="2057400" indent="-228600" defTabSz="762000">
              <a:defRPr sz="2000">
                <a:solidFill>
                  <a:schemeClr val="tx2"/>
                </a:solidFill>
                <a:latin typeface="Times New Roman CE" panose="02020603050405020304" pitchFamily="18" charset="0"/>
              </a:defRPr>
            </a:lvl5pPr>
            <a:lvl6pPr marL="2514600" indent="-228600" defTabSz="7620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defTabSz="7620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defTabSz="7620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defTabSz="7620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b="1">
                <a:solidFill>
                  <a:schemeClr val="tx1"/>
                </a:solidFill>
                <a:latin typeface="Times New Roman" panose="02020603050405020304" pitchFamily="18" charset="0"/>
              </a:rPr>
              <a:t>Zasadnicza</a:t>
            </a:r>
          </a:p>
          <a:p>
            <a:pPr algn="ctr"/>
            <a:r>
              <a:rPr lang="pl-PL" altLang="pl-PL" b="1">
                <a:solidFill>
                  <a:schemeClr val="tx1"/>
                </a:solidFill>
                <a:latin typeface="Times New Roman" panose="02020603050405020304" pitchFamily="18" charset="0"/>
              </a:rPr>
              <a:t>zawartość</a:t>
            </a:r>
          </a:p>
          <a:p>
            <a:pPr algn="ctr"/>
            <a:r>
              <a:rPr lang="pl-PL" altLang="pl-PL" b="1">
                <a:solidFill>
                  <a:schemeClr val="tx1"/>
                </a:solidFill>
                <a:latin typeface="Times New Roman" panose="02020603050405020304" pitchFamily="18" charset="0"/>
              </a:rPr>
              <a:t>dokumentu</a:t>
            </a:r>
          </a:p>
        </p:txBody>
      </p:sp>
      <p:sp>
        <p:nvSpPr>
          <p:cNvPr id="31752" name="Line 9"/>
          <p:cNvSpPr>
            <a:spLocks noChangeShapeType="1"/>
          </p:cNvSpPr>
          <p:nvPr/>
        </p:nvSpPr>
        <p:spPr bwMode="auto">
          <a:xfrm>
            <a:off x="2217738" y="3368675"/>
            <a:ext cx="555625" cy="0"/>
          </a:xfrm>
          <a:prstGeom prst="line">
            <a:avLst/>
          </a:prstGeom>
          <a:noFill/>
          <a:ln w="76200">
            <a:solidFill>
              <a:srgbClr val="00279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31753" name="Text Box 10"/>
          <p:cNvSpPr txBox="1">
            <a:spLocks noChangeArrowheads="1"/>
          </p:cNvSpPr>
          <p:nvPr/>
        </p:nvSpPr>
        <p:spPr bwMode="auto">
          <a:xfrm>
            <a:off x="142875" y="4805363"/>
            <a:ext cx="2751138" cy="1465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800" b="1"/>
              <a:t>Norma</a:t>
            </a:r>
            <a:endParaRPr lang="pl-PL" altLang="pl-PL" sz="1800"/>
          </a:p>
          <a:p>
            <a:r>
              <a:rPr lang="pl-PL" altLang="pl-PL" sz="1800"/>
              <a:t>ANSI/IEEE Std 830-1993</a:t>
            </a:r>
          </a:p>
          <a:p>
            <a:r>
              <a:rPr lang="pl-PL" altLang="pl-PL" sz="1800"/>
              <a:t>„Recommended Practice for Software Requirements Specifications”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pl-PL" altLang="pl-PL" smtClean="0"/>
              <a:t>Wymagania określone i nieokreślone</a:t>
            </a:r>
          </a:p>
        </p:txBody>
      </p:sp>
      <p:sp>
        <p:nvSpPr>
          <p:cNvPr id="5123" name="Text Box 33"/>
          <p:cNvSpPr txBox="1">
            <a:spLocks noChangeArrowheads="1"/>
          </p:cNvSpPr>
          <p:nvPr/>
        </p:nvSpPr>
        <p:spPr bwMode="auto">
          <a:xfrm>
            <a:off x="365125" y="884238"/>
            <a:ext cx="8578850" cy="5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spcAft>
                <a:spcPts val="600"/>
              </a:spcAft>
              <a:buFont typeface="Arial" panose="020B0604020202020204" pitchFamily="34" charset="0"/>
              <a:buChar char="•"/>
            </a:pPr>
            <a:r>
              <a:rPr lang="pl-PL" altLang="pl-PL" sz="2400" dirty="0"/>
              <a:t>Spora grupa projektów programistycznych nie ma określonych wymagań z powodu ich innowacyjności</a:t>
            </a:r>
          </a:p>
          <a:p>
            <a:pPr>
              <a:spcAft>
                <a:spcPts val="600"/>
              </a:spcAft>
              <a:buFont typeface="Arial" panose="020B0604020202020204" pitchFamily="34" charset="0"/>
              <a:buChar char="•"/>
            </a:pPr>
            <a:r>
              <a:rPr lang="pl-PL" altLang="pl-PL" sz="2400" dirty="0"/>
              <a:t>Są to w szczególności projekty, których założeniem jest nowość cywilizacyjna</a:t>
            </a:r>
          </a:p>
          <a:p>
            <a:pPr>
              <a:spcAft>
                <a:spcPts val="600"/>
              </a:spcAft>
              <a:buFont typeface="Arial" panose="020B0604020202020204" pitchFamily="34" charset="0"/>
              <a:buChar char="•"/>
            </a:pPr>
            <a:r>
              <a:rPr lang="pl-PL" altLang="pl-PL" sz="2400" dirty="0"/>
              <a:t>Klient takich projektów nie jest świadomy tego, że budujemy oprogramowanie dla niego, wobec czego niczego sensownego nie może wnieść</a:t>
            </a:r>
          </a:p>
          <a:p>
            <a:pPr>
              <a:spcAft>
                <a:spcPts val="600"/>
              </a:spcAft>
              <a:buFont typeface="Arial" panose="020B0604020202020204" pitchFamily="34" charset="0"/>
              <a:buChar char="•"/>
            </a:pPr>
            <a:r>
              <a:rPr lang="pl-PL" altLang="pl-PL" sz="2400" dirty="0"/>
              <a:t>Przykładem są przeglądarki internetowe, kompilatory nowych języków, biblioteki cyfrowe, nowe rozwiązania w zakresie grafiki, oprogramowanie medyczne, itd.</a:t>
            </a:r>
          </a:p>
          <a:p>
            <a:pPr>
              <a:spcAft>
                <a:spcPts val="600"/>
              </a:spcAft>
              <a:buFont typeface="Arial" panose="020B0604020202020204" pitchFamily="34" charset="0"/>
              <a:buChar char="•"/>
            </a:pPr>
            <a:r>
              <a:rPr lang="pl-PL" altLang="pl-PL" sz="2400" dirty="0"/>
              <a:t>Istotą takich projektów jest wykorzystanie jakiegoś segmentu rynku, który dotąd nie istniał, lub nowość cywilizacyjna</a:t>
            </a:r>
          </a:p>
          <a:p>
            <a:pPr>
              <a:spcAft>
                <a:spcPts val="600"/>
              </a:spcAft>
              <a:buFont typeface="Arial" panose="020B0604020202020204" pitchFamily="34" charset="0"/>
              <a:buChar char="•"/>
            </a:pPr>
            <a:r>
              <a:rPr lang="pl-PL" altLang="pl-PL" sz="2400" dirty="0"/>
              <a:t>W </a:t>
            </a:r>
            <a:r>
              <a:rPr lang="pl-PL" altLang="pl-PL" sz="2400" dirty="0" smtClean="0"/>
              <a:t>tym wykładzie przyjmujemy, że klient </a:t>
            </a:r>
            <a:r>
              <a:rPr lang="pl-PL" altLang="pl-PL" sz="2400" dirty="0"/>
              <a:t>istnieje i </a:t>
            </a:r>
            <a:r>
              <a:rPr lang="pl-PL" altLang="pl-PL" sz="2400" dirty="0" smtClean="0"/>
              <a:t>ustala </a:t>
            </a:r>
            <a:r>
              <a:rPr lang="pl-PL" altLang="pl-PL" sz="2400" dirty="0"/>
              <a:t>czego mu potrzeba</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pl-PL" altLang="pl-PL" smtClean="0"/>
              <a:t>Zawartość dokumentu specyfikacji wymagań(2)</a:t>
            </a:r>
          </a:p>
        </p:txBody>
      </p:sp>
      <p:sp>
        <p:nvSpPr>
          <p:cNvPr id="32771" name="Text Box 3"/>
          <p:cNvSpPr txBox="1">
            <a:spLocks noChangeArrowheads="1"/>
          </p:cNvSpPr>
          <p:nvPr/>
        </p:nvSpPr>
        <p:spPr bwMode="auto">
          <a:xfrm>
            <a:off x="787400" y="4173538"/>
            <a:ext cx="8356600" cy="2452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spcAft>
                <a:spcPct val="35000"/>
              </a:spcAft>
            </a:pPr>
            <a:r>
              <a:rPr lang="pl-PL" altLang="pl-PL"/>
              <a:t>Wymagania sprzętowe.</a:t>
            </a:r>
          </a:p>
          <a:p>
            <a:pPr>
              <a:spcAft>
                <a:spcPct val="35000"/>
              </a:spcAft>
            </a:pPr>
            <a:r>
              <a:rPr lang="pl-PL" altLang="pl-PL"/>
              <a:t>Wymagania dotyczące bazy danych.</a:t>
            </a:r>
          </a:p>
          <a:p>
            <a:pPr>
              <a:spcAft>
                <a:spcPct val="35000"/>
              </a:spcAft>
            </a:pPr>
            <a:r>
              <a:rPr lang="pl-PL" altLang="pl-PL"/>
              <a:t>Model (architektura) systemu.</a:t>
            </a:r>
          </a:p>
          <a:p>
            <a:pPr>
              <a:spcAft>
                <a:spcPct val="35000"/>
              </a:spcAft>
            </a:pPr>
            <a:r>
              <a:rPr lang="pl-PL" altLang="pl-PL"/>
              <a:t>Słownik terminów (użyte terminy, akronimy i skróty z wyjaśnieniem)</a:t>
            </a:r>
          </a:p>
          <a:p>
            <a:pPr>
              <a:spcAft>
                <a:spcPct val="35000"/>
              </a:spcAft>
            </a:pPr>
            <a:r>
              <a:rPr lang="pl-PL" altLang="pl-PL"/>
              <a:t>Indeks pomocny w wyszukiwaniu w dokumencie konkretnych informacji (dla dokumentów dłuższych niż 80 stron)</a:t>
            </a:r>
          </a:p>
        </p:txBody>
      </p:sp>
      <p:sp>
        <p:nvSpPr>
          <p:cNvPr id="32772" name="AutoShape 6"/>
          <p:cNvSpPr>
            <a:spLocks noChangeArrowheads="1"/>
          </p:cNvSpPr>
          <p:nvPr/>
        </p:nvSpPr>
        <p:spPr bwMode="auto">
          <a:xfrm>
            <a:off x="187325" y="1970088"/>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32773" name="AutoShape 7"/>
          <p:cNvSpPr>
            <a:spLocks noChangeArrowheads="1"/>
          </p:cNvSpPr>
          <p:nvPr/>
        </p:nvSpPr>
        <p:spPr bwMode="auto">
          <a:xfrm>
            <a:off x="187325" y="4643438"/>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32774" name="AutoShape 9"/>
          <p:cNvSpPr>
            <a:spLocks noChangeArrowheads="1"/>
          </p:cNvSpPr>
          <p:nvPr/>
        </p:nvSpPr>
        <p:spPr bwMode="auto">
          <a:xfrm>
            <a:off x="187325" y="4192588"/>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32775" name="AutoShape 10"/>
          <p:cNvSpPr>
            <a:spLocks noChangeArrowheads="1"/>
          </p:cNvSpPr>
          <p:nvPr/>
        </p:nvSpPr>
        <p:spPr bwMode="auto">
          <a:xfrm>
            <a:off x="187325" y="5413375"/>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32776" name="Text Box 14"/>
          <p:cNvSpPr txBox="1">
            <a:spLocks noChangeArrowheads="1"/>
          </p:cNvSpPr>
          <p:nvPr/>
        </p:nvSpPr>
        <p:spPr bwMode="auto">
          <a:xfrm>
            <a:off x="295275" y="1046163"/>
            <a:ext cx="184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32777" name="Text Box 15"/>
          <p:cNvSpPr txBox="1">
            <a:spLocks noChangeArrowheads="1"/>
          </p:cNvSpPr>
          <p:nvPr/>
        </p:nvSpPr>
        <p:spPr bwMode="auto">
          <a:xfrm>
            <a:off x="663575" y="958850"/>
            <a:ext cx="8480425" cy="2544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spcAft>
                <a:spcPct val="35000"/>
              </a:spcAft>
            </a:pPr>
            <a:r>
              <a:rPr lang="pl-PL" altLang="pl-PL"/>
              <a:t>Kolejność i numeracja punktów w przedstawionym spisie treści powinna być zachowana. W przypadku gdy pewien punkt nie zawiera żadnej informacji należy wyraźnie to zasygnalizować przez umieszczenie napisu „Nie dotyczy”.</a:t>
            </a:r>
          </a:p>
          <a:p>
            <a:pPr>
              <a:spcAft>
                <a:spcPct val="35000"/>
              </a:spcAft>
            </a:pPr>
            <a:r>
              <a:rPr lang="pl-PL" altLang="pl-PL"/>
              <a:t>Dla każdego wymagania powinien być podany powód jego wprowadzenia: cele przedsięwzięcia, których osiągnięcie jest uwarunkowane danym wymaganiem.</a:t>
            </a:r>
          </a:p>
          <a:p>
            <a:pPr>
              <a:spcAft>
                <a:spcPct val="35000"/>
              </a:spcAft>
            </a:pPr>
            <a:r>
              <a:rPr lang="pl-PL" altLang="pl-PL"/>
              <a:t>Wszelki materiał nie mieszczący się w podanych punktach należy umieszczać w dodatkach.</a:t>
            </a:r>
          </a:p>
        </p:txBody>
      </p:sp>
      <p:sp>
        <p:nvSpPr>
          <p:cNvPr id="32778" name="Text Box 16"/>
          <p:cNvSpPr txBox="1">
            <a:spLocks noChangeArrowheads="1"/>
          </p:cNvSpPr>
          <p:nvPr/>
        </p:nvSpPr>
        <p:spPr bwMode="auto">
          <a:xfrm>
            <a:off x="352425" y="3675063"/>
            <a:ext cx="2974975" cy="409575"/>
          </a:xfrm>
          <a:prstGeom prst="rect">
            <a:avLst/>
          </a:prstGeom>
          <a:solidFill>
            <a:schemeClr val="accent1"/>
          </a:solidFill>
          <a:ln w="12700">
            <a:solidFill>
              <a:srgbClr val="00279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b="1"/>
              <a:t>Często spotykane dodatki</a:t>
            </a:r>
          </a:p>
        </p:txBody>
      </p:sp>
      <p:sp>
        <p:nvSpPr>
          <p:cNvPr id="32779" name="AutoShape 17"/>
          <p:cNvSpPr>
            <a:spLocks noChangeArrowheads="1"/>
          </p:cNvSpPr>
          <p:nvPr/>
        </p:nvSpPr>
        <p:spPr bwMode="auto">
          <a:xfrm>
            <a:off x="187325" y="982663"/>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32780" name="AutoShape 18"/>
          <p:cNvSpPr>
            <a:spLocks noChangeArrowheads="1"/>
          </p:cNvSpPr>
          <p:nvPr/>
        </p:nvSpPr>
        <p:spPr bwMode="auto">
          <a:xfrm>
            <a:off x="187325" y="5056188"/>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32781" name="AutoShape 20"/>
          <p:cNvSpPr>
            <a:spLocks noChangeArrowheads="1"/>
          </p:cNvSpPr>
          <p:nvPr/>
        </p:nvSpPr>
        <p:spPr bwMode="auto">
          <a:xfrm>
            <a:off x="187325" y="2711450"/>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32782" name="AutoShape 22"/>
          <p:cNvSpPr>
            <a:spLocks noChangeArrowheads="1"/>
          </p:cNvSpPr>
          <p:nvPr/>
        </p:nvSpPr>
        <p:spPr bwMode="auto">
          <a:xfrm>
            <a:off x="187325" y="5838825"/>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pl-PL" altLang="pl-PL" smtClean="0"/>
              <a:t>Jakość dokumentu wymagań</a:t>
            </a:r>
          </a:p>
        </p:txBody>
      </p:sp>
      <p:sp>
        <p:nvSpPr>
          <p:cNvPr id="33795" name="Text Box 3"/>
          <p:cNvSpPr txBox="1">
            <a:spLocks noChangeArrowheads="1"/>
          </p:cNvSpPr>
          <p:nvPr/>
        </p:nvSpPr>
        <p:spPr bwMode="auto">
          <a:xfrm>
            <a:off x="415925" y="933450"/>
            <a:ext cx="2098675" cy="396875"/>
          </a:xfrm>
          <a:prstGeom prst="rect">
            <a:avLst/>
          </a:prstGeom>
          <a:gradFill rotWithShape="0">
            <a:gsLst>
              <a:gs pos="0">
                <a:srgbClr val="CCFFFF"/>
              </a:gs>
              <a:gs pos="100000">
                <a:srgbClr val="9BC2C2"/>
              </a:gs>
            </a:gsLst>
            <a:path path="shape">
              <a:fillToRect l="50000" t="50000" r="50000" b="50000"/>
            </a:path>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sz="2000">
                <a:solidFill>
                  <a:schemeClr val="tx2"/>
                </a:solidFill>
                <a:latin typeface="Times New Roman CE" panose="02020603050405020304" pitchFamily="18" charset="0"/>
              </a:defRPr>
            </a:lvl1pPr>
            <a:lvl2pPr marL="742950" indent="-285750" defTabSz="762000">
              <a:defRPr sz="2000">
                <a:solidFill>
                  <a:schemeClr val="tx2"/>
                </a:solidFill>
                <a:latin typeface="Times New Roman CE" panose="02020603050405020304" pitchFamily="18" charset="0"/>
              </a:defRPr>
            </a:lvl2pPr>
            <a:lvl3pPr marL="1143000" indent="-228600" defTabSz="762000">
              <a:defRPr sz="2000">
                <a:solidFill>
                  <a:schemeClr val="tx2"/>
                </a:solidFill>
                <a:latin typeface="Times New Roman CE" panose="02020603050405020304" pitchFamily="18" charset="0"/>
              </a:defRPr>
            </a:lvl3pPr>
            <a:lvl4pPr marL="1600200" indent="-228600" defTabSz="762000">
              <a:defRPr sz="2000">
                <a:solidFill>
                  <a:schemeClr val="tx2"/>
                </a:solidFill>
                <a:latin typeface="Times New Roman CE" panose="02020603050405020304" pitchFamily="18" charset="0"/>
              </a:defRPr>
            </a:lvl4pPr>
            <a:lvl5pPr marL="2057400" indent="-228600" defTabSz="762000">
              <a:defRPr sz="2000">
                <a:solidFill>
                  <a:schemeClr val="tx2"/>
                </a:solidFill>
                <a:latin typeface="Times New Roman CE" panose="02020603050405020304" pitchFamily="18" charset="0"/>
              </a:defRPr>
            </a:lvl5pPr>
            <a:lvl6pPr marL="2514600" indent="-228600" defTabSz="7620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defTabSz="7620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defTabSz="7620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defTabSz="7620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b="1">
                <a:solidFill>
                  <a:schemeClr val="tx1"/>
                </a:solidFill>
                <a:latin typeface="Times New Roman" panose="02020603050405020304" pitchFamily="18" charset="0"/>
              </a:rPr>
              <a:t>Styl</a:t>
            </a:r>
          </a:p>
        </p:txBody>
      </p:sp>
      <p:sp>
        <p:nvSpPr>
          <p:cNvPr id="33796" name="Text Box 4"/>
          <p:cNvSpPr txBox="1">
            <a:spLocks noChangeArrowheads="1"/>
          </p:cNvSpPr>
          <p:nvPr/>
        </p:nvSpPr>
        <p:spPr bwMode="auto">
          <a:xfrm>
            <a:off x="646113" y="1355725"/>
            <a:ext cx="8428037"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sz="2000">
                <a:solidFill>
                  <a:schemeClr val="tx2"/>
                </a:solidFill>
                <a:latin typeface="Times New Roman CE" panose="02020603050405020304" pitchFamily="18" charset="0"/>
              </a:defRPr>
            </a:lvl1pPr>
            <a:lvl2pPr marL="742950" indent="-285750" defTabSz="762000">
              <a:defRPr sz="2000">
                <a:solidFill>
                  <a:schemeClr val="tx2"/>
                </a:solidFill>
                <a:latin typeface="Times New Roman CE" panose="02020603050405020304" pitchFamily="18" charset="0"/>
              </a:defRPr>
            </a:lvl2pPr>
            <a:lvl3pPr marL="1143000" indent="-228600" defTabSz="762000">
              <a:defRPr sz="2000">
                <a:solidFill>
                  <a:schemeClr val="tx2"/>
                </a:solidFill>
                <a:latin typeface="Times New Roman CE" panose="02020603050405020304" pitchFamily="18" charset="0"/>
              </a:defRPr>
            </a:lvl3pPr>
            <a:lvl4pPr marL="1600200" indent="-228600" defTabSz="762000">
              <a:defRPr sz="2000">
                <a:solidFill>
                  <a:schemeClr val="tx2"/>
                </a:solidFill>
                <a:latin typeface="Times New Roman CE" panose="02020603050405020304" pitchFamily="18" charset="0"/>
              </a:defRPr>
            </a:lvl4pPr>
            <a:lvl5pPr marL="2057400" indent="-228600" defTabSz="762000">
              <a:defRPr sz="2000">
                <a:solidFill>
                  <a:schemeClr val="tx2"/>
                </a:solidFill>
                <a:latin typeface="Times New Roman CE" panose="02020603050405020304" pitchFamily="18" charset="0"/>
              </a:defRPr>
            </a:lvl5pPr>
            <a:lvl6pPr marL="2514600" indent="-228600" defTabSz="7620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defTabSz="7620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defTabSz="7620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defTabSz="7620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b="1">
                <a:solidFill>
                  <a:schemeClr val="tx1"/>
                </a:solidFill>
                <a:latin typeface="Times New Roman" panose="02020603050405020304" pitchFamily="18" charset="0"/>
              </a:rPr>
              <a:t>Jasność: </a:t>
            </a:r>
            <a:r>
              <a:rPr lang="pl-PL" altLang="pl-PL">
                <a:solidFill>
                  <a:schemeClr val="tx1"/>
                </a:solidFill>
                <a:latin typeface="Times New Roman" panose="02020603050405020304" pitchFamily="18" charset="0"/>
              </a:rPr>
              <a:t>jednoznaczne sformułowania, zrozumiały dla użytkowników i projektantów. Strukturalna organizacja dokumentu.</a:t>
            </a:r>
          </a:p>
          <a:p>
            <a:r>
              <a:rPr lang="pl-PL" altLang="pl-PL" b="1">
                <a:solidFill>
                  <a:schemeClr val="tx1"/>
                </a:solidFill>
                <a:latin typeface="Times New Roman" panose="02020603050405020304" pitchFamily="18" charset="0"/>
              </a:rPr>
              <a:t>Spójność: </a:t>
            </a:r>
            <a:r>
              <a:rPr lang="pl-PL" altLang="pl-PL">
                <a:solidFill>
                  <a:schemeClr val="tx1"/>
                </a:solidFill>
                <a:latin typeface="Times New Roman" panose="02020603050405020304" pitchFamily="18" charset="0"/>
              </a:rPr>
              <a:t>brak konfliktów w wymaganiach.</a:t>
            </a:r>
          </a:p>
          <a:p>
            <a:r>
              <a:rPr lang="pl-PL" altLang="pl-PL" b="1">
                <a:solidFill>
                  <a:schemeClr val="tx1"/>
                </a:solidFill>
                <a:latin typeface="Times New Roman" panose="02020603050405020304" pitchFamily="18" charset="0"/>
              </a:rPr>
              <a:t>Modyfikowalność: </a:t>
            </a:r>
            <a:r>
              <a:rPr lang="pl-PL" altLang="pl-PL">
                <a:solidFill>
                  <a:schemeClr val="tx1"/>
                </a:solidFill>
                <a:latin typeface="Times New Roman" panose="02020603050405020304" pitchFamily="18" charset="0"/>
              </a:rPr>
              <a:t>wszystkie wymagania są sformułowane w jasnych punktach, które mogą być wyizolowane z kontekstu i zastąpione przez inne.</a:t>
            </a:r>
          </a:p>
        </p:txBody>
      </p:sp>
      <p:sp>
        <p:nvSpPr>
          <p:cNvPr id="33797" name="Text Box 5"/>
          <p:cNvSpPr txBox="1">
            <a:spLocks noChangeArrowheads="1"/>
          </p:cNvSpPr>
          <p:nvPr/>
        </p:nvSpPr>
        <p:spPr bwMode="auto">
          <a:xfrm>
            <a:off x="415925" y="3017838"/>
            <a:ext cx="2098675" cy="396875"/>
          </a:xfrm>
          <a:prstGeom prst="rect">
            <a:avLst/>
          </a:prstGeom>
          <a:gradFill rotWithShape="0">
            <a:gsLst>
              <a:gs pos="0">
                <a:srgbClr val="CCFFFF"/>
              </a:gs>
              <a:gs pos="100000">
                <a:srgbClr val="9BC2C2"/>
              </a:gs>
            </a:gsLst>
            <a:path path="shape">
              <a:fillToRect l="50000" t="50000" r="50000" b="50000"/>
            </a:path>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sz="2000">
                <a:solidFill>
                  <a:schemeClr val="tx2"/>
                </a:solidFill>
                <a:latin typeface="Times New Roman CE" panose="02020603050405020304" pitchFamily="18" charset="0"/>
              </a:defRPr>
            </a:lvl1pPr>
            <a:lvl2pPr marL="742950" indent="-285750" defTabSz="762000">
              <a:defRPr sz="2000">
                <a:solidFill>
                  <a:schemeClr val="tx2"/>
                </a:solidFill>
                <a:latin typeface="Times New Roman CE" panose="02020603050405020304" pitchFamily="18" charset="0"/>
              </a:defRPr>
            </a:lvl2pPr>
            <a:lvl3pPr marL="1143000" indent="-228600" defTabSz="762000">
              <a:defRPr sz="2000">
                <a:solidFill>
                  <a:schemeClr val="tx2"/>
                </a:solidFill>
                <a:latin typeface="Times New Roman CE" panose="02020603050405020304" pitchFamily="18" charset="0"/>
              </a:defRPr>
            </a:lvl3pPr>
            <a:lvl4pPr marL="1600200" indent="-228600" defTabSz="762000">
              <a:defRPr sz="2000">
                <a:solidFill>
                  <a:schemeClr val="tx2"/>
                </a:solidFill>
                <a:latin typeface="Times New Roman CE" panose="02020603050405020304" pitchFamily="18" charset="0"/>
              </a:defRPr>
            </a:lvl4pPr>
            <a:lvl5pPr marL="2057400" indent="-228600" defTabSz="762000">
              <a:defRPr sz="2000">
                <a:solidFill>
                  <a:schemeClr val="tx2"/>
                </a:solidFill>
                <a:latin typeface="Times New Roman CE" panose="02020603050405020304" pitchFamily="18" charset="0"/>
              </a:defRPr>
            </a:lvl5pPr>
            <a:lvl6pPr marL="2514600" indent="-228600" defTabSz="7620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defTabSz="7620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defTabSz="7620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defTabSz="7620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b="1">
                <a:solidFill>
                  <a:schemeClr val="tx1"/>
                </a:solidFill>
                <a:latin typeface="Times New Roman" panose="02020603050405020304" pitchFamily="18" charset="0"/>
              </a:rPr>
              <a:t>Ewolucja</a:t>
            </a:r>
          </a:p>
        </p:txBody>
      </p:sp>
      <p:sp>
        <p:nvSpPr>
          <p:cNvPr id="33798" name="Text Box 6"/>
          <p:cNvSpPr txBox="1">
            <a:spLocks noChangeArrowheads="1"/>
          </p:cNvSpPr>
          <p:nvPr/>
        </p:nvSpPr>
        <p:spPr bwMode="auto">
          <a:xfrm>
            <a:off x="646113" y="3387725"/>
            <a:ext cx="7280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sz="2000">
                <a:solidFill>
                  <a:schemeClr val="tx2"/>
                </a:solidFill>
                <a:latin typeface="Times New Roman CE" panose="02020603050405020304" pitchFamily="18" charset="0"/>
              </a:defRPr>
            </a:lvl1pPr>
            <a:lvl2pPr marL="742950" indent="-285750" defTabSz="762000">
              <a:defRPr sz="2000">
                <a:solidFill>
                  <a:schemeClr val="tx2"/>
                </a:solidFill>
                <a:latin typeface="Times New Roman CE" panose="02020603050405020304" pitchFamily="18" charset="0"/>
              </a:defRPr>
            </a:lvl2pPr>
            <a:lvl3pPr marL="1143000" indent="-228600" defTabSz="762000">
              <a:defRPr sz="2000">
                <a:solidFill>
                  <a:schemeClr val="tx2"/>
                </a:solidFill>
                <a:latin typeface="Times New Roman CE" panose="02020603050405020304" pitchFamily="18" charset="0"/>
              </a:defRPr>
            </a:lvl3pPr>
            <a:lvl4pPr marL="1600200" indent="-228600" defTabSz="762000">
              <a:defRPr sz="2000">
                <a:solidFill>
                  <a:schemeClr val="tx2"/>
                </a:solidFill>
                <a:latin typeface="Times New Roman CE" panose="02020603050405020304" pitchFamily="18" charset="0"/>
              </a:defRPr>
            </a:lvl4pPr>
            <a:lvl5pPr marL="2057400" indent="-228600" defTabSz="762000">
              <a:defRPr sz="2000">
                <a:solidFill>
                  <a:schemeClr val="tx2"/>
                </a:solidFill>
                <a:latin typeface="Times New Roman CE" panose="02020603050405020304" pitchFamily="18" charset="0"/>
              </a:defRPr>
            </a:lvl5pPr>
            <a:lvl6pPr marL="2514600" indent="-228600" defTabSz="7620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defTabSz="7620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defTabSz="7620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defTabSz="7620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solidFill>
                  <a:schemeClr val="tx1"/>
                </a:solidFill>
                <a:latin typeface="Times New Roman" panose="02020603050405020304" pitchFamily="18" charset="0"/>
              </a:rPr>
              <a:t>Możliwość dodawania nowych wymagań, możliwość ich modyfikacji</a:t>
            </a:r>
          </a:p>
        </p:txBody>
      </p:sp>
      <p:sp>
        <p:nvSpPr>
          <p:cNvPr id="33799" name="Text Box 7"/>
          <p:cNvSpPr txBox="1">
            <a:spLocks noChangeArrowheads="1"/>
          </p:cNvSpPr>
          <p:nvPr/>
        </p:nvSpPr>
        <p:spPr bwMode="auto">
          <a:xfrm>
            <a:off x="415925" y="4011613"/>
            <a:ext cx="2157413" cy="396875"/>
          </a:xfrm>
          <a:prstGeom prst="rect">
            <a:avLst/>
          </a:prstGeom>
          <a:gradFill rotWithShape="0">
            <a:gsLst>
              <a:gs pos="0">
                <a:srgbClr val="CCFFFF"/>
              </a:gs>
              <a:gs pos="100000">
                <a:srgbClr val="9BC2C2"/>
              </a:gs>
            </a:gsLst>
            <a:path path="shape">
              <a:fillToRect l="50000" t="50000" r="50000" b="50000"/>
            </a:path>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sz="2000">
                <a:solidFill>
                  <a:schemeClr val="tx2"/>
                </a:solidFill>
                <a:latin typeface="Times New Roman CE" panose="02020603050405020304" pitchFamily="18" charset="0"/>
              </a:defRPr>
            </a:lvl1pPr>
            <a:lvl2pPr marL="742950" indent="-285750" defTabSz="762000">
              <a:defRPr sz="2000">
                <a:solidFill>
                  <a:schemeClr val="tx2"/>
                </a:solidFill>
                <a:latin typeface="Times New Roman CE" panose="02020603050405020304" pitchFamily="18" charset="0"/>
              </a:defRPr>
            </a:lvl2pPr>
            <a:lvl3pPr marL="1143000" indent="-228600" defTabSz="762000">
              <a:defRPr sz="2000">
                <a:solidFill>
                  <a:schemeClr val="tx2"/>
                </a:solidFill>
                <a:latin typeface="Times New Roman CE" panose="02020603050405020304" pitchFamily="18" charset="0"/>
              </a:defRPr>
            </a:lvl3pPr>
            <a:lvl4pPr marL="1600200" indent="-228600" defTabSz="762000">
              <a:defRPr sz="2000">
                <a:solidFill>
                  <a:schemeClr val="tx2"/>
                </a:solidFill>
                <a:latin typeface="Times New Roman CE" panose="02020603050405020304" pitchFamily="18" charset="0"/>
              </a:defRPr>
            </a:lvl4pPr>
            <a:lvl5pPr marL="2057400" indent="-228600" defTabSz="762000">
              <a:defRPr sz="2000">
                <a:solidFill>
                  <a:schemeClr val="tx2"/>
                </a:solidFill>
                <a:latin typeface="Times New Roman CE" panose="02020603050405020304" pitchFamily="18" charset="0"/>
              </a:defRPr>
            </a:lvl5pPr>
            <a:lvl6pPr marL="2514600" indent="-228600" defTabSz="7620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defTabSz="7620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defTabSz="7620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defTabSz="7620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b="1">
                <a:solidFill>
                  <a:schemeClr val="tx1"/>
                </a:solidFill>
                <a:latin typeface="Times New Roman" panose="02020603050405020304" pitchFamily="18" charset="0"/>
              </a:rPr>
              <a:t>Odpowiedzialność</a:t>
            </a:r>
          </a:p>
        </p:txBody>
      </p:sp>
      <p:sp>
        <p:nvSpPr>
          <p:cNvPr id="33800" name="Text Box 8"/>
          <p:cNvSpPr txBox="1">
            <a:spLocks noChangeArrowheads="1"/>
          </p:cNvSpPr>
          <p:nvPr/>
        </p:nvSpPr>
        <p:spPr bwMode="auto">
          <a:xfrm>
            <a:off x="646113" y="4394200"/>
            <a:ext cx="8497887"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sz="2000">
                <a:solidFill>
                  <a:schemeClr val="tx2"/>
                </a:solidFill>
                <a:latin typeface="Times New Roman CE" panose="02020603050405020304" pitchFamily="18" charset="0"/>
              </a:defRPr>
            </a:lvl1pPr>
            <a:lvl2pPr marL="742950" indent="-285750" defTabSz="762000">
              <a:defRPr sz="2000">
                <a:solidFill>
                  <a:schemeClr val="tx2"/>
                </a:solidFill>
                <a:latin typeface="Times New Roman CE" panose="02020603050405020304" pitchFamily="18" charset="0"/>
              </a:defRPr>
            </a:lvl2pPr>
            <a:lvl3pPr marL="1143000" indent="-228600" defTabSz="762000">
              <a:defRPr sz="2000">
                <a:solidFill>
                  <a:schemeClr val="tx2"/>
                </a:solidFill>
                <a:latin typeface="Times New Roman CE" panose="02020603050405020304" pitchFamily="18" charset="0"/>
              </a:defRPr>
            </a:lvl3pPr>
            <a:lvl4pPr marL="1600200" indent="-228600" defTabSz="762000">
              <a:defRPr sz="2000">
                <a:solidFill>
                  <a:schemeClr val="tx2"/>
                </a:solidFill>
                <a:latin typeface="Times New Roman CE" panose="02020603050405020304" pitchFamily="18" charset="0"/>
              </a:defRPr>
            </a:lvl4pPr>
            <a:lvl5pPr marL="2057400" indent="-228600" defTabSz="762000">
              <a:defRPr sz="2000">
                <a:solidFill>
                  <a:schemeClr val="tx2"/>
                </a:solidFill>
                <a:latin typeface="Times New Roman CE" panose="02020603050405020304" pitchFamily="18" charset="0"/>
              </a:defRPr>
            </a:lvl5pPr>
            <a:lvl6pPr marL="2514600" indent="-228600" defTabSz="7620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defTabSz="7620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defTabSz="7620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defTabSz="7620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solidFill>
                  <a:schemeClr val="tx1"/>
                </a:solidFill>
                <a:latin typeface="Times New Roman" panose="02020603050405020304" pitchFamily="18" charset="0"/>
              </a:rPr>
              <a:t>Określenie kto jest odpowiedzialny za całość dokumentu wymagań.</a:t>
            </a:r>
          </a:p>
          <a:p>
            <a:r>
              <a:rPr lang="pl-PL" altLang="pl-PL">
                <a:solidFill>
                  <a:schemeClr val="tx1"/>
                </a:solidFill>
                <a:latin typeface="Times New Roman" panose="02020603050405020304" pitchFamily="18" charset="0"/>
              </a:rPr>
              <a:t>Określenie kto lub co jest przyczyną sformułowania danego wymagania, istotne w przypadku  modyfikacji, np. zmiany zakresu lub kontekstu systemu.</a:t>
            </a:r>
          </a:p>
        </p:txBody>
      </p:sp>
      <p:sp>
        <p:nvSpPr>
          <p:cNvPr id="33801" name="Text Box 9"/>
          <p:cNvSpPr txBox="1">
            <a:spLocks noChangeArrowheads="1"/>
          </p:cNvSpPr>
          <p:nvPr/>
        </p:nvSpPr>
        <p:spPr bwMode="auto">
          <a:xfrm>
            <a:off x="415925" y="5516563"/>
            <a:ext cx="2098675" cy="396875"/>
          </a:xfrm>
          <a:prstGeom prst="rect">
            <a:avLst/>
          </a:prstGeom>
          <a:gradFill rotWithShape="0">
            <a:gsLst>
              <a:gs pos="0">
                <a:srgbClr val="CCFFFF"/>
              </a:gs>
              <a:gs pos="100000">
                <a:srgbClr val="9BC2C2"/>
              </a:gs>
            </a:gsLst>
            <a:path path="shape">
              <a:fillToRect l="50000" t="50000" r="50000" b="50000"/>
            </a:path>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sz="2000">
                <a:solidFill>
                  <a:schemeClr val="tx2"/>
                </a:solidFill>
                <a:latin typeface="Times New Roman CE" panose="02020603050405020304" pitchFamily="18" charset="0"/>
              </a:defRPr>
            </a:lvl1pPr>
            <a:lvl2pPr marL="742950" indent="-285750" defTabSz="762000">
              <a:defRPr sz="2000">
                <a:solidFill>
                  <a:schemeClr val="tx2"/>
                </a:solidFill>
                <a:latin typeface="Times New Roman CE" panose="02020603050405020304" pitchFamily="18" charset="0"/>
              </a:defRPr>
            </a:lvl2pPr>
            <a:lvl3pPr marL="1143000" indent="-228600" defTabSz="762000">
              <a:defRPr sz="2000">
                <a:solidFill>
                  <a:schemeClr val="tx2"/>
                </a:solidFill>
                <a:latin typeface="Times New Roman CE" panose="02020603050405020304" pitchFamily="18" charset="0"/>
              </a:defRPr>
            </a:lvl3pPr>
            <a:lvl4pPr marL="1600200" indent="-228600" defTabSz="762000">
              <a:defRPr sz="2000">
                <a:solidFill>
                  <a:schemeClr val="tx2"/>
                </a:solidFill>
                <a:latin typeface="Times New Roman CE" panose="02020603050405020304" pitchFamily="18" charset="0"/>
              </a:defRPr>
            </a:lvl4pPr>
            <a:lvl5pPr marL="2057400" indent="-228600" defTabSz="762000">
              <a:defRPr sz="2000">
                <a:solidFill>
                  <a:schemeClr val="tx2"/>
                </a:solidFill>
                <a:latin typeface="Times New Roman CE" panose="02020603050405020304" pitchFamily="18" charset="0"/>
              </a:defRPr>
            </a:lvl5pPr>
            <a:lvl6pPr marL="2514600" indent="-228600" defTabSz="7620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defTabSz="7620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defTabSz="7620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defTabSz="7620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b="1">
                <a:solidFill>
                  <a:schemeClr val="tx1"/>
                </a:solidFill>
                <a:latin typeface="Times New Roman" panose="02020603050405020304" pitchFamily="18" charset="0"/>
              </a:rPr>
              <a:t>Medium</a:t>
            </a:r>
          </a:p>
        </p:txBody>
      </p:sp>
      <p:sp>
        <p:nvSpPr>
          <p:cNvPr id="33802" name="Text Box 10"/>
          <p:cNvSpPr txBox="1">
            <a:spLocks noChangeArrowheads="1"/>
          </p:cNvSpPr>
          <p:nvPr/>
        </p:nvSpPr>
        <p:spPr bwMode="auto">
          <a:xfrm>
            <a:off x="646113" y="5864225"/>
            <a:ext cx="849788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sz="2000">
                <a:solidFill>
                  <a:schemeClr val="tx2"/>
                </a:solidFill>
                <a:latin typeface="Times New Roman CE" panose="02020603050405020304" pitchFamily="18" charset="0"/>
              </a:defRPr>
            </a:lvl1pPr>
            <a:lvl2pPr marL="742950" indent="-285750" defTabSz="762000">
              <a:defRPr sz="2000">
                <a:solidFill>
                  <a:schemeClr val="tx2"/>
                </a:solidFill>
                <a:latin typeface="Times New Roman CE" panose="02020603050405020304" pitchFamily="18" charset="0"/>
              </a:defRPr>
            </a:lvl2pPr>
            <a:lvl3pPr marL="1143000" indent="-228600" defTabSz="762000">
              <a:defRPr sz="2000">
                <a:solidFill>
                  <a:schemeClr val="tx2"/>
                </a:solidFill>
                <a:latin typeface="Times New Roman CE" panose="02020603050405020304" pitchFamily="18" charset="0"/>
              </a:defRPr>
            </a:lvl3pPr>
            <a:lvl4pPr marL="1600200" indent="-228600" defTabSz="762000">
              <a:defRPr sz="2000">
                <a:solidFill>
                  <a:schemeClr val="tx2"/>
                </a:solidFill>
                <a:latin typeface="Times New Roman CE" panose="02020603050405020304" pitchFamily="18" charset="0"/>
              </a:defRPr>
            </a:lvl4pPr>
            <a:lvl5pPr marL="2057400" indent="-228600" defTabSz="762000">
              <a:defRPr sz="2000">
                <a:solidFill>
                  <a:schemeClr val="tx2"/>
                </a:solidFill>
                <a:latin typeface="Times New Roman CE" panose="02020603050405020304" pitchFamily="18" charset="0"/>
              </a:defRPr>
            </a:lvl5pPr>
            <a:lvl6pPr marL="2514600" indent="-228600" defTabSz="7620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defTabSz="7620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defTabSz="7620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defTabSz="7620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solidFill>
                  <a:schemeClr val="tx1"/>
                </a:solidFill>
                <a:latin typeface="Times New Roman" panose="02020603050405020304" pitchFamily="18" charset="0"/>
              </a:rPr>
              <a:t>Dokument papierowy lub elektroniczny.</a:t>
            </a:r>
          </a:p>
          <a:p>
            <a:r>
              <a:rPr lang="pl-PL" altLang="pl-PL">
                <a:solidFill>
                  <a:schemeClr val="tx1"/>
                </a:solidFill>
                <a:latin typeface="Times New Roman" panose="02020603050405020304" pitchFamily="18" charset="0"/>
              </a:rPr>
              <a:t>Staranne kontrolowanie wersji dokumentu.</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pl-PL" altLang="pl-PL" smtClean="0">
                <a:latin typeface="Times New Roman CE" panose="02020603050405020304" pitchFamily="18" charset="0"/>
              </a:rPr>
              <a:t>Słownik</a:t>
            </a:r>
          </a:p>
        </p:txBody>
      </p:sp>
      <p:sp>
        <p:nvSpPr>
          <p:cNvPr id="34819" name="Text Box 7"/>
          <p:cNvSpPr txBox="1">
            <a:spLocks noChangeArrowheads="1"/>
          </p:cNvSpPr>
          <p:nvPr/>
        </p:nvSpPr>
        <p:spPr bwMode="auto">
          <a:xfrm>
            <a:off x="304800" y="985838"/>
            <a:ext cx="8839200" cy="2225675"/>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2700">
                <a:solidFill>
                  <a:srgbClr val="FC0128"/>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dirty="0"/>
              <a:t>Opis wymagań może zawierać terminy niezrozumiałe dla jednej ze stron. Mogą to być </a:t>
            </a:r>
            <a:r>
              <a:rPr lang="pl-PL" altLang="pl-PL" b="1" dirty="0"/>
              <a:t>terminy informatyczne </a:t>
            </a:r>
            <a:r>
              <a:rPr lang="pl-PL" altLang="pl-PL" dirty="0"/>
              <a:t>(niezrozumiałe dla klienta) lub </a:t>
            </a:r>
            <a:r>
              <a:rPr lang="pl-PL" altLang="pl-PL" b="1" dirty="0"/>
              <a:t>terminy dotyczące dziedziny zastosowań </a:t>
            </a:r>
            <a:r>
              <a:rPr lang="pl-PL" altLang="pl-PL" dirty="0"/>
              <a:t>(niezrozumiałe dla przedstawicieli producenta). </a:t>
            </a:r>
          </a:p>
          <a:p>
            <a:endParaRPr lang="pl-PL" altLang="pl-PL" dirty="0"/>
          </a:p>
          <a:p>
            <a:r>
              <a:rPr lang="pl-PL" altLang="pl-PL" dirty="0"/>
              <a:t>Wszystkie specyficzne terminy powinny być umieszczone w słowniku, wraz z wyjaśnieniem. Słownik powinien precyzować terminy niejednoznaczne i określać ich znaczenie w kontekście tego dokument (być może nieco węższe).</a:t>
            </a:r>
          </a:p>
        </p:txBody>
      </p:sp>
      <p:sp>
        <p:nvSpPr>
          <p:cNvPr id="34820" name="Text Box 8"/>
          <p:cNvSpPr txBox="1">
            <a:spLocks noChangeArrowheads="1"/>
          </p:cNvSpPr>
          <p:nvPr/>
        </p:nvSpPr>
        <p:spPr bwMode="auto">
          <a:xfrm>
            <a:off x="215900" y="3309938"/>
            <a:ext cx="1289050" cy="2794000"/>
          </a:xfrm>
          <a:prstGeom prst="rect">
            <a:avLst/>
          </a:prstGeom>
          <a:solidFill>
            <a:srgbClr val="66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600" b="1"/>
              <a:t>Termin</a:t>
            </a:r>
          </a:p>
          <a:p>
            <a:endParaRPr lang="pl-PL" altLang="pl-PL" sz="1600"/>
          </a:p>
          <a:p>
            <a:r>
              <a:rPr lang="pl-PL" altLang="pl-PL" sz="1600"/>
              <a:t>konto</a:t>
            </a:r>
          </a:p>
          <a:p>
            <a:endParaRPr lang="pl-PL" altLang="pl-PL" sz="1600"/>
          </a:p>
          <a:p>
            <a:endParaRPr lang="pl-PL" altLang="pl-PL" sz="1600"/>
          </a:p>
          <a:p>
            <a:r>
              <a:rPr lang="pl-PL" altLang="pl-PL" sz="1600"/>
              <a:t>konto bankowe</a:t>
            </a:r>
          </a:p>
          <a:p>
            <a:r>
              <a:rPr lang="pl-PL" altLang="pl-PL" sz="1600"/>
              <a:t>klient</a:t>
            </a:r>
          </a:p>
          <a:p>
            <a:endParaRPr lang="pl-PL" altLang="pl-PL" sz="1600"/>
          </a:p>
          <a:p>
            <a:r>
              <a:rPr lang="pl-PL" altLang="pl-PL" sz="1600"/>
              <a:t>użytkownik</a:t>
            </a:r>
          </a:p>
          <a:p>
            <a:endParaRPr lang="pl-PL" altLang="pl-PL" sz="1600"/>
          </a:p>
        </p:txBody>
      </p:sp>
      <p:sp>
        <p:nvSpPr>
          <p:cNvPr id="34821" name="Text Box 9"/>
          <p:cNvSpPr txBox="1">
            <a:spLocks noChangeArrowheads="1"/>
          </p:cNvSpPr>
          <p:nvPr/>
        </p:nvSpPr>
        <p:spPr bwMode="auto">
          <a:xfrm>
            <a:off x="1506538" y="3309938"/>
            <a:ext cx="6051550" cy="2794000"/>
          </a:xfrm>
          <a:prstGeom prst="rect">
            <a:avLst/>
          </a:prstGeom>
          <a:solidFill>
            <a:srgbClr val="66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600" b="1"/>
              <a:t>Objaśnienie</a:t>
            </a:r>
          </a:p>
          <a:p>
            <a:endParaRPr lang="pl-PL" altLang="pl-PL" sz="1600"/>
          </a:p>
          <a:p>
            <a:r>
              <a:rPr lang="pl-PL" altLang="pl-PL" sz="1600"/>
              <a:t>Nazwana ograniczona przestrzeń dyskowa, gdzie użytkownik może przechowywać swoje dane. Konta są powiązane z określonymi usługami, np. pocztą komputerową oraz z prawami dostępu.</a:t>
            </a:r>
          </a:p>
          <a:p>
            <a:r>
              <a:rPr lang="pl-PL" altLang="pl-PL" sz="1600"/>
              <a:t>Sekwencja cyfr oddzielona myślnikami, identyfikująca stan zasobów finansowych oraz operacji dla pojedynczego klienta banku.  </a:t>
            </a:r>
          </a:p>
          <a:p>
            <a:r>
              <a:rPr lang="pl-PL" altLang="pl-PL" sz="1600"/>
              <a:t>Jednostka sprzętowa instalowana w biurach urzędu, poprzez którą następuje interakcja użytkownika końcowego z systemem.</a:t>
            </a:r>
          </a:p>
          <a:p>
            <a:r>
              <a:rPr lang="pl-PL" altLang="pl-PL" sz="1600"/>
              <a:t>Osoba używająca systemu dla własnych celów biznesowych nie związanych z obsługą lub administracją systemu.</a:t>
            </a:r>
          </a:p>
        </p:txBody>
      </p:sp>
      <p:sp>
        <p:nvSpPr>
          <p:cNvPr id="34822" name="Text Box 10"/>
          <p:cNvSpPr txBox="1">
            <a:spLocks noChangeArrowheads="1"/>
          </p:cNvSpPr>
          <p:nvPr/>
        </p:nvSpPr>
        <p:spPr bwMode="auto">
          <a:xfrm>
            <a:off x="7562850" y="3309938"/>
            <a:ext cx="1435100" cy="2794000"/>
          </a:xfrm>
          <a:prstGeom prst="rect">
            <a:avLst/>
          </a:prstGeom>
          <a:solidFill>
            <a:srgbClr val="66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600" b="1"/>
              <a:t>Synonimy (nie zalecane)</a:t>
            </a:r>
            <a:endParaRPr lang="pl-PL" altLang="pl-PL" sz="1600"/>
          </a:p>
          <a:p>
            <a:r>
              <a:rPr lang="pl-PL" altLang="pl-PL" sz="1600"/>
              <a:t>katalog użytkownika</a:t>
            </a:r>
          </a:p>
          <a:p>
            <a:endParaRPr lang="pl-PL" altLang="pl-PL" sz="1600"/>
          </a:p>
          <a:p>
            <a:r>
              <a:rPr lang="pl-PL" altLang="pl-PL" sz="1600"/>
              <a:t>konto</a:t>
            </a:r>
          </a:p>
          <a:p>
            <a:endParaRPr lang="pl-PL" altLang="pl-PL" sz="1600"/>
          </a:p>
          <a:p>
            <a:r>
              <a:rPr lang="pl-PL" altLang="pl-PL" sz="1600"/>
              <a:t>stacja robocza</a:t>
            </a:r>
          </a:p>
          <a:p>
            <a:endParaRPr lang="pl-PL" altLang="pl-PL" sz="1600"/>
          </a:p>
          <a:p>
            <a:r>
              <a:rPr lang="pl-PL" altLang="pl-PL" sz="1600"/>
              <a:t>klient</a:t>
            </a:r>
          </a:p>
          <a:p>
            <a:endParaRPr lang="pl-PL" altLang="pl-PL" sz="1600"/>
          </a:p>
        </p:txBody>
      </p:sp>
      <p:sp>
        <p:nvSpPr>
          <p:cNvPr id="34823" name="Line 11"/>
          <p:cNvSpPr>
            <a:spLocks noChangeShapeType="1"/>
          </p:cNvSpPr>
          <p:nvPr/>
        </p:nvSpPr>
        <p:spPr bwMode="auto">
          <a:xfrm>
            <a:off x="209550" y="3871913"/>
            <a:ext cx="878363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34824" name="Line 12"/>
          <p:cNvSpPr>
            <a:spLocks noChangeShapeType="1"/>
          </p:cNvSpPr>
          <p:nvPr/>
        </p:nvSpPr>
        <p:spPr bwMode="auto">
          <a:xfrm>
            <a:off x="209550" y="4581525"/>
            <a:ext cx="878363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34825" name="Line 13"/>
          <p:cNvSpPr>
            <a:spLocks noChangeShapeType="1"/>
          </p:cNvSpPr>
          <p:nvPr/>
        </p:nvSpPr>
        <p:spPr bwMode="auto">
          <a:xfrm>
            <a:off x="209550" y="5080000"/>
            <a:ext cx="878363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34826" name="Line 14"/>
          <p:cNvSpPr>
            <a:spLocks noChangeShapeType="1"/>
          </p:cNvSpPr>
          <p:nvPr/>
        </p:nvSpPr>
        <p:spPr bwMode="auto">
          <a:xfrm>
            <a:off x="209550" y="5591175"/>
            <a:ext cx="878363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pl-PL" altLang="pl-PL" smtClean="0"/>
              <a:t>Kluczowe czynniki sukcesu</a:t>
            </a:r>
          </a:p>
        </p:txBody>
      </p:sp>
      <p:sp>
        <p:nvSpPr>
          <p:cNvPr id="35843" name="Text Box 3"/>
          <p:cNvSpPr txBox="1">
            <a:spLocks noChangeArrowheads="1"/>
          </p:cNvSpPr>
          <p:nvPr/>
        </p:nvSpPr>
        <p:spPr bwMode="auto">
          <a:xfrm>
            <a:off x="798513" y="1584325"/>
            <a:ext cx="8345487" cy="374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Zaangażowanie właściwych osób ze strony klienta</a:t>
            </a:r>
          </a:p>
          <a:p>
            <a:endParaRPr lang="pl-PL" altLang="pl-PL"/>
          </a:p>
          <a:p>
            <a:r>
              <a:rPr lang="pl-PL" altLang="pl-PL"/>
              <a:t>Pełne rozpoznanie wymagań, wykrycie przypadków i dziedzin szczególnych i nietypowych. Błąd popełniany w tej fazie polega na koncentrowaniu się na sytuacjach typowych.</a:t>
            </a:r>
          </a:p>
          <a:p>
            <a:endParaRPr lang="pl-PL" altLang="pl-PL"/>
          </a:p>
          <a:p>
            <a:r>
              <a:rPr lang="pl-PL" altLang="pl-PL"/>
              <a:t>Sprawdzenie kompletności i spójności wymagań. Przed przystąpieniem do dalszych prac, wymagania powinny być przejrzane pod kątem ich kompletności i spójności.</a:t>
            </a:r>
          </a:p>
          <a:p>
            <a:endParaRPr lang="pl-PL" altLang="pl-PL"/>
          </a:p>
          <a:p>
            <a:r>
              <a:rPr lang="pl-PL" altLang="pl-PL"/>
              <a:t>Określenie wymagań niefunkcjonalnych w sposób umożliwiający ich weryfikację.</a:t>
            </a:r>
          </a:p>
        </p:txBody>
      </p:sp>
      <p:sp>
        <p:nvSpPr>
          <p:cNvPr id="35844" name="AutoShape 4"/>
          <p:cNvSpPr>
            <a:spLocks noChangeArrowheads="1"/>
          </p:cNvSpPr>
          <p:nvPr/>
        </p:nvSpPr>
        <p:spPr bwMode="auto">
          <a:xfrm>
            <a:off x="298450" y="1611313"/>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35845" name="AutoShape 5"/>
          <p:cNvSpPr>
            <a:spLocks noChangeArrowheads="1"/>
          </p:cNvSpPr>
          <p:nvPr/>
        </p:nvSpPr>
        <p:spPr bwMode="auto">
          <a:xfrm>
            <a:off x="298450" y="2214563"/>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35846" name="AutoShape 6"/>
          <p:cNvSpPr>
            <a:spLocks noChangeArrowheads="1"/>
          </p:cNvSpPr>
          <p:nvPr/>
        </p:nvSpPr>
        <p:spPr bwMode="auto">
          <a:xfrm>
            <a:off x="298450" y="3382963"/>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35847" name="AutoShape 7"/>
          <p:cNvSpPr>
            <a:spLocks noChangeArrowheads="1"/>
          </p:cNvSpPr>
          <p:nvPr/>
        </p:nvSpPr>
        <p:spPr bwMode="auto">
          <a:xfrm>
            <a:off x="298450" y="4648200"/>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pl-PL" altLang="pl-PL" smtClean="0"/>
              <a:t>Określenie wymagań</a:t>
            </a:r>
          </a:p>
        </p:txBody>
      </p:sp>
      <p:sp>
        <p:nvSpPr>
          <p:cNvPr id="6147" name="AutoShape 3"/>
          <p:cNvSpPr>
            <a:spLocks noChangeArrowheads="1"/>
          </p:cNvSpPr>
          <p:nvPr/>
        </p:nvSpPr>
        <p:spPr bwMode="auto">
          <a:xfrm>
            <a:off x="152400" y="3910013"/>
            <a:ext cx="8839200" cy="1349375"/>
          </a:xfrm>
          <a:prstGeom prst="roundRect">
            <a:avLst>
              <a:gd name="adj" fmla="val 16667"/>
            </a:avLst>
          </a:prstGeom>
          <a:solidFill>
            <a:srgbClr val="FFFFCC"/>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6148" name="AutoShape 4"/>
          <p:cNvSpPr>
            <a:spLocks noChangeArrowheads="1"/>
          </p:cNvSpPr>
          <p:nvPr/>
        </p:nvSpPr>
        <p:spPr bwMode="auto">
          <a:xfrm>
            <a:off x="590550" y="3957638"/>
            <a:ext cx="2273300" cy="398462"/>
          </a:xfrm>
          <a:prstGeom prst="roundRect">
            <a:avLst>
              <a:gd name="adj" fmla="val 16667"/>
            </a:avLst>
          </a:prstGeom>
          <a:noFill/>
          <a:ln>
            <a:noFill/>
          </a:ln>
          <a:effectLst/>
          <a:extLst>
            <a:ext uri="{909E8E84-426E-40DD-AFC4-6F175D3DCCD1}">
              <a14:hiddenFill xmlns:a14="http://schemas.microsoft.com/office/drawing/2010/main">
                <a:gradFill rotWithShape="0">
                  <a:gsLst>
                    <a:gs pos="0">
                      <a:srgbClr val="FFFFFF"/>
                    </a:gs>
                    <a:gs pos="100000">
                      <a:srgbClr val="00279F"/>
                    </a:gs>
                  </a:gsLst>
                  <a:path path="shape">
                    <a:fillToRect l="50000" t="50000" r="50000" b="50000"/>
                  </a:path>
                </a:grad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800" b="1"/>
              <a:t>Określenie wymagań</a:t>
            </a:r>
            <a:endParaRPr lang="pl-PL" altLang="pl-PL" sz="1600"/>
          </a:p>
        </p:txBody>
      </p:sp>
      <p:sp>
        <p:nvSpPr>
          <p:cNvPr id="6149" name="AutoShape 5"/>
          <p:cNvSpPr>
            <a:spLocks noChangeArrowheads="1"/>
          </p:cNvSpPr>
          <p:nvPr/>
        </p:nvSpPr>
        <p:spPr bwMode="auto">
          <a:xfrm>
            <a:off x="2940050" y="3983038"/>
            <a:ext cx="1392238" cy="365125"/>
          </a:xfrm>
          <a:prstGeom prst="roundRect">
            <a:avLst>
              <a:gd name="adj" fmla="val 16667"/>
            </a:avLst>
          </a:prstGeom>
          <a:noFill/>
          <a:ln>
            <a:noFill/>
          </a:ln>
          <a:effectLst/>
          <a:extLst>
            <a:ext uri="{909E8E84-426E-40DD-AFC4-6F175D3DCCD1}">
              <a14:hiddenFill xmlns:a14="http://schemas.microsoft.com/office/drawing/2010/main">
                <a:gradFill rotWithShape="0">
                  <a:gsLst>
                    <a:gs pos="0">
                      <a:srgbClr val="FFFFFF"/>
                    </a:gs>
                    <a:gs pos="100000">
                      <a:srgbClr val="00279F"/>
                    </a:gs>
                  </a:gsLst>
                  <a:path path="shape">
                    <a:fillToRect l="50000" t="50000" r="50000" b="50000"/>
                  </a:path>
                </a:grad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600"/>
              <a:t>Projektowanie</a:t>
            </a:r>
          </a:p>
        </p:txBody>
      </p:sp>
      <p:sp>
        <p:nvSpPr>
          <p:cNvPr id="6150" name="AutoShape 6"/>
          <p:cNvSpPr>
            <a:spLocks noChangeArrowheads="1"/>
          </p:cNvSpPr>
          <p:nvPr/>
        </p:nvSpPr>
        <p:spPr bwMode="auto">
          <a:xfrm>
            <a:off x="4568825" y="3983038"/>
            <a:ext cx="1428750" cy="365125"/>
          </a:xfrm>
          <a:prstGeom prst="roundRect">
            <a:avLst>
              <a:gd name="adj" fmla="val 16667"/>
            </a:avLst>
          </a:prstGeom>
          <a:noFill/>
          <a:ln>
            <a:noFill/>
          </a:ln>
          <a:effectLst/>
          <a:extLst>
            <a:ext uri="{909E8E84-426E-40DD-AFC4-6F175D3DCCD1}">
              <a14:hiddenFill xmlns:a14="http://schemas.microsoft.com/office/drawing/2010/main">
                <a:gradFill rotWithShape="0">
                  <a:gsLst>
                    <a:gs pos="0">
                      <a:srgbClr val="FFFFFF"/>
                    </a:gs>
                    <a:gs pos="100000">
                      <a:srgbClr val="00279F"/>
                    </a:gs>
                  </a:gsLst>
                  <a:path path="shape">
                    <a:fillToRect l="50000" t="50000" r="50000" b="50000"/>
                  </a:path>
                </a:grad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600"/>
              <a:t>Implementacja</a:t>
            </a:r>
          </a:p>
        </p:txBody>
      </p:sp>
      <p:sp>
        <p:nvSpPr>
          <p:cNvPr id="6151" name="AutoShape 7"/>
          <p:cNvSpPr>
            <a:spLocks noChangeArrowheads="1"/>
          </p:cNvSpPr>
          <p:nvPr/>
        </p:nvSpPr>
        <p:spPr bwMode="auto">
          <a:xfrm>
            <a:off x="6194425" y="3983038"/>
            <a:ext cx="1154113" cy="365125"/>
          </a:xfrm>
          <a:prstGeom prst="roundRect">
            <a:avLst>
              <a:gd name="adj" fmla="val 16667"/>
            </a:avLst>
          </a:prstGeom>
          <a:noFill/>
          <a:ln>
            <a:noFill/>
          </a:ln>
          <a:effectLst/>
          <a:extLst>
            <a:ext uri="{909E8E84-426E-40DD-AFC4-6F175D3DCCD1}">
              <a14:hiddenFill xmlns:a14="http://schemas.microsoft.com/office/drawing/2010/main">
                <a:gradFill rotWithShape="0">
                  <a:gsLst>
                    <a:gs pos="0">
                      <a:srgbClr val="FFFFFF"/>
                    </a:gs>
                    <a:gs pos="100000">
                      <a:srgbClr val="00279F"/>
                    </a:gs>
                  </a:gsLst>
                  <a:path path="shape">
                    <a:fillToRect l="50000" t="50000" r="50000" b="50000"/>
                  </a:path>
                </a:grad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600"/>
              <a:t>Testowanie</a:t>
            </a:r>
          </a:p>
        </p:txBody>
      </p:sp>
      <p:sp>
        <p:nvSpPr>
          <p:cNvPr id="6152" name="AutoShape 8"/>
          <p:cNvSpPr>
            <a:spLocks noChangeArrowheads="1"/>
          </p:cNvSpPr>
          <p:nvPr/>
        </p:nvSpPr>
        <p:spPr bwMode="auto">
          <a:xfrm>
            <a:off x="7545388" y="3983038"/>
            <a:ext cx="1277937" cy="365125"/>
          </a:xfrm>
          <a:prstGeom prst="roundRect">
            <a:avLst>
              <a:gd name="adj" fmla="val 16667"/>
            </a:avLst>
          </a:prstGeom>
          <a:noFill/>
          <a:ln>
            <a:noFill/>
          </a:ln>
          <a:effectLst/>
          <a:extLst>
            <a:ext uri="{909E8E84-426E-40DD-AFC4-6F175D3DCCD1}">
              <a14:hiddenFill xmlns:a14="http://schemas.microsoft.com/office/drawing/2010/main">
                <a:gradFill rotWithShape="0">
                  <a:gsLst>
                    <a:gs pos="0">
                      <a:srgbClr val="FFFFFF"/>
                    </a:gs>
                    <a:gs pos="100000">
                      <a:srgbClr val="00279F"/>
                    </a:gs>
                  </a:gsLst>
                  <a:path path="shape">
                    <a:fillToRect l="50000" t="50000" r="50000" b="50000"/>
                  </a:path>
                </a:grad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600"/>
              <a:t>Konserwacja</a:t>
            </a:r>
          </a:p>
        </p:txBody>
      </p:sp>
      <p:sp>
        <p:nvSpPr>
          <p:cNvPr id="6153" name="Line 9"/>
          <p:cNvSpPr>
            <a:spLocks noChangeShapeType="1"/>
          </p:cNvSpPr>
          <p:nvPr/>
        </p:nvSpPr>
        <p:spPr bwMode="auto">
          <a:xfrm>
            <a:off x="760413" y="4325938"/>
            <a:ext cx="806767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6154" name="Line 10"/>
          <p:cNvSpPr>
            <a:spLocks noChangeShapeType="1"/>
          </p:cNvSpPr>
          <p:nvPr/>
        </p:nvSpPr>
        <p:spPr bwMode="auto">
          <a:xfrm>
            <a:off x="747713" y="4244975"/>
            <a:ext cx="0" cy="1619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6155" name="Line 11"/>
          <p:cNvSpPr>
            <a:spLocks noChangeShapeType="1"/>
          </p:cNvSpPr>
          <p:nvPr/>
        </p:nvSpPr>
        <p:spPr bwMode="auto">
          <a:xfrm>
            <a:off x="7432675" y="4244975"/>
            <a:ext cx="0" cy="1619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6156" name="Line 12"/>
          <p:cNvSpPr>
            <a:spLocks noChangeShapeType="1"/>
          </p:cNvSpPr>
          <p:nvPr/>
        </p:nvSpPr>
        <p:spPr bwMode="auto">
          <a:xfrm>
            <a:off x="6122988" y="4244975"/>
            <a:ext cx="0" cy="1619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6157" name="Line 13"/>
          <p:cNvSpPr>
            <a:spLocks noChangeShapeType="1"/>
          </p:cNvSpPr>
          <p:nvPr/>
        </p:nvSpPr>
        <p:spPr bwMode="auto">
          <a:xfrm>
            <a:off x="4452938" y="4244975"/>
            <a:ext cx="0" cy="1619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6158" name="Line 14"/>
          <p:cNvSpPr>
            <a:spLocks noChangeShapeType="1"/>
          </p:cNvSpPr>
          <p:nvPr/>
        </p:nvSpPr>
        <p:spPr bwMode="auto">
          <a:xfrm>
            <a:off x="2806700" y="4244975"/>
            <a:ext cx="0" cy="1619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6159" name="Line 15"/>
          <p:cNvSpPr>
            <a:spLocks noChangeShapeType="1"/>
          </p:cNvSpPr>
          <p:nvPr/>
        </p:nvSpPr>
        <p:spPr bwMode="auto">
          <a:xfrm>
            <a:off x="8816975" y="4244975"/>
            <a:ext cx="0" cy="1619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6160" name="Text Box 16"/>
          <p:cNvSpPr txBox="1">
            <a:spLocks noChangeArrowheads="1"/>
          </p:cNvSpPr>
          <p:nvPr/>
        </p:nvSpPr>
        <p:spPr bwMode="auto">
          <a:xfrm>
            <a:off x="217488" y="4562475"/>
            <a:ext cx="15938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600"/>
              <a:t>Faza strategiczna</a:t>
            </a:r>
          </a:p>
        </p:txBody>
      </p:sp>
      <p:sp>
        <p:nvSpPr>
          <p:cNvPr id="6161" name="Text Box 17"/>
          <p:cNvSpPr txBox="1">
            <a:spLocks noChangeArrowheads="1"/>
          </p:cNvSpPr>
          <p:nvPr/>
        </p:nvSpPr>
        <p:spPr bwMode="auto">
          <a:xfrm>
            <a:off x="2241550" y="4562475"/>
            <a:ext cx="8175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600"/>
              <a:t>Analiza</a:t>
            </a:r>
          </a:p>
        </p:txBody>
      </p:sp>
      <p:sp>
        <p:nvSpPr>
          <p:cNvPr id="6162" name="Line 18"/>
          <p:cNvSpPr>
            <a:spLocks noChangeShapeType="1"/>
          </p:cNvSpPr>
          <p:nvPr/>
        </p:nvSpPr>
        <p:spPr bwMode="auto">
          <a:xfrm>
            <a:off x="314325" y="4495800"/>
            <a:ext cx="0" cy="1619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6163" name="Line 19"/>
          <p:cNvSpPr>
            <a:spLocks noChangeShapeType="1"/>
          </p:cNvSpPr>
          <p:nvPr/>
        </p:nvSpPr>
        <p:spPr bwMode="auto">
          <a:xfrm>
            <a:off x="1827213" y="4495800"/>
            <a:ext cx="0" cy="1619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6164" name="Line 20"/>
          <p:cNvSpPr>
            <a:spLocks noChangeShapeType="1"/>
          </p:cNvSpPr>
          <p:nvPr/>
        </p:nvSpPr>
        <p:spPr bwMode="auto">
          <a:xfrm>
            <a:off x="2105025" y="4495800"/>
            <a:ext cx="0" cy="1619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6165" name="Line 21"/>
          <p:cNvSpPr>
            <a:spLocks noChangeShapeType="1"/>
          </p:cNvSpPr>
          <p:nvPr/>
        </p:nvSpPr>
        <p:spPr bwMode="auto">
          <a:xfrm>
            <a:off x="322263" y="4576763"/>
            <a:ext cx="15113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6166" name="Line 22"/>
          <p:cNvSpPr>
            <a:spLocks noChangeShapeType="1"/>
          </p:cNvSpPr>
          <p:nvPr/>
        </p:nvSpPr>
        <p:spPr bwMode="auto">
          <a:xfrm>
            <a:off x="2109788" y="4576763"/>
            <a:ext cx="121126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6167" name="Line 23"/>
          <p:cNvSpPr>
            <a:spLocks noChangeShapeType="1"/>
          </p:cNvSpPr>
          <p:nvPr/>
        </p:nvSpPr>
        <p:spPr bwMode="auto">
          <a:xfrm>
            <a:off x="3319463" y="4495800"/>
            <a:ext cx="0" cy="1619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6168" name="Text Box 24"/>
          <p:cNvSpPr txBox="1">
            <a:spLocks noChangeArrowheads="1"/>
          </p:cNvSpPr>
          <p:nvPr/>
        </p:nvSpPr>
        <p:spPr bwMode="auto">
          <a:xfrm>
            <a:off x="6800850" y="4564063"/>
            <a:ext cx="9667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600"/>
              <a:t>Instalacja</a:t>
            </a:r>
          </a:p>
        </p:txBody>
      </p:sp>
      <p:sp>
        <p:nvSpPr>
          <p:cNvPr id="6169" name="Line 25"/>
          <p:cNvSpPr>
            <a:spLocks noChangeShapeType="1"/>
          </p:cNvSpPr>
          <p:nvPr/>
        </p:nvSpPr>
        <p:spPr bwMode="auto">
          <a:xfrm>
            <a:off x="6881813" y="4497388"/>
            <a:ext cx="0" cy="1619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6170" name="Line 26"/>
          <p:cNvSpPr>
            <a:spLocks noChangeShapeType="1"/>
          </p:cNvSpPr>
          <p:nvPr/>
        </p:nvSpPr>
        <p:spPr bwMode="auto">
          <a:xfrm>
            <a:off x="6883400" y="4578350"/>
            <a:ext cx="8239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6171" name="Line 27"/>
          <p:cNvSpPr>
            <a:spLocks noChangeShapeType="1"/>
          </p:cNvSpPr>
          <p:nvPr/>
        </p:nvSpPr>
        <p:spPr bwMode="auto">
          <a:xfrm>
            <a:off x="7705725" y="4497388"/>
            <a:ext cx="0" cy="1619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6172" name="Line 28"/>
          <p:cNvSpPr>
            <a:spLocks noChangeShapeType="1"/>
          </p:cNvSpPr>
          <p:nvPr/>
        </p:nvSpPr>
        <p:spPr bwMode="auto">
          <a:xfrm>
            <a:off x="2249488" y="4848225"/>
            <a:ext cx="0" cy="1619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6173" name="Line 29"/>
          <p:cNvSpPr>
            <a:spLocks noChangeShapeType="1"/>
          </p:cNvSpPr>
          <p:nvPr/>
        </p:nvSpPr>
        <p:spPr bwMode="auto">
          <a:xfrm>
            <a:off x="2251075" y="4929188"/>
            <a:ext cx="5208588" cy="15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6174" name="Line 30"/>
          <p:cNvSpPr>
            <a:spLocks noChangeShapeType="1"/>
          </p:cNvSpPr>
          <p:nvPr/>
        </p:nvSpPr>
        <p:spPr bwMode="auto">
          <a:xfrm>
            <a:off x="7445375" y="4848225"/>
            <a:ext cx="0" cy="1619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6175" name="Text Box 31"/>
          <p:cNvSpPr txBox="1">
            <a:spLocks noChangeArrowheads="1"/>
          </p:cNvSpPr>
          <p:nvPr/>
        </p:nvSpPr>
        <p:spPr bwMode="auto">
          <a:xfrm>
            <a:off x="4276725" y="4859338"/>
            <a:ext cx="1371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600"/>
              <a:t>Dokumentacja</a:t>
            </a:r>
          </a:p>
        </p:txBody>
      </p:sp>
      <p:sp>
        <p:nvSpPr>
          <p:cNvPr id="6176" name="Line 32"/>
          <p:cNvSpPr>
            <a:spLocks noChangeShapeType="1"/>
          </p:cNvSpPr>
          <p:nvPr/>
        </p:nvSpPr>
        <p:spPr bwMode="auto">
          <a:xfrm>
            <a:off x="742950" y="4330700"/>
            <a:ext cx="207803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6177" name="Text Box 33"/>
          <p:cNvSpPr txBox="1">
            <a:spLocks noChangeArrowheads="1"/>
          </p:cNvSpPr>
          <p:nvPr/>
        </p:nvSpPr>
        <p:spPr bwMode="auto">
          <a:xfrm>
            <a:off x="365125" y="884238"/>
            <a:ext cx="8578850" cy="283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Celem fazy określenia wymagań jest ustalenie wymagań klienta wobec tworzonego systemu. Dokonywana jest zamiana celów klienta na konkretne wymagania zapewniające osiągnięcie tych celów. </a:t>
            </a:r>
          </a:p>
          <a:p>
            <a:endParaRPr lang="pl-PL" altLang="pl-PL"/>
          </a:p>
          <a:p>
            <a:r>
              <a:rPr lang="pl-PL" altLang="pl-PL" b="1"/>
              <a:t>Klient rzadko wie, jakie wymagania zapewnią osiągniecie jego celów.</a:t>
            </a:r>
            <a:endParaRPr lang="pl-PL" altLang="pl-PL"/>
          </a:p>
          <a:p>
            <a:endParaRPr lang="pl-PL" altLang="pl-PL"/>
          </a:p>
          <a:p>
            <a:r>
              <a:rPr lang="pl-PL" altLang="pl-PL"/>
              <a:t>Ta faza nie jest więc prostym zbieraniem wymagań, lecz procesem, w którym klient wspólnie z przedstawicielem producenta konstruuje zbiór wymagań zgodnie z postawionymi celami. </a:t>
            </a:r>
          </a:p>
        </p:txBody>
      </p:sp>
      <p:sp>
        <p:nvSpPr>
          <p:cNvPr id="6178" name="Text Box 34"/>
          <p:cNvSpPr txBox="1">
            <a:spLocks noChangeArrowheads="1"/>
          </p:cNvSpPr>
          <p:nvPr/>
        </p:nvSpPr>
        <p:spPr bwMode="auto">
          <a:xfrm>
            <a:off x="354013" y="5486400"/>
            <a:ext cx="8564562"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W przypadku systemu na zamówienie analitycy mają bezpośredni kontakt z przedstawicielami klienta. Faza ta wymaga dużego zaangażowania ze strony klienta, ze strony przyszłych użytkowników systemu i ekspertów w dziedzinie.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pl-PL" altLang="pl-PL" smtClean="0"/>
              <a:t>Trudność określenia wymagań</a:t>
            </a:r>
          </a:p>
        </p:txBody>
      </p:sp>
      <p:sp>
        <p:nvSpPr>
          <p:cNvPr id="7171" name="Text Box 3"/>
          <p:cNvSpPr txBox="1">
            <a:spLocks noChangeArrowheads="1"/>
          </p:cNvSpPr>
          <p:nvPr/>
        </p:nvSpPr>
        <p:spPr bwMode="auto">
          <a:xfrm>
            <a:off x="649288" y="1566863"/>
            <a:ext cx="8288337"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dirty="0"/>
              <a:t>Klient z reguły nie wie dokładnie w jaki sposób osiągnąć założone cele. </a:t>
            </a:r>
          </a:p>
          <a:p>
            <a:r>
              <a:rPr lang="pl-PL" altLang="pl-PL" dirty="0"/>
              <a:t>Cele klienta mogą być osiągnięte na wiele sposobów.</a:t>
            </a:r>
          </a:p>
          <a:p>
            <a:endParaRPr lang="pl-PL" altLang="pl-PL" dirty="0"/>
          </a:p>
          <a:p>
            <a:r>
              <a:rPr lang="pl-PL" altLang="pl-PL" dirty="0"/>
              <a:t>Duże systemy są wykorzystywane przez wielu użytkowników. Ich cele są często sprzeczne. Różni użytkownicy mogą posługiwać się inną terminologią mówiąc o tych samych problemach.</a:t>
            </a:r>
          </a:p>
          <a:p>
            <a:endParaRPr lang="pl-PL" altLang="pl-PL" dirty="0"/>
          </a:p>
          <a:p>
            <a:r>
              <a:rPr lang="pl-PL" altLang="pl-PL" dirty="0"/>
              <a:t>Zleceniodawcy i użytkownicy to często inne osoby. Głos zleceniodawców może być w tej fazie decydujący, chociaż nie zawsze potrafią oni właściwie przewidzieć potrzeby przyszłych użytkowników. </a:t>
            </a:r>
            <a:endParaRPr lang="pl-PL" altLang="pl-PL" dirty="0" smtClean="0"/>
          </a:p>
          <a:p>
            <a:endParaRPr lang="pl-PL" altLang="pl-PL" dirty="0"/>
          </a:p>
          <a:p>
            <a:r>
              <a:rPr lang="pl-PL" altLang="pl-PL" dirty="0" smtClean="0"/>
              <a:t>Część wymagań nie jest określona przez klienta, lecz wynika z ogólnej kultury, przepisów prawnych, powszechnych zwyczajów, analogii z istniejącymi rozwiązaniami, utrwalonych przyzwyczajeń, itp.</a:t>
            </a:r>
            <a:endParaRPr lang="pl-PL" altLang="pl-PL" dirty="0"/>
          </a:p>
        </p:txBody>
      </p:sp>
      <p:sp>
        <p:nvSpPr>
          <p:cNvPr id="7172" name="AutoShape 4"/>
          <p:cNvSpPr>
            <a:spLocks noChangeArrowheads="1"/>
          </p:cNvSpPr>
          <p:nvPr/>
        </p:nvSpPr>
        <p:spPr bwMode="auto">
          <a:xfrm>
            <a:off x="188913" y="1585913"/>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7173" name="AutoShape 5"/>
          <p:cNvSpPr>
            <a:spLocks noChangeArrowheads="1"/>
          </p:cNvSpPr>
          <p:nvPr/>
        </p:nvSpPr>
        <p:spPr bwMode="auto">
          <a:xfrm>
            <a:off x="188913" y="2520950"/>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7174" name="AutoShape 6"/>
          <p:cNvSpPr>
            <a:spLocks noChangeArrowheads="1"/>
          </p:cNvSpPr>
          <p:nvPr/>
        </p:nvSpPr>
        <p:spPr bwMode="auto">
          <a:xfrm>
            <a:off x="188913" y="3695700"/>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7" name="AutoShape 6"/>
          <p:cNvSpPr>
            <a:spLocks noChangeArrowheads="1"/>
          </p:cNvSpPr>
          <p:nvPr/>
        </p:nvSpPr>
        <p:spPr bwMode="auto">
          <a:xfrm>
            <a:off x="188913" y="4954270"/>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pl-PL" altLang="pl-PL" smtClean="0"/>
              <a:t>Poziomy ogólności opisu wymagań</a:t>
            </a:r>
          </a:p>
        </p:txBody>
      </p:sp>
      <p:sp>
        <p:nvSpPr>
          <p:cNvPr id="8195" name="Text Box 3"/>
          <p:cNvSpPr txBox="1">
            <a:spLocks noChangeArrowheads="1"/>
          </p:cNvSpPr>
          <p:nvPr/>
        </p:nvSpPr>
        <p:spPr bwMode="auto">
          <a:xfrm>
            <a:off x="823913" y="1231900"/>
            <a:ext cx="8166100"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b="1"/>
              <a:t>Definicja wymagań</a:t>
            </a:r>
            <a:r>
              <a:rPr lang="pl-PL" altLang="pl-PL"/>
              <a:t>, to ogólny opis w języku naturalnym. Opis taki jest rezultatem wstępnych rozmów z klientem.</a:t>
            </a:r>
          </a:p>
          <a:p>
            <a:endParaRPr lang="pl-PL" altLang="pl-PL"/>
          </a:p>
          <a:p>
            <a:r>
              <a:rPr lang="pl-PL" altLang="pl-PL" b="1"/>
              <a:t>Specyfikacja wymagań</a:t>
            </a:r>
            <a:r>
              <a:rPr lang="pl-PL" altLang="pl-PL"/>
              <a:t>, to częściowo ustrukturalizowany zapis wykorzystujący zarówno język naturalny, jak i proste, częściowo przynajmniej sformalizowane notacje.</a:t>
            </a:r>
          </a:p>
          <a:p>
            <a:endParaRPr lang="pl-PL" altLang="pl-PL"/>
          </a:p>
          <a:p>
            <a:r>
              <a:rPr lang="pl-PL" altLang="pl-PL" b="1"/>
              <a:t>Specyfikacja oprogramowania</a:t>
            </a:r>
            <a:r>
              <a:rPr lang="pl-PL" altLang="pl-PL"/>
              <a:t>, to formalny opis wymagań.</a:t>
            </a:r>
          </a:p>
        </p:txBody>
      </p:sp>
      <p:sp>
        <p:nvSpPr>
          <p:cNvPr id="8196" name="Text Box 4"/>
          <p:cNvSpPr txBox="1">
            <a:spLocks noChangeArrowheads="1"/>
          </p:cNvSpPr>
          <p:nvPr/>
        </p:nvSpPr>
        <p:spPr bwMode="auto">
          <a:xfrm>
            <a:off x="381000" y="4772025"/>
            <a:ext cx="8763000" cy="1323975"/>
          </a:xfrm>
          <a:prstGeom prst="rect">
            <a:avLst/>
          </a:prstGeom>
          <a:solidFill>
            <a:srgbClr val="FFFFCC"/>
          </a:solidFill>
          <a:ln w="12700">
            <a:solidFill>
              <a:srgbClr val="FC012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Formalna specyfikacja oznacza bardzo dokładne zdekomponowanie wymagań (najlepiej w pewnym formularzu) na krótkie punkty, których interpretacja nie powinna nastręczać trudności lub prowadzić do niejednoznaczności. Formalna specyfikacja powinna stanowić podstawę dla fazy testowania.</a:t>
            </a:r>
          </a:p>
        </p:txBody>
      </p:sp>
      <p:sp>
        <p:nvSpPr>
          <p:cNvPr id="8197" name="AutoShape 5"/>
          <p:cNvSpPr>
            <a:spLocks noChangeArrowheads="1"/>
          </p:cNvSpPr>
          <p:nvPr/>
        </p:nvSpPr>
        <p:spPr bwMode="auto">
          <a:xfrm>
            <a:off x="212725" y="1239838"/>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8198" name="AutoShape 6"/>
          <p:cNvSpPr>
            <a:spLocks noChangeArrowheads="1"/>
          </p:cNvSpPr>
          <p:nvPr/>
        </p:nvSpPr>
        <p:spPr bwMode="auto">
          <a:xfrm>
            <a:off x="212725" y="2174875"/>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8199" name="AutoShape 7"/>
          <p:cNvSpPr>
            <a:spLocks noChangeArrowheads="1"/>
          </p:cNvSpPr>
          <p:nvPr/>
        </p:nvSpPr>
        <p:spPr bwMode="auto">
          <a:xfrm>
            <a:off x="212725" y="3349625"/>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pl-PL" altLang="pl-PL" smtClean="0"/>
              <a:t>Jakość opisu wymagań</a:t>
            </a:r>
          </a:p>
        </p:txBody>
      </p:sp>
      <p:sp>
        <p:nvSpPr>
          <p:cNvPr id="9219" name="Text Box 3"/>
          <p:cNvSpPr txBox="1">
            <a:spLocks noChangeArrowheads="1"/>
          </p:cNvSpPr>
          <p:nvPr/>
        </p:nvSpPr>
        <p:spPr bwMode="auto">
          <a:xfrm>
            <a:off x="219075" y="1009650"/>
            <a:ext cx="3632200" cy="409575"/>
          </a:xfrm>
          <a:prstGeom prst="rect">
            <a:avLst/>
          </a:prstGeom>
          <a:solidFill>
            <a:schemeClr val="accent1"/>
          </a:solidFill>
          <a:ln w="12700">
            <a:solidFill>
              <a:srgbClr val="FF5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b="1"/>
              <a:t>Dobry opis wymagań powinien:</a:t>
            </a:r>
          </a:p>
        </p:txBody>
      </p:sp>
      <p:sp>
        <p:nvSpPr>
          <p:cNvPr id="9220" name="Text Box 4"/>
          <p:cNvSpPr txBox="1">
            <a:spLocks noChangeArrowheads="1"/>
          </p:cNvSpPr>
          <p:nvPr/>
        </p:nvSpPr>
        <p:spPr bwMode="auto">
          <a:xfrm>
            <a:off x="984250" y="1555750"/>
            <a:ext cx="8008938" cy="344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Być kompletny oraz niesprzeczny.</a:t>
            </a:r>
          </a:p>
          <a:p>
            <a:endParaRPr lang="pl-PL" altLang="pl-PL"/>
          </a:p>
          <a:p>
            <a:r>
              <a:rPr lang="pl-PL" altLang="pl-PL"/>
              <a:t>Opisywać zewnętrzne zachowanie się systemu a nie sposób jego realizacji.</a:t>
            </a:r>
          </a:p>
          <a:p>
            <a:endParaRPr lang="pl-PL" altLang="pl-PL"/>
          </a:p>
          <a:p>
            <a:r>
              <a:rPr lang="pl-PL" altLang="pl-PL"/>
              <a:t>Obejmować ograniczenia przy jakich musi pracować system.</a:t>
            </a:r>
          </a:p>
          <a:p>
            <a:endParaRPr lang="pl-PL" altLang="pl-PL"/>
          </a:p>
          <a:p>
            <a:r>
              <a:rPr lang="pl-PL" altLang="pl-PL"/>
              <a:t>Być łatwy w modyfikacji.</a:t>
            </a:r>
          </a:p>
          <a:p>
            <a:endParaRPr lang="pl-PL" altLang="pl-PL"/>
          </a:p>
          <a:p>
            <a:r>
              <a:rPr lang="pl-PL" altLang="pl-PL"/>
              <a:t>Brać pod uwagę przyszłe możliwe zmiany wymagań wobec systemu.</a:t>
            </a:r>
          </a:p>
          <a:p>
            <a:endParaRPr lang="pl-PL" altLang="pl-PL"/>
          </a:p>
          <a:p>
            <a:r>
              <a:rPr lang="pl-PL" altLang="pl-PL"/>
              <a:t>Opisywać zachowanie systemu w niepożądanych lub skrajnych sytuacjach.</a:t>
            </a:r>
          </a:p>
        </p:txBody>
      </p:sp>
      <p:sp>
        <p:nvSpPr>
          <p:cNvPr id="9221" name="AutoShape 5"/>
          <p:cNvSpPr>
            <a:spLocks noChangeArrowheads="1"/>
          </p:cNvSpPr>
          <p:nvPr/>
        </p:nvSpPr>
        <p:spPr bwMode="auto">
          <a:xfrm>
            <a:off x="388938" y="1538288"/>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9222" name="AutoShape 6"/>
          <p:cNvSpPr>
            <a:spLocks noChangeArrowheads="1"/>
          </p:cNvSpPr>
          <p:nvPr/>
        </p:nvSpPr>
        <p:spPr bwMode="auto">
          <a:xfrm>
            <a:off x="388938" y="2795588"/>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9223" name="AutoShape 7"/>
          <p:cNvSpPr>
            <a:spLocks noChangeArrowheads="1"/>
          </p:cNvSpPr>
          <p:nvPr/>
        </p:nvSpPr>
        <p:spPr bwMode="auto">
          <a:xfrm>
            <a:off x="388938" y="4006850"/>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9224" name="AutoShape 8"/>
          <p:cNvSpPr>
            <a:spLocks noChangeArrowheads="1"/>
          </p:cNvSpPr>
          <p:nvPr/>
        </p:nvSpPr>
        <p:spPr bwMode="auto">
          <a:xfrm>
            <a:off x="387350" y="2173288"/>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9225" name="AutoShape 9"/>
          <p:cNvSpPr>
            <a:spLocks noChangeArrowheads="1"/>
          </p:cNvSpPr>
          <p:nvPr/>
        </p:nvSpPr>
        <p:spPr bwMode="auto">
          <a:xfrm>
            <a:off x="387350" y="3379788"/>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9226" name="AutoShape 10"/>
          <p:cNvSpPr>
            <a:spLocks noChangeArrowheads="1"/>
          </p:cNvSpPr>
          <p:nvPr/>
        </p:nvSpPr>
        <p:spPr bwMode="auto">
          <a:xfrm>
            <a:off x="388938" y="4616450"/>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9227" name="Text Box 11"/>
          <p:cNvSpPr txBox="1">
            <a:spLocks noChangeArrowheads="1"/>
          </p:cNvSpPr>
          <p:nvPr/>
        </p:nvSpPr>
        <p:spPr bwMode="auto">
          <a:xfrm>
            <a:off x="219075" y="5516563"/>
            <a:ext cx="8756650" cy="1019175"/>
          </a:xfrm>
          <a:prstGeom prst="rect">
            <a:avLst/>
          </a:prstGeom>
          <a:solidFill>
            <a:schemeClr val="accent1"/>
          </a:solidFill>
          <a:ln w="12700">
            <a:solidFill>
              <a:srgbClr val="FC012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Najbardziej typowy błąd w tej fazie: koncentrowanie się na sytuacjach typowych i pomijanie wyjątków oraz przypadków granicznych. Zarówno użytkownicy jak i analitycy mają tendencję do nie zauważania sytuacji nietypowych lub skrajnych.</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0" y="0"/>
            <a:ext cx="9145588" cy="781050"/>
          </a:xfrm>
        </p:spPr>
        <p:txBody>
          <a:bodyPr/>
          <a:lstStyle/>
          <a:p>
            <a:r>
              <a:rPr lang="pl-PL" altLang="pl-PL" smtClean="0"/>
              <a:t>Zalecenia dla fazy definicji wymagań</a:t>
            </a:r>
          </a:p>
        </p:txBody>
      </p:sp>
      <p:sp>
        <p:nvSpPr>
          <p:cNvPr id="10243" name="Text Box 3"/>
          <p:cNvSpPr txBox="1">
            <a:spLocks noChangeArrowheads="1"/>
          </p:cNvSpPr>
          <p:nvPr/>
        </p:nvSpPr>
        <p:spPr bwMode="auto">
          <a:xfrm>
            <a:off x="609600" y="1346200"/>
            <a:ext cx="8272463" cy="286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sz="2000">
                <a:solidFill>
                  <a:schemeClr val="tx2"/>
                </a:solidFill>
                <a:latin typeface="Times New Roman CE" panose="02020603050405020304" pitchFamily="18" charset="0"/>
              </a:defRPr>
            </a:lvl1pPr>
            <a:lvl2pPr marL="742950" indent="-285750" defTabSz="762000">
              <a:defRPr sz="2000">
                <a:solidFill>
                  <a:schemeClr val="tx2"/>
                </a:solidFill>
                <a:latin typeface="Times New Roman CE" panose="02020603050405020304" pitchFamily="18" charset="0"/>
              </a:defRPr>
            </a:lvl2pPr>
            <a:lvl3pPr marL="1143000" indent="-228600" defTabSz="762000">
              <a:defRPr sz="2000">
                <a:solidFill>
                  <a:schemeClr val="tx2"/>
                </a:solidFill>
                <a:latin typeface="Times New Roman CE" panose="02020603050405020304" pitchFamily="18" charset="0"/>
              </a:defRPr>
            </a:lvl3pPr>
            <a:lvl4pPr marL="1600200" indent="-228600" defTabSz="762000">
              <a:defRPr sz="2000">
                <a:solidFill>
                  <a:schemeClr val="tx2"/>
                </a:solidFill>
                <a:latin typeface="Times New Roman CE" panose="02020603050405020304" pitchFamily="18" charset="0"/>
              </a:defRPr>
            </a:lvl4pPr>
            <a:lvl5pPr marL="2057400" indent="-228600" defTabSz="762000">
              <a:defRPr sz="2000">
                <a:solidFill>
                  <a:schemeClr val="tx2"/>
                </a:solidFill>
                <a:latin typeface="Times New Roman CE" panose="02020603050405020304" pitchFamily="18" charset="0"/>
              </a:defRPr>
            </a:lvl5pPr>
            <a:lvl6pPr marL="2514600" indent="-228600" defTabSz="7620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defTabSz="7620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defTabSz="7620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defTabSz="762000" eaLnBrk="0" fontAlgn="base" hangingPunct="0">
              <a:spcBef>
                <a:spcPct val="0"/>
              </a:spcBef>
              <a:spcAft>
                <a:spcPct val="0"/>
              </a:spcAft>
              <a:defRPr sz="2000">
                <a:solidFill>
                  <a:schemeClr val="tx2"/>
                </a:solidFill>
                <a:latin typeface="Times New Roman CE" panose="02020603050405020304" pitchFamily="18" charset="0"/>
              </a:defRPr>
            </a:lvl9pPr>
          </a:lstStyle>
          <a:p>
            <a:pPr algn="just">
              <a:spcBef>
                <a:spcPct val="70000"/>
              </a:spcBef>
            </a:pPr>
            <a:r>
              <a:rPr lang="pl-PL" altLang="pl-PL" b="1">
                <a:solidFill>
                  <a:schemeClr val="tx1"/>
                </a:solidFill>
                <a:latin typeface="Times New Roman" panose="02020603050405020304" pitchFamily="18" charset="0"/>
              </a:rPr>
              <a:t>Wymagania użytkowników powinny być wyjaśniane poprzez krytykę i porównania z istniejącym oprogramowaniem i prototypami.</a:t>
            </a:r>
          </a:p>
          <a:p>
            <a:pPr algn="just">
              <a:spcBef>
                <a:spcPct val="70000"/>
              </a:spcBef>
            </a:pPr>
            <a:r>
              <a:rPr lang="pl-PL" altLang="pl-PL">
                <a:solidFill>
                  <a:schemeClr val="tx1"/>
                </a:solidFill>
                <a:latin typeface="Times New Roman" panose="02020603050405020304" pitchFamily="18" charset="0"/>
              </a:rPr>
              <a:t>Powinien być uzyskany stan porozumienia pomiędzy projektantami i użytkownikami dotyczący projektowanego systemu.</a:t>
            </a:r>
          </a:p>
          <a:p>
            <a:pPr algn="just">
              <a:spcBef>
                <a:spcPct val="70000"/>
              </a:spcBef>
            </a:pPr>
            <a:r>
              <a:rPr lang="pl-PL" altLang="pl-PL">
                <a:solidFill>
                  <a:schemeClr val="tx1"/>
                </a:solidFill>
                <a:latin typeface="Times New Roman" panose="02020603050405020304" pitchFamily="18" charset="0"/>
              </a:rPr>
              <a:t>Wiedza i doświadczenia potencjalnej organizacji podejmującej się rozwoju systemu powinny wspomóc studia nad osiągalnością systemu.</a:t>
            </a:r>
          </a:p>
          <a:p>
            <a:pPr algn="just">
              <a:spcBef>
                <a:spcPct val="70000"/>
              </a:spcBef>
            </a:pPr>
            <a:r>
              <a:rPr lang="pl-PL" altLang="pl-PL">
                <a:solidFill>
                  <a:schemeClr val="tx1"/>
                </a:solidFill>
                <a:latin typeface="Times New Roman" panose="02020603050405020304" pitchFamily="18" charset="0"/>
              </a:rPr>
              <a:t>W wielu przypadkach dużym wspomaganiem jest budowa prototypów.</a:t>
            </a:r>
          </a:p>
        </p:txBody>
      </p:sp>
      <p:sp>
        <p:nvSpPr>
          <p:cNvPr id="10244" name="Text Box 4"/>
          <p:cNvSpPr txBox="1">
            <a:spLocks noChangeArrowheads="1"/>
          </p:cNvSpPr>
          <p:nvPr/>
        </p:nvSpPr>
        <p:spPr bwMode="auto">
          <a:xfrm>
            <a:off x="593725" y="4851400"/>
            <a:ext cx="8550275" cy="711200"/>
          </a:xfrm>
          <a:prstGeom prst="rect">
            <a:avLst/>
          </a:prstGeom>
          <a:solidFill>
            <a:srgbClr val="FFFFCC"/>
          </a:solidFill>
          <a:ln w="9525">
            <a:solidFill>
              <a:srgbClr val="FF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spcBef>
                <a:spcPct val="70000"/>
              </a:spcBef>
            </a:pPr>
            <a:r>
              <a:rPr lang="pl-PL" altLang="pl-PL">
                <a:solidFill>
                  <a:schemeClr val="tx1"/>
                </a:solidFill>
                <a:latin typeface="Times New Roman" panose="02020603050405020304" pitchFamily="18" charset="0"/>
              </a:rPr>
              <a:t>Wymagania użytkowników powinny być:</a:t>
            </a:r>
            <a:r>
              <a:rPr lang="pl-PL" altLang="pl-PL" b="1">
                <a:solidFill>
                  <a:schemeClr val="tx1"/>
                </a:solidFill>
                <a:latin typeface="Times New Roman" panose="02020603050405020304" pitchFamily="18" charset="0"/>
              </a:rPr>
              <a:t> jasne, jednoznaczne, weryfikowalne, kompletne, dokładne, realistyczne, osiągalne.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588" y="0"/>
            <a:ext cx="9144000" cy="781050"/>
          </a:xfrm>
        </p:spPr>
        <p:txBody>
          <a:bodyPr/>
          <a:lstStyle/>
          <a:p>
            <a:r>
              <a:rPr lang="pl-PL" altLang="pl-PL" smtClean="0"/>
              <a:t>Metody rozpoznania wymagań</a:t>
            </a:r>
          </a:p>
        </p:txBody>
      </p:sp>
      <p:sp>
        <p:nvSpPr>
          <p:cNvPr id="11267" name="Text Box 3"/>
          <p:cNvSpPr txBox="1">
            <a:spLocks noChangeArrowheads="1"/>
          </p:cNvSpPr>
          <p:nvPr/>
        </p:nvSpPr>
        <p:spPr bwMode="auto">
          <a:xfrm>
            <a:off x="609600" y="1371600"/>
            <a:ext cx="8534400" cy="49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sz="2000">
                <a:solidFill>
                  <a:schemeClr val="tx2"/>
                </a:solidFill>
                <a:latin typeface="Times New Roman CE" panose="02020603050405020304" pitchFamily="18" charset="0"/>
              </a:defRPr>
            </a:lvl1pPr>
            <a:lvl2pPr marL="742950" indent="-285750" defTabSz="762000">
              <a:defRPr sz="2000">
                <a:solidFill>
                  <a:schemeClr val="tx2"/>
                </a:solidFill>
                <a:latin typeface="Times New Roman CE" panose="02020603050405020304" pitchFamily="18" charset="0"/>
              </a:defRPr>
            </a:lvl2pPr>
            <a:lvl3pPr marL="1143000" indent="-228600" defTabSz="762000">
              <a:defRPr sz="2000">
                <a:solidFill>
                  <a:schemeClr val="tx2"/>
                </a:solidFill>
                <a:latin typeface="Times New Roman CE" panose="02020603050405020304" pitchFamily="18" charset="0"/>
              </a:defRPr>
            </a:lvl3pPr>
            <a:lvl4pPr marL="1600200" indent="-228600" defTabSz="762000">
              <a:defRPr sz="2000">
                <a:solidFill>
                  <a:schemeClr val="tx2"/>
                </a:solidFill>
                <a:latin typeface="Times New Roman CE" panose="02020603050405020304" pitchFamily="18" charset="0"/>
              </a:defRPr>
            </a:lvl4pPr>
            <a:lvl5pPr marL="2057400" indent="-228600" defTabSz="762000">
              <a:defRPr sz="2000">
                <a:solidFill>
                  <a:schemeClr val="tx2"/>
                </a:solidFill>
                <a:latin typeface="Times New Roman CE" panose="02020603050405020304" pitchFamily="18" charset="0"/>
              </a:defRPr>
            </a:lvl5pPr>
            <a:lvl6pPr marL="2514600" indent="-228600" defTabSz="7620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defTabSz="7620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defTabSz="7620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defTabSz="762000" eaLnBrk="0" fontAlgn="base" hangingPunct="0">
              <a:spcBef>
                <a:spcPct val="0"/>
              </a:spcBef>
              <a:spcAft>
                <a:spcPct val="0"/>
              </a:spcAft>
              <a:defRPr sz="2000">
                <a:solidFill>
                  <a:schemeClr val="tx2"/>
                </a:solidFill>
                <a:latin typeface="Times New Roman CE" panose="02020603050405020304" pitchFamily="18" charset="0"/>
              </a:defRPr>
            </a:lvl9pPr>
          </a:lstStyle>
          <a:p>
            <a:pPr>
              <a:spcBef>
                <a:spcPct val="50000"/>
              </a:spcBef>
            </a:pPr>
            <a:r>
              <a:rPr lang="pl-PL" altLang="pl-PL" b="1">
                <a:solidFill>
                  <a:schemeClr val="tx1"/>
                </a:solidFill>
                <a:latin typeface="Times New Roman" panose="02020603050405020304" pitchFamily="18" charset="0"/>
              </a:rPr>
              <a:t>Wywiady i przeglądy. </a:t>
            </a:r>
            <a:r>
              <a:rPr lang="pl-PL" altLang="pl-PL">
                <a:solidFill>
                  <a:schemeClr val="tx1"/>
                </a:solidFill>
                <a:latin typeface="Times New Roman" panose="02020603050405020304" pitchFamily="18" charset="0"/>
              </a:rPr>
              <a:t>Wywiady powinny być przygotowane (w postaci listy pytań) i podzielone na odrębne zagadnienia. Podział powinien przykrywać całość tematu i powinny być przeprowadzone na reprezentatywnej grupie użytkowników. Wywiady powinny doprowadzić do szerokiej zgody i akceptacji projektu.</a:t>
            </a:r>
          </a:p>
          <a:p>
            <a:pPr>
              <a:spcBef>
                <a:spcPct val="50000"/>
              </a:spcBef>
            </a:pPr>
            <a:r>
              <a:rPr lang="pl-PL" altLang="pl-PL" b="1">
                <a:solidFill>
                  <a:schemeClr val="tx1"/>
                </a:solidFill>
                <a:latin typeface="Times New Roman" panose="02020603050405020304" pitchFamily="18" charset="0"/>
              </a:rPr>
              <a:t>Studia na istniejącym oprogramowaniem</a:t>
            </a:r>
            <a:r>
              <a:rPr lang="pl-PL" altLang="pl-PL">
                <a:solidFill>
                  <a:schemeClr val="tx1"/>
                </a:solidFill>
                <a:latin typeface="Times New Roman" panose="02020603050405020304" pitchFamily="18" charset="0"/>
              </a:rPr>
              <a:t>. Dość często nowe oprogramowanie zastępuje stare. Studia powinny ustalić wszystkie dobre i złe strony starego oprogramowania.</a:t>
            </a:r>
          </a:p>
          <a:p>
            <a:pPr>
              <a:spcBef>
                <a:spcPct val="50000"/>
              </a:spcBef>
            </a:pPr>
            <a:r>
              <a:rPr lang="pl-PL" altLang="pl-PL" b="1">
                <a:solidFill>
                  <a:schemeClr val="tx1"/>
                </a:solidFill>
                <a:latin typeface="Times New Roman" panose="02020603050405020304" pitchFamily="18" charset="0"/>
              </a:rPr>
              <a:t>Studia wymagań systemowych</a:t>
            </a:r>
            <a:r>
              <a:rPr lang="pl-PL" altLang="pl-PL">
                <a:solidFill>
                  <a:schemeClr val="tx1"/>
                </a:solidFill>
                <a:latin typeface="Times New Roman" panose="02020603050405020304" pitchFamily="18" charset="0"/>
              </a:rPr>
              <a:t>. Dotyczy sytuacji, kiedy nowy system ma być częścią większego systemu.</a:t>
            </a:r>
          </a:p>
          <a:p>
            <a:pPr>
              <a:spcBef>
                <a:spcPct val="50000"/>
              </a:spcBef>
            </a:pPr>
            <a:r>
              <a:rPr lang="pl-PL" altLang="pl-PL" b="1">
                <a:solidFill>
                  <a:schemeClr val="tx1"/>
                </a:solidFill>
                <a:latin typeface="Times New Roman" panose="02020603050405020304" pitchFamily="18" charset="0"/>
              </a:rPr>
              <a:t>Studia osiągalności</a:t>
            </a:r>
            <a:r>
              <a:rPr lang="pl-PL" altLang="pl-PL">
                <a:solidFill>
                  <a:schemeClr val="tx1"/>
                </a:solidFill>
                <a:latin typeface="Times New Roman" panose="02020603050405020304" pitchFamily="18" charset="0"/>
              </a:rPr>
              <a:t>. Określenie realistycznych celów systemu i metod ich osiągnięcia.</a:t>
            </a:r>
          </a:p>
          <a:p>
            <a:pPr>
              <a:spcBef>
                <a:spcPct val="50000"/>
              </a:spcBef>
            </a:pPr>
            <a:r>
              <a:rPr lang="pl-PL" altLang="pl-PL" b="1">
                <a:solidFill>
                  <a:schemeClr val="tx1"/>
                </a:solidFill>
                <a:latin typeface="Times New Roman" panose="02020603050405020304" pitchFamily="18" charset="0"/>
              </a:rPr>
              <a:t>Prototypowanie</a:t>
            </a:r>
            <a:r>
              <a:rPr lang="pl-PL" altLang="pl-PL">
                <a:solidFill>
                  <a:schemeClr val="tx1"/>
                </a:solidFill>
                <a:latin typeface="Times New Roman" panose="02020603050405020304" pitchFamily="18" charset="0"/>
              </a:rPr>
              <a:t>. Zbudowanie prototypu systemu działającego w zmniejszonej skali, z uproszczonymi interfejsami.</a:t>
            </a:r>
          </a:p>
        </p:txBody>
      </p:sp>
      <p:sp>
        <p:nvSpPr>
          <p:cNvPr id="11268" name="AutoShape 4"/>
          <p:cNvSpPr>
            <a:spLocks noChangeArrowheads="1"/>
          </p:cNvSpPr>
          <p:nvPr/>
        </p:nvSpPr>
        <p:spPr bwMode="auto">
          <a:xfrm>
            <a:off x="152400" y="1371600"/>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1269" name="AutoShape 5"/>
          <p:cNvSpPr>
            <a:spLocks noChangeArrowheads="1"/>
          </p:cNvSpPr>
          <p:nvPr/>
        </p:nvSpPr>
        <p:spPr bwMode="auto">
          <a:xfrm>
            <a:off x="152400" y="4127500"/>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1270" name="AutoShape 6"/>
          <p:cNvSpPr>
            <a:spLocks noChangeArrowheads="1"/>
          </p:cNvSpPr>
          <p:nvPr/>
        </p:nvSpPr>
        <p:spPr bwMode="auto">
          <a:xfrm>
            <a:off x="152400" y="5651500"/>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1271" name="AutoShape 7"/>
          <p:cNvSpPr>
            <a:spLocks noChangeArrowheads="1"/>
          </p:cNvSpPr>
          <p:nvPr/>
        </p:nvSpPr>
        <p:spPr bwMode="auto">
          <a:xfrm>
            <a:off x="152400" y="3060700"/>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1272" name="AutoShape 8"/>
          <p:cNvSpPr>
            <a:spLocks noChangeArrowheads="1"/>
          </p:cNvSpPr>
          <p:nvPr/>
        </p:nvSpPr>
        <p:spPr bwMode="auto">
          <a:xfrm>
            <a:off x="152400" y="4889500"/>
            <a:ext cx="400050"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Tree>
  </p:cSld>
  <p:clrMapOvr>
    <a:masterClrMapping/>
  </p:clrMapOvr>
</p:sld>
</file>

<file path=ppt/theme/theme1.xml><?xml version="1.0" encoding="utf-8"?>
<a:theme xmlns:a="http://schemas.openxmlformats.org/drawingml/2006/main" name="shadbarb.ppt">
  <a:themeElements>
    <a:clrScheme name="">
      <a:dk1>
        <a:srgbClr val="000000"/>
      </a:dk1>
      <a:lt1>
        <a:srgbClr val="FFFFFF"/>
      </a:lt1>
      <a:dk2>
        <a:srgbClr val="000000"/>
      </a:dk2>
      <a:lt2>
        <a:srgbClr val="CECECE"/>
      </a:lt2>
      <a:accent1>
        <a:srgbClr val="FCFEB9"/>
      </a:accent1>
      <a:accent2>
        <a:srgbClr val="676767"/>
      </a:accent2>
      <a:accent3>
        <a:srgbClr val="FFFFFF"/>
      </a:accent3>
      <a:accent4>
        <a:srgbClr val="000000"/>
      </a:accent4>
      <a:accent5>
        <a:srgbClr val="FDFED9"/>
      </a:accent5>
      <a:accent6>
        <a:srgbClr val="5D5D5D"/>
      </a:accent6>
      <a:hlink>
        <a:srgbClr val="474747"/>
      </a:hlink>
      <a:folHlink>
        <a:srgbClr val="919191"/>
      </a:folHlink>
    </a:clrScheme>
    <a:fontScheme name="shadbarb.ppt">
      <a:majorFont>
        <a:latin typeface="Times New Roman"/>
        <a:ea typeface=""/>
        <a:cs typeface=""/>
      </a:majorFont>
      <a:minorFont>
        <a:latin typeface="Times New Roman C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pl-PL" sz="2000" b="0" i="0" u="none" strike="noStrike" cap="none" normalizeH="0" baseline="0" smtClean="0">
            <a:ln>
              <a:noFill/>
            </a:ln>
            <a:solidFill>
              <a:schemeClr val="tx2"/>
            </a:solidFill>
            <a:effectLst/>
            <a:latin typeface="Times New Roman CE"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pl-PL" sz="2000" b="0" i="0" u="none" strike="noStrike" cap="none" normalizeH="0" baseline="0" smtClean="0">
            <a:ln>
              <a:noFill/>
            </a:ln>
            <a:solidFill>
              <a:schemeClr val="tx2"/>
            </a:solidFill>
            <a:effectLst/>
            <a:latin typeface="Times New Roman CE" panose="02020603050405020304" pitchFamily="18" charset="0"/>
          </a:defRPr>
        </a:defPPr>
      </a:lstStyle>
    </a:lnDef>
  </a:objectDefaults>
  <a:extraClrSchemeLst>
    <a:extraClrScheme>
      <a:clrScheme name="shadbarb.pp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hadbarb.pp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hadbarb.pp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hadbarb.pp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hadbarb.pp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hadbarb.pp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hadbarb.pp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c:\powerpnt\template\bwovrhd\shadbarb.ppt</Template>
  <TotalTime>1470028458</TotalTime>
  <Pages>30</Pages>
  <Words>3513</Words>
  <Application>Microsoft Office PowerPoint</Application>
  <PresentationFormat>Pokaz na ekranie (4:3)</PresentationFormat>
  <Paragraphs>561</Paragraphs>
  <Slides>33</Slides>
  <Notes>0</Notes>
  <HiddenSlides>0</HiddenSlides>
  <MMClips>0</MMClips>
  <ScaleCrop>false</ScaleCrop>
  <HeadingPairs>
    <vt:vector size="6" baseType="variant">
      <vt:variant>
        <vt:lpstr>Używane czcionki</vt:lpstr>
      </vt:variant>
      <vt:variant>
        <vt:i4>4</vt:i4>
      </vt:variant>
      <vt:variant>
        <vt:lpstr>Motyw</vt:lpstr>
      </vt:variant>
      <vt:variant>
        <vt:i4>1</vt:i4>
      </vt:variant>
      <vt:variant>
        <vt:lpstr>Tytuły slajdów</vt:lpstr>
      </vt:variant>
      <vt:variant>
        <vt:i4>33</vt:i4>
      </vt:variant>
    </vt:vector>
  </HeadingPairs>
  <TitlesOfParts>
    <vt:vector size="38" baseType="lpstr">
      <vt:lpstr>Arial</vt:lpstr>
      <vt:lpstr>Monotype Sorts</vt:lpstr>
      <vt:lpstr>Times New Roman</vt:lpstr>
      <vt:lpstr>Times New Roman CE</vt:lpstr>
      <vt:lpstr>shadbarb.ppt</vt:lpstr>
      <vt:lpstr>Budowa i integracja  systemów informacyjnych</vt:lpstr>
      <vt:lpstr>Plan wykładu</vt:lpstr>
      <vt:lpstr>Wymagania określone i nieokreślone</vt:lpstr>
      <vt:lpstr>Określenie wymagań</vt:lpstr>
      <vt:lpstr>Trudność określenia wymagań</vt:lpstr>
      <vt:lpstr>Poziomy ogólności opisu wymagań</vt:lpstr>
      <vt:lpstr>Jakość opisu wymagań</vt:lpstr>
      <vt:lpstr>Zalecenia dla fazy definicji wymagań</vt:lpstr>
      <vt:lpstr>Metody rozpoznania wymagań</vt:lpstr>
      <vt:lpstr>Metody specyfikacji wymagań</vt:lpstr>
      <vt:lpstr>Wymagania funkcjonalne</vt:lpstr>
      <vt:lpstr>Formularz wymagań funkcjonalnych</vt:lpstr>
      <vt:lpstr>Porządkowanie wymagań</vt:lpstr>
      <vt:lpstr>Zstępujące konstruowanie hierarchii funkcji</vt:lpstr>
      <vt:lpstr>Przykład: program podatkowy</vt:lpstr>
      <vt:lpstr>Program podatkowy: hierarchia funkcji</vt:lpstr>
      <vt:lpstr>Przykład: system harmonogramowania zleceń</vt:lpstr>
      <vt:lpstr>System harmonogramowania zleceń: funkcje</vt:lpstr>
      <vt:lpstr>Przykład: system informacji geograficznej - SIG</vt:lpstr>
      <vt:lpstr>Diagramy przypadków użycia</vt:lpstr>
      <vt:lpstr>Diagram przypadków użycia dla SIG</vt:lpstr>
      <vt:lpstr>Wymagania niefunkcjonalne</vt:lpstr>
      <vt:lpstr>Formularz zapisu wymagań</vt:lpstr>
      <vt:lpstr>Weryfikowalność wymagań niefunkcjonalnych</vt:lpstr>
      <vt:lpstr>Czynniki uwzględniane przy konstruowaniu wymagań niefunkcjonalnych (1) </vt:lpstr>
      <vt:lpstr>Czynniki uwzględniane przy konstruowaniu wymagań niefunkcjonalnych (2)</vt:lpstr>
      <vt:lpstr>Czynniki uwzględniane przy konstruowaniu wymagań niefunkcjonalnych (3)</vt:lpstr>
      <vt:lpstr>Dokument wymagań</vt:lpstr>
      <vt:lpstr>Zawartość dokumentu specyfikacji wymagań (1)</vt:lpstr>
      <vt:lpstr>Zawartość dokumentu specyfikacji wymagań(2)</vt:lpstr>
      <vt:lpstr>Jakość dokumentu wymagań</vt:lpstr>
      <vt:lpstr>Słownik</vt:lpstr>
      <vt:lpstr>Kluczowe czynniki sukcesu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Wytwarzanie, integracja i testowanie SI</dc:title>
  <dc:subject>Wyklad 3. Faza określania wymagań</dc:subject>
  <dc:creator>K. Subieta, IPI PAN, PJWSTK</dc:creator>
  <cp:keywords/>
  <dc:description/>
  <cp:lastModifiedBy>Windows User</cp:lastModifiedBy>
  <cp:revision>124</cp:revision>
  <cp:lastPrinted>1601-01-01T00:00:00Z</cp:lastPrinted>
  <dcterms:created xsi:type="dcterms:W3CDTF">1997-09-21T22:00:54Z</dcterms:created>
  <dcterms:modified xsi:type="dcterms:W3CDTF">2023-04-04T08:20:49Z</dcterms:modified>
</cp:coreProperties>
</file>