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291" r:id="rId3"/>
    <p:sldId id="292" r:id="rId4"/>
    <p:sldId id="294" r:id="rId5"/>
    <p:sldId id="309" r:id="rId6"/>
    <p:sldId id="293" r:id="rId7"/>
    <p:sldId id="302" r:id="rId8"/>
    <p:sldId id="305" r:id="rId9"/>
    <p:sldId id="308" r:id="rId10"/>
    <p:sldId id="295" r:id="rId11"/>
    <p:sldId id="296" r:id="rId12"/>
    <p:sldId id="298" r:id="rId13"/>
    <p:sldId id="297" r:id="rId14"/>
    <p:sldId id="310" r:id="rId15"/>
    <p:sldId id="311" r:id="rId16"/>
    <p:sldId id="312" r:id="rId17"/>
    <p:sldId id="299" r:id="rId18"/>
    <p:sldId id="300" r:id="rId19"/>
    <p:sldId id="301" r:id="rId20"/>
    <p:sldId id="306" r:id="rId21"/>
    <p:sldId id="307" r:id="rId22"/>
    <p:sldId id="313" r:id="rId23"/>
    <p:sldId id="303" r:id="rId24"/>
    <p:sldId id="304" r:id="rId25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EB9"/>
    <a:srgbClr val="00279F"/>
    <a:srgbClr val="FFA27C"/>
    <a:srgbClr val="FAFD00"/>
    <a:srgbClr val="FC0128"/>
    <a:srgbClr val="2F61FF"/>
    <a:srgbClr val="33CC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0929"/>
  </p:normalViewPr>
  <p:slideViewPr>
    <p:cSldViewPr snapToGrid="0">
      <p:cViewPr varScale="1">
        <p:scale>
          <a:sx n="120" d="100"/>
          <a:sy n="120" d="100"/>
        </p:scale>
        <p:origin x="10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/>
              <a:t>Click to edit Master notes styles</a:t>
            </a:r>
          </a:p>
          <a:p>
            <a:pPr lvl="1"/>
            <a:r>
              <a:rPr lang="en-US" altLang="pl-PL" noProof="0" smtClean="0"/>
              <a:t>Second Level</a:t>
            </a:r>
          </a:p>
          <a:p>
            <a:pPr lvl="2"/>
            <a:r>
              <a:rPr lang="en-US" altLang="pl-PL" noProof="0" smtClean="0"/>
              <a:t>Third Level</a:t>
            </a:r>
          </a:p>
          <a:p>
            <a:pPr lvl="3"/>
            <a:r>
              <a:rPr lang="en-US" altLang="pl-PL" noProof="0" smtClean="0"/>
              <a:t>Fourth Level</a:t>
            </a:r>
          </a:p>
          <a:p>
            <a:pPr lvl="4"/>
            <a:r>
              <a:rPr lang="en-US" altLang="pl-PL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4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5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27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99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5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3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4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9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8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42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Click to edit Master title style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6616700"/>
            <a:ext cx="9144000" cy="2413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1000" smtClean="0">
                <a:latin typeface="Times New Roman" panose="02020603050405020304" pitchFamily="18" charset="0"/>
              </a:rPr>
              <a:t>K.Subieta. Budowa i integracja SI, Wykład 4, Folia </a:t>
            </a:r>
            <a:fld id="{0A9BEBDC-2326-4CFE-868A-55A6531BD6D3}" type="slidenum">
              <a:rPr lang="pl-PL" altLang="pl-PL" sz="100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pl-PL" altLang="pl-PL" sz="1000" smtClean="0">
              <a:latin typeface="Times New Roman" panose="02020603050405020304" pitchFamily="18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0" y="6608763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9788"/>
            <a:ext cx="7389813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273050"/>
            <a:ext cx="6864350" cy="781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pl-PL" altLang="pl-PL" smtClean="0"/>
              <a:t>Budowa i integracja </a:t>
            </a:r>
            <a:br>
              <a:rPr lang="pl-PL" altLang="pl-PL" smtClean="0"/>
            </a:br>
            <a:r>
              <a:rPr lang="pl-PL" altLang="pl-PL" smtClean="0"/>
              <a:t>systemów informacyjnych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148138" y="2636838"/>
            <a:ext cx="20859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latin typeface="Times New Roman" panose="02020603050405020304" pitchFamily="18" charset="0"/>
              </a:rPr>
              <a:t>Wykład 4:</a:t>
            </a:r>
          </a:p>
          <a:p>
            <a:r>
              <a:rPr lang="pl-PL" altLang="pl-PL" sz="2800" b="1">
                <a:latin typeface="Times New Roman" panose="02020603050405020304" pitchFamily="18" charset="0"/>
              </a:rPr>
              <a:t>Faza analizy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894263" y="4797425"/>
            <a:ext cx="28321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 b="1">
                <a:latin typeface="Times New Roman" panose="02020603050405020304" pitchFamily="18" charset="0"/>
              </a:rPr>
              <a:t>Kazimierz Subieta 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  <a:p>
            <a:r>
              <a:rPr lang="pl-PL" altLang="pl-PL" sz="1400">
                <a:latin typeface="Times New Roman" panose="02020603050405020304" pitchFamily="18" charset="0"/>
              </a:rPr>
              <a:t>Polsko-Japońska Akademia</a:t>
            </a:r>
          </a:p>
          <a:p>
            <a:r>
              <a:rPr lang="pl-PL" altLang="pl-PL" sz="1400">
                <a:latin typeface="Times New Roman" panose="02020603050405020304" pitchFamily="18" charset="0"/>
              </a:rPr>
              <a:t>Technik Komputerowych, Warszawa</a:t>
            </a:r>
          </a:p>
        </p:txBody>
      </p:sp>
      <p:pic>
        <p:nvPicPr>
          <p:cNvPr id="3078" name="Picture 10" descr="D:\KSubieta\Wyklady\WyklWytOprogr\poja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116513"/>
            <a:ext cx="6715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upa 6"/>
          <p:cNvGrpSpPr>
            <a:grpSpLocks/>
          </p:cNvGrpSpPr>
          <p:nvPr/>
        </p:nvGrpSpPr>
        <p:grpSpPr bwMode="auto">
          <a:xfrm>
            <a:off x="4086225" y="4073525"/>
            <a:ext cx="671513" cy="641350"/>
            <a:chOff x="7370445" y="1333500"/>
            <a:chExt cx="914400" cy="914400"/>
          </a:xfrm>
        </p:grpSpPr>
        <p:sp>
          <p:nvSpPr>
            <p:cNvPr id="8" name="Łuk 7"/>
            <p:cNvSpPr/>
            <p:nvPr/>
          </p:nvSpPr>
          <p:spPr bwMode="auto">
            <a:xfrm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  <p:sp>
          <p:nvSpPr>
            <p:cNvPr id="9" name="Łuk 8"/>
            <p:cNvSpPr/>
            <p:nvPr/>
          </p:nvSpPr>
          <p:spPr bwMode="auto">
            <a:xfrm flipV="1"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FAFD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Notacje w fazie analizie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3525" y="1082675"/>
            <a:ext cx="1327150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Rodzaje </a:t>
            </a:r>
          </a:p>
          <a:p>
            <a:r>
              <a:rPr lang="pl-PL" altLang="pl-PL" sz="2400" b="1"/>
              <a:t>notacji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20863" y="990600"/>
            <a:ext cx="6740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Język naturalny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Notacje graficzne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Specyfikacje - ustrukturalizowany zapis tekstowy i numeryczny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623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Szczególne znaczenie maja notacje graficzne.</a:t>
            </a:r>
            <a:r>
              <a:rPr lang="pl-PL" altLang="pl-PL"/>
              <a:t> Inżynieria oprogramowania wzoruje się na innych dziedzinach techniki, takich jak elektronika i mechanika. </a:t>
            </a:r>
            <a:r>
              <a:rPr lang="pl-PL" altLang="pl-PL" b="1"/>
              <a:t>Zalety notacji graficznych potwierdzają badania psychologiczne.</a:t>
            </a:r>
            <a:r>
              <a:rPr lang="pl-PL" altLang="pl-PL"/>
              <a:t>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63525" y="3519488"/>
            <a:ext cx="22240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Funkcje notacji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74688" y="4054475"/>
            <a:ext cx="6915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Narzędzie pracy analityka i projektanta, zapis i analiza pomysłów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Współpraca z użytkownikiem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Komunikacja z innymi członkami zespołu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Podstawa implementacji oprogramowania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pl-PL"/>
              <a:t> Zapis dokumentacji technicznej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63525" y="5737225"/>
            <a:ext cx="7888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Notacje powinny być przejrzyste, proste, precyzyjne, łatwo zrozumiałe,</a:t>
            </a:r>
          </a:p>
          <a:p>
            <a:r>
              <a:rPr lang="pl-PL" altLang="pl-PL" b="1"/>
              <a:t>umożliwiające modelowanie złożonych zależności.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1658938" y="1038225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658938" y="1671638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1658938" y="1352550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452438" y="4086225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452438" y="444976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452438" y="4713288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52438" y="501491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452438" y="536416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Metodyki strukturalne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4788" y="912813"/>
            <a:ext cx="891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/>
            <a:r>
              <a:rPr lang="pl-PL" altLang="pl-PL" b="1" dirty="0" smtClean="0"/>
              <a:t>Łączą </a:t>
            </a:r>
            <a:r>
              <a:rPr lang="pl-PL" altLang="pl-PL" b="1" dirty="0"/>
              <a:t>statyczny opis danych oraz statyczny opis procesów.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4788" y="1274763"/>
            <a:ext cx="71483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altLang="pl-PL" dirty="0" smtClean="0"/>
              <a:t>Metodyka </a:t>
            </a:r>
            <a:r>
              <a:rPr lang="pl-PL" altLang="pl-PL" dirty="0" err="1"/>
              <a:t>Yourdona</a:t>
            </a:r>
            <a:r>
              <a:rPr lang="pl-PL" altLang="pl-PL" dirty="0"/>
              <a:t> (</a:t>
            </a:r>
            <a:r>
              <a:rPr lang="pl-PL" altLang="pl-PL" dirty="0" err="1"/>
              <a:t>DeMarco</a:t>
            </a:r>
            <a:r>
              <a:rPr lang="pl-PL" altLang="pl-PL" dirty="0"/>
              <a:t> i </a:t>
            </a:r>
            <a:r>
              <a:rPr lang="pl-PL" altLang="pl-PL" dirty="0" err="1"/>
              <a:t>Ward</a:t>
            </a:r>
            <a:r>
              <a:rPr lang="pl-PL" altLang="pl-PL" dirty="0"/>
              <a:t>/</a:t>
            </a:r>
            <a:r>
              <a:rPr lang="pl-PL" altLang="pl-PL" dirty="0" err="1"/>
              <a:t>Mellor</a:t>
            </a:r>
            <a:r>
              <a:rPr lang="pl-PL" altLang="pl-PL" dirty="0" smtClean="0"/>
              <a:t>)</a:t>
            </a:r>
            <a:endParaRPr lang="pl-PL" altLang="pl-PL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altLang="pl-PL" dirty="0" err="1" smtClean="0"/>
              <a:t>Structured</a:t>
            </a:r>
            <a:r>
              <a:rPr lang="pl-PL" altLang="pl-PL" dirty="0" smtClean="0"/>
              <a:t> </a:t>
            </a:r>
            <a:r>
              <a:rPr lang="pl-PL" altLang="pl-PL" dirty="0"/>
              <a:t>System Analysis and Design </a:t>
            </a:r>
            <a:r>
              <a:rPr lang="pl-PL" altLang="pl-PL" dirty="0" err="1"/>
              <a:t>Methodology</a:t>
            </a:r>
            <a:r>
              <a:rPr lang="pl-PL" altLang="pl-PL" dirty="0"/>
              <a:t> (</a:t>
            </a:r>
            <a:r>
              <a:rPr lang="pl-PL" altLang="pl-PL" dirty="0" smtClean="0"/>
              <a:t>SSADM)</a:t>
            </a:r>
            <a:endParaRPr lang="pl-PL" altLang="pl-PL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altLang="pl-PL" dirty="0" err="1" smtClean="0"/>
              <a:t>Structured</a:t>
            </a:r>
            <a:r>
              <a:rPr lang="pl-PL" altLang="pl-PL" dirty="0" smtClean="0"/>
              <a:t> </a:t>
            </a:r>
            <a:r>
              <a:rPr lang="pl-PL" altLang="pl-PL" dirty="0"/>
              <a:t>Analysis and Design </a:t>
            </a:r>
            <a:r>
              <a:rPr lang="pl-PL" altLang="pl-PL" dirty="0" err="1"/>
              <a:t>Technique</a:t>
            </a:r>
            <a:r>
              <a:rPr lang="pl-PL" altLang="pl-PL" dirty="0"/>
              <a:t> (SADT</a:t>
            </a:r>
            <a:r>
              <a:rPr lang="pl-PL" altLang="pl-PL" dirty="0" smtClean="0"/>
              <a:t>)</a:t>
            </a:r>
            <a:endParaRPr lang="pl-PL" altLang="pl-PL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4876" y="5886514"/>
            <a:ext cx="8926512" cy="7078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dirty="0"/>
              <a:t>Uważa się, że wadą metodyk strukturalnych są trudności w zintegrowaniu modeli</a:t>
            </a:r>
            <a:r>
              <a:rPr lang="pl-PL" altLang="pl-PL" dirty="0" smtClean="0"/>
              <a:t>.</a:t>
            </a:r>
          </a:p>
          <a:p>
            <a:r>
              <a:rPr lang="pl-PL" altLang="pl-PL" dirty="0" smtClean="0"/>
              <a:t>Jest to jednak wyłącznie element walki ideologicznej (ideologiczna retoryka).</a:t>
            </a:r>
            <a:endParaRPr lang="pl-PL" altLang="pl-PL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9232" y="2315035"/>
            <a:ext cx="774923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dirty="0"/>
              <a:t>Zgodnie z </a:t>
            </a:r>
            <a:r>
              <a:rPr lang="pl-PL" altLang="pl-PL" dirty="0" err="1"/>
              <a:t>DeMarco</a:t>
            </a:r>
            <a:r>
              <a:rPr lang="pl-PL" altLang="pl-PL" dirty="0"/>
              <a:t>, </a:t>
            </a:r>
            <a:r>
              <a:rPr lang="pl-PL" altLang="pl-PL" b="1" dirty="0"/>
              <a:t>analiza strukturalna</a:t>
            </a:r>
            <a:r>
              <a:rPr lang="pl-PL" altLang="pl-PL" dirty="0"/>
              <a:t> używa następujących technik.</a:t>
            </a:r>
          </a:p>
          <a:p>
            <a:pPr lvl="1">
              <a:buFontTx/>
              <a:buChar char="•"/>
            </a:pPr>
            <a:r>
              <a:rPr lang="pl-PL" altLang="pl-PL" dirty="0"/>
              <a:t> </a:t>
            </a:r>
            <a:r>
              <a:rPr lang="pl-PL" altLang="pl-PL" sz="1800" dirty="0"/>
              <a:t>Diagramy Przepływu Danych (</a:t>
            </a:r>
            <a:r>
              <a:rPr lang="pl-PL" altLang="pl-PL" sz="1800" i="1" dirty="0"/>
              <a:t>Data </a:t>
            </a:r>
            <a:r>
              <a:rPr lang="pl-PL" altLang="pl-PL" sz="1800" i="1" dirty="0" err="1"/>
              <a:t>Flow</a:t>
            </a:r>
            <a:r>
              <a:rPr lang="pl-PL" altLang="pl-PL" sz="1800" i="1" dirty="0"/>
              <a:t> </a:t>
            </a:r>
            <a:r>
              <a:rPr lang="pl-PL" altLang="pl-PL" sz="1800" i="1" dirty="0" err="1"/>
              <a:t>Diagrams</a:t>
            </a:r>
            <a:r>
              <a:rPr lang="pl-PL" altLang="pl-PL" sz="1800" i="1" dirty="0"/>
              <a:t>, DFD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Słownik Danych (</a:t>
            </a:r>
            <a:r>
              <a:rPr lang="pl-PL" altLang="pl-PL" sz="1800" i="1" dirty="0"/>
              <a:t>Data Dictionary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Strukturalny Angielski (</a:t>
            </a:r>
            <a:r>
              <a:rPr lang="pl-PL" altLang="pl-PL" sz="1800" i="1" dirty="0" err="1"/>
              <a:t>Structured</a:t>
            </a:r>
            <a:r>
              <a:rPr lang="pl-PL" altLang="pl-PL" sz="1800" i="1" dirty="0"/>
              <a:t> English</a:t>
            </a:r>
            <a:r>
              <a:rPr lang="pl-PL" altLang="pl-PL" sz="1800" dirty="0"/>
              <a:t>) -&gt; strukturalny polski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Tablice </a:t>
            </a:r>
            <a:r>
              <a:rPr lang="pl-PL" altLang="pl-PL" sz="1800" dirty="0"/>
              <a:t>i drzewa </a:t>
            </a:r>
            <a:r>
              <a:rPr lang="pl-PL" altLang="pl-PL" sz="1800" dirty="0" smtClean="0"/>
              <a:t>decyzyjne </a:t>
            </a:r>
            <a:r>
              <a:rPr lang="pl-PL" altLang="pl-PL" sz="1800" dirty="0" smtClean="0"/>
              <a:t>(</a:t>
            </a:r>
            <a:r>
              <a:rPr lang="pl-PL" altLang="pl-PL" sz="1800" i="1" dirty="0" err="1" smtClean="0"/>
              <a:t>Decision</a:t>
            </a:r>
            <a:r>
              <a:rPr lang="pl-PL" altLang="pl-PL" sz="1800" i="1" dirty="0" smtClean="0"/>
              <a:t> </a:t>
            </a:r>
            <a:r>
              <a:rPr lang="pl-PL" altLang="pl-PL" sz="1800" i="1" dirty="0" err="1" smtClean="0"/>
              <a:t>Tables</a:t>
            </a:r>
            <a:r>
              <a:rPr lang="pl-PL" altLang="pl-PL" sz="1800" i="1" dirty="0" smtClean="0"/>
              <a:t>/</a:t>
            </a:r>
            <a:r>
              <a:rPr lang="pl-PL" altLang="pl-PL" sz="1800" i="1" dirty="0" err="1"/>
              <a:t>T</a:t>
            </a:r>
            <a:r>
              <a:rPr lang="pl-PL" altLang="pl-PL" sz="1800" i="1" dirty="0" err="1" smtClean="0"/>
              <a:t>rees</a:t>
            </a:r>
            <a:r>
              <a:rPr lang="pl-PL" altLang="pl-PL" sz="1800" dirty="0" smtClean="0"/>
              <a:t>)</a:t>
            </a:r>
            <a:endParaRPr lang="pl-PL" altLang="pl-PL" sz="1800" dirty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768850" y="549275"/>
            <a:ext cx="437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structured methodologies, structured analysis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99232" y="3824411"/>
            <a:ext cx="634340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dirty="0"/>
              <a:t>Dodatkowo:</a:t>
            </a:r>
          </a:p>
          <a:p>
            <a:pPr lvl="1">
              <a:buFontTx/>
              <a:buChar char="•"/>
            </a:pPr>
            <a:r>
              <a:rPr lang="pl-PL" altLang="pl-PL" dirty="0"/>
              <a:t> </a:t>
            </a:r>
            <a:r>
              <a:rPr lang="pl-PL" altLang="pl-PL" sz="1800" dirty="0"/>
              <a:t>Schemat Transformacyjny (</a:t>
            </a:r>
            <a:r>
              <a:rPr lang="pl-PL" altLang="pl-PL" sz="1800" i="1" dirty="0" err="1"/>
              <a:t>Transformation</a:t>
            </a:r>
            <a:r>
              <a:rPr lang="pl-PL" altLang="pl-PL" sz="1800" i="1" dirty="0"/>
              <a:t> </a:t>
            </a:r>
            <a:r>
              <a:rPr lang="pl-PL" altLang="pl-PL" sz="1800" i="1" dirty="0" err="1"/>
              <a:t>Schema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Diagram Przejść Stanów (</a:t>
            </a:r>
            <a:r>
              <a:rPr lang="pl-PL" altLang="pl-PL" sz="1800" i="1" dirty="0" err="1"/>
              <a:t>State</a:t>
            </a:r>
            <a:r>
              <a:rPr lang="pl-PL" altLang="pl-PL" sz="1800" i="1" dirty="0"/>
              <a:t> </a:t>
            </a:r>
            <a:r>
              <a:rPr lang="pl-PL" altLang="pl-PL" sz="1800" i="1" dirty="0" err="1"/>
              <a:t>Transition</a:t>
            </a:r>
            <a:r>
              <a:rPr lang="pl-PL" altLang="pl-PL" sz="1800" i="1" dirty="0"/>
              <a:t> Diagram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Lista Zdarzeń (</a:t>
            </a:r>
            <a:r>
              <a:rPr lang="pl-PL" altLang="pl-PL" sz="1800" i="1" dirty="0"/>
              <a:t>Event List</a:t>
            </a:r>
            <a:r>
              <a:rPr lang="pl-PL" altLang="pl-PL" sz="1800" dirty="0"/>
              <a:t>) 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Schemat Danych (</a:t>
            </a:r>
            <a:r>
              <a:rPr lang="pl-PL" altLang="pl-PL" sz="1800" i="1" dirty="0"/>
              <a:t>Data </a:t>
            </a:r>
            <a:r>
              <a:rPr lang="pl-PL" altLang="pl-PL" sz="1800" i="1" dirty="0" err="1"/>
              <a:t>Schema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</a:t>
            </a:r>
            <a:r>
              <a:rPr lang="pl-PL" altLang="pl-PL" sz="1800" dirty="0" err="1"/>
              <a:t>Pre</a:t>
            </a:r>
            <a:r>
              <a:rPr lang="pl-PL" altLang="pl-PL" sz="1800" dirty="0"/>
              <a:t>- i post- warunki  (</a:t>
            </a:r>
            <a:r>
              <a:rPr lang="pl-PL" altLang="pl-PL" sz="1800" i="1" dirty="0" err="1"/>
              <a:t>Pre</a:t>
            </a:r>
            <a:r>
              <a:rPr lang="pl-PL" altLang="pl-PL" sz="1800" i="1" dirty="0"/>
              <a:t>- and Post-</a:t>
            </a:r>
            <a:r>
              <a:rPr lang="pl-PL" altLang="pl-PL" sz="1800" i="1" dirty="0" err="1"/>
              <a:t>Conditions</a:t>
            </a:r>
            <a:r>
              <a:rPr lang="pl-PL" altLang="pl-PL" sz="1800" dirty="0"/>
              <a:t>)</a:t>
            </a:r>
          </a:p>
          <a:p>
            <a:pPr lvl="1">
              <a:buFontTx/>
              <a:buChar char="•"/>
            </a:pPr>
            <a:r>
              <a:rPr lang="pl-PL" altLang="pl-PL" sz="1800" dirty="0"/>
              <a:t> Diagramy Encja-Związek </a:t>
            </a:r>
            <a:r>
              <a:rPr lang="pl-PL" altLang="pl-PL" sz="1800" dirty="0" smtClean="0"/>
              <a:t>(</a:t>
            </a:r>
            <a:r>
              <a:rPr lang="pl-PL" altLang="pl-PL" sz="1800" i="1" dirty="0" err="1" smtClean="0"/>
              <a:t>Entity-Relationships</a:t>
            </a:r>
            <a:r>
              <a:rPr lang="pl-PL" altLang="pl-PL" sz="1800" i="1" dirty="0" smtClean="0"/>
              <a:t> </a:t>
            </a:r>
            <a:r>
              <a:rPr lang="pl-PL" altLang="pl-PL" sz="1800" i="1" dirty="0" err="1" smtClean="0"/>
              <a:t>Diagrams</a:t>
            </a:r>
            <a:r>
              <a:rPr lang="pl-PL" altLang="pl-PL" sz="1800" i="1" dirty="0" smtClean="0"/>
              <a:t>)</a:t>
            </a:r>
            <a:endParaRPr lang="pl-PL" altLang="pl-PL" sz="18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Metodyki obiektowe</a:t>
            </a:r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568325" y="1011238"/>
            <a:ext cx="8561388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Bef>
                <a:spcPct val="4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Metodyka wykorzystująca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pojęcia obiektowości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dla celów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modelowania pojęciowego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oraz analizy i projektowania systemów informatycznych. </a:t>
            </a:r>
          </a:p>
          <a:p>
            <a:pPr algn="just">
              <a:spcBef>
                <a:spcPct val="4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Podstawowym składnikiem jest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diagram klas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, będący zwykle wariantem notacyjnym i pewnym rozszerzeniem diagramów encja-związek. </a:t>
            </a:r>
          </a:p>
          <a:p>
            <a:pPr algn="just">
              <a:spcBef>
                <a:spcPct val="4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Diagram klas zawiera: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klasy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, w ramach klas specyfikacje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atrybutów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metod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, związki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generalizacji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, związki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asocjacji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agregacji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liczności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tych związków, różnorodne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ograniczenia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oraz inne oznaczenia. </a:t>
            </a:r>
          </a:p>
          <a:p>
            <a:pPr algn="just">
              <a:spcBef>
                <a:spcPct val="4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Uzupełnieniem tego diagramu są inne: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diagramy dynamiczne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uwzględniające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stany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 przejścia pomiędzy tymi stanami,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diagramy interakcji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ustalające zależności pomiędzy wywołaniami metod,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diagramy funkcjonalne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(będące zwykle pewną mutacją diagramów przepływu danych), itd. </a:t>
            </a:r>
          </a:p>
          <a:p>
            <a:pPr algn="just">
              <a:spcBef>
                <a:spcPct val="4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Koncepcja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przypadków użycia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use cases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) zakłada odwzorowanie struktury systemu z punktu widzenia jego użytkownika. </a:t>
            </a:r>
          </a:p>
        </p:txBody>
      </p:sp>
      <p:sp>
        <p:nvSpPr>
          <p:cNvPr id="14340" name="AutoShape 1028"/>
          <p:cNvSpPr>
            <a:spLocks noChangeArrowheads="1"/>
          </p:cNvSpPr>
          <p:nvPr/>
        </p:nvSpPr>
        <p:spPr bwMode="auto">
          <a:xfrm>
            <a:off x="152400" y="1778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1" name="AutoShape 1029"/>
          <p:cNvSpPr>
            <a:spLocks noChangeArrowheads="1"/>
          </p:cNvSpPr>
          <p:nvPr/>
        </p:nvSpPr>
        <p:spPr bwMode="auto">
          <a:xfrm>
            <a:off x="152400" y="2463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2" name="AutoShape 1030"/>
          <p:cNvSpPr>
            <a:spLocks noChangeArrowheads="1"/>
          </p:cNvSpPr>
          <p:nvPr/>
        </p:nvSpPr>
        <p:spPr bwMode="auto">
          <a:xfrm>
            <a:off x="152400" y="990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3" name="AutoShape 1031"/>
          <p:cNvSpPr>
            <a:spLocks noChangeArrowheads="1"/>
          </p:cNvSpPr>
          <p:nvPr/>
        </p:nvSpPr>
        <p:spPr bwMode="auto">
          <a:xfrm>
            <a:off x="152400" y="35179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4" name="AutoShape 1032"/>
          <p:cNvSpPr>
            <a:spLocks noChangeArrowheads="1"/>
          </p:cNvSpPr>
          <p:nvPr/>
        </p:nvSpPr>
        <p:spPr bwMode="auto">
          <a:xfrm>
            <a:off x="152400" y="4876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5" name="Text Box 1033"/>
          <p:cNvSpPr txBox="1">
            <a:spLocks noChangeArrowheads="1"/>
          </p:cNvSpPr>
          <p:nvPr/>
        </p:nvSpPr>
        <p:spPr bwMode="auto">
          <a:xfrm>
            <a:off x="544513" y="5835650"/>
            <a:ext cx="8599487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 eaLnBrk="1" hangingPunct="1"/>
            <a:r>
              <a:rPr lang="pl-PL" altLang="pl-PL" sz="1800" b="1">
                <a:solidFill>
                  <a:schemeClr val="tx1"/>
                </a:solidFill>
              </a:rPr>
              <a:t>Przykłady</a:t>
            </a:r>
            <a:r>
              <a:rPr lang="pl-PL" altLang="pl-PL" sz="1800">
                <a:solidFill>
                  <a:schemeClr val="tx1"/>
                </a:solidFill>
              </a:rPr>
              <a:t>: Express, OODA(Booch), OMT(Rumbaugh), OOSA(Shlaer-Mellor), Objectory(Jacobson), MOSES/OPEN, OOA/OOD(Coad/Yourdon), Notacja UML, RUP.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Różnice pomiędzy metodykami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73113" y="917575"/>
            <a:ext cx="8307387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l-PL" altLang="pl-PL" dirty="0"/>
              <a:t>Podejścia proponowane przez różnych autorów różnią się częściowo, nie muszą być jednak ze sobą sprzeczne. Nie ma metodyk uniwersalnych. Analitycy i projektanci wybierają kombinację technik i notacji, która jest w danym momencie najbardziej przydatna. </a:t>
            </a:r>
          </a:p>
          <a:p>
            <a:pPr algn="just">
              <a:spcBef>
                <a:spcPct val="50000"/>
              </a:spcBef>
            </a:pPr>
            <a:r>
              <a:rPr lang="pl-PL" altLang="pl-PL" dirty="0"/>
              <a:t>Poszczególne metodyki zawierają elementy rzadko wykorzystywane w praktyce (np. model przepływu danych w OMT).</a:t>
            </a:r>
          </a:p>
          <a:p>
            <a:pPr algn="just">
              <a:spcBef>
                <a:spcPct val="50000"/>
              </a:spcBef>
            </a:pPr>
            <a:r>
              <a:rPr lang="pl-PL" altLang="pl-PL" dirty="0"/>
              <a:t>Notacje proponowane przez różnych autorów nie są koniecznie nierozerwalne z samą metodyką. Np. notacji UML można użyć dla metodyki </a:t>
            </a:r>
            <a:r>
              <a:rPr lang="pl-PL" altLang="pl-PL" dirty="0" err="1"/>
              <a:t>Coad</a:t>
            </a:r>
            <a:r>
              <a:rPr lang="pl-PL" altLang="pl-PL" dirty="0"/>
              <a:t>/</a:t>
            </a:r>
            <a:r>
              <a:rPr lang="pl-PL" altLang="pl-PL" dirty="0" err="1"/>
              <a:t>Yourdon</a:t>
            </a:r>
            <a:r>
              <a:rPr lang="pl-PL" altLang="pl-PL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pl-PL" altLang="pl-PL" dirty="0"/>
              <a:t>Narzędzia CASE nie narzucają metodyki; raczej, określają one tylko notację. Twierdzenia, że jakieś narzędzie CASE “jest oparte” na konkretnej metodyce jest </a:t>
            </a:r>
            <a:r>
              <a:rPr lang="pl-PL" altLang="pl-PL" dirty="0" smtClean="0"/>
              <a:t>hasłem </a:t>
            </a:r>
            <a:r>
              <a:rPr lang="pl-PL" altLang="pl-PL" dirty="0"/>
              <a:t>reklamowym. </a:t>
            </a:r>
            <a:r>
              <a:rPr lang="pl-PL" altLang="pl-PL" dirty="0">
                <a:solidFill>
                  <a:schemeClr val="tx1"/>
                </a:solidFill>
                <a:latin typeface="Times New Roman" panose="02020603050405020304" pitchFamily="18" charset="0"/>
              </a:rPr>
              <a:t>Nawet najlepsze metodyki i narzędzia CASE nie są w stanie zapewnić jakości projektów. 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65113" y="23304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65113" y="38544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65113" y="935038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65113" y="30924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838200" y="5381625"/>
            <a:ext cx="8305800" cy="10191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Kluczem do dobrego projektu jest zespół doświadczonych, zaangażowanych i kompetentnych osób, dla których metodyki, notacje i narzędzia CASE służą jako istotne wspomaganie.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Notacja a metodyka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9063" y="811213"/>
            <a:ext cx="9001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Dowolny język, w tym notacje stosowane w metodykach, oprócz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składni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posiada dwa znacznie od niej ważniejsze aspekty: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semantykę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pragmatykę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3663" y="3138488"/>
            <a:ext cx="8956675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Autorzy notacji z reguły specyfikują wyłącznie składnię. Formalna specyfikacja semantyki jest nieosiągalna (brak metod formalnych), więc zastępuje się ją nieformalnymi objaśnieniami, zwykle na przykładach. </a:t>
            </a:r>
          </a:p>
          <a:p>
            <a:pPr algn="just">
              <a:spcAft>
                <a:spcPct val="50000"/>
              </a:spcAft>
            </a:pPr>
            <a:r>
              <a:rPr lang="pl-PL" altLang="pl-PL" b="1">
                <a:solidFill>
                  <a:srgbClr val="C00000"/>
                </a:solidFill>
                <a:latin typeface="Times New Roman" panose="02020603050405020304" pitchFamily="18" charset="0"/>
              </a:rPr>
              <a:t>W zrozumieniu notacji najważniejsza jest pragmatyka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, która określa, jak do konkretnej sytuacji dopasować zapisy notacji. Pragmatyka wyznacza więc </a:t>
            </a:r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procesy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prowadzące do wytworzenia zapisów wyników analizy i projektowania, które są zgodne z intencją autorów tej notacji. </a:t>
            </a:r>
          </a:p>
          <a:p>
            <a:pPr algn="just">
              <a:spcAft>
                <a:spcPct val="50000"/>
              </a:spcAft>
            </a:pPr>
            <a:r>
              <a:rPr lang="pl-PL" altLang="pl-PL" sz="1800"/>
              <a:t>Nie ma innego sposobu objaśnienia pragmatyki oprócz pokazania sposobów użycia na </a:t>
            </a:r>
            <a:r>
              <a:rPr lang="pl-PL" altLang="pl-PL" sz="1800" b="1"/>
              <a:t>przykładach</a:t>
            </a:r>
            <a:r>
              <a:rPr lang="pl-PL" altLang="pl-PL" sz="1800"/>
              <a:t> przypominających realne sytuacje. Pomocne są </a:t>
            </a:r>
            <a:r>
              <a:rPr lang="pl-PL" altLang="pl-PL" sz="1800" b="1"/>
              <a:t>anty-przykłady</a:t>
            </a:r>
            <a:r>
              <a:rPr lang="pl-PL" altLang="pl-PL" sz="1800"/>
              <a:t> i </a:t>
            </a:r>
            <a:r>
              <a:rPr lang="pl-PL" altLang="pl-PL" sz="1800" b="1"/>
              <a:t>wzorce</a:t>
            </a:r>
            <a:r>
              <a:rPr lang="pl-PL" altLang="pl-PL" sz="1800"/>
              <a:t>. Realne sytuacje są zazwyczaj bardzo skomplikowane, co powoduje pewien infantylizm przykładów zamieszczanych w podręcznikach.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9063" y="2058988"/>
            <a:ext cx="9024937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Semantyka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określa, co należy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rozumieć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pod przyjętymi oznaczeniami.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9063" y="2578100"/>
            <a:ext cx="9024937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Pragmatyka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określa, w jaki sposób i do czego należy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używać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przyjętych oznaczeń.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19063" y="1543050"/>
            <a:ext cx="9024937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Składnia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określa, jak wolno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kombinować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ze sobą przyjęte oznaczenia.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UML - przykład notacji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0663" y="1141413"/>
            <a:ext cx="892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UML (Unified Modeling Language) powstał jako synteza trzech metodyk/notacji: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8013" y="1719263"/>
            <a:ext cx="853598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OMT (Rumbaugh)</a:t>
            </a:r>
            <a:r>
              <a:rPr lang="pl-PL" altLang="pl-PL"/>
              <a:t>: metodyka ta była dobra do modelowania dziedziny przedmiotowej. Nie przykrywała jednak dostatecznie dokładnie zarówno aspektu użytkowników systemu jak i aspektu implementacji/konstrukcji. </a:t>
            </a:r>
          </a:p>
          <a:p>
            <a:endParaRPr lang="pl-PL" altLang="pl-PL" b="1"/>
          </a:p>
          <a:p>
            <a:r>
              <a:rPr lang="pl-PL" altLang="pl-PL" b="1"/>
              <a:t>OOSE (Jacobson)</a:t>
            </a:r>
            <a:r>
              <a:rPr lang="pl-PL" altLang="pl-PL"/>
              <a:t>: metodyka ta dobrze podchodziła do kwestii modelowania użytkowników i cyklu życiowego systemu. Nie przykrywała jednak dokładnie modelowania dziedziny przedmiotowej jak i aspektu implementacji/konstrukcji. </a:t>
            </a:r>
          </a:p>
          <a:p>
            <a:endParaRPr lang="pl-PL" altLang="pl-PL"/>
          </a:p>
          <a:p>
            <a:r>
              <a:rPr lang="pl-PL" altLang="pl-PL" b="1"/>
              <a:t>OOAD (Booch): </a:t>
            </a:r>
            <a:r>
              <a:rPr lang="pl-PL" altLang="pl-PL"/>
              <a:t>metodyka dobrze podchodziła do kwestii projektowania, konstrukcji i związków ze środowiskiem implementacji. Nie przykrywała jednak dostatecznie dobrze fazy analizy i rozpoznania wymagań użytkowników.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0663" y="5275263"/>
            <a:ext cx="89233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Istniało wiele aspektów systemów, które nie były właściwie przykryte przez żadne z wyżej wymienionych podejść, np. włączenie prototypowania w cykl życiowy, rozproszenie i komponenty, przystosowanie notacji do preferencji projektantów, i inne. Celem UML jest przykrycie również tych aspektów.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11138" y="2957513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11138" y="4181475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11138" y="17462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Diagramy definiowane w UML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212850" y="1828800"/>
            <a:ext cx="53990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Diagramy przypadków użycia (</a:t>
            </a:r>
            <a:r>
              <a:rPr lang="pl-PL" altLang="pl-PL" sz="2400" i="1"/>
              <a:t>use case</a:t>
            </a:r>
            <a:r>
              <a:rPr lang="pl-PL" altLang="pl-PL" sz="2400" b="1"/>
              <a:t>)</a:t>
            </a:r>
          </a:p>
          <a:p>
            <a:r>
              <a:rPr lang="pl-PL" altLang="pl-PL" sz="2400" b="1"/>
              <a:t>Diagramy klas, </a:t>
            </a:r>
            <a:r>
              <a:rPr lang="pl-PL" altLang="pl-PL"/>
              <a:t>w tym diagramy pakietów</a:t>
            </a:r>
            <a:endParaRPr lang="pl-PL" altLang="pl-PL" sz="2400" b="1"/>
          </a:p>
          <a:p>
            <a:r>
              <a:rPr lang="pl-PL" altLang="pl-PL" sz="2400" b="1"/>
              <a:t>Diagramy zachowania się (</a:t>
            </a:r>
            <a:r>
              <a:rPr lang="pl-PL" altLang="pl-PL" sz="2400" i="1"/>
              <a:t>behavior</a:t>
            </a:r>
            <a:r>
              <a:rPr lang="pl-PL" altLang="pl-PL" sz="2400" b="1"/>
              <a:t>)</a:t>
            </a:r>
          </a:p>
          <a:p>
            <a:endParaRPr lang="pl-PL" altLang="pl-PL" sz="2400" b="1"/>
          </a:p>
          <a:p>
            <a:endParaRPr lang="pl-PL" altLang="pl-PL" sz="2400" b="1"/>
          </a:p>
          <a:p>
            <a:endParaRPr lang="pl-PL" altLang="pl-PL" sz="2400" b="1"/>
          </a:p>
          <a:p>
            <a:endParaRPr lang="pl-PL" altLang="pl-PL" sz="2400" b="1"/>
          </a:p>
          <a:p>
            <a:r>
              <a:rPr lang="pl-PL" altLang="pl-PL" sz="2400" b="1"/>
              <a:t>Diagramy implementacyjne</a:t>
            </a:r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1990725" y="3048000"/>
            <a:ext cx="419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Diagramy stanów</a:t>
            </a:r>
          </a:p>
          <a:p>
            <a:pPr>
              <a:buFontTx/>
              <a:buChar char="•"/>
            </a:pPr>
            <a:r>
              <a:rPr lang="pl-PL" altLang="pl-PL"/>
              <a:t> Diagramy aktywności</a:t>
            </a:r>
          </a:p>
          <a:p>
            <a:pPr>
              <a:buFontTx/>
              <a:buChar char="•"/>
            </a:pPr>
            <a:r>
              <a:rPr lang="pl-PL" altLang="pl-PL"/>
              <a:t> Diagramy sekwencji</a:t>
            </a:r>
          </a:p>
          <a:p>
            <a:pPr>
              <a:buFontTx/>
              <a:buChar char="•"/>
            </a:pPr>
            <a:r>
              <a:rPr lang="pl-PL" altLang="pl-PL"/>
              <a:t> Diagramy współpracy (</a:t>
            </a:r>
            <a:r>
              <a:rPr lang="pl-PL" altLang="pl-PL" i="1"/>
              <a:t>collaboration</a:t>
            </a:r>
            <a:r>
              <a:rPr lang="pl-PL" altLang="pl-PL"/>
              <a:t>)</a:t>
            </a:r>
          </a:p>
        </p:txBody>
      </p:sp>
      <p:sp>
        <p:nvSpPr>
          <p:cNvPr id="18437" name="Text Box 1029"/>
          <p:cNvSpPr txBox="1">
            <a:spLocks noChangeArrowheads="1"/>
          </p:cNvSpPr>
          <p:nvPr/>
        </p:nvSpPr>
        <p:spPr bwMode="auto">
          <a:xfrm>
            <a:off x="1990725" y="4784725"/>
            <a:ext cx="4184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Diagramy komponentów</a:t>
            </a:r>
          </a:p>
          <a:p>
            <a:pPr>
              <a:buFontTx/>
              <a:buChar char="•"/>
            </a:pPr>
            <a:r>
              <a:rPr lang="pl-PL" altLang="pl-PL"/>
              <a:t> Diagramy wdrożeniowe (</a:t>
            </a:r>
            <a:r>
              <a:rPr lang="pl-PL" altLang="pl-PL" i="1"/>
              <a:t>deployment</a:t>
            </a:r>
            <a:r>
              <a:rPr lang="pl-PL" altLang="pl-PL"/>
              <a:t>)</a:t>
            </a:r>
          </a:p>
        </p:txBody>
      </p:sp>
      <p:sp>
        <p:nvSpPr>
          <p:cNvPr id="18438" name="Text Box 1030"/>
          <p:cNvSpPr txBox="1">
            <a:spLocks noChangeArrowheads="1"/>
          </p:cNvSpPr>
          <p:nvPr/>
        </p:nvSpPr>
        <p:spPr bwMode="auto">
          <a:xfrm>
            <a:off x="76200" y="914400"/>
            <a:ext cx="8626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Autorzy UML wychodzą z założenia, że żadna pojedyncza perspektywa spojrzenia na projektowany system nie jest wystarczająca. Stąd wiele środków:</a:t>
            </a:r>
          </a:p>
        </p:txBody>
      </p:sp>
      <p:sp>
        <p:nvSpPr>
          <p:cNvPr id="18439" name="AutoShape 1031"/>
          <p:cNvSpPr>
            <a:spLocks noChangeArrowheads="1"/>
          </p:cNvSpPr>
          <p:nvPr/>
        </p:nvSpPr>
        <p:spPr bwMode="auto">
          <a:xfrm>
            <a:off x="800100" y="2209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40" name="AutoShape 1032"/>
          <p:cNvSpPr>
            <a:spLocks noChangeArrowheads="1"/>
          </p:cNvSpPr>
          <p:nvPr/>
        </p:nvSpPr>
        <p:spPr bwMode="auto">
          <a:xfrm>
            <a:off x="800100" y="2590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41" name="AutoShape 1033"/>
          <p:cNvSpPr>
            <a:spLocks noChangeArrowheads="1"/>
          </p:cNvSpPr>
          <p:nvPr/>
        </p:nvSpPr>
        <p:spPr bwMode="auto">
          <a:xfrm>
            <a:off x="800100" y="1828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42" name="AutoShape 1034"/>
          <p:cNvSpPr>
            <a:spLocks noChangeArrowheads="1"/>
          </p:cNvSpPr>
          <p:nvPr/>
        </p:nvSpPr>
        <p:spPr bwMode="auto">
          <a:xfrm>
            <a:off x="800100" y="4419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43" name="Text Box 1035"/>
          <p:cNvSpPr txBox="1">
            <a:spLocks noChangeArrowheads="1"/>
          </p:cNvSpPr>
          <p:nvPr/>
        </p:nvSpPr>
        <p:spPr bwMode="auto">
          <a:xfrm>
            <a:off x="76200" y="5775325"/>
            <a:ext cx="8996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Diagramy te zapewniają mnogość perspektyw systemu podczas analizy i rozwoju.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Proces tworzenia modelu obiektowego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8925" y="1031875"/>
            <a:ext cx="136207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Zadania</a:t>
            </a: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8525" y="1919288"/>
            <a:ext cx="4733925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Identyfikacja klas i obiektów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Identyfikacja związków pomiędzy klasami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Identyfikacja i definiowanie pól (atrybutów)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Identyfikacja i definiowanie metod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41325" y="3927475"/>
            <a:ext cx="8702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Czynności te są wykonywane iteracyjnie. Kolejność ich wykonywania nie jest ustalona i zależy zarówno od stylu pracy, jak i od konkretnego problemu.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1325" y="4841875"/>
            <a:ext cx="87026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Inny schemat realizacji procesu budowy modelu obiektowego polega na rozpoznaniu funkcji, które system ma wykonywać. Dopiero w późniejszej fazie następuje identyfikacja klas, związków, atrybutów i metod. Rozpoznaniu funkcji systemu służą modele funkcjonalne (diagramy przepływu danych) oraz model przypadków użycia.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457200" y="23622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457200" y="28194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457200" y="1905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457200" y="3276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Identyfikacja klas i obiektów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1766888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Typowe klasy: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3000" y="1487488"/>
            <a:ext cx="80010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przedmioty namacalne (samochód, czujnik)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role pełnione przez osoby (pracownik, wykładowca, student)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zdarzenia, o których system przechowuje informacje (lądowanie samolotu, wysłanie zamówienia, dostawa),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interakcje pomiędzy osobami i/lub systemami o których system przechowuje informacje (pożyczka, spotkanie, sesja),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lokalizacje - miejsce przeznaczone dla ludzi lub przedmiotów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grupy przedmiotów namacalnych (kartoteka, samochód jako zestaw części)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organizacje (firma, wydział, związek)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wydarzenia (posiedzenie sejmu, demonstracja uliczna)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koncepcje i pojęcia (zadanie, miara jakości)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dokumenty (faktura, prawo jazdy)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klasy będące interfejsami dla systemów zewnętrznych</a:t>
            </a:r>
          </a:p>
          <a:p>
            <a:pPr>
              <a:spcBef>
                <a:spcPct val="40000"/>
              </a:spcBef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klasy będące interfejsami dla urządzeń sprzętowych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723900" y="15240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723900" y="19050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723900" y="235902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723900" y="29718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723900" y="4038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723900" y="4419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723900" y="4800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723900" y="5181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723900" y="5562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723900" y="5943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723900" y="632142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23900" y="35814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Obiekty, zbiory obiektów i metadane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7630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 wielu przypadkach przy definicji klasy należy dokładnie ustalić, z jakiego rodzaju abstrakcją obiektu mamy do czynienia.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6721475" cy="1566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Np. klasa „samochód”. Może chodzić o:</a:t>
            </a:r>
          </a:p>
          <a:p>
            <a:endParaRPr lang="pl-PL" altLang="pl-PL" sz="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egzemplarz samochodu wyprodukowany przez pewną fabrykę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model samochodu produkowany przez fabrykę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pozycję w katalogu samochodów opisujący własności modelu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historię stanów pewnego konkretnego samochodu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4926013"/>
            <a:ext cx="6721475" cy="156686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Podobnie z klasą „gazeta”. Może chodzić o:</a:t>
            </a:r>
          </a:p>
          <a:p>
            <a:endParaRPr lang="pl-PL" altLang="pl-PL" sz="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konkretny egzemplarz gazety kupiony przez czytelnika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konkretne wydanie gazety (niezależne od ilości egzemplarzy)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tytuł i wydawnictwo, niezależne od egzemplarzy i wydań 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partię egzemplarzy danej gazety dostarczaną codziennie do kiosku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8550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Należy zwrócić uwagę na następujące aspekty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czy mamy do czynienia z konkretnym obiektem w danej chwili czasowej?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czy mamy do czynienia z konkretnym obiektem w pewnym odcinku czasu?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czy mamy do czynienia z opisem tego obiektu (dokument, metadane)?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czy mamy do czynienia z pewnym zbiorem konkretnych obiektów?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Plan wykładu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0200" y="1168400"/>
            <a:ext cx="6750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Model analityczny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Czynności w fazie analizy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Wymagania na oprogramowanie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Notacje w fazie analizie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Metodyki strukturalne i obiektowe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Metodyki obiektowe; UML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Proces tworzenia modelu obiektowego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Dokument wymagań na oprogramowanie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Kluczowe czynniki sukcesu i rezultaty fazy analizy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1120775" y="1201738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120775" y="17462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1120775" y="28321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1120775" y="33782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1120775" y="22669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1120775" y="39306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1120775" y="44640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1120775" y="5011738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1120775" y="5583238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Dokument wymagań na oprogramowanie (1)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984500" y="809625"/>
            <a:ext cx="6159500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Streszczenie (maksymalnie 200 słów)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Spis treści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Status dokumentu 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(autorzy, firmy, daty, podpisy, itd.)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Zmiany w stosunku do wersji poprzedniej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84500" y="2014538"/>
            <a:ext cx="6159500" cy="44989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1. Wstęp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1.1. Cel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1.2. Zakres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1.3. Definicje, akronimy i skróty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1.4. Referencje, odsyłacze do innych dokumentów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1.5. Krótki przegląd 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2. Ogólny opis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2.1. Relacje do bieżących projektów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2.2. Relacje do wcześniejszych i następnych projektów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2.3. Funkcje i cele 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2.4. Ustalenia dotyczące środowiska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2.5. Relacje do innych systemów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2.6. Ogólne ograniczenia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2.7. Opis modelu</a:t>
            </a:r>
          </a:p>
          <a:p>
            <a:endParaRPr lang="pl-PL" altLang="pl-PL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..... cd. na następnym slajdzie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1475" y="1447800"/>
            <a:ext cx="1706563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Informacje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organizacyjne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217738" y="1522413"/>
            <a:ext cx="5556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71475" y="3159125"/>
            <a:ext cx="14255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Zasadnicza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zawartość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dokumentu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217738" y="3368675"/>
            <a:ext cx="5556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42875" y="4805363"/>
            <a:ext cx="27511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Norma</a:t>
            </a:r>
            <a:endParaRPr lang="pl-PL" altLang="pl-PL" sz="1800"/>
          </a:p>
          <a:p>
            <a:r>
              <a:rPr lang="pl-PL" altLang="pl-PL" sz="1800"/>
              <a:t>ANSI/IEEE Std 830-1993</a:t>
            </a:r>
          </a:p>
          <a:p>
            <a:r>
              <a:rPr lang="pl-PL" altLang="pl-PL" sz="1800"/>
              <a:t>„Recommended Practice for Software Requirements Specifications”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Dokument wymagań na oprogramowanie (2)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12888" y="801688"/>
            <a:ext cx="6159500" cy="53228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..... (</a:t>
            </a:r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poprzedni slajd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pl-PL" altLang="pl-PL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3. Specyficzne wymagania 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(ten rozdział może być podzielony na wiele rozdziałów zgodnie z podziałem funkcji)</a:t>
            </a:r>
          </a:p>
          <a:p>
            <a:r>
              <a:rPr lang="pl-PL" altLang="pl-PL" sz="1800"/>
              <a:t>   3.1. Wymagania dotyczące funkcji systemu</a:t>
            </a:r>
          </a:p>
          <a:p>
            <a:r>
              <a:rPr lang="pl-PL" altLang="pl-PL" sz="1800"/>
              <a:t>   3.2. Wymagania dotyczące wydajności systemu</a:t>
            </a:r>
          </a:p>
          <a:p>
            <a:r>
              <a:rPr lang="pl-PL" altLang="pl-PL" sz="1800"/>
              <a:t>   3.3. Wymagania dotyczące zewnętrznych interfejsów</a:t>
            </a:r>
          </a:p>
          <a:p>
            <a:r>
              <a:rPr lang="pl-PL" altLang="pl-PL" sz="1800"/>
              <a:t>   3.4. Wymagania dotyczące wykonywanych operacji</a:t>
            </a:r>
          </a:p>
          <a:p>
            <a:r>
              <a:rPr lang="pl-PL" altLang="pl-PL" sz="1800"/>
              <a:t>   3.5. Wymagania dotyczące wymaganych zasobów</a:t>
            </a:r>
          </a:p>
          <a:p>
            <a:r>
              <a:rPr lang="pl-PL" altLang="pl-PL" sz="1800"/>
              <a:t>   3.6. Wymagania dotyczące sposobów weryfikacji</a:t>
            </a:r>
          </a:p>
          <a:p>
            <a:r>
              <a:rPr lang="pl-PL" altLang="pl-PL" sz="1800"/>
              <a:t>   3.7. Wymagania dotyczące sposobów testowania</a:t>
            </a:r>
          </a:p>
          <a:p>
            <a:r>
              <a:rPr lang="pl-PL" altLang="pl-PL" sz="1800"/>
              <a:t>   3.8. Wymagania dotyczące dokumentacji</a:t>
            </a:r>
          </a:p>
          <a:p>
            <a:r>
              <a:rPr lang="pl-PL" altLang="pl-PL" sz="1800"/>
              <a:t>   3.9. Wymagania dotyczące ochrony</a:t>
            </a:r>
          </a:p>
          <a:p>
            <a:r>
              <a:rPr lang="pl-PL" altLang="pl-PL" sz="1800"/>
              <a:t>   3.10. Wymagania dotyczące przenośności</a:t>
            </a:r>
          </a:p>
          <a:p>
            <a:r>
              <a:rPr lang="pl-PL" altLang="pl-PL" sz="1800"/>
              <a:t>   3.11. Wymagania dotyczące jakości</a:t>
            </a:r>
          </a:p>
          <a:p>
            <a:r>
              <a:rPr lang="pl-PL" altLang="pl-PL" sz="1800"/>
              <a:t>   3.12. Wymagania dotyczące niezawodności</a:t>
            </a:r>
          </a:p>
          <a:p>
            <a:r>
              <a:rPr lang="pl-PL" altLang="pl-PL" sz="1800"/>
              <a:t>   3.13. Wymagania dotyczące pielęgnacyjności</a:t>
            </a:r>
          </a:p>
          <a:p>
            <a:r>
              <a:rPr lang="pl-PL" altLang="pl-PL" sz="1800"/>
              <a:t>   3.14. Wymagania dotyczące bezpieczeństwa</a:t>
            </a:r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Dodatki 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(to, co nie zmieściło się w powyższych punktach)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0963" y="6192838"/>
            <a:ext cx="813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Jakość, styl oraz odpowiedzialność - podobnie jak dla wymagań użytkownika.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8"/>
          <p:cNvSpPr>
            <a:spLocks noChangeArrowheads="1"/>
          </p:cNvSpPr>
          <p:nvPr/>
        </p:nvSpPr>
        <p:spPr bwMode="auto">
          <a:xfrm>
            <a:off x="563563" y="850900"/>
            <a:ext cx="2919412" cy="717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Plan zapewnienia jakości dla fazy analizy</a:t>
            </a:r>
          </a:p>
        </p:txBody>
      </p:sp>
      <p:sp>
        <p:nvSpPr>
          <p:cNvPr id="24580" name="Text Box 1029"/>
          <p:cNvSpPr txBox="1">
            <a:spLocks noChangeArrowheads="1"/>
          </p:cNvSpPr>
          <p:nvPr/>
        </p:nvSpPr>
        <p:spPr bwMode="auto">
          <a:xfrm>
            <a:off x="682625" y="854075"/>
            <a:ext cx="2798763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pl-PL" altLang="pl-PL" b="1"/>
              <a:t>Plan dotyczy wymagań odnośnie: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Sposobów weryfikacji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Sposobów testowania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Jakości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Niezawodności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Pielęgnacyjności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Bezpieczeństwa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Standardów</a:t>
            </a:r>
          </a:p>
        </p:txBody>
      </p:sp>
      <p:sp>
        <p:nvSpPr>
          <p:cNvPr id="24581" name="Rectangle 1032"/>
          <p:cNvSpPr>
            <a:spLocks noChangeArrowheads="1"/>
          </p:cNvSpPr>
          <p:nvPr/>
        </p:nvSpPr>
        <p:spPr bwMode="auto">
          <a:xfrm>
            <a:off x="3984625" y="849313"/>
            <a:ext cx="4538663" cy="717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2" name="Text Box 1027"/>
          <p:cNvSpPr txBox="1">
            <a:spLocks noChangeArrowheads="1"/>
          </p:cNvSpPr>
          <p:nvPr/>
        </p:nvSpPr>
        <p:spPr bwMode="auto">
          <a:xfrm>
            <a:off x="4043363" y="854075"/>
            <a:ext cx="47402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pl-PL" altLang="pl-PL" b="1"/>
              <a:t>Plan powinien zakładać monitorowanie następujących aktywności: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Zarządzanie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Dokumentowanie (jakość dokumentacji)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Standardy, praktyki, konwencje i metryki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Przeglądy i audyty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Testowanie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Raporty problemów i akcje korekcyjne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Narzędzia, techniki i metody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Kontrolowanie wytwarzanego kodu i mediów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Kontrolowanie dostaw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Pielęgnowanie i utrzymywanie kolekcji zapisów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Szkolenie</a:t>
            </a:r>
          </a:p>
          <a:p>
            <a:pPr>
              <a:spcAft>
                <a:spcPct val="20000"/>
              </a:spcAft>
            </a:pPr>
            <a:r>
              <a:rPr lang="pl-PL" altLang="pl-PL"/>
              <a:t>Zarządzanie ryzykiem</a:t>
            </a:r>
          </a:p>
        </p:txBody>
      </p:sp>
      <p:sp>
        <p:nvSpPr>
          <p:cNvPr id="24583" name="AutoShape 1033"/>
          <p:cNvSpPr>
            <a:spLocks noChangeArrowheads="1"/>
          </p:cNvSpPr>
          <p:nvPr/>
        </p:nvSpPr>
        <p:spPr bwMode="auto">
          <a:xfrm>
            <a:off x="3679825" y="1970088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4" name="AutoShape 1034"/>
          <p:cNvSpPr>
            <a:spLocks noChangeArrowheads="1"/>
          </p:cNvSpPr>
          <p:nvPr/>
        </p:nvSpPr>
        <p:spPr bwMode="auto">
          <a:xfrm>
            <a:off x="3679825" y="2312988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5" name="AutoShape 1035"/>
          <p:cNvSpPr>
            <a:spLocks noChangeArrowheads="1"/>
          </p:cNvSpPr>
          <p:nvPr/>
        </p:nvSpPr>
        <p:spPr bwMode="auto">
          <a:xfrm>
            <a:off x="3679825" y="2668588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6" name="AutoShape 1036"/>
          <p:cNvSpPr>
            <a:spLocks noChangeArrowheads="1"/>
          </p:cNvSpPr>
          <p:nvPr/>
        </p:nvSpPr>
        <p:spPr bwMode="auto">
          <a:xfrm>
            <a:off x="3679825" y="3021013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7" name="AutoShape 1037"/>
          <p:cNvSpPr>
            <a:spLocks noChangeArrowheads="1"/>
          </p:cNvSpPr>
          <p:nvPr/>
        </p:nvSpPr>
        <p:spPr bwMode="auto">
          <a:xfrm>
            <a:off x="3679825" y="413702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8" name="AutoShape 1038"/>
          <p:cNvSpPr>
            <a:spLocks noChangeArrowheads="1"/>
          </p:cNvSpPr>
          <p:nvPr/>
        </p:nvSpPr>
        <p:spPr bwMode="auto">
          <a:xfrm>
            <a:off x="3679825" y="15621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9" name="AutoShape 1039"/>
          <p:cNvSpPr>
            <a:spLocks noChangeArrowheads="1"/>
          </p:cNvSpPr>
          <p:nvPr/>
        </p:nvSpPr>
        <p:spPr bwMode="auto">
          <a:xfrm>
            <a:off x="3679825" y="47879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0" name="AutoShape 1040"/>
          <p:cNvSpPr>
            <a:spLocks noChangeArrowheads="1"/>
          </p:cNvSpPr>
          <p:nvPr/>
        </p:nvSpPr>
        <p:spPr bwMode="auto">
          <a:xfrm>
            <a:off x="3679825" y="5180013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1" name="AutoShape 1041"/>
          <p:cNvSpPr>
            <a:spLocks noChangeArrowheads="1"/>
          </p:cNvSpPr>
          <p:nvPr/>
        </p:nvSpPr>
        <p:spPr bwMode="auto">
          <a:xfrm>
            <a:off x="330200" y="1601788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2" name="AutoShape 1042"/>
          <p:cNvSpPr>
            <a:spLocks noChangeArrowheads="1"/>
          </p:cNvSpPr>
          <p:nvPr/>
        </p:nvSpPr>
        <p:spPr bwMode="auto">
          <a:xfrm>
            <a:off x="3679825" y="583247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3" name="AutoShape 1043"/>
          <p:cNvSpPr>
            <a:spLocks noChangeArrowheads="1"/>
          </p:cNvSpPr>
          <p:nvPr/>
        </p:nvSpPr>
        <p:spPr bwMode="auto">
          <a:xfrm>
            <a:off x="3679825" y="62103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4" name="AutoShape 1044"/>
          <p:cNvSpPr>
            <a:spLocks noChangeArrowheads="1"/>
          </p:cNvSpPr>
          <p:nvPr/>
        </p:nvSpPr>
        <p:spPr bwMode="auto">
          <a:xfrm>
            <a:off x="3679825" y="3408363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5" name="AutoShape 1045"/>
          <p:cNvSpPr>
            <a:spLocks noChangeArrowheads="1"/>
          </p:cNvSpPr>
          <p:nvPr/>
        </p:nvSpPr>
        <p:spPr bwMode="auto">
          <a:xfrm>
            <a:off x="330200" y="22987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6" name="AutoShape 1046"/>
          <p:cNvSpPr>
            <a:spLocks noChangeArrowheads="1"/>
          </p:cNvSpPr>
          <p:nvPr/>
        </p:nvSpPr>
        <p:spPr bwMode="auto">
          <a:xfrm>
            <a:off x="330200" y="266065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7" name="AutoShape 1047"/>
          <p:cNvSpPr>
            <a:spLocks noChangeArrowheads="1"/>
          </p:cNvSpPr>
          <p:nvPr/>
        </p:nvSpPr>
        <p:spPr bwMode="auto">
          <a:xfrm>
            <a:off x="330200" y="3022600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8" name="AutoShape 1048"/>
          <p:cNvSpPr>
            <a:spLocks noChangeArrowheads="1"/>
          </p:cNvSpPr>
          <p:nvPr/>
        </p:nvSpPr>
        <p:spPr bwMode="auto">
          <a:xfrm>
            <a:off x="330200" y="338772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99" name="AutoShape 1049"/>
          <p:cNvSpPr>
            <a:spLocks noChangeArrowheads="1"/>
          </p:cNvSpPr>
          <p:nvPr/>
        </p:nvSpPr>
        <p:spPr bwMode="auto">
          <a:xfrm>
            <a:off x="330200" y="376237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600" name="AutoShape 1050"/>
          <p:cNvSpPr>
            <a:spLocks noChangeArrowheads="1"/>
          </p:cNvSpPr>
          <p:nvPr/>
        </p:nvSpPr>
        <p:spPr bwMode="auto">
          <a:xfrm>
            <a:off x="330200" y="1939925"/>
            <a:ext cx="354013" cy="30797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Kluczowe czynniki sukcesu fazy analizy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8382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Zaangażowanie właściwych osób ze strony klienta</a:t>
            </a:r>
          </a:p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Kompleksowe i całościowe podejście do problemu,  </a:t>
            </a: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nie koncentrowanie się na partykularnych jego aspektach</a:t>
            </a:r>
            <a:endParaRPr lang="pl-PL" altLang="pl-PL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Nie unikanie trudnych problemów </a:t>
            </a: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(bezpieczeństwo, skalowalność, szacunki objętości i przyrostu danych, itd.)</a:t>
            </a:r>
            <a:endParaRPr lang="pl-PL" altLang="pl-PL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Zachowanie przyjętych standardów, </a:t>
            </a: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np. w zakresie notacji</a:t>
            </a:r>
            <a:endParaRPr lang="pl-PL" altLang="pl-PL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Sprawdzenie poprawności i wzajemnej spójności modelu</a:t>
            </a:r>
          </a:p>
          <a:p>
            <a:pPr>
              <a:spcBef>
                <a:spcPct val="6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Przejrzystość, logiczny układ i spójność dokumentacji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04800" y="4419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304800" y="3810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04800" y="1905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304800" y="28638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04800" y="12954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304800" y="4953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Podstawowe rezultaty fazy analizy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83058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Poprawiony dokument opisujący wymagania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Słownik danych zawierający specyfikację modelu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Dokument opisujący stworzony model, zawierający:</a:t>
            </a:r>
          </a:p>
          <a:p>
            <a:pPr>
              <a:buFontTx/>
              <a:buChar char="•"/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diagram klas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diagram przypadków użycia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diagramy sekwencji komunikatów (dla wybranych sytuacji)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diagramy stanów (dla wybranych sytuacji)</a:t>
            </a:r>
          </a:p>
          <a:p>
            <a:pPr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raport zawierający definicje i opisy klas, atrybutów, związków,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  metod, itd.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Harmonogram fazy projektowania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Wstępne przypisanie ludzi i zespołów do zadań 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438150" y="4848225"/>
            <a:ext cx="388938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438150" y="1863725"/>
            <a:ext cx="388938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38150" y="2441575"/>
            <a:ext cx="388938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38150" y="1330325"/>
            <a:ext cx="388938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438150" y="5381625"/>
            <a:ext cx="388938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Faza analizy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2368550"/>
            <a:ext cx="855186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pl-PL" altLang="pl-PL" dirty="0" smtClean="0"/>
              <a:t>Celem </a:t>
            </a:r>
            <a:r>
              <a:rPr lang="pl-PL" altLang="pl-PL" dirty="0"/>
              <a:t>fazy </a:t>
            </a:r>
            <a:r>
              <a:rPr lang="pl-PL" altLang="pl-PL" b="1" dirty="0"/>
              <a:t>analizy</a:t>
            </a:r>
            <a:r>
              <a:rPr lang="pl-PL" altLang="pl-PL" dirty="0"/>
              <a:t> jest ustalenie wszystkich tych czynników lub warunków w dziedzinie przedmiotowej, w otoczeniu realizatorów projektu, w istniejących lub planowanych systemach komputerowych, które mogą wpłynąć na decyzje projektowe, na przebieg procesu projektowego i na realizację wymagań. </a:t>
            </a:r>
            <a:endParaRPr lang="pl-PL" altLang="pl-PL" sz="1200" dirty="0"/>
          </a:p>
          <a:p>
            <a:pPr>
              <a:spcBef>
                <a:spcPts val="600"/>
              </a:spcBef>
            </a:pPr>
            <a:r>
              <a:rPr lang="pl-PL" altLang="pl-PL" dirty="0"/>
              <a:t>Wynikiem jest </a:t>
            </a:r>
            <a:r>
              <a:rPr lang="pl-PL" altLang="pl-PL" b="1" dirty="0"/>
              <a:t>logiczny model systemu</a:t>
            </a:r>
            <a:r>
              <a:rPr lang="pl-PL" altLang="pl-PL" dirty="0"/>
              <a:t>, opisujący sposób realizacji przez system postawionych wymagań, lecz abstrahujących od szczegółów implementacyjnych</a:t>
            </a:r>
            <a:r>
              <a:rPr lang="pl-PL" altLang="pl-PL" dirty="0" smtClean="0"/>
              <a:t>.</a:t>
            </a:r>
            <a:endParaRPr lang="pl-PL" altLang="pl-PL" dirty="0"/>
          </a:p>
          <a:p>
            <a:pPr marL="36576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altLang="pl-PL" sz="1800" dirty="0" smtClean="0"/>
              <a:t>Faza analizy jest kontynuacją fazy zbierania wymagań, a jednocześnie krystalizacją wizji przyszłego systemu. </a:t>
            </a:r>
          </a:p>
          <a:p>
            <a:pPr>
              <a:spcBef>
                <a:spcPts val="600"/>
              </a:spcBef>
            </a:pPr>
            <a:r>
              <a:rPr lang="pl-PL" altLang="pl-PL" dirty="0" smtClean="0"/>
              <a:t>Końcowe dokumenty analizy są pierwszymi dokumentami projektowymi.</a:t>
            </a:r>
          </a:p>
          <a:p>
            <a:pPr marL="36576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altLang="pl-PL" sz="1800" dirty="0" smtClean="0"/>
              <a:t>W </a:t>
            </a:r>
            <a:r>
              <a:rPr lang="pl-PL" altLang="pl-PL" sz="1800" dirty="0"/>
              <a:t>odróżnieniu, celem fazy </a:t>
            </a:r>
            <a:r>
              <a:rPr lang="pl-PL" altLang="pl-PL" sz="1800" b="1" dirty="0"/>
              <a:t>projektowania</a:t>
            </a:r>
            <a:r>
              <a:rPr lang="pl-PL" altLang="pl-PL" sz="1800" dirty="0"/>
              <a:t> jest udzielenie odpowiedzi na pytanie: </a:t>
            </a:r>
            <a:r>
              <a:rPr lang="pl-PL" altLang="pl-PL" sz="1800" dirty="0" smtClean="0"/>
              <a:t>Jak </a:t>
            </a:r>
            <a:r>
              <a:rPr lang="pl-PL" altLang="pl-PL" sz="1800" dirty="0"/>
              <a:t>system ma być zaimplementowany? Wynikiem jest opis sposobu implementacji.</a:t>
            </a:r>
            <a:endParaRPr lang="pl-PL" altLang="pl-PL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27000" y="852488"/>
            <a:ext cx="8839200" cy="13493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730250" y="925513"/>
            <a:ext cx="1943100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Określenie wymagań</a:t>
            </a:r>
            <a:endParaRPr lang="pl-PL" altLang="pl-PL" sz="140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914650" y="925513"/>
            <a:ext cx="1392238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Projektowanie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543425" y="925513"/>
            <a:ext cx="1428750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Implementacja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6169025" y="925513"/>
            <a:ext cx="1154113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Testowanie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7519988" y="925513"/>
            <a:ext cx="1277937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Konserwacja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35013" y="1268413"/>
            <a:ext cx="806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22313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7407275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6097588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4427538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781300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8791575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92088" y="15049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Faza strategiczna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216150" y="148113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Analiza</a:t>
            </a: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88925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1801813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079625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296863" y="1519238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2084388" y="1519238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294063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775450" y="1506538"/>
            <a:ext cx="96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Instalacja</a:t>
            </a: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6856413" y="1439863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6858000" y="1520825"/>
            <a:ext cx="823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7680325" y="1439863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2224088" y="179070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2225675" y="1871663"/>
            <a:ext cx="52085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7419975" y="179070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4251325" y="1801813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Dokumentacja</a:t>
            </a: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2090738" y="1533525"/>
            <a:ext cx="12128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169863" y="2390775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193675" y="3670627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56" name="AutoShape 36"/>
          <p:cNvSpPr>
            <a:spLocks noChangeArrowheads="1"/>
          </p:cNvSpPr>
          <p:nvPr/>
        </p:nvSpPr>
        <p:spPr bwMode="auto">
          <a:xfrm>
            <a:off x="169863" y="4989951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1026"/>
          <p:cNvSpPr>
            <a:spLocks noChangeArrowheads="1"/>
          </p:cNvSpPr>
          <p:nvPr/>
        </p:nvSpPr>
        <p:spPr bwMode="auto">
          <a:xfrm>
            <a:off x="5132388" y="3575050"/>
            <a:ext cx="3935412" cy="30067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A27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47" name="Oval 1027"/>
          <p:cNvSpPr>
            <a:spLocks noChangeArrowheads="1"/>
          </p:cNvSpPr>
          <p:nvPr/>
        </p:nvSpPr>
        <p:spPr bwMode="auto">
          <a:xfrm>
            <a:off x="5511800" y="4141788"/>
            <a:ext cx="3176588" cy="2278062"/>
          </a:xfrm>
          <a:prstGeom prst="ellipse">
            <a:avLst/>
          </a:prstGeom>
          <a:gradFill rotWithShape="0">
            <a:gsLst>
              <a:gs pos="0">
                <a:srgbClr val="66FFFF"/>
              </a:gs>
              <a:gs pos="100000">
                <a:srgbClr val="2F7676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Model analityczny</a:t>
            </a:r>
          </a:p>
        </p:txBody>
      </p:sp>
      <p:sp>
        <p:nvSpPr>
          <p:cNvPr id="6149" name="Text Box 1029"/>
          <p:cNvSpPr txBox="1">
            <a:spLocks noChangeArrowheads="1"/>
          </p:cNvSpPr>
          <p:nvPr/>
        </p:nvSpPr>
        <p:spPr bwMode="auto">
          <a:xfrm>
            <a:off x="266700" y="944563"/>
            <a:ext cx="7869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Z reguły wykracza poza zakres odpowiedzialności systemu. Przyczyny:</a:t>
            </a:r>
          </a:p>
        </p:txBody>
      </p:sp>
      <p:sp>
        <p:nvSpPr>
          <p:cNvPr id="6150" name="Text Box 1030"/>
          <p:cNvSpPr txBox="1">
            <a:spLocks noChangeArrowheads="1"/>
          </p:cNvSpPr>
          <p:nvPr/>
        </p:nvSpPr>
        <p:spPr bwMode="auto">
          <a:xfrm>
            <a:off x="638175" y="1639888"/>
            <a:ext cx="8505825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Ujęcie w modelu pewnych elementów dziedziny problemu nie będących częścią systemu czyni model bardziej zrozumiałym. Przykładem jest ujęcie w modelu systemów zewnętrznych, z którymi system ma współpracować.</a:t>
            </a:r>
          </a:p>
          <a:p>
            <a:endParaRPr lang="pl-PL" altLang="pl-PL"/>
          </a:p>
          <a:p>
            <a:r>
              <a:rPr lang="pl-PL" altLang="pl-PL"/>
              <a:t>Na etapie modelowania może nie być jasne, które elementy modelu będą realizowane przez oprogramowanie, a które w sposób sprzętowy lub ręcznie.</a:t>
            </a:r>
          </a:p>
          <a:p>
            <a:endParaRPr lang="pl-PL" altLang="pl-PL"/>
          </a:p>
          <a:p>
            <a:r>
              <a:rPr lang="pl-PL" altLang="pl-PL"/>
              <a:t>Dostępne środki mogą nie pozwolić na </a:t>
            </a:r>
          </a:p>
          <a:p>
            <a:r>
              <a:rPr lang="pl-PL" altLang="pl-PL"/>
              <a:t>realizację systemu w całości. </a:t>
            </a:r>
          </a:p>
          <a:p>
            <a:r>
              <a:rPr lang="pl-PL" altLang="pl-PL"/>
              <a:t>Celem analizy może być wykrycie tych </a:t>
            </a:r>
          </a:p>
          <a:p>
            <a:r>
              <a:rPr lang="pl-PL" altLang="pl-PL"/>
              <a:t>fragmentów dziedziny problemu, których </a:t>
            </a:r>
          </a:p>
          <a:p>
            <a:r>
              <a:rPr lang="pl-PL" altLang="pl-PL"/>
              <a:t>wspomaganie za pomocą oprogramowania </a:t>
            </a:r>
          </a:p>
          <a:p>
            <a:r>
              <a:rPr lang="pl-PL" altLang="pl-PL"/>
              <a:t>będzie szczególnie przydatne.</a:t>
            </a:r>
          </a:p>
        </p:txBody>
      </p:sp>
      <p:sp>
        <p:nvSpPr>
          <p:cNvPr id="6151" name="AutoShape 1031"/>
          <p:cNvSpPr>
            <a:spLocks noChangeArrowheads="1"/>
          </p:cNvSpPr>
          <p:nvPr/>
        </p:nvSpPr>
        <p:spPr bwMode="auto">
          <a:xfrm>
            <a:off x="182563" y="1636713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2" name="AutoShape 1032"/>
          <p:cNvSpPr>
            <a:spLocks noChangeArrowheads="1"/>
          </p:cNvSpPr>
          <p:nvPr/>
        </p:nvSpPr>
        <p:spPr bwMode="auto">
          <a:xfrm>
            <a:off x="182563" y="28829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3" name="AutoShape 1033"/>
          <p:cNvSpPr>
            <a:spLocks noChangeArrowheads="1"/>
          </p:cNvSpPr>
          <p:nvPr/>
        </p:nvSpPr>
        <p:spPr bwMode="auto">
          <a:xfrm>
            <a:off x="182563" y="3775075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4" name="Oval 1034"/>
          <p:cNvSpPr>
            <a:spLocks noChangeArrowheads="1"/>
          </p:cNvSpPr>
          <p:nvPr/>
        </p:nvSpPr>
        <p:spPr bwMode="auto">
          <a:xfrm>
            <a:off x="5789613" y="4745038"/>
            <a:ext cx="2622550" cy="127158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Zakres</a:t>
            </a:r>
          </a:p>
          <a:p>
            <a:pPr algn="ctr"/>
            <a:r>
              <a:rPr lang="pl-PL" altLang="pl-PL" sz="1800"/>
              <a:t>odpowiedzialności</a:t>
            </a:r>
          </a:p>
          <a:p>
            <a:pPr algn="ctr"/>
            <a:r>
              <a:rPr lang="pl-PL" altLang="pl-PL" sz="1800"/>
              <a:t>systemu</a:t>
            </a:r>
          </a:p>
        </p:txBody>
      </p:sp>
      <p:sp>
        <p:nvSpPr>
          <p:cNvPr id="6155" name="Text Box 1035"/>
          <p:cNvSpPr txBox="1">
            <a:spLocks noChangeArrowheads="1"/>
          </p:cNvSpPr>
          <p:nvPr/>
        </p:nvSpPr>
        <p:spPr bwMode="auto">
          <a:xfrm>
            <a:off x="6096000" y="4357688"/>
            <a:ext cx="189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Model analityczny</a:t>
            </a:r>
          </a:p>
        </p:txBody>
      </p:sp>
      <p:sp>
        <p:nvSpPr>
          <p:cNvPr id="6156" name="Text Box 1036"/>
          <p:cNvSpPr txBox="1">
            <a:spLocks noChangeArrowheads="1"/>
          </p:cNvSpPr>
          <p:nvPr/>
        </p:nvSpPr>
        <p:spPr bwMode="auto">
          <a:xfrm>
            <a:off x="6078538" y="370205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Dziedzina problemu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ChangeArrowheads="1"/>
          </p:cNvSpPr>
          <p:nvPr/>
        </p:nvSpPr>
        <p:spPr bwMode="auto">
          <a:xfrm>
            <a:off x="290416" y="4373217"/>
            <a:ext cx="8853584" cy="17015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Cechy modelu </a:t>
            </a:r>
            <a:r>
              <a:rPr lang="pl-PL" altLang="pl-PL" dirty="0" smtClean="0"/>
              <a:t>analitycznego</a:t>
            </a:r>
            <a:endParaRPr lang="pl-PL" altLang="pl-PL" dirty="0" smtClean="0"/>
          </a:p>
        </p:txBody>
      </p:sp>
      <p:sp>
        <p:nvSpPr>
          <p:cNvPr id="7172" name="Text Box 1027"/>
          <p:cNvSpPr txBox="1">
            <a:spLocks noChangeArrowheads="1"/>
          </p:cNvSpPr>
          <p:nvPr/>
        </p:nvSpPr>
        <p:spPr bwMode="auto">
          <a:xfrm>
            <a:off x="346075" y="982704"/>
            <a:ext cx="8555037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/>
              <a:t>Uproszczony opis </a:t>
            </a:r>
            <a:r>
              <a:rPr lang="pl-PL" altLang="pl-PL" sz="2400" dirty="0" smtClean="0"/>
              <a:t>systemu - </a:t>
            </a:r>
            <a:r>
              <a:rPr lang="pl-PL" altLang="pl-PL" sz="2400" dirty="0"/>
              <a:t>pokazuje co system musi </a:t>
            </a:r>
            <a:r>
              <a:rPr lang="pl-PL" altLang="pl-PL" sz="2400" dirty="0" smtClean="0"/>
              <a:t>robić</a:t>
            </a:r>
            <a:endParaRPr lang="pl-PL" altLang="pl-P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/>
              <a:t>Hierarchiczna dekompozycja funkcji </a:t>
            </a:r>
            <a:r>
              <a:rPr lang="pl-PL" altLang="pl-PL" sz="2400" dirty="0" smtClean="0"/>
              <a:t>systemu</a:t>
            </a:r>
            <a:endParaRPr lang="pl-PL" altLang="pl-P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 smtClean="0"/>
              <a:t>Opisany </a:t>
            </a:r>
            <a:r>
              <a:rPr lang="pl-PL" altLang="pl-PL" sz="2400" dirty="0"/>
              <a:t>przy pomocy notacji zgodnej z pewną </a:t>
            </a:r>
            <a:r>
              <a:rPr lang="pl-PL" altLang="pl-PL" sz="2400" dirty="0" smtClean="0"/>
              <a:t>konwencją</a:t>
            </a:r>
            <a:endParaRPr lang="pl-PL" altLang="pl-P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 smtClean="0"/>
              <a:t>Zbudowany </a:t>
            </a:r>
            <a:r>
              <a:rPr lang="pl-PL" altLang="pl-PL" sz="2400" dirty="0"/>
              <a:t>przy użyciu dobrze rozpoznanych metod i </a:t>
            </a:r>
            <a:r>
              <a:rPr lang="pl-PL" altLang="pl-PL" sz="2400" dirty="0" smtClean="0"/>
              <a:t>narzędzi</a:t>
            </a:r>
            <a:endParaRPr lang="pl-PL" altLang="pl-P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 smtClean="0"/>
              <a:t>Używany </a:t>
            </a:r>
            <a:r>
              <a:rPr lang="pl-PL" altLang="pl-PL" sz="2400" dirty="0"/>
              <a:t>do wnioskowania o przyszłym </a:t>
            </a:r>
            <a:r>
              <a:rPr lang="pl-PL" altLang="pl-PL" sz="2400" dirty="0" smtClean="0"/>
              <a:t>oprogramowaniu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 smtClean="0"/>
              <a:t>Unika </a:t>
            </a:r>
            <a:r>
              <a:rPr lang="pl-PL" altLang="pl-PL" sz="2400" dirty="0"/>
              <a:t>terminologii </a:t>
            </a:r>
            <a:r>
              <a:rPr lang="pl-PL" altLang="pl-PL" sz="2400" dirty="0" smtClean="0"/>
              <a:t>implementacyjnej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sz="2400" dirty="0" smtClean="0"/>
              <a:t>Pozwala </a:t>
            </a:r>
            <a:r>
              <a:rPr lang="pl-PL" altLang="pl-PL" sz="2400" dirty="0"/>
              <a:t>na wnioskowanie „od przyczyny do skutku” i </a:t>
            </a:r>
            <a:r>
              <a:rPr lang="pl-PL" altLang="pl-PL" sz="2400" dirty="0" smtClean="0"/>
              <a:t>odwrotnie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altLang="pl-P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dirty="0"/>
              <a:t>Model oprogramowania powinien być jego uproszonym opisem, opisującym wszystkie istotne cechy oprogramowania na wysokim poziomie abstrakcji.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altLang="pl-PL" dirty="0"/>
              <a:t>Model ten </a:t>
            </a:r>
            <a:r>
              <a:rPr lang="pl-PL" altLang="pl-PL" dirty="0" smtClean="0"/>
              <a:t>nie </a:t>
            </a:r>
            <a:r>
              <a:rPr lang="pl-PL" altLang="pl-PL" dirty="0"/>
              <a:t>zastępuje doświadczenia i wnikliwości projektantów, lecz pomaga projektantom w zastosowaniu tych walorów</a:t>
            </a:r>
            <a:r>
              <a:rPr lang="pl-PL" altLang="pl-PL" dirty="0" smtClean="0"/>
              <a:t>.</a:t>
            </a:r>
            <a:endParaRPr lang="pl-PL" alt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Czynności w fazie analizy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17525" y="871538"/>
            <a:ext cx="862647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Rozpoznanie, wyjaśnianie, modelowanie, specyfikowanie i dokumentowanie rzeczywistości lub problemu będącego przedmiotem </a:t>
            </a:r>
            <a:r>
              <a:rPr lang="pl-PL" altLang="pl-PL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projektu</a:t>
            </a:r>
            <a:endParaRPr lang="pl-PL" altLang="pl-PL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ct val="50000"/>
              </a:spcAft>
            </a:pP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Ustalenie kontekstu </a:t>
            </a:r>
            <a:r>
              <a:rPr lang="pl-PL" altLang="pl-PL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projektu</a:t>
            </a:r>
            <a:endParaRPr lang="pl-PL" altLang="pl-PL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ct val="50000"/>
              </a:spcAft>
            </a:pP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Ustalenie wymagań </a:t>
            </a:r>
            <a:r>
              <a:rPr lang="pl-PL" altLang="pl-PL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użytkowników</a:t>
            </a:r>
            <a:endParaRPr lang="pl-PL" altLang="pl-PL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ct val="50000"/>
              </a:spcAft>
            </a:pP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Ustalenie wymagań organizacyjnych</a:t>
            </a:r>
          </a:p>
          <a:p>
            <a:pPr algn="just">
              <a:spcAft>
                <a:spcPct val="50000"/>
              </a:spcAft>
            </a:pP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Inne ustalenia, np. dotyczące preferencji sprzętowych, preferencji w zakresie oprogramowania, ograniczeń finansowych, ograniczeń czasowych, itd.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49238" y="3824288"/>
            <a:ext cx="8894762" cy="132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Na początku analiza </a:t>
            </a:r>
            <a:r>
              <a:rPr lang="pl-PL" altLang="pl-PL" dirty="0">
                <a:solidFill>
                  <a:schemeClr val="tx1"/>
                </a:solidFill>
                <a:latin typeface="Times New Roman" panose="02020603050405020304" pitchFamily="18" charset="0"/>
              </a:rPr>
              <a:t>nie powinna stawiać nacisku na zmianę rzeczywistości poprzez wprowadzenie </a:t>
            </a:r>
            <a:r>
              <a:rPr lang="pl-PL" altLang="pl-PL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nowych </a:t>
            </a:r>
            <a:r>
              <a:rPr lang="pl-PL" altLang="pl-PL" dirty="0">
                <a:solidFill>
                  <a:schemeClr val="tx1"/>
                </a:solidFill>
                <a:latin typeface="Times New Roman" panose="02020603050405020304" pitchFamily="18" charset="0"/>
              </a:rPr>
              <a:t>elementów np. w postaci systemu komputerowego. Jej </a:t>
            </a:r>
            <a:r>
              <a:rPr lang="pl-PL" altLang="pl-PL" b="1" dirty="0">
                <a:solidFill>
                  <a:schemeClr val="tx1"/>
                </a:solidFill>
                <a:latin typeface="Times New Roman" panose="02020603050405020304" pitchFamily="18" charset="0"/>
              </a:rPr>
              <a:t>celem jest rozpoznanie</a:t>
            </a:r>
            <a:r>
              <a:rPr lang="pl-PL" altLang="pl-PL" dirty="0">
                <a:solidFill>
                  <a:schemeClr val="tx1"/>
                </a:solidFill>
                <a:latin typeface="Times New Roman" panose="02020603050405020304" pitchFamily="18" charset="0"/>
              </a:rPr>
              <a:t> wszystkich tych aspektów rzeczywistości, które mogłyby mieć wpływ na postać, organizację lub wynik projektu. 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93663" y="20637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93663" y="863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93663" y="16319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93663" y="25336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93663" y="3032125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2" name="pole tekstowe 1"/>
          <p:cNvSpPr txBox="1">
            <a:spLocks noChangeArrowheads="1"/>
          </p:cNvSpPr>
          <p:nvPr/>
        </p:nvSpPr>
        <p:spPr bwMode="auto">
          <a:xfrm>
            <a:off x="249238" y="5381625"/>
            <a:ext cx="8874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dirty="0"/>
              <a:t>Na pewnym etapie analizy nie da się już uniknąć sformułowań i tez odnoszących się do przyszłego systemu. Dlatego nie da się też uniknąć decyzji projektowych</a:t>
            </a:r>
            <a:r>
              <a:rPr lang="pl-PL" altLang="pl-PL" dirty="0" smtClean="0"/>
              <a:t>.</a:t>
            </a:r>
            <a:endParaRPr lang="pl-PL" alt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Tematy i techniki analizy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6802438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Budowa statycznego modelu klas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Analiza funkcji i przypadków użycia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Weryfikacja klas i obiektów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Identyfikacja i definiowanie metod oraz komunikatów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Modelowanie stanów i przejść między stanami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Modelowanie procesów i przepływów danych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Modelowanie przepływu sterowania</a:t>
            </a:r>
          </a:p>
          <a:p>
            <a:pPr>
              <a:spcBef>
                <a:spcPct val="50000"/>
              </a:spcBef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Inne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33400" y="2286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33400" y="28956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33400" y="16764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533400" y="44958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33400" y="39624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533400" y="1143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533400" y="34290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33400" y="502920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93725" y="5562600"/>
            <a:ext cx="85502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Wiele tych technik było omówionych podczas prezentacji UML i metodyki obiektowej.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Wymagania na oprogramowanie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8163" y="1960563"/>
            <a:ext cx="2840037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Funkcji systemu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Wydajności systemu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Zewnętrznych interfejsów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Wykonywanych operacji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Wymaganych zasobów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Sposobów weryfikacji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Sposobów testowania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0188" y="873125"/>
            <a:ext cx="8913812" cy="714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 trakcie analizy wymagania użytkownika są przekształcane w </a:t>
            </a:r>
          </a:p>
          <a:p>
            <a:r>
              <a:rPr lang="pl-PL" altLang="pl-PL" b="1"/>
              <a:t>wymagania na oprogramowanie. </a:t>
            </a:r>
            <a:r>
              <a:rPr lang="pl-PL" altLang="pl-PL"/>
              <a:t>Mogą one dotyczyć: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0825" y="1960563"/>
            <a:ext cx="1919288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Dokumentacji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Ochrony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Bezpieczeństwa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Przenośności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Jakości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Niezawodności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Pielęgnacyjności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30188" y="5276850"/>
            <a:ext cx="8913812" cy="10191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Wymagania powinny być zorganizowane hierarchicznie. </a:t>
            </a:r>
          </a:p>
          <a:p>
            <a:r>
              <a:rPr lang="pl-PL" altLang="pl-PL"/>
              <a:t>Wymagania niefunkcjonalne powinny być skojarzone z wymaganiami funkcjonalnymi (np. poprzez wzajemne odsyłacze). </a:t>
            </a:r>
          </a:p>
        </p:txBody>
      </p:sp>
      <p:sp>
        <p:nvSpPr>
          <p:cNvPr id="10247" name="AutoShape 12"/>
          <p:cNvSpPr>
            <a:spLocks noChangeArrowheads="1"/>
          </p:cNvSpPr>
          <p:nvPr/>
        </p:nvSpPr>
        <p:spPr bwMode="auto">
          <a:xfrm>
            <a:off x="241300" y="2052638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8" name="AutoShape 16"/>
          <p:cNvSpPr>
            <a:spLocks noChangeArrowheads="1"/>
          </p:cNvSpPr>
          <p:nvPr/>
        </p:nvSpPr>
        <p:spPr bwMode="auto">
          <a:xfrm>
            <a:off x="241300" y="288607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9" name="AutoShape 19"/>
          <p:cNvSpPr>
            <a:spLocks noChangeArrowheads="1"/>
          </p:cNvSpPr>
          <p:nvPr/>
        </p:nvSpPr>
        <p:spPr bwMode="auto">
          <a:xfrm>
            <a:off x="242888" y="416877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0" name="AutoShape 22"/>
          <p:cNvSpPr>
            <a:spLocks noChangeArrowheads="1"/>
          </p:cNvSpPr>
          <p:nvPr/>
        </p:nvSpPr>
        <p:spPr bwMode="auto">
          <a:xfrm>
            <a:off x="5014913" y="4191000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1" name="AutoShape 23"/>
          <p:cNvSpPr>
            <a:spLocks noChangeArrowheads="1"/>
          </p:cNvSpPr>
          <p:nvPr/>
        </p:nvSpPr>
        <p:spPr bwMode="auto">
          <a:xfrm>
            <a:off x="5013325" y="4640263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2" name="AutoShape 26"/>
          <p:cNvSpPr>
            <a:spLocks noChangeArrowheads="1"/>
          </p:cNvSpPr>
          <p:nvPr/>
        </p:nvSpPr>
        <p:spPr bwMode="auto">
          <a:xfrm>
            <a:off x="5013325" y="376237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3" name="AutoShape 27"/>
          <p:cNvSpPr>
            <a:spLocks noChangeArrowheads="1"/>
          </p:cNvSpPr>
          <p:nvPr/>
        </p:nvSpPr>
        <p:spPr bwMode="auto">
          <a:xfrm>
            <a:off x="241300" y="4608513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4" name="AutoShape 28"/>
          <p:cNvSpPr>
            <a:spLocks noChangeArrowheads="1"/>
          </p:cNvSpPr>
          <p:nvPr/>
        </p:nvSpPr>
        <p:spPr bwMode="auto">
          <a:xfrm>
            <a:off x="5013325" y="2068513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5" name="AutoShape 29"/>
          <p:cNvSpPr>
            <a:spLocks noChangeArrowheads="1"/>
          </p:cNvSpPr>
          <p:nvPr/>
        </p:nvSpPr>
        <p:spPr bwMode="auto">
          <a:xfrm>
            <a:off x="5013325" y="2481263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6" name="AutoShape 30"/>
          <p:cNvSpPr>
            <a:spLocks noChangeArrowheads="1"/>
          </p:cNvSpPr>
          <p:nvPr/>
        </p:nvSpPr>
        <p:spPr bwMode="auto">
          <a:xfrm>
            <a:off x="5013325" y="3332163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7" name="AutoShape 31"/>
          <p:cNvSpPr>
            <a:spLocks noChangeArrowheads="1"/>
          </p:cNvSpPr>
          <p:nvPr/>
        </p:nvSpPr>
        <p:spPr bwMode="auto">
          <a:xfrm>
            <a:off x="5014913" y="291782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8" name="AutoShape 32"/>
          <p:cNvSpPr>
            <a:spLocks noChangeArrowheads="1"/>
          </p:cNvSpPr>
          <p:nvPr/>
        </p:nvSpPr>
        <p:spPr bwMode="auto">
          <a:xfrm>
            <a:off x="242888" y="246062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9" name="AutoShape 34"/>
          <p:cNvSpPr>
            <a:spLocks noChangeArrowheads="1"/>
          </p:cNvSpPr>
          <p:nvPr/>
        </p:nvSpPr>
        <p:spPr bwMode="auto">
          <a:xfrm>
            <a:off x="242888" y="330517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60" name="AutoShape 35"/>
          <p:cNvSpPr>
            <a:spLocks noChangeArrowheads="1"/>
          </p:cNvSpPr>
          <p:nvPr/>
        </p:nvSpPr>
        <p:spPr bwMode="auto">
          <a:xfrm>
            <a:off x="242888" y="3730625"/>
            <a:ext cx="273050" cy="2508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61" name="Nawias klamrowy zamykający 1"/>
          <p:cNvSpPr>
            <a:spLocks/>
          </p:cNvSpPr>
          <p:nvPr/>
        </p:nvSpPr>
        <p:spPr bwMode="auto">
          <a:xfrm>
            <a:off x="7410450" y="2481263"/>
            <a:ext cx="211138" cy="687387"/>
          </a:xfrm>
          <a:prstGeom prst="rightBrace">
            <a:avLst>
              <a:gd name="adj1" fmla="val 833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Reguły modelu logicznego opartego na funkcjach</a:t>
            </a: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488950" y="847725"/>
            <a:ext cx="8655050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/>
              <a:t>Funkcje muszą mieć pojedyncze, zdefiniowane cele.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Funkcje powinny być zdefiniowane na tym samym poziomie </a:t>
            </a:r>
            <a:r>
              <a:rPr lang="pl-PL" altLang="pl-PL" sz="1800"/>
              <a:t>(np. funkcja </a:t>
            </a:r>
            <a:r>
              <a:rPr lang="pl-PL" altLang="pl-PL" sz="1800" i="1"/>
              <a:t>Oblicz Sumę Kontrolną</a:t>
            </a:r>
            <a:r>
              <a:rPr lang="pl-PL" altLang="pl-PL" sz="1800"/>
              <a:t> jest niższego poziomu niż funkcja </a:t>
            </a:r>
            <a:r>
              <a:rPr lang="pl-PL" altLang="pl-PL" sz="1800" i="1"/>
              <a:t>Obsługa Protokołu Sieciowego</a:t>
            </a:r>
            <a:r>
              <a:rPr lang="pl-PL" altLang="pl-PL" sz="1800"/>
              <a:t>).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Interfejsy do funkcji (wejście i wyjście) powinny być minimalne. Pozwala to na łatwiejsze oddzielenie poszczególnych funkcji.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Przy dekompozycji funkcji należy trzymać się zasady „nie więcej niż 7 funkcji podrzędnych”. 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Opis funkcji nie powinien odwoływać się do pojęć i terminów implementacyjnych </a:t>
            </a:r>
            <a:r>
              <a:rPr lang="pl-PL" altLang="pl-PL" sz="1800"/>
              <a:t>(takich jak plik, zapis, zadanie, moduł, stacja robocza).</a:t>
            </a:r>
            <a:endParaRPr lang="pl-PL" altLang="pl-PL"/>
          </a:p>
          <a:p>
            <a:pPr>
              <a:spcAft>
                <a:spcPct val="35000"/>
              </a:spcAft>
            </a:pPr>
            <a:r>
              <a:rPr lang="pl-PL" altLang="pl-PL"/>
              <a:t>Należy podawać wskaźniki wydajnościowe funkcji </a:t>
            </a:r>
            <a:r>
              <a:rPr lang="pl-PL" altLang="pl-PL" sz="1800"/>
              <a:t>(szybkość, częstość, itd)</a:t>
            </a:r>
            <a:r>
              <a:rPr lang="pl-PL" altLang="pl-PL"/>
              <a:t> wszędzie tam, gdzie jest to możliwe.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Powinny być zidentyfikowane funkcje krytyczne </a:t>
            </a:r>
            <a:r>
              <a:rPr lang="pl-PL" altLang="pl-PL" sz="1800"/>
              <a:t>(od których zależy istota systemu).</a:t>
            </a:r>
            <a:endParaRPr lang="pl-PL" altLang="pl-PL"/>
          </a:p>
          <a:p>
            <a:pPr>
              <a:spcAft>
                <a:spcPct val="35000"/>
              </a:spcAft>
            </a:pPr>
            <a:r>
              <a:rPr lang="pl-PL" altLang="pl-PL"/>
              <a:t>Nazwy funkcji powinny być </a:t>
            </a:r>
            <a:r>
              <a:rPr lang="pl-PL" altLang="pl-PL" i="1"/>
              <a:t>deklaracyjne</a:t>
            </a:r>
            <a:r>
              <a:rPr lang="pl-PL" altLang="pl-PL"/>
              <a:t>: odzwierciedlać ich cel i mówić </a:t>
            </a:r>
            <a:r>
              <a:rPr lang="pl-PL" altLang="pl-PL" b="1" i="1"/>
              <a:t>co</a:t>
            </a:r>
            <a:r>
              <a:rPr lang="pl-PL" altLang="pl-PL"/>
              <a:t> ma być zrobione, a nie </a:t>
            </a:r>
            <a:r>
              <a:rPr lang="pl-PL" altLang="pl-PL" b="1" i="1"/>
              <a:t>jak</a:t>
            </a:r>
            <a:r>
              <a:rPr lang="pl-PL" altLang="pl-PL"/>
              <a:t> ma być zrobione, </a:t>
            </a:r>
            <a:r>
              <a:rPr lang="pl-PL" altLang="pl-PL" sz="1800"/>
              <a:t>(np. </a:t>
            </a:r>
            <a:r>
              <a:rPr lang="pl-PL" altLang="pl-PL" sz="1800" i="1"/>
              <a:t>Walidacja Zlecenia Zewnętrznego,</a:t>
            </a:r>
            <a:r>
              <a:rPr lang="pl-PL" altLang="pl-PL"/>
              <a:t>  a nie</a:t>
            </a:r>
            <a:r>
              <a:rPr lang="pl-PL" altLang="pl-PL" sz="1800"/>
              <a:t> </a:t>
            </a:r>
            <a:r>
              <a:rPr lang="pl-PL" altLang="pl-PL" sz="1800" i="1"/>
              <a:t>Czynności po Otrzymaniu Zlecenia</a:t>
            </a:r>
            <a:r>
              <a:rPr lang="pl-PL" altLang="pl-PL" sz="1800"/>
              <a:t>).</a:t>
            </a:r>
            <a:endParaRPr lang="pl-PL" altLang="pl-PL" sz="2400"/>
          </a:p>
        </p:txBody>
      </p:sp>
      <p:sp>
        <p:nvSpPr>
          <p:cNvPr id="11268" name="AutoShape 1028"/>
          <p:cNvSpPr>
            <a:spLocks noChangeArrowheads="1"/>
          </p:cNvSpPr>
          <p:nvPr/>
        </p:nvSpPr>
        <p:spPr bwMode="auto">
          <a:xfrm>
            <a:off x="204788" y="91916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69" name="AutoShape 1029"/>
          <p:cNvSpPr>
            <a:spLocks noChangeArrowheads="1"/>
          </p:cNvSpPr>
          <p:nvPr/>
        </p:nvSpPr>
        <p:spPr bwMode="auto">
          <a:xfrm>
            <a:off x="204788" y="134461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0" name="AutoShape 1030"/>
          <p:cNvSpPr>
            <a:spLocks noChangeArrowheads="1"/>
          </p:cNvSpPr>
          <p:nvPr/>
        </p:nvSpPr>
        <p:spPr bwMode="auto">
          <a:xfrm>
            <a:off x="204788" y="3451225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1" name="AutoShape 1031"/>
          <p:cNvSpPr>
            <a:spLocks noChangeArrowheads="1"/>
          </p:cNvSpPr>
          <p:nvPr/>
        </p:nvSpPr>
        <p:spPr bwMode="auto">
          <a:xfrm>
            <a:off x="204788" y="2020888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2" name="AutoShape 1032"/>
          <p:cNvSpPr>
            <a:spLocks noChangeArrowheads="1"/>
          </p:cNvSpPr>
          <p:nvPr/>
        </p:nvSpPr>
        <p:spPr bwMode="auto">
          <a:xfrm>
            <a:off x="204788" y="2741613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3" name="AutoShape 1033"/>
          <p:cNvSpPr>
            <a:spLocks noChangeArrowheads="1"/>
          </p:cNvSpPr>
          <p:nvPr/>
        </p:nvSpPr>
        <p:spPr bwMode="auto">
          <a:xfrm>
            <a:off x="204788" y="4098925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4" name="AutoShape 1034"/>
          <p:cNvSpPr>
            <a:spLocks noChangeArrowheads="1"/>
          </p:cNvSpPr>
          <p:nvPr/>
        </p:nvSpPr>
        <p:spPr bwMode="auto">
          <a:xfrm>
            <a:off x="204788" y="4821238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5" name="AutoShape 1035"/>
          <p:cNvSpPr>
            <a:spLocks noChangeArrowheads="1"/>
          </p:cNvSpPr>
          <p:nvPr/>
        </p:nvSpPr>
        <p:spPr bwMode="auto">
          <a:xfrm>
            <a:off x="204788" y="5257800"/>
            <a:ext cx="250825" cy="3016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dbarb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CFEB9"/>
      </a:accent1>
      <a:accent2>
        <a:srgbClr val="676767"/>
      </a:accent2>
      <a:accent3>
        <a:srgbClr val="FFFFFF"/>
      </a:accent3>
      <a:accent4>
        <a:srgbClr val="000000"/>
      </a:accent4>
      <a:accent5>
        <a:srgbClr val="FDFED9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Times New Roman"/>
        <a:ea typeface=""/>
        <a:cs typeface=""/>
      </a:majorFont>
      <a:minorFont>
        <a:latin typeface="Times New Roman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1470028086</TotalTime>
  <Pages>30</Pages>
  <Words>2583</Words>
  <Application>Microsoft Office PowerPoint</Application>
  <PresentationFormat>Pokaz na ekranie (4:3)</PresentationFormat>
  <Paragraphs>318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Monotype Sorts</vt:lpstr>
      <vt:lpstr>Times New Roman</vt:lpstr>
      <vt:lpstr>Times New Roman CE</vt:lpstr>
      <vt:lpstr>Wingdings</vt:lpstr>
      <vt:lpstr>shadbarb.ppt</vt:lpstr>
      <vt:lpstr>Budowa i integracja  systemów informacyjnych</vt:lpstr>
      <vt:lpstr>Plan wykładu</vt:lpstr>
      <vt:lpstr>Faza analizy</vt:lpstr>
      <vt:lpstr>Model analityczny</vt:lpstr>
      <vt:lpstr>Cechy modelu analitycznego</vt:lpstr>
      <vt:lpstr>Czynności w fazie analizy</vt:lpstr>
      <vt:lpstr>Tematy i techniki analizy</vt:lpstr>
      <vt:lpstr>Wymagania na oprogramowanie</vt:lpstr>
      <vt:lpstr>Reguły modelu logicznego opartego na funkcjach</vt:lpstr>
      <vt:lpstr>Notacje w fazie analizie</vt:lpstr>
      <vt:lpstr>Metodyki strukturalne</vt:lpstr>
      <vt:lpstr>Metodyki obiektowe</vt:lpstr>
      <vt:lpstr>Różnice pomiędzy metodykami</vt:lpstr>
      <vt:lpstr>Notacja a metodyka</vt:lpstr>
      <vt:lpstr>UML - przykład notacji</vt:lpstr>
      <vt:lpstr>Diagramy definiowane w UML</vt:lpstr>
      <vt:lpstr>Proces tworzenia modelu obiektowego</vt:lpstr>
      <vt:lpstr>Identyfikacja klas i obiektów</vt:lpstr>
      <vt:lpstr>Obiekty, zbiory obiektów i metadane</vt:lpstr>
      <vt:lpstr>Dokument wymagań na oprogramowanie (1)</vt:lpstr>
      <vt:lpstr>Dokument wymagań na oprogramowanie (2)</vt:lpstr>
      <vt:lpstr>Plan zapewnienia jakości dla fazy analizy</vt:lpstr>
      <vt:lpstr>Kluczowe czynniki sukcesu fazy analizy</vt:lpstr>
      <vt:lpstr>Podstawowe rezultaty fazy analizy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Wytwarzanie, integracja i testowanie SI</dc:title>
  <dc:subject>Wyklad 4. Faza analizy i projektowania (1)</dc:subject>
  <dc:creator>K. Subieta, IPI PAN, PJWSTK</dc:creator>
  <cp:keywords/>
  <dc:description/>
  <cp:lastModifiedBy>Windows User</cp:lastModifiedBy>
  <cp:revision>118</cp:revision>
  <cp:lastPrinted>1601-01-01T00:00:00Z</cp:lastPrinted>
  <dcterms:created xsi:type="dcterms:W3CDTF">1997-09-21T22:00:54Z</dcterms:created>
  <dcterms:modified xsi:type="dcterms:W3CDTF">2023-04-04T13:39:06Z</dcterms:modified>
</cp:coreProperties>
</file>