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83"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298" r:id="rId22"/>
    <p:sldId id="299" r:id="rId23"/>
    <p:sldId id="300" r:id="rId24"/>
    <p:sldId id="301" r:id="rId25"/>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varScale="1">
        <p:scale>
          <a:sx n="120" d="100"/>
          <a:sy n="120" d="100"/>
        </p:scale>
        <p:origin x="9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2778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31523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9138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07091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3738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86406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83971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20589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7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4728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3778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5, Folia </a:t>
            </a:r>
            <a:fld id="{6632C898-2ADC-4ED0-8F63-F94B2CA63EB9}"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5"/>
          <p:cNvSpPr>
            <a:spLocks noChangeArrowheads="1"/>
          </p:cNvSpPr>
          <p:nvPr/>
        </p:nvSpPr>
        <p:spPr bwMode="auto">
          <a:xfrm>
            <a:off x="4148138" y="2636838"/>
            <a:ext cx="2900362"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5:</a:t>
            </a:r>
          </a:p>
          <a:p>
            <a:r>
              <a:rPr lang="pl-PL" altLang="pl-PL" sz="2800" b="1">
                <a:latin typeface="Times New Roman" panose="02020603050405020304" pitchFamily="18" charset="0"/>
              </a:rPr>
              <a:t>Faza</a:t>
            </a:r>
          </a:p>
          <a:p>
            <a:r>
              <a:rPr lang="pl-PL" altLang="pl-PL" sz="2800" b="1">
                <a:latin typeface="Times New Roman" panose="02020603050405020304" pitchFamily="18" charset="0"/>
              </a:rPr>
              <a:t>projektowania (1)</a:t>
            </a:r>
          </a:p>
        </p:txBody>
      </p:sp>
      <p:sp>
        <p:nvSpPr>
          <p:cNvPr id="3077" name="Rectangle 8"/>
          <p:cNvSpPr>
            <a:spLocks noChangeArrowheads="1"/>
          </p:cNvSpPr>
          <p:nvPr/>
        </p:nvSpPr>
        <p:spPr bwMode="auto">
          <a:xfrm>
            <a:off x="4894263" y="4797425"/>
            <a:ext cx="28321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a:p>
            <a:endParaRPr lang="pl-PL" altLang="pl-PL" sz="1400">
              <a:latin typeface="Times New Roman" panose="02020603050405020304" pitchFamily="18" charset="0"/>
            </a:endParaRPr>
          </a:p>
        </p:txBody>
      </p:sp>
      <p:pic>
        <p:nvPicPr>
          <p:cNvPr id="3078" name="Picture 10"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086225" y="4179888"/>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Projektowanie składowych systemu </a:t>
            </a:r>
            <a:br>
              <a:rPr lang="pl-PL" altLang="pl-PL" smtClean="0"/>
            </a:br>
            <a:r>
              <a:rPr lang="pl-PL" altLang="pl-PL" smtClean="0"/>
              <a:t>nie związanych z dziedziną problemu</a:t>
            </a:r>
          </a:p>
        </p:txBody>
      </p:sp>
      <p:sp>
        <p:nvSpPr>
          <p:cNvPr id="12291" name="Text Box 3"/>
          <p:cNvSpPr txBox="1">
            <a:spLocks noChangeArrowheads="1"/>
          </p:cNvSpPr>
          <p:nvPr/>
        </p:nvSpPr>
        <p:spPr bwMode="auto">
          <a:xfrm>
            <a:off x="439738" y="1354138"/>
            <a:ext cx="8550275" cy="13112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Projekt skonstruowany przez uszczegółowienie modelu opisuje składowe programu odpowiedzialne za realizację podstawowych zadań systemu.</a:t>
            </a:r>
          </a:p>
          <a:p>
            <a:endParaRPr lang="pl-PL" altLang="pl-PL"/>
          </a:p>
          <a:p>
            <a:r>
              <a:rPr lang="pl-PL" altLang="pl-PL"/>
              <a:t>Gotowe oprogramowanie musi się jednak składać z dodatkowych składowych:</a:t>
            </a:r>
          </a:p>
        </p:txBody>
      </p:sp>
      <p:sp>
        <p:nvSpPr>
          <p:cNvPr id="12292" name="Text Box 4"/>
          <p:cNvSpPr txBox="1">
            <a:spLocks noChangeArrowheads="1"/>
          </p:cNvSpPr>
          <p:nvPr/>
        </p:nvSpPr>
        <p:spPr bwMode="auto">
          <a:xfrm>
            <a:off x="441325" y="2987675"/>
            <a:ext cx="39227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składowej interfejsu użytkownika</a:t>
            </a:r>
          </a:p>
          <a:p>
            <a:pPr>
              <a:buFontTx/>
              <a:buChar char="•"/>
            </a:pPr>
            <a:endParaRPr lang="pl-PL" altLang="pl-PL"/>
          </a:p>
          <a:p>
            <a:pPr>
              <a:buFontTx/>
              <a:buChar char="•"/>
            </a:pPr>
            <a:r>
              <a:rPr lang="pl-PL" altLang="pl-PL"/>
              <a:t> składowej zarządzania danymi (przechowywanie trwałych danych)</a:t>
            </a:r>
          </a:p>
          <a:p>
            <a:pPr>
              <a:buFontTx/>
              <a:buChar char="•"/>
            </a:pPr>
            <a:endParaRPr lang="pl-PL" altLang="pl-PL"/>
          </a:p>
          <a:p>
            <a:pPr>
              <a:buFontTx/>
              <a:buChar char="•"/>
            </a:pPr>
            <a:r>
              <a:rPr lang="pl-PL" altLang="pl-PL"/>
              <a:t> składowej zarządzania pamięcią operacyjną</a:t>
            </a:r>
          </a:p>
          <a:p>
            <a:pPr>
              <a:buFontTx/>
              <a:buChar char="•"/>
            </a:pPr>
            <a:endParaRPr lang="pl-PL" altLang="pl-PL"/>
          </a:p>
          <a:p>
            <a:pPr>
              <a:buFontTx/>
              <a:buChar char="•"/>
            </a:pPr>
            <a:r>
              <a:rPr lang="pl-PL" altLang="pl-PL"/>
              <a:t> składowej zarządzania zadaniami (podział czasu procesora)</a:t>
            </a:r>
          </a:p>
        </p:txBody>
      </p:sp>
      <p:sp>
        <p:nvSpPr>
          <p:cNvPr id="12293" name="AutoShape 5"/>
          <p:cNvSpPr>
            <a:spLocks noChangeArrowheads="1"/>
          </p:cNvSpPr>
          <p:nvPr/>
        </p:nvSpPr>
        <p:spPr bwMode="auto">
          <a:xfrm>
            <a:off x="6300788" y="4221163"/>
            <a:ext cx="1120775" cy="917575"/>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Składowa</a:t>
            </a:r>
          </a:p>
          <a:p>
            <a:pPr algn="ctr"/>
            <a:r>
              <a:rPr lang="pl-PL" altLang="pl-PL" sz="1600" b="1"/>
              <a:t>dziedziny</a:t>
            </a:r>
          </a:p>
          <a:p>
            <a:pPr algn="ctr"/>
            <a:r>
              <a:rPr lang="pl-PL" altLang="pl-PL" sz="1600" b="1"/>
              <a:t>problemu</a:t>
            </a:r>
          </a:p>
        </p:txBody>
      </p:sp>
      <p:sp>
        <p:nvSpPr>
          <p:cNvPr id="12294" name="AutoShape 6"/>
          <p:cNvSpPr>
            <a:spLocks noChangeArrowheads="1"/>
          </p:cNvSpPr>
          <p:nvPr/>
        </p:nvSpPr>
        <p:spPr bwMode="auto">
          <a:xfrm>
            <a:off x="7664450" y="5462588"/>
            <a:ext cx="1327150" cy="917575"/>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Składowa</a:t>
            </a:r>
          </a:p>
          <a:p>
            <a:pPr algn="ctr"/>
            <a:r>
              <a:rPr lang="pl-PL" altLang="pl-PL" sz="1600" b="1"/>
              <a:t>zarządzania</a:t>
            </a:r>
          </a:p>
          <a:p>
            <a:pPr algn="ctr"/>
            <a:r>
              <a:rPr lang="pl-PL" altLang="pl-PL" sz="1600" b="1"/>
              <a:t>danymi</a:t>
            </a:r>
          </a:p>
        </p:txBody>
      </p:sp>
      <p:sp>
        <p:nvSpPr>
          <p:cNvPr id="12295" name="AutoShape 7"/>
          <p:cNvSpPr>
            <a:spLocks noChangeArrowheads="1"/>
          </p:cNvSpPr>
          <p:nvPr/>
        </p:nvSpPr>
        <p:spPr bwMode="auto">
          <a:xfrm>
            <a:off x="4686300" y="5462588"/>
            <a:ext cx="1327150" cy="917575"/>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Składowa</a:t>
            </a:r>
          </a:p>
          <a:p>
            <a:pPr algn="ctr"/>
            <a:r>
              <a:rPr lang="pl-PL" altLang="pl-PL" sz="1600" b="1"/>
              <a:t>zarządzania</a:t>
            </a:r>
          </a:p>
          <a:p>
            <a:pPr algn="ctr"/>
            <a:r>
              <a:rPr lang="pl-PL" altLang="pl-PL" sz="1600" b="1"/>
              <a:t>zadaniami</a:t>
            </a:r>
          </a:p>
        </p:txBody>
      </p:sp>
      <p:sp>
        <p:nvSpPr>
          <p:cNvPr id="12296" name="AutoShape 8"/>
          <p:cNvSpPr>
            <a:spLocks noChangeArrowheads="1"/>
          </p:cNvSpPr>
          <p:nvPr/>
        </p:nvSpPr>
        <p:spPr bwMode="auto">
          <a:xfrm>
            <a:off x="7597775" y="2892425"/>
            <a:ext cx="1393825" cy="917575"/>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Składowa</a:t>
            </a:r>
          </a:p>
          <a:p>
            <a:pPr algn="ctr"/>
            <a:r>
              <a:rPr lang="pl-PL" altLang="pl-PL" sz="1600" b="1"/>
              <a:t>interfejsu</a:t>
            </a:r>
          </a:p>
          <a:p>
            <a:pPr algn="ctr"/>
            <a:r>
              <a:rPr lang="pl-PL" altLang="pl-PL" sz="1600" b="1"/>
              <a:t>użytkownika</a:t>
            </a:r>
          </a:p>
        </p:txBody>
      </p:sp>
      <p:sp>
        <p:nvSpPr>
          <p:cNvPr id="12297" name="AutoShape 9"/>
          <p:cNvSpPr>
            <a:spLocks noChangeArrowheads="1"/>
          </p:cNvSpPr>
          <p:nvPr/>
        </p:nvSpPr>
        <p:spPr bwMode="auto">
          <a:xfrm>
            <a:off x="4686300" y="2892425"/>
            <a:ext cx="1327150" cy="917575"/>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b="1"/>
              <a:t>Składowa</a:t>
            </a:r>
          </a:p>
          <a:p>
            <a:pPr algn="ctr"/>
            <a:r>
              <a:rPr lang="pl-PL" altLang="pl-PL" sz="1600" b="1"/>
              <a:t>zarządzania</a:t>
            </a:r>
          </a:p>
          <a:p>
            <a:pPr algn="ctr"/>
            <a:r>
              <a:rPr lang="pl-PL" altLang="pl-PL" sz="1600" b="1"/>
              <a:t>pamięcią</a:t>
            </a:r>
          </a:p>
        </p:txBody>
      </p:sp>
      <p:sp>
        <p:nvSpPr>
          <p:cNvPr id="12298" name="Line 10"/>
          <p:cNvSpPr>
            <a:spLocks noChangeShapeType="1"/>
          </p:cNvSpPr>
          <p:nvPr/>
        </p:nvSpPr>
        <p:spPr bwMode="auto">
          <a:xfrm>
            <a:off x="5949950" y="3773488"/>
            <a:ext cx="396875" cy="469900"/>
          </a:xfrm>
          <a:prstGeom prst="line">
            <a:avLst/>
          </a:prstGeom>
          <a:noFill/>
          <a:ln w="28575">
            <a:solidFill>
              <a:schemeClr val="tx1"/>
            </a:solidFill>
            <a:round/>
            <a:headEnd type="stealth"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299" name="Line 11"/>
          <p:cNvSpPr>
            <a:spLocks noChangeShapeType="1"/>
          </p:cNvSpPr>
          <p:nvPr/>
        </p:nvSpPr>
        <p:spPr bwMode="auto">
          <a:xfrm flipH="1">
            <a:off x="5949950" y="5084763"/>
            <a:ext cx="384175" cy="407987"/>
          </a:xfrm>
          <a:prstGeom prst="line">
            <a:avLst/>
          </a:prstGeom>
          <a:noFill/>
          <a:ln w="28575">
            <a:solidFill>
              <a:schemeClr val="tx1"/>
            </a:solidFill>
            <a:round/>
            <a:headEnd type="stealth"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300" name="Line 12"/>
          <p:cNvSpPr>
            <a:spLocks noChangeShapeType="1"/>
          </p:cNvSpPr>
          <p:nvPr/>
        </p:nvSpPr>
        <p:spPr bwMode="auto">
          <a:xfrm flipH="1">
            <a:off x="7348538" y="3773488"/>
            <a:ext cx="309562" cy="469900"/>
          </a:xfrm>
          <a:prstGeom prst="line">
            <a:avLst/>
          </a:prstGeom>
          <a:noFill/>
          <a:ln w="28575">
            <a:solidFill>
              <a:schemeClr val="tx1"/>
            </a:solidFill>
            <a:round/>
            <a:headEnd type="stealth"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301" name="Line 13"/>
          <p:cNvSpPr>
            <a:spLocks noChangeShapeType="1"/>
          </p:cNvSpPr>
          <p:nvPr/>
        </p:nvSpPr>
        <p:spPr bwMode="auto">
          <a:xfrm>
            <a:off x="7372350" y="5097463"/>
            <a:ext cx="358775" cy="407987"/>
          </a:xfrm>
          <a:prstGeom prst="line">
            <a:avLst/>
          </a:prstGeom>
          <a:noFill/>
          <a:ln w="28575">
            <a:solidFill>
              <a:schemeClr val="tx1"/>
            </a:solidFill>
            <a:round/>
            <a:headEnd type="stealth"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302" name="Text Box 14"/>
          <p:cNvSpPr txBox="1">
            <a:spLocks noChangeArrowheads="1"/>
          </p:cNvSpPr>
          <p:nvPr/>
        </p:nvSpPr>
        <p:spPr bwMode="auto">
          <a:xfrm>
            <a:off x="7639050" y="3865563"/>
            <a:ext cx="154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200"/>
              <a:t>(do 90% nakładów;</a:t>
            </a:r>
          </a:p>
          <a:p>
            <a:r>
              <a:rPr lang="pl-PL" altLang="pl-PL" sz="1200"/>
              <a:t>obecnie poprzez GUI)</a:t>
            </a:r>
          </a:p>
        </p:txBody>
      </p:sp>
      <p:sp>
        <p:nvSpPr>
          <p:cNvPr id="12303" name="Text Box 15"/>
          <p:cNvSpPr txBox="1">
            <a:spLocks noChangeArrowheads="1"/>
          </p:cNvSpPr>
          <p:nvPr/>
        </p:nvSpPr>
        <p:spPr bwMode="auto">
          <a:xfrm>
            <a:off x="4794250" y="3852863"/>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200"/>
              <a:t>(kompilator</a:t>
            </a:r>
          </a:p>
          <a:p>
            <a:r>
              <a:rPr lang="pl-PL" altLang="pl-PL" sz="1200"/>
              <a:t>system operac.)</a:t>
            </a:r>
          </a:p>
        </p:txBody>
      </p:sp>
      <p:sp>
        <p:nvSpPr>
          <p:cNvPr id="12304" name="Text Box 16"/>
          <p:cNvSpPr txBox="1">
            <a:spLocks noChangeArrowheads="1"/>
          </p:cNvSpPr>
          <p:nvPr/>
        </p:nvSpPr>
        <p:spPr bwMode="auto">
          <a:xfrm>
            <a:off x="4786313" y="4970463"/>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200"/>
              <a:t>(kompilator</a:t>
            </a:r>
          </a:p>
          <a:p>
            <a:r>
              <a:rPr lang="pl-PL" altLang="pl-PL" sz="1200"/>
              <a:t>system operac.)</a:t>
            </a:r>
          </a:p>
        </p:txBody>
      </p:sp>
      <p:sp>
        <p:nvSpPr>
          <p:cNvPr id="12305" name="Text Box 17"/>
          <p:cNvSpPr txBox="1">
            <a:spLocks noChangeArrowheads="1"/>
          </p:cNvSpPr>
          <p:nvPr/>
        </p:nvSpPr>
        <p:spPr bwMode="auto">
          <a:xfrm>
            <a:off x="7974013" y="5176838"/>
            <a:ext cx="674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200"/>
              <a:t>(SZBD)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pl-PL" smtClean="0"/>
              <a:t>RAD - </a:t>
            </a:r>
            <a:r>
              <a:rPr lang="pl-PL" altLang="pl-PL" i="1" smtClean="0"/>
              <a:t>Rapid Application Development</a:t>
            </a:r>
            <a:endParaRPr lang="pl-PL" altLang="pl-PL" smtClean="0"/>
          </a:p>
        </p:txBody>
      </p:sp>
      <p:sp>
        <p:nvSpPr>
          <p:cNvPr id="13315" name="Text Box 3"/>
          <p:cNvSpPr txBox="1">
            <a:spLocks noChangeArrowheads="1"/>
          </p:cNvSpPr>
          <p:nvPr/>
        </p:nvSpPr>
        <p:spPr bwMode="auto">
          <a:xfrm>
            <a:off x="363538" y="947738"/>
            <a:ext cx="8780462"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solidFill>
                  <a:schemeClr val="tx1"/>
                </a:solidFill>
                <a:latin typeface="Times New Roman" panose="02020603050405020304" pitchFamily="18" charset="0"/>
              </a:rPr>
              <a:t>Szybkie rozwijanie aplikacji</a:t>
            </a:r>
            <a:endParaRPr lang="pl-PL" altLang="pl-PL" sz="2400">
              <a:solidFill>
                <a:schemeClr val="tx1"/>
              </a:solidFill>
              <a:latin typeface="Times New Roman" panose="02020603050405020304" pitchFamily="18" charset="0"/>
            </a:endParaRPr>
          </a:p>
          <a:p>
            <a:endParaRPr lang="pl-PL" altLang="pl-PL" sz="1400">
              <a:solidFill>
                <a:schemeClr val="tx1"/>
              </a:solidFill>
              <a:latin typeface="Times New Roman" panose="02020603050405020304" pitchFamily="18" charset="0"/>
            </a:endParaRPr>
          </a:p>
          <a:p>
            <a:r>
              <a:rPr lang="pl-PL" altLang="pl-PL">
                <a:solidFill>
                  <a:schemeClr val="tx1"/>
                </a:solidFill>
                <a:latin typeface="Times New Roman" panose="02020603050405020304" pitchFamily="18" charset="0"/>
              </a:rPr>
              <a:t>Terminem tym określa się narzędzia i techniki programowania umożliwiające szybką budowę prototypów lub gotowych aplikacji, z reguły oparte o </a:t>
            </a:r>
            <a:r>
              <a:rPr lang="pl-PL" altLang="pl-PL" b="1">
                <a:solidFill>
                  <a:srgbClr val="FF0000"/>
                </a:solidFill>
                <a:latin typeface="Times New Roman" panose="02020603050405020304" pitchFamily="18" charset="0"/>
              </a:rPr>
              <a:t>programowanie wizyjne</a:t>
            </a:r>
            <a:r>
              <a:rPr lang="pl-PL" altLang="pl-PL">
                <a:solidFill>
                  <a:schemeClr val="tx1"/>
                </a:solidFill>
                <a:latin typeface="Times New Roman" panose="02020603050405020304" pitchFamily="18" charset="0"/>
              </a:rPr>
              <a:t>. Termin RAD zastąpił termin „języków/środowisk czwartej generacji” (4GL). </a:t>
            </a:r>
          </a:p>
          <a:p>
            <a:pPr>
              <a:spcBef>
                <a:spcPct val="30000"/>
              </a:spcBef>
            </a:pPr>
            <a:r>
              <a:rPr lang="pl-PL" altLang="pl-PL">
                <a:solidFill>
                  <a:schemeClr val="tx1"/>
                </a:solidFill>
                <a:latin typeface="Times New Roman" panose="02020603050405020304" pitchFamily="18" charset="0"/>
              </a:rPr>
              <a:t>Przykładami narzędzi RAD są: Borland Delphi RAD Pack, IBM VisualAge (for Cobol, Java, C++, Smalltalk),  Microsoft Access Developer’s Toolkit, Microsoft Visual FoxPro Professional, PowerBuilder Desktop, Power++ i wiele innych.</a:t>
            </a:r>
          </a:p>
        </p:txBody>
      </p:sp>
      <p:sp>
        <p:nvSpPr>
          <p:cNvPr id="13316" name="Text Box 4"/>
          <p:cNvSpPr txBox="1">
            <a:spLocks noChangeArrowheads="1"/>
          </p:cNvSpPr>
          <p:nvPr/>
        </p:nvSpPr>
        <p:spPr bwMode="auto">
          <a:xfrm>
            <a:off x="460375" y="3883025"/>
            <a:ext cx="8586788" cy="10064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Łatwa realizacja pewnych funkcji systemu poprzez tworzenie bezpośredniego połączenia pomiędzy składowymi interfejsu użytkownika (dialogami, raportami) z elementami zarządzania danymi w bazie danych (przeważnie relacyjnej).</a:t>
            </a:r>
          </a:p>
        </p:txBody>
      </p:sp>
      <p:sp>
        <p:nvSpPr>
          <p:cNvPr id="13317" name="Text Box 5"/>
          <p:cNvSpPr txBox="1">
            <a:spLocks noChangeArrowheads="1"/>
          </p:cNvSpPr>
          <p:nvPr/>
        </p:nvSpPr>
        <p:spPr bwMode="auto">
          <a:xfrm>
            <a:off x="460375" y="5067300"/>
            <a:ext cx="8520113" cy="1322388"/>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Składowa dziedziny problemu w najmniejszym stopniu poddaje się automatyzacji. Niekiedy inne ograniczenia lub nietypowość wykluczają możliwość zastosowania narzędzi RAD.</a:t>
            </a:r>
          </a:p>
          <a:p>
            <a:r>
              <a:rPr lang="pl-PL" altLang="pl-PL"/>
              <a:t>ODRA – Object Database for Rapid Application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Projektowanie interfejsu użytkownika</a:t>
            </a:r>
          </a:p>
        </p:txBody>
      </p:sp>
      <p:sp>
        <p:nvSpPr>
          <p:cNvPr id="14339" name="Text Box 3"/>
          <p:cNvSpPr txBox="1">
            <a:spLocks noChangeArrowheads="1"/>
          </p:cNvSpPr>
          <p:nvPr/>
        </p:nvSpPr>
        <p:spPr bwMode="auto">
          <a:xfrm>
            <a:off x="735013" y="1195388"/>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ostatnich latach nastąpił rozwój narzędzi graficznych służących do tego celu: MS Windows, Object Windows, MS Foundation Class.</a:t>
            </a:r>
          </a:p>
          <a:p>
            <a:endParaRPr lang="pl-PL" altLang="pl-PL"/>
          </a:p>
          <a:p>
            <a:r>
              <a:rPr lang="pl-PL" altLang="pl-PL" b="1"/>
              <a:t>Systemy zarządzania interfejsem użytkownika</a:t>
            </a:r>
            <a:r>
              <a:rPr lang="pl-PL" altLang="pl-PL"/>
              <a:t>: Zapp Factory, Visual Basic.</a:t>
            </a:r>
          </a:p>
        </p:txBody>
      </p:sp>
      <p:sp>
        <p:nvSpPr>
          <p:cNvPr id="14340" name="Text Box 4"/>
          <p:cNvSpPr txBox="1">
            <a:spLocks noChangeArrowheads="1"/>
          </p:cNvSpPr>
          <p:nvPr/>
        </p:nvSpPr>
        <p:spPr bwMode="auto">
          <a:xfrm>
            <a:off x="735013" y="2803525"/>
            <a:ext cx="8345487"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Interaktywne projektowanie dialogów, okien, menu, map bitowych, ikon oraz pasków narzędziowych z wykorzystaniem bogatego zestawu gotowych elementów</a:t>
            </a:r>
          </a:p>
          <a:p>
            <a:endParaRPr lang="pl-PL" altLang="pl-PL"/>
          </a:p>
          <a:p>
            <a:r>
              <a:rPr lang="pl-PL" altLang="pl-PL"/>
              <a:t>Definiowanie reakcji systemu na zajście pewnych zdarzeń, tj. akcji podejmowanych przez użytkownika (np. wybór z menu).</a:t>
            </a:r>
          </a:p>
          <a:p>
            <a:endParaRPr lang="pl-PL" altLang="pl-PL"/>
          </a:p>
          <a:p>
            <a:r>
              <a:rPr lang="pl-PL" altLang="pl-PL"/>
              <a:t>Symulacja pracy interfejsu.</a:t>
            </a:r>
          </a:p>
          <a:p>
            <a:endParaRPr lang="pl-PL" altLang="pl-PL"/>
          </a:p>
          <a:p>
            <a:r>
              <a:rPr lang="pl-PL" altLang="pl-PL"/>
              <a:t>Generowanie kodu, często z możliwością wyboru jednego z wielu środowisk docelowych.</a:t>
            </a:r>
          </a:p>
        </p:txBody>
      </p:sp>
      <p:sp>
        <p:nvSpPr>
          <p:cNvPr id="14341" name="AutoShape 5"/>
          <p:cNvSpPr>
            <a:spLocks noChangeArrowheads="1"/>
          </p:cNvSpPr>
          <p:nvPr/>
        </p:nvSpPr>
        <p:spPr bwMode="auto">
          <a:xfrm>
            <a:off x="203200" y="2838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2" name="AutoShape 6"/>
          <p:cNvSpPr>
            <a:spLocks noChangeArrowheads="1"/>
          </p:cNvSpPr>
          <p:nvPr/>
        </p:nvSpPr>
        <p:spPr bwMode="auto">
          <a:xfrm>
            <a:off x="203200" y="40290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3" name="AutoShape 7"/>
          <p:cNvSpPr>
            <a:spLocks noChangeArrowheads="1"/>
          </p:cNvSpPr>
          <p:nvPr/>
        </p:nvSpPr>
        <p:spPr bwMode="auto">
          <a:xfrm>
            <a:off x="203200" y="4921250"/>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4" name="AutoShape 8"/>
          <p:cNvSpPr>
            <a:spLocks noChangeArrowheads="1"/>
          </p:cNvSpPr>
          <p:nvPr/>
        </p:nvSpPr>
        <p:spPr bwMode="auto">
          <a:xfrm>
            <a:off x="203200" y="5586413"/>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Organizacja interakcji z użytkownikiem</a:t>
            </a:r>
          </a:p>
        </p:txBody>
      </p:sp>
      <p:sp>
        <p:nvSpPr>
          <p:cNvPr id="15364" name="Text Box 4"/>
          <p:cNvSpPr txBox="1">
            <a:spLocks noChangeArrowheads="1"/>
          </p:cNvSpPr>
          <p:nvPr/>
        </p:nvSpPr>
        <p:spPr bwMode="auto">
          <a:xfrm>
            <a:off x="882650" y="1028532"/>
            <a:ext cx="33730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dirty="0"/>
              <a:t>Za pomocą linii komend</a:t>
            </a:r>
          </a:p>
        </p:txBody>
      </p:sp>
      <p:sp>
        <p:nvSpPr>
          <p:cNvPr id="15365" name="Text Box 5"/>
          <p:cNvSpPr txBox="1">
            <a:spLocks noChangeArrowheads="1"/>
          </p:cNvSpPr>
          <p:nvPr/>
        </p:nvSpPr>
        <p:spPr bwMode="auto">
          <a:xfrm>
            <a:off x="882650" y="2439085"/>
            <a:ext cx="6170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dirty="0"/>
              <a:t>W pełnoekranowym środowisku okienkowym</a:t>
            </a:r>
          </a:p>
        </p:txBody>
      </p:sp>
      <p:sp>
        <p:nvSpPr>
          <p:cNvPr id="15366" name="Text Box 6"/>
          <p:cNvSpPr txBox="1">
            <a:spLocks noChangeArrowheads="1"/>
          </p:cNvSpPr>
          <p:nvPr/>
        </p:nvSpPr>
        <p:spPr bwMode="auto">
          <a:xfrm>
            <a:off x="1465263" y="2896285"/>
            <a:ext cx="755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Dla dużych systemów</a:t>
            </a:r>
          </a:p>
          <a:p>
            <a:r>
              <a:rPr lang="pl-PL" altLang="pl-PL" dirty="0"/>
              <a:t>Wygodny dla początkujących i średnio zaawansowanych użytkowników</a:t>
            </a:r>
          </a:p>
        </p:txBody>
      </p:sp>
      <p:sp>
        <p:nvSpPr>
          <p:cNvPr id="15367" name="Text Box 7"/>
          <p:cNvSpPr txBox="1">
            <a:spLocks noChangeArrowheads="1"/>
          </p:cNvSpPr>
          <p:nvPr/>
        </p:nvSpPr>
        <p:spPr bwMode="auto">
          <a:xfrm>
            <a:off x="1465263" y="1461920"/>
            <a:ext cx="40030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Dla niewielkich systemów</a:t>
            </a:r>
          </a:p>
          <a:p>
            <a:r>
              <a:rPr lang="pl-PL" altLang="pl-PL" dirty="0"/>
              <a:t>Dla prototypów</a:t>
            </a:r>
          </a:p>
          <a:p>
            <a:r>
              <a:rPr lang="pl-PL" altLang="pl-PL" dirty="0"/>
              <a:t>Dla zaawansowanych </a:t>
            </a:r>
            <a:r>
              <a:rPr lang="pl-PL" altLang="pl-PL" dirty="0" smtClean="0"/>
              <a:t>użytkowników</a:t>
            </a:r>
            <a:endParaRPr lang="pl-PL" altLang="pl-PL" dirty="0"/>
          </a:p>
        </p:txBody>
      </p:sp>
      <p:sp>
        <p:nvSpPr>
          <p:cNvPr id="15368" name="AutoShape 8"/>
          <p:cNvSpPr>
            <a:spLocks noChangeArrowheads="1"/>
          </p:cNvSpPr>
          <p:nvPr/>
        </p:nvSpPr>
        <p:spPr bwMode="auto">
          <a:xfrm>
            <a:off x="407988" y="1028532"/>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369" name="AutoShape 9"/>
          <p:cNvSpPr>
            <a:spLocks noChangeArrowheads="1"/>
          </p:cNvSpPr>
          <p:nvPr/>
        </p:nvSpPr>
        <p:spPr bwMode="auto">
          <a:xfrm>
            <a:off x="406400" y="245337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 name="pole tekstowe 1"/>
          <p:cNvSpPr txBox="1"/>
          <p:nvPr/>
        </p:nvSpPr>
        <p:spPr>
          <a:xfrm>
            <a:off x="882650" y="3695674"/>
            <a:ext cx="8158038" cy="1200329"/>
          </a:xfrm>
          <a:prstGeom prst="rect">
            <a:avLst/>
          </a:prstGeom>
          <a:noFill/>
        </p:spPr>
        <p:txBody>
          <a:bodyPr wrap="square" rtlCol="0">
            <a:spAutoFit/>
          </a:bodyPr>
          <a:lstStyle/>
          <a:p>
            <a:r>
              <a:rPr lang="pl-PL" sz="2400" b="1" dirty="0" smtClean="0"/>
              <a:t>Powszechne użycie przeglądarek internetowych spowodowało wykształcenie się standardu (stereotypu) interfejsu użytkownika, akceptowanego powszechnie.</a:t>
            </a:r>
            <a:endParaRPr lang="pl-PL" sz="2400" b="1" dirty="0"/>
          </a:p>
        </p:txBody>
      </p:sp>
      <p:sp>
        <p:nvSpPr>
          <p:cNvPr id="11" name="AutoShape 9"/>
          <p:cNvSpPr>
            <a:spLocks noChangeArrowheads="1"/>
          </p:cNvSpPr>
          <p:nvPr/>
        </p:nvSpPr>
        <p:spPr bwMode="auto">
          <a:xfrm>
            <a:off x="406400" y="378352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 name="Text Box 6"/>
          <p:cNvSpPr txBox="1">
            <a:spLocks noChangeArrowheads="1"/>
          </p:cNvSpPr>
          <p:nvPr/>
        </p:nvSpPr>
        <p:spPr bwMode="auto">
          <a:xfrm>
            <a:off x="1465262" y="4933145"/>
            <a:ext cx="74322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smtClean="0"/>
              <a:t>Nie warto od niego odchodzić, ale dla niektórych mniej standardowych przypadków może to być konieczne.</a:t>
            </a:r>
            <a:endParaRPr lang="pl-PL" alt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Typowe sposoby wydawania przez użytkownika poleceń systemowi</a:t>
            </a:r>
          </a:p>
        </p:txBody>
      </p:sp>
      <p:sp>
        <p:nvSpPr>
          <p:cNvPr id="16387" name="Text Box 3"/>
          <p:cNvSpPr txBox="1">
            <a:spLocks noChangeArrowheads="1"/>
          </p:cNvSpPr>
          <p:nvPr/>
        </p:nvSpPr>
        <p:spPr bwMode="auto">
          <a:xfrm>
            <a:off x="550863" y="1528763"/>
            <a:ext cx="70167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b="1"/>
              <a:t> Wpisywanie poleceń za pomocą linii komend</a:t>
            </a:r>
          </a:p>
          <a:p>
            <a:pPr>
              <a:buFontTx/>
              <a:buChar char="•"/>
            </a:pPr>
            <a:endParaRPr lang="pl-PL" altLang="pl-PL" b="1"/>
          </a:p>
          <a:p>
            <a:pPr>
              <a:buFontTx/>
              <a:buChar char="•"/>
            </a:pPr>
            <a:r>
              <a:rPr lang="pl-PL" altLang="pl-PL" b="1"/>
              <a:t> Wybór opcji z menu</a:t>
            </a:r>
          </a:p>
          <a:p>
            <a:pPr>
              <a:buFontTx/>
              <a:buChar char="•"/>
            </a:pPr>
            <a:endParaRPr lang="pl-PL" altLang="pl-PL" b="1"/>
          </a:p>
          <a:p>
            <a:pPr>
              <a:buFontTx/>
              <a:buChar char="•"/>
            </a:pPr>
            <a:r>
              <a:rPr lang="pl-PL" altLang="pl-PL" b="1"/>
              <a:t> Wciśnięcie odpowiedniej kombinacji klawiszy (skrótu)</a:t>
            </a:r>
          </a:p>
          <a:p>
            <a:pPr>
              <a:buFontTx/>
              <a:buChar char="•"/>
            </a:pPr>
            <a:endParaRPr lang="pl-PL" altLang="pl-PL" b="1"/>
          </a:p>
          <a:p>
            <a:pPr>
              <a:buFontTx/>
              <a:buChar char="•"/>
            </a:pPr>
            <a:r>
              <a:rPr lang="pl-PL" altLang="pl-PL" b="1"/>
              <a:t> Korzystanie z ikon w paskach narzędziowych</a:t>
            </a:r>
          </a:p>
          <a:p>
            <a:pPr>
              <a:buFontTx/>
              <a:buChar char="•"/>
            </a:pPr>
            <a:endParaRPr lang="pl-PL" altLang="pl-PL" b="1"/>
          </a:p>
          <a:p>
            <a:pPr>
              <a:buFontTx/>
              <a:buChar char="•"/>
            </a:pPr>
            <a:r>
              <a:rPr lang="pl-PL" altLang="pl-PL" b="1"/>
              <a:t> Wybór przycisku w dialogu</a:t>
            </a:r>
          </a:p>
          <a:p>
            <a:pPr>
              <a:buFontTx/>
              <a:buChar char="•"/>
            </a:pPr>
            <a:endParaRPr lang="pl-PL" altLang="pl-PL" b="1"/>
          </a:p>
          <a:p>
            <a:pPr>
              <a:buFontTx/>
              <a:buChar char="•"/>
            </a:pPr>
            <a:r>
              <a:rPr lang="pl-PL" altLang="pl-PL" b="1"/>
              <a:t> Korzystanie z nawigacji kursorem myszy i przycisków myszy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Wprowadzanie i wyprowadzanie danych</a:t>
            </a:r>
          </a:p>
        </p:txBody>
      </p:sp>
      <p:sp>
        <p:nvSpPr>
          <p:cNvPr id="17411" name="Text Box 3"/>
          <p:cNvSpPr txBox="1">
            <a:spLocks noChangeArrowheads="1"/>
          </p:cNvSpPr>
          <p:nvPr/>
        </p:nvSpPr>
        <p:spPr bwMode="auto">
          <a:xfrm>
            <a:off x="1039813" y="1411288"/>
            <a:ext cx="74564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Podawanie parametrów poleceń w przypadku systemów z linią komend</a:t>
            </a:r>
          </a:p>
          <a:p>
            <a:endParaRPr lang="pl-PL" altLang="pl-PL"/>
          </a:p>
          <a:p>
            <a:r>
              <a:rPr lang="pl-PL" altLang="pl-PL"/>
              <a:t>Wprowadzanie danych w odpowiedzi na zaproszenie systemu</a:t>
            </a:r>
          </a:p>
          <a:p>
            <a:endParaRPr lang="pl-PL" altLang="pl-PL"/>
          </a:p>
          <a:p>
            <a:r>
              <a:rPr lang="pl-PL" altLang="pl-PL"/>
              <a:t>Wprowadzanie danych w dialogach</a:t>
            </a:r>
          </a:p>
        </p:txBody>
      </p:sp>
      <p:sp>
        <p:nvSpPr>
          <p:cNvPr id="17412" name="Text Box 4"/>
          <p:cNvSpPr txBox="1">
            <a:spLocks noChangeArrowheads="1"/>
          </p:cNvSpPr>
          <p:nvPr/>
        </p:nvSpPr>
        <p:spPr bwMode="auto">
          <a:xfrm>
            <a:off x="427038" y="944563"/>
            <a:ext cx="4035425" cy="396875"/>
          </a:xfrm>
          <a:prstGeom prst="rect">
            <a:avLst/>
          </a:prstGeom>
          <a:solidFill>
            <a:srgbClr val="FFA2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Wprowadzanie przez użytkownika:</a:t>
            </a:r>
          </a:p>
        </p:txBody>
      </p:sp>
      <p:sp>
        <p:nvSpPr>
          <p:cNvPr id="17413" name="Text Box 5"/>
          <p:cNvSpPr txBox="1">
            <a:spLocks noChangeArrowheads="1"/>
          </p:cNvSpPr>
          <p:nvPr/>
        </p:nvSpPr>
        <p:spPr bwMode="auto">
          <a:xfrm>
            <a:off x="427038" y="3159125"/>
            <a:ext cx="3497262" cy="396875"/>
          </a:xfrm>
          <a:prstGeom prst="rect">
            <a:avLst/>
          </a:prstGeom>
          <a:solidFill>
            <a:srgbClr val="FFA27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Wyprowadzanie przez system:</a:t>
            </a:r>
          </a:p>
        </p:txBody>
      </p:sp>
      <p:sp>
        <p:nvSpPr>
          <p:cNvPr id="17414" name="Text Box 6"/>
          <p:cNvSpPr txBox="1">
            <a:spLocks noChangeArrowheads="1"/>
          </p:cNvSpPr>
          <p:nvPr/>
        </p:nvSpPr>
        <p:spPr bwMode="auto">
          <a:xfrm>
            <a:off x="1039813" y="3624263"/>
            <a:ext cx="4057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Wyświetlanie informacji w dialogach</a:t>
            </a:r>
          </a:p>
          <a:p>
            <a:endParaRPr lang="pl-PL" altLang="pl-PL"/>
          </a:p>
          <a:p>
            <a:r>
              <a:rPr lang="pl-PL" altLang="pl-PL"/>
              <a:t>Wyświetlanie i/lub wydruki raportów</a:t>
            </a:r>
          </a:p>
          <a:p>
            <a:endParaRPr lang="pl-PL" altLang="pl-PL"/>
          </a:p>
          <a:p>
            <a:r>
              <a:rPr lang="pl-PL" altLang="pl-PL"/>
              <a:t>Graficzna prezentacja danych</a:t>
            </a:r>
          </a:p>
        </p:txBody>
      </p:sp>
      <p:sp>
        <p:nvSpPr>
          <p:cNvPr id="17415" name="Text Box 7"/>
          <p:cNvSpPr txBox="1">
            <a:spLocks noChangeArrowheads="1"/>
          </p:cNvSpPr>
          <p:nvPr/>
        </p:nvSpPr>
        <p:spPr bwMode="auto">
          <a:xfrm>
            <a:off x="452438" y="5437188"/>
            <a:ext cx="8507412" cy="1019175"/>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Prototyp interfejsu użytkownika może powstać już w fazie określenia wymagań.</a:t>
            </a:r>
          </a:p>
          <a:p>
            <a:r>
              <a:rPr lang="pl-PL" altLang="pl-PL"/>
              <a:t>Systemy zarządzania interfejsem użytkownika pozwalają na wygodną budowę prototypów oraz wykorzystanie prototypu w końcowej implementacji.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Przykład okna dialogowego</a:t>
            </a:r>
          </a:p>
        </p:txBody>
      </p:sp>
      <p:sp>
        <p:nvSpPr>
          <p:cNvPr id="18435" name="Rectangle 3"/>
          <p:cNvSpPr>
            <a:spLocks noChangeArrowheads="1"/>
          </p:cNvSpPr>
          <p:nvPr/>
        </p:nvSpPr>
        <p:spPr bwMode="auto">
          <a:xfrm>
            <a:off x="4803775" y="3711575"/>
            <a:ext cx="4130675" cy="2436813"/>
          </a:xfrm>
          <a:prstGeom prst="rect">
            <a:avLst/>
          </a:prstGeom>
          <a:solidFill>
            <a:schemeClr val="bg2"/>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7524" name="Rectangle 4"/>
          <p:cNvSpPr>
            <a:spLocks noChangeArrowheads="1"/>
          </p:cNvSpPr>
          <p:nvPr/>
        </p:nvSpPr>
        <p:spPr bwMode="auto">
          <a:xfrm>
            <a:off x="5037138" y="5011738"/>
            <a:ext cx="1893887" cy="976312"/>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07525" name="Rectangle 5"/>
          <p:cNvSpPr>
            <a:spLocks noChangeArrowheads="1"/>
          </p:cNvSpPr>
          <p:nvPr/>
        </p:nvSpPr>
        <p:spPr bwMode="auto">
          <a:xfrm>
            <a:off x="7273925" y="5295900"/>
            <a:ext cx="1508125" cy="1714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07526" name="Rectangle 6"/>
          <p:cNvSpPr>
            <a:spLocks noChangeArrowheads="1"/>
          </p:cNvSpPr>
          <p:nvPr/>
        </p:nvSpPr>
        <p:spPr bwMode="auto">
          <a:xfrm>
            <a:off x="7273925" y="4840288"/>
            <a:ext cx="1508125" cy="182562"/>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07527" name="Rectangle 7"/>
          <p:cNvSpPr>
            <a:spLocks noChangeArrowheads="1"/>
          </p:cNvSpPr>
          <p:nvPr/>
        </p:nvSpPr>
        <p:spPr bwMode="auto">
          <a:xfrm>
            <a:off x="7273925" y="4446588"/>
            <a:ext cx="79057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8440" name="Rectangle 8"/>
          <p:cNvSpPr>
            <a:spLocks noChangeArrowheads="1"/>
          </p:cNvSpPr>
          <p:nvPr/>
        </p:nvSpPr>
        <p:spPr bwMode="auto">
          <a:xfrm>
            <a:off x="4810125" y="3746500"/>
            <a:ext cx="4092575" cy="195263"/>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1" name="Rectangle 9"/>
          <p:cNvSpPr>
            <a:spLocks noChangeArrowheads="1"/>
          </p:cNvSpPr>
          <p:nvPr/>
        </p:nvSpPr>
        <p:spPr bwMode="auto">
          <a:xfrm>
            <a:off x="4840288" y="3748088"/>
            <a:ext cx="185737" cy="1857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2" name="Line 10"/>
          <p:cNvSpPr>
            <a:spLocks noChangeShapeType="1"/>
          </p:cNvSpPr>
          <p:nvPr/>
        </p:nvSpPr>
        <p:spPr bwMode="auto">
          <a:xfrm>
            <a:off x="4892675" y="3841750"/>
            <a:ext cx="809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3" name="Text Box 11"/>
          <p:cNvSpPr txBox="1">
            <a:spLocks noChangeArrowheads="1"/>
          </p:cNvSpPr>
          <p:nvPr/>
        </p:nvSpPr>
        <p:spPr bwMode="auto">
          <a:xfrm>
            <a:off x="5462588" y="3681413"/>
            <a:ext cx="2647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solidFill>
                  <a:schemeClr val="bg1"/>
                </a:solidFill>
              </a:rPr>
              <a:t>Przychody z konkretnego źródła</a:t>
            </a:r>
          </a:p>
        </p:txBody>
      </p:sp>
      <p:sp>
        <p:nvSpPr>
          <p:cNvPr id="18444" name="Rectangle 12"/>
          <p:cNvSpPr>
            <a:spLocks noChangeArrowheads="1"/>
          </p:cNvSpPr>
          <p:nvPr/>
        </p:nvSpPr>
        <p:spPr bwMode="auto">
          <a:xfrm>
            <a:off x="7191375" y="4071938"/>
            <a:ext cx="1657350" cy="146050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5" name="Text Box 13"/>
          <p:cNvSpPr txBox="1">
            <a:spLocks noChangeArrowheads="1"/>
          </p:cNvSpPr>
          <p:nvPr/>
        </p:nvSpPr>
        <p:spPr bwMode="auto">
          <a:xfrm>
            <a:off x="7366000" y="5770563"/>
            <a:ext cx="422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18446" name="Rectangle 14"/>
          <p:cNvSpPr>
            <a:spLocks noChangeArrowheads="1"/>
          </p:cNvSpPr>
          <p:nvPr/>
        </p:nvSpPr>
        <p:spPr bwMode="auto">
          <a:xfrm>
            <a:off x="7231063" y="5805488"/>
            <a:ext cx="692150" cy="1857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7" name="Text Box 15"/>
          <p:cNvSpPr txBox="1">
            <a:spLocks noChangeArrowheads="1"/>
          </p:cNvSpPr>
          <p:nvPr/>
        </p:nvSpPr>
        <p:spPr bwMode="auto">
          <a:xfrm>
            <a:off x="7366000" y="5770563"/>
            <a:ext cx="422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18448" name="Line 16"/>
          <p:cNvSpPr>
            <a:spLocks noChangeShapeType="1"/>
          </p:cNvSpPr>
          <p:nvPr/>
        </p:nvSpPr>
        <p:spPr bwMode="auto">
          <a:xfrm>
            <a:off x="7242175" y="5810250"/>
            <a:ext cx="0" cy="173038"/>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9" name="Line 17"/>
          <p:cNvSpPr>
            <a:spLocks noChangeShapeType="1"/>
          </p:cNvSpPr>
          <p:nvPr/>
        </p:nvSpPr>
        <p:spPr bwMode="auto">
          <a:xfrm>
            <a:off x="7242175" y="5813425"/>
            <a:ext cx="668338"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0" name="Text Box 18"/>
          <p:cNvSpPr txBox="1">
            <a:spLocks noChangeArrowheads="1"/>
          </p:cNvSpPr>
          <p:nvPr/>
        </p:nvSpPr>
        <p:spPr bwMode="auto">
          <a:xfrm>
            <a:off x="8259763" y="5770563"/>
            <a:ext cx="422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18451" name="Rectangle 19"/>
          <p:cNvSpPr>
            <a:spLocks noChangeArrowheads="1"/>
          </p:cNvSpPr>
          <p:nvPr/>
        </p:nvSpPr>
        <p:spPr bwMode="auto">
          <a:xfrm>
            <a:off x="8124825" y="5805488"/>
            <a:ext cx="692150" cy="1857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52" name="Text Box 20"/>
          <p:cNvSpPr txBox="1">
            <a:spLocks noChangeArrowheads="1"/>
          </p:cNvSpPr>
          <p:nvPr/>
        </p:nvSpPr>
        <p:spPr bwMode="auto">
          <a:xfrm>
            <a:off x="8153400" y="5770563"/>
            <a:ext cx="633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Cancel</a:t>
            </a:r>
          </a:p>
        </p:txBody>
      </p:sp>
      <p:sp>
        <p:nvSpPr>
          <p:cNvPr id="18453" name="Line 21"/>
          <p:cNvSpPr>
            <a:spLocks noChangeShapeType="1"/>
          </p:cNvSpPr>
          <p:nvPr/>
        </p:nvSpPr>
        <p:spPr bwMode="auto">
          <a:xfrm>
            <a:off x="8135938" y="5810250"/>
            <a:ext cx="0" cy="173038"/>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4" name="Line 22"/>
          <p:cNvSpPr>
            <a:spLocks noChangeShapeType="1"/>
          </p:cNvSpPr>
          <p:nvPr/>
        </p:nvSpPr>
        <p:spPr bwMode="auto">
          <a:xfrm>
            <a:off x="8135938" y="5813425"/>
            <a:ext cx="668337"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5" name="Text Box 23"/>
          <p:cNvSpPr txBox="1">
            <a:spLocks noChangeArrowheads="1"/>
          </p:cNvSpPr>
          <p:nvPr/>
        </p:nvSpPr>
        <p:spPr bwMode="auto">
          <a:xfrm>
            <a:off x="7134225" y="3916363"/>
            <a:ext cx="98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Dokument</a:t>
            </a:r>
          </a:p>
        </p:txBody>
      </p:sp>
      <p:sp>
        <p:nvSpPr>
          <p:cNvPr id="18456" name="Text Box 24"/>
          <p:cNvSpPr txBox="1">
            <a:spLocks noChangeArrowheads="1"/>
          </p:cNvSpPr>
          <p:nvPr/>
        </p:nvSpPr>
        <p:spPr bwMode="auto">
          <a:xfrm>
            <a:off x="7197725" y="5011738"/>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Wystawca</a:t>
            </a:r>
          </a:p>
        </p:txBody>
      </p:sp>
      <p:sp>
        <p:nvSpPr>
          <p:cNvPr id="18457" name="Text Box 25"/>
          <p:cNvSpPr txBox="1">
            <a:spLocks noChangeArrowheads="1"/>
          </p:cNvSpPr>
          <p:nvPr/>
        </p:nvSpPr>
        <p:spPr bwMode="auto">
          <a:xfrm>
            <a:off x="7197725" y="4576763"/>
            <a:ext cx="698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Nazwa</a:t>
            </a:r>
          </a:p>
        </p:txBody>
      </p:sp>
      <p:sp>
        <p:nvSpPr>
          <p:cNvPr id="18458" name="Text Box 26"/>
          <p:cNvSpPr txBox="1">
            <a:spLocks noChangeArrowheads="1"/>
          </p:cNvSpPr>
          <p:nvPr/>
        </p:nvSpPr>
        <p:spPr bwMode="auto">
          <a:xfrm>
            <a:off x="7197725" y="4179888"/>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Data</a:t>
            </a:r>
          </a:p>
        </p:txBody>
      </p:sp>
      <p:sp>
        <p:nvSpPr>
          <p:cNvPr id="18459" name="Rectangle 27"/>
          <p:cNvSpPr>
            <a:spLocks noChangeArrowheads="1"/>
          </p:cNvSpPr>
          <p:nvPr/>
        </p:nvSpPr>
        <p:spPr bwMode="auto">
          <a:xfrm>
            <a:off x="6757988" y="5006975"/>
            <a:ext cx="174625" cy="987425"/>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60" name="Rectangle 28"/>
          <p:cNvSpPr>
            <a:spLocks noChangeArrowheads="1"/>
          </p:cNvSpPr>
          <p:nvPr/>
        </p:nvSpPr>
        <p:spPr bwMode="auto">
          <a:xfrm>
            <a:off x="6761163" y="5192713"/>
            <a:ext cx="163512" cy="1730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61" name="Rectangle 29"/>
          <p:cNvSpPr>
            <a:spLocks noChangeArrowheads="1"/>
          </p:cNvSpPr>
          <p:nvPr/>
        </p:nvSpPr>
        <p:spPr bwMode="auto">
          <a:xfrm>
            <a:off x="6759575" y="5807075"/>
            <a:ext cx="163513" cy="1730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62" name="Text Box 30"/>
          <p:cNvSpPr txBox="1">
            <a:spLocks noChangeArrowheads="1"/>
          </p:cNvSpPr>
          <p:nvPr/>
        </p:nvSpPr>
        <p:spPr bwMode="auto">
          <a:xfrm rot="16200000" flipV="1">
            <a:off x="6698457" y="5774531"/>
            <a:ext cx="296862"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18463" name="Rectangle 31"/>
          <p:cNvSpPr>
            <a:spLocks noChangeArrowheads="1"/>
          </p:cNvSpPr>
          <p:nvPr/>
        </p:nvSpPr>
        <p:spPr bwMode="auto">
          <a:xfrm rot="10800000">
            <a:off x="6759575" y="5008563"/>
            <a:ext cx="163513" cy="1730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64" name="Text Box 32"/>
          <p:cNvSpPr txBox="1">
            <a:spLocks noChangeArrowheads="1"/>
          </p:cNvSpPr>
          <p:nvPr/>
        </p:nvSpPr>
        <p:spPr bwMode="auto">
          <a:xfrm rot="5400000" flipV="1">
            <a:off x="6696870" y="4974431"/>
            <a:ext cx="296862"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18465" name="Text Box 33"/>
          <p:cNvSpPr txBox="1">
            <a:spLocks noChangeArrowheads="1"/>
          </p:cNvSpPr>
          <p:nvPr/>
        </p:nvSpPr>
        <p:spPr bwMode="auto">
          <a:xfrm>
            <a:off x="4924425" y="3935413"/>
            <a:ext cx="1150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Przychód[zł]</a:t>
            </a:r>
          </a:p>
        </p:txBody>
      </p:sp>
      <p:sp>
        <p:nvSpPr>
          <p:cNvPr id="18466" name="Rectangle 34"/>
          <p:cNvSpPr>
            <a:spLocks noChangeArrowheads="1"/>
          </p:cNvSpPr>
          <p:nvPr/>
        </p:nvSpPr>
        <p:spPr bwMode="auto">
          <a:xfrm>
            <a:off x="6084888" y="4618038"/>
            <a:ext cx="949325" cy="184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7555" name="Rectangle 35"/>
          <p:cNvSpPr>
            <a:spLocks noChangeArrowheads="1"/>
          </p:cNvSpPr>
          <p:nvPr/>
        </p:nvSpPr>
        <p:spPr bwMode="auto">
          <a:xfrm>
            <a:off x="5029200" y="4618038"/>
            <a:ext cx="957263"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8468" name="Text Box 36"/>
          <p:cNvSpPr txBox="1">
            <a:spLocks noChangeArrowheads="1"/>
          </p:cNvSpPr>
          <p:nvPr/>
        </p:nvSpPr>
        <p:spPr bwMode="auto">
          <a:xfrm>
            <a:off x="4914900" y="4346575"/>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Koszty[zł]</a:t>
            </a:r>
          </a:p>
        </p:txBody>
      </p:sp>
      <p:sp>
        <p:nvSpPr>
          <p:cNvPr id="18469" name="Text Box 37"/>
          <p:cNvSpPr txBox="1">
            <a:spLocks noChangeArrowheads="1"/>
          </p:cNvSpPr>
          <p:nvPr/>
        </p:nvSpPr>
        <p:spPr bwMode="auto">
          <a:xfrm>
            <a:off x="5994400" y="4352925"/>
            <a:ext cx="1012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Dochód[zł]</a:t>
            </a:r>
          </a:p>
        </p:txBody>
      </p:sp>
      <p:sp>
        <p:nvSpPr>
          <p:cNvPr id="107558" name="Rectangle 38"/>
          <p:cNvSpPr>
            <a:spLocks noChangeArrowheads="1"/>
          </p:cNvSpPr>
          <p:nvPr/>
        </p:nvSpPr>
        <p:spPr bwMode="auto">
          <a:xfrm>
            <a:off x="5027613" y="4195763"/>
            <a:ext cx="9620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07559" name="Rectangle 39"/>
          <p:cNvSpPr>
            <a:spLocks noChangeArrowheads="1"/>
          </p:cNvSpPr>
          <p:nvPr/>
        </p:nvSpPr>
        <p:spPr bwMode="auto">
          <a:xfrm>
            <a:off x="6084888" y="4195763"/>
            <a:ext cx="9493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8472" name="Text Box 40"/>
          <p:cNvSpPr txBox="1">
            <a:spLocks noChangeArrowheads="1"/>
          </p:cNvSpPr>
          <p:nvPr/>
        </p:nvSpPr>
        <p:spPr bwMode="auto">
          <a:xfrm>
            <a:off x="4921250" y="47339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Opis</a:t>
            </a:r>
          </a:p>
        </p:txBody>
      </p:sp>
      <p:sp>
        <p:nvSpPr>
          <p:cNvPr id="18473" name="Text Box 41"/>
          <p:cNvSpPr txBox="1">
            <a:spLocks noChangeArrowheads="1"/>
          </p:cNvSpPr>
          <p:nvPr/>
        </p:nvSpPr>
        <p:spPr bwMode="auto">
          <a:xfrm>
            <a:off x="5984875" y="3943350"/>
            <a:ext cx="104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Zaliczki[zł]</a:t>
            </a:r>
          </a:p>
        </p:txBody>
      </p:sp>
      <p:sp>
        <p:nvSpPr>
          <p:cNvPr id="18474" name="Line 42"/>
          <p:cNvSpPr>
            <a:spLocks noChangeShapeType="1"/>
          </p:cNvSpPr>
          <p:nvPr/>
        </p:nvSpPr>
        <p:spPr bwMode="auto">
          <a:xfrm>
            <a:off x="5062538" y="4230688"/>
            <a:ext cx="0" cy="123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75" name="Text Box 43"/>
          <p:cNvSpPr txBox="1">
            <a:spLocks noChangeArrowheads="1"/>
          </p:cNvSpPr>
          <p:nvPr/>
        </p:nvSpPr>
        <p:spPr bwMode="auto">
          <a:xfrm>
            <a:off x="873125" y="3395663"/>
            <a:ext cx="1828800" cy="1203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Przychody</a:t>
            </a:r>
          </a:p>
          <a:p>
            <a:r>
              <a:rPr lang="pl-PL" altLang="pl-PL" sz="1800"/>
              <a:t>Kwota dochodu</a:t>
            </a:r>
          </a:p>
          <a:p>
            <a:r>
              <a:rPr lang="pl-PL" altLang="pl-PL" sz="1800"/>
              <a:t>Kwota przychodu</a:t>
            </a:r>
          </a:p>
          <a:p>
            <a:r>
              <a:rPr lang="pl-PL" altLang="pl-PL" sz="1800"/>
              <a:t>Kwota zaliczek</a:t>
            </a:r>
          </a:p>
        </p:txBody>
      </p:sp>
      <p:sp>
        <p:nvSpPr>
          <p:cNvPr id="18476" name="Text Box 44"/>
          <p:cNvSpPr txBox="1">
            <a:spLocks noChangeArrowheads="1"/>
          </p:cNvSpPr>
          <p:nvPr/>
        </p:nvSpPr>
        <p:spPr bwMode="auto">
          <a:xfrm>
            <a:off x="206375" y="5499100"/>
            <a:ext cx="3162300" cy="9286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Przychody z konkretnego źródła</a:t>
            </a:r>
          </a:p>
          <a:p>
            <a:r>
              <a:rPr lang="pl-PL" altLang="pl-PL" sz="1800"/>
              <a:t>Dokument</a:t>
            </a:r>
          </a:p>
          <a:p>
            <a:r>
              <a:rPr lang="pl-PL" altLang="pl-PL" sz="1800"/>
              <a:t>Opis</a:t>
            </a:r>
          </a:p>
        </p:txBody>
      </p:sp>
      <p:sp>
        <p:nvSpPr>
          <p:cNvPr id="18477" name="Text Box 45"/>
          <p:cNvSpPr txBox="1">
            <a:spLocks noChangeArrowheads="1"/>
          </p:cNvSpPr>
          <p:nvPr/>
        </p:nvSpPr>
        <p:spPr bwMode="auto">
          <a:xfrm>
            <a:off x="328613" y="946150"/>
            <a:ext cx="88153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Dialog</a:t>
            </a:r>
            <a:r>
              <a:rPr lang="pl-PL" altLang="pl-PL"/>
              <a:t>:</a:t>
            </a:r>
          </a:p>
          <a:p>
            <a:pPr>
              <a:buFontTx/>
              <a:buChar char="•"/>
            </a:pPr>
            <a:r>
              <a:rPr lang="pl-PL" altLang="pl-PL"/>
              <a:t>  Przepływ danych pomiędzy użytkownikiem a systemem</a:t>
            </a:r>
          </a:p>
          <a:p>
            <a:pPr>
              <a:buFontTx/>
              <a:buChar char="•"/>
            </a:pPr>
            <a:r>
              <a:rPr lang="pl-PL" altLang="pl-PL"/>
              <a:t>  Parametry komunikatów wysyłanych przez użytkownika</a:t>
            </a:r>
          </a:p>
          <a:p>
            <a:pPr>
              <a:buFontTx/>
              <a:buChar char="•"/>
            </a:pPr>
            <a:r>
              <a:rPr lang="pl-PL" altLang="pl-PL"/>
              <a:t>  Metody i procesy, które zgodnie ze specyfikacją służą do edycji obiektów, encji </a:t>
            </a:r>
          </a:p>
          <a:p>
            <a:r>
              <a:rPr lang="pl-PL" altLang="pl-PL"/>
              <a:t>    lub zbiorników danych</a:t>
            </a:r>
          </a:p>
        </p:txBody>
      </p:sp>
      <p:sp>
        <p:nvSpPr>
          <p:cNvPr id="18478" name="Line 46"/>
          <p:cNvSpPr>
            <a:spLocks noChangeShapeType="1"/>
          </p:cNvSpPr>
          <p:nvPr/>
        </p:nvSpPr>
        <p:spPr bwMode="auto">
          <a:xfrm flipH="1" flipV="1">
            <a:off x="1787525" y="4584700"/>
            <a:ext cx="0" cy="896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79" name="AutoShape 47"/>
          <p:cNvSpPr>
            <a:spLocks noChangeArrowheads="1"/>
          </p:cNvSpPr>
          <p:nvPr/>
        </p:nvSpPr>
        <p:spPr bwMode="auto">
          <a:xfrm>
            <a:off x="1625600" y="4594225"/>
            <a:ext cx="311150" cy="29527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80" name="AutoShape 48"/>
          <p:cNvSpPr>
            <a:spLocks noChangeArrowheads="1"/>
          </p:cNvSpPr>
          <p:nvPr/>
        </p:nvSpPr>
        <p:spPr bwMode="auto">
          <a:xfrm>
            <a:off x="3538538" y="4330700"/>
            <a:ext cx="1001712" cy="469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2F61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81" name="Line 49"/>
          <p:cNvSpPr>
            <a:spLocks noChangeShapeType="1"/>
          </p:cNvSpPr>
          <p:nvPr/>
        </p:nvSpPr>
        <p:spPr bwMode="auto">
          <a:xfrm>
            <a:off x="877888" y="3711575"/>
            <a:ext cx="1819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82" name="Line 50"/>
          <p:cNvSpPr>
            <a:spLocks noChangeShapeType="1"/>
          </p:cNvSpPr>
          <p:nvPr/>
        </p:nvSpPr>
        <p:spPr bwMode="auto">
          <a:xfrm>
            <a:off x="211138" y="5838825"/>
            <a:ext cx="3154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83" name="Text Box 51"/>
          <p:cNvSpPr txBox="1">
            <a:spLocks noChangeArrowheads="1"/>
          </p:cNvSpPr>
          <p:nvPr/>
        </p:nvSpPr>
        <p:spPr bwMode="auto">
          <a:xfrm>
            <a:off x="341313" y="2840038"/>
            <a:ext cx="8653462" cy="4095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Edycja obiektu “Przychody z konkretnego źródła”: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t>Zasady projektowania interfejsu użytkownika (1)</a:t>
            </a:r>
          </a:p>
        </p:txBody>
      </p:sp>
      <p:sp>
        <p:nvSpPr>
          <p:cNvPr id="19459" name="Text Box 3"/>
          <p:cNvSpPr txBox="1">
            <a:spLocks noChangeArrowheads="1"/>
          </p:cNvSpPr>
          <p:nvPr/>
        </p:nvSpPr>
        <p:spPr bwMode="auto">
          <a:xfrm>
            <a:off x="701675" y="1127125"/>
            <a:ext cx="844232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Spójność</a:t>
            </a:r>
            <a:r>
              <a:rPr lang="pl-PL" altLang="pl-PL"/>
              <a:t>. Wygląd oraz obsługa interfejsu powinna być podobna w momencie korzystania z różnych funkcji. Poszczególne programy tworzące system powinny mieć zbliżony interfejs, podobnie powinna wyglądać praca z rozmaitymi dialogami, podobnie powinny być interpretowane operacje wykonywane przy pomocy myszy. Proste reguły:</a:t>
            </a:r>
          </a:p>
          <a:p>
            <a:pPr>
              <a:buFontTx/>
              <a:buChar char="•"/>
            </a:pPr>
            <a:r>
              <a:rPr lang="pl-PL" altLang="pl-PL"/>
              <a:t> Umieszczanie etykiet zawsze nad lub obok pól edycyjnych</a:t>
            </a:r>
          </a:p>
          <a:p>
            <a:pPr>
              <a:buFontTx/>
              <a:buChar char="•"/>
            </a:pPr>
            <a:r>
              <a:rPr lang="pl-PL" altLang="pl-PL"/>
              <a:t> Umieszczanie typowych pól OK i Anuluj zawsze od dołu lub od prawej</a:t>
            </a:r>
          </a:p>
          <a:p>
            <a:pPr>
              <a:buFontTx/>
              <a:buChar char="•"/>
            </a:pPr>
            <a:r>
              <a:rPr lang="pl-PL" altLang="pl-PL"/>
              <a:t> Spójne tłumaczenie nazw angielskich, spójne oznaczenia pól </a:t>
            </a:r>
          </a:p>
          <a:p>
            <a:pPr>
              <a:buFontTx/>
              <a:buChar char="•"/>
            </a:pPr>
            <a:endParaRPr lang="pl-PL" altLang="pl-PL"/>
          </a:p>
          <a:p>
            <a:r>
              <a:rPr lang="pl-PL" altLang="pl-PL" b="1"/>
              <a:t>Skróty dla doświadczonych użytkowników</a:t>
            </a:r>
            <a:r>
              <a:rPr lang="pl-PL" altLang="pl-PL"/>
              <a:t>. Możliwość zastąpienia komend w paskach narzędziowych przez kombinację klawiszy.</a:t>
            </a:r>
          </a:p>
          <a:p>
            <a:endParaRPr lang="pl-PL" altLang="pl-PL"/>
          </a:p>
          <a:p>
            <a:r>
              <a:rPr lang="pl-PL" altLang="pl-PL" b="1"/>
              <a:t>Potwierdzenie przyjęcia zlecenia użytkownika</a:t>
            </a:r>
            <a:r>
              <a:rPr lang="pl-PL" altLang="pl-PL"/>
              <a:t>. Realizacja niektórych zleceń może trwać długo. W takich sytuacjach należy potwierdzić przyjęcie zlecenie, aby użytkownik nie był zdezorientowany odnośnie tego co się dzieje. Dla długich akcji - wykonywanie sporadycznych akcji na ekranie (np. wyświetlanie sekund trwania, sekund do przewidywanego zakończenia, „termometru”, itd.).</a:t>
            </a:r>
          </a:p>
        </p:txBody>
      </p:sp>
      <p:sp>
        <p:nvSpPr>
          <p:cNvPr id="19460" name="AutoShape 4"/>
          <p:cNvSpPr>
            <a:spLocks noChangeArrowheads="1"/>
          </p:cNvSpPr>
          <p:nvPr/>
        </p:nvSpPr>
        <p:spPr bwMode="auto">
          <a:xfrm>
            <a:off x="173038" y="11398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1" name="AutoShape 5"/>
          <p:cNvSpPr>
            <a:spLocks noChangeArrowheads="1"/>
          </p:cNvSpPr>
          <p:nvPr/>
        </p:nvSpPr>
        <p:spPr bwMode="auto">
          <a:xfrm>
            <a:off x="171450" y="3911600"/>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2" name="AutoShape 6"/>
          <p:cNvSpPr>
            <a:spLocks noChangeArrowheads="1"/>
          </p:cNvSpPr>
          <p:nvPr/>
        </p:nvSpPr>
        <p:spPr bwMode="auto">
          <a:xfrm>
            <a:off x="171450" y="4800600"/>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Zasady projektowania interfejsu użytkownika (2)</a:t>
            </a:r>
          </a:p>
        </p:txBody>
      </p:sp>
      <p:sp>
        <p:nvSpPr>
          <p:cNvPr id="20483" name="AutoShape 3"/>
          <p:cNvSpPr>
            <a:spLocks noChangeArrowheads="1"/>
          </p:cNvSpPr>
          <p:nvPr/>
        </p:nvSpPr>
        <p:spPr bwMode="auto">
          <a:xfrm>
            <a:off x="250825" y="14192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4" name="AutoShape 4"/>
          <p:cNvSpPr>
            <a:spLocks noChangeArrowheads="1"/>
          </p:cNvSpPr>
          <p:nvPr/>
        </p:nvSpPr>
        <p:spPr bwMode="auto">
          <a:xfrm>
            <a:off x="252413" y="2668588"/>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5" name="AutoShape 5"/>
          <p:cNvSpPr>
            <a:spLocks noChangeArrowheads="1"/>
          </p:cNvSpPr>
          <p:nvPr/>
        </p:nvSpPr>
        <p:spPr bwMode="auto">
          <a:xfrm>
            <a:off x="250825" y="3830638"/>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6" name="Text Box 6"/>
          <p:cNvSpPr txBox="1">
            <a:spLocks noChangeArrowheads="1"/>
          </p:cNvSpPr>
          <p:nvPr/>
        </p:nvSpPr>
        <p:spPr bwMode="auto">
          <a:xfrm>
            <a:off x="787400" y="1381125"/>
            <a:ext cx="8196263"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Prosta obsługa błędów</a:t>
            </a:r>
            <a:r>
              <a:rPr lang="pl-PL" altLang="pl-PL"/>
              <a:t>. Jeżeli użytkownik wprowadzi błędne dane, to po sygnale błędu system powinien automatycznie przejść do kontynuowania przez niego pracy z poprzednimi poprawnymi wartościami. </a:t>
            </a:r>
          </a:p>
          <a:p>
            <a:endParaRPr lang="pl-PL" altLang="pl-PL"/>
          </a:p>
          <a:p>
            <a:r>
              <a:rPr lang="pl-PL" altLang="pl-PL" b="1"/>
              <a:t>Odwoływanie akcji</a:t>
            </a:r>
            <a:r>
              <a:rPr lang="pl-PL" altLang="pl-PL"/>
              <a:t> (</a:t>
            </a:r>
            <a:r>
              <a:rPr lang="pl-PL" altLang="pl-PL" i="1"/>
              <a:t>undo</a:t>
            </a:r>
            <a:r>
              <a:rPr lang="pl-PL" altLang="pl-PL"/>
              <a:t>). W najprostszym przypadku jest to możliwość cofnięcia ostatnio wykonanej operacji. Jeszcze lepiej jeżeli system pozwala cofnąć się dowolnie daleko w tył. </a:t>
            </a:r>
            <a:r>
              <a:rPr lang="pl-PL" altLang="pl-PL" b="1"/>
              <a:t>Konieczność pamiętania stanu (stanów).</a:t>
            </a:r>
          </a:p>
          <a:p>
            <a:endParaRPr lang="pl-PL" altLang="pl-PL"/>
          </a:p>
          <a:p>
            <a:r>
              <a:rPr lang="pl-PL" altLang="pl-PL" b="1"/>
              <a:t>Wrażenie kontroli nad systemem</a:t>
            </a:r>
            <a:r>
              <a:rPr lang="pl-PL" altLang="pl-PL"/>
              <a:t>. Użytkownicy nie lubią, kiedy system sam robi coś, czego użytkownik nie zainicjował, lub kiedy akcja systemu nie daje się przerwać. System nie powinien inicjować długich akcji (np. składowania) nie informując użytkownika co w tej chwili robi oraz powinien szybko reagować na sygnały przerwania akcji (Esc, Ctrl+C, Break,...)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Zasady projektowania interfejsu użytkownika (3)</a:t>
            </a:r>
          </a:p>
        </p:txBody>
      </p:sp>
      <p:sp>
        <p:nvSpPr>
          <p:cNvPr id="21507" name="Text Box 3"/>
          <p:cNvSpPr txBox="1">
            <a:spLocks noChangeArrowheads="1"/>
          </p:cNvSpPr>
          <p:nvPr/>
        </p:nvSpPr>
        <p:spPr bwMode="auto">
          <a:xfrm>
            <a:off x="468313" y="1366838"/>
            <a:ext cx="8675687"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Nieobciążanie pamięci krótkotrwałej użytkownika </a:t>
            </a:r>
            <a:r>
              <a:rPr lang="pl-PL" altLang="pl-PL"/>
              <a:t>(</a:t>
            </a:r>
            <a:r>
              <a:rPr lang="pl-PL" altLang="pl-PL" i="1"/>
              <a:t>awareness</a:t>
            </a:r>
            <a:r>
              <a:rPr lang="pl-PL" altLang="pl-PL"/>
              <a:t>). Użytkownik może zapomnieć z jakimi danymi uruchomił dialog. System powinien wyświetlać stale te informacje, które są niezbędne do tego, aby użytkownik wiedział, co aktualnie się dzieje i w którym miejscu interfejsu się znajduje.</a:t>
            </a:r>
          </a:p>
          <a:p>
            <a:endParaRPr lang="pl-PL" altLang="pl-PL"/>
          </a:p>
          <a:p>
            <a:r>
              <a:rPr lang="pl-PL" altLang="pl-PL" b="1"/>
              <a:t>Grupowanie powiązanych operacji</a:t>
            </a:r>
            <a:r>
              <a:rPr lang="pl-PL" altLang="pl-PL"/>
              <a:t>. Jeżeli zadanie nie da się zamknąć w prostym dialogu lub oknie, wówczas trzeba je rozbić na szereg powiązanych dialogów. Użytkownik powinien być prowadzony przez ten szereg, z możliwością łatwego powrotu do wcześniejszych akcji. </a:t>
            </a:r>
          </a:p>
        </p:txBody>
      </p:sp>
      <p:sp>
        <p:nvSpPr>
          <p:cNvPr id="21508" name="AutoShape 4"/>
          <p:cNvSpPr>
            <a:spLocks noChangeArrowheads="1"/>
          </p:cNvSpPr>
          <p:nvPr/>
        </p:nvSpPr>
        <p:spPr bwMode="auto">
          <a:xfrm>
            <a:off x="68263" y="14192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09" name="AutoShape 5"/>
          <p:cNvSpPr>
            <a:spLocks noChangeArrowheads="1"/>
          </p:cNvSpPr>
          <p:nvPr/>
        </p:nvSpPr>
        <p:spPr bwMode="auto">
          <a:xfrm>
            <a:off x="69850" y="2897188"/>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0" name="Text Box 6"/>
          <p:cNvSpPr txBox="1">
            <a:spLocks noChangeArrowheads="1"/>
          </p:cNvSpPr>
          <p:nvPr/>
        </p:nvSpPr>
        <p:spPr bwMode="auto">
          <a:xfrm>
            <a:off x="588963" y="4705350"/>
            <a:ext cx="8555037" cy="1631950"/>
          </a:xfrm>
          <a:prstGeom prst="rect">
            <a:avLst/>
          </a:prstGeom>
          <a:solidFill>
            <a:srgbClr val="FFFFCC"/>
          </a:solidFill>
          <a:ln w="31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Reguła 7 +/- 2. </a:t>
            </a:r>
            <a:r>
              <a:rPr lang="pl-PL" altLang="pl-PL"/>
              <a:t>Człowiek może się jednocześnie skupić na 5 - 9 elementach.</a:t>
            </a:r>
          </a:p>
          <a:p>
            <a:r>
              <a:rPr lang="pl-PL" altLang="pl-PL"/>
              <a:t>Ta reguła powinna być uwzględniana przy projektowaniu interfejsu użytkownika. Dotyczy to liczby opcji menu, podmenu, pól w dialogu, itd. Ograniczenie to można przełamać poprzez grupowanie w wyraźnie wydzielone grupy zestawów semantycznie powiązanych ze sobą elementów.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Plan wykładu</a:t>
            </a:r>
          </a:p>
        </p:txBody>
      </p:sp>
      <p:sp>
        <p:nvSpPr>
          <p:cNvPr id="4099" name="Text Box 3"/>
          <p:cNvSpPr txBox="1">
            <a:spLocks noChangeArrowheads="1"/>
          </p:cNvSpPr>
          <p:nvPr/>
        </p:nvSpPr>
        <p:spPr bwMode="auto">
          <a:xfrm>
            <a:off x="1017588" y="1198563"/>
            <a:ext cx="7364412"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Zadania wykonywane w fazie projektowania</a:t>
            </a:r>
          </a:p>
          <a:p>
            <a:pPr>
              <a:spcBef>
                <a:spcPct val="50000"/>
              </a:spcBef>
            </a:pPr>
            <a:r>
              <a:rPr lang="pl-PL" altLang="pl-PL" sz="2400" b="1">
                <a:solidFill>
                  <a:schemeClr val="tx1"/>
                </a:solidFill>
                <a:latin typeface="Times New Roman" panose="02020603050405020304" pitchFamily="18" charset="0"/>
              </a:rPr>
              <a:t>Techniki obiektowe w projektowaniu</a:t>
            </a:r>
          </a:p>
          <a:p>
            <a:pPr>
              <a:spcBef>
                <a:spcPct val="50000"/>
              </a:spcBef>
            </a:pPr>
            <a:r>
              <a:rPr lang="pl-PL" altLang="pl-PL" sz="2400" b="1">
                <a:solidFill>
                  <a:schemeClr val="tx1"/>
                </a:solidFill>
                <a:latin typeface="Times New Roman" panose="02020603050405020304" pitchFamily="18" charset="0"/>
              </a:rPr>
              <a:t>Dodatkowe elementy notacji</a:t>
            </a:r>
          </a:p>
          <a:p>
            <a:pPr>
              <a:spcBef>
                <a:spcPct val="50000"/>
              </a:spcBef>
            </a:pPr>
            <a:r>
              <a:rPr lang="pl-PL" altLang="pl-PL" sz="2400" b="1">
                <a:solidFill>
                  <a:schemeClr val="tx1"/>
                </a:solidFill>
                <a:latin typeface="Times New Roman" panose="02020603050405020304" pitchFamily="18" charset="0"/>
              </a:rPr>
              <a:t>Uszczegółowianie wyników analizy</a:t>
            </a:r>
          </a:p>
          <a:p>
            <a:pPr>
              <a:spcBef>
                <a:spcPct val="50000"/>
              </a:spcBef>
            </a:pPr>
            <a:r>
              <a:rPr lang="pl-PL" altLang="pl-PL" sz="2400" b="1">
                <a:solidFill>
                  <a:schemeClr val="tx1"/>
                </a:solidFill>
                <a:latin typeface="Times New Roman" panose="02020603050405020304" pitchFamily="18" charset="0"/>
              </a:rPr>
              <a:t>Projektowanie składowych systemu nie związanych z dziedziną problemu</a:t>
            </a:r>
          </a:p>
          <a:p>
            <a:pPr>
              <a:spcBef>
                <a:spcPct val="50000"/>
              </a:spcBef>
            </a:pPr>
            <a:r>
              <a:rPr lang="pl-PL" altLang="pl-PL" sz="2400" b="1">
                <a:solidFill>
                  <a:schemeClr val="tx1"/>
                </a:solidFill>
                <a:latin typeface="Times New Roman" panose="02020603050405020304" pitchFamily="18" charset="0"/>
              </a:rPr>
              <a:t>Projektowanie interfejsu użytkownika</a:t>
            </a:r>
          </a:p>
          <a:p>
            <a:pPr>
              <a:spcBef>
                <a:spcPct val="50000"/>
              </a:spcBef>
            </a:pPr>
            <a:r>
              <a:rPr lang="pl-PL" altLang="pl-PL" sz="2400" b="1">
                <a:solidFill>
                  <a:schemeClr val="tx1"/>
                </a:solidFill>
                <a:latin typeface="Times New Roman" panose="02020603050405020304" pitchFamily="18" charset="0"/>
              </a:rPr>
              <a:t>Organizacja interakcji z użytkownikiem</a:t>
            </a:r>
          </a:p>
          <a:p>
            <a:pPr>
              <a:spcBef>
                <a:spcPct val="50000"/>
              </a:spcBef>
            </a:pPr>
            <a:r>
              <a:rPr lang="pl-PL" altLang="pl-PL" sz="2400" b="1">
                <a:solidFill>
                  <a:schemeClr val="tx1"/>
                </a:solidFill>
                <a:latin typeface="Times New Roman" panose="02020603050405020304" pitchFamily="18" charset="0"/>
              </a:rPr>
              <a:t>Zasady projektowania interfejsu użytkownika</a:t>
            </a:r>
          </a:p>
        </p:txBody>
      </p:sp>
      <p:sp>
        <p:nvSpPr>
          <p:cNvPr id="4100" name="AutoShape 4"/>
          <p:cNvSpPr>
            <a:spLocks noChangeArrowheads="1"/>
          </p:cNvSpPr>
          <p:nvPr/>
        </p:nvSpPr>
        <p:spPr bwMode="auto">
          <a:xfrm>
            <a:off x="604838" y="1243013"/>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604838" y="1787525"/>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604838" y="2873375"/>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604838" y="3419475"/>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604838" y="2314575"/>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604838" y="4359275"/>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AutoShape 10"/>
          <p:cNvSpPr>
            <a:spLocks noChangeArrowheads="1"/>
          </p:cNvSpPr>
          <p:nvPr/>
        </p:nvSpPr>
        <p:spPr bwMode="auto">
          <a:xfrm>
            <a:off x="606425" y="4881563"/>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7" name="AutoShape 11"/>
          <p:cNvSpPr>
            <a:spLocks noChangeArrowheads="1"/>
          </p:cNvSpPr>
          <p:nvPr/>
        </p:nvSpPr>
        <p:spPr bwMode="auto">
          <a:xfrm>
            <a:off x="606425" y="5440363"/>
            <a:ext cx="31750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Dwa funkcjonalnie równoważne dialogi</a:t>
            </a:r>
          </a:p>
        </p:txBody>
      </p:sp>
      <p:sp>
        <p:nvSpPr>
          <p:cNvPr id="22531" name="Rectangle 3"/>
          <p:cNvSpPr>
            <a:spLocks noChangeArrowheads="1"/>
          </p:cNvSpPr>
          <p:nvPr/>
        </p:nvSpPr>
        <p:spPr bwMode="auto">
          <a:xfrm>
            <a:off x="3997325" y="1039813"/>
            <a:ext cx="4130675" cy="2436812"/>
          </a:xfrm>
          <a:prstGeom prst="rect">
            <a:avLst/>
          </a:prstGeom>
          <a:solidFill>
            <a:schemeClr val="bg2"/>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1620" name="Rectangle 4"/>
          <p:cNvSpPr>
            <a:spLocks noChangeArrowheads="1"/>
          </p:cNvSpPr>
          <p:nvPr/>
        </p:nvSpPr>
        <p:spPr bwMode="auto">
          <a:xfrm>
            <a:off x="4230688" y="2339975"/>
            <a:ext cx="1893887" cy="976313"/>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21" name="Rectangle 5"/>
          <p:cNvSpPr>
            <a:spLocks noChangeArrowheads="1"/>
          </p:cNvSpPr>
          <p:nvPr/>
        </p:nvSpPr>
        <p:spPr bwMode="auto">
          <a:xfrm>
            <a:off x="6467475" y="2624138"/>
            <a:ext cx="1508125" cy="1714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22" name="Rectangle 6"/>
          <p:cNvSpPr>
            <a:spLocks noChangeArrowheads="1"/>
          </p:cNvSpPr>
          <p:nvPr/>
        </p:nvSpPr>
        <p:spPr bwMode="auto">
          <a:xfrm>
            <a:off x="6467475" y="2168525"/>
            <a:ext cx="1508125" cy="182563"/>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23" name="Rectangle 7"/>
          <p:cNvSpPr>
            <a:spLocks noChangeArrowheads="1"/>
          </p:cNvSpPr>
          <p:nvPr/>
        </p:nvSpPr>
        <p:spPr bwMode="auto">
          <a:xfrm>
            <a:off x="6467475" y="1774825"/>
            <a:ext cx="79057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536" name="Rectangle 8"/>
          <p:cNvSpPr>
            <a:spLocks noChangeArrowheads="1"/>
          </p:cNvSpPr>
          <p:nvPr/>
        </p:nvSpPr>
        <p:spPr bwMode="auto">
          <a:xfrm>
            <a:off x="4003675" y="1074738"/>
            <a:ext cx="4092575" cy="19526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7" name="Rectangle 9"/>
          <p:cNvSpPr>
            <a:spLocks noChangeArrowheads="1"/>
          </p:cNvSpPr>
          <p:nvPr/>
        </p:nvSpPr>
        <p:spPr bwMode="auto">
          <a:xfrm>
            <a:off x="4033838" y="1076325"/>
            <a:ext cx="185737" cy="18573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8" name="Line 10"/>
          <p:cNvSpPr>
            <a:spLocks noChangeShapeType="1"/>
          </p:cNvSpPr>
          <p:nvPr/>
        </p:nvSpPr>
        <p:spPr bwMode="auto">
          <a:xfrm>
            <a:off x="4086225" y="1169988"/>
            <a:ext cx="809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39" name="Text Box 11"/>
          <p:cNvSpPr txBox="1">
            <a:spLocks noChangeArrowheads="1"/>
          </p:cNvSpPr>
          <p:nvPr/>
        </p:nvSpPr>
        <p:spPr bwMode="auto">
          <a:xfrm>
            <a:off x="4656138" y="1009650"/>
            <a:ext cx="2647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solidFill>
                  <a:schemeClr val="bg1"/>
                </a:solidFill>
              </a:rPr>
              <a:t>Przychody z konkretnego źródła</a:t>
            </a:r>
          </a:p>
        </p:txBody>
      </p:sp>
      <p:sp>
        <p:nvSpPr>
          <p:cNvPr id="22540" name="Rectangle 12"/>
          <p:cNvSpPr>
            <a:spLocks noChangeArrowheads="1"/>
          </p:cNvSpPr>
          <p:nvPr/>
        </p:nvSpPr>
        <p:spPr bwMode="auto">
          <a:xfrm>
            <a:off x="6384925" y="1400175"/>
            <a:ext cx="1657350" cy="146050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1" name="Text Box 13"/>
          <p:cNvSpPr txBox="1">
            <a:spLocks noChangeArrowheads="1"/>
          </p:cNvSpPr>
          <p:nvPr/>
        </p:nvSpPr>
        <p:spPr bwMode="auto">
          <a:xfrm>
            <a:off x="6559550" y="30988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42" name="Rectangle 14"/>
          <p:cNvSpPr>
            <a:spLocks noChangeArrowheads="1"/>
          </p:cNvSpPr>
          <p:nvPr/>
        </p:nvSpPr>
        <p:spPr bwMode="auto">
          <a:xfrm>
            <a:off x="6424613" y="3133725"/>
            <a:ext cx="692150" cy="1857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3" name="Text Box 15"/>
          <p:cNvSpPr txBox="1">
            <a:spLocks noChangeArrowheads="1"/>
          </p:cNvSpPr>
          <p:nvPr/>
        </p:nvSpPr>
        <p:spPr bwMode="auto">
          <a:xfrm>
            <a:off x="6559550" y="30988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44" name="Line 16"/>
          <p:cNvSpPr>
            <a:spLocks noChangeShapeType="1"/>
          </p:cNvSpPr>
          <p:nvPr/>
        </p:nvSpPr>
        <p:spPr bwMode="auto">
          <a:xfrm>
            <a:off x="6435725" y="3138488"/>
            <a:ext cx="0" cy="173037"/>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5" name="Line 17"/>
          <p:cNvSpPr>
            <a:spLocks noChangeShapeType="1"/>
          </p:cNvSpPr>
          <p:nvPr/>
        </p:nvSpPr>
        <p:spPr bwMode="auto">
          <a:xfrm>
            <a:off x="6435725" y="3141663"/>
            <a:ext cx="668338"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6" name="Text Box 18"/>
          <p:cNvSpPr txBox="1">
            <a:spLocks noChangeArrowheads="1"/>
          </p:cNvSpPr>
          <p:nvPr/>
        </p:nvSpPr>
        <p:spPr bwMode="auto">
          <a:xfrm>
            <a:off x="7453313" y="30988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47" name="Rectangle 19"/>
          <p:cNvSpPr>
            <a:spLocks noChangeArrowheads="1"/>
          </p:cNvSpPr>
          <p:nvPr/>
        </p:nvSpPr>
        <p:spPr bwMode="auto">
          <a:xfrm>
            <a:off x="7318375" y="3133725"/>
            <a:ext cx="692150" cy="1857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48" name="Text Box 20"/>
          <p:cNvSpPr txBox="1">
            <a:spLocks noChangeArrowheads="1"/>
          </p:cNvSpPr>
          <p:nvPr/>
        </p:nvSpPr>
        <p:spPr bwMode="auto">
          <a:xfrm>
            <a:off x="7346950" y="3098800"/>
            <a:ext cx="633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Cancel</a:t>
            </a:r>
          </a:p>
        </p:txBody>
      </p:sp>
      <p:sp>
        <p:nvSpPr>
          <p:cNvPr id="22549" name="Line 21"/>
          <p:cNvSpPr>
            <a:spLocks noChangeShapeType="1"/>
          </p:cNvSpPr>
          <p:nvPr/>
        </p:nvSpPr>
        <p:spPr bwMode="auto">
          <a:xfrm>
            <a:off x="7329488" y="3138488"/>
            <a:ext cx="0" cy="173037"/>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0" name="Line 22"/>
          <p:cNvSpPr>
            <a:spLocks noChangeShapeType="1"/>
          </p:cNvSpPr>
          <p:nvPr/>
        </p:nvSpPr>
        <p:spPr bwMode="auto">
          <a:xfrm>
            <a:off x="7329488" y="3141663"/>
            <a:ext cx="668337"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1" name="Text Box 23"/>
          <p:cNvSpPr txBox="1">
            <a:spLocks noChangeArrowheads="1"/>
          </p:cNvSpPr>
          <p:nvPr/>
        </p:nvSpPr>
        <p:spPr bwMode="auto">
          <a:xfrm>
            <a:off x="6327775" y="1244600"/>
            <a:ext cx="98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Dokument</a:t>
            </a:r>
          </a:p>
        </p:txBody>
      </p:sp>
      <p:sp>
        <p:nvSpPr>
          <p:cNvPr id="22552" name="Text Box 24"/>
          <p:cNvSpPr txBox="1">
            <a:spLocks noChangeArrowheads="1"/>
          </p:cNvSpPr>
          <p:nvPr/>
        </p:nvSpPr>
        <p:spPr bwMode="auto">
          <a:xfrm>
            <a:off x="6391275" y="2339975"/>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Wystawca</a:t>
            </a:r>
          </a:p>
        </p:txBody>
      </p:sp>
      <p:sp>
        <p:nvSpPr>
          <p:cNvPr id="22553" name="Text Box 25"/>
          <p:cNvSpPr txBox="1">
            <a:spLocks noChangeArrowheads="1"/>
          </p:cNvSpPr>
          <p:nvPr/>
        </p:nvSpPr>
        <p:spPr bwMode="auto">
          <a:xfrm>
            <a:off x="6391275" y="1905000"/>
            <a:ext cx="698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Nazwa</a:t>
            </a:r>
          </a:p>
        </p:txBody>
      </p:sp>
      <p:sp>
        <p:nvSpPr>
          <p:cNvPr id="22554" name="Text Box 26"/>
          <p:cNvSpPr txBox="1">
            <a:spLocks noChangeArrowheads="1"/>
          </p:cNvSpPr>
          <p:nvPr/>
        </p:nvSpPr>
        <p:spPr bwMode="auto">
          <a:xfrm>
            <a:off x="6391275" y="150812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Data</a:t>
            </a:r>
          </a:p>
        </p:txBody>
      </p:sp>
      <p:sp>
        <p:nvSpPr>
          <p:cNvPr id="22555" name="Rectangle 27"/>
          <p:cNvSpPr>
            <a:spLocks noChangeArrowheads="1"/>
          </p:cNvSpPr>
          <p:nvPr/>
        </p:nvSpPr>
        <p:spPr bwMode="auto">
          <a:xfrm>
            <a:off x="5951538" y="2335213"/>
            <a:ext cx="174625" cy="987425"/>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56" name="Rectangle 28"/>
          <p:cNvSpPr>
            <a:spLocks noChangeArrowheads="1"/>
          </p:cNvSpPr>
          <p:nvPr/>
        </p:nvSpPr>
        <p:spPr bwMode="auto">
          <a:xfrm>
            <a:off x="5954713" y="2520950"/>
            <a:ext cx="163512" cy="1730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57" name="Rectangle 29"/>
          <p:cNvSpPr>
            <a:spLocks noChangeArrowheads="1"/>
          </p:cNvSpPr>
          <p:nvPr/>
        </p:nvSpPr>
        <p:spPr bwMode="auto">
          <a:xfrm>
            <a:off x="5953125" y="3135313"/>
            <a:ext cx="163513" cy="1730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58" name="Text Box 30"/>
          <p:cNvSpPr txBox="1">
            <a:spLocks noChangeArrowheads="1"/>
          </p:cNvSpPr>
          <p:nvPr/>
        </p:nvSpPr>
        <p:spPr bwMode="auto">
          <a:xfrm rot="16200000" flipV="1">
            <a:off x="5892006" y="3102769"/>
            <a:ext cx="296863"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22559" name="Rectangle 31"/>
          <p:cNvSpPr>
            <a:spLocks noChangeArrowheads="1"/>
          </p:cNvSpPr>
          <p:nvPr/>
        </p:nvSpPr>
        <p:spPr bwMode="auto">
          <a:xfrm rot="10800000">
            <a:off x="5953125" y="2336800"/>
            <a:ext cx="163513" cy="1730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60" name="Text Box 32"/>
          <p:cNvSpPr txBox="1">
            <a:spLocks noChangeArrowheads="1"/>
          </p:cNvSpPr>
          <p:nvPr/>
        </p:nvSpPr>
        <p:spPr bwMode="auto">
          <a:xfrm rot="5400000" flipV="1">
            <a:off x="5890419" y="2302669"/>
            <a:ext cx="296863"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22561" name="Text Box 33"/>
          <p:cNvSpPr txBox="1">
            <a:spLocks noChangeArrowheads="1"/>
          </p:cNvSpPr>
          <p:nvPr/>
        </p:nvSpPr>
        <p:spPr bwMode="auto">
          <a:xfrm>
            <a:off x="4117975" y="1263650"/>
            <a:ext cx="1150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Przychód[zł]</a:t>
            </a:r>
          </a:p>
        </p:txBody>
      </p:sp>
      <p:sp>
        <p:nvSpPr>
          <p:cNvPr id="22562" name="Rectangle 34"/>
          <p:cNvSpPr>
            <a:spLocks noChangeArrowheads="1"/>
          </p:cNvSpPr>
          <p:nvPr/>
        </p:nvSpPr>
        <p:spPr bwMode="auto">
          <a:xfrm>
            <a:off x="5278438" y="1946275"/>
            <a:ext cx="949325" cy="184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1651" name="Rectangle 35"/>
          <p:cNvSpPr>
            <a:spLocks noChangeArrowheads="1"/>
          </p:cNvSpPr>
          <p:nvPr/>
        </p:nvSpPr>
        <p:spPr bwMode="auto">
          <a:xfrm>
            <a:off x="4222750" y="1946275"/>
            <a:ext cx="957263"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564" name="Text Box 36"/>
          <p:cNvSpPr txBox="1">
            <a:spLocks noChangeArrowheads="1"/>
          </p:cNvSpPr>
          <p:nvPr/>
        </p:nvSpPr>
        <p:spPr bwMode="auto">
          <a:xfrm>
            <a:off x="4108450" y="1674813"/>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Koszty[zł]</a:t>
            </a:r>
          </a:p>
        </p:txBody>
      </p:sp>
      <p:sp>
        <p:nvSpPr>
          <p:cNvPr id="22565" name="Text Box 37"/>
          <p:cNvSpPr txBox="1">
            <a:spLocks noChangeArrowheads="1"/>
          </p:cNvSpPr>
          <p:nvPr/>
        </p:nvSpPr>
        <p:spPr bwMode="auto">
          <a:xfrm>
            <a:off x="5187950" y="1681163"/>
            <a:ext cx="1012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Dochód[zł]</a:t>
            </a:r>
          </a:p>
        </p:txBody>
      </p:sp>
      <p:sp>
        <p:nvSpPr>
          <p:cNvPr id="111654" name="Rectangle 38"/>
          <p:cNvSpPr>
            <a:spLocks noChangeArrowheads="1"/>
          </p:cNvSpPr>
          <p:nvPr/>
        </p:nvSpPr>
        <p:spPr bwMode="auto">
          <a:xfrm>
            <a:off x="4221163" y="1524000"/>
            <a:ext cx="9620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55" name="Rectangle 39"/>
          <p:cNvSpPr>
            <a:spLocks noChangeArrowheads="1"/>
          </p:cNvSpPr>
          <p:nvPr/>
        </p:nvSpPr>
        <p:spPr bwMode="auto">
          <a:xfrm>
            <a:off x="5278438" y="1524000"/>
            <a:ext cx="9493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568" name="Text Box 40"/>
          <p:cNvSpPr txBox="1">
            <a:spLocks noChangeArrowheads="1"/>
          </p:cNvSpPr>
          <p:nvPr/>
        </p:nvSpPr>
        <p:spPr bwMode="auto">
          <a:xfrm>
            <a:off x="4114800" y="2062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Opis</a:t>
            </a:r>
          </a:p>
        </p:txBody>
      </p:sp>
      <p:sp>
        <p:nvSpPr>
          <p:cNvPr id="22569" name="Text Box 41"/>
          <p:cNvSpPr txBox="1">
            <a:spLocks noChangeArrowheads="1"/>
          </p:cNvSpPr>
          <p:nvPr/>
        </p:nvSpPr>
        <p:spPr bwMode="auto">
          <a:xfrm>
            <a:off x="5178425" y="1271588"/>
            <a:ext cx="104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Zaliczki[zł]</a:t>
            </a:r>
          </a:p>
        </p:txBody>
      </p:sp>
      <p:sp>
        <p:nvSpPr>
          <p:cNvPr id="22570" name="Line 42"/>
          <p:cNvSpPr>
            <a:spLocks noChangeShapeType="1"/>
          </p:cNvSpPr>
          <p:nvPr/>
        </p:nvSpPr>
        <p:spPr bwMode="auto">
          <a:xfrm>
            <a:off x="4256088" y="1558925"/>
            <a:ext cx="0" cy="123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1" name="Rectangle 43"/>
          <p:cNvSpPr>
            <a:spLocks noChangeArrowheads="1"/>
          </p:cNvSpPr>
          <p:nvPr/>
        </p:nvSpPr>
        <p:spPr bwMode="auto">
          <a:xfrm>
            <a:off x="3971925" y="3922713"/>
            <a:ext cx="4130675" cy="2436812"/>
          </a:xfrm>
          <a:prstGeom prst="rect">
            <a:avLst/>
          </a:prstGeom>
          <a:solidFill>
            <a:schemeClr val="bg2"/>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1660" name="Rectangle 44"/>
          <p:cNvSpPr>
            <a:spLocks noChangeArrowheads="1"/>
          </p:cNvSpPr>
          <p:nvPr/>
        </p:nvSpPr>
        <p:spPr bwMode="auto">
          <a:xfrm>
            <a:off x="4191000" y="4799013"/>
            <a:ext cx="1893888" cy="976312"/>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61" name="Rectangle 45"/>
          <p:cNvSpPr>
            <a:spLocks noChangeArrowheads="1"/>
          </p:cNvSpPr>
          <p:nvPr/>
        </p:nvSpPr>
        <p:spPr bwMode="auto">
          <a:xfrm>
            <a:off x="6276975" y="5749925"/>
            <a:ext cx="1508125" cy="1714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62" name="Rectangle 46"/>
          <p:cNvSpPr>
            <a:spLocks noChangeArrowheads="1"/>
          </p:cNvSpPr>
          <p:nvPr/>
        </p:nvSpPr>
        <p:spPr bwMode="auto">
          <a:xfrm>
            <a:off x="6276975" y="4803775"/>
            <a:ext cx="1508125" cy="182563"/>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63" name="Rectangle 47"/>
          <p:cNvSpPr>
            <a:spLocks noChangeArrowheads="1"/>
          </p:cNvSpPr>
          <p:nvPr/>
        </p:nvSpPr>
        <p:spPr bwMode="auto">
          <a:xfrm>
            <a:off x="5291138" y="4376738"/>
            <a:ext cx="79057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576" name="Rectangle 48"/>
          <p:cNvSpPr>
            <a:spLocks noChangeArrowheads="1"/>
          </p:cNvSpPr>
          <p:nvPr/>
        </p:nvSpPr>
        <p:spPr bwMode="auto">
          <a:xfrm>
            <a:off x="3978275" y="3957638"/>
            <a:ext cx="4092575" cy="19526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77" name="Rectangle 49"/>
          <p:cNvSpPr>
            <a:spLocks noChangeArrowheads="1"/>
          </p:cNvSpPr>
          <p:nvPr/>
        </p:nvSpPr>
        <p:spPr bwMode="auto">
          <a:xfrm>
            <a:off x="4008438" y="3959225"/>
            <a:ext cx="185737" cy="18573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78" name="Line 50"/>
          <p:cNvSpPr>
            <a:spLocks noChangeShapeType="1"/>
          </p:cNvSpPr>
          <p:nvPr/>
        </p:nvSpPr>
        <p:spPr bwMode="auto">
          <a:xfrm>
            <a:off x="4060825" y="4052888"/>
            <a:ext cx="809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9" name="Text Box 51"/>
          <p:cNvSpPr txBox="1">
            <a:spLocks noChangeArrowheads="1"/>
          </p:cNvSpPr>
          <p:nvPr/>
        </p:nvSpPr>
        <p:spPr bwMode="auto">
          <a:xfrm>
            <a:off x="4630738" y="3892550"/>
            <a:ext cx="2647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solidFill>
                  <a:schemeClr val="bg1"/>
                </a:solidFill>
              </a:rPr>
              <a:t>Przychody z konkretnego źródła</a:t>
            </a:r>
          </a:p>
        </p:txBody>
      </p:sp>
      <p:sp>
        <p:nvSpPr>
          <p:cNvPr id="22580" name="Text Box 52"/>
          <p:cNvSpPr txBox="1">
            <a:spLocks noChangeArrowheads="1"/>
          </p:cNvSpPr>
          <p:nvPr/>
        </p:nvSpPr>
        <p:spPr bwMode="auto">
          <a:xfrm>
            <a:off x="6534150" y="59817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81" name="Rectangle 53"/>
          <p:cNvSpPr>
            <a:spLocks noChangeArrowheads="1"/>
          </p:cNvSpPr>
          <p:nvPr/>
        </p:nvSpPr>
        <p:spPr bwMode="auto">
          <a:xfrm>
            <a:off x="6399213" y="6016625"/>
            <a:ext cx="692150" cy="1857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82" name="Text Box 54"/>
          <p:cNvSpPr txBox="1">
            <a:spLocks noChangeArrowheads="1"/>
          </p:cNvSpPr>
          <p:nvPr/>
        </p:nvSpPr>
        <p:spPr bwMode="auto">
          <a:xfrm>
            <a:off x="6534150" y="59817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83" name="Line 55"/>
          <p:cNvSpPr>
            <a:spLocks noChangeShapeType="1"/>
          </p:cNvSpPr>
          <p:nvPr/>
        </p:nvSpPr>
        <p:spPr bwMode="auto">
          <a:xfrm>
            <a:off x="6410325" y="6021388"/>
            <a:ext cx="0" cy="173037"/>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4" name="Line 56"/>
          <p:cNvSpPr>
            <a:spLocks noChangeShapeType="1"/>
          </p:cNvSpPr>
          <p:nvPr/>
        </p:nvSpPr>
        <p:spPr bwMode="auto">
          <a:xfrm>
            <a:off x="6410325" y="6024563"/>
            <a:ext cx="668338"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5" name="Text Box 57"/>
          <p:cNvSpPr txBox="1">
            <a:spLocks noChangeArrowheads="1"/>
          </p:cNvSpPr>
          <p:nvPr/>
        </p:nvSpPr>
        <p:spPr bwMode="auto">
          <a:xfrm>
            <a:off x="7427913" y="5981700"/>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OK</a:t>
            </a:r>
          </a:p>
        </p:txBody>
      </p:sp>
      <p:sp>
        <p:nvSpPr>
          <p:cNvPr id="22586" name="Rectangle 58"/>
          <p:cNvSpPr>
            <a:spLocks noChangeArrowheads="1"/>
          </p:cNvSpPr>
          <p:nvPr/>
        </p:nvSpPr>
        <p:spPr bwMode="auto">
          <a:xfrm>
            <a:off x="7292975" y="6016625"/>
            <a:ext cx="692150" cy="1857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87" name="Text Box 59"/>
          <p:cNvSpPr txBox="1">
            <a:spLocks noChangeArrowheads="1"/>
          </p:cNvSpPr>
          <p:nvPr/>
        </p:nvSpPr>
        <p:spPr bwMode="auto">
          <a:xfrm>
            <a:off x="7321550" y="5981700"/>
            <a:ext cx="633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200" b="1"/>
              <a:t>Cancel</a:t>
            </a:r>
          </a:p>
        </p:txBody>
      </p:sp>
      <p:sp>
        <p:nvSpPr>
          <p:cNvPr id="22588" name="Line 60"/>
          <p:cNvSpPr>
            <a:spLocks noChangeShapeType="1"/>
          </p:cNvSpPr>
          <p:nvPr/>
        </p:nvSpPr>
        <p:spPr bwMode="auto">
          <a:xfrm>
            <a:off x="7304088" y="6021388"/>
            <a:ext cx="0" cy="173037"/>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9" name="Line 61"/>
          <p:cNvSpPr>
            <a:spLocks noChangeShapeType="1"/>
          </p:cNvSpPr>
          <p:nvPr/>
        </p:nvSpPr>
        <p:spPr bwMode="auto">
          <a:xfrm>
            <a:off x="7304088" y="6024563"/>
            <a:ext cx="668337"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0" name="Text Box 62"/>
          <p:cNvSpPr txBox="1">
            <a:spLocks noChangeArrowheads="1"/>
          </p:cNvSpPr>
          <p:nvPr/>
        </p:nvSpPr>
        <p:spPr bwMode="auto">
          <a:xfrm>
            <a:off x="6162675" y="5465763"/>
            <a:ext cx="187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Wystawca dokumentu</a:t>
            </a:r>
          </a:p>
        </p:txBody>
      </p:sp>
      <p:sp>
        <p:nvSpPr>
          <p:cNvPr id="22591" name="Text Box 63"/>
          <p:cNvSpPr txBox="1">
            <a:spLocks noChangeArrowheads="1"/>
          </p:cNvSpPr>
          <p:nvPr/>
        </p:nvSpPr>
        <p:spPr bwMode="auto">
          <a:xfrm>
            <a:off x="6162675" y="4514850"/>
            <a:ext cx="160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Nazwa dokumentu</a:t>
            </a:r>
          </a:p>
        </p:txBody>
      </p:sp>
      <p:sp>
        <p:nvSpPr>
          <p:cNvPr id="22592" name="Text Box 64"/>
          <p:cNvSpPr txBox="1">
            <a:spLocks noChangeArrowheads="1"/>
          </p:cNvSpPr>
          <p:nvPr/>
        </p:nvSpPr>
        <p:spPr bwMode="auto">
          <a:xfrm>
            <a:off x="5189538" y="4121150"/>
            <a:ext cx="2478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Data wystawienia dokumentu </a:t>
            </a:r>
          </a:p>
        </p:txBody>
      </p:sp>
      <p:sp>
        <p:nvSpPr>
          <p:cNvPr id="22593" name="Rectangle 65"/>
          <p:cNvSpPr>
            <a:spLocks noChangeArrowheads="1"/>
          </p:cNvSpPr>
          <p:nvPr/>
        </p:nvSpPr>
        <p:spPr bwMode="auto">
          <a:xfrm>
            <a:off x="5911850" y="4794250"/>
            <a:ext cx="174625" cy="987425"/>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94" name="Rectangle 66"/>
          <p:cNvSpPr>
            <a:spLocks noChangeArrowheads="1"/>
          </p:cNvSpPr>
          <p:nvPr/>
        </p:nvSpPr>
        <p:spPr bwMode="auto">
          <a:xfrm>
            <a:off x="5915025" y="4979988"/>
            <a:ext cx="163513" cy="1730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95" name="Rectangle 67"/>
          <p:cNvSpPr>
            <a:spLocks noChangeArrowheads="1"/>
          </p:cNvSpPr>
          <p:nvPr/>
        </p:nvSpPr>
        <p:spPr bwMode="auto">
          <a:xfrm>
            <a:off x="5913438" y="5594350"/>
            <a:ext cx="163512" cy="173038"/>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96" name="Text Box 68"/>
          <p:cNvSpPr txBox="1">
            <a:spLocks noChangeArrowheads="1"/>
          </p:cNvSpPr>
          <p:nvPr/>
        </p:nvSpPr>
        <p:spPr bwMode="auto">
          <a:xfrm rot="16200000" flipV="1">
            <a:off x="5852320" y="5561806"/>
            <a:ext cx="296862"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22597" name="Rectangle 69"/>
          <p:cNvSpPr>
            <a:spLocks noChangeArrowheads="1"/>
          </p:cNvSpPr>
          <p:nvPr/>
        </p:nvSpPr>
        <p:spPr bwMode="auto">
          <a:xfrm rot="10800000">
            <a:off x="5913438" y="4795838"/>
            <a:ext cx="163512" cy="173037"/>
          </a:xfrm>
          <a:prstGeom prst="rect">
            <a:avLst/>
          </a:prstGeom>
          <a:solidFill>
            <a:schemeClr val="bg2"/>
          </a:solidFill>
          <a:ln w="12700">
            <a:solidFill>
              <a:schemeClr val="tx1"/>
            </a:solidFill>
            <a:miter lim="800000"/>
            <a:headEnd/>
            <a:tailEnd/>
          </a:ln>
          <a:effectLst>
            <a:outerShdw dist="17961" dir="2700000" algn="ctr" rotWithShape="0">
              <a:schemeClr val="hlink"/>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98" name="Text Box 70"/>
          <p:cNvSpPr txBox="1">
            <a:spLocks noChangeArrowheads="1"/>
          </p:cNvSpPr>
          <p:nvPr/>
        </p:nvSpPr>
        <p:spPr bwMode="auto">
          <a:xfrm rot="5400000" flipV="1">
            <a:off x="5850732" y="4761706"/>
            <a:ext cx="296862" cy="2444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a:sym typeface="Monotype Sorts" pitchFamily="2" charset="2"/>
              </a:rPr>
              <a:t></a:t>
            </a:r>
            <a:endParaRPr lang="pl-PL" altLang="pl-PL" sz="1000"/>
          </a:p>
        </p:txBody>
      </p:sp>
      <p:sp>
        <p:nvSpPr>
          <p:cNvPr id="22599" name="Text Box 71"/>
          <p:cNvSpPr txBox="1">
            <a:spLocks noChangeArrowheads="1"/>
          </p:cNvSpPr>
          <p:nvPr/>
        </p:nvSpPr>
        <p:spPr bwMode="auto">
          <a:xfrm>
            <a:off x="4092575" y="4121150"/>
            <a:ext cx="1150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Przychód[zł]</a:t>
            </a:r>
          </a:p>
        </p:txBody>
      </p:sp>
      <p:sp>
        <p:nvSpPr>
          <p:cNvPr id="22600" name="Rectangle 72"/>
          <p:cNvSpPr>
            <a:spLocks noChangeArrowheads="1"/>
          </p:cNvSpPr>
          <p:nvPr/>
        </p:nvSpPr>
        <p:spPr bwMode="auto">
          <a:xfrm>
            <a:off x="4102100" y="6072188"/>
            <a:ext cx="949325" cy="184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1689" name="Rectangle 73"/>
          <p:cNvSpPr>
            <a:spLocks noChangeArrowheads="1"/>
          </p:cNvSpPr>
          <p:nvPr/>
        </p:nvSpPr>
        <p:spPr bwMode="auto">
          <a:xfrm>
            <a:off x="6276975" y="5284788"/>
            <a:ext cx="957263"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602" name="Text Box 74"/>
          <p:cNvSpPr txBox="1">
            <a:spLocks noChangeArrowheads="1"/>
          </p:cNvSpPr>
          <p:nvPr/>
        </p:nvSpPr>
        <p:spPr bwMode="auto">
          <a:xfrm>
            <a:off x="6162675" y="5013325"/>
            <a:ext cx="95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Koszty[zł]</a:t>
            </a:r>
          </a:p>
        </p:txBody>
      </p:sp>
      <p:sp>
        <p:nvSpPr>
          <p:cNvPr id="22603" name="Text Box 75"/>
          <p:cNvSpPr txBox="1">
            <a:spLocks noChangeArrowheads="1"/>
          </p:cNvSpPr>
          <p:nvPr/>
        </p:nvSpPr>
        <p:spPr bwMode="auto">
          <a:xfrm>
            <a:off x="4011613" y="5762625"/>
            <a:ext cx="1012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Dochód[zł]</a:t>
            </a:r>
          </a:p>
        </p:txBody>
      </p:sp>
      <p:sp>
        <p:nvSpPr>
          <p:cNvPr id="111692" name="Rectangle 76"/>
          <p:cNvSpPr>
            <a:spLocks noChangeArrowheads="1"/>
          </p:cNvSpPr>
          <p:nvPr/>
        </p:nvSpPr>
        <p:spPr bwMode="auto">
          <a:xfrm>
            <a:off x="4195763" y="4378325"/>
            <a:ext cx="9620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111693" name="Rectangle 77"/>
          <p:cNvSpPr>
            <a:spLocks noChangeArrowheads="1"/>
          </p:cNvSpPr>
          <p:nvPr/>
        </p:nvSpPr>
        <p:spPr bwMode="auto">
          <a:xfrm>
            <a:off x="5227638" y="6072188"/>
            <a:ext cx="949325" cy="184150"/>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pl-PL"/>
          </a:p>
        </p:txBody>
      </p:sp>
      <p:sp>
        <p:nvSpPr>
          <p:cNvPr id="22606" name="Text Box 78"/>
          <p:cNvSpPr txBox="1">
            <a:spLocks noChangeArrowheads="1"/>
          </p:cNvSpPr>
          <p:nvPr/>
        </p:nvSpPr>
        <p:spPr bwMode="auto">
          <a:xfrm>
            <a:off x="4075113" y="4521200"/>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Opis</a:t>
            </a:r>
          </a:p>
        </p:txBody>
      </p:sp>
      <p:sp>
        <p:nvSpPr>
          <p:cNvPr id="22607" name="Text Box 79"/>
          <p:cNvSpPr txBox="1">
            <a:spLocks noChangeArrowheads="1"/>
          </p:cNvSpPr>
          <p:nvPr/>
        </p:nvSpPr>
        <p:spPr bwMode="auto">
          <a:xfrm>
            <a:off x="5102225" y="5762625"/>
            <a:ext cx="104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Zaliczki[zł]</a:t>
            </a:r>
          </a:p>
        </p:txBody>
      </p:sp>
      <p:sp>
        <p:nvSpPr>
          <p:cNvPr id="22608" name="Line 80"/>
          <p:cNvSpPr>
            <a:spLocks noChangeShapeType="1"/>
          </p:cNvSpPr>
          <p:nvPr/>
        </p:nvSpPr>
        <p:spPr bwMode="auto">
          <a:xfrm>
            <a:off x="4230688" y="4403725"/>
            <a:ext cx="0" cy="123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609" name="AutoShape 81"/>
          <p:cNvSpPr>
            <a:spLocks noChangeArrowheads="1"/>
          </p:cNvSpPr>
          <p:nvPr/>
        </p:nvSpPr>
        <p:spPr bwMode="auto">
          <a:xfrm>
            <a:off x="330200" y="1524000"/>
            <a:ext cx="2705100" cy="1323975"/>
          </a:xfrm>
          <a:prstGeom prst="rightArrow">
            <a:avLst>
              <a:gd name="adj1" fmla="val 50000"/>
              <a:gd name="adj2" fmla="val 51079"/>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Wewnętrzne grupowanie pól:</a:t>
            </a:r>
          </a:p>
        </p:txBody>
      </p:sp>
      <p:sp>
        <p:nvSpPr>
          <p:cNvPr id="22610" name="AutoShape 82"/>
          <p:cNvSpPr>
            <a:spLocks noChangeArrowheads="1"/>
          </p:cNvSpPr>
          <p:nvPr/>
        </p:nvSpPr>
        <p:spPr bwMode="auto">
          <a:xfrm>
            <a:off x="327025" y="4449763"/>
            <a:ext cx="2709863" cy="1323975"/>
          </a:xfrm>
          <a:prstGeom prst="rightArrow">
            <a:avLst>
              <a:gd name="adj1" fmla="val 50000"/>
              <a:gd name="adj2" fmla="val 51169"/>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Bez wewnętrznego grupowania pól: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Techniki/diagramy strukturalne (1)</a:t>
            </a:r>
          </a:p>
        </p:txBody>
      </p:sp>
      <p:sp>
        <p:nvSpPr>
          <p:cNvPr id="23555" name="Text Box 3"/>
          <p:cNvSpPr txBox="1">
            <a:spLocks noChangeArrowheads="1"/>
          </p:cNvSpPr>
          <p:nvPr/>
        </p:nvSpPr>
        <p:spPr bwMode="auto">
          <a:xfrm>
            <a:off x="6521450" y="476250"/>
            <a:ext cx="262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structure charts/diagrams </a:t>
            </a:r>
          </a:p>
        </p:txBody>
      </p:sp>
      <p:sp>
        <p:nvSpPr>
          <p:cNvPr id="23556" name="Text Box 4"/>
          <p:cNvSpPr txBox="1">
            <a:spLocks noChangeArrowheads="1"/>
          </p:cNvSpPr>
          <p:nvPr/>
        </p:nvSpPr>
        <p:spPr bwMode="auto">
          <a:xfrm>
            <a:off x="192088" y="1539875"/>
            <a:ext cx="8334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Moduł</a:t>
            </a:r>
            <a:r>
              <a:rPr lang="pl-PL" altLang="pl-PL"/>
              <a:t>: aktywna składowa programu, tj. procedura lub funkcja (lub ich zestaw).</a:t>
            </a:r>
          </a:p>
        </p:txBody>
      </p:sp>
      <p:sp>
        <p:nvSpPr>
          <p:cNvPr id="23557" name="Text Box 5"/>
          <p:cNvSpPr txBox="1">
            <a:spLocks noChangeArrowheads="1"/>
          </p:cNvSpPr>
          <p:nvPr/>
        </p:nvSpPr>
        <p:spPr bwMode="auto">
          <a:xfrm>
            <a:off x="2043113" y="1993900"/>
            <a:ext cx="1538287" cy="476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Drukuj zeznanie</a:t>
            </a:r>
          </a:p>
          <a:p>
            <a:endParaRPr lang="pl-PL" altLang="pl-PL" sz="800"/>
          </a:p>
        </p:txBody>
      </p:sp>
      <p:sp>
        <p:nvSpPr>
          <p:cNvPr id="23558" name="Text Box 6"/>
          <p:cNvSpPr txBox="1">
            <a:spLocks noChangeArrowheads="1"/>
          </p:cNvSpPr>
          <p:nvPr/>
        </p:nvSpPr>
        <p:spPr bwMode="auto">
          <a:xfrm>
            <a:off x="215900" y="2460625"/>
            <a:ext cx="849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Moduł biblioteczny</a:t>
            </a:r>
            <a:r>
              <a:rPr lang="pl-PL" altLang="pl-PL"/>
              <a:t>: gotowa procedura lub funkcja wykorzystywana w systemie.</a:t>
            </a:r>
          </a:p>
        </p:txBody>
      </p:sp>
      <p:sp>
        <p:nvSpPr>
          <p:cNvPr id="23559" name="Text Box 7"/>
          <p:cNvSpPr txBox="1">
            <a:spLocks noChangeArrowheads="1"/>
          </p:cNvSpPr>
          <p:nvPr/>
        </p:nvSpPr>
        <p:spPr bwMode="auto">
          <a:xfrm>
            <a:off x="2066925" y="2909888"/>
            <a:ext cx="2538413" cy="584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Moduł biblioteczny</a:t>
            </a:r>
          </a:p>
          <a:p>
            <a:pPr algn="ctr"/>
            <a:endParaRPr lang="pl-PL" altLang="pl-PL" sz="1600"/>
          </a:p>
        </p:txBody>
      </p:sp>
      <p:grpSp>
        <p:nvGrpSpPr>
          <p:cNvPr id="23560" name="Grupa 1"/>
          <p:cNvGrpSpPr>
            <a:grpSpLocks/>
          </p:cNvGrpSpPr>
          <p:nvPr/>
        </p:nvGrpSpPr>
        <p:grpSpPr bwMode="auto">
          <a:xfrm>
            <a:off x="2185988" y="2905125"/>
            <a:ext cx="2300287" cy="587375"/>
            <a:chOff x="2162175" y="2436813"/>
            <a:chExt cx="2300288" cy="668337"/>
          </a:xfrm>
        </p:grpSpPr>
        <p:sp>
          <p:nvSpPr>
            <p:cNvPr id="23576" name="Line 8"/>
            <p:cNvSpPr>
              <a:spLocks noChangeShapeType="1"/>
            </p:cNvSpPr>
            <p:nvPr/>
          </p:nvSpPr>
          <p:spPr bwMode="auto">
            <a:xfrm>
              <a:off x="2162175" y="2436813"/>
              <a:ext cx="0" cy="668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7" name="Line 9"/>
            <p:cNvSpPr>
              <a:spLocks noChangeShapeType="1"/>
            </p:cNvSpPr>
            <p:nvPr/>
          </p:nvSpPr>
          <p:spPr bwMode="auto">
            <a:xfrm>
              <a:off x="4462463" y="2436813"/>
              <a:ext cx="0" cy="644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3561" name="Text Box 11"/>
          <p:cNvSpPr txBox="1">
            <a:spLocks noChangeArrowheads="1"/>
          </p:cNvSpPr>
          <p:nvPr/>
        </p:nvSpPr>
        <p:spPr bwMode="auto">
          <a:xfrm>
            <a:off x="192088" y="3551238"/>
            <a:ext cx="608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Dane</a:t>
            </a:r>
            <a:r>
              <a:rPr lang="pl-PL" altLang="pl-PL"/>
              <a:t>: relacja w bazie danych, plik lub zmienne programu</a:t>
            </a:r>
          </a:p>
        </p:txBody>
      </p:sp>
      <p:grpSp>
        <p:nvGrpSpPr>
          <p:cNvPr id="23562" name="Group 25"/>
          <p:cNvGrpSpPr>
            <a:grpSpLocks/>
          </p:cNvGrpSpPr>
          <p:nvPr/>
        </p:nvGrpSpPr>
        <p:grpSpPr bwMode="auto">
          <a:xfrm>
            <a:off x="2043113" y="4035425"/>
            <a:ext cx="2505075" cy="565150"/>
            <a:chOff x="1283" y="2323"/>
            <a:chExt cx="1578" cy="412"/>
          </a:xfrm>
        </p:grpSpPr>
        <p:sp>
          <p:nvSpPr>
            <p:cNvPr id="23568" name="Rectangle 12"/>
            <p:cNvSpPr>
              <a:spLocks noChangeArrowheads="1"/>
            </p:cNvSpPr>
            <p:nvPr/>
          </p:nvSpPr>
          <p:spPr bwMode="auto">
            <a:xfrm>
              <a:off x="1477" y="2323"/>
              <a:ext cx="119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Zeznanie podatkowe</a:t>
              </a:r>
            </a:p>
            <a:p>
              <a:pPr algn="ctr"/>
              <a:endParaRPr lang="pl-PL" altLang="pl-PL" sz="1600"/>
            </a:p>
          </p:txBody>
        </p:sp>
        <p:grpSp>
          <p:nvGrpSpPr>
            <p:cNvPr id="23569" name="Group 20"/>
            <p:cNvGrpSpPr>
              <a:grpSpLocks/>
            </p:cNvGrpSpPr>
            <p:nvPr/>
          </p:nvGrpSpPr>
          <p:grpSpPr bwMode="auto">
            <a:xfrm>
              <a:off x="1283" y="2343"/>
              <a:ext cx="1578" cy="392"/>
              <a:chOff x="1275" y="3335"/>
              <a:chExt cx="1578" cy="478"/>
            </a:xfrm>
          </p:grpSpPr>
          <p:grpSp>
            <p:nvGrpSpPr>
              <p:cNvPr id="23570" name="Group 16"/>
              <p:cNvGrpSpPr>
                <a:grpSpLocks/>
              </p:cNvGrpSpPr>
              <p:nvPr/>
            </p:nvGrpSpPr>
            <p:grpSpPr bwMode="auto">
              <a:xfrm>
                <a:off x="1403" y="3335"/>
                <a:ext cx="1450" cy="478"/>
                <a:chOff x="1403" y="3335"/>
                <a:chExt cx="1450" cy="478"/>
              </a:xfrm>
            </p:grpSpPr>
            <p:sp>
              <p:nvSpPr>
                <p:cNvPr id="23574" name="Line 13"/>
                <p:cNvSpPr>
                  <a:spLocks noChangeShapeType="1"/>
                </p:cNvSpPr>
                <p:nvPr/>
              </p:nvSpPr>
              <p:spPr bwMode="auto">
                <a:xfrm>
                  <a:off x="1403" y="3335"/>
                  <a:ext cx="1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5" name="Arc 15"/>
                <p:cNvSpPr>
                  <a:spLocks/>
                </p:cNvSpPr>
                <p:nvPr/>
              </p:nvSpPr>
              <p:spPr bwMode="auto">
                <a:xfrm>
                  <a:off x="2603" y="3337"/>
                  <a:ext cx="250" cy="476"/>
                </a:xfrm>
                <a:custGeom>
                  <a:avLst/>
                  <a:gdLst>
                    <a:gd name="T0" fmla="*/ 0 w 21600"/>
                    <a:gd name="T1" fmla="*/ 0 h 38783"/>
                    <a:gd name="T2" fmla="*/ 0 w 21600"/>
                    <a:gd name="T3" fmla="*/ 0 h 38783"/>
                    <a:gd name="T4" fmla="*/ 0 w 21600"/>
                    <a:gd name="T5" fmla="*/ 0 h 38783"/>
                    <a:gd name="T6" fmla="*/ 0 60000 65536"/>
                    <a:gd name="T7" fmla="*/ 0 60000 65536"/>
                    <a:gd name="T8" fmla="*/ 0 60000 65536"/>
                  </a:gdLst>
                  <a:ahLst/>
                  <a:cxnLst>
                    <a:cxn ang="T6">
                      <a:pos x="T0" y="T1"/>
                    </a:cxn>
                    <a:cxn ang="T7">
                      <a:pos x="T2" y="T3"/>
                    </a:cxn>
                    <a:cxn ang="T8">
                      <a:pos x="T4" y="T5"/>
                    </a:cxn>
                  </a:cxnLst>
                  <a:rect l="0" t="0" r="r" b="b"/>
                  <a:pathLst>
                    <a:path w="21600" h="38783" fill="none" extrusionOk="0">
                      <a:moveTo>
                        <a:pt x="9218" y="0"/>
                      </a:moveTo>
                      <a:cubicBezTo>
                        <a:pt x="16777" y="3567"/>
                        <a:pt x="21600" y="11175"/>
                        <a:pt x="21600" y="19534"/>
                      </a:cubicBezTo>
                      <a:cubicBezTo>
                        <a:pt x="21600" y="27658"/>
                        <a:pt x="17040" y="35096"/>
                        <a:pt x="9799" y="38782"/>
                      </a:cubicBezTo>
                    </a:path>
                    <a:path w="21600" h="38783" stroke="0" extrusionOk="0">
                      <a:moveTo>
                        <a:pt x="9218" y="0"/>
                      </a:moveTo>
                      <a:cubicBezTo>
                        <a:pt x="16777" y="3567"/>
                        <a:pt x="21600" y="11175"/>
                        <a:pt x="21600" y="19534"/>
                      </a:cubicBezTo>
                      <a:cubicBezTo>
                        <a:pt x="21600" y="27658"/>
                        <a:pt x="17040" y="35096"/>
                        <a:pt x="9799" y="38782"/>
                      </a:cubicBezTo>
                      <a:lnTo>
                        <a:pt x="0" y="19534"/>
                      </a:lnTo>
                      <a:lnTo>
                        <a:pt x="9218"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3571" name="Group 17"/>
              <p:cNvGrpSpPr>
                <a:grpSpLocks/>
              </p:cNvGrpSpPr>
              <p:nvPr/>
            </p:nvGrpSpPr>
            <p:grpSpPr bwMode="auto">
              <a:xfrm rot="10800000">
                <a:off x="1275" y="3335"/>
                <a:ext cx="1450" cy="478"/>
                <a:chOff x="1403" y="3335"/>
                <a:chExt cx="1450" cy="478"/>
              </a:xfrm>
            </p:grpSpPr>
            <p:sp>
              <p:nvSpPr>
                <p:cNvPr id="23572" name="Line 18"/>
                <p:cNvSpPr>
                  <a:spLocks noChangeShapeType="1"/>
                </p:cNvSpPr>
                <p:nvPr/>
              </p:nvSpPr>
              <p:spPr bwMode="auto">
                <a:xfrm>
                  <a:off x="1403" y="3335"/>
                  <a:ext cx="1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3" name="Arc 19"/>
                <p:cNvSpPr>
                  <a:spLocks/>
                </p:cNvSpPr>
                <p:nvPr/>
              </p:nvSpPr>
              <p:spPr bwMode="auto">
                <a:xfrm>
                  <a:off x="2603" y="3337"/>
                  <a:ext cx="250" cy="476"/>
                </a:xfrm>
                <a:custGeom>
                  <a:avLst/>
                  <a:gdLst>
                    <a:gd name="T0" fmla="*/ 0 w 21600"/>
                    <a:gd name="T1" fmla="*/ 0 h 38783"/>
                    <a:gd name="T2" fmla="*/ 0 w 21600"/>
                    <a:gd name="T3" fmla="*/ 0 h 38783"/>
                    <a:gd name="T4" fmla="*/ 0 w 21600"/>
                    <a:gd name="T5" fmla="*/ 0 h 38783"/>
                    <a:gd name="T6" fmla="*/ 0 60000 65536"/>
                    <a:gd name="T7" fmla="*/ 0 60000 65536"/>
                    <a:gd name="T8" fmla="*/ 0 60000 65536"/>
                  </a:gdLst>
                  <a:ahLst/>
                  <a:cxnLst>
                    <a:cxn ang="T6">
                      <a:pos x="T0" y="T1"/>
                    </a:cxn>
                    <a:cxn ang="T7">
                      <a:pos x="T2" y="T3"/>
                    </a:cxn>
                    <a:cxn ang="T8">
                      <a:pos x="T4" y="T5"/>
                    </a:cxn>
                  </a:cxnLst>
                  <a:rect l="0" t="0" r="r" b="b"/>
                  <a:pathLst>
                    <a:path w="21600" h="38783" fill="none" extrusionOk="0">
                      <a:moveTo>
                        <a:pt x="9218" y="0"/>
                      </a:moveTo>
                      <a:cubicBezTo>
                        <a:pt x="16777" y="3567"/>
                        <a:pt x="21600" y="11175"/>
                        <a:pt x="21600" y="19534"/>
                      </a:cubicBezTo>
                      <a:cubicBezTo>
                        <a:pt x="21600" y="27658"/>
                        <a:pt x="17040" y="35096"/>
                        <a:pt x="9799" y="38782"/>
                      </a:cubicBezTo>
                    </a:path>
                    <a:path w="21600" h="38783" stroke="0" extrusionOk="0">
                      <a:moveTo>
                        <a:pt x="9218" y="0"/>
                      </a:moveTo>
                      <a:cubicBezTo>
                        <a:pt x="16777" y="3567"/>
                        <a:pt x="21600" y="11175"/>
                        <a:pt x="21600" y="19534"/>
                      </a:cubicBezTo>
                      <a:cubicBezTo>
                        <a:pt x="21600" y="27658"/>
                        <a:pt x="17040" y="35096"/>
                        <a:pt x="9799" y="38782"/>
                      </a:cubicBezTo>
                      <a:lnTo>
                        <a:pt x="0" y="19534"/>
                      </a:lnTo>
                      <a:lnTo>
                        <a:pt x="9218"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grpSp>
      <p:sp>
        <p:nvSpPr>
          <p:cNvPr id="23563" name="Text Box 21"/>
          <p:cNvSpPr txBox="1">
            <a:spLocks noChangeArrowheads="1"/>
          </p:cNvSpPr>
          <p:nvPr/>
        </p:nvSpPr>
        <p:spPr bwMode="auto">
          <a:xfrm>
            <a:off x="192088" y="4602163"/>
            <a:ext cx="708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Wywołanie</a:t>
            </a:r>
            <a:r>
              <a:rPr lang="pl-PL" altLang="pl-PL"/>
              <a:t> (call): wywołanie przez pewien moduł innego modułu. </a:t>
            </a:r>
          </a:p>
        </p:txBody>
      </p:sp>
      <p:sp>
        <p:nvSpPr>
          <p:cNvPr id="23564" name="Text Box 22"/>
          <p:cNvSpPr txBox="1">
            <a:spLocks noChangeArrowheads="1"/>
          </p:cNvSpPr>
          <p:nvPr/>
        </p:nvSpPr>
        <p:spPr bwMode="auto">
          <a:xfrm>
            <a:off x="2133600" y="5099050"/>
            <a:ext cx="1673225" cy="584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Ewidencja zeznań</a:t>
            </a:r>
          </a:p>
          <a:p>
            <a:pPr algn="ctr"/>
            <a:r>
              <a:rPr lang="pl-PL" altLang="pl-PL" sz="1600"/>
              <a:t>podatkowych</a:t>
            </a:r>
          </a:p>
        </p:txBody>
      </p:sp>
      <p:sp>
        <p:nvSpPr>
          <p:cNvPr id="23565" name="Text Box 23"/>
          <p:cNvSpPr txBox="1">
            <a:spLocks noChangeArrowheads="1"/>
          </p:cNvSpPr>
          <p:nvPr/>
        </p:nvSpPr>
        <p:spPr bwMode="auto">
          <a:xfrm>
            <a:off x="2190750" y="6029325"/>
            <a:ext cx="1538288" cy="492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Drukuj zeznanie</a:t>
            </a:r>
          </a:p>
          <a:p>
            <a:endParaRPr lang="pl-PL" altLang="pl-PL" sz="900"/>
          </a:p>
        </p:txBody>
      </p:sp>
      <p:sp>
        <p:nvSpPr>
          <p:cNvPr id="23566" name="Line 24"/>
          <p:cNvSpPr>
            <a:spLocks noChangeShapeType="1"/>
          </p:cNvSpPr>
          <p:nvPr/>
        </p:nvSpPr>
        <p:spPr bwMode="auto">
          <a:xfrm flipH="1">
            <a:off x="2967038" y="5683250"/>
            <a:ext cx="3175" cy="346075"/>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67" name="pole tekstowe 2"/>
          <p:cNvSpPr txBox="1">
            <a:spLocks noChangeArrowheads="1"/>
          </p:cNvSpPr>
          <p:nvPr/>
        </p:nvSpPr>
        <p:spPr bwMode="auto">
          <a:xfrm>
            <a:off x="192088" y="927100"/>
            <a:ext cx="666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UML ich nie przewiduje (z mętnym uzasadnieniem przyczyny)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Techniki/diagramy strukturalne (2)</a:t>
            </a:r>
          </a:p>
        </p:txBody>
      </p:sp>
      <p:sp>
        <p:nvSpPr>
          <p:cNvPr id="24579" name="Text Box 3"/>
          <p:cNvSpPr txBox="1">
            <a:spLocks noChangeArrowheads="1"/>
          </p:cNvSpPr>
          <p:nvPr/>
        </p:nvSpPr>
        <p:spPr bwMode="auto">
          <a:xfrm>
            <a:off x="192088" y="942975"/>
            <a:ext cx="87899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Flagi przepływu danych</a:t>
            </a:r>
            <a:r>
              <a:rPr lang="pl-PL" altLang="pl-PL"/>
              <a:t>: z wywołaniem modułu może być związany przepływ danych z modułu wywołującego do wywoływanego i odwrotnie. Pierwszy rodzaj odpowiada parametrom wejściowym, drugi wynikowi i parametrom wyjściowym.  </a:t>
            </a:r>
          </a:p>
        </p:txBody>
      </p:sp>
      <p:sp>
        <p:nvSpPr>
          <p:cNvPr id="24580" name="Text Box 4"/>
          <p:cNvSpPr txBox="1">
            <a:spLocks noChangeArrowheads="1"/>
          </p:cNvSpPr>
          <p:nvPr/>
        </p:nvSpPr>
        <p:spPr bwMode="auto">
          <a:xfrm>
            <a:off x="3860800" y="2633663"/>
            <a:ext cx="1474788" cy="561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Drukuj</a:t>
            </a:r>
          </a:p>
          <a:p>
            <a:pPr algn="ctr"/>
            <a:endParaRPr lang="pl-PL" altLang="pl-PL" sz="1200"/>
          </a:p>
        </p:txBody>
      </p:sp>
      <p:grpSp>
        <p:nvGrpSpPr>
          <p:cNvPr id="24581" name="Group 8"/>
          <p:cNvGrpSpPr>
            <a:grpSpLocks/>
          </p:cNvGrpSpPr>
          <p:nvPr/>
        </p:nvGrpSpPr>
        <p:grpSpPr bwMode="auto">
          <a:xfrm>
            <a:off x="966788" y="4451350"/>
            <a:ext cx="7262812" cy="561975"/>
            <a:chOff x="687" y="2469"/>
            <a:chExt cx="4575" cy="354"/>
          </a:xfrm>
        </p:grpSpPr>
        <p:sp>
          <p:nvSpPr>
            <p:cNvPr id="24599" name="Text Box 5"/>
            <p:cNvSpPr txBox="1">
              <a:spLocks noChangeArrowheads="1"/>
            </p:cNvSpPr>
            <p:nvPr/>
          </p:nvSpPr>
          <p:spPr bwMode="auto">
            <a:xfrm>
              <a:off x="687" y="2469"/>
              <a:ext cx="1194" cy="3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Edytuj parametry</a:t>
              </a:r>
            </a:p>
            <a:p>
              <a:pPr algn="ctr"/>
              <a:endParaRPr lang="pl-PL" altLang="pl-PL" sz="1200"/>
            </a:p>
          </p:txBody>
        </p:sp>
        <p:sp>
          <p:nvSpPr>
            <p:cNvPr id="24600" name="Text Box 6"/>
            <p:cNvSpPr txBox="1">
              <a:spLocks noChangeArrowheads="1"/>
            </p:cNvSpPr>
            <p:nvPr/>
          </p:nvSpPr>
          <p:spPr bwMode="auto">
            <a:xfrm>
              <a:off x="2158" y="2469"/>
              <a:ext cx="1420" cy="3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Formatuj dokument</a:t>
              </a:r>
            </a:p>
            <a:p>
              <a:pPr algn="ctr"/>
              <a:endParaRPr lang="pl-PL" altLang="pl-PL" sz="1200"/>
            </a:p>
          </p:txBody>
        </p:sp>
        <p:sp>
          <p:nvSpPr>
            <p:cNvPr id="24601" name="Text Box 7"/>
            <p:cNvSpPr txBox="1">
              <a:spLocks noChangeArrowheads="1"/>
            </p:cNvSpPr>
            <p:nvPr/>
          </p:nvSpPr>
          <p:spPr bwMode="auto">
            <a:xfrm>
              <a:off x="3819" y="2469"/>
              <a:ext cx="1443" cy="3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Transmituj dane</a:t>
              </a:r>
            </a:p>
            <a:p>
              <a:pPr algn="ctr"/>
              <a:endParaRPr lang="pl-PL" altLang="pl-PL" sz="1200"/>
            </a:p>
          </p:txBody>
        </p:sp>
      </p:grpSp>
      <p:sp>
        <p:nvSpPr>
          <p:cNvPr id="24582" name="Line 9"/>
          <p:cNvSpPr>
            <a:spLocks noChangeShapeType="1"/>
          </p:cNvSpPr>
          <p:nvPr/>
        </p:nvSpPr>
        <p:spPr bwMode="auto">
          <a:xfrm flipH="1">
            <a:off x="1941513" y="3241675"/>
            <a:ext cx="2066925" cy="118745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3" name="Line 10"/>
          <p:cNvSpPr>
            <a:spLocks noChangeShapeType="1"/>
          </p:cNvSpPr>
          <p:nvPr/>
        </p:nvSpPr>
        <p:spPr bwMode="auto">
          <a:xfrm flipH="1">
            <a:off x="4530725" y="3219450"/>
            <a:ext cx="1588" cy="121285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84" name="Line 11"/>
          <p:cNvSpPr>
            <a:spLocks noChangeShapeType="1"/>
          </p:cNvSpPr>
          <p:nvPr/>
        </p:nvSpPr>
        <p:spPr bwMode="auto">
          <a:xfrm>
            <a:off x="5176838" y="3232150"/>
            <a:ext cx="1827212" cy="120015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4585" name="Group 15"/>
          <p:cNvGrpSpPr>
            <a:grpSpLocks/>
          </p:cNvGrpSpPr>
          <p:nvPr/>
        </p:nvGrpSpPr>
        <p:grpSpPr bwMode="auto">
          <a:xfrm>
            <a:off x="5949950" y="3525838"/>
            <a:ext cx="593725" cy="444500"/>
            <a:chOff x="3826" y="1886"/>
            <a:chExt cx="374" cy="280"/>
          </a:xfrm>
        </p:grpSpPr>
        <p:sp>
          <p:nvSpPr>
            <p:cNvPr id="24597" name="Oval 12"/>
            <p:cNvSpPr>
              <a:spLocks noChangeArrowheads="1"/>
            </p:cNvSpPr>
            <p:nvPr/>
          </p:nvSpPr>
          <p:spPr bwMode="auto">
            <a:xfrm>
              <a:off x="3826" y="1886"/>
              <a:ext cx="78" cy="7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98" name="Line 13"/>
            <p:cNvSpPr>
              <a:spLocks noChangeShapeType="1"/>
            </p:cNvSpPr>
            <p:nvPr/>
          </p:nvSpPr>
          <p:spPr bwMode="auto">
            <a:xfrm>
              <a:off x="3896" y="1948"/>
              <a:ext cx="304" cy="21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4586" name="Text Box 16"/>
          <p:cNvSpPr txBox="1">
            <a:spLocks noChangeArrowheads="1"/>
          </p:cNvSpPr>
          <p:nvPr/>
        </p:nvSpPr>
        <p:spPr bwMode="auto">
          <a:xfrm>
            <a:off x="6037263" y="3317875"/>
            <a:ext cx="13827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Sformatowany</a:t>
            </a:r>
          </a:p>
          <a:p>
            <a:pPr algn="ctr"/>
            <a:r>
              <a:rPr lang="pl-PL" altLang="pl-PL" sz="1600"/>
              <a:t>dokument</a:t>
            </a:r>
          </a:p>
        </p:txBody>
      </p:sp>
      <p:grpSp>
        <p:nvGrpSpPr>
          <p:cNvPr id="24587" name="Group 23"/>
          <p:cNvGrpSpPr>
            <a:grpSpLocks/>
          </p:cNvGrpSpPr>
          <p:nvPr/>
        </p:nvGrpSpPr>
        <p:grpSpPr bwMode="auto">
          <a:xfrm>
            <a:off x="2489200" y="3640138"/>
            <a:ext cx="655638" cy="398462"/>
            <a:chOff x="1802" y="2028"/>
            <a:chExt cx="413" cy="251"/>
          </a:xfrm>
        </p:grpSpPr>
        <p:sp>
          <p:nvSpPr>
            <p:cNvPr id="24595" name="Oval 21"/>
            <p:cNvSpPr>
              <a:spLocks noChangeArrowheads="1"/>
            </p:cNvSpPr>
            <p:nvPr/>
          </p:nvSpPr>
          <p:spPr bwMode="auto">
            <a:xfrm>
              <a:off x="1802" y="2201"/>
              <a:ext cx="78" cy="7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96" name="Line 22"/>
            <p:cNvSpPr>
              <a:spLocks noChangeShapeType="1"/>
            </p:cNvSpPr>
            <p:nvPr/>
          </p:nvSpPr>
          <p:spPr bwMode="auto">
            <a:xfrm flipV="1">
              <a:off x="1872" y="2028"/>
              <a:ext cx="343" cy="18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4588" name="Text Box 24"/>
          <p:cNvSpPr txBox="1">
            <a:spLocks noChangeArrowheads="1"/>
          </p:cNvSpPr>
          <p:nvPr/>
        </p:nvSpPr>
        <p:spPr bwMode="auto">
          <a:xfrm>
            <a:off x="1866900" y="3335338"/>
            <a:ext cx="1022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Parametry</a:t>
            </a:r>
          </a:p>
          <a:p>
            <a:pPr algn="ctr"/>
            <a:r>
              <a:rPr lang="pl-PL" altLang="pl-PL" sz="1600"/>
              <a:t>wydruku</a:t>
            </a:r>
          </a:p>
        </p:txBody>
      </p:sp>
      <p:sp>
        <p:nvSpPr>
          <p:cNvPr id="24589" name="Text Box 25"/>
          <p:cNvSpPr txBox="1">
            <a:spLocks noChangeArrowheads="1"/>
          </p:cNvSpPr>
          <p:nvPr/>
        </p:nvSpPr>
        <p:spPr bwMode="auto">
          <a:xfrm>
            <a:off x="3398838" y="3556000"/>
            <a:ext cx="1022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Parametry</a:t>
            </a:r>
          </a:p>
          <a:p>
            <a:pPr algn="ctr"/>
            <a:r>
              <a:rPr lang="pl-PL" altLang="pl-PL" sz="1600"/>
              <a:t>wydruku</a:t>
            </a:r>
          </a:p>
        </p:txBody>
      </p:sp>
      <p:sp>
        <p:nvSpPr>
          <p:cNvPr id="24590" name="Oval 27"/>
          <p:cNvSpPr>
            <a:spLocks noChangeArrowheads="1"/>
          </p:cNvSpPr>
          <p:nvPr/>
        </p:nvSpPr>
        <p:spPr bwMode="auto">
          <a:xfrm>
            <a:off x="4322763" y="3584575"/>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91" name="Line 28"/>
          <p:cNvSpPr>
            <a:spLocks noChangeShapeType="1"/>
          </p:cNvSpPr>
          <p:nvPr/>
        </p:nvSpPr>
        <p:spPr bwMode="auto">
          <a:xfrm>
            <a:off x="4384675" y="3706813"/>
            <a:ext cx="0" cy="46990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2" name="Oval 30"/>
          <p:cNvSpPr>
            <a:spLocks noChangeArrowheads="1"/>
          </p:cNvSpPr>
          <p:nvPr/>
        </p:nvSpPr>
        <p:spPr bwMode="auto">
          <a:xfrm>
            <a:off x="4608513" y="4005263"/>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93" name="Line 31"/>
          <p:cNvSpPr>
            <a:spLocks noChangeShapeType="1"/>
          </p:cNvSpPr>
          <p:nvPr/>
        </p:nvSpPr>
        <p:spPr bwMode="auto">
          <a:xfrm flipV="1">
            <a:off x="4670425" y="3546475"/>
            <a:ext cx="0" cy="49371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4" name="Text Box 33"/>
          <p:cNvSpPr txBox="1">
            <a:spLocks noChangeArrowheads="1"/>
          </p:cNvSpPr>
          <p:nvPr/>
        </p:nvSpPr>
        <p:spPr bwMode="auto">
          <a:xfrm>
            <a:off x="4618038" y="3629025"/>
            <a:ext cx="13827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Sformatowany</a:t>
            </a:r>
          </a:p>
          <a:p>
            <a:pPr algn="ctr"/>
            <a:r>
              <a:rPr lang="pl-PL" altLang="pl-PL" sz="1600"/>
              <a:t>dokument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Techniki/diagramy strukturalne (3)</a:t>
            </a:r>
          </a:p>
        </p:txBody>
      </p:sp>
      <p:sp>
        <p:nvSpPr>
          <p:cNvPr id="25603" name="Text Box 3"/>
          <p:cNvSpPr txBox="1">
            <a:spLocks noChangeArrowheads="1"/>
          </p:cNvSpPr>
          <p:nvPr/>
        </p:nvSpPr>
        <p:spPr bwMode="auto">
          <a:xfrm>
            <a:off x="563563" y="869950"/>
            <a:ext cx="2452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Korzystanie z danych:</a:t>
            </a:r>
          </a:p>
        </p:txBody>
      </p:sp>
      <p:sp>
        <p:nvSpPr>
          <p:cNvPr id="25604" name="Text Box 4"/>
          <p:cNvSpPr txBox="1">
            <a:spLocks noChangeArrowheads="1"/>
          </p:cNvSpPr>
          <p:nvPr/>
        </p:nvSpPr>
        <p:spPr bwMode="auto">
          <a:xfrm>
            <a:off x="3608388" y="874713"/>
            <a:ext cx="1701800" cy="5159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Drukuj zeznanie</a:t>
            </a:r>
          </a:p>
          <a:p>
            <a:endParaRPr lang="pl-PL" altLang="pl-PL" sz="900"/>
          </a:p>
        </p:txBody>
      </p:sp>
      <p:grpSp>
        <p:nvGrpSpPr>
          <p:cNvPr id="25605" name="Group 5"/>
          <p:cNvGrpSpPr>
            <a:grpSpLocks/>
          </p:cNvGrpSpPr>
          <p:nvPr/>
        </p:nvGrpSpPr>
        <p:grpSpPr bwMode="auto">
          <a:xfrm>
            <a:off x="3206750" y="1927225"/>
            <a:ext cx="2505075" cy="654050"/>
            <a:chOff x="1283" y="2323"/>
            <a:chExt cx="1578" cy="412"/>
          </a:xfrm>
        </p:grpSpPr>
        <p:sp>
          <p:nvSpPr>
            <p:cNvPr id="25612" name="Rectangle 6"/>
            <p:cNvSpPr>
              <a:spLocks noChangeArrowheads="1"/>
            </p:cNvSpPr>
            <p:nvPr/>
          </p:nvSpPr>
          <p:spPr bwMode="auto">
            <a:xfrm>
              <a:off x="1416" y="2323"/>
              <a:ext cx="13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Zeznanie podatkowe</a:t>
              </a:r>
            </a:p>
            <a:p>
              <a:pPr algn="ctr"/>
              <a:endParaRPr lang="pl-PL" altLang="pl-PL" sz="1800"/>
            </a:p>
          </p:txBody>
        </p:sp>
        <p:grpSp>
          <p:nvGrpSpPr>
            <p:cNvPr id="25613" name="Group 7"/>
            <p:cNvGrpSpPr>
              <a:grpSpLocks/>
            </p:cNvGrpSpPr>
            <p:nvPr/>
          </p:nvGrpSpPr>
          <p:grpSpPr bwMode="auto">
            <a:xfrm>
              <a:off x="1283" y="2343"/>
              <a:ext cx="1578" cy="392"/>
              <a:chOff x="1275" y="3335"/>
              <a:chExt cx="1578" cy="478"/>
            </a:xfrm>
          </p:grpSpPr>
          <p:grpSp>
            <p:nvGrpSpPr>
              <p:cNvPr id="25614" name="Group 8"/>
              <p:cNvGrpSpPr>
                <a:grpSpLocks/>
              </p:cNvGrpSpPr>
              <p:nvPr/>
            </p:nvGrpSpPr>
            <p:grpSpPr bwMode="auto">
              <a:xfrm>
                <a:off x="1403" y="3335"/>
                <a:ext cx="1450" cy="478"/>
                <a:chOff x="1403" y="3335"/>
                <a:chExt cx="1450" cy="478"/>
              </a:xfrm>
            </p:grpSpPr>
            <p:sp>
              <p:nvSpPr>
                <p:cNvPr id="25618" name="Line 9"/>
                <p:cNvSpPr>
                  <a:spLocks noChangeShapeType="1"/>
                </p:cNvSpPr>
                <p:nvPr/>
              </p:nvSpPr>
              <p:spPr bwMode="auto">
                <a:xfrm>
                  <a:off x="1403" y="3335"/>
                  <a:ext cx="1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9" name="Arc 10"/>
                <p:cNvSpPr>
                  <a:spLocks/>
                </p:cNvSpPr>
                <p:nvPr/>
              </p:nvSpPr>
              <p:spPr bwMode="auto">
                <a:xfrm>
                  <a:off x="2603" y="3337"/>
                  <a:ext cx="250" cy="476"/>
                </a:xfrm>
                <a:custGeom>
                  <a:avLst/>
                  <a:gdLst>
                    <a:gd name="T0" fmla="*/ 0 w 21600"/>
                    <a:gd name="T1" fmla="*/ 0 h 38783"/>
                    <a:gd name="T2" fmla="*/ 0 w 21600"/>
                    <a:gd name="T3" fmla="*/ 0 h 38783"/>
                    <a:gd name="T4" fmla="*/ 0 w 21600"/>
                    <a:gd name="T5" fmla="*/ 0 h 38783"/>
                    <a:gd name="T6" fmla="*/ 0 60000 65536"/>
                    <a:gd name="T7" fmla="*/ 0 60000 65536"/>
                    <a:gd name="T8" fmla="*/ 0 60000 65536"/>
                  </a:gdLst>
                  <a:ahLst/>
                  <a:cxnLst>
                    <a:cxn ang="T6">
                      <a:pos x="T0" y="T1"/>
                    </a:cxn>
                    <a:cxn ang="T7">
                      <a:pos x="T2" y="T3"/>
                    </a:cxn>
                    <a:cxn ang="T8">
                      <a:pos x="T4" y="T5"/>
                    </a:cxn>
                  </a:cxnLst>
                  <a:rect l="0" t="0" r="r" b="b"/>
                  <a:pathLst>
                    <a:path w="21600" h="38783" fill="none" extrusionOk="0">
                      <a:moveTo>
                        <a:pt x="9218" y="0"/>
                      </a:moveTo>
                      <a:cubicBezTo>
                        <a:pt x="16777" y="3567"/>
                        <a:pt x="21600" y="11175"/>
                        <a:pt x="21600" y="19534"/>
                      </a:cubicBezTo>
                      <a:cubicBezTo>
                        <a:pt x="21600" y="27658"/>
                        <a:pt x="17040" y="35096"/>
                        <a:pt x="9799" y="38782"/>
                      </a:cubicBezTo>
                    </a:path>
                    <a:path w="21600" h="38783" stroke="0" extrusionOk="0">
                      <a:moveTo>
                        <a:pt x="9218" y="0"/>
                      </a:moveTo>
                      <a:cubicBezTo>
                        <a:pt x="16777" y="3567"/>
                        <a:pt x="21600" y="11175"/>
                        <a:pt x="21600" y="19534"/>
                      </a:cubicBezTo>
                      <a:cubicBezTo>
                        <a:pt x="21600" y="27658"/>
                        <a:pt x="17040" y="35096"/>
                        <a:pt x="9799" y="38782"/>
                      </a:cubicBezTo>
                      <a:lnTo>
                        <a:pt x="0" y="19534"/>
                      </a:lnTo>
                      <a:lnTo>
                        <a:pt x="9218"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5615" name="Group 11"/>
              <p:cNvGrpSpPr>
                <a:grpSpLocks/>
              </p:cNvGrpSpPr>
              <p:nvPr/>
            </p:nvGrpSpPr>
            <p:grpSpPr bwMode="auto">
              <a:xfrm rot="10800000">
                <a:off x="1275" y="3335"/>
                <a:ext cx="1450" cy="478"/>
                <a:chOff x="1403" y="3335"/>
                <a:chExt cx="1450" cy="478"/>
              </a:xfrm>
            </p:grpSpPr>
            <p:sp>
              <p:nvSpPr>
                <p:cNvPr id="25616" name="Line 12"/>
                <p:cNvSpPr>
                  <a:spLocks noChangeShapeType="1"/>
                </p:cNvSpPr>
                <p:nvPr/>
              </p:nvSpPr>
              <p:spPr bwMode="auto">
                <a:xfrm>
                  <a:off x="1403" y="3335"/>
                  <a:ext cx="1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7" name="Arc 13"/>
                <p:cNvSpPr>
                  <a:spLocks/>
                </p:cNvSpPr>
                <p:nvPr/>
              </p:nvSpPr>
              <p:spPr bwMode="auto">
                <a:xfrm>
                  <a:off x="2603" y="3337"/>
                  <a:ext cx="250" cy="476"/>
                </a:xfrm>
                <a:custGeom>
                  <a:avLst/>
                  <a:gdLst>
                    <a:gd name="T0" fmla="*/ 0 w 21600"/>
                    <a:gd name="T1" fmla="*/ 0 h 38783"/>
                    <a:gd name="T2" fmla="*/ 0 w 21600"/>
                    <a:gd name="T3" fmla="*/ 0 h 38783"/>
                    <a:gd name="T4" fmla="*/ 0 w 21600"/>
                    <a:gd name="T5" fmla="*/ 0 h 38783"/>
                    <a:gd name="T6" fmla="*/ 0 60000 65536"/>
                    <a:gd name="T7" fmla="*/ 0 60000 65536"/>
                    <a:gd name="T8" fmla="*/ 0 60000 65536"/>
                  </a:gdLst>
                  <a:ahLst/>
                  <a:cxnLst>
                    <a:cxn ang="T6">
                      <a:pos x="T0" y="T1"/>
                    </a:cxn>
                    <a:cxn ang="T7">
                      <a:pos x="T2" y="T3"/>
                    </a:cxn>
                    <a:cxn ang="T8">
                      <a:pos x="T4" y="T5"/>
                    </a:cxn>
                  </a:cxnLst>
                  <a:rect l="0" t="0" r="r" b="b"/>
                  <a:pathLst>
                    <a:path w="21600" h="38783" fill="none" extrusionOk="0">
                      <a:moveTo>
                        <a:pt x="9218" y="0"/>
                      </a:moveTo>
                      <a:cubicBezTo>
                        <a:pt x="16777" y="3567"/>
                        <a:pt x="21600" y="11175"/>
                        <a:pt x="21600" y="19534"/>
                      </a:cubicBezTo>
                      <a:cubicBezTo>
                        <a:pt x="21600" y="27658"/>
                        <a:pt x="17040" y="35096"/>
                        <a:pt x="9799" y="38782"/>
                      </a:cubicBezTo>
                    </a:path>
                    <a:path w="21600" h="38783" stroke="0" extrusionOk="0">
                      <a:moveTo>
                        <a:pt x="9218" y="0"/>
                      </a:moveTo>
                      <a:cubicBezTo>
                        <a:pt x="16777" y="3567"/>
                        <a:pt x="21600" y="11175"/>
                        <a:pt x="21600" y="19534"/>
                      </a:cubicBezTo>
                      <a:cubicBezTo>
                        <a:pt x="21600" y="27658"/>
                        <a:pt x="17040" y="35096"/>
                        <a:pt x="9799" y="38782"/>
                      </a:cubicBezTo>
                      <a:lnTo>
                        <a:pt x="0" y="19534"/>
                      </a:lnTo>
                      <a:lnTo>
                        <a:pt x="9218"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grpSp>
      <p:sp>
        <p:nvSpPr>
          <p:cNvPr id="25606" name="Line 14"/>
          <p:cNvSpPr>
            <a:spLocks noChangeShapeType="1"/>
          </p:cNvSpPr>
          <p:nvPr/>
        </p:nvSpPr>
        <p:spPr bwMode="auto">
          <a:xfrm>
            <a:off x="4459288" y="1395413"/>
            <a:ext cx="0" cy="5683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7" name="Text Box 15"/>
          <p:cNvSpPr txBox="1">
            <a:spLocks noChangeArrowheads="1"/>
          </p:cNvSpPr>
          <p:nvPr/>
        </p:nvSpPr>
        <p:spPr bwMode="auto">
          <a:xfrm>
            <a:off x="168275" y="2836863"/>
            <a:ext cx="8975725"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Diagramy strukturalne formatuje się z reguły tak, aby moduły wyższego poziomu - moduły wywołujące - znajdowały się </a:t>
            </a:r>
            <a:r>
              <a:rPr lang="pl-PL" altLang="pl-PL" sz="1800" b="1"/>
              <a:t>powyżej</a:t>
            </a:r>
            <a:r>
              <a:rPr lang="pl-PL" altLang="pl-PL" sz="1800"/>
              <a:t> modułów niższego poziomu - modułów wywoływanych.</a:t>
            </a:r>
          </a:p>
          <a:p>
            <a:endParaRPr lang="pl-PL" altLang="pl-PL" sz="1200"/>
          </a:p>
          <a:p>
            <a:r>
              <a:rPr lang="pl-PL" altLang="pl-PL" b="1"/>
              <a:t>Diagramy strukturalne</a:t>
            </a:r>
            <a:r>
              <a:rPr lang="pl-PL" altLang="pl-PL"/>
              <a:t> są uszczegółowieniem </a:t>
            </a:r>
            <a:r>
              <a:rPr lang="pl-PL" altLang="pl-PL" b="1"/>
              <a:t>diagramów przepływu danych</a:t>
            </a:r>
            <a:r>
              <a:rPr lang="pl-PL" altLang="pl-PL"/>
              <a:t>.</a:t>
            </a:r>
          </a:p>
        </p:txBody>
      </p:sp>
      <p:sp>
        <p:nvSpPr>
          <p:cNvPr id="25608" name="Text Box 16"/>
          <p:cNvSpPr txBox="1">
            <a:spLocks noChangeArrowheads="1"/>
          </p:cNvSpPr>
          <p:nvPr/>
        </p:nvSpPr>
        <p:spPr bwMode="auto">
          <a:xfrm>
            <a:off x="984250" y="4025900"/>
            <a:ext cx="7974013"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Moduł odpowiadający procesowi wyższego poziomu wywołuje moduł będący źródłem danych, a następnie moduł będący odbiorcą danych.</a:t>
            </a:r>
          </a:p>
          <a:p>
            <a:endParaRPr lang="pl-PL" altLang="pl-PL" sz="1800"/>
          </a:p>
          <a:p>
            <a:r>
              <a:rPr lang="pl-PL" altLang="pl-PL" sz="1800"/>
              <a:t>Moduł odpowiadający procesowi wyższego poziomu wywołuje moduł będący źródłem danych, który z kolej wywołuje moduł będący odbiorca danych.</a:t>
            </a:r>
          </a:p>
          <a:p>
            <a:endParaRPr lang="pl-PL" altLang="pl-PL" sz="1800"/>
          </a:p>
          <a:p>
            <a:r>
              <a:rPr lang="pl-PL" altLang="pl-PL" sz="1800"/>
              <a:t> Moduł odpowiadający procesowi wyższego poziomu wywołuje moduł będący odbiorcą danych, który z kolej wywołuje moduł będący źródłem danych.</a:t>
            </a:r>
          </a:p>
          <a:p>
            <a:endParaRPr lang="pl-PL" altLang="pl-PL" sz="1800"/>
          </a:p>
        </p:txBody>
      </p:sp>
      <p:sp>
        <p:nvSpPr>
          <p:cNvPr id="25609" name="AutoShape 17"/>
          <p:cNvSpPr>
            <a:spLocks noChangeArrowheads="1"/>
          </p:cNvSpPr>
          <p:nvPr/>
        </p:nvSpPr>
        <p:spPr bwMode="auto">
          <a:xfrm>
            <a:off x="482600" y="40624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0" name="AutoShape 18"/>
          <p:cNvSpPr>
            <a:spLocks noChangeArrowheads="1"/>
          </p:cNvSpPr>
          <p:nvPr/>
        </p:nvSpPr>
        <p:spPr bwMode="auto">
          <a:xfrm>
            <a:off x="484188" y="4870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1" name="AutoShape 19"/>
          <p:cNvSpPr>
            <a:spLocks noChangeArrowheads="1"/>
          </p:cNvSpPr>
          <p:nvPr/>
        </p:nvSpPr>
        <p:spPr bwMode="auto">
          <a:xfrm>
            <a:off x="484188" y="5661025"/>
            <a:ext cx="400050" cy="412750"/>
          </a:xfrm>
          <a:prstGeom prst="star4">
            <a:avLst>
              <a:gd name="adj" fmla="val 12301"/>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Techniki/diagramy strukturalne (4)</a:t>
            </a:r>
          </a:p>
        </p:txBody>
      </p:sp>
      <p:sp>
        <p:nvSpPr>
          <p:cNvPr id="26627" name="Rectangle 45"/>
          <p:cNvSpPr>
            <a:spLocks noChangeArrowheads="1"/>
          </p:cNvSpPr>
          <p:nvPr/>
        </p:nvSpPr>
        <p:spPr bwMode="auto">
          <a:xfrm>
            <a:off x="2625725" y="809625"/>
            <a:ext cx="3983038" cy="2411413"/>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28" name="AutoShape 6"/>
          <p:cNvSpPr>
            <a:spLocks noChangeArrowheads="1"/>
          </p:cNvSpPr>
          <p:nvPr/>
        </p:nvSpPr>
        <p:spPr bwMode="auto">
          <a:xfrm>
            <a:off x="4044950" y="877888"/>
            <a:ext cx="1211263" cy="631825"/>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29" name="Rectangle 4"/>
          <p:cNvSpPr>
            <a:spLocks noChangeArrowheads="1"/>
          </p:cNvSpPr>
          <p:nvPr/>
        </p:nvSpPr>
        <p:spPr bwMode="auto">
          <a:xfrm>
            <a:off x="3954463" y="801688"/>
            <a:ext cx="1381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t>
            </a:r>
          </a:p>
          <a:p>
            <a:pPr algn="ctr"/>
            <a:r>
              <a:rPr lang="pl-PL" altLang="pl-PL" sz="1600"/>
              <a:t>Drukuj</a:t>
            </a:r>
          </a:p>
        </p:txBody>
      </p:sp>
      <p:sp>
        <p:nvSpPr>
          <p:cNvPr id="26630" name="Line 5"/>
          <p:cNvSpPr>
            <a:spLocks noChangeShapeType="1"/>
          </p:cNvSpPr>
          <p:nvPr/>
        </p:nvSpPr>
        <p:spPr bwMode="auto">
          <a:xfrm flipV="1">
            <a:off x="4035425" y="1076325"/>
            <a:ext cx="1223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1" name="Rectangle 16"/>
          <p:cNvSpPr>
            <a:spLocks noChangeArrowheads="1"/>
          </p:cNvSpPr>
          <p:nvPr/>
        </p:nvSpPr>
        <p:spPr bwMode="auto">
          <a:xfrm>
            <a:off x="2684463" y="1998663"/>
            <a:ext cx="3835400" cy="1165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2" name="AutoShape 7"/>
          <p:cNvSpPr>
            <a:spLocks noChangeArrowheads="1"/>
          </p:cNvSpPr>
          <p:nvPr/>
        </p:nvSpPr>
        <p:spPr bwMode="auto">
          <a:xfrm>
            <a:off x="2824163" y="2076450"/>
            <a:ext cx="1211262" cy="989013"/>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3" name="Rectangle 8"/>
          <p:cNvSpPr>
            <a:spLocks noChangeArrowheads="1"/>
          </p:cNvSpPr>
          <p:nvPr/>
        </p:nvSpPr>
        <p:spPr bwMode="auto">
          <a:xfrm>
            <a:off x="2733675" y="1998663"/>
            <a:ext cx="13811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t>
            </a:r>
          </a:p>
          <a:p>
            <a:pPr algn="ctr"/>
            <a:r>
              <a:rPr lang="pl-PL" altLang="pl-PL" sz="1600"/>
              <a:t>Edytuj</a:t>
            </a:r>
          </a:p>
          <a:p>
            <a:pPr algn="ctr"/>
            <a:r>
              <a:rPr lang="pl-PL" altLang="pl-PL" sz="1600"/>
              <a:t>parametry</a:t>
            </a:r>
          </a:p>
          <a:p>
            <a:pPr algn="ctr"/>
            <a:r>
              <a:rPr lang="pl-PL" altLang="pl-PL" sz="1600"/>
              <a:t>wydruku</a:t>
            </a:r>
          </a:p>
        </p:txBody>
      </p:sp>
      <p:sp>
        <p:nvSpPr>
          <p:cNvPr id="26634" name="Line 9"/>
          <p:cNvSpPr>
            <a:spLocks noChangeShapeType="1"/>
          </p:cNvSpPr>
          <p:nvPr/>
        </p:nvSpPr>
        <p:spPr bwMode="auto">
          <a:xfrm flipV="1">
            <a:off x="2814638" y="2286000"/>
            <a:ext cx="1223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5" name="AutoShape 10"/>
          <p:cNvSpPr>
            <a:spLocks noChangeArrowheads="1"/>
          </p:cNvSpPr>
          <p:nvPr/>
        </p:nvSpPr>
        <p:spPr bwMode="auto">
          <a:xfrm>
            <a:off x="5154613" y="2089150"/>
            <a:ext cx="1211262" cy="9779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6" name="Rectangle 11"/>
          <p:cNvSpPr>
            <a:spLocks noChangeArrowheads="1"/>
          </p:cNvSpPr>
          <p:nvPr/>
        </p:nvSpPr>
        <p:spPr bwMode="auto">
          <a:xfrm>
            <a:off x="5064125" y="1998663"/>
            <a:ext cx="13811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t>
            </a:r>
          </a:p>
          <a:p>
            <a:pPr algn="ctr"/>
            <a:r>
              <a:rPr lang="pl-PL" altLang="pl-PL" sz="1600"/>
              <a:t>Formatuj</a:t>
            </a:r>
          </a:p>
          <a:p>
            <a:pPr algn="ctr"/>
            <a:r>
              <a:rPr lang="pl-PL" altLang="pl-PL" sz="1600"/>
              <a:t>dokument</a:t>
            </a:r>
          </a:p>
        </p:txBody>
      </p:sp>
      <p:sp>
        <p:nvSpPr>
          <p:cNvPr id="26637" name="Line 12"/>
          <p:cNvSpPr>
            <a:spLocks noChangeShapeType="1"/>
          </p:cNvSpPr>
          <p:nvPr/>
        </p:nvSpPr>
        <p:spPr bwMode="auto">
          <a:xfrm flipV="1">
            <a:off x="5145088" y="2298700"/>
            <a:ext cx="1223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8" name="Line 17"/>
          <p:cNvSpPr>
            <a:spLocks noChangeShapeType="1"/>
          </p:cNvSpPr>
          <p:nvPr/>
        </p:nvSpPr>
        <p:spPr bwMode="auto">
          <a:xfrm>
            <a:off x="4032250" y="2590800"/>
            <a:ext cx="1112838"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9" name="Text Box 18"/>
          <p:cNvSpPr txBox="1">
            <a:spLocks noChangeArrowheads="1"/>
          </p:cNvSpPr>
          <p:nvPr/>
        </p:nvSpPr>
        <p:spPr bwMode="auto">
          <a:xfrm>
            <a:off x="4094163" y="1998663"/>
            <a:ext cx="1022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Parametry</a:t>
            </a:r>
          </a:p>
          <a:p>
            <a:pPr algn="ctr"/>
            <a:r>
              <a:rPr lang="pl-PL" altLang="pl-PL" sz="1600"/>
              <a:t>wydruku</a:t>
            </a:r>
          </a:p>
        </p:txBody>
      </p:sp>
      <p:sp>
        <p:nvSpPr>
          <p:cNvPr id="26640" name="Arc 20"/>
          <p:cNvSpPr>
            <a:spLocks/>
          </p:cNvSpPr>
          <p:nvPr/>
        </p:nvSpPr>
        <p:spPr bwMode="auto">
          <a:xfrm flipV="1">
            <a:off x="4494213" y="1508125"/>
            <a:ext cx="147637" cy="508000"/>
          </a:xfrm>
          <a:custGeom>
            <a:avLst/>
            <a:gdLst>
              <a:gd name="T0" fmla="*/ 0 w 24937"/>
              <a:gd name="T1" fmla="*/ 1863491884 h 21600"/>
              <a:gd name="T2" fmla="*/ 181384123 w 24937"/>
              <a:gd name="T3" fmla="*/ 2147483646 h 21600"/>
              <a:gd name="T4" fmla="*/ 24271784 w 24937"/>
              <a:gd name="T5" fmla="*/ 2147483646 h 21600"/>
              <a:gd name="T6" fmla="*/ 0 60000 65536"/>
              <a:gd name="T7" fmla="*/ 0 60000 65536"/>
              <a:gd name="T8" fmla="*/ 0 60000 65536"/>
            </a:gdLst>
            <a:ahLst/>
            <a:cxnLst>
              <a:cxn ang="T6">
                <a:pos x="T0" y="T1"/>
              </a:cxn>
              <a:cxn ang="T7">
                <a:pos x="T2" y="T3"/>
              </a:cxn>
              <a:cxn ang="T8">
                <a:pos x="T4" y="T5"/>
              </a:cxn>
            </a:cxnLst>
            <a:rect l="0" t="0" r="r" b="b"/>
            <a:pathLst>
              <a:path w="24937" h="21600" fill="none" extrusionOk="0">
                <a:moveTo>
                  <a:pt x="0" y="259"/>
                </a:moveTo>
                <a:cubicBezTo>
                  <a:pt x="1103" y="86"/>
                  <a:pt x="2219" y="0"/>
                  <a:pt x="3337" y="0"/>
                </a:cubicBezTo>
                <a:cubicBezTo>
                  <a:pt x="15266" y="0"/>
                  <a:pt x="24937" y="9670"/>
                  <a:pt x="24937" y="21600"/>
                </a:cubicBezTo>
              </a:path>
              <a:path w="24937" h="21600" stroke="0" extrusionOk="0">
                <a:moveTo>
                  <a:pt x="0" y="259"/>
                </a:moveTo>
                <a:cubicBezTo>
                  <a:pt x="1103" y="86"/>
                  <a:pt x="2219" y="0"/>
                  <a:pt x="3337" y="0"/>
                </a:cubicBezTo>
                <a:cubicBezTo>
                  <a:pt x="15266" y="0"/>
                  <a:pt x="24937" y="9670"/>
                  <a:pt x="24937" y="21600"/>
                </a:cubicBezTo>
                <a:lnTo>
                  <a:pt x="3337" y="21600"/>
                </a:lnTo>
                <a:lnTo>
                  <a:pt x="0" y="259"/>
                </a:lnTo>
                <a:close/>
              </a:path>
            </a:pathLst>
          </a:custGeom>
          <a:noFill/>
          <a:ln w="12700">
            <a:solidFill>
              <a:schemeClr val="tx1"/>
            </a:solidFill>
            <a:round/>
            <a:headEnd type="triangle"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41" name="Rectangle 44"/>
          <p:cNvSpPr>
            <a:spLocks noChangeArrowheads="1"/>
          </p:cNvSpPr>
          <p:nvPr/>
        </p:nvSpPr>
        <p:spPr bwMode="auto">
          <a:xfrm>
            <a:off x="233363" y="3489325"/>
            <a:ext cx="3933825" cy="23129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42" name="Text Box 21"/>
          <p:cNvSpPr txBox="1">
            <a:spLocks noChangeArrowheads="1"/>
          </p:cNvSpPr>
          <p:nvPr/>
        </p:nvSpPr>
        <p:spPr bwMode="auto">
          <a:xfrm>
            <a:off x="2919413" y="3649663"/>
            <a:ext cx="1103312"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Drukuj</a:t>
            </a:r>
          </a:p>
          <a:p>
            <a:pPr algn="ctr"/>
            <a:endParaRPr lang="pl-PL" altLang="pl-PL" sz="600"/>
          </a:p>
        </p:txBody>
      </p:sp>
      <p:sp>
        <p:nvSpPr>
          <p:cNvPr id="26643" name="Text Box 23"/>
          <p:cNvSpPr txBox="1">
            <a:spLocks noChangeArrowheads="1"/>
          </p:cNvSpPr>
          <p:nvPr/>
        </p:nvSpPr>
        <p:spPr bwMode="auto">
          <a:xfrm>
            <a:off x="406400" y="5175250"/>
            <a:ext cx="1624013"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Edytuj parametry</a:t>
            </a:r>
          </a:p>
          <a:p>
            <a:pPr algn="ctr"/>
            <a:endParaRPr lang="pl-PL" altLang="pl-PL" sz="600"/>
          </a:p>
        </p:txBody>
      </p:sp>
      <p:sp>
        <p:nvSpPr>
          <p:cNvPr id="26644" name="Text Box 24"/>
          <p:cNvSpPr txBox="1">
            <a:spLocks noChangeArrowheads="1"/>
          </p:cNvSpPr>
          <p:nvPr/>
        </p:nvSpPr>
        <p:spPr bwMode="auto">
          <a:xfrm>
            <a:off x="2144713" y="5175250"/>
            <a:ext cx="1833562" cy="4556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Formatuj dokument</a:t>
            </a:r>
          </a:p>
          <a:p>
            <a:pPr algn="ctr"/>
            <a:endParaRPr lang="pl-PL" altLang="pl-PL" sz="700"/>
          </a:p>
        </p:txBody>
      </p:sp>
      <p:sp>
        <p:nvSpPr>
          <p:cNvPr id="26645" name="Line 26"/>
          <p:cNvSpPr>
            <a:spLocks noChangeShapeType="1"/>
          </p:cNvSpPr>
          <p:nvPr/>
        </p:nvSpPr>
        <p:spPr bwMode="auto">
          <a:xfrm flipH="1">
            <a:off x="1704975" y="4133850"/>
            <a:ext cx="1300163" cy="10033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46" name="Line 27"/>
          <p:cNvSpPr>
            <a:spLocks noChangeShapeType="1"/>
          </p:cNvSpPr>
          <p:nvPr/>
        </p:nvSpPr>
        <p:spPr bwMode="auto">
          <a:xfrm flipH="1">
            <a:off x="3810000" y="4124325"/>
            <a:ext cx="3175" cy="1014413"/>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47" name="Oval 34"/>
          <p:cNvSpPr>
            <a:spLocks noChangeArrowheads="1"/>
          </p:cNvSpPr>
          <p:nvPr/>
        </p:nvSpPr>
        <p:spPr bwMode="auto">
          <a:xfrm>
            <a:off x="1890713" y="4740275"/>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48" name="Line 35"/>
          <p:cNvSpPr>
            <a:spLocks noChangeShapeType="1"/>
          </p:cNvSpPr>
          <p:nvPr/>
        </p:nvSpPr>
        <p:spPr bwMode="auto">
          <a:xfrm flipV="1">
            <a:off x="2001838" y="4378325"/>
            <a:ext cx="519112" cy="384175"/>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49" name="Text Box 36"/>
          <p:cNvSpPr txBox="1">
            <a:spLocks noChangeArrowheads="1"/>
          </p:cNvSpPr>
          <p:nvPr/>
        </p:nvSpPr>
        <p:spPr bwMode="auto">
          <a:xfrm>
            <a:off x="1322388" y="4186238"/>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Parametry</a:t>
            </a:r>
          </a:p>
          <a:p>
            <a:pPr algn="ctr"/>
            <a:r>
              <a:rPr lang="pl-PL" altLang="pl-PL" sz="1400"/>
              <a:t>wydruku</a:t>
            </a:r>
          </a:p>
        </p:txBody>
      </p:sp>
      <p:sp>
        <p:nvSpPr>
          <p:cNvPr id="26650" name="Text Box 37"/>
          <p:cNvSpPr txBox="1">
            <a:spLocks noChangeArrowheads="1"/>
          </p:cNvSpPr>
          <p:nvPr/>
        </p:nvSpPr>
        <p:spPr bwMode="auto">
          <a:xfrm>
            <a:off x="2778125" y="4318000"/>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Parametry</a:t>
            </a:r>
          </a:p>
          <a:p>
            <a:pPr algn="ctr"/>
            <a:r>
              <a:rPr lang="pl-PL" altLang="pl-PL" sz="1400"/>
              <a:t>wydruku</a:t>
            </a:r>
          </a:p>
        </p:txBody>
      </p:sp>
      <p:sp>
        <p:nvSpPr>
          <p:cNvPr id="26651" name="Oval 38"/>
          <p:cNvSpPr>
            <a:spLocks noChangeArrowheads="1"/>
          </p:cNvSpPr>
          <p:nvPr/>
        </p:nvSpPr>
        <p:spPr bwMode="auto">
          <a:xfrm>
            <a:off x="3648075" y="4321175"/>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52" name="Line 39"/>
          <p:cNvSpPr>
            <a:spLocks noChangeShapeType="1"/>
          </p:cNvSpPr>
          <p:nvPr/>
        </p:nvSpPr>
        <p:spPr bwMode="auto">
          <a:xfrm>
            <a:off x="3709988" y="4443413"/>
            <a:ext cx="0" cy="46990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3" name="Rectangle 49"/>
          <p:cNvSpPr>
            <a:spLocks noChangeArrowheads="1"/>
          </p:cNvSpPr>
          <p:nvPr/>
        </p:nvSpPr>
        <p:spPr bwMode="auto">
          <a:xfrm>
            <a:off x="4397375" y="3492500"/>
            <a:ext cx="2152650" cy="301625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54" name="Text Box 50"/>
          <p:cNvSpPr txBox="1">
            <a:spLocks noChangeArrowheads="1"/>
          </p:cNvSpPr>
          <p:nvPr/>
        </p:nvSpPr>
        <p:spPr bwMode="auto">
          <a:xfrm>
            <a:off x="4921250" y="3575050"/>
            <a:ext cx="1103313"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Drukuj</a:t>
            </a:r>
          </a:p>
          <a:p>
            <a:pPr algn="ctr"/>
            <a:endParaRPr lang="pl-PL" altLang="pl-PL" sz="600"/>
          </a:p>
        </p:txBody>
      </p:sp>
      <p:sp>
        <p:nvSpPr>
          <p:cNvPr id="26655" name="Text Box 51"/>
          <p:cNvSpPr txBox="1">
            <a:spLocks noChangeArrowheads="1"/>
          </p:cNvSpPr>
          <p:nvPr/>
        </p:nvSpPr>
        <p:spPr bwMode="auto">
          <a:xfrm>
            <a:off x="4559300" y="4519613"/>
            <a:ext cx="1809750"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Edytuj parametry</a:t>
            </a:r>
          </a:p>
          <a:p>
            <a:pPr algn="ctr"/>
            <a:endParaRPr lang="pl-PL" altLang="pl-PL" sz="600"/>
          </a:p>
        </p:txBody>
      </p:sp>
      <p:sp>
        <p:nvSpPr>
          <p:cNvPr id="26656" name="Text Box 52"/>
          <p:cNvSpPr txBox="1">
            <a:spLocks noChangeArrowheads="1"/>
          </p:cNvSpPr>
          <p:nvPr/>
        </p:nvSpPr>
        <p:spPr bwMode="auto">
          <a:xfrm>
            <a:off x="4556125" y="5969000"/>
            <a:ext cx="1833563" cy="4556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Formatuj dokument</a:t>
            </a:r>
          </a:p>
          <a:p>
            <a:pPr algn="ctr"/>
            <a:endParaRPr lang="pl-PL" altLang="pl-PL" sz="700"/>
          </a:p>
        </p:txBody>
      </p:sp>
      <p:sp>
        <p:nvSpPr>
          <p:cNvPr id="26657" name="Line 53"/>
          <p:cNvSpPr>
            <a:spLocks noChangeShapeType="1"/>
          </p:cNvSpPr>
          <p:nvPr/>
        </p:nvSpPr>
        <p:spPr bwMode="auto">
          <a:xfrm flipH="1">
            <a:off x="5472113" y="4011613"/>
            <a:ext cx="1587" cy="496887"/>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8" name="Text Box 57"/>
          <p:cNvSpPr txBox="1">
            <a:spLocks noChangeArrowheads="1"/>
          </p:cNvSpPr>
          <p:nvPr/>
        </p:nvSpPr>
        <p:spPr bwMode="auto">
          <a:xfrm>
            <a:off x="5586413" y="5140325"/>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Parametry</a:t>
            </a:r>
          </a:p>
          <a:p>
            <a:pPr algn="ctr"/>
            <a:r>
              <a:rPr lang="pl-PL" altLang="pl-PL" sz="1400"/>
              <a:t>wydruku</a:t>
            </a:r>
          </a:p>
        </p:txBody>
      </p:sp>
      <p:sp>
        <p:nvSpPr>
          <p:cNvPr id="26659" name="Oval 60"/>
          <p:cNvSpPr>
            <a:spLocks noChangeArrowheads="1"/>
          </p:cNvSpPr>
          <p:nvPr/>
        </p:nvSpPr>
        <p:spPr bwMode="auto">
          <a:xfrm>
            <a:off x="5551488" y="5102225"/>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0" name="Line 61"/>
          <p:cNvSpPr>
            <a:spLocks noChangeShapeType="1"/>
          </p:cNvSpPr>
          <p:nvPr/>
        </p:nvSpPr>
        <p:spPr bwMode="auto">
          <a:xfrm>
            <a:off x="5613400" y="5224463"/>
            <a:ext cx="0" cy="46990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1" name="Line 62"/>
          <p:cNvSpPr>
            <a:spLocks noChangeShapeType="1"/>
          </p:cNvSpPr>
          <p:nvPr/>
        </p:nvSpPr>
        <p:spPr bwMode="auto">
          <a:xfrm flipH="1">
            <a:off x="5472113" y="4967288"/>
            <a:ext cx="1587" cy="979487"/>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2" name="Rectangle 65"/>
          <p:cNvSpPr>
            <a:spLocks noChangeArrowheads="1"/>
          </p:cNvSpPr>
          <p:nvPr/>
        </p:nvSpPr>
        <p:spPr bwMode="auto">
          <a:xfrm>
            <a:off x="6761163" y="3492500"/>
            <a:ext cx="2152650" cy="301625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3" name="Text Box 66"/>
          <p:cNvSpPr txBox="1">
            <a:spLocks noChangeArrowheads="1"/>
          </p:cNvSpPr>
          <p:nvPr/>
        </p:nvSpPr>
        <p:spPr bwMode="auto">
          <a:xfrm>
            <a:off x="7285038" y="3575050"/>
            <a:ext cx="1103312"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Drukuj</a:t>
            </a:r>
          </a:p>
          <a:p>
            <a:pPr algn="ctr"/>
            <a:endParaRPr lang="pl-PL" altLang="pl-PL" sz="600"/>
          </a:p>
        </p:txBody>
      </p:sp>
      <p:sp>
        <p:nvSpPr>
          <p:cNvPr id="26664" name="Text Box 67"/>
          <p:cNvSpPr txBox="1">
            <a:spLocks noChangeArrowheads="1"/>
          </p:cNvSpPr>
          <p:nvPr/>
        </p:nvSpPr>
        <p:spPr bwMode="auto">
          <a:xfrm>
            <a:off x="6864350" y="4519613"/>
            <a:ext cx="1982788" cy="441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Formatuj dokument</a:t>
            </a:r>
          </a:p>
          <a:p>
            <a:pPr algn="ctr"/>
            <a:endParaRPr lang="pl-PL" altLang="pl-PL" sz="600"/>
          </a:p>
        </p:txBody>
      </p:sp>
      <p:sp>
        <p:nvSpPr>
          <p:cNvPr id="26665" name="Text Box 68"/>
          <p:cNvSpPr txBox="1">
            <a:spLocks noChangeArrowheads="1"/>
          </p:cNvSpPr>
          <p:nvPr/>
        </p:nvSpPr>
        <p:spPr bwMode="auto">
          <a:xfrm>
            <a:off x="6919913" y="5969000"/>
            <a:ext cx="1833562" cy="4556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Edytuj parametry</a:t>
            </a:r>
          </a:p>
          <a:p>
            <a:pPr algn="ctr"/>
            <a:endParaRPr lang="pl-PL" altLang="pl-PL" sz="700"/>
          </a:p>
        </p:txBody>
      </p:sp>
      <p:sp>
        <p:nvSpPr>
          <p:cNvPr id="26666" name="Line 69"/>
          <p:cNvSpPr>
            <a:spLocks noChangeShapeType="1"/>
          </p:cNvSpPr>
          <p:nvPr/>
        </p:nvSpPr>
        <p:spPr bwMode="auto">
          <a:xfrm flipH="1">
            <a:off x="7835900" y="4011613"/>
            <a:ext cx="1588" cy="496887"/>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7" name="Text Box 70"/>
          <p:cNvSpPr txBox="1">
            <a:spLocks noChangeArrowheads="1"/>
          </p:cNvSpPr>
          <p:nvPr/>
        </p:nvSpPr>
        <p:spPr bwMode="auto">
          <a:xfrm>
            <a:off x="7950200" y="5140325"/>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Parametry</a:t>
            </a:r>
          </a:p>
          <a:p>
            <a:pPr algn="ctr"/>
            <a:r>
              <a:rPr lang="pl-PL" altLang="pl-PL" sz="1400"/>
              <a:t>wydruku</a:t>
            </a:r>
          </a:p>
        </p:txBody>
      </p:sp>
      <p:sp>
        <p:nvSpPr>
          <p:cNvPr id="26668" name="Oval 72"/>
          <p:cNvSpPr>
            <a:spLocks noChangeArrowheads="1"/>
          </p:cNvSpPr>
          <p:nvPr/>
        </p:nvSpPr>
        <p:spPr bwMode="auto">
          <a:xfrm flipV="1">
            <a:off x="7915275" y="5570538"/>
            <a:ext cx="123825" cy="123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9" name="Line 73"/>
          <p:cNvSpPr>
            <a:spLocks noChangeShapeType="1"/>
          </p:cNvSpPr>
          <p:nvPr/>
        </p:nvSpPr>
        <p:spPr bwMode="auto">
          <a:xfrm flipV="1">
            <a:off x="7977188" y="5102225"/>
            <a:ext cx="0" cy="46990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0" name="Line 74"/>
          <p:cNvSpPr>
            <a:spLocks noChangeShapeType="1"/>
          </p:cNvSpPr>
          <p:nvPr/>
        </p:nvSpPr>
        <p:spPr bwMode="auto">
          <a:xfrm flipH="1">
            <a:off x="7835900" y="4967288"/>
            <a:ext cx="1588" cy="979487"/>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Projektowanie</a:t>
            </a:r>
          </a:p>
        </p:txBody>
      </p:sp>
      <p:sp>
        <p:nvSpPr>
          <p:cNvPr id="5123" name="AutoShape 3"/>
          <p:cNvSpPr>
            <a:spLocks noChangeArrowheads="1"/>
          </p:cNvSpPr>
          <p:nvPr/>
        </p:nvSpPr>
        <p:spPr bwMode="auto">
          <a:xfrm>
            <a:off x="127000" y="852488"/>
            <a:ext cx="8839200" cy="1349375"/>
          </a:xfrm>
          <a:prstGeom prst="roundRect">
            <a:avLst>
              <a:gd name="adj" fmla="val 16667"/>
            </a:avLst>
          </a:prstGeom>
          <a:solidFill>
            <a:srgbClr val="FFFFCC"/>
          </a:solidFill>
          <a:ln w="1270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4" name="AutoShape 4"/>
          <p:cNvSpPr>
            <a:spLocks noChangeArrowheads="1"/>
          </p:cNvSpPr>
          <p:nvPr/>
        </p:nvSpPr>
        <p:spPr bwMode="auto">
          <a:xfrm>
            <a:off x="730250" y="925513"/>
            <a:ext cx="194310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Określenie wymagań</a:t>
            </a:r>
            <a:endParaRPr lang="pl-PL" altLang="pl-PL" sz="1400"/>
          </a:p>
        </p:txBody>
      </p:sp>
      <p:sp>
        <p:nvSpPr>
          <p:cNvPr id="5125" name="AutoShape 5"/>
          <p:cNvSpPr>
            <a:spLocks noChangeArrowheads="1"/>
          </p:cNvSpPr>
          <p:nvPr/>
        </p:nvSpPr>
        <p:spPr bwMode="auto">
          <a:xfrm>
            <a:off x="2790825" y="900113"/>
            <a:ext cx="1641475" cy="398462"/>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t>Projektowanie</a:t>
            </a:r>
          </a:p>
        </p:txBody>
      </p:sp>
      <p:sp>
        <p:nvSpPr>
          <p:cNvPr id="5126" name="AutoShape 6"/>
          <p:cNvSpPr>
            <a:spLocks noChangeArrowheads="1"/>
          </p:cNvSpPr>
          <p:nvPr/>
        </p:nvSpPr>
        <p:spPr bwMode="auto">
          <a:xfrm>
            <a:off x="4543425" y="925513"/>
            <a:ext cx="142875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Implementacja</a:t>
            </a:r>
          </a:p>
        </p:txBody>
      </p:sp>
      <p:sp>
        <p:nvSpPr>
          <p:cNvPr id="5127" name="AutoShape 7"/>
          <p:cNvSpPr>
            <a:spLocks noChangeArrowheads="1"/>
          </p:cNvSpPr>
          <p:nvPr/>
        </p:nvSpPr>
        <p:spPr bwMode="auto">
          <a:xfrm>
            <a:off x="6169025" y="925513"/>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5128" name="AutoShape 8"/>
          <p:cNvSpPr>
            <a:spLocks noChangeArrowheads="1"/>
          </p:cNvSpPr>
          <p:nvPr/>
        </p:nvSpPr>
        <p:spPr bwMode="auto">
          <a:xfrm>
            <a:off x="7519988" y="925513"/>
            <a:ext cx="1277937"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Konserwacja</a:t>
            </a:r>
          </a:p>
        </p:txBody>
      </p:sp>
      <p:sp>
        <p:nvSpPr>
          <p:cNvPr id="5129" name="Line 9"/>
          <p:cNvSpPr>
            <a:spLocks noChangeShapeType="1"/>
          </p:cNvSpPr>
          <p:nvPr/>
        </p:nvSpPr>
        <p:spPr bwMode="auto">
          <a:xfrm>
            <a:off x="735013" y="1268413"/>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0" name="Line 10"/>
          <p:cNvSpPr>
            <a:spLocks noChangeShapeType="1"/>
          </p:cNvSpPr>
          <p:nvPr/>
        </p:nvSpPr>
        <p:spPr bwMode="auto">
          <a:xfrm>
            <a:off x="722313"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1" name="Line 11"/>
          <p:cNvSpPr>
            <a:spLocks noChangeShapeType="1"/>
          </p:cNvSpPr>
          <p:nvPr/>
        </p:nvSpPr>
        <p:spPr bwMode="auto">
          <a:xfrm>
            <a:off x="74072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2" name="Line 12"/>
          <p:cNvSpPr>
            <a:spLocks noChangeShapeType="1"/>
          </p:cNvSpPr>
          <p:nvPr/>
        </p:nvSpPr>
        <p:spPr bwMode="auto">
          <a:xfrm>
            <a:off x="609758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3" name="Line 13"/>
          <p:cNvSpPr>
            <a:spLocks noChangeShapeType="1"/>
          </p:cNvSpPr>
          <p:nvPr/>
        </p:nvSpPr>
        <p:spPr bwMode="auto">
          <a:xfrm>
            <a:off x="442753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4" name="Line 14"/>
          <p:cNvSpPr>
            <a:spLocks noChangeShapeType="1"/>
          </p:cNvSpPr>
          <p:nvPr/>
        </p:nvSpPr>
        <p:spPr bwMode="auto">
          <a:xfrm>
            <a:off x="2781300"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5" name="Line 15"/>
          <p:cNvSpPr>
            <a:spLocks noChangeShapeType="1"/>
          </p:cNvSpPr>
          <p:nvPr/>
        </p:nvSpPr>
        <p:spPr bwMode="auto">
          <a:xfrm>
            <a:off x="87915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6" name="Text Box 16"/>
          <p:cNvSpPr txBox="1">
            <a:spLocks noChangeArrowheads="1"/>
          </p:cNvSpPr>
          <p:nvPr/>
        </p:nvSpPr>
        <p:spPr bwMode="auto">
          <a:xfrm>
            <a:off x="192088" y="1504950"/>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Faza strategiczna</a:t>
            </a:r>
          </a:p>
        </p:txBody>
      </p:sp>
      <p:sp>
        <p:nvSpPr>
          <p:cNvPr id="5137" name="Text Box 17"/>
          <p:cNvSpPr txBox="1">
            <a:spLocks noChangeArrowheads="1"/>
          </p:cNvSpPr>
          <p:nvPr/>
        </p:nvSpPr>
        <p:spPr bwMode="auto">
          <a:xfrm>
            <a:off x="2216150" y="150495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5138" name="Line 18"/>
          <p:cNvSpPr>
            <a:spLocks noChangeShapeType="1"/>
          </p:cNvSpPr>
          <p:nvPr/>
        </p:nvSpPr>
        <p:spPr bwMode="auto">
          <a:xfrm>
            <a:off x="2889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9" name="Line 19"/>
          <p:cNvSpPr>
            <a:spLocks noChangeShapeType="1"/>
          </p:cNvSpPr>
          <p:nvPr/>
        </p:nvSpPr>
        <p:spPr bwMode="auto">
          <a:xfrm>
            <a:off x="180181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0" name="Line 20"/>
          <p:cNvSpPr>
            <a:spLocks noChangeShapeType="1"/>
          </p:cNvSpPr>
          <p:nvPr/>
        </p:nvSpPr>
        <p:spPr bwMode="auto">
          <a:xfrm>
            <a:off x="20796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1" name="Line 21"/>
          <p:cNvSpPr>
            <a:spLocks noChangeShapeType="1"/>
          </p:cNvSpPr>
          <p:nvPr/>
        </p:nvSpPr>
        <p:spPr bwMode="auto">
          <a:xfrm>
            <a:off x="296863" y="1519238"/>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2" name="Line 22"/>
          <p:cNvSpPr>
            <a:spLocks noChangeShapeType="1"/>
          </p:cNvSpPr>
          <p:nvPr/>
        </p:nvSpPr>
        <p:spPr bwMode="auto">
          <a:xfrm>
            <a:off x="2084388" y="1519238"/>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3" name="Line 23"/>
          <p:cNvSpPr>
            <a:spLocks noChangeShapeType="1"/>
          </p:cNvSpPr>
          <p:nvPr/>
        </p:nvSpPr>
        <p:spPr bwMode="auto">
          <a:xfrm>
            <a:off x="329406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4" name="Text Box 24"/>
          <p:cNvSpPr txBox="1">
            <a:spLocks noChangeArrowheads="1"/>
          </p:cNvSpPr>
          <p:nvPr/>
        </p:nvSpPr>
        <p:spPr bwMode="auto">
          <a:xfrm>
            <a:off x="6775450" y="1506538"/>
            <a:ext cx="966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Instalacja</a:t>
            </a:r>
          </a:p>
        </p:txBody>
      </p:sp>
      <p:sp>
        <p:nvSpPr>
          <p:cNvPr id="5145" name="Line 25"/>
          <p:cNvSpPr>
            <a:spLocks noChangeShapeType="1"/>
          </p:cNvSpPr>
          <p:nvPr/>
        </p:nvSpPr>
        <p:spPr bwMode="auto">
          <a:xfrm>
            <a:off x="6856413"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6" name="Line 26"/>
          <p:cNvSpPr>
            <a:spLocks noChangeShapeType="1"/>
          </p:cNvSpPr>
          <p:nvPr/>
        </p:nvSpPr>
        <p:spPr bwMode="auto">
          <a:xfrm>
            <a:off x="6858000" y="1520825"/>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7" name="Line 27"/>
          <p:cNvSpPr>
            <a:spLocks noChangeShapeType="1"/>
          </p:cNvSpPr>
          <p:nvPr/>
        </p:nvSpPr>
        <p:spPr bwMode="auto">
          <a:xfrm>
            <a:off x="7680325"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8" name="Line 28"/>
          <p:cNvSpPr>
            <a:spLocks noChangeShapeType="1"/>
          </p:cNvSpPr>
          <p:nvPr/>
        </p:nvSpPr>
        <p:spPr bwMode="auto">
          <a:xfrm>
            <a:off x="2224088"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9" name="Line 29"/>
          <p:cNvSpPr>
            <a:spLocks noChangeShapeType="1"/>
          </p:cNvSpPr>
          <p:nvPr/>
        </p:nvSpPr>
        <p:spPr bwMode="auto">
          <a:xfrm>
            <a:off x="2225675" y="1871663"/>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0" name="Line 30"/>
          <p:cNvSpPr>
            <a:spLocks noChangeShapeType="1"/>
          </p:cNvSpPr>
          <p:nvPr/>
        </p:nvSpPr>
        <p:spPr bwMode="auto">
          <a:xfrm>
            <a:off x="7419975"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1" name="Text Box 31"/>
          <p:cNvSpPr txBox="1">
            <a:spLocks noChangeArrowheads="1"/>
          </p:cNvSpPr>
          <p:nvPr/>
        </p:nvSpPr>
        <p:spPr bwMode="auto">
          <a:xfrm>
            <a:off x="4251325" y="18018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5152" name="Line 32"/>
          <p:cNvSpPr>
            <a:spLocks noChangeShapeType="1"/>
          </p:cNvSpPr>
          <p:nvPr/>
        </p:nvSpPr>
        <p:spPr bwMode="auto">
          <a:xfrm>
            <a:off x="2795588" y="1260475"/>
            <a:ext cx="1620837"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3" name="AutoShape 33"/>
          <p:cNvSpPr>
            <a:spLocks noChangeArrowheads="1"/>
          </p:cNvSpPr>
          <p:nvPr/>
        </p:nvSpPr>
        <p:spPr bwMode="auto">
          <a:xfrm>
            <a:off x="314325" y="24923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4" name="Text Box 34"/>
          <p:cNvSpPr txBox="1">
            <a:spLocks noChangeArrowheads="1"/>
          </p:cNvSpPr>
          <p:nvPr/>
        </p:nvSpPr>
        <p:spPr bwMode="auto">
          <a:xfrm>
            <a:off x="800100" y="2481263"/>
            <a:ext cx="83439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Celem projektowania jest opracowanie szczegółowego opisu implementacji systemu.</a:t>
            </a:r>
          </a:p>
          <a:p>
            <a:endParaRPr lang="pl-PL" altLang="pl-PL"/>
          </a:p>
          <a:p>
            <a:r>
              <a:rPr lang="pl-PL" altLang="pl-PL"/>
              <a:t>W odróżnieniu od analizy, w projektowaniu dużą role odgrywa środowisko implementacji. Projektanci muszą więc posiadać dobrą znajomość języków, bibliotek, i narzędzi stosowanych w trakcie implementacji.</a:t>
            </a:r>
          </a:p>
          <a:p>
            <a:endParaRPr lang="pl-PL" altLang="pl-PL"/>
          </a:p>
          <a:p>
            <a:r>
              <a:rPr lang="pl-PL" altLang="pl-PL"/>
              <a:t>Dążenie do tego, aby struktura projektu zachowała ogólną strukturę modelu stworzonego w poprzednich fazach (analizie). Niewielkie zmiany w dziedzinie problemu powinny implikować niewielkie zmiany w projekcie.  </a:t>
            </a:r>
          </a:p>
          <a:p>
            <a:endParaRPr lang="pl-PL" altLang="pl-PL"/>
          </a:p>
          <a:p>
            <a:r>
              <a:rPr lang="pl-PL" altLang="pl-PL"/>
              <a:t>Wykorzystanie idei programowania strukturalnego i obiektowego.</a:t>
            </a:r>
          </a:p>
        </p:txBody>
      </p:sp>
      <p:sp>
        <p:nvSpPr>
          <p:cNvPr id="5155" name="AutoShape 35"/>
          <p:cNvSpPr>
            <a:spLocks noChangeArrowheads="1"/>
          </p:cNvSpPr>
          <p:nvPr/>
        </p:nvSpPr>
        <p:spPr bwMode="auto">
          <a:xfrm>
            <a:off x="314325" y="34004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6" name="AutoShape 36"/>
          <p:cNvSpPr>
            <a:spLocks noChangeArrowheads="1"/>
          </p:cNvSpPr>
          <p:nvPr/>
        </p:nvSpPr>
        <p:spPr bwMode="auto">
          <a:xfrm>
            <a:off x="314325" y="45989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7" name="AutoShape 37"/>
          <p:cNvSpPr>
            <a:spLocks noChangeArrowheads="1"/>
          </p:cNvSpPr>
          <p:nvPr/>
        </p:nvSpPr>
        <p:spPr bwMode="auto">
          <a:xfrm>
            <a:off x="314325" y="5816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Zadania wykonywane w fazie projektowania</a:t>
            </a:r>
          </a:p>
        </p:txBody>
      </p:sp>
      <p:sp>
        <p:nvSpPr>
          <p:cNvPr id="6147" name="Text Box 3"/>
          <p:cNvSpPr txBox="1">
            <a:spLocks noChangeArrowheads="1"/>
          </p:cNvSpPr>
          <p:nvPr/>
        </p:nvSpPr>
        <p:spPr bwMode="auto">
          <a:xfrm>
            <a:off x="873125" y="1497013"/>
            <a:ext cx="81216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Uszczegółowienie wyników analizy. Projekt musi być wystarczająco szczegółowy aby mógł być podstawą implementacji. Stopień szczegółowości zależy od poziomu zaawansowania programistów.</a:t>
            </a:r>
          </a:p>
          <a:p>
            <a:endParaRPr lang="pl-PL" altLang="pl-PL"/>
          </a:p>
          <a:p>
            <a:r>
              <a:rPr lang="pl-PL" altLang="pl-PL"/>
              <a:t>Projektowanie składowych systemów nie związanych z dziedziną problemu</a:t>
            </a:r>
          </a:p>
          <a:p>
            <a:endParaRPr lang="pl-PL" altLang="pl-PL"/>
          </a:p>
          <a:p>
            <a:r>
              <a:rPr lang="pl-PL" altLang="pl-PL"/>
              <a:t>Optymalizacja systemu</a:t>
            </a:r>
          </a:p>
          <a:p>
            <a:endParaRPr lang="pl-PL" altLang="pl-PL"/>
          </a:p>
          <a:p>
            <a:r>
              <a:rPr lang="pl-PL" altLang="pl-PL"/>
              <a:t>Dostosowanie do ograniczeń i możliwości środowiska implementacji</a:t>
            </a:r>
          </a:p>
          <a:p>
            <a:endParaRPr lang="pl-PL" altLang="pl-PL"/>
          </a:p>
          <a:p>
            <a:r>
              <a:rPr lang="pl-PL" altLang="pl-PL"/>
              <a:t>Określenie fizycznej struktury systemu.</a:t>
            </a:r>
          </a:p>
        </p:txBody>
      </p:sp>
      <p:sp>
        <p:nvSpPr>
          <p:cNvPr id="6148" name="AutoShape 4"/>
          <p:cNvSpPr>
            <a:spLocks noChangeArrowheads="1"/>
          </p:cNvSpPr>
          <p:nvPr/>
        </p:nvSpPr>
        <p:spPr bwMode="auto">
          <a:xfrm>
            <a:off x="407988" y="15335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49" name="AutoShape 5"/>
          <p:cNvSpPr>
            <a:spLocks noChangeArrowheads="1"/>
          </p:cNvSpPr>
          <p:nvPr/>
        </p:nvSpPr>
        <p:spPr bwMode="auto">
          <a:xfrm>
            <a:off x="407988" y="27384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0" name="AutoShape 6"/>
          <p:cNvSpPr>
            <a:spLocks noChangeArrowheads="1"/>
          </p:cNvSpPr>
          <p:nvPr/>
        </p:nvSpPr>
        <p:spPr bwMode="auto">
          <a:xfrm>
            <a:off x="407988" y="33559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1" name="AutoShape 7"/>
          <p:cNvSpPr>
            <a:spLocks noChangeArrowheads="1"/>
          </p:cNvSpPr>
          <p:nvPr/>
        </p:nvSpPr>
        <p:spPr bwMode="auto">
          <a:xfrm>
            <a:off x="409575" y="3954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2" name="AutoShape 8"/>
          <p:cNvSpPr>
            <a:spLocks noChangeArrowheads="1"/>
          </p:cNvSpPr>
          <p:nvPr/>
        </p:nvSpPr>
        <p:spPr bwMode="auto">
          <a:xfrm>
            <a:off x="409575" y="45402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Techniki obiektowe w projektowaniu</a:t>
            </a:r>
          </a:p>
        </p:txBody>
      </p:sp>
      <p:sp>
        <p:nvSpPr>
          <p:cNvPr id="7171" name="Text Box 3"/>
          <p:cNvSpPr txBox="1">
            <a:spLocks noChangeArrowheads="1"/>
          </p:cNvSpPr>
          <p:nvPr/>
        </p:nvSpPr>
        <p:spPr bwMode="auto">
          <a:xfrm>
            <a:off x="254000" y="887413"/>
            <a:ext cx="8589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projektowaniu często pomocne są specjalne notacje, jako uzupełnienie do notacji stosowanych w analizie.</a:t>
            </a:r>
          </a:p>
        </p:txBody>
      </p:sp>
      <p:sp>
        <p:nvSpPr>
          <p:cNvPr id="7172" name="Text Box 4"/>
          <p:cNvSpPr txBox="1">
            <a:spLocks noChangeArrowheads="1"/>
          </p:cNvSpPr>
          <p:nvPr/>
        </p:nvSpPr>
        <p:spPr bwMode="auto">
          <a:xfrm>
            <a:off x="254000" y="1558925"/>
            <a:ext cx="88900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Związek skierowany</a:t>
            </a:r>
            <a:r>
              <a:rPr lang="pl-PL" altLang="pl-PL" sz="1800"/>
              <a:t>: oprócz zaznaczenia związku zaznacza się kierunek przesyłania komunikatów. Np w systemie SIG obiekty klasy “Symbol graficzny” wysyłają „komunikaty” do obiektów “Słowo kluczowe”. Alternatywnie, strzałka może oznaczać pointer.</a:t>
            </a:r>
          </a:p>
        </p:txBody>
      </p:sp>
      <p:sp>
        <p:nvSpPr>
          <p:cNvPr id="7173" name="Text Box 6"/>
          <p:cNvSpPr txBox="1">
            <a:spLocks noChangeArrowheads="1"/>
          </p:cNvSpPr>
          <p:nvPr/>
        </p:nvSpPr>
        <p:spPr bwMode="auto">
          <a:xfrm>
            <a:off x="1085850" y="2643188"/>
            <a:ext cx="182880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Symbol graficzny</a:t>
            </a:r>
          </a:p>
        </p:txBody>
      </p:sp>
      <p:sp>
        <p:nvSpPr>
          <p:cNvPr id="7174" name="Text Box 7"/>
          <p:cNvSpPr txBox="1">
            <a:spLocks noChangeArrowheads="1"/>
          </p:cNvSpPr>
          <p:nvPr/>
        </p:nvSpPr>
        <p:spPr bwMode="auto">
          <a:xfrm>
            <a:off x="4413250" y="2643188"/>
            <a:ext cx="171450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Słowo kluczowe</a:t>
            </a:r>
          </a:p>
        </p:txBody>
      </p:sp>
      <p:sp>
        <p:nvSpPr>
          <p:cNvPr id="7175" name="Line 8"/>
          <p:cNvSpPr>
            <a:spLocks noChangeShapeType="1"/>
          </p:cNvSpPr>
          <p:nvPr/>
        </p:nvSpPr>
        <p:spPr bwMode="auto">
          <a:xfrm>
            <a:off x="2909888" y="2833688"/>
            <a:ext cx="1462087" cy="79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76" name="Text Box 11"/>
          <p:cNvSpPr txBox="1">
            <a:spLocks noChangeArrowheads="1"/>
          </p:cNvSpPr>
          <p:nvPr/>
        </p:nvSpPr>
        <p:spPr bwMode="auto">
          <a:xfrm>
            <a:off x="254000" y="3306763"/>
            <a:ext cx="3714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Symbole dostępu do pól i metod:</a:t>
            </a:r>
          </a:p>
        </p:txBody>
      </p:sp>
      <p:sp>
        <p:nvSpPr>
          <p:cNvPr id="7177" name="Text Box 12"/>
          <p:cNvSpPr txBox="1">
            <a:spLocks noChangeArrowheads="1"/>
          </p:cNvSpPr>
          <p:nvPr/>
        </p:nvSpPr>
        <p:spPr bwMode="auto">
          <a:xfrm>
            <a:off x="254000" y="3740150"/>
            <a:ext cx="7832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Jest to związane z konwencja C++, gdzie dostęp może być:</a:t>
            </a:r>
          </a:p>
          <a:p>
            <a:pPr>
              <a:buFontTx/>
              <a:buChar char="•"/>
            </a:pPr>
            <a:r>
              <a:rPr lang="pl-PL" altLang="pl-PL" sz="1800" b="1"/>
              <a:t> (+) publiczny</a:t>
            </a:r>
            <a:r>
              <a:rPr lang="pl-PL" altLang="pl-PL" sz="1800"/>
              <a:t> - dla wszystkich funkcji i metod</a:t>
            </a:r>
          </a:p>
          <a:p>
            <a:pPr>
              <a:buFontTx/>
              <a:buChar char="•"/>
            </a:pPr>
            <a:r>
              <a:rPr lang="pl-PL" altLang="pl-PL" sz="1800" b="1"/>
              <a:t> (#) zabezpieczony</a:t>
            </a:r>
            <a:r>
              <a:rPr lang="pl-PL" altLang="pl-PL" sz="1800"/>
              <a:t> (</a:t>
            </a:r>
            <a:r>
              <a:rPr lang="pl-PL" altLang="pl-PL" sz="1800" i="1"/>
              <a:t>protected</a:t>
            </a:r>
            <a:r>
              <a:rPr lang="pl-PL" altLang="pl-PL" sz="1800"/>
              <a:t>) - dostęp do metod danej klasy oraz jej specjalizacji</a:t>
            </a:r>
          </a:p>
          <a:p>
            <a:pPr>
              <a:buFontTx/>
              <a:buChar char="•"/>
            </a:pPr>
            <a:r>
              <a:rPr lang="pl-PL" altLang="pl-PL" sz="1800" b="1"/>
              <a:t> (-) prywatny </a:t>
            </a:r>
            <a:r>
              <a:rPr lang="pl-PL" altLang="pl-PL" sz="1800"/>
              <a:t>- dostęp tylko dla funkcji danej klasy</a:t>
            </a:r>
          </a:p>
        </p:txBody>
      </p:sp>
      <p:sp>
        <p:nvSpPr>
          <p:cNvPr id="7178" name="Text Box 14"/>
          <p:cNvSpPr txBox="1">
            <a:spLocks noChangeArrowheads="1"/>
          </p:cNvSpPr>
          <p:nvPr/>
        </p:nvSpPr>
        <p:spPr bwMode="auto">
          <a:xfrm>
            <a:off x="1085850" y="5046663"/>
            <a:ext cx="1828800" cy="14779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Symbol graficzny</a:t>
            </a:r>
          </a:p>
          <a:p>
            <a:r>
              <a:rPr lang="pl-PL" altLang="pl-PL" sz="1800"/>
              <a:t># Nazwa</a:t>
            </a:r>
          </a:p>
          <a:p>
            <a:r>
              <a:rPr lang="pl-PL" altLang="pl-PL" sz="1800"/>
              <a:t># Rysuj</a:t>
            </a:r>
          </a:p>
          <a:p>
            <a:r>
              <a:rPr lang="pl-PL" altLang="pl-PL" sz="1800"/>
              <a:t>+ Wyświetl</a:t>
            </a:r>
          </a:p>
          <a:p>
            <a:r>
              <a:rPr lang="pl-PL" altLang="pl-PL" sz="1800"/>
              <a:t>+ Wyświetl opis</a:t>
            </a:r>
          </a:p>
        </p:txBody>
      </p:sp>
      <p:sp>
        <p:nvSpPr>
          <p:cNvPr id="7179" name="Text Box 15"/>
          <p:cNvSpPr txBox="1">
            <a:spLocks noChangeArrowheads="1"/>
          </p:cNvSpPr>
          <p:nvPr/>
        </p:nvSpPr>
        <p:spPr bwMode="auto">
          <a:xfrm>
            <a:off x="4413250" y="5046663"/>
            <a:ext cx="1714500" cy="14779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Słowo kluczowe</a:t>
            </a:r>
          </a:p>
          <a:p>
            <a:r>
              <a:rPr lang="pl-PL" altLang="pl-PL" sz="1800"/>
              <a:t>+ Nazwa</a:t>
            </a:r>
          </a:p>
          <a:p>
            <a:r>
              <a:rPr lang="pl-PL" altLang="pl-PL" sz="1800"/>
              <a:t>- Stan</a:t>
            </a:r>
          </a:p>
          <a:p>
            <a:r>
              <a:rPr lang="pl-PL" altLang="pl-PL" sz="1800"/>
              <a:t>+ Pobierz stan</a:t>
            </a:r>
          </a:p>
          <a:p>
            <a:r>
              <a:rPr lang="pl-PL" altLang="pl-PL" sz="1800"/>
              <a:t>+ Zmień stan</a:t>
            </a:r>
          </a:p>
        </p:txBody>
      </p:sp>
      <p:sp>
        <p:nvSpPr>
          <p:cNvPr id="7180" name="Line 16"/>
          <p:cNvSpPr>
            <a:spLocks noChangeShapeType="1"/>
          </p:cNvSpPr>
          <p:nvPr/>
        </p:nvSpPr>
        <p:spPr bwMode="auto">
          <a:xfrm flipV="1">
            <a:off x="2909888" y="5784850"/>
            <a:ext cx="14970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81" name="Line 19"/>
          <p:cNvSpPr>
            <a:spLocks noChangeShapeType="1"/>
          </p:cNvSpPr>
          <p:nvPr/>
        </p:nvSpPr>
        <p:spPr bwMode="auto">
          <a:xfrm>
            <a:off x="1089025" y="5394325"/>
            <a:ext cx="1830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82" name="Line 20"/>
          <p:cNvSpPr>
            <a:spLocks noChangeShapeType="1"/>
          </p:cNvSpPr>
          <p:nvPr/>
        </p:nvSpPr>
        <p:spPr bwMode="auto">
          <a:xfrm>
            <a:off x="1104900" y="5657850"/>
            <a:ext cx="1830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83" name="Line 21"/>
          <p:cNvSpPr>
            <a:spLocks noChangeShapeType="1"/>
          </p:cNvSpPr>
          <p:nvPr/>
        </p:nvSpPr>
        <p:spPr bwMode="auto">
          <a:xfrm>
            <a:off x="4416425" y="5407025"/>
            <a:ext cx="17065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84" name="Line 22"/>
          <p:cNvSpPr>
            <a:spLocks noChangeShapeType="1"/>
          </p:cNvSpPr>
          <p:nvPr/>
        </p:nvSpPr>
        <p:spPr bwMode="auto">
          <a:xfrm>
            <a:off x="4416425" y="5926138"/>
            <a:ext cx="17065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85" name="Text Box 23"/>
          <p:cNvSpPr txBox="1">
            <a:spLocks noChangeArrowheads="1"/>
          </p:cNvSpPr>
          <p:nvPr/>
        </p:nvSpPr>
        <p:spPr bwMode="auto">
          <a:xfrm>
            <a:off x="2951163" y="5410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
        <p:nvSpPr>
          <p:cNvPr id="7186" name="Text Box 24"/>
          <p:cNvSpPr txBox="1">
            <a:spLocks noChangeArrowheads="1"/>
          </p:cNvSpPr>
          <p:nvPr/>
        </p:nvSpPr>
        <p:spPr bwMode="auto">
          <a:xfrm>
            <a:off x="4060825" y="54483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
        <p:nvSpPr>
          <p:cNvPr id="7187" name="Text Box 25"/>
          <p:cNvSpPr txBox="1">
            <a:spLocks noChangeArrowheads="1"/>
          </p:cNvSpPr>
          <p:nvPr/>
        </p:nvSpPr>
        <p:spPr bwMode="auto">
          <a:xfrm>
            <a:off x="4017963" y="25336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
        <p:nvSpPr>
          <p:cNvPr id="7188" name="Text Box 26"/>
          <p:cNvSpPr txBox="1">
            <a:spLocks noChangeArrowheads="1"/>
          </p:cNvSpPr>
          <p:nvPr/>
        </p:nvSpPr>
        <p:spPr bwMode="auto">
          <a:xfrm>
            <a:off x="2927350" y="25574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Dodatkowe elementy notacji</a:t>
            </a:r>
          </a:p>
        </p:txBody>
      </p:sp>
      <p:sp>
        <p:nvSpPr>
          <p:cNvPr id="8195" name="Text Box 3"/>
          <p:cNvSpPr txBox="1">
            <a:spLocks noChangeArrowheads="1"/>
          </p:cNvSpPr>
          <p:nvPr/>
        </p:nvSpPr>
        <p:spPr bwMode="auto">
          <a:xfrm>
            <a:off x="309563" y="1508125"/>
            <a:ext cx="7513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Wiele z nich występuje w innych metodykach, np. w metodyce Boocha:</a:t>
            </a:r>
          </a:p>
        </p:txBody>
      </p:sp>
      <p:sp>
        <p:nvSpPr>
          <p:cNvPr id="8196" name="Text Box 4"/>
          <p:cNvSpPr txBox="1">
            <a:spLocks noChangeArrowheads="1"/>
          </p:cNvSpPr>
          <p:nvPr/>
        </p:nvSpPr>
        <p:spPr bwMode="auto">
          <a:xfrm>
            <a:off x="552450" y="2185988"/>
            <a:ext cx="85153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Clr>
                <a:srgbClr val="2F61FF"/>
              </a:buClr>
              <a:buFont typeface="Wingdings" panose="05000000000000000000" pitchFamily="2" charset="2"/>
              <a:buNone/>
            </a:pPr>
            <a:r>
              <a:rPr lang="pl-PL" altLang="pl-PL" b="1"/>
              <a:t>Wzorce klas</a:t>
            </a:r>
            <a:r>
              <a:rPr lang="pl-PL" altLang="pl-PL"/>
              <a:t> (</a:t>
            </a:r>
            <a:r>
              <a:rPr lang="pl-PL" altLang="pl-PL" i="1"/>
              <a:t>class templates</a:t>
            </a:r>
            <a:r>
              <a:rPr lang="pl-PL" altLang="pl-PL"/>
              <a:t>) – klasy parametryzowane, zwykle typem</a:t>
            </a:r>
          </a:p>
          <a:p>
            <a:pPr>
              <a:buClr>
                <a:srgbClr val="2F61FF"/>
              </a:buClr>
              <a:buFont typeface="Wingdings" panose="05000000000000000000" pitchFamily="2" charset="2"/>
              <a:buNone/>
            </a:pPr>
            <a:endParaRPr lang="pl-PL" altLang="pl-PL"/>
          </a:p>
          <a:p>
            <a:pPr>
              <a:buClr>
                <a:srgbClr val="2F61FF"/>
              </a:buClr>
              <a:buFont typeface="Wingdings" panose="05000000000000000000" pitchFamily="2" charset="2"/>
              <a:buNone/>
            </a:pPr>
            <a:r>
              <a:rPr lang="pl-PL" altLang="pl-PL" b="1"/>
              <a:t>Klasy kolekcji</a:t>
            </a:r>
            <a:r>
              <a:rPr lang="pl-PL" altLang="pl-PL"/>
              <a:t>, tj. klasy zawierające pola i metody dotyczące klasy jako całości a nie pojedynczych obiektów, np. pola i metody „statyczne”.</a:t>
            </a:r>
          </a:p>
          <a:p>
            <a:pPr>
              <a:buClr>
                <a:srgbClr val="2F61FF"/>
              </a:buClr>
              <a:buFont typeface="Wingdings" panose="05000000000000000000" pitchFamily="2" charset="2"/>
              <a:buNone/>
            </a:pPr>
            <a:endParaRPr lang="pl-PL" altLang="pl-PL"/>
          </a:p>
          <a:p>
            <a:pPr>
              <a:buClr>
                <a:srgbClr val="2F61FF"/>
              </a:buClr>
              <a:buFont typeface="Wingdings" panose="05000000000000000000" pitchFamily="2" charset="2"/>
              <a:buNone/>
            </a:pPr>
            <a:r>
              <a:rPr lang="pl-PL" altLang="pl-PL" b="1"/>
              <a:t>Wolne funkcje</a:t>
            </a:r>
            <a:r>
              <a:rPr lang="pl-PL" altLang="pl-PL"/>
              <a:t> nie będące metodami żadnej z klas.</a:t>
            </a:r>
          </a:p>
          <a:p>
            <a:pPr>
              <a:buClr>
                <a:srgbClr val="2F61FF"/>
              </a:buClr>
              <a:buFont typeface="Wingdings" panose="05000000000000000000" pitchFamily="2" charset="2"/>
              <a:buNone/>
            </a:pPr>
            <a:endParaRPr lang="pl-PL" altLang="pl-PL"/>
          </a:p>
          <a:p>
            <a:pPr>
              <a:buClr>
                <a:srgbClr val="2F61FF"/>
              </a:buClr>
              <a:buFont typeface="Wingdings" panose="05000000000000000000" pitchFamily="2" charset="2"/>
              <a:buNone/>
            </a:pPr>
            <a:r>
              <a:rPr lang="pl-PL" altLang="pl-PL" b="1"/>
              <a:t>Sposoby widoczności obiektu</a:t>
            </a:r>
            <a:r>
              <a:rPr lang="pl-PL" altLang="pl-PL"/>
              <a:t> do którego wysyłany jest komunikat. Obiekt ten może być widoczny, gdyż znajduje się w tym samym zakresie, jest przekazany przez parametr lub jest polem klasy, której metoda wysyła komunikat. </a:t>
            </a:r>
          </a:p>
        </p:txBody>
      </p:sp>
      <p:sp>
        <p:nvSpPr>
          <p:cNvPr id="8197" name="AutoShape 5"/>
          <p:cNvSpPr>
            <a:spLocks noChangeArrowheads="1"/>
          </p:cNvSpPr>
          <p:nvPr/>
        </p:nvSpPr>
        <p:spPr bwMode="auto">
          <a:xfrm>
            <a:off x="133350" y="2209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8" name="AutoShape 6"/>
          <p:cNvSpPr>
            <a:spLocks noChangeArrowheads="1"/>
          </p:cNvSpPr>
          <p:nvPr/>
        </p:nvSpPr>
        <p:spPr bwMode="auto">
          <a:xfrm>
            <a:off x="133350" y="28273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133350" y="37258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133350" y="43116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Uszczegółowianie wyników analizy (1)</a:t>
            </a:r>
          </a:p>
        </p:txBody>
      </p:sp>
      <p:sp>
        <p:nvSpPr>
          <p:cNvPr id="9219" name="Text Box 3"/>
          <p:cNvSpPr txBox="1">
            <a:spLocks noChangeArrowheads="1"/>
          </p:cNvSpPr>
          <p:nvPr/>
        </p:nvSpPr>
        <p:spPr bwMode="auto">
          <a:xfrm>
            <a:off x="322263" y="1160463"/>
            <a:ext cx="8599487" cy="7016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Uszczegółowianie</a:t>
            </a:r>
            <a:r>
              <a:rPr lang="pl-PL" altLang="pl-PL"/>
              <a:t> poprzez podanie odwzorowanie notacji abstrakcyjnej </a:t>
            </a:r>
          </a:p>
          <a:p>
            <a:r>
              <a:rPr lang="pl-PL" altLang="pl-PL"/>
              <a:t>w struktury języka programowania.</a:t>
            </a:r>
          </a:p>
        </p:txBody>
      </p:sp>
      <p:sp>
        <p:nvSpPr>
          <p:cNvPr id="9220" name="Text Box 4"/>
          <p:cNvSpPr txBox="1">
            <a:spLocks noChangeArrowheads="1"/>
          </p:cNvSpPr>
          <p:nvPr/>
        </p:nvSpPr>
        <p:spPr bwMode="auto">
          <a:xfrm>
            <a:off x="1060450" y="4725988"/>
            <a:ext cx="1743075" cy="1323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Dane osobowe</a:t>
            </a:r>
            <a:endParaRPr lang="pl-PL" altLang="pl-PL"/>
          </a:p>
          <a:p>
            <a:r>
              <a:rPr lang="pl-PL" altLang="pl-PL"/>
              <a:t>    Imię +</a:t>
            </a:r>
          </a:p>
          <a:p>
            <a:r>
              <a:rPr lang="pl-PL" altLang="pl-PL"/>
              <a:t>    Nazwisko +</a:t>
            </a:r>
          </a:p>
          <a:p>
            <a:r>
              <a:rPr lang="pl-PL" altLang="pl-PL"/>
              <a:t>    Adres</a:t>
            </a:r>
          </a:p>
        </p:txBody>
      </p:sp>
      <p:sp>
        <p:nvSpPr>
          <p:cNvPr id="9221" name="Text Box 5"/>
          <p:cNvSpPr txBox="1">
            <a:spLocks noChangeArrowheads="1"/>
          </p:cNvSpPr>
          <p:nvPr/>
        </p:nvSpPr>
        <p:spPr bwMode="auto">
          <a:xfrm>
            <a:off x="230188" y="2678113"/>
            <a:ext cx="2565400" cy="1933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Adres</a:t>
            </a:r>
            <a:endParaRPr lang="pl-PL" altLang="pl-PL"/>
          </a:p>
          <a:p>
            <a:r>
              <a:rPr lang="pl-PL" altLang="pl-PL"/>
              <a:t>    Ulica +</a:t>
            </a:r>
          </a:p>
          <a:p>
            <a:r>
              <a:rPr lang="pl-PL" altLang="pl-PL"/>
              <a:t>    Numer domu +</a:t>
            </a:r>
          </a:p>
          <a:p>
            <a:r>
              <a:rPr lang="pl-PL" altLang="pl-PL"/>
              <a:t>    Numer mieszkania +</a:t>
            </a:r>
          </a:p>
          <a:p>
            <a:r>
              <a:rPr lang="pl-PL" altLang="pl-PL"/>
              <a:t>    Miasto +</a:t>
            </a:r>
          </a:p>
          <a:p>
            <a:r>
              <a:rPr lang="pl-PL" altLang="pl-PL"/>
              <a:t>    Kod</a:t>
            </a:r>
          </a:p>
        </p:txBody>
      </p:sp>
      <p:sp>
        <p:nvSpPr>
          <p:cNvPr id="98310" name="AutoShape 6"/>
          <p:cNvSpPr>
            <a:spLocks noChangeArrowheads="1"/>
          </p:cNvSpPr>
          <p:nvPr/>
        </p:nvSpPr>
        <p:spPr bwMode="auto">
          <a:xfrm>
            <a:off x="3179763" y="3759200"/>
            <a:ext cx="1038225" cy="508000"/>
          </a:xfrm>
          <a:prstGeom prst="rightArrow">
            <a:avLst>
              <a:gd name="adj1" fmla="val 50000"/>
              <a:gd name="adj2" fmla="val 51094"/>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9223" name="Text Box 7"/>
          <p:cNvSpPr txBox="1">
            <a:spLocks noChangeArrowheads="1"/>
          </p:cNvSpPr>
          <p:nvPr/>
        </p:nvSpPr>
        <p:spPr bwMode="auto">
          <a:xfrm>
            <a:off x="4324350" y="2511425"/>
            <a:ext cx="45116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latin typeface="Courier" pitchFamily="34" charset="0"/>
              </a:rPr>
              <a:t>typedef</a:t>
            </a:r>
            <a:r>
              <a:rPr lang="pl-PL" altLang="pl-PL" sz="1800">
                <a:latin typeface="Courier" pitchFamily="34" charset="0"/>
              </a:rPr>
              <a:t> </a:t>
            </a:r>
            <a:r>
              <a:rPr lang="pl-PL" altLang="pl-PL" sz="1800" b="1">
                <a:latin typeface="Courier" pitchFamily="34" charset="0"/>
              </a:rPr>
              <a:t>struct</a:t>
            </a:r>
            <a:r>
              <a:rPr lang="pl-PL" altLang="pl-PL" sz="1800">
                <a:latin typeface="Courier" pitchFamily="34" charset="0"/>
              </a:rPr>
              <a:t> {</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Ulica[30];</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NumerDomu[10];</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NumerMieszkania[10];</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Miasto[30];</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Kod[5];</a:t>
            </a:r>
          </a:p>
          <a:p>
            <a:r>
              <a:rPr lang="pl-PL" altLang="pl-PL" sz="1800">
                <a:latin typeface="Courier" pitchFamily="34" charset="0"/>
              </a:rPr>
              <a:t>	} TypAdres;</a:t>
            </a:r>
          </a:p>
          <a:p>
            <a:endParaRPr lang="pl-PL" altLang="pl-PL" sz="1800">
              <a:latin typeface="Courier" pitchFamily="34" charset="0"/>
            </a:endParaRPr>
          </a:p>
          <a:p>
            <a:r>
              <a:rPr lang="pl-PL" altLang="pl-PL" sz="1800" b="1">
                <a:latin typeface="Courier" pitchFamily="34" charset="0"/>
              </a:rPr>
              <a:t>typedef</a:t>
            </a:r>
            <a:r>
              <a:rPr lang="pl-PL" altLang="pl-PL" sz="1800">
                <a:latin typeface="Courier" pitchFamily="34" charset="0"/>
              </a:rPr>
              <a:t> </a:t>
            </a:r>
            <a:r>
              <a:rPr lang="pl-PL" altLang="pl-PL" sz="1800" b="1">
                <a:latin typeface="Courier" pitchFamily="34" charset="0"/>
              </a:rPr>
              <a:t>struct</a:t>
            </a:r>
            <a:r>
              <a:rPr lang="pl-PL" altLang="pl-PL" sz="1800">
                <a:latin typeface="Courier" pitchFamily="34" charset="0"/>
              </a:rPr>
              <a:t> {</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Imię[30];</a:t>
            </a:r>
          </a:p>
          <a:p>
            <a:r>
              <a:rPr lang="pl-PL" altLang="pl-PL" sz="1800">
                <a:latin typeface="Courier" pitchFamily="34" charset="0"/>
              </a:rPr>
              <a:t>	</a:t>
            </a:r>
            <a:r>
              <a:rPr lang="pl-PL" altLang="pl-PL" sz="1800" b="1">
                <a:latin typeface="Courier" pitchFamily="34" charset="0"/>
              </a:rPr>
              <a:t>char</a:t>
            </a:r>
            <a:r>
              <a:rPr lang="pl-PL" altLang="pl-PL" sz="1800">
                <a:latin typeface="Courier" pitchFamily="34" charset="0"/>
              </a:rPr>
              <a:t> Nazwisko[30];</a:t>
            </a:r>
          </a:p>
          <a:p>
            <a:r>
              <a:rPr lang="pl-PL" altLang="pl-PL" sz="1800">
                <a:latin typeface="Courier" pitchFamily="34" charset="0"/>
              </a:rPr>
              <a:t>	</a:t>
            </a:r>
            <a:r>
              <a:rPr lang="pl-PL" altLang="pl-PL" sz="1800" b="1">
                <a:latin typeface="Courier" pitchFamily="34" charset="0"/>
              </a:rPr>
              <a:t>TAdres</a:t>
            </a:r>
            <a:r>
              <a:rPr lang="pl-PL" altLang="pl-PL" sz="1800">
                <a:latin typeface="Courier" pitchFamily="34" charset="0"/>
              </a:rPr>
              <a:t> Adres;</a:t>
            </a:r>
          </a:p>
          <a:p>
            <a:r>
              <a:rPr lang="pl-PL" altLang="pl-PL" sz="1800">
                <a:latin typeface="Courier" pitchFamily="34" charset="0"/>
              </a:rPr>
              <a:t>	} TypDaneOsobowe;</a:t>
            </a:r>
          </a:p>
        </p:txBody>
      </p:sp>
      <p:sp>
        <p:nvSpPr>
          <p:cNvPr id="9224" name="Text Box 8"/>
          <p:cNvSpPr txBox="1">
            <a:spLocks noChangeArrowheads="1"/>
          </p:cNvSpPr>
          <p:nvPr/>
        </p:nvSpPr>
        <p:spPr bwMode="auto">
          <a:xfrm>
            <a:off x="204788" y="1998663"/>
            <a:ext cx="184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Dane z analizy:</a:t>
            </a:r>
          </a:p>
        </p:txBody>
      </p:sp>
      <p:sp>
        <p:nvSpPr>
          <p:cNvPr id="9225" name="Text Box 9"/>
          <p:cNvSpPr txBox="1">
            <a:spLocks noChangeArrowheads="1"/>
          </p:cNvSpPr>
          <p:nvPr/>
        </p:nvSpPr>
        <p:spPr bwMode="auto">
          <a:xfrm>
            <a:off x="4386263" y="1998663"/>
            <a:ext cx="2433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Realizacja w C/C++:</a:t>
            </a:r>
          </a:p>
        </p:txBody>
      </p:sp>
      <p:sp>
        <p:nvSpPr>
          <p:cNvPr id="9226" name="Line 10"/>
          <p:cNvSpPr>
            <a:spLocks noChangeShapeType="1"/>
          </p:cNvSpPr>
          <p:nvPr/>
        </p:nvSpPr>
        <p:spPr bwMode="auto">
          <a:xfrm flipV="1">
            <a:off x="296863" y="2474913"/>
            <a:ext cx="8621712" cy="0"/>
          </a:xfrm>
          <a:prstGeom prst="line">
            <a:avLst/>
          </a:prstGeom>
          <a:noFill/>
          <a:ln w="76200" cmpd="tri">
            <a:solidFill>
              <a:srgbClr val="2F61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Uszczegółowianie wyników analizy (2)</a:t>
            </a:r>
          </a:p>
        </p:txBody>
      </p:sp>
      <p:sp>
        <p:nvSpPr>
          <p:cNvPr id="10243" name="Text Box 3"/>
          <p:cNvSpPr txBox="1">
            <a:spLocks noChangeArrowheads="1"/>
          </p:cNvSpPr>
          <p:nvPr/>
        </p:nvSpPr>
        <p:spPr bwMode="auto">
          <a:xfrm>
            <a:off x="390525" y="1057275"/>
            <a:ext cx="8108950"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Uszczegółowianie metod</a:t>
            </a:r>
            <a:endParaRPr lang="pl-PL" altLang="pl-PL"/>
          </a:p>
        </p:txBody>
      </p:sp>
      <p:sp>
        <p:nvSpPr>
          <p:cNvPr id="10244" name="Text Box 4"/>
          <p:cNvSpPr txBox="1">
            <a:spLocks noChangeArrowheads="1"/>
          </p:cNvSpPr>
          <p:nvPr/>
        </p:nvSpPr>
        <p:spPr bwMode="auto">
          <a:xfrm>
            <a:off x="687388" y="1652588"/>
            <a:ext cx="8456612"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Podanie nagłówków metod oraz ich parametrów.</a:t>
            </a:r>
          </a:p>
          <a:p>
            <a:endParaRPr lang="pl-PL" altLang="pl-PL"/>
          </a:p>
          <a:p>
            <a:r>
              <a:rPr lang="pl-PL" altLang="pl-PL"/>
              <a:t>Określenie, które z metod będą realizowane jako funkcje wirtualne (późno wiązane, podczas wykonania) a które jako zwyczajne funkcje (wiązane statycznie podczas kompilacji i linkowania). (Dotyczy C++)</a:t>
            </a:r>
          </a:p>
          <a:p>
            <a:endParaRPr lang="pl-PL" altLang="pl-PL"/>
          </a:p>
          <a:p>
            <a:r>
              <a:rPr lang="pl-PL" altLang="pl-PL"/>
              <a:t>Zastąpienie niektórych prostych metod bezpośrednim dostępem do atrybutów.</a:t>
            </a:r>
          </a:p>
          <a:p>
            <a:r>
              <a:rPr lang="pl-PL" altLang="pl-PL"/>
              <a:t>Np. metody PobierzNazwisko, UstawNazwisko, etc.</a:t>
            </a:r>
          </a:p>
          <a:p>
            <a:endParaRPr lang="pl-PL" altLang="pl-PL"/>
          </a:p>
          <a:p>
            <a:r>
              <a:rPr lang="pl-PL" altLang="pl-PL"/>
              <a:t>Zastąpienie niektórych atrybutów przez odpowiednie metody, np.</a:t>
            </a:r>
          </a:p>
          <a:p>
            <a:r>
              <a:rPr lang="pl-PL" altLang="pl-PL"/>
              <a:t>Wiek = BieżącaData - DataUrodzenia; </a:t>
            </a:r>
          </a:p>
          <a:p>
            <a:r>
              <a:rPr lang="pl-PL" altLang="pl-PL"/>
              <a:t>KwotaDochodu = KwotaPrzychodu - KwotaKosztów;</a:t>
            </a:r>
          </a:p>
          <a:p>
            <a:r>
              <a:rPr lang="pl-PL" altLang="pl-PL"/>
              <a:t>Niekiedy atrybuty są zastępowane przez tzw. „getery” (odczyt wartości) i „setery” (zapis wartości), co (podobno) czyni program bardziej bezpiecznym.</a:t>
            </a:r>
          </a:p>
        </p:txBody>
      </p:sp>
      <p:sp>
        <p:nvSpPr>
          <p:cNvPr id="10245" name="AutoShape 5"/>
          <p:cNvSpPr>
            <a:spLocks noChangeArrowheads="1"/>
          </p:cNvSpPr>
          <p:nvPr/>
        </p:nvSpPr>
        <p:spPr bwMode="auto">
          <a:xfrm>
            <a:off x="309563" y="1651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6" name="AutoShape 6"/>
          <p:cNvSpPr>
            <a:spLocks noChangeArrowheads="1"/>
          </p:cNvSpPr>
          <p:nvPr/>
        </p:nvSpPr>
        <p:spPr bwMode="auto">
          <a:xfrm>
            <a:off x="309563" y="22621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7"/>
          <p:cNvSpPr>
            <a:spLocks noChangeArrowheads="1"/>
          </p:cNvSpPr>
          <p:nvPr/>
        </p:nvSpPr>
        <p:spPr bwMode="auto">
          <a:xfrm>
            <a:off x="309563" y="35718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8" name="AutoShape 8"/>
          <p:cNvSpPr>
            <a:spLocks noChangeArrowheads="1"/>
          </p:cNvSpPr>
          <p:nvPr/>
        </p:nvSpPr>
        <p:spPr bwMode="auto">
          <a:xfrm>
            <a:off x="309563" y="4495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Uszczegółowianie wyników analizy (3)</a:t>
            </a:r>
          </a:p>
        </p:txBody>
      </p:sp>
      <p:sp>
        <p:nvSpPr>
          <p:cNvPr id="11267" name="Text Box 3"/>
          <p:cNvSpPr txBox="1">
            <a:spLocks noChangeArrowheads="1"/>
          </p:cNvSpPr>
          <p:nvPr/>
        </p:nvSpPr>
        <p:spPr bwMode="auto">
          <a:xfrm>
            <a:off x="204788" y="862013"/>
            <a:ext cx="8777287"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Określenie sposobów implementacji związków (asocjacji)</a:t>
            </a:r>
            <a:endParaRPr lang="pl-PL" altLang="pl-PL"/>
          </a:p>
        </p:txBody>
      </p:sp>
      <p:sp>
        <p:nvSpPr>
          <p:cNvPr id="11268" name="Text Box 4"/>
          <p:cNvSpPr txBox="1">
            <a:spLocks noChangeArrowheads="1"/>
          </p:cNvSpPr>
          <p:nvPr/>
        </p:nvSpPr>
        <p:spPr bwMode="auto">
          <a:xfrm>
            <a:off x="204788" y="1360488"/>
            <a:ext cx="8605837"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Asocjacje (w tym agregacje) są zazwyczaj niedostępne bezpośrednio w językach programowania. Można je zaimplementować na wiele sposobów, z reguły poprzez wprowadzenie dodatkowych atrybutów (pól). Mogą one być następujące:</a:t>
            </a:r>
          </a:p>
        </p:txBody>
      </p:sp>
      <p:sp>
        <p:nvSpPr>
          <p:cNvPr id="11269" name="Text Box 5"/>
          <p:cNvSpPr txBox="1">
            <a:spLocks noChangeArrowheads="1"/>
          </p:cNvSpPr>
          <p:nvPr/>
        </p:nvSpPr>
        <p:spPr bwMode="auto">
          <a:xfrm>
            <a:off x="641350" y="2528888"/>
            <a:ext cx="73215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obiekty powiązanej klasy</a:t>
            </a:r>
          </a:p>
          <a:p>
            <a:pPr>
              <a:buFontTx/>
              <a:buChar char="•"/>
            </a:pPr>
            <a:r>
              <a:rPr lang="pl-PL" altLang="pl-PL"/>
              <a:t> wskaźniki (referencje, identyfikatory) do obiektów powiązanej klasy</a:t>
            </a:r>
          </a:p>
          <a:p>
            <a:pPr>
              <a:buFontTx/>
              <a:buChar char="•"/>
            </a:pPr>
            <a:r>
              <a:rPr lang="pl-PL" altLang="pl-PL"/>
              <a:t>  klucze obiektów powiązanej klasy</a:t>
            </a:r>
          </a:p>
        </p:txBody>
      </p:sp>
      <p:sp>
        <p:nvSpPr>
          <p:cNvPr id="11270" name="Text Box 6"/>
          <p:cNvSpPr txBox="1">
            <a:spLocks noChangeArrowheads="1"/>
          </p:cNvSpPr>
          <p:nvPr/>
        </p:nvSpPr>
        <p:spPr bwMode="auto">
          <a:xfrm>
            <a:off x="204788" y="3752850"/>
            <a:ext cx="8766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zależności od przyjętego sposobu oraz od liczności związków (1:1, 1:n, n:1, m:n) możliwe są bardzo różne deklaracje w przyjętym języku programowania.</a:t>
            </a:r>
          </a:p>
        </p:txBody>
      </p:sp>
      <p:sp>
        <p:nvSpPr>
          <p:cNvPr id="11271" name="Text Box 8"/>
          <p:cNvSpPr txBox="1">
            <a:spLocks noChangeArrowheads="1"/>
          </p:cNvSpPr>
          <p:nvPr/>
        </p:nvSpPr>
        <p:spPr bwMode="auto">
          <a:xfrm>
            <a:off x="752475" y="4495800"/>
            <a:ext cx="1828800"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Symbol graficzny</a:t>
            </a:r>
          </a:p>
        </p:txBody>
      </p:sp>
      <p:sp>
        <p:nvSpPr>
          <p:cNvPr id="11272" name="Text Box 9"/>
          <p:cNvSpPr txBox="1">
            <a:spLocks noChangeArrowheads="1"/>
          </p:cNvSpPr>
          <p:nvPr/>
        </p:nvSpPr>
        <p:spPr bwMode="auto">
          <a:xfrm>
            <a:off x="4079875" y="4495800"/>
            <a:ext cx="1714500"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Słowo kluczowe</a:t>
            </a:r>
          </a:p>
        </p:txBody>
      </p:sp>
      <p:sp>
        <p:nvSpPr>
          <p:cNvPr id="11273" name="Line 10"/>
          <p:cNvSpPr>
            <a:spLocks noChangeShapeType="1"/>
          </p:cNvSpPr>
          <p:nvPr/>
        </p:nvSpPr>
        <p:spPr bwMode="auto">
          <a:xfrm>
            <a:off x="2576513" y="4686300"/>
            <a:ext cx="14970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4" name="Text Box 13"/>
          <p:cNvSpPr txBox="1">
            <a:spLocks noChangeArrowheads="1"/>
          </p:cNvSpPr>
          <p:nvPr/>
        </p:nvSpPr>
        <p:spPr bwMode="auto">
          <a:xfrm>
            <a:off x="2867025" y="4965700"/>
            <a:ext cx="4654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latin typeface="Courier" pitchFamily="34" charset="0"/>
              </a:rPr>
              <a:t>TypSłowoKluczowe SłowaKluczowe[100];</a:t>
            </a:r>
          </a:p>
          <a:p>
            <a:r>
              <a:rPr lang="pl-PL" altLang="pl-PL" sz="1800">
                <a:latin typeface="Courier" pitchFamily="34" charset="0"/>
              </a:rPr>
              <a:t>list&lt; TypSłowoKluczowe *&gt; SłowaKluczowe;</a:t>
            </a:r>
          </a:p>
          <a:p>
            <a:r>
              <a:rPr lang="pl-PL" altLang="pl-PL" sz="1800" b="1">
                <a:latin typeface="Courier" pitchFamily="34" charset="0"/>
              </a:rPr>
              <a:t>char</a:t>
            </a:r>
            <a:r>
              <a:rPr lang="pl-PL" altLang="pl-PL" sz="1800">
                <a:latin typeface="Courier" pitchFamily="34" charset="0"/>
              </a:rPr>
              <a:t> * WskaźnikiSłówKluczowych[100]; </a:t>
            </a:r>
          </a:p>
        </p:txBody>
      </p:sp>
      <p:sp>
        <p:nvSpPr>
          <p:cNvPr id="11275" name="Text Box 14"/>
          <p:cNvSpPr txBox="1">
            <a:spLocks noChangeArrowheads="1"/>
          </p:cNvSpPr>
          <p:nvPr/>
        </p:nvSpPr>
        <p:spPr bwMode="auto">
          <a:xfrm>
            <a:off x="204788" y="4965700"/>
            <a:ext cx="21907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Tablica obiektów:</a:t>
            </a:r>
          </a:p>
          <a:p>
            <a:r>
              <a:rPr lang="pl-PL" altLang="pl-PL" sz="1800"/>
              <a:t>Lista wskaźników:</a:t>
            </a:r>
          </a:p>
          <a:p>
            <a:r>
              <a:rPr lang="pl-PL" altLang="pl-PL" sz="1800"/>
              <a:t>Tablica wskaźników: </a:t>
            </a:r>
          </a:p>
        </p:txBody>
      </p:sp>
      <p:sp>
        <p:nvSpPr>
          <p:cNvPr id="11276" name="Line 15"/>
          <p:cNvSpPr>
            <a:spLocks noChangeShapeType="1"/>
          </p:cNvSpPr>
          <p:nvPr/>
        </p:nvSpPr>
        <p:spPr bwMode="auto">
          <a:xfrm>
            <a:off x="2362200" y="5175250"/>
            <a:ext cx="469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7" name="Line 16"/>
          <p:cNvSpPr>
            <a:spLocks noChangeShapeType="1"/>
          </p:cNvSpPr>
          <p:nvPr/>
        </p:nvSpPr>
        <p:spPr bwMode="auto">
          <a:xfrm>
            <a:off x="2362200" y="5441950"/>
            <a:ext cx="469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8" name="Line 17"/>
          <p:cNvSpPr>
            <a:spLocks noChangeShapeType="1"/>
          </p:cNvSpPr>
          <p:nvPr/>
        </p:nvSpPr>
        <p:spPr bwMode="auto">
          <a:xfrm>
            <a:off x="2362200" y="5708650"/>
            <a:ext cx="469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279" name="Text Box 18"/>
          <p:cNvSpPr txBox="1">
            <a:spLocks noChangeArrowheads="1"/>
          </p:cNvSpPr>
          <p:nvPr/>
        </p:nvSpPr>
        <p:spPr bwMode="auto">
          <a:xfrm>
            <a:off x="204788" y="6021388"/>
            <a:ext cx="8772525"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Dodatkowe reguły dla transformacji schematów obiektowych na relacyjne.</a:t>
            </a:r>
          </a:p>
        </p:txBody>
      </p:sp>
      <p:sp>
        <p:nvSpPr>
          <p:cNvPr id="11280" name="Text Box 19"/>
          <p:cNvSpPr txBox="1">
            <a:spLocks noChangeArrowheads="1"/>
          </p:cNvSpPr>
          <p:nvPr/>
        </p:nvSpPr>
        <p:spPr bwMode="auto">
          <a:xfrm>
            <a:off x="3751263" y="44100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
        <p:nvSpPr>
          <p:cNvPr id="11281" name="Text Box 20"/>
          <p:cNvSpPr txBox="1">
            <a:spLocks noChangeArrowheads="1"/>
          </p:cNvSpPr>
          <p:nvPr/>
        </p:nvSpPr>
        <p:spPr bwMode="auto">
          <a:xfrm>
            <a:off x="2546350" y="437673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a:t>
            </a:r>
            <a:endParaRPr lang="en-US" altLang="pl-PL"/>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1470027809</TotalTime>
  <Pages>30</Pages>
  <Words>2112</Words>
  <Application>Microsoft Office PowerPoint</Application>
  <PresentationFormat>Pokaz na ekranie (4:3)</PresentationFormat>
  <Paragraphs>378</Paragraphs>
  <Slides>24</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24</vt:i4>
      </vt:variant>
    </vt:vector>
  </HeadingPairs>
  <TitlesOfParts>
    <vt:vector size="31" baseType="lpstr">
      <vt:lpstr>Arial</vt:lpstr>
      <vt:lpstr>Courier</vt:lpstr>
      <vt:lpstr>Monotype Sorts</vt:lpstr>
      <vt:lpstr>Times New Roman</vt:lpstr>
      <vt:lpstr>Times New Roman CE</vt:lpstr>
      <vt:lpstr>Wingdings</vt:lpstr>
      <vt:lpstr>shadbarb.ppt</vt:lpstr>
      <vt:lpstr>Budowa i integracja  systemów informacyjnych</vt:lpstr>
      <vt:lpstr>Plan wykładu</vt:lpstr>
      <vt:lpstr>Projektowanie</vt:lpstr>
      <vt:lpstr>Zadania wykonywane w fazie projektowania</vt:lpstr>
      <vt:lpstr>Techniki obiektowe w projektowaniu</vt:lpstr>
      <vt:lpstr>Dodatkowe elementy notacji</vt:lpstr>
      <vt:lpstr>Uszczegółowianie wyników analizy (1)</vt:lpstr>
      <vt:lpstr>Uszczegółowianie wyników analizy (2)</vt:lpstr>
      <vt:lpstr>Uszczegółowianie wyników analizy (3)</vt:lpstr>
      <vt:lpstr>Projektowanie składowych systemu  nie związanych z dziedziną problemu</vt:lpstr>
      <vt:lpstr>RAD - Rapid Application Development</vt:lpstr>
      <vt:lpstr>Projektowanie interfejsu użytkownika</vt:lpstr>
      <vt:lpstr>Organizacja interakcji z użytkownikiem</vt:lpstr>
      <vt:lpstr>Typowe sposoby wydawania przez użytkownika poleceń systemowi</vt:lpstr>
      <vt:lpstr>Wprowadzanie i wyprowadzanie danych</vt:lpstr>
      <vt:lpstr>Przykład okna dialogowego</vt:lpstr>
      <vt:lpstr>Zasady projektowania interfejsu użytkownika (1)</vt:lpstr>
      <vt:lpstr>Zasady projektowania interfejsu użytkownika (2)</vt:lpstr>
      <vt:lpstr>Zasady projektowania interfejsu użytkownika (3)</vt:lpstr>
      <vt:lpstr>Dwa funkcjonalnie równoważne dialogi</vt:lpstr>
      <vt:lpstr>Techniki/diagramy strukturalne (1)</vt:lpstr>
      <vt:lpstr>Techniki/diagramy strukturalne (2)</vt:lpstr>
      <vt:lpstr>Techniki/diagramy strukturalne (3)</vt:lpstr>
      <vt:lpstr>Techniki/diagramy strukturalne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102</cp:revision>
  <cp:lastPrinted>1601-01-01T00:00:00Z</cp:lastPrinted>
  <dcterms:created xsi:type="dcterms:W3CDTF">1997-09-21T22:00:54Z</dcterms:created>
  <dcterms:modified xsi:type="dcterms:W3CDTF">2023-04-21T10:36:53Z</dcterms:modified>
</cp:coreProperties>
</file>