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43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4" r:id="rId25"/>
    <p:sldId id="345" r:id="rId26"/>
    <p:sldId id="347" r:id="rId27"/>
    <p:sldId id="346" r:id="rId28"/>
    <p:sldId id="348" r:id="rId29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27C"/>
    <a:srgbClr val="FFFFCC"/>
    <a:srgbClr val="FC0128"/>
    <a:srgbClr val="FCFEB9"/>
    <a:srgbClr val="00279F"/>
    <a:srgbClr val="FAFD00"/>
    <a:srgbClr val="2F61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 varScale="1">
        <p:scale>
          <a:sx n="120" d="100"/>
          <a:sy n="120" d="100"/>
        </p:scale>
        <p:origin x="9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 noProof="0" smtClean="0"/>
              <a:t>Click to edit Master notes styles</a:t>
            </a:r>
          </a:p>
          <a:p>
            <a:pPr lvl="1"/>
            <a:r>
              <a:rPr lang="en-US" altLang="pl-PL" noProof="0" smtClean="0"/>
              <a:t>Second Level</a:t>
            </a:r>
          </a:p>
          <a:p>
            <a:pPr lvl="2"/>
            <a:r>
              <a:rPr lang="en-US" altLang="pl-PL" noProof="0" smtClean="0"/>
              <a:t>Third Level</a:t>
            </a:r>
          </a:p>
          <a:p>
            <a:pPr lvl="3"/>
            <a:r>
              <a:rPr lang="en-US" altLang="pl-PL" noProof="0" smtClean="0"/>
              <a:t>Fourth Level</a:t>
            </a:r>
          </a:p>
          <a:p>
            <a:pPr lvl="4"/>
            <a:r>
              <a:rPr lang="en-US" altLang="pl-PL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22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93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76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7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468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82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79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788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655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34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63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7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76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810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Click to edit Master title style</a:t>
            </a:r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6616700"/>
            <a:ext cx="9144000" cy="2413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defRPr/>
            </a:pPr>
            <a:r>
              <a:rPr lang="pl-PL" altLang="pl-PL" sz="1000" smtClean="0">
                <a:latin typeface="Times New Roman" panose="02020603050405020304" pitchFamily="18" charset="0"/>
              </a:rPr>
              <a:t>K.Subieta. Budowa i integracja SI, Wykład 6, Folia </a:t>
            </a:r>
            <a:fld id="{A9D72906-3E84-47BD-AAAE-4D2936449216}" type="slidenum">
              <a:rPr lang="pl-PL" altLang="pl-PL" sz="1000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pl-PL" altLang="pl-PL" sz="1000" smtClean="0">
              <a:latin typeface="Times New Roman" panose="02020603050405020304" pitchFamily="18" charset="0"/>
            </a:endParaRPr>
          </a:p>
        </p:txBody>
      </p:sp>
      <p:sp>
        <p:nvSpPr>
          <p:cNvPr id="1028" name="Line 12"/>
          <p:cNvSpPr>
            <a:spLocks noChangeShapeType="1"/>
          </p:cNvSpPr>
          <p:nvPr/>
        </p:nvSpPr>
        <p:spPr bwMode="auto">
          <a:xfrm>
            <a:off x="0" y="6608763"/>
            <a:ext cx="9144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9788"/>
            <a:ext cx="7389813" cy="585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79650" y="273050"/>
            <a:ext cx="6864350" cy="78105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pl-PL" altLang="pl-PL" smtClean="0"/>
              <a:t>Budowa i integracja </a:t>
            </a:r>
            <a:br>
              <a:rPr lang="pl-PL" altLang="pl-PL" smtClean="0"/>
            </a:br>
            <a:r>
              <a:rPr lang="pl-PL" altLang="pl-PL" smtClean="0"/>
              <a:t>systemów informacyjnych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148138" y="2636838"/>
            <a:ext cx="2900362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>
                <a:latin typeface="Times New Roman" panose="02020603050405020304" pitchFamily="18" charset="0"/>
              </a:rPr>
              <a:t>Wykład 6:</a:t>
            </a:r>
          </a:p>
          <a:p>
            <a:r>
              <a:rPr lang="pl-PL" altLang="pl-PL" sz="2800" b="1">
                <a:latin typeface="Times New Roman" panose="02020603050405020304" pitchFamily="18" charset="0"/>
              </a:rPr>
              <a:t>Faza</a:t>
            </a:r>
          </a:p>
          <a:p>
            <a:r>
              <a:rPr lang="pl-PL" altLang="pl-PL" sz="2800" b="1">
                <a:latin typeface="Times New Roman" panose="02020603050405020304" pitchFamily="18" charset="0"/>
              </a:rPr>
              <a:t>projektowania (2)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894263" y="4797425"/>
            <a:ext cx="2832100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400" b="1">
                <a:latin typeface="Times New Roman" panose="02020603050405020304" pitchFamily="18" charset="0"/>
              </a:rPr>
              <a:t>Kazimierz Subieta </a:t>
            </a:r>
          </a:p>
          <a:p>
            <a:endParaRPr lang="pl-PL" altLang="pl-PL" sz="1400">
              <a:latin typeface="Times New Roman" panose="02020603050405020304" pitchFamily="18" charset="0"/>
            </a:endParaRPr>
          </a:p>
          <a:p>
            <a:r>
              <a:rPr lang="pl-PL" altLang="pl-PL" sz="1400">
                <a:latin typeface="Times New Roman" panose="02020603050405020304" pitchFamily="18" charset="0"/>
              </a:rPr>
              <a:t>Polsko-Japońska Akademia</a:t>
            </a:r>
          </a:p>
          <a:p>
            <a:r>
              <a:rPr lang="pl-PL" altLang="pl-PL" sz="1400">
                <a:latin typeface="Times New Roman" panose="02020603050405020304" pitchFamily="18" charset="0"/>
              </a:rPr>
              <a:t>Technik Komputerowych, Warszawa</a:t>
            </a:r>
          </a:p>
          <a:p>
            <a:endParaRPr lang="pl-PL" altLang="pl-PL" sz="1400">
              <a:latin typeface="Times New Roman" panose="02020603050405020304" pitchFamily="18" charset="0"/>
            </a:endParaRPr>
          </a:p>
        </p:txBody>
      </p:sp>
      <p:pic>
        <p:nvPicPr>
          <p:cNvPr id="3078" name="Picture 7" descr="D:\KSubieta\Wyklady\WyklWytOprogr\poja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5116513"/>
            <a:ext cx="67151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9" name="Grupa 6"/>
          <p:cNvGrpSpPr>
            <a:grpSpLocks/>
          </p:cNvGrpSpPr>
          <p:nvPr/>
        </p:nvGrpSpPr>
        <p:grpSpPr bwMode="auto">
          <a:xfrm>
            <a:off x="4086225" y="4210050"/>
            <a:ext cx="671513" cy="641350"/>
            <a:chOff x="7370445" y="1333500"/>
            <a:chExt cx="914400" cy="914400"/>
          </a:xfrm>
        </p:grpSpPr>
        <p:sp>
          <p:nvSpPr>
            <p:cNvPr id="8" name="Łuk 7"/>
            <p:cNvSpPr/>
            <p:nvPr/>
          </p:nvSpPr>
          <p:spPr bwMode="auto">
            <a:xfrm>
              <a:off x="7370445" y="1333500"/>
              <a:ext cx="914400" cy="914400"/>
            </a:xfrm>
            <a:prstGeom prst="arc">
              <a:avLst>
                <a:gd name="adj1" fmla="val 10735145"/>
                <a:gd name="adj2" fmla="val 0"/>
              </a:avLst>
            </a:prstGeom>
            <a:solidFill>
              <a:srgbClr val="00B0F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l-PL"/>
            </a:p>
          </p:txBody>
        </p:sp>
        <p:sp>
          <p:nvSpPr>
            <p:cNvPr id="9" name="Łuk 8"/>
            <p:cNvSpPr/>
            <p:nvPr/>
          </p:nvSpPr>
          <p:spPr bwMode="auto">
            <a:xfrm flipV="1">
              <a:off x="7370445" y="1333500"/>
              <a:ext cx="914400" cy="914400"/>
            </a:xfrm>
            <a:prstGeom prst="arc">
              <a:avLst>
                <a:gd name="adj1" fmla="val 10735145"/>
                <a:gd name="adj2" fmla="val 0"/>
              </a:avLst>
            </a:prstGeom>
            <a:solidFill>
              <a:srgbClr val="FAFD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l-PL"/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Przykład: </a:t>
            </a:r>
            <a:r>
              <a:rPr lang="pl-PL" altLang="pl-PL" dirty="0" smtClean="0"/>
              <a:t>„obejście” </a:t>
            </a:r>
            <a:r>
              <a:rPr lang="pl-PL" altLang="pl-PL" dirty="0" smtClean="0"/>
              <a:t>braku </a:t>
            </a:r>
            <a:r>
              <a:rPr lang="pl-PL" altLang="pl-PL" dirty="0" err="1" smtClean="0"/>
              <a:t>wielo</a:t>
            </a:r>
            <a:r>
              <a:rPr lang="pl-PL" altLang="pl-PL" dirty="0" smtClean="0"/>
              <a:t>-dziedziczenia</a:t>
            </a:r>
          </a:p>
        </p:txBody>
      </p:sp>
      <p:sp>
        <p:nvSpPr>
          <p:cNvPr id="12291" name="Line 4"/>
          <p:cNvSpPr>
            <a:spLocks noChangeShapeType="1"/>
          </p:cNvSpPr>
          <p:nvPr/>
        </p:nvSpPr>
        <p:spPr bwMode="auto">
          <a:xfrm flipH="1" flipV="1">
            <a:off x="2105025" y="1814513"/>
            <a:ext cx="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292" name="AutoShape 5"/>
          <p:cNvSpPr>
            <a:spLocks noChangeArrowheads="1"/>
          </p:cNvSpPr>
          <p:nvPr/>
        </p:nvSpPr>
        <p:spPr bwMode="auto">
          <a:xfrm>
            <a:off x="1971675" y="1830388"/>
            <a:ext cx="268288" cy="1920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 flipH="1" flipV="1">
            <a:off x="2759075" y="1755775"/>
            <a:ext cx="0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622300" y="1139825"/>
            <a:ext cx="1657350" cy="6540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800"/>
              <a:t>Kierownik </a:t>
            </a:r>
          </a:p>
          <a:p>
            <a:pPr algn="ctr"/>
            <a:r>
              <a:rPr lang="pl-PL" altLang="pl-PL" sz="1800"/>
              <a:t>przedsięwzięcia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2463800" y="1139825"/>
            <a:ext cx="1746250" cy="6540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800"/>
              <a:t>Inżynier</a:t>
            </a:r>
          </a:p>
          <a:p>
            <a:pPr algn="ctr"/>
            <a:r>
              <a:rPr lang="pl-PL" altLang="pl-PL" sz="1800"/>
              <a:t>oprogramowania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1504950" y="2347913"/>
            <a:ext cx="1949450" cy="92868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800"/>
              <a:t>Kierownik</a:t>
            </a:r>
          </a:p>
          <a:p>
            <a:pPr algn="ctr"/>
            <a:r>
              <a:rPr lang="pl-PL" altLang="pl-PL" sz="1800"/>
              <a:t>przedsięwzięcia</a:t>
            </a:r>
          </a:p>
          <a:p>
            <a:pPr algn="ctr"/>
            <a:r>
              <a:rPr lang="pl-PL" altLang="pl-PL" sz="1800"/>
              <a:t>programistycznego</a:t>
            </a:r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0" y="5216525"/>
            <a:ext cx="1441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800"/>
              <a:t>Powtórzenia</a:t>
            </a:r>
          </a:p>
          <a:p>
            <a:pPr algn="ctr"/>
            <a:r>
              <a:rPr lang="pl-PL" altLang="pl-PL" sz="1800"/>
              <a:t>atrybutów </a:t>
            </a:r>
          </a:p>
          <a:p>
            <a:pPr algn="ctr"/>
            <a:r>
              <a:rPr lang="pl-PL" altLang="pl-PL" sz="1800"/>
              <a:t>i metod</a:t>
            </a:r>
          </a:p>
          <a:p>
            <a:pPr algn="ctr"/>
            <a:r>
              <a:rPr lang="pl-PL" altLang="pl-PL" sz="1800"/>
              <a:t>z obu nadklas</a:t>
            </a: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4313238" y="4376738"/>
            <a:ext cx="48307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just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Na ogół, „obejście” braku pewnej cechy modelu pojęciowego w przyjętym środowisku implementacyjnym jest związane z zasadniczymi wadami (jakkolwiek firmy komputerowe na wszystkie sposoby próbują te wady zbagatelizować).</a:t>
            </a:r>
          </a:p>
        </p:txBody>
      </p:sp>
      <p:sp>
        <p:nvSpPr>
          <p:cNvPr id="12299" name="Line 13"/>
          <p:cNvSpPr>
            <a:spLocks noChangeShapeType="1"/>
          </p:cNvSpPr>
          <p:nvPr/>
        </p:nvSpPr>
        <p:spPr bwMode="auto">
          <a:xfrm flipH="1" flipV="1">
            <a:off x="6740525" y="1755775"/>
            <a:ext cx="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00" name="Line 14"/>
          <p:cNvSpPr>
            <a:spLocks noChangeShapeType="1"/>
          </p:cNvSpPr>
          <p:nvPr/>
        </p:nvSpPr>
        <p:spPr bwMode="auto">
          <a:xfrm flipH="1" flipV="1">
            <a:off x="7394575" y="1755775"/>
            <a:ext cx="0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01" name="Text Box 15"/>
          <p:cNvSpPr txBox="1">
            <a:spLocks noChangeArrowheads="1"/>
          </p:cNvSpPr>
          <p:nvPr/>
        </p:nvSpPr>
        <p:spPr bwMode="auto">
          <a:xfrm>
            <a:off x="5257800" y="1139825"/>
            <a:ext cx="1657350" cy="6540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800"/>
              <a:t>Kierownik </a:t>
            </a:r>
          </a:p>
          <a:p>
            <a:pPr algn="ctr"/>
            <a:r>
              <a:rPr lang="pl-PL" altLang="pl-PL" sz="1800"/>
              <a:t>przedsięwzięcia</a:t>
            </a: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7099300" y="1139825"/>
            <a:ext cx="1746250" cy="6540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800"/>
              <a:t>Inżynier</a:t>
            </a:r>
          </a:p>
          <a:p>
            <a:pPr algn="ctr"/>
            <a:r>
              <a:rPr lang="pl-PL" altLang="pl-PL" sz="1800"/>
              <a:t>oprogramowania</a:t>
            </a:r>
          </a:p>
        </p:txBody>
      </p:sp>
      <p:sp>
        <p:nvSpPr>
          <p:cNvPr id="12303" name="Text Box 17"/>
          <p:cNvSpPr txBox="1">
            <a:spLocks noChangeArrowheads="1"/>
          </p:cNvSpPr>
          <p:nvPr/>
        </p:nvSpPr>
        <p:spPr bwMode="auto">
          <a:xfrm>
            <a:off x="6140450" y="2347913"/>
            <a:ext cx="1949450" cy="92868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800"/>
              <a:t>Kierownik</a:t>
            </a:r>
          </a:p>
          <a:p>
            <a:pPr algn="ctr"/>
            <a:r>
              <a:rPr lang="pl-PL" altLang="pl-PL" sz="1800"/>
              <a:t>przedsięwzięcia</a:t>
            </a:r>
          </a:p>
          <a:p>
            <a:pPr algn="ctr"/>
            <a:r>
              <a:rPr lang="pl-PL" altLang="pl-PL" sz="1800"/>
              <a:t>programistycznego</a:t>
            </a:r>
          </a:p>
        </p:txBody>
      </p:sp>
      <p:sp>
        <p:nvSpPr>
          <p:cNvPr id="12304" name="Line 20"/>
          <p:cNvSpPr>
            <a:spLocks noChangeShapeType="1"/>
          </p:cNvSpPr>
          <p:nvPr/>
        </p:nvSpPr>
        <p:spPr bwMode="auto">
          <a:xfrm>
            <a:off x="4156075" y="2362200"/>
            <a:ext cx="1039813" cy="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05" name="Line 21"/>
          <p:cNvSpPr>
            <a:spLocks noChangeShapeType="1"/>
          </p:cNvSpPr>
          <p:nvPr/>
        </p:nvSpPr>
        <p:spPr bwMode="auto">
          <a:xfrm>
            <a:off x="2279650" y="3455988"/>
            <a:ext cx="1588" cy="619125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2306" name="Group 22"/>
          <p:cNvGrpSpPr>
            <a:grpSpLocks/>
          </p:cNvGrpSpPr>
          <p:nvPr/>
        </p:nvGrpSpPr>
        <p:grpSpPr bwMode="auto">
          <a:xfrm>
            <a:off x="622300" y="4249738"/>
            <a:ext cx="3587750" cy="2136775"/>
            <a:chOff x="212" y="2677"/>
            <a:chExt cx="2260" cy="1346"/>
          </a:xfrm>
        </p:grpSpPr>
        <p:sp>
          <p:nvSpPr>
            <p:cNvPr id="12310" name="Line 23"/>
            <p:cNvSpPr>
              <a:spLocks noChangeShapeType="1"/>
            </p:cNvSpPr>
            <p:nvPr/>
          </p:nvSpPr>
          <p:spPr bwMode="auto">
            <a:xfrm flipH="1" flipV="1">
              <a:off x="1558" y="3074"/>
              <a:ext cx="0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2311" name="Text Box 24"/>
            <p:cNvSpPr txBox="1">
              <a:spLocks noChangeArrowheads="1"/>
            </p:cNvSpPr>
            <p:nvPr/>
          </p:nvSpPr>
          <p:spPr bwMode="auto">
            <a:xfrm>
              <a:off x="212" y="2677"/>
              <a:ext cx="1044" cy="41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pPr algn="ctr"/>
              <a:r>
                <a:rPr lang="pl-PL" altLang="pl-PL" sz="1800"/>
                <a:t>Kierownik </a:t>
              </a:r>
            </a:p>
            <a:p>
              <a:pPr algn="ctr"/>
              <a:r>
                <a:rPr lang="pl-PL" altLang="pl-PL" sz="1800"/>
                <a:t>przedsięwzięcia</a:t>
              </a:r>
            </a:p>
          </p:txBody>
        </p:sp>
        <p:sp>
          <p:nvSpPr>
            <p:cNvPr id="12312" name="Text Box 25"/>
            <p:cNvSpPr txBox="1">
              <a:spLocks noChangeArrowheads="1"/>
            </p:cNvSpPr>
            <p:nvPr/>
          </p:nvSpPr>
          <p:spPr bwMode="auto">
            <a:xfrm>
              <a:off x="1372" y="2677"/>
              <a:ext cx="1100" cy="41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pPr algn="ctr"/>
              <a:r>
                <a:rPr lang="pl-PL" altLang="pl-PL" sz="1800"/>
                <a:t>Inżynier</a:t>
              </a:r>
            </a:p>
            <a:p>
              <a:pPr algn="ctr"/>
              <a:r>
                <a:rPr lang="pl-PL" altLang="pl-PL" sz="1800"/>
                <a:t>oprogramowania</a:t>
              </a:r>
            </a:p>
          </p:txBody>
        </p:sp>
        <p:sp>
          <p:nvSpPr>
            <p:cNvPr id="12313" name="Text Box 26"/>
            <p:cNvSpPr txBox="1">
              <a:spLocks noChangeArrowheads="1"/>
            </p:cNvSpPr>
            <p:nvPr/>
          </p:nvSpPr>
          <p:spPr bwMode="auto">
            <a:xfrm>
              <a:off x="768" y="3438"/>
              <a:ext cx="1228" cy="58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pPr algn="ctr"/>
              <a:r>
                <a:rPr lang="pl-PL" altLang="pl-PL" sz="1800"/>
                <a:t>Kierownik</a:t>
              </a:r>
            </a:p>
            <a:p>
              <a:pPr algn="ctr"/>
              <a:r>
                <a:rPr lang="pl-PL" altLang="pl-PL" sz="1800"/>
                <a:t>przedsięwzięcia</a:t>
              </a:r>
            </a:p>
            <a:p>
              <a:pPr algn="ctr"/>
              <a:r>
                <a:rPr lang="pl-PL" altLang="pl-PL" sz="1800"/>
                <a:t>programistycznego</a:t>
              </a:r>
            </a:p>
          </p:txBody>
        </p:sp>
        <p:sp>
          <p:nvSpPr>
            <p:cNvPr id="12314" name="Line 27"/>
            <p:cNvSpPr>
              <a:spLocks noChangeShapeType="1"/>
            </p:cNvSpPr>
            <p:nvPr/>
          </p:nvSpPr>
          <p:spPr bwMode="auto">
            <a:xfrm flipH="1" flipV="1">
              <a:off x="1132" y="3075"/>
              <a:ext cx="0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2307" name="Text Box 28"/>
          <p:cNvSpPr txBox="1">
            <a:spLocks noChangeArrowheads="1"/>
          </p:cNvSpPr>
          <p:nvPr/>
        </p:nvSpPr>
        <p:spPr bwMode="auto">
          <a:xfrm>
            <a:off x="7423150" y="202882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/>
              <a:t>0..1</a:t>
            </a:r>
            <a:endParaRPr lang="en-US" altLang="pl-PL" sz="1600"/>
          </a:p>
        </p:txBody>
      </p:sp>
      <p:sp>
        <p:nvSpPr>
          <p:cNvPr id="12308" name="Text Box 29"/>
          <p:cNvSpPr txBox="1">
            <a:spLocks noChangeArrowheads="1"/>
          </p:cNvSpPr>
          <p:nvPr/>
        </p:nvSpPr>
        <p:spPr bwMode="auto">
          <a:xfrm>
            <a:off x="6275388" y="202882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/>
              <a:t>0..1</a:t>
            </a:r>
            <a:endParaRPr lang="en-US" altLang="pl-PL" sz="1600"/>
          </a:p>
        </p:txBody>
      </p:sp>
      <p:sp>
        <p:nvSpPr>
          <p:cNvPr id="12309" name="AutoShape 30"/>
          <p:cNvSpPr>
            <a:spLocks noChangeArrowheads="1"/>
          </p:cNvSpPr>
          <p:nvPr/>
        </p:nvSpPr>
        <p:spPr bwMode="auto">
          <a:xfrm>
            <a:off x="2624138" y="1825625"/>
            <a:ext cx="268287" cy="19208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Określenie fizycznej struktury systemu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28613" y="971550"/>
            <a:ext cx="1352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Obejmuje: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30250" y="1539875"/>
            <a:ext cx="8115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Określenie struktury kodu źródłowego, tj. wyróżnienie plików źródłowych, zależności pomiędzy nimi oraz rozmieszczenie składowych projektu w plikach źródłowych.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30250" y="2667000"/>
            <a:ext cx="461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Podział systemu na poszczególne aplikacje.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30250" y="3255963"/>
            <a:ext cx="818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Fizyczne rozmieszczenie danych i aplikacji na stacjach roboczych i serwerach.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280988" y="159226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280988" y="273526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280988" y="328136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54000" y="3865563"/>
            <a:ext cx="2347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Oznaczenia (Booch)</a:t>
            </a:r>
          </a:p>
        </p:txBody>
      </p: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1658938" y="4398963"/>
            <a:ext cx="1316037" cy="1662112"/>
            <a:chOff x="853" y="2775"/>
            <a:chExt cx="829" cy="1047"/>
          </a:xfrm>
        </p:grpSpPr>
        <p:sp>
          <p:nvSpPr>
            <p:cNvPr id="13338" name="Text Box 12"/>
            <p:cNvSpPr txBox="1">
              <a:spLocks noChangeArrowheads="1"/>
            </p:cNvSpPr>
            <p:nvPr/>
          </p:nvSpPr>
          <p:spPr bwMode="auto">
            <a:xfrm>
              <a:off x="1071" y="2775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800"/>
                <a:t>Nazwa</a:t>
              </a:r>
            </a:p>
          </p:txBody>
        </p:sp>
        <p:grpSp>
          <p:nvGrpSpPr>
            <p:cNvPr id="13339" name="Group 13"/>
            <p:cNvGrpSpPr>
              <a:grpSpLocks/>
            </p:cNvGrpSpPr>
            <p:nvPr/>
          </p:nvGrpSpPr>
          <p:grpSpPr bwMode="auto">
            <a:xfrm>
              <a:off x="853" y="3011"/>
              <a:ext cx="829" cy="811"/>
              <a:chOff x="853" y="3011"/>
              <a:chExt cx="829" cy="811"/>
            </a:xfrm>
          </p:grpSpPr>
          <p:sp>
            <p:nvSpPr>
              <p:cNvPr id="13340" name="Rectangle 14"/>
              <p:cNvSpPr>
                <a:spLocks noChangeArrowheads="1"/>
              </p:cNvSpPr>
              <p:nvPr/>
            </p:nvSpPr>
            <p:spPr bwMode="auto">
              <a:xfrm>
                <a:off x="1106" y="3011"/>
                <a:ext cx="576" cy="8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3341" name="Rectangle 15"/>
              <p:cNvSpPr>
                <a:spLocks noChangeArrowheads="1"/>
              </p:cNvSpPr>
              <p:nvPr/>
            </p:nvSpPr>
            <p:spPr bwMode="auto">
              <a:xfrm>
                <a:off x="853" y="3346"/>
                <a:ext cx="507" cy="1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3342" name="Rectangle 16"/>
              <p:cNvSpPr>
                <a:spLocks noChangeArrowheads="1"/>
              </p:cNvSpPr>
              <p:nvPr/>
            </p:nvSpPr>
            <p:spPr bwMode="auto">
              <a:xfrm>
                <a:off x="853" y="3598"/>
                <a:ext cx="507" cy="1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3343" name="AutoShape 17"/>
              <p:cNvSpPr>
                <a:spLocks noChangeArrowheads="1"/>
              </p:cNvSpPr>
              <p:nvPr/>
            </p:nvSpPr>
            <p:spPr bwMode="auto">
              <a:xfrm>
                <a:off x="853" y="3083"/>
                <a:ext cx="507" cy="1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</p:grpSp>
      </p:grpSp>
      <p:grpSp>
        <p:nvGrpSpPr>
          <p:cNvPr id="13324" name="Group 18"/>
          <p:cNvGrpSpPr>
            <a:grpSpLocks/>
          </p:cNvGrpSpPr>
          <p:nvPr/>
        </p:nvGrpSpPr>
        <p:grpSpPr bwMode="auto">
          <a:xfrm>
            <a:off x="4810125" y="4398963"/>
            <a:ext cx="1316038" cy="1662112"/>
            <a:chOff x="2477" y="2775"/>
            <a:chExt cx="829" cy="1047"/>
          </a:xfrm>
        </p:grpSpPr>
        <p:grpSp>
          <p:nvGrpSpPr>
            <p:cNvPr id="13332" name="Group 19"/>
            <p:cNvGrpSpPr>
              <a:grpSpLocks/>
            </p:cNvGrpSpPr>
            <p:nvPr/>
          </p:nvGrpSpPr>
          <p:grpSpPr bwMode="auto">
            <a:xfrm>
              <a:off x="2477" y="3011"/>
              <a:ext cx="829" cy="811"/>
              <a:chOff x="2477" y="2964"/>
              <a:chExt cx="829" cy="811"/>
            </a:xfrm>
          </p:grpSpPr>
          <p:sp>
            <p:nvSpPr>
              <p:cNvPr id="13334" name="Rectangle 20"/>
              <p:cNvSpPr>
                <a:spLocks noChangeArrowheads="1"/>
              </p:cNvSpPr>
              <p:nvPr/>
            </p:nvSpPr>
            <p:spPr bwMode="auto">
              <a:xfrm>
                <a:off x="2730" y="2964"/>
                <a:ext cx="576" cy="811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3335" name="Rectangle 21"/>
              <p:cNvSpPr>
                <a:spLocks noChangeArrowheads="1"/>
              </p:cNvSpPr>
              <p:nvPr/>
            </p:nvSpPr>
            <p:spPr bwMode="auto">
              <a:xfrm>
                <a:off x="2477" y="3299"/>
                <a:ext cx="507" cy="1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3336" name="Rectangle 22"/>
              <p:cNvSpPr>
                <a:spLocks noChangeArrowheads="1"/>
              </p:cNvSpPr>
              <p:nvPr/>
            </p:nvSpPr>
            <p:spPr bwMode="auto">
              <a:xfrm>
                <a:off x="2477" y="3551"/>
                <a:ext cx="507" cy="1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3337" name="AutoShape 23"/>
              <p:cNvSpPr>
                <a:spLocks noChangeArrowheads="1"/>
              </p:cNvSpPr>
              <p:nvPr/>
            </p:nvSpPr>
            <p:spPr bwMode="auto">
              <a:xfrm>
                <a:off x="2477" y="3036"/>
                <a:ext cx="507" cy="1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</p:grpSp>
        <p:sp>
          <p:nvSpPr>
            <p:cNvPr id="13333" name="Text Box 24"/>
            <p:cNvSpPr txBox="1">
              <a:spLocks noChangeArrowheads="1"/>
            </p:cNvSpPr>
            <p:nvPr/>
          </p:nvSpPr>
          <p:spPr bwMode="auto">
            <a:xfrm>
              <a:off x="2725" y="2775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800"/>
                <a:t>Nazwa</a:t>
              </a:r>
            </a:p>
          </p:txBody>
        </p:sp>
      </p:grpSp>
      <p:grpSp>
        <p:nvGrpSpPr>
          <p:cNvPr id="13325" name="Group 25"/>
          <p:cNvGrpSpPr>
            <a:grpSpLocks/>
          </p:cNvGrpSpPr>
          <p:nvPr/>
        </p:nvGrpSpPr>
        <p:grpSpPr bwMode="auto">
          <a:xfrm>
            <a:off x="7864475" y="4787900"/>
            <a:ext cx="917575" cy="1290638"/>
            <a:chOff x="3295" y="3091"/>
            <a:chExt cx="578" cy="813"/>
          </a:xfrm>
        </p:grpSpPr>
        <p:sp>
          <p:nvSpPr>
            <p:cNvPr id="13329" name="Rectangle 26"/>
            <p:cNvSpPr>
              <a:spLocks noChangeArrowheads="1"/>
            </p:cNvSpPr>
            <p:nvPr/>
          </p:nvSpPr>
          <p:spPr bwMode="auto">
            <a:xfrm>
              <a:off x="3295" y="3091"/>
              <a:ext cx="576" cy="811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13330" name="Rectangle 27"/>
            <p:cNvSpPr>
              <a:spLocks noChangeArrowheads="1"/>
            </p:cNvSpPr>
            <p:nvPr/>
          </p:nvSpPr>
          <p:spPr bwMode="auto">
            <a:xfrm>
              <a:off x="3296" y="3242"/>
              <a:ext cx="577" cy="6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13331" name="Text Box 28"/>
            <p:cNvSpPr txBox="1">
              <a:spLocks noChangeArrowheads="1"/>
            </p:cNvSpPr>
            <p:nvPr/>
          </p:nvSpPr>
          <p:spPr bwMode="auto">
            <a:xfrm>
              <a:off x="3321" y="3243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800"/>
                <a:t>Nazwa</a:t>
              </a:r>
            </a:p>
          </p:txBody>
        </p:sp>
      </p:grpSp>
      <p:sp>
        <p:nvSpPr>
          <p:cNvPr id="13326" name="Text Box 29"/>
          <p:cNvSpPr txBox="1">
            <a:spLocks noChangeArrowheads="1"/>
          </p:cNvSpPr>
          <p:nvPr/>
        </p:nvSpPr>
        <p:spPr bwMode="auto">
          <a:xfrm>
            <a:off x="304800" y="5046663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i="1"/>
              <a:t>Deklaracja:</a:t>
            </a:r>
          </a:p>
        </p:txBody>
      </p:sp>
      <p:sp>
        <p:nvSpPr>
          <p:cNvPr id="13327" name="Text Box 30"/>
          <p:cNvSpPr txBox="1">
            <a:spLocks noChangeArrowheads="1"/>
          </p:cNvSpPr>
          <p:nvPr/>
        </p:nvSpPr>
        <p:spPr bwMode="auto">
          <a:xfrm>
            <a:off x="3479800" y="5046663"/>
            <a:ext cx="111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i="1"/>
              <a:t>Definicja:</a:t>
            </a:r>
          </a:p>
        </p:txBody>
      </p:sp>
      <p:sp>
        <p:nvSpPr>
          <p:cNvPr id="13328" name="Text Box 31"/>
          <p:cNvSpPr txBox="1">
            <a:spLocks noChangeArrowheads="1"/>
          </p:cNvSpPr>
          <p:nvPr/>
        </p:nvSpPr>
        <p:spPr bwMode="auto">
          <a:xfrm>
            <a:off x="6802438" y="4910138"/>
            <a:ext cx="92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i="1"/>
              <a:t>Moduł</a:t>
            </a:r>
          </a:p>
          <a:p>
            <a:r>
              <a:rPr lang="pl-PL" altLang="pl-PL" sz="1800" i="1"/>
              <a:t>główny: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Przykład zależności kompilacji dla C++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844675" y="1355725"/>
            <a:ext cx="1412875" cy="1662113"/>
            <a:chOff x="853" y="2775"/>
            <a:chExt cx="890" cy="1047"/>
          </a:xfrm>
        </p:grpSpPr>
        <p:sp>
          <p:nvSpPr>
            <p:cNvPr id="14356" name="Text Box 4"/>
            <p:cNvSpPr txBox="1">
              <a:spLocks noChangeArrowheads="1"/>
            </p:cNvSpPr>
            <p:nvPr/>
          </p:nvSpPr>
          <p:spPr bwMode="auto">
            <a:xfrm>
              <a:off x="1071" y="2775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800"/>
                <a:t>Symbol.h</a:t>
              </a:r>
            </a:p>
          </p:txBody>
        </p:sp>
        <p:grpSp>
          <p:nvGrpSpPr>
            <p:cNvPr id="14357" name="Group 5"/>
            <p:cNvGrpSpPr>
              <a:grpSpLocks/>
            </p:cNvGrpSpPr>
            <p:nvPr/>
          </p:nvGrpSpPr>
          <p:grpSpPr bwMode="auto">
            <a:xfrm>
              <a:off x="853" y="3011"/>
              <a:ext cx="829" cy="811"/>
              <a:chOff x="853" y="3011"/>
              <a:chExt cx="829" cy="811"/>
            </a:xfrm>
          </p:grpSpPr>
          <p:sp>
            <p:nvSpPr>
              <p:cNvPr id="14358" name="Rectangle 6"/>
              <p:cNvSpPr>
                <a:spLocks noChangeArrowheads="1"/>
              </p:cNvSpPr>
              <p:nvPr/>
            </p:nvSpPr>
            <p:spPr bwMode="auto">
              <a:xfrm>
                <a:off x="1106" y="3011"/>
                <a:ext cx="576" cy="8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4359" name="Rectangle 7"/>
              <p:cNvSpPr>
                <a:spLocks noChangeArrowheads="1"/>
              </p:cNvSpPr>
              <p:nvPr/>
            </p:nvSpPr>
            <p:spPr bwMode="auto">
              <a:xfrm>
                <a:off x="853" y="3346"/>
                <a:ext cx="507" cy="1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4360" name="Rectangle 8"/>
              <p:cNvSpPr>
                <a:spLocks noChangeArrowheads="1"/>
              </p:cNvSpPr>
              <p:nvPr/>
            </p:nvSpPr>
            <p:spPr bwMode="auto">
              <a:xfrm>
                <a:off x="853" y="3598"/>
                <a:ext cx="507" cy="1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4361" name="AutoShape 9"/>
              <p:cNvSpPr>
                <a:spLocks noChangeArrowheads="1"/>
              </p:cNvSpPr>
              <p:nvPr/>
            </p:nvSpPr>
            <p:spPr bwMode="auto">
              <a:xfrm>
                <a:off x="853" y="3083"/>
                <a:ext cx="507" cy="1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</p:grpSp>
      </p:grpSp>
      <p:grpSp>
        <p:nvGrpSpPr>
          <p:cNvPr id="14340" name="Group 10"/>
          <p:cNvGrpSpPr>
            <a:grpSpLocks/>
          </p:cNvGrpSpPr>
          <p:nvPr/>
        </p:nvGrpSpPr>
        <p:grpSpPr bwMode="auto">
          <a:xfrm>
            <a:off x="4995863" y="1355725"/>
            <a:ext cx="1447800" cy="1662113"/>
            <a:chOff x="2477" y="2775"/>
            <a:chExt cx="912" cy="1047"/>
          </a:xfrm>
        </p:grpSpPr>
        <p:grpSp>
          <p:nvGrpSpPr>
            <p:cNvPr id="14350" name="Group 11"/>
            <p:cNvGrpSpPr>
              <a:grpSpLocks/>
            </p:cNvGrpSpPr>
            <p:nvPr/>
          </p:nvGrpSpPr>
          <p:grpSpPr bwMode="auto">
            <a:xfrm>
              <a:off x="2477" y="3011"/>
              <a:ext cx="829" cy="811"/>
              <a:chOff x="2477" y="2964"/>
              <a:chExt cx="829" cy="811"/>
            </a:xfrm>
          </p:grpSpPr>
          <p:sp>
            <p:nvSpPr>
              <p:cNvPr id="14352" name="Rectangle 12"/>
              <p:cNvSpPr>
                <a:spLocks noChangeArrowheads="1"/>
              </p:cNvSpPr>
              <p:nvPr/>
            </p:nvSpPr>
            <p:spPr bwMode="auto">
              <a:xfrm>
                <a:off x="2730" y="2964"/>
                <a:ext cx="576" cy="811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4353" name="Rectangle 13"/>
              <p:cNvSpPr>
                <a:spLocks noChangeArrowheads="1"/>
              </p:cNvSpPr>
              <p:nvPr/>
            </p:nvSpPr>
            <p:spPr bwMode="auto">
              <a:xfrm>
                <a:off x="2477" y="3299"/>
                <a:ext cx="507" cy="1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4354" name="Rectangle 14"/>
              <p:cNvSpPr>
                <a:spLocks noChangeArrowheads="1"/>
              </p:cNvSpPr>
              <p:nvPr/>
            </p:nvSpPr>
            <p:spPr bwMode="auto">
              <a:xfrm>
                <a:off x="2477" y="3551"/>
                <a:ext cx="507" cy="1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4355" name="AutoShape 15"/>
              <p:cNvSpPr>
                <a:spLocks noChangeArrowheads="1"/>
              </p:cNvSpPr>
              <p:nvPr/>
            </p:nvSpPr>
            <p:spPr bwMode="auto">
              <a:xfrm>
                <a:off x="2477" y="3036"/>
                <a:ext cx="507" cy="1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</p:grpSp>
        <p:sp>
          <p:nvSpPr>
            <p:cNvPr id="14351" name="Text Box 16"/>
            <p:cNvSpPr txBox="1">
              <a:spLocks noChangeArrowheads="1"/>
            </p:cNvSpPr>
            <p:nvPr/>
          </p:nvSpPr>
          <p:spPr bwMode="auto">
            <a:xfrm>
              <a:off x="2725" y="2775"/>
              <a:ext cx="6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800"/>
                <a:t>Symbol.c</a:t>
              </a:r>
            </a:p>
          </p:txBody>
        </p:sp>
      </p:grpSp>
      <p:grpSp>
        <p:nvGrpSpPr>
          <p:cNvPr id="14341" name="Group 17"/>
          <p:cNvGrpSpPr>
            <a:grpSpLocks/>
          </p:cNvGrpSpPr>
          <p:nvPr/>
        </p:nvGrpSpPr>
        <p:grpSpPr bwMode="auto">
          <a:xfrm>
            <a:off x="3506788" y="3859213"/>
            <a:ext cx="1316037" cy="1662112"/>
            <a:chOff x="853" y="2775"/>
            <a:chExt cx="829" cy="1047"/>
          </a:xfrm>
        </p:grpSpPr>
        <p:sp>
          <p:nvSpPr>
            <p:cNvPr id="14344" name="Text Box 18"/>
            <p:cNvSpPr txBox="1">
              <a:spLocks noChangeArrowheads="1"/>
            </p:cNvSpPr>
            <p:nvPr/>
          </p:nvSpPr>
          <p:spPr bwMode="auto">
            <a:xfrm>
              <a:off x="1071" y="277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800"/>
                <a:t>Punkt.h</a:t>
              </a:r>
            </a:p>
          </p:txBody>
        </p:sp>
        <p:grpSp>
          <p:nvGrpSpPr>
            <p:cNvPr id="14345" name="Group 19"/>
            <p:cNvGrpSpPr>
              <a:grpSpLocks/>
            </p:cNvGrpSpPr>
            <p:nvPr/>
          </p:nvGrpSpPr>
          <p:grpSpPr bwMode="auto">
            <a:xfrm>
              <a:off x="853" y="3011"/>
              <a:ext cx="829" cy="811"/>
              <a:chOff x="853" y="3011"/>
              <a:chExt cx="829" cy="811"/>
            </a:xfrm>
          </p:grpSpPr>
          <p:sp>
            <p:nvSpPr>
              <p:cNvPr id="14346" name="Rectangle 20"/>
              <p:cNvSpPr>
                <a:spLocks noChangeArrowheads="1"/>
              </p:cNvSpPr>
              <p:nvPr/>
            </p:nvSpPr>
            <p:spPr bwMode="auto">
              <a:xfrm>
                <a:off x="1106" y="3011"/>
                <a:ext cx="576" cy="8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4347" name="Rectangle 21"/>
              <p:cNvSpPr>
                <a:spLocks noChangeArrowheads="1"/>
              </p:cNvSpPr>
              <p:nvPr/>
            </p:nvSpPr>
            <p:spPr bwMode="auto">
              <a:xfrm>
                <a:off x="853" y="3346"/>
                <a:ext cx="507" cy="1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4348" name="Rectangle 22"/>
              <p:cNvSpPr>
                <a:spLocks noChangeArrowheads="1"/>
              </p:cNvSpPr>
              <p:nvPr/>
            </p:nvSpPr>
            <p:spPr bwMode="auto">
              <a:xfrm>
                <a:off x="853" y="3598"/>
                <a:ext cx="507" cy="1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4349" name="AutoShape 23"/>
              <p:cNvSpPr>
                <a:spLocks noChangeArrowheads="1"/>
              </p:cNvSpPr>
              <p:nvPr/>
            </p:nvSpPr>
            <p:spPr bwMode="auto">
              <a:xfrm>
                <a:off x="853" y="3083"/>
                <a:ext cx="507" cy="1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</p:grpSp>
      </p:grpSp>
      <p:sp>
        <p:nvSpPr>
          <p:cNvPr id="14342" name="Line 24"/>
          <p:cNvSpPr>
            <a:spLocks noChangeShapeType="1"/>
          </p:cNvSpPr>
          <p:nvPr/>
        </p:nvSpPr>
        <p:spPr bwMode="auto">
          <a:xfrm flipH="1" flipV="1">
            <a:off x="3265488" y="2994025"/>
            <a:ext cx="97790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4343" name="Line 25"/>
          <p:cNvSpPr>
            <a:spLocks noChangeShapeType="1"/>
          </p:cNvSpPr>
          <p:nvPr/>
        </p:nvSpPr>
        <p:spPr bwMode="auto">
          <a:xfrm flipH="1">
            <a:off x="3241675" y="2362200"/>
            <a:ext cx="1693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Graficzny opis sprzętowej konfiguracji systemu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376238" y="1089025"/>
            <a:ext cx="1770062" cy="1127125"/>
            <a:chOff x="413" y="686"/>
            <a:chExt cx="1115" cy="710"/>
          </a:xfrm>
        </p:grpSpPr>
        <p:sp>
          <p:nvSpPr>
            <p:cNvPr id="15433" name="AutoShape 4"/>
            <p:cNvSpPr>
              <a:spLocks noChangeArrowheads="1"/>
            </p:cNvSpPr>
            <p:nvPr/>
          </p:nvSpPr>
          <p:spPr bwMode="auto">
            <a:xfrm>
              <a:off x="413" y="686"/>
              <a:ext cx="1115" cy="709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15434" name="Text Box 5"/>
            <p:cNvSpPr txBox="1">
              <a:spLocks noChangeArrowheads="1"/>
            </p:cNvSpPr>
            <p:nvPr/>
          </p:nvSpPr>
          <p:spPr bwMode="auto">
            <a:xfrm>
              <a:off x="413" y="868"/>
              <a:ext cx="934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pPr algn="ctr"/>
              <a:r>
                <a:rPr lang="pl-PL" altLang="pl-PL" sz="1600"/>
                <a:t>Serwer baz</a:t>
              </a:r>
            </a:p>
            <a:p>
              <a:pPr algn="ctr"/>
              <a:r>
                <a:rPr lang="pl-PL" altLang="pl-PL" sz="1600"/>
                <a:t>danych działu</a:t>
              </a:r>
            </a:p>
            <a:p>
              <a:pPr algn="ctr"/>
              <a:r>
                <a:rPr lang="pl-PL" altLang="pl-PL" sz="1600"/>
                <a:t>kontroli jakości</a:t>
              </a:r>
            </a:p>
          </p:txBody>
        </p:sp>
      </p:grp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2141538" y="2260600"/>
            <a:ext cx="1905000" cy="1114425"/>
            <a:chOff x="2137" y="977"/>
            <a:chExt cx="1200" cy="702"/>
          </a:xfrm>
        </p:grpSpPr>
        <p:sp>
          <p:nvSpPr>
            <p:cNvPr id="15431" name="AutoShape 7"/>
            <p:cNvSpPr>
              <a:spLocks noChangeArrowheads="1"/>
            </p:cNvSpPr>
            <p:nvPr/>
          </p:nvSpPr>
          <p:spPr bwMode="auto">
            <a:xfrm>
              <a:off x="2137" y="977"/>
              <a:ext cx="1200" cy="701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15432" name="Text Box 8"/>
            <p:cNvSpPr txBox="1">
              <a:spLocks noChangeArrowheads="1"/>
            </p:cNvSpPr>
            <p:nvPr/>
          </p:nvSpPr>
          <p:spPr bwMode="auto">
            <a:xfrm>
              <a:off x="2137" y="1151"/>
              <a:ext cx="1018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pPr algn="ctr"/>
              <a:r>
                <a:rPr lang="pl-PL" altLang="pl-PL" sz="1600"/>
                <a:t>Główny serwer bazy danych</a:t>
              </a:r>
            </a:p>
            <a:p>
              <a:pPr algn="ctr"/>
              <a:r>
                <a:rPr lang="pl-PL" altLang="pl-PL" sz="1600"/>
                <a:t>przedsiębiorstwa</a:t>
              </a:r>
            </a:p>
          </p:txBody>
        </p:sp>
      </p:grpSp>
      <p:grpSp>
        <p:nvGrpSpPr>
          <p:cNvPr id="15365" name="Group 9"/>
          <p:cNvGrpSpPr>
            <a:grpSpLocks/>
          </p:cNvGrpSpPr>
          <p:nvPr/>
        </p:nvGrpSpPr>
        <p:grpSpPr bwMode="auto">
          <a:xfrm>
            <a:off x="4579938" y="1252538"/>
            <a:ext cx="1770062" cy="1127125"/>
            <a:chOff x="413" y="686"/>
            <a:chExt cx="1115" cy="710"/>
          </a:xfrm>
        </p:grpSpPr>
        <p:sp>
          <p:nvSpPr>
            <p:cNvPr id="15429" name="AutoShape 10"/>
            <p:cNvSpPr>
              <a:spLocks noChangeArrowheads="1"/>
            </p:cNvSpPr>
            <p:nvPr/>
          </p:nvSpPr>
          <p:spPr bwMode="auto">
            <a:xfrm>
              <a:off x="413" y="686"/>
              <a:ext cx="1115" cy="709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15430" name="Text Box 11"/>
            <p:cNvSpPr txBox="1">
              <a:spLocks noChangeArrowheads="1"/>
            </p:cNvSpPr>
            <p:nvPr/>
          </p:nvSpPr>
          <p:spPr bwMode="auto">
            <a:xfrm>
              <a:off x="413" y="868"/>
              <a:ext cx="934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pPr algn="ctr"/>
              <a:r>
                <a:rPr lang="pl-PL" altLang="pl-PL" sz="1600"/>
                <a:t>Serwer baz</a:t>
              </a:r>
            </a:p>
            <a:p>
              <a:pPr algn="ctr"/>
              <a:r>
                <a:rPr lang="pl-PL" altLang="pl-PL" sz="1600"/>
                <a:t>danych działu</a:t>
              </a:r>
            </a:p>
            <a:p>
              <a:pPr algn="ctr"/>
              <a:r>
                <a:rPr lang="pl-PL" altLang="pl-PL" sz="1600"/>
                <a:t>marketingu</a:t>
              </a:r>
            </a:p>
          </p:txBody>
        </p:sp>
      </p:grpSp>
      <p:grpSp>
        <p:nvGrpSpPr>
          <p:cNvPr id="15366" name="Group 12"/>
          <p:cNvGrpSpPr>
            <a:grpSpLocks/>
          </p:cNvGrpSpPr>
          <p:nvPr/>
        </p:nvGrpSpPr>
        <p:grpSpPr bwMode="auto">
          <a:xfrm>
            <a:off x="4559300" y="3001963"/>
            <a:ext cx="1770063" cy="1127125"/>
            <a:chOff x="413" y="686"/>
            <a:chExt cx="1115" cy="710"/>
          </a:xfrm>
        </p:grpSpPr>
        <p:sp>
          <p:nvSpPr>
            <p:cNvPr id="15427" name="AutoShape 13"/>
            <p:cNvSpPr>
              <a:spLocks noChangeArrowheads="1"/>
            </p:cNvSpPr>
            <p:nvPr/>
          </p:nvSpPr>
          <p:spPr bwMode="auto">
            <a:xfrm>
              <a:off x="413" y="686"/>
              <a:ext cx="1115" cy="709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15428" name="Text Box 14"/>
            <p:cNvSpPr txBox="1">
              <a:spLocks noChangeArrowheads="1"/>
            </p:cNvSpPr>
            <p:nvPr/>
          </p:nvSpPr>
          <p:spPr bwMode="auto">
            <a:xfrm>
              <a:off x="413" y="868"/>
              <a:ext cx="934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pPr algn="ctr"/>
              <a:r>
                <a:rPr lang="pl-PL" altLang="pl-PL" sz="1600"/>
                <a:t>Serwer aplikacji działu</a:t>
              </a:r>
            </a:p>
            <a:p>
              <a:pPr algn="ctr"/>
              <a:r>
                <a:rPr lang="pl-PL" altLang="pl-PL" sz="1600"/>
                <a:t>marketingu</a:t>
              </a:r>
            </a:p>
          </p:txBody>
        </p:sp>
      </p:grpSp>
      <p:grpSp>
        <p:nvGrpSpPr>
          <p:cNvPr id="15367" name="Group 15"/>
          <p:cNvGrpSpPr>
            <a:grpSpLocks/>
          </p:cNvGrpSpPr>
          <p:nvPr/>
        </p:nvGrpSpPr>
        <p:grpSpPr bwMode="auto">
          <a:xfrm>
            <a:off x="2111375" y="3708400"/>
            <a:ext cx="1770063" cy="1127125"/>
            <a:chOff x="413" y="686"/>
            <a:chExt cx="1115" cy="710"/>
          </a:xfrm>
        </p:grpSpPr>
        <p:sp>
          <p:nvSpPr>
            <p:cNvPr id="15425" name="AutoShape 16"/>
            <p:cNvSpPr>
              <a:spLocks noChangeArrowheads="1"/>
            </p:cNvSpPr>
            <p:nvPr/>
          </p:nvSpPr>
          <p:spPr bwMode="auto">
            <a:xfrm>
              <a:off x="413" y="686"/>
              <a:ext cx="1115" cy="709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15426" name="Text Box 17"/>
            <p:cNvSpPr txBox="1">
              <a:spLocks noChangeArrowheads="1"/>
            </p:cNvSpPr>
            <p:nvPr/>
          </p:nvSpPr>
          <p:spPr bwMode="auto">
            <a:xfrm>
              <a:off x="413" y="868"/>
              <a:ext cx="934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pPr algn="ctr"/>
              <a:r>
                <a:rPr lang="pl-PL" altLang="pl-PL" sz="1600"/>
                <a:t>Serwer baz</a:t>
              </a:r>
            </a:p>
            <a:p>
              <a:pPr algn="ctr"/>
              <a:r>
                <a:rPr lang="pl-PL" altLang="pl-PL" sz="1600"/>
                <a:t>danych działu</a:t>
              </a:r>
            </a:p>
            <a:p>
              <a:pPr algn="ctr"/>
              <a:r>
                <a:rPr lang="pl-PL" altLang="pl-PL" sz="1600"/>
                <a:t>finansowego</a:t>
              </a:r>
            </a:p>
          </p:txBody>
        </p:sp>
      </p:grpSp>
      <p:grpSp>
        <p:nvGrpSpPr>
          <p:cNvPr id="15368" name="Group 18"/>
          <p:cNvGrpSpPr>
            <a:grpSpLocks/>
          </p:cNvGrpSpPr>
          <p:nvPr/>
        </p:nvGrpSpPr>
        <p:grpSpPr bwMode="auto">
          <a:xfrm>
            <a:off x="1582738" y="5345113"/>
            <a:ext cx="1770062" cy="1127125"/>
            <a:chOff x="413" y="686"/>
            <a:chExt cx="1115" cy="710"/>
          </a:xfrm>
        </p:grpSpPr>
        <p:sp>
          <p:nvSpPr>
            <p:cNvPr id="15423" name="AutoShape 19"/>
            <p:cNvSpPr>
              <a:spLocks noChangeArrowheads="1"/>
            </p:cNvSpPr>
            <p:nvPr/>
          </p:nvSpPr>
          <p:spPr bwMode="auto">
            <a:xfrm>
              <a:off x="413" y="686"/>
              <a:ext cx="1115" cy="709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15424" name="Text Box 20"/>
            <p:cNvSpPr txBox="1">
              <a:spLocks noChangeArrowheads="1"/>
            </p:cNvSpPr>
            <p:nvPr/>
          </p:nvSpPr>
          <p:spPr bwMode="auto">
            <a:xfrm>
              <a:off x="413" y="868"/>
              <a:ext cx="934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pPr algn="ctr"/>
              <a:r>
                <a:rPr lang="pl-PL" altLang="pl-PL" sz="1600"/>
                <a:t>Serwer plików działu</a:t>
              </a:r>
            </a:p>
            <a:p>
              <a:pPr algn="ctr"/>
              <a:r>
                <a:rPr lang="pl-PL" altLang="pl-PL" sz="1600"/>
                <a:t>finansowego</a:t>
              </a:r>
            </a:p>
          </p:txBody>
        </p:sp>
      </p:grpSp>
      <p:sp>
        <p:nvSpPr>
          <p:cNvPr id="15369" name="Line 21"/>
          <p:cNvSpPr>
            <a:spLocks noChangeShapeType="1"/>
          </p:cNvSpPr>
          <p:nvPr/>
        </p:nvSpPr>
        <p:spPr bwMode="auto">
          <a:xfrm>
            <a:off x="1435100" y="2216150"/>
            <a:ext cx="71755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5370" name="Line 22"/>
          <p:cNvSpPr>
            <a:spLocks noChangeShapeType="1"/>
          </p:cNvSpPr>
          <p:nvPr/>
        </p:nvSpPr>
        <p:spPr bwMode="auto">
          <a:xfrm flipV="1">
            <a:off x="4044950" y="1992313"/>
            <a:ext cx="531813" cy="668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5371" name="Line 23"/>
          <p:cNvSpPr>
            <a:spLocks noChangeShapeType="1"/>
          </p:cNvSpPr>
          <p:nvPr/>
        </p:nvSpPr>
        <p:spPr bwMode="auto">
          <a:xfrm>
            <a:off x="2968625" y="3378200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5372" name="Line 24"/>
          <p:cNvSpPr>
            <a:spLocks noChangeShapeType="1"/>
          </p:cNvSpPr>
          <p:nvPr/>
        </p:nvSpPr>
        <p:spPr bwMode="auto">
          <a:xfrm>
            <a:off x="5257800" y="2374900"/>
            <a:ext cx="0" cy="655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5373" name="Line 25"/>
          <p:cNvSpPr>
            <a:spLocks noChangeShapeType="1"/>
          </p:cNvSpPr>
          <p:nvPr/>
        </p:nvSpPr>
        <p:spPr bwMode="auto">
          <a:xfrm>
            <a:off x="2635250" y="4837113"/>
            <a:ext cx="0" cy="51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5374" name="Group 26"/>
          <p:cNvGrpSpPr>
            <a:grpSpLocks/>
          </p:cNvGrpSpPr>
          <p:nvPr/>
        </p:nvGrpSpPr>
        <p:grpSpPr bwMode="auto">
          <a:xfrm>
            <a:off x="161925" y="3108325"/>
            <a:ext cx="1123950" cy="2235200"/>
            <a:chOff x="281" y="1865"/>
            <a:chExt cx="708" cy="1408"/>
          </a:xfrm>
        </p:grpSpPr>
        <p:sp>
          <p:nvSpPr>
            <p:cNvPr id="15409" name="Rectangle 27"/>
            <p:cNvSpPr>
              <a:spLocks noChangeArrowheads="1"/>
            </p:cNvSpPr>
            <p:nvPr/>
          </p:nvSpPr>
          <p:spPr bwMode="auto">
            <a:xfrm>
              <a:off x="281" y="1878"/>
              <a:ext cx="708" cy="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grpSp>
          <p:nvGrpSpPr>
            <p:cNvPr id="15410" name="Group 28"/>
            <p:cNvGrpSpPr>
              <a:grpSpLocks/>
            </p:cNvGrpSpPr>
            <p:nvPr/>
          </p:nvGrpSpPr>
          <p:grpSpPr bwMode="auto">
            <a:xfrm>
              <a:off x="497" y="2140"/>
              <a:ext cx="275" cy="206"/>
              <a:chOff x="3531" y="3410"/>
              <a:chExt cx="275" cy="206"/>
            </a:xfrm>
          </p:grpSpPr>
          <p:sp>
            <p:nvSpPr>
              <p:cNvPr id="15421" name="AutoShape 29"/>
              <p:cNvSpPr>
                <a:spLocks noChangeArrowheads="1"/>
              </p:cNvSpPr>
              <p:nvPr/>
            </p:nvSpPr>
            <p:spPr bwMode="auto">
              <a:xfrm>
                <a:off x="3531" y="3410"/>
                <a:ext cx="275" cy="206"/>
              </a:xfrm>
              <a:prstGeom prst="cube">
                <a:avLst>
                  <a:gd name="adj" fmla="val 10745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5422" name="Text Box 30"/>
              <p:cNvSpPr txBox="1">
                <a:spLocks noChangeArrowheads="1"/>
              </p:cNvSpPr>
              <p:nvPr/>
            </p:nvSpPr>
            <p:spPr bwMode="auto">
              <a:xfrm>
                <a:off x="3534" y="3433"/>
                <a:ext cx="252" cy="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 sz="1200" b="1"/>
                  <a:t>PC</a:t>
                </a:r>
              </a:p>
            </p:txBody>
          </p:sp>
        </p:grpSp>
        <p:grpSp>
          <p:nvGrpSpPr>
            <p:cNvPr id="15411" name="Group 31"/>
            <p:cNvGrpSpPr>
              <a:grpSpLocks/>
            </p:cNvGrpSpPr>
            <p:nvPr/>
          </p:nvGrpSpPr>
          <p:grpSpPr bwMode="auto">
            <a:xfrm>
              <a:off x="497" y="2415"/>
              <a:ext cx="275" cy="206"/>
              <a:chOff x="3531" y="3410"/>
              <a:chExt cx="275" cy="206"/>
            </a:xfrm>
          </p:grpSpPr>
          <p:sp>
            <p:nvSpPr>
              <p:cNvPr id="15419" name="AutoShape 32"/>
              <p:cNvSpPr>
                <a:spLocks noChangeArrowheads="1"/>
              </p:cNvSpPr>
              <p:nvPr/>
            </p:nvSpPr>
            <p:spPr bwMode="auto">
              <a:xfrm>
                <a:off x="3531" y="3410"/>
                <a:ext cx="275" cy="206"/>
              </a:xfrm>
              <a:prstGeom prst="cube">
                <a:avLst>
                  <a:gd name="adj" fmla="val 10745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5420" name="Text Box 33"/>
              <p:cNvSpPr txBox="1">
                <a:spLocks noChangeArrowheads="1"/>
              </p:cNvSpPr>
              <p:nvPr/>
            </p:nvSpPr>
            <p:spPr bwMode="auto">
              <a:xfrm>
                <a:off x="3534" y="3433"/>
                <a:ext cx="252" cy="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 sz="1200" b="1"/>
                  <a:t>PC</a:t>
                </a:r>
              </a:p>
            </p:txBody>
          </p:sp>
        </p:grpSp>
        <p:grpSp>
          <p:nvGrpSpPr>
            <p:cNvPr id="15412" name="Group 34"/>
            <p:cNvGrpSpPr>
              <a:grpSpLocks/>
            </p:cNvGrpSpPr>
            <p:nvPr/>
          </p:nvGrpSpPr>
          <p:grpSpPr bwMode="auto">
            <a:xfrm>
              <a:off x="497" y="2691"/>
              <a:ext cx="275" cy="206"/>
              <a:chOff x="3531" y="3410"/>
              <a:chExt cx="275" cy="206"/>
            </a:xfrm>
          </p:grpSpPr>
          <p:sp>
            <p:nvSpPr>
              <p:cNvPr id="15417" name="AutoShape 35"/>
              <p:cNvSpPr>
                <a:spLocks noChangeArrowheads="1"/>
              </p:cNvSpPr>
              <p:nvPr/>
            </p:nvSpPr>
            <p:spPr bwMode="auto">
              <a:xfrm>
                <a:off x="3531" y="3410"/>
                <a:ext cx="275" cy="206"/>
              </a:xfrm>
              <a:prstGeom prst="cube">
                <a:avLst>
                  <a:gd name="adj" fmla="val 10745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5418" name="Text Box 36"/>
              <p:cNvSpPr txBox="1">
                <a:spLocks noChangeArrowheads="1"/>
              </p:cNvSpPr>
              <p:nvPr/>
            </p:nvSpPr>
            <p:spPr bwMode="auto">
              <a:xfrm>
                <a:off x="3534" y="3433"/>
                <a:ext cx="252" cy="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 sz="1200" b="1"/>
                  <a:t>PC</a:t>
                </a:r>
              </a:p>
            </p:txBody>
          </p:sp>
        </p:grpSp>
        <p:grpSp>
          <p:nvGrpSpPr>
            <p:cNvPr id="15413" name="Group 37"/>
            <p:cNvGrpSpPr>
              <a:grpSpLocks/>
            </p:cNvGrpSpPr>
            <p:nvPr/>
          </p:nvGrpSpPr>
          <p:grpSpPr bwMode="auto">
            <a:xfrm>
              <a:off x="497" y="2964"/>
              <a:ext cx="275" cy="206"/>
              <a:chOff x="3531" y="3410"/>
              <a:chExt cx="275" cy="206"/>
            </a:xfrm>
          </p:grpSpPr>
          <p:sp>
            <p:nvSpPr>
              <p:cNvPr id="15415" name="AutoShape 38"/>
              <p:cNvSpPr>
                <a:spLocks noChangeArrowheads="1"/>
              </p:cNvSpPr>
              <p:nvPr/>
            </p:nvSpPr>
            <p:spPr bwMode="auto">
              <a:xfrm>
                <a:off x="3531" y="3410"/>
                <a:ext cx="275" cy="206"/>
              </a:xfrm>
              <a:prstGeom prst="cube">
                <a:avLst>
                  <a:gd name="adj" fmla="val 10745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5416" name="Text Box 39"/>
              <p:cNvSpPr txBox="1">
                <a:spLocks noChangeArrowheads="1"/>
              </p:cNvSpPr>
              <p:nvPr/>
            </p:nvSpPr>
            <p:spPr bwMode="auto">
              <a:xfrm>
                <a:off x="3534" y="3433"/>
                <a:ext cx="252" cy="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 sz="1200" b="1"/>
                  <a:t>PC</a:t>
                </a:r>
              </a:p>
            </p:txBody>
          </p:sp>
        </p:grpSp>
        <p:sp>
          <p:nvSpPr>
            <p:cNvPr id="15414" name="Text Box 40"/>
            <p:cNvSpPr txBox="1">
              <a:spLocks noChangeArrowheads="1"/>
            </p:cNvSpPr>
            <p:nvPr/>
          </p:nvSpPr>
          <p:spPr bwMode="auto">
            <a:xfrm>
              <a:off x="438" y="1865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600"/>
                <a:t>Płace</a:t>
              </a:r>
            </a:p>
          </p:txBody>
        </p:sp>
      </p:grpSp>
      <p:grpSp>
        <p:nvGrpSpPr>
          <p:cNvPr id="15375" name="Group 41"/>
          <p:cNvGrpSpPr>
            <a:grpSpLocks/>
          </p:cNvGrpSpPr>
          <p:nvPr/>
        </p:nvGrpSpPr>
        <p:grpSpPr bwMode="auto">
          <a:xfrm>
            <a:off x="7431088" y="1306513"/>
            <a:ext cx="1112837" cy="2384425"/>
            <a:chOff x="4681" y="823"/>
            <a:chExt cx="701" cy="1502"/>
          </a:xfrm>
        </p:grpSpPr>
        <p:sp>
          <p:nvSpPr>
            <p:cNvPr id="15395" name="Rectangle 42"/>
            <p:cNvSpPr>
              <a:spLocks noChangeArrowheads="1"/>
            </p:cNvSpPr>
            <p:nvPr/>
          </p:nvSpPr>
          <p:spPr bwMode="auto">
            <a:xfrm>
              <a:off x="4689" y="836"/>
              <a:ext cx="686" cy="1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grpSp>
          <p:nvGrpSpPr>
            <p:cNvPr id="15396" name="Group 43"/>
            <p:cNvGrpSpPr>
              <a:grpSpLocks/>
            </p:cNvGrpSpPr>
            <p:nvPr/>
          </p:nvGrpSpPr>
          <p:grpSpPr bwMode="auto">
            <a:xfrm>
              <a:off x="4894" y="1192"/>
              <a:ext cx="275" cy="206"/>
              <a:chOff x="3531" y="3410"/>
              <a:chExt cx="275" cy="206"/>
            </a:xfrm>
          </p:grpSpPr>
          <p:sp>
            <p:nvSpPr>
              <p:cNvPr id="15407" name="AutoShape 44"/>
              <p:cNvSpPr>
                <a:spLocks noChangeArrowheads="1"/>
              </p:cNvSpPr>
              <p:nvPr/>
            </p:nvSpPr>
            <p:spPr bwMode="auto">
              <a:xfrm>
                <a:off x="3531" y="3410"/>
                <a:ext cx="275" cy="206"/>
              </a:xfrm>
              <a:prstGeom prst="cube">
                <a:avLst>
                  <a:gd name="adj" fmla="val 10745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5408" name="Text Box 45"/>
              <p:cNvSpPr txBox="1">
                <a:spLocks noChangeArrowheads="1"/>
              </p:cNvSpPr>
              <p:nvPr/>
            </p:nvSpPr>
            <p:spPr bwMode="auto">
              <a:xfrm>
                <a:off x="3534" y="3433"/>
                <a:ext cx="252" cy="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 sz="1200" b="1"/>
                  <a:t>PC</a:t>
                </a:r>
              </a:p>
            </p:txBody>
          </p:sp>
        </p:grpSp>
        <p:grpSp>
          <p:nvGrpSpPr>
            <p:cNvPr id="15397" name="Group 46"/>
            <p:cNvGrpSpPr>
              <a:grpSpLocks/>
            </p:cNvGrpSpPr>
            <p:nvPr/>
          </p:nvGrpSpPr>
          <p:grpSpPr bwMode="auto">
            <a:xfrm>
              <a:off x="4894" y="1467"/>
              <a:ext cx="275" cy="206"/>
              <a:chOff x="3531" y="3410"/>
              <a:chExt cx="275" cy="206"/>
            </a:xfrm>
          </p:grpSpPr>
          <p:sp>
            <p:nvSpPr>
              <p:cNvPr id="15405" name="AutoShape 47"/>
              <p:cNvSpPr>
                <a:spLocks noChangeArrowheads="1"/>
              </p:cNvSpPr>
              <p:nvPr/>
            </p:nvSpPr>
            <p:spPr bwMode="auto">
              <a:xfrm>
                <a:off x="3531" y="3410"/>
                <a:ext cx="275" cy="206"/>
              </a:xfrm>
              <a:prstGeom prst="cube">
                <a:avLst>
                  <a:gd name="adj" fmla="val 10745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5406" name="Text Box 48"/>
              <p:cNvSpPr txBox="1">
                <a:spLocks noChangeArrowheads="1"/>
              </p:cNvSpPr>
              <p:nvPr/>
            </p:nvSpPr>
            <p:spPr bwMode="auto">
              <a:xfrm>
                <a:off x="3534" y="3433"/>
                <a:ext cx="252" cy="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 sz="1200" b="1"/>
                  <a:t>PC</a:t>
                </a:r>
              </a:p>
            </p:txBody>
          </p:sp>
        </p:grpSp>
        <p:grpSp>
          <p:nvGrpSpPr>
            <p:cNvPr id="15398" name="Group 49"/>
            <p:cNvGrpSpPr>
              <a:grpSpLocks/>
            </p:cNvGrpSpPr>
            <p:nvPr/>
          </p:nvGrpSpPr>
          <p:grpSpPr bwMode="auto">
            <a:xfrm>
              <a:off x="4894" y="1743"/>
              <a:ext cx="275" cy="206"/>
              <a:chOff x="3531" y="3410"/>
              <a:chExt cx="275" cy="206"/>
            </a:xfrm>
          </p:grpSpPr>
          <p:sp>
            <p:nvSpPr>
              <p:cNvPr id="15403" name="AutoShape 50"/>
              <p:cNvSpPr>
                <a:spLocks noChangeArrowheads="1"/>
              </p:cNvSpPr>
              <p:nvPr/>
            </p:nvSpPr>
            <p:spPr bwMode="auto">
              <a:xfrm>
                <a:off x="3531" y="3410"/>
                <a:ext cx="275" cy="206"/>
              </a:xfrm>
              <a:prstGeom prst="cube">
                <a:avLst>
                  <a:gd name="adj" fmla="val 10745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5404" name="Text Box 51"/>
              <p:cNvSpPr txBox="1">
                <a:spLocks noChangeArrowheads="1"/>
              </p:cNvSpPr>
              <p:nvPr/>
            </p:nvSpPr>
            <p:spPr bwMode="auto">
              <a:xfrm>
                <a:off x="3534" y="3433"/>
                <a:ext cx="252" cy="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 sz="1200" b="1"/>
                  <a:t>PC</a:t>
                </a:r>
              </a:p>
            </p:txBody>
          </p:sp>
        </p:grpSp>
        <p:grpSp>
          <p:nvGrpSpPr>
            <p:cNvPr id="15399" name="Group 52"/>
            <p:cNvGrpSpPr>
              <a:grpSpLocks/>
            </p:cNvGrpSpPr>
            <p:nvPr/>
          </p:nvGrpSpPr>
          <p:grpSpPr bwMode="auto">
            <a:xfrm>
              <a:off x="4894" y="2016"/>
              <a:ext cx="275" cy="206"/>
              <a:chOff x="3531" y="3410"/>
              <a:chExt cx="275" cy="206"/>
            </a:xfrm>
          </p:grpSpPr>
          <p:sp>
            <p:nvSpPr>
              <p:cNvPr id="15401" name="AutoShape 53"/>
              <p:cNvSpPr>
                <a:spLocks noChangeArrowheads="1"/>
              </p:cNvSpPr>
              <p:nvPr/>
            </p:nvSpPr>
            <p:spPr bwMode="auto">
              <a:xfrm>
                <a:off x="3531" y="3410"/>
                <a:ext cx="275" cy="206"/>
              </a:xfrm>
              <a:prstGeom prst="cube">
                <a:avLst>
                  <a:gd name="adj" fmla="val 10745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5402" name="Text Box 54"/>
              <p:cNvSpPr txBox="1">
                <a:spLocks noChangeArrowheads="1"/>
              </p:cNvSpPr>
              <p:nvPr/>
            </p:nvSpPr>
            <p:spPr bwMode="auto">
              <a:xfrm>
                <a:off x="3534" y="3433"/>
                <a:ext cx="252" cy="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 sz="1200" b="1"/>
                  <a:t>PC</a:t>
                </a:r>
              </a:p>
            </p:txBody>
          </p:sp>
        </p:grpSp>
        <p:sp>
          <p:nvSpPr>
            <p:cNvPr id="15400" name="Text Box 55"/>
            <p:cNvSpPr txBox="1">
              <a:spLocks noChangeArrowheads="1"/>
            </p:cNvSpPr>
            <p:nvPr/>
          </p:nvSpPr>
          <p:spPr bwMode="auto">
            <a:xfrm>
              <a:off x="4681" y="823"/>
              <a:ext cx="70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pPr algn="ctr"/>
              <a:r>
                <a:rPr lang="pl-PL" altLang="pl-PL" sz="1600"/>
                <a:t>Dział</a:t>
              </a:r>
            </a:p>
            <a:p>
              <a:pPr algn="ctr"/>
              <a:r>
                <a:rPr lang="pl-PL" altLang="pl-PL" sz="1600"/>
                <a:t>marketingu</a:t>
              </a:r>
            </a:p>
          </p:txBody>
        </p:sp>
      </p:grpSp>
      <p:grpSp>
        <p:nvGrpSpPr>
          <p:cNvPr id="15376" name="Group 56"/>
          <p:cNvGrpSpPr>
            <a:grpSpLocks/>
          </p:cNvGrpSpPr>
          <p:nvPr/>
        </p:nvGrpSpPr>
        <p:grpSpPr bwMode="auto">
          <a:xfrm>
            <a:off x="5084763" y="4314825"/>
            <a:ext cx="2078037" cy="1150938"/>
            <a:chOff x="4060" y="3265"/>
            <a:chExt cx="1309" cy="725"/>
          </a:xfrm>
        </p:grpSpPr>
        <p:sp>
          <p:nvSpPr>
            <p:cNvPr id="15384" name="Rectangle 57"/>
            <p:cNvSpPr>
              <a:spLocks noChangeArrowheads="1"/>
            </p:cNvSpPr>
            <p:nvPr/>
          </p:nvSpPr>
          <p:spPr bwMode="auto">
            <a:xfrm>
              <a:off x="4060" y="3265"/>
              <a:ext cx="1309" cy="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grpSp>
          <p:nvGrpSpPr>
            <p:cNvPr id="15385" name="Group 58"/>
            <p:cNvGrpSpPr>
              <a:grpSpLocks/>
            </p:cNvGrpSpPr>
            <p:nvPr/>
          </p:nvGrpSpPr>
          <p:grpSpPr bwMode="auto">
            <a:xfrm>
              <a:off x="4585" y="3619"/>
              <a:ext cx="275" cy="206"/>
              <a:chOff x="3531" y="3410"/>
              <a:chExt cx="275" cy="206"/>
            </a:xfrm>
          </p:grpSpPr>
          <p:sp>
            <p:nvSpPr>
              <p:cNvPr id="15393" name="AutoShape 59"/>
              <p:cNvSpPr>
                <a:spLocks noChangeArrowheads="1"/>
              </p:cNvSpPr>
              <p:nvPr/>
            </p:nvSpPr>
            <p:spPr bwMode="auto">
              <a:xfrm>
                <a:off x="3531" y="3410"/>
                <a:ext cx="275" cy="206"/>
              </a:xfrm>
              <a:prstGeom prst="cube">
                <a:avLst>
                  <a:gd name="adj" fmla="val 10745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5394" name="Text Box 60"/>
              <p:cNvSpPr txBox="1">
                <a:spLocks noChangeArrowheads="1"/>
              </p:cNvSpPr>
              <p:nvPr/>
            </p:nvSpPr>
            <p:spPr bwMode="auto">
              <a:xfrm>
                <a:off x="3534" y="3433"/>
                <a:ext cx="252" cy="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 sz="1200" b="1"/>
                  <a:t>PC</a:t>
                </a:r>
              </a:p>
            </p:txBody>
          </p:sp>
        </p:grpSp>
        <p:grpSp>
          <p:nvGrpSpPr>
            <p:cNvPr id="15386" name="Group 61"/>
            <p:cNvGrpSpPr>
              <a:grpSpLocks/>
            </p:cNvGrpSpPr>
            <p:nvPr/>
          </p:nvGrpSpPr>
          <p:grpSpPr bwMode="auto">
            <a:xfrm>
              <a:off x="4969" y="3619"/>
              <a:ext cx="275" cy="206"/>
              <a:chOff x="3531" y="3410"/>
              <a:chExt cx="275" cy="206"/>
            </a:xfrm>
          </p:grpSpPr>
          <p:sp>
            <p:nvSpPr>
              <p:cNvPr id="15391" name="AutoShape 62"/>
              <p:cNvSpPr>
                <a:spLocks noChangeArrowheads="1"/>
              </p:cNvSpPr>
              <p:nvPr/>
            </p:nvSpPr>
            <p:spPr bwMode="auto">
              <a:xfrm>
                <a:off x="3531" y="3410"/>
                <a:ext cx="275" cy="206"/>
              </a:xfrm>
              <a:prstGeom prst="cube">
                <a:avLst>
                  <a:gd name="adj" fmla="val 10745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5392" name="Text Box 63"/>
              <p:cNvSpPr txBox="1">
                <a:spLocks noChangeArrowheads="1"/>
              </p:cNvSpPr>
              <p:nvPr/>
            </p:nvSpPr>
            <p:spPr bwMode="auto">
              <a:xfrm>
                <a:off x="3534" y="3433"/>
                <a:ext cx="252" cy="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 sz="1200" b="1"/>
                  <a:t>PC</a:t>
                </a:r>
              </a:p>
            </p:txBody>
          </p:sp>
        </p:grpSp>
        <p:grpSp>
          <p:nvGrpSpPr>
            <p:cNvPr id="15387" name="Group 64"/>
            <p:cNvGrpSpPr>
              <a:grpSpLocks/>
            </p:cNvGrpSpPr>
            <p:nvPr/>
          </p:nvGrpSpPr>
          <p:grpSpPr bwMode="auto">
            <a:xfrm>
              <a:off x="4200" y="3619"/>
              <a:ext cx="275" cy="206"/>
              <a:chOff x="3531" y="3410"/>
              <a:chExt cx="275" cy="206"/>
            </a:xfrm>
          </p:grpSpPr>
          <p:sp>
            <p:nvSpPr>
              <p:cNvPr id="15389" name="AutoShape 65"/>
              <p:cNvSpPr>
                <a:spLocks noChangeArrowheads="1"/>
              </p:cNvSpPr>
              <p:nvPr/>
            </p:nvSpPr>
            <p:spPr bwMode="auto">
              <a:xfrm>
                <a:off x="3531" y="3410"/>
                <a:ext cx="275" cy="206"/>
              </a:xfrm>
              <a:prstGeom prst="cube">
                <a:avLst>
                  <a:gd name="adj" fmla="val 10745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15390" name="Text Box 66"/>
              <p:cNvSpPr txBox="1">
                <a:spLocks noChangeArrowheads="1"/>
              </p:cNvSpPr>
              <p:nvPr/>
            </p:nvSpPr>
            <p:spPr bwMode="auto">
              <a:xfrm>
                <a:off x="3534" y="3433"/>
                <a:ext cx="252" cy="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 sz="1200" b="1"/>
                  <a:t>PC</a:t>
                </a:r>
              </a:p>
            </p:txBody>
          </p:sp>
        </p:grpSp>
        <p:sp>
          <p:nvSpPr>
            <p:cNvPr id="15388" name="Text Box 67"/>
            <p:cNvSpPr txBox="1">
              <a:spLocks noChangeArrowheads="1"/>
            </p:cNvSpPr>
            <p:nvPr/>
          </p:nvSpPr>
          <p:spPr bwMode="auto">
            <a:xfrm>
              <a:off x="4423" y="3331"/>
              <a:ext cx="5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600"/>
                <a:t>Zakupy</a:t>
              </a:r>
            </a:p>
          </p:txBody>
        </p:sp>
      </p:grpSp>
      <p:sp>
        <p:nvSpPr>
          <p:cNvPr id="15377" name="Line 68"/>
          <p:cNvSpPr>
            <a:spLocks noChangeShapeType="1"/>
          </p:cNvSpPr>
          <p:nvPr/>
        </p:nvSpPr>
        <p:spPr bwMode="auto">
          <a:xfrm>
            <a:off x="3897313" y="4318000"/>
            <a:ext cx="1187450" cy="53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5378" name="Line 69"/>
          <p:cNvSpPr>
            <a:spLocks noChangeShapeType="1"/>
          </p:cNvSpPr>
          <p:nvPr/>
        </p:nvSpPr>
        <p:spPr bwMode="auto">
          <a:xfrm flipV="1">
            <a:off x="3352800" y="5418138"/>
            <a:ext cx="1731963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5379" name="Line 70"/>
          <p:cNvSpPr>
            <a:spLocks noChangeShapeType="1"/>
          </p:cNvSpPr>
          <p:nvPr/>
        </p:nvSpPr>
        <p:spPr bwMode="auto">
          <a:xfrm flipH="1" flipV="1">
            <a:off x="1285875" y="5084763"/>
            <a:ext cx="458788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5380" name="Line 71"/>
          <p:cNvSpPr>
            <a:spLocks noChangeShapeType="1"/>
          </p:cNvSpPr>
          <p:nvPr/>
        </p:nvSpPr>
        <p:spPr bwMode="auto">
          <a:xfrm>
            <a:off x="1298575" y="4268788"/>
            <a:ext cx="817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5381" name="Line 72"/>
          <p:cNvSpPr>
            <a:spLocks noChangeShapeType="1"/>
          </p:cNvSpPr>
          <p:nvPr/>
        </p:nvSpPr>
        <p:spPr bwMode="auto">
          <a:xfrm flipV="1">
            <a:off x="6334125" y="2906713"/>
            <a:ext cx="1112838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5382" name="Line 73"/>
          <p:cNvSpPr>
            <a:spLocks noChangeShapeType="1"/>
          </p:cNvSpPr>
          <p:nvPr/>
        </p:nvSpPr>
        <p:spPr bwMode="auto">
          <a:xfrm>
            <a:off x="6346825" y="1670050"/>
            <a:ext cx="1100138" cy="606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5383" name="pole tekstowe 1"/>
          <p:cNvSpPr txBox="1">
            <a:spLocks noChangeArrowheads="1"/>
          </p:cNvSpPr>
          <p:nvPr/>
        </p:nvSpPr>
        <p:spPr bwMode="auto">
          <a:xfrm>
            <a:off x="4238625" y="5740400"/>
            <a:ext cx="492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Wiele protokołów (np. TCP/IP) eliminuje potrzebę takiej strukturalizacji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Poprawność projektu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90525" y="1231900"/>
            <a:ext cx="84693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Poprawność</a:t>
            </a:r>
            <a:r>
              <a:rPr lang="pl-PL" altLang="pl-PL"/>
              <a:t> oznacza, że opis projektu jest zgodny z zasadami posługiwania się notacjami. Nie gwarantuje, że projekt jest zgodny z wymaganiami użytkownika.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90525" y="1998663"/>
            <a:ext cx="54292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Poprawny projekt musi być:</a:t>
            </a:r>
            <a:endParaRPr lang="pl-PL" altLang="pl-PL"/>
          </a:p>
          <a:p>
            <a:r>
              <a:rPr lang="pl-PL" altLang="pl-PL"/>
              <a:t>	* kompletny</a:t>
            </a:r>
          </a:p>
          <a:p>
            <a:r>
              <a:rPr lang="pl-PL" altLang="pl-PL"/>
              <a:t>	* niesprzeczny</a:t>
            </a:r>
          </a:p>
          <a:p>
            <a:r>
              <a:rPr lang="pl-PL" altLang="pl-PL"/>
              <a:t>	* spójny</a:t>
            </a:r>
          </a:p>
          <a:p>
            <a:r>
              <a:rPr lang="pl-PL" altLang="pl-PL"/>
              <a:t>	* zgodny z regułami składniowymi notacji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90525" y="3717925"/>
            <a:ext cx="81565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Kompletność projektu oznacza, że zdefiniowane są:</a:t>
            </a:r>
            <a:endParaRPr lang="pl-PL" altLang="pl-PL"/>
          </a:p>
          <a:p>
            <a:r>
              <a:rPr lang="pl-PL" altLang="pl-PL"/>
              <a:t>	* wszystkie klasy</a:t>
            </a:r>
          </a:p>
          <a:p>
            <a:r>
              <a:rPr lang="pl-PL" altLang="pl-PL"/>
              <a:t>	* wszystkie pola (atrybuty)</a:t>
            </a:r>
          </a:p>
          <a:p>
            <a:r>
              <a:rPr lang="pl-PL" altLang="pl-PL"/>
              <a:t>	* wszystkie metody</a:t>
            </a:r>
          </a:p>
          <a:p>
            <a:r>
              <a:rPr lang="pl-PL" altLang="pl-PL"/>
              <a:t>	* wszystkie dane złożone i elementarne</a:t>
            </a:r>
          </a:p>
          <a:p>
            <a:r>
              <a:rPr lang="pl-PL" altLang="pl-PL"/>
              <a:t>a także że opisany jest sposób realizacji wszystkich wymagań funkcjonalnych.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90525" y="5734050"/>
            <a:ext cx="8459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Spójność projektu</a:t>
            </a:r>
            <a:r>
              <a:rPr lang="pl-PL" altLang="pl-PL"/>
              <a:t> oznacza semantyczną zgodność wszystkich informacji zawartych na poszczególnych diagramach i w specyfikacji.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Poprawność diagramów klas i stanów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92138" y="1358900"/>
            <a:ext cx="8516937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Acykliczność związków generalizacji-specjalizacji</a:t>
            </a:r>
          </a:p>
          <a:p>
            <a:endParaRPr lang="pl-PL" altLang="pl-PL"/>
          </a:p>
          <a:p>
            <a:r>
              <a:rPr lang="pl-PL" altLang="pl-PL"/>
              <a:t>Opcjonalność cyklicznych związków agregacji</a:t>
            </a:r>
          </a:p>
          <a:p>
            <a:endParaRPr lang="pl-PL" altLang="pl-PL"/>
          </a:p>
          <a:p>
            <a:r>
              <a:rPr lang="pl-PL" altLang="pl-PL"/>
              <a:t>Brak klas nie powiązanych w żaden sposób z innymi klasami. Sytuacja taka może się jednak pojawić, jeżeli projekt dotyczy biblioteki klas, a nie całej aplikacji.</a:t>
            </a:r>
          </a:p>
          <a:p>
            <a:endParaRPr lang="pl-PL" altLang="pl-PL"/>
          </a:p>
          <a:p>
            <a:r>
              <a:rPr lang="pl-PL" altLang="pl-PL"/>
              <a:t>Umieszczenie w specyfikacji sygnatur metod informacji o parametrach wejściowych, wyjściowych i specyfikacji wyniku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92138" y="4687888"/>
            <a:ext cx="830738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Brak stanów (oprócz początkowego), do których nie ma przejścia.</a:t>
            </a:r>
          </a:p>
          <a:p>
            <a:endParaRPr lang="pl-PL" altLang="pl-PL"/>
          </a:p>
          <a:p>
            <a:r>
              <a:rPr lang="pl-PL" altLang="pl-PL"/>
              <a:t>Brak stanów (oprócz końcowego), z których nie ma wyjścia.</a:t>
            </a:r>
          </a:p>
          <a:p>
            <a:endParaRPr lang="pl-PL" altLang="pl-PL"/>
          </a:p>
          <a:p>
            <a:r>
              <a:rPr lang="pl-PL" altLang="pl-PL"/>
              <a:t>Jednoznaczność wyjść ze stanów pod wpływem określonych zdarzeń/warunków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55575" y="1000125"/>
            <a:ext cx="185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Diagramy klas: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55575" y="4295775"/>
            <a:ext cx="2179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Diagramy stanów: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230188" y="1411288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230188" y="2617788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230188" y="348456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230188" y="474980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230188" y="536257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230188" y="600551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230188" y="2071688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Jakość projektu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17500" y="849313"/>
            <a:ext cx="8577263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Metody projektowe i stosowane notacje są w dużym stopniu nieformalne, zaś ich użycie silnie zależy od rodzaju przedsięwzięcia programistycznego.</a:t>
            </a:r>
          </a:p>
          <a:p>
            <a:endParaRPr lang="pl-PL" altLang="pl-PL"/>
          </a:p>
          <a:p>
            <a:r>
              <a:rPr lang="pl-PL" altLang="pl-PL"/>
              <a:t>Jest więc dość trudno ocenić jakość projektu w sensie jego adekwatności do procesu konstruowania oprogramowania i stopnia późniejszej satysfakcji użytkowników: stopień spełnienia wymagań, niezawodność, efektywność, łatwość konserwacji i ergonomiczność.</a:t>
            </a:r>
          </a:p>
          <a:p>
            <a:endParaRPr lang="pl-PL" altLang="pl-PL"/>
          </a:p>
          <a:p>
            <a:r>
              <a:rPr lang="pl-PL" altLang="pl-PL" b="1"/>
              <a:t>Pod terminem </a:t>
            </a:r>
            <a:r>
              <a:rPr lang="pl-PL" altLang="pl-PL" b="1" i="1"/>
              <a:t>jakość</a:t>
            </a:r>
            <a:r>
              <a:rPr lang="pl-PL" altLang="pl-PL" b="1"/>
              <a:t> rozumie się bardziej szczegółowe kryteria:</a:t>
            </a:r>
          </a:p>
          <a:p>
            <a:endParaRPr lang="pl-PL" altLang="pl-PL"/>
          </a:p>
          <a:p>
            <a:r>
              <a:rPr lang="pl-PL" altLang="pl-PL"/>
              <a:t>	* spójność</a:t>
            </a:r>
          </a:p>
          <a:p>
            <a:r>
              <a:rPr lang="pl-PL" altLang="pl-PL"/>
              <a:t>	* stopień powiązania składowych</a:t>
            </a:r>
          </a:p>
          <a:p>
            <a:r>
              <a:rPr lang="pl-PL" altLang="pl-PL"/>
              <a:t>	* przejrzystość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39725" y="5165725"/>
            <a:ext cx="8647113" cy="132397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Istotne jest spełnienie kryteriów formalnych jakości, które w dużym stopniu rzutują na efektywną jakość, chociaż w żadnym stopniu o niej nie przesądzają.</a:t>
            </a:r>
          </a:p>
          <a:p>
            <a:r>
              <a:rPr lang="pl-PL" altLang="pl-PL"/>
              <a:t>Spełnienie formalnych kryteriów jakości jest warunkiem efektywnej jakości.</a:t>
            </a:r>
          </a:p>
          <a:p>
            <a:r>
              <a:rPr lang="pl-PL" altLang="pl-PL"/>
              <a:t>Nie spełnienie tych kryteriów na ogół dyskwalifikuje efektywną jakość.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Spójność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69888" y="839788"/>
            <a:ext cx="8739187" cy="101917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Spójność opisuje na ile poszczególne części projektu pasują do siebie. </a:t>
            </a:r>
          </a:p>
          <a:p>
            <a:r>
              <a:rPr lang="pl-PL" altLang="pl-PL"/>
              <a:t>Istotne staje się kryterium podziału projektu na części. </a:t>
            </a:r>
          </a:p>
          <a:p>
            <a:r>
              <a:rPr lang="pl-PL" altLang="pl-PL"/>
              <a:t>W zależności od tego kryterium, możliwe jest wiele rodzajów spójności.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69888" y="2033588"/>
            <a:ext cx="54594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Kryteria podziału projektu (i rodzaje spójności):</a:t>
            </a:r>
            <a:endParaRPr lang="pl-PL" altLang="pl-PL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69888" y="2435225"/>
            <a:ext cx="87280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pl-PL" altLang="pl-PL" b="1"/>
              <a:t>Podział przypadkowy</a:t>
            </a:r>
            <a:r>
              <a:rPr lang="pl-PL" altLang="pl-PL"/>
              <a:t>. Podział na moduły (części) wynika wyłącznie z tego, że całość jest za duża (utrudnia wydruk, edycję, itd)</a:t>
            </a:r>
          </a:p>
          <a:p>
            <a:pPr>
              <a:spcBef>
                <a:spcPct val="30000"/>
              </a:spcBef>
            </a:pPr>
            <a:r>
              <a:rPr lang="pl-PL" altLang="pl-PL" b="1"/>
              <a:t>Podział logiczny</a:t>
            </a:r>
            <a:r>
              <a:rPr lang="pl-PL" altLang="pl-PL"/>
              <a:t>. Poszczególne składowe wykonują podobne funkcje, np. obsługa błędów, wykonywanie podobnych obliczeń.</a:t>
            </a:r>
          </a:p>
          <a:p>
            <a:pPr>
              <a:spcBef>
                <a:spcPct val="30000"/>
              </a:spcBef>
            </a:pPr>
            <a:r>
              <a:rPr lang="pl-PL" altLang="pl-PL" b="1"/>
              <a:t>Podział czasowy</a:t>
            </a:r>
            <a:r>
              <a:rPr lang="pl-PL" altLang="pl-PL"/>
              <a:t>. Składowe są uruchamiane w podobnym czasie, np. podczas startu lub zakończenia pracy systemu.</a:t>
            </a:r>
          </a:p>
          <a:p>
            <a:pPr>
              <a:spcBef>
                <a:spcPct val="30000"/>
              </a:spcBef>
            </a:pPr>
            <a:r>
              <a:rPr lang="pl-PL" altLang="pl-PL" b="1"/>
              <a:t>Podział proceduralny (sekwencyjny)</a:t>
            </a:r>
            <a:r>
              <a:rPr lang="pl-PL" altLang="pl-PL"/>
              <a:t>. Składowe są kolejno uruchamiane. Dane wyjściowe jednej składowej stanowią wejście innej</a:t>
            </a:r>
          </a:p>
          <a:p>
            <a:pPr>
              <a:spcBef>
                <a:spcPct val="30000"/>
              </a:spcBef>
            </a:pPr>
            <a:r>
              <a:rPr lang="pl-PL" altLang="pl-PL" b="1"/>
              <a:t>Podział komunikacyjny</a:t>
            </a:r>
            <a:r>
              <a:rPr lang="pl-PL" altLang="pl-PL"/>
              <a:t>. Składowe działają na tym samym zbiorze danych wejściowych i wspólnie produkują zestaw danych wyjściowych</a:t>
            </a:r>
          </a:p>
          <a:p>
            <a:pPr>
              <a:spcBef>
                <a:spcPct val="30000"/>
              </a:spcBef>
            </a:pPr>
            <a:r>
              <a:rPr lang="pl-PL" altLang="pl-PL" b="1"/>
              <a:t>Podział funkcjonalny</a:t>
            </a:r>
            <a:r>
              <a:rPr lang="pl-PL" altLang="pl-PL"/>
              <a:t>. Wszystkie składowe są niezbędne dla realizacji jednej tej samej funkcji.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11175" y="6154738"/>
            <a:ext cx="863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Stopień powiązań można oceniać przy pomocy miar liczbowych (kohezja).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Stopień powiązania składowych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15900" y="822325"/>
            <a:ext cx="8716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W dobrym projekcie powinno dążyć się do tego, aby stopień powiązania pomiędzy jego składowymi był minimalny. To kryterium określa podział projektu na części zaś oprogramowanie na moduły.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11175" y="4352925"/>
            <a:ext cx="730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Co to są “powiązania pomiędzy składowymi”?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744663" y="2220913"/>
            <a:ext cx="1966912" cy="157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>
            <a:off x="1744663" y="2246313"/>
            <a:ext cx="2003425" cy="154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719263" y="2220913"/>
            <a:ext cx="0" cy="155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719263" y="3779838"/>
            <a:ext cx="1979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1719263" y="2233613"/>
            <a:ext cx="2016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3748088" y="2244725"/>
            <a:ext cx="0" cy="155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2390775" y="2779713"/>
            <a:ext cx="681038" cy="4460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1420813" y="2000250"/>
            <a:ext cx="681037" cy="4460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3360738" y="3560763"/>
            <a:ext cx="681037" cy="4460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>
            <a:off x="1420813" y="3559175"/>
            <a:ext cx="681037" cy="4460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3360738" y="2000250"/>
            <a:ext cx="681037" cy="4460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5595938" y="2182813"/>
            <a:ext cx="1014412" cy="803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H="1">
            <a:off x="5595938" y="2208213"/>
            <a:ext cx="2003425" cy="154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5570538" y="3741738"/>
            <a:ext cx="1979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0500" name="AutoShape 20"/>
          <p:cNvSpPr>
            <a:spLocks noChangeArrowheads="1"/>
          </p:cNvSpPr>
          <p:nvPr/>
        </p:nvSpPr>
        <p:spPr bwMode="auto">
          <a:xfrm>
            <a:off x="6242050" y="2741613"/>
            <a:ext cx="681038" cy="4460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501" name="AutoShape 21"/>
          <p:cNvSpPr>
            <a:spLocks noChangeArrowheads="1"/>
          </p:cNvSpPr>
          <p:nvPr/>
        </p:nvSpPr>
        <p:spPr bwMode="auto">
          <a:xfrm>
            <a:off x="5272088" y="1962150"/>
            <a:ext cx="681037" cy="4460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7212013" y="3522663"/>
            <a:ext cx="681037" cy="4460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503" name="AutoShape 23"/>
          <p:cNvSpPr>
            <a:spLocks noChangeArrowheads="1"/>
          </p:cNvSpPr>
          <p:nvPr/>
        </p:nvSpPr>
        <p:spPr bwMode="auto">
          <a:xfrm>
            <a:off x="5272088" y="3521075"/>
            <a:ext cx="681037" cy="4460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504" name="AutoShape 24"/>
          <p:cNvSpPr>
            <a:spLocks noChangeArrowheads="1"/>
          </p:cNvSpPr>
          <p:nvPr/>
        </p:nvSpPr>
        <p:spPr bwMode="auto">
          <a:xfrm>
            <a:off x="7212013" y="1962150"/>
            <a:ext cx="681037" cy="4460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438150" y="2619375"/>
            <a:ext cx="1284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Ściśle</a:t>
            </a:r>
          </a:p>
          <a:p>
            <a:r>
              <a:rPr lang="pl-PL" altLang="pl-PL"/>
              <a:t>powiązany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4622800" y="2636838"/>
            <a:ext cx="1284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Luźno</a:t>
            </a:r>
          </a:p>
          <a:p>
            <a:r>
              <a:rPr lang="pl-PL" altLang="pl-PL"/>
              <a:t>powiązany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1336675" y="4762500"/>
            <a:ext cx="62944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l-PL" altLang="pl-PL" sz="1800">
                <a:solidFill>
                  <a:schemeClr val="tx1"/>
                </a:solidFill>
              </a:rPr>
              <a:t> Korzystanie przez procesy/moduły z tych samych danych</a:t>
            </a:r>
          </a:p>
          <a:p>
            <a:pPr>
              <a:buFontTx/>
              <a:buChar char="•"/>
            </a:pPr>
            <a:r>
              <a:rPr lang="pl-PL" altLang="pl-PL" sz="1800">
                <a:solidFill>
                  <a:schemeClr val="tx1"/>
                </a:solidFill>
              </a:rPr>
              <a:t> Przepływy danych pomiędzy procesami/modułami</a:t>
            </a:r>
          </a:p>
          <a:p>
            <a:pPr>
              <a:buFontTx/>
              <a:buChar char="•"/>
            </a:pPr>
            <a:r>
              <a:rPr lang="pl-PL" altLang="pl-PL" sz="1800">
                <a:solidFill>
                  <a:schemeClr val="tx1"/>
                </a:solidFill>
              </a:rPr>
              <a:t> Związki pomiędzy klasami</a:t>
            </a:r>
          </a:p>
          <a:p>
            <a:pPr>
              <a:buFontTx/>
              <a:buChar char="•"/>
            </a:pPr>
            <a:r>
              <a:rPr lang="pl-PL" altLang="pl-PL" sz="1800">
                <a:solidFill>
                  <a:schemeClr val="tx1"/>
                </a:solidFill>
              </a:rPr>
              <a:t> Przepływy komunikatów</a:t>
            </a:r>
          </a:p>
          <a:p>
            <a:pPr>
              <a:buFontTx/>
              <a:buChar char="•"/>
            </a:pPr>
            <a:r>
              <a:rPr lang="pl-PL" altLang="pl-PL" sz="1800">
                <a:solidFill>
                  <a:schemeClr val="tx1"/>
                </a:solidFill>
              </a:rPr>
              <a:t> Dziedziczenie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Przejrzystość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65125" y="974725"/>
            <a:ext cx="8575675" cy="71437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Dobry projekt powinien być przejrzysty, czyli czytelny, łatwo zrozumiały.</a:t>
            </a:r>
          </a:p>
          <a:p>
            <a:r>
              <a:rPr lang="pl-PL" altLang="pl-PL" b="1"/>
              <a:t>Na przejrzystość wpływają następujące czynniki: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95350" y="1893888"/>
            <a:ext cx="7875588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Odzwierciedlenie rzeczywistości</a:t>
            </a:r>
            <a:r>
              <a:rPr lang="pl-PL" altLang="pl-PL"/>
              <a:t>. Składowe i ich związki pojawiające się w projekcie powinny odzwierciedlać strukturę problemu. Ścisły związek projektu z rzeczywistością (z naszym rozumieniem rzeczywistości).</a:t>
            </a:r>
          </a:p>
          <a:p>
            <a:endParaRPr lang="pl-PL" altLang="pl-PL"/>
          </a:p>
          <a:p>
            <a:r>
              <a:rPr lang="pl-PL" altLang="pl-PL" b="1"/>
              <a:t>Spójność oraz stopień powiązania składowych</a:t>
            </a:r>
            <a:r>
              <a:rPr lang="pl-PL" altLang="pl-PL"/>
              <a:t>.</a:t>
            </a:r>
          </a:p>
          <a:p>
            <a:endParaRPr lang="pl-PL" altLang="pl-PL"/>
          </a:p>
          <a:p>
            <a:r>
              <a:rPr lang="pl-PL" altLang="pl-PL" b="1"/>
              <a:t>Zrozumiałe nazewnictwo.</a:t>
            </a:r>
          </a:p>
          <a:p>
            <a:endParaRPr lang="pl-PL" altLang="pl-PL" b="1"/>
          </a:p>
          <a:p>
            <a:r>
              <a:rPr lang="pl-PL" altLang="pl-PL" b="1"/>
              <a:t>Czytelna i pełna specyfikacja</a:t>
            </a:r>
          </a:p>
          <a:p>
            <a:endParaRPr lang="pl-PL" altLang="pl-PL" b="1"/>
          </a:p>
          <a:p>
            <a:r>
              <a:rPr lang="pl-PL" altLang="pl-PL" b="1"/>
              <a:t>Odpowiednia złożoność składowych na danym poziomie abstrakcji.</a:t>
            </a:r>
            <a:endParaRPr lang="pl-PL" altLang="pl-PL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90525" y="5611813"/>
            <a:ext cx="8529638" cy="71437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Na uwagę zasługuje dziedziczenie oraz przypisanie metod do klas jako czynnik przejrzystości projektu. Pozwala to znacznie uprościć i zdekomponować problem.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576263" y="1957388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576263" y="319881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576263" y="435451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576263" y="376396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576263" y="496570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Plan wykładu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130300" y="1157288"/>
            <a:ext cx="7402513" cy="465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Projektowanie składowej zarządzania danymi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Optymalizacja projektu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Dostosowanie do ograniczeń i możliwości środowiska implementacji 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Określenie fizycznej struktury systemu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Graficzny opis sprzętowej konfiguracji systemu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Poprawność i jakość projektu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Wymagania niefunkcjonalne dla fazy projektowania</a:t>
            </a:r>
          </a:p>
          <a:p>
            <a:pPr>
              <a:spcBef>
                <a:spcPct val="50000"/>
              </a:spcBef>
            </a:pPr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Podstawowe rezultaty fazy projektowania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592138" y="1217613"/>
            <a:ext cx="354012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592138" y="1762125"/>
            <a:ext cx="354012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592138" y="3216275"/>
            <a:ext cx="354012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592138" y="3762375"/>
            <a:ext cx="354012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592138" y="2289175"/>
            <a:ext cx="354012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592138" y="4308475"/>
            <a:ext cx="354012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593725" y="4830763"/>
            <a:ext cx="354013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593725" y="5389563"/>
            <a:ext cx="354013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Wymagania niefunkcjonalne dla fazy projektowania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96950" y="1049338"/>
            <a:ext cx="7104063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 Wymagania odnośnie wydajności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 Wymagania odnośnie interfejsu (protokoły, formaty plików, ...)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 Wymagania operacyjne (aspekty ergonomiczne, języki, pomoce)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 Wymagania zasobów (ilość procesorów, pojemność dysków, ...)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 Wymagania w zakresie weryfikacji (sposoby przeprowadzenia)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 Wymagania w zakresie akceptacji i testowania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 Wymagania odnośnie dokumentacji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 Wymagania odnośnie bezpieczeństwa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 Wymagania odnośnie przenaszalności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 Wymagania odnośnie jakości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endParaRPr lang="pl-PL" altLang="pl-PL"/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endParaRPr lang="pl-PL" altLang="pl-PL"/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endParaRPr lang="pl-PL" altLang="pl-PL"/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endParaRPr lang="pl-PL" altLang="pl-PL"/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 Wymagania odnośnie niezawodności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 Wymagania odnośnie podatności na pielęgnację (</a:t>
            </a:r>
            <a:r>
              <a:rPr lang="pl-PL" altLang="pl-PL" i="1"/>
              <a:t>maintenance</a:t>
            </a:r>
            <a:r>
              <a:rPr lang="pl-PL" altLang="pl-PL"/>
              <a:t>)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 Wymagania odnośnie odporności na awarie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73250" y="4165600"/>
            <a:ext cx="5095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l-PL" altLang="pl-PL" sz="1800"/>
              <a:t> wybór metod projektowania</a:t>
            </a:r>
          </a:p>
          <a:p>
            <a:pPr>
              <a:buFontTx/>
              <a:buChar char="•"/>
            </a:pPr>
            <a:r>
              <a:rPr lang="pl-PL" altLang="pl-PL" sz="1800"/>
              <a:t> decyzje dotyczące ponownego użycia</a:t>
            </a:r>
          </a:p>
          <a:p>
            <a:pPr>
              <a:buFontTx/>
              <a:buChar char="•"/>
            </a:pPr>
            <a:r>
              <a:rPr lang="pl-PL" altLang="pl-PL" sz="1800"/>
              <a:t> wybór narzędzi</a:t>
            </a:r>
          </a:p>
          <a:p>
            <a:pPr>
              <a:buFontTx/>
              <a:buChar char="•"/>
            </a:pPr>
            <a:r>
              <a:rPr lang="pl-PL" altLang="pl-PL" sz="1800"/>
              <a:t> wybór metod oceny projektu przez ciała zewnętrzne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Kluczowe czynniki sukcesu fazy projektowania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41338" y="1317625"/>
            <a:ext cx="84455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Wysoka jakość modelu projektowego</a:t>
            </a:r>
            <a:endParaRPr lang="pl-PL" altLang="pl-PL"/>
          </a:p>
          <a:p>
            <a:endParaRPr lang="pl-PL" altLang="pl-PL"/>
          </a:p>
          <a:p>
            <a:r>
              <a:rPr lang="pl-PL" altLang="pl-PL" b="1"/>
              <a:t>Dobra znajomość środowiska implementacji</a:t>
            </a:r>
            <a:endParaRPr lang="pl-PL" altLang="pl-PL"/>
          </a:p>
          <a:p>
            <a:endParaRPr lang="pl-PL" altLang="pl-PL"/>
          </a:p>
          <a:p>
            <a:r>
              <a:rPr lang="pl-PL" altLang="pl-PL" b="1"/>
              <a:t>Zachowanie przyjętych standardów</a:t>
            </a:r>
            <a:r>
              <a:rPr lang="pl-PL" altLang="pl-PL"/>
              <a:t>, np. konsekwentne stosowanie notacji i formularzy.</a:t>
            </a:r>
          </a:p>
          <a:p>
            <a:endParaRPr lang="pl-PL" altLang="pl-PL"/>
          </a:p>
          <a:p>
            <a:r>
              <a:rPr lang="pl-PL" altLang="pl-PL" b="1"/>
              <a:t>Sprawdzenie poprawności projektu</a:t>
            </a:r>
            <a:r>
              <a:rPr lang="pl-PL" altLang="pl-PL"/>
              <a:t> w ramach zespołu projektowego</a:t>
            </a:r>
          </a:p>
          <a:p>
            <a:endParaRPr lang="pl-PL" altLang="pl-PL"/>
          </a:p>
          <a:p>
            <a:r>
              <a:rPr lang="pl-PL" altLang="pl-PL" b="1"/>
              <a:t>Optymalizacja projektu</a:t>
            </a:r>
            <a:r>
              <a:rPr lang="pl-PL" altLang="pl-PL"/>
              <a:t> we właściwym zakresie. Powinna być ograniczona do istotnych, krytycznych miejsc</a:t>
            </a:r>
          </a:p>
          <a:p>
            <a:endParaRPr lang="pl-PL" altLang="pl-PL"/>
          </a:p>
          <a:p>
            <a:r>
              <a:rPr lang="pl-PL" altLang="pl-PL" b="1"/>
              <a:t>Poddanie projektu ocenie przez niezależne ciało</a:t>
            </a:r>
            <a:r>
              <a:rPr lang="pl-PL" altLang="pl-PL"/>
              <a:t> oceniające jego jakość pod względem formalnym i merytorycznym. 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169863" y="139382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169863" y="2586038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169863" y="346710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169863" y="411162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169863" y="501650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169863" y="202882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Podstawowe rezultaty fazy projektowania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996950" y="971550"/>
            <a:ext cx="8104188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Poprawiony dokument opisujący wymagania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Poprawiony model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Uszczegółowiona specyfikacja projektu zawarta w słowniku danych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Dokument opisujący stworzony projekt składający się z (dla obiektowych):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endParaRPr lang="pl-PL" altLang="pl-PL"/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endParaRPr lang="pl-PL" altLang="pl-PL"/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endParaRPr lang="pl-PL" altLang="pl-PL"/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endParaRPr lang="pl-PL" altLang="pl-PL"/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endParaRPr lang="pl-PL" altLang="pl-PL"/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endParaRPr lang="pl-PL" altLang="pl-PL"/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endParaRPr lang="pl-PL" altLang="pl-PL"/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endParaRPr lang="pl-PL" altLang="pl-PL"/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Zasoby interfejsu użytkownika, np. menu, dialogi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Projekt bazy danych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Projekt fizycznej struktury systemu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Poprawiony plan testów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è"/>
            </a:pPr>
            <a:r>
              <a:rPr lang="pl-PL" altLang="pl-PL"/>
              <a:t>Harmonogram fazy implementacji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44650" y="2230438"/>
            <a:ext cx="56673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l-PL" altLang="pl-PL" sz="1800"/>
              <a:t> diagramu klas</a:t>
            </a:r>
          </a:p>
          <a:p>
            <a:pPr>
              <a:buFontTx/>
              <a:buChar char="•"/>
            </a:pPr>
            <a:r>
              <a:rPr lang="pl-PL" altLang="pl-PL" sz="1800"/>
              <a:t> diagramów interakcji obiektów</a:t>
            </a:r>
          </a:p>
          <a:p>
            <a:pPr>
              <a:buFontTx/>
              <a:buChar char="•"/>
            </a:pPr>
            <a:r>
              <a:rPr lang="pl-PL" altLang="pl-PL" sz="1800"/>
              <a:t> diagramów stanów</a:t>
            </a:r>
          </a:p>
          <a:p>
            <a:pPr>
              <a:buFontTx/>
              <a:buChar char="•"/>
            </a:pPr>
            <a:r>
              <a:rPr lang="pl-PL" altLang="pl-PL" sz="1800"/>
              <a:t> innych diagramów, np. diagramów modułów, konfiguracji</a:t>
            </a:r>
          </a:p>
          <a:p>
            <a:pPr>
              <a:buFontTx/>
              <a:buChar char="•"/>
            </a:pPr>
            <a:r>
              <a:rPr lang="pl-PL" altLang="pl-PL" sz="1800"/>
              <a:t> zestawień zawierających: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263775" y="3614738"/>
            <a:ext cx="39052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l-PL" altLang="pl-PL" sz="1600"/>
              <a:t> definicje klas</a:t>
            </a:r>
          </a:p>
          <a:p>
            <a:pPr>
              <a:buFontTx/>
              <a:buChar char="•"/>
            </a:pPr>
            <a:r>
              <a:rPr lang="pl-PL" altLang="pl-PL" sz="1600"/>
              <a:t> definicje atrybutów</a:t>
            </a:r>
          </a:p>
          <a:p>
            <a:pPr>
              <a:buFontTx/>
              <a:buChar char="•"/>
            </a:pPr>
            <a:r>
              <a:rPr lang="pl-PL" altLang="pl-PL" sz="1600"/>
              <a:t> definicje danych złożonych i elementarnych</a:t>
            </a:r>
          </a:p>
          <a:p>
            <a:pPr>
              <a:buFontTx/>
              <a:buChar char="•"/>
            </a:pPr>
            <a:r>
              <a:rPr lang="pl-PL" altLang="pl-PL" sz="1600"/>
              <a:t> definicje metod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Narzędzia CASE w fazie projektowania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27050" y="925513"/>
            <a:ext cx="782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Tradycyjnie stosuje się Lower-CASE (projektowanie struktur logicznych).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255713" y="1536700"/>
            <a:ext cx="39719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l-PL" altLang="pl-PL" sz="1800"/>
              <a:t> Edytor notacji graficznych</a:t>
            </a:r>
          </a:p>
          <a:p>
            <a:pPr>
              <a:buFontTx/>
              <a:buChar char="•"/>
            </a:pPr>
            <a:r>
              <a:rPr lang="pl-PL" altLang="pl-PL" sz="1800"/>
              <a:t> Narzędzia edycji słownika danych</a:t>
            </a:r>
          </a:p>
          <a:p>
            <a:pPr>
              <a:buFontTx/>
              <a:buChar char="•"/>
            </a:pPr>
            <a:r>
              <a:rPr lang="pl-PL" altLang="pl-PL" sz="1800"/>
              <a:t> Generatory raportów</a:t>
            </a:r>
          </a:p>
          <a:p>
            <a:pPr>
              <a:buFontTx/>
              <a:buChar char="•"/>
            </a:pPr>
            <a:r>
              <a:rPr lang="pl-PL" altLang="pl-PL" sz="1800"/>
              <a:t> Generatory dokumentacji technicznej</a:t>
            </a:r>
          </a:p>
          <a:p>
            <a:pPr>
              <a:buFontTx/>
              <a:buChar char="•"/>
            </a:pPr>
            <a:r>
              <a:rPr lang="pl-PL" altLang="pl-PL" sz="1800"/>
              <a:t> Narzędzia sprawdzania jakości projektu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65138" y="3279775"/>
            <a:ext cx="8678862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Narzędzia CASE powinny wspomagać proces uszczegóławiania wyników analizy. Powinny np. automatycznie dodawać atrybuty realizujące związki pomiędzy klasami. Powinny ułatwiać dostosowanie projektu do środowiska implementacji.</a:t>
            </a:r>
          </a:p>
          <a:p>
            <a:endParaRPr lang="pl-PL" altLang="pl-PL" sz="1200"/>
          </a:p>
          <a:p>
            <a:r>
              <a:rPr lang="pl-PL" altLang="pl-PL"/>
              <a:t>Powinna istnieć możliwość automatycznej transformacji z modelu obiektów na schemat relacyjnej bazy danych.</a:t>
            </a:r>
          </a:p>
          <a:p>
            <a:endParaRPr lang="pl-PL" altLang="pl-PL" sz="1200"/>
          </a:p>
          <a:p>
            <a:r>
              <a:rPr lang="pl-PL" altLang="pl-PL"/>
              <a:t>Niektóre narzędzia CASE umożliwiają projektowanie interfejsu użytkownika.</a:t>
            </a:r>
          </a:p>
          <a:p>
            <a:endParaRPr lang="pl-PL" altLang="pl-PL" sz="1200"/>
          </a:p>
          <a:p>
            <a:r>
              <a:rPr lang="pl-PL" altLang="pl-PL"/>
              <a:t>Narzędzia inżynierii odwrotnej (</a:t>
            </a:r>
            <a:r>
              <a:rPr lang="pl-PL" altLang="pl-PL" i="1"/>
              <a:t>reverse engineering</a:t>
            </a:r>
            <a:r>
              <a:rPr lang="pl-PL" altLang="pl-PL"/>
              <a:t>), dla odtworzenia projektu na podstawie istniejącego kodu.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195263" y="4460875"/>
            <a:ext cx="8885237" cy="2014538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lvl="2">
              <a:buFont typeface="Wingdings" panose="05000000000000000000" pitchFamily="2" charset="2"/>
              <a:buChar char="Ÿ"/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wyróżnienie ważnych informacji;</a:t>
            </a:r>
          </a:p>
          <a:p>
            <a:pPr lvl="2">
              <a:buFont typeface="Wingdings" panose="05000000000000000000" pitchFamily="2" charset="2"/>
              <a:buChar char="Ÿ"/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wyrównanie użytych oznaczeń;</a:t>
            </a:r>
          </a:p>
          <a:p>
            <a:pPr lvl="2">
              <a:buFont typeface="Wingdings" panose="05000000000000000000" pitchFamily="2" charset="2"/>
              <a:buChar char="Ÿ"/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diagramy powinny być czytane od lewej do prawej oraz z góry do dołu;</a:t>
            </a:r>
          </a:p>
          <a:p>
            <a:pPr lvl="2">
              <a:buFont typeface="Wingdings" panose="05000000000000000000" pitchFamily="2" charset="2"/>
              <a:buChar char="Ÿ"/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podobne pozycje powinny być zorganizowane w jeden wiersz, w tym samym stylu;</a:t>
            </a:r>
          </a:p>
          <a:p>
            <a:pPr lvl="2">
              <a:buFont typeface="Wingdings" panose="05000000000000000000" pitchFamily="2" charset="2"/>
              <a:buChar char="Ÿ"/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symetria wizualna powinna odzwierciedlać symetrię funkcjonalną;</a:t>
            </a:r>
          </a:p>
          <a:p>
            <a:pPr lvl="2">
              <a:buFont typeface="Wingdings" panose="05000000000000000000" pitchFamily="2" charset="2"/>
              <a:buChar char="Ÿ"/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należy unikać przecinających się linii i nakładających się oznaczeń i rysunków;</a:t>
            </a:r>
          </a:p>
          <a:p>
            <a:pPr lvl="2">
              <a:buFont typeface="Wingdings" panose="05000000000000000000" pitchFamily="2" charset="2"/>
              <a:buChar char="Ÿ"/>
            </a:pP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należy unikać nadmiernego zagęszczenia diagramów.</a:t>
            </a:r>
            <a:endParaRPr lang="pl-PL" altLang="pl-PL" sz="18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Zawartość dokumentu projektowego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38175" y="935038"/>
            <a:ext cx="8505825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just">
              <a:spcAft>
                <a:spcPct val="35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Celem 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Dokumentu Detalicznego Projektu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DDP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) jest szczegółowy opis rozwiązania problemu określonego w dokumencie wymagań na oprogramowanie. DDP musi uwzględniać wszystkie wymagania. Powinien być wystarczająco detaliczny aby umożliwić implementację i pielęgnację kodu.  </a:t>
            </a:r>
          </a:p>
          <a:p>
            <a:pPr algn="just">
              <a:spcAft>
                <a:spcPct val="35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Styl DDP powinien być systematyczny i rygorystyczny. Język i diagramy użyte w DDP powinny być klarowne. Dokument powinien być łatwo modyfikowalny.</a:t>
            </a:r>
          </a:p>
          <a:p>
            <a:pPr algn="just">
              <a:spcAft>
                <a:spcPct val="35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Struktura DDP powinna odpowiadać strukturze projektu oprogramowania. Język powinien być wspólny dla całego dokumentu. Wszystkie użyte terminy powinny być zdefiniowane i użyte w zdefiniowanym znaczeniu.</a:t>
            </a:r>
          </a:p>
          <a:p>
            <a:pPr algn="just">
              <a:spcAft>
                <a:spcPct val="35000"/>
              </a:spcAft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Zasady wizualizacji diagramów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Modyfikowalność, ewolucja, odpowiedzialność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73113" y="1181100"/>
            <a:ext cx="264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    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644525" y="917575"/>
            <a:ext cx="8262938" cy="569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35000"/>
              </a:spcAft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Modyfikowalność dokumentu.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Tekst, diagramy, wykresy, itd. powinny być zapisane w formie, którą można łatwo zmodyfikować. Należy kontrolować nieprzewidywalne efekty zmian, np. lokalnych zmian elementów, które są powtórzone w wielu miejscach dokumentu i powiązane logicznie. </a:t>
            </a:r>
          </a:p>
          <a:p>
            <a:pPr>
              <a:spcAft>
                <a:spcPct val="35000"/>
              </a:spcAft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Ewolucja dokumentu. 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DDP powinien podlegać rygorystycznej kontroli, szczególnie jeżeli jest tworzony przez zespół ludzi. Powinna być zapewniona formalna identyfikacja dokumentów, ich wersji oraz ich zmian. Wersje powinny być opatrzone unikalnym numerem identyfikacyjnym i datą ostatniej zmiany. Powinno istnieć centralne miejsce, w którym będzie przechowywana ostatnia wersja. </a:t>
            </a:r>
          </a:p>
          <a:p>
            <a:pPr>
              <a:spcAft>
                <a:spcPct val="35000"/>
              </a:spcAft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Odpowiedzialność za dokument. 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Powinna być jednoznacznie zdefiniowana. Z reguły, odpowiedzialność ponosi osoba rozwijająca dane oprogramowanie. Może ona oddelegować swoje uprawnienia do innych osób dla realizacji konkretnych celów związanych z tworzeniem dokumentu. </a:t>
            </a:r>
          </a:p>
          <a:p>
            <a:pPr>
              <a:spcAft>
                <a:spcPct val="35000"/>
              </a:spcAft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Medium dokumentu.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Należy przyjąć, że wzorcowa wersja dokumentu będzie w postaci elektronicznej, w dobrze zabezpieczonym miejscu. Wszelkie inne wersje, w tym wersje papierowe, są pochodną jednej, wzorcowej wersji.</a:t>
            </a:r>
          </a:p>
        </p:txBody>
      </p:sp>
      <p:sp>
        <p:nvSpPr>
          <p:cNvPr id="27653" name="AutoShape 8"/>
          <p:cNvSpPr>
            <a:spLocks noChangeArrowheads="1"/>
          </p:cNvSpPr>
          <p:nvPr/>
        </p:nvSpPr>
        <p:spPr bwMode="auto">
          <a:xfrm>
            <a:off x="250825" y="985838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7654" name="AutoShape 9"/>
          <p:cNvSpPr>
            <a:spLocks noChangeArrowheads="1"/>
          </p:cNvSpPr>
          <p:nvPr/>
        </p:nvSpPr>
        <p:spPr bwMode="auto">
          <a:xfrm>
            <a:off x="250825" y="2289175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7655" name="AutoShape 11"/>
          <p:cNvSpPr>
            <a:spLocks noChangeArrowheads="1"/>
          </p:cNvSpPr>
          <p:nvPr/>
        </p:nvSpPr>
        <p:spPr bwMode="auto">
          <a:xfrm>
            <a:off x="249238" y="421005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7656" name="AutoShape 12"/>
          <p:cNvSpPr>
            <a:spLocks noChangeArrowheads="1"/>
          </p:cNvSpPr>
          <p:nvPr/>
        </p:nvSpPr>
        <p:spPr bwMode="auto">
          <a:xfrm>
            <a:off x="249238" y="557371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Dalsze zalecenia odnośnie DDP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633413" y="1239838"/>
            <a:ext cx="814705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just">
              <a:spcAft>
                <a:spcPct val="5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DDP jest centralnym miejscem, w którym zgromadzone są wszystkie informacje odnośnie budowy i działania oprogramowania. </a:t>
            </a:r>
          </a:p>
          <a:p>
            <a:pPr algn="just">
              <a:spcAft>
                <a:spcPct val="5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DDP powinien być zorganizowany w taki sam sposób, w jaki zorganizowane jest oprogramowanie. </a:t>
            </a:r>
          </a:p>
          <a:p>
            <a:pPr algn="just">
              <a:spcAft>
                <a:spcPct val="5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DDP powinien być kompletny, odzwierciedlający wszystkie wymagania zawarte w DWO. </a:t>
            </a:r>
          </a:p>
          <a:p>
            <a:pPr algn="just">
              <a:spcAft>
                <a:spcPct val="5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Materiał, który nie mieści się w podanej zawartości dokumentu, powinien być załączony jako dodatek. </a:t>
            </a:r>
          </a:p>
          <a:p>
            <a:pPr algn="just">
              <a:spcAft>
                <a:spcPct val="5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Nie należy zmieniać numeracji punktów. Jeżeli jakiś punkt nie jest zapełniony, wówczas należy pozostawić jego tytuł, zaś poniżej zaznaczyć "Nie dotyczy."</a:t>
            </a:r>
            <a:endParaRPr lang="pl-PL" altLang="pl-PL">
              <a:latin typeface="Times New Roman" panose="02020603050405020304" pitchFamily="18" charset="0"/>
            </a:endParaRP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195263" y="128270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193675" y="2822575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93675" y="3576638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195263" y="432117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8680" name="AutoShape 10"/>
          <p:cNvSpPr>
            <a:spLocks noChangeArrowheads="1"/>
          </p:cNvSpPr>
          <p:nvPr/>
        </p:nvSpPr>
        <p:spPr bwMode="auto">
          <a:xfrm>
            <a:off x="193675" y="2054225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Zawartość DDP (1)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4175" y="793750"/>
            <a:ext cx="8585200" cy="569118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Informacja organizacyjna 	</a:t>
            </a:r>
          </a:p>
          <a:p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pl-PL" altLang="pl-PL" sz="1600">
                <a:solidFill>
                  <a:schemeClr val="tx1"/>
                </a:solidFill>
                <a:latin typeface="Times New Roman" panose="02020603050405020304" pitchFamily="18" charset="0"/>
              </a:rPr>
              <a:t>a - Streszczenie</a:t>
            </a:r>
          </a:p>
          <a:p>
            <a:r>
              <a:rPr lang="pl-PL" altLang="pl-PL" sz="1600">
                <a:solidFill>
                  <a:schemeClr val="tx1"/>
                </a:solidFill>
                <a:latin typeface="Times New Roman" panose="02020603050405020304" pitchFamily="18" charset="0"/>
              </a:rPr>
              <a:t>    b - Spis treści</a:t>
            </a:r>
          </a:p>
          <a:p>
            <a:r>
              <a:rPr lang="pl-PL" altLang="pl-PL" sz="1600">
                <a:solidFill>
                  <a:schemeClr val="tx1"/>
                </a:solidFill>
                <a:latin typeface="Times New Roman" panose="02020603050405020304" pitchFamily="18" charset="0"/>
              </a:rPr>
              <a:t>    c - Formularz statusu dokumentu</a:t>
            </a:r>
          </a:p>
          <a:p>
            <a:r>
              <a:rPr lang="pl-PL" altLang="pl-PL" sz="1600">
                <a:solidFill>
                  <a:schemeClr val="tx1"/>
                </a:solidFill>
                <a:latin typeface="Times New Roman" panose="02020603050405020304" pitchFamily="18" charset="0"/>
              </a:rPr>
              <a:t>    d - Zapis zmian w stosunku do ostatniej wersji</a:t>
            </a:r>
          </a:p>
          <a:p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CZĘŚĆ 1 - OPIS OGÓLNY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1. </a:t>
            </a:r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WPROWADZENIE</a:t>
            </a:r>
            <a:endParaRPr lang="pl-PL" altLang="pl-PL" sz="1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pl-PL" altLang="pl-PL" sz="1600">
                <a:solidFill>
                  <a:schemeClr val="tx1"/>
                </a:solidFill>
                <a:latin typeface="Times New Roman" panose="02020603050405020304" pitchFamily="18" charset="0"/>
              </a:rPr>
              <a:t>   Opisuje cel i zakres, określa użyte terminy, listę referencji oraz krótko omawia dokument.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 1.1. Cel</a:t>
            </a:r>
            <a:r>
              <a:rPr lang="pl-PL" altLang="pl-PL" sz="1600">
                <a:solidFill>
                  <a:schemeClr val="tx1"/>
                </a:solidFill>
                <a:latin typeface="Times New Roman" panose="02020603050405020304" pitchFamily="18" charset="0"/>
              </a:rPr>
              <a:t>      Opisuje cel DDP oraz specyfikuje przewidywany rodzaj jego czytelnika.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 1.2. Zakres </a:t>
            </a:r>
            <a:r>
              <a:rPr lang="pl-PL" altLang="pl-PL" sz="1600">
                <a:solidFill>
                  <a:schemeClr val="tx1"/>
                </a:solidFill>
                <a:latin typeface="Times New Roman" panose="02020603050405020304" pitchFamily="18" charset="0"/>
              </a:rPr>
              <a:t>Identyfikuje produkt programistyczny będący przedmiotem dokumentu, objaśnia co </a:t>
            </a:r>
          </a:p>
          <a:p>
            <a:r>
              <a:rPr lang="pl-PL" altLang="pl-PL" sz="1600">
                <a:solidFill>
                  <a:schemeClr val="tx1"/>
                </a:solidFill>
                <a:latin typeface="Times New Roman" panose="02020603050405020304" pitchFamily="18" charset="0"/>
              </a:rPr>
              <a:t>           oprogramowanie robi (i ewentualnie czego nie robi) oraz określa korzyści, założenia i cele. </a:t>
            </a:r>
          </a:p>
          <a:p>
            <a:r>
              <a:rPr lang="pl-PL" altLang="pl-PL" sz="1600">
                <a:solidFill>
                  <a:schemeClr val="tx1"/>
                </a:solidFill>
                <a:latin typeface="Times New Roman" panose="02020603050405020304" pitchFamily="18" charset="0"/>
              </a:rPr>
              <a:t>           Opis ten powinien być spójny z dokumentem nadrzędnym, o ile taki istnieje.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 1.3. Definicje, akronimy, skróty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 1.4. Odsyłacze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 1.5. Krótkie omówienie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2. </a:t>
            </a:r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STANDARDY PROJEKTU, KONWENCJE, PROCEDURY</a:t>
            </a:r>
            <a:endParaRPr lang="pl-PL" altLang="pl-PL" sz="1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 2.1. Standardy projektowe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 2.2. Standardy dokumentacyjne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 2.3. Konwencje nazwowe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 2.4. Standardy programistyczne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 2.5. Narzędzia rozwijania oprogramowania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Zawartość DDP (2)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47713" y="1327150"/>
            <a:ext cx="7856537" cy="4498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CZĘŚĆ II - SPECYFIKACJA KOMPONENTÓW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n [IDENTYFIKATOR KOMPONENTU]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n.1. Typ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n.2. Cel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n.3. Funkcja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n.4. Komponenty podporządkowane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n.5. Zależności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n.6. Interfejsy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n.7. Zasoby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n.8. Odsyłacze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n.9. Przetwarzanie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n.10. Dane</a:t>
            </a:r>
          </a:p>
          <a:p>
            <a:endParaRPr lang="pl-PL" altLang="pl-PL" sz="1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Dodatek A</a:t>
            </a: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. Wydruki kodu źródłowego</a:t>
            </a:r>
          </a:p>
          <a:p>
            <a:r>
              <a:rPr lang="pl-PL" altLang="pl-PL" sz="1800" b="1">
                <a:solidFill>
                  <a:schemeClr val="tx1"/>
                </a:solidFill>
                <a:latin typeface="Times New Roman" panose="02020603050405020304" pitchFamily="18" charset="0"/>
              </a:rPr>
              <a:t>Dodatek B</a:t>
            </a: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. Macierz zależności pomiędzy zbiorem wymagań  i zbiorem komponentów oprogramowania</a:t>
            </a:r>
            <a:endParaRPr lang="pl-PL" altLang="pl-PL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Projektowanie składowej zarządzania danymi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95275" y="1776413"/>
            <a:ext cx="8685213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pl-PL" altLang="pl-PL" b="1"/>
              <a:t>Trwałe dane mogą być przechowane w:</a:t>
            </a:r>
          </a:p>
          <a:p>
            <a:pPr>
              <a:buFontTx/>
              <a:buChar char="•"/>
            </a:pPr>
            <a:r>
              <a:rPr lang="pl-PL" altLang="pl-PL"/>
              <a:t> plikach</a:t>
            </a:r>
          </a:p>
          <a:p>
            <a:pPr>
              <a:buFontTx/>
              <a:buChar char="•"/>
            </a:pPr>
            <a:r>
              <a:rPr lang="pl-PL" altLang="pl-PL"/>
              <a:t> w bazie danych (relacyjnej, obiektowej, „NoSQL”, lub innej)</a:t>
            </a:r>
          </a:p>
          <a:p>
            <a:pPr>
              <a:buFontTx/>
              <a:buChar char="•"/>
            </a:pPr>
            <a:r>
              <a:rPr lang="pl-PL" altLang="pl-PL"/>
              <a:t> w „chmurze” – czyli gdzieś w Internecie</a:t>
            </a:r>
          </a:p>
          <a:p>
            <a:pPr>
              <a:spcBef>
                <a:spcPts val="1200"/>
              </a:spcBef>
            </a:pPr>
            <a:r>
              <a:rPr lang="pl-PL" altLang="pl-PL" b="1"/>
              <a:t>Poszczególne elementy danych - zestawy obiektów lub krotek - mogą być przechowywane w następującej postaci: </a:t>
            </a:r>
          </a:p>
          <a:p>
            <a:pPr>
              <a:buFontTx/>
              <a:buChar char="•"/>
            </a:pPr>
            <a:r>
              <a:rPr lang="pl-PL" altLang="pl-PL"/>
              <a:t> w jednej relacji lub pliku</a:t>
            </a:r>
          </a:p>
          <a:p>
            <a:pPr>
              <a:buFontTx/>
              <a:buChar char="•"/>
            </a:pPr>
            <a:r>
              <a:rPr lang="pl-PL" altLang="pl-PL"/>
              <a:t> w odrębnym pliku dla każdego rodzaju/typu danych</a:t>
            </a:r>
          </a:p>
          <a:p>
            <a:pPr>
              <a:spcBef>
                <a:spcPts val="1200"/>
              </a:spcBef>
            </a:pPr>
            <a:r>
              <a:rPr lang="pl-PL" altLang="pl-PL" b="1"/>
              <a:t>Sprowadzenie danych do pamięci operacyjnej oraz zapisanie do trwałej pamięci może być:</a:t>
            </a:r>
          </a:p>
          <a:p>
            <a:pPr>
              <a:buFontTx/>
              <a:buChar char="•"/>
            </a:pPr>
            <a:r>
              <a:rPr lang="pl-PL" altLang="pl-PL"/>
              <a:t> na bieżąco, kiedy program zażąda dostępu i kiedy następuje zapełnienie bufora</a:t>
            </a:r>
          </a:p>
          <a:p>
            <a:pPr>
              <a:buFontTx/>
              <a:buChar char="•"/>
            </a:pPr>
            <a:r>
              <a:rPr lang="pl-PL" altLang="pl-PL"/>
              <a:t> na zlecenie programisty</a:t>
            </a:r>
          </a:p>
          <a:p>
            <a:pPr>
              <a:buFontTx/>
              <a:buChar char="•"/>
            </a:pPr>
            <a:r>
              <a:rPr lang="pl-PL" altLang="pl-PL"/>
              <a:t> „wirtualnie”: bez uświadamiania programisty o transferach między pamięciami 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295275" y="815975"/>
            <a:ext cx="8685213" cy="923925"/>
          </a:xfrm>
          <a:prstGeom prst="rect">
            <a:avLst/>
          </a:prstGeom>
          <a:solidFill>
            <a:srgbClr val="FFA27C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pl-PL" altLang="pl-PL" sz="1800" dirty="0"/>
              <a:t>Co to znaczy „trwałe dane” (</a:t>
            </a:r>
            <a:r>
              <a:rPr lang="pl-PL" altLang="pl-PL" sz="1800" dirty="0" err="1"/>
              <a:t>persistent</a:t>
            </a:r>
            <a:r>
              <a:rPr lang="pl-PL" altLang="pl-PL" sz="1800" dirty="0"/>
              <a:t>)?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sz="1800" dirty="0"/>
              <a:t>Żyją dłużej niż program, który je wytworzył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sz="1800" dirty="0"/>
              <a:t>Podczas swego życia mogą być dostępne dla wielu programów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Zalety baz danych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025525" y="1084263"/>
            <a:ext cx="8008938" cy="384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Wysoka efektywność i stabilność</a:t>
            </a:r>
          </a:p>
          <a:p>
            <a:r>
              <a:rPr lang="pl-PL" altLang="pl-PL" sz="1200"/>
              <a:t> </a:t>
            </a:r>
            <a:endParaRPr lang="pl-PL" altLang="pl-PL" sz="500"/>
          </a:p>
          <a:p>
            <a:r>
              <a:rPr lang="pl-PL" altLang="pl-PL"/>
              <a:t>Bezpieczeństwo i prywatność danych, spójność i integralność przetwarzania</a:t>
            </a:r>
          </a:p>
          <a:p>
            <a:endParaRPr lang="pl-PL" altLang="pl-PL" sz="1200"/>
          </a:p>
          <a:p>
            <a:r>
              <a:rPr lang="pl-PL" altLang="pl-PL"/>
              <a:t>Automatyczne sprawdzanie warunków integralności danych</a:t>
            </a:r>
          </a:p>
          <a:p>
            <a:r>
              <a:rPr lang="pl-PL" altLang="pl-PL" sz="1200"/>
              <a:t> </a:t>
            </a:r>
          </a:p>
          <a:p>
            <a:r>
              <a:rPr lang="pl-PL" altLang="pl-PL"/>
              <a:t>Wielodostęp, przetwarzanie transakcji</a:t>
            </a:r>
          </a:p>
          <a:p>
            <a:endParaRPr lang="pl-PL" altLang="pl-PL" sz="1200"/>
          </a:p>
          <a:p>
            <a:r>
              <a:rPr lang="pl-PL" altLang="pl-PL"/>
              <a:t>Rozszerzalność (zarówno dodawanie danych jak i dodawanie ich rodzajów)</a:t>
            </a:r>
          </a:p>
          <a:p>
            <a:endParaRPr lang="pl-PL" altLang="pl-PL" sz="1200"/>
          </a:p>
          <a:p>
            <a:r>
              <a:rPr lang="pl-PL" altLang="pl-PL"/>
              <a:t>Możliwość geograficznego rozproszenia danych</a:t>
            </a:r>
          </a:p>
          <a:p>
            <a:endParaRPr lang="pl-PL" altLang="pl-PL" sz="1200"/>
          </a:p>
          <a:p>
            <a:r>
              <a:rPr lang="pl-PL" altLang="pl-PL"/>
              <a:t>Możliwość kaskadowego usuwania powiązanych danych</a:t>
            </a:r>
          </a:p>
          <a:p>
            <a:endParaRPr lang="pl-PL" altLang="pl-PL" sz="1200"/>
          </a:p>
          <a:p>
            <a:r>
              <a:rPr lang="pl-PL" altLang="pl-PL"/>
              <a:t>Dostęp poprzez języki zapytań (SQL, inne)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28613" y="5264150"/>
            <a:ext cx="8504237" cy="101917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Integralność</a:t>
            </a:r>
            <a:r>
              <a:rPr lang="pl-PL" altLang="pl-PL"/>
              <a:t>: poprawność danych w sensie ich organizacji i budowy.</a:t>
            </a:r>
          </a:p>
          <a:p>
            <a:endParaRPr lang="pl-PL" altLang="pl-PL"/>
          </a:p>
          <a:p>
            <a:r>
              <a:rPr lang="pl-PL" altLang="pl-PL" b="1"/>
              <a:t>Spójność</a:t>
            </a:r>
            <a:r>
              <a:rPr lang="pl-PL" altLang="pl-PL"/>
              <a:t>: zgodność danych z rzeczywistością lub z oczekiwaniami użytkownika.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473075" y="1146175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473075" y="1619250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473075" y="2078038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473075" y="2551113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473075" y="4527550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473075" y="4071938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473075" y="3097213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473075" y="3570288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Wady relacyjnych baz danych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85813" y="881063"/>
            <a:ext cx="8151812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Konieczność przeprowadzenie nietrywialnych odwzorowań przy przejściu z modelu pojęciowego (np. w UML) na strukturę relacyjną.</a:t>
            </a:r>
          </a:p>
          <a:p>
            <a:endParaRPr lang="pl-PL" altLang="pl-PL"/>
          </a:p>
          <a:p>
            <a:r>
              <a:rPr lang="pl-PL" altLang="pl-PL"/>
              <a:t>Ustalony format krotki (rekordu) może powoduj trudności przy polach zmiennej długości (w niektórych systemach).</a:t>
            </a:r>
          </a:p>
          <a:p>
            <a:endParaRPr lang="pl-PL" altLang="pl-PL"/>
          </a:p>
          <a:p>
            <a:r>
              <a:rPr lang="pl-PL" altLang="pl-PL"/>
              <a:t>Trudności (niesystematyczność) reprezentacji dużych wartości (grafiki, plików tekstowych, itd.). Zwykle niestandardowa.</a:t>
            </a:r>
          </a:p>
          <a:p>
            <a:endParaRPr lang="pl-PL" altLang="pl-PL"/>
          </a:p>
          <a:p>
            <a:r>
              <a:rPr lang="pl-PL" altLang="pl-PL"/>
              <a:t>W niektórych sytuacjach - duże narzuty na czas przetwarzania (kosztowne złączenia)</a:t>
            </a:r>
          </a:p>
          <a:p>
            <a:endParaRPr lang="pl-PL" altLang="pl-PL"/>
          </a:p>
          <a:p>
            <a:r>
              <a:rPr lang="pl-PL" altLang="pl-PL"/>
              <a:t>Niedopasowanie interfejsu dostępu do bazy danych (SQL) do języka programowania (np. Java), określana jako “niezgodność impedancji”.</a:t>
            </a:r>
          </a:p>
          <a:p>
            <a:endParaRPr lang="pl-PL" altLang="pl-PL"/>
          </a:p>
          <a:p>
            <a:r>
              <a:rPr lang="pl-PL" altLang="pl-PL"/>
              <a:t>Brak możliwości rozszerzalności typów (zagnieżdżania danych)</a:t>
            </a:r>
          </a:p>
          <a:p>
            <a:endParaRPr lang="pl-PL" altLang="pl-PL"/>
          </a:p>
          <a:p>
            <a:r>
              <a:rPr lang="pl-PL" altLang="pl-PL"/>
              <a:t>Brak systematycznego podejścia do informacji proceduralnej (metod)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73063" y="99377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373063" y="187801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373063" y="283527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374650" y="6059488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373063" y="5481638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373063" y="372745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373063" y="457041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Niezgodność modelu obiektowego i relacyjnego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46088" y="1069975"/>
            <a:ext cx="6754812" cy="1150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46088" y="1069975"/>
            <a:ext cx="6770687" cy="1150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>
            <a:off x="1501775" y="1649413"/>
            <a:ext cx="4675188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198" name="Freeform 9"/>
          <p:cNvSpPr>
            <a:spLocks/>
          </p:cNvSpPr>
          <p:nvPr/>
        </p:nvSpPr>
        <p:spPr bwMode="auto">
          <a:xfrm>
            <a:off x="5848350" y="1512888"/>
            <a:ext cx="284163" cy="265112"/>
          </a:xfrm>
          <a:custGeom>
            <a:avLst/>
            <a:gdLst>
              <a:gd name="T0" fmla="*/ 2147483646 w 179"/>
              <a:gd name="T1" fmla="*/ 2147483646 h 167"/>
              <a:gd name="T2" fmla="*/ 0 w 179"/>
              <a:gd name="T3" fmla="*/ 0 h 167"/>
              <a:gd name="T4" fmla="*/ 0 w 179"/>
              <a:gd name="T5" fmla="*/ 2147483646 h 167"/>
              <a:gd name="T6" fmla="*/ 2147483646 w 179"/>
              <a:gd name="T7" fmla="*/ 2147483646 h 1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9" h="167">
                <a:moveTo>
                  <a:pt x="179" y="84"/>
                </a:moveTo>
                <a:lnTo>
                  <a:pt x="0" y="0"/>
                </a:lnTo>
                <a:lnTo>
                  <a:pt x="0" y="167"/>
                </a:lnTo>
                <a:lnTo>
                  <a:pt x="179" y="84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grpSp>
        <p:nvGrpSpPr>
          <p:cNvPr id="8199" name="Group 10"/>
          <p:cNvGrpSpPr>
            <a:grpSpLocks/>
          </p:cNvGrpSpPr>
          <p:nvPr/>
        </p:nvGrpSpPr>
        <p:grpSpPr bwMode="auto">
          <a:xfrm>
            <a:off x="455613" y="1208088"/>
            <a:ext cx="1039812" cy="876300"/>
            <a:chOff x="732" y="761"/>
            <a:chExt cx="655" cy="552"/>
          </a:xfrm>
        </p:grpSpPr>
        <p:sp>
          <p:nvSpPr>
            <p:cNvPr id="8918" name="Rectangle 11"/>
            <p:cNvSpPr>
              <a:spLocks noChangeArrowheads="1"/>
            </p:cNvSpPr>
            <p:nvPr/>
          </p:nvSpPr>
          <p:spPr bwMode="auto">
            <a:xfrm>
              <a:off x="732" y="761"/>
              <a:ext cx="654" cy="5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8919" name="Rectangle 12"/>
            <p:cNvSpPr>
              <a:spLocks noChangeArrowheads="1"/>
            </p:cNvSpPr>
            <p:nvPr/>
          </p:nvSpPr>
          <p:spPr bwMode="auto">
            <a:xfrm>
              <a:off x="797" y="803"/>
              <a:ext cx="36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Firma</a:t>
              </a:r>
              <a:endParaRPr lang="pl-PL" altLang="pl-PL"/>
            </a:p>
          </p:txBody>
        </p:sp>
        <p:sp>
          <p:nvSpPr>
            <p:cNvPr id="8920" name="Rectangle 13"/>
            <p:cNvSpPr>
              <a:spLocks noChangeArrowheads="1"/>
            </p:cNvSpPr>
            <p:nvPr/>
          </p:nvSpPr>
          <p:spPr bwMode="auto">
            <a:xfrm>
              <a:off x="797" y="967"/>
              <a:ext cx="3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Nazwa</a:t>
              </a:r>
              <a:endParaRPr lang="pl-PL" altLang="pl-PL"/>
            </a:p>
          </p:txBody>
        </p:sp>
        <p:sp>
          <p:nvSpPr>
            <p:cNvPr id="8921" name="Rectangle 14"/>
            <p:cNvSpPr>
              <a:spLocks noChangeArrowheads="1"/>
            </p:cNvSpPr>
            <p:nvPr/>
          </p:nvSpPr>
          <p:spPr bwMode="auto">
            <a:xfrm>
              <a:off x="797" y="1127"/>
              <a:ext cx="4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Miejsce</a:t>
              </a:r>
              <a:endParaRPr lang="pl-PL" altLang="pl-PL"/>
            </a:p>
          </p:txBody>
        </p:sp>
        <p:sp>
          <p:nvSpPr>
            <p:cNvPr id="8922" name="Rectangle 15"/>
            <p:cNvSpPr>
              <a:spLocks noChangeArrowheads="1"/>
            </p:cNvSpPr>
            <p:nvPr/>
          </p:nvSpPr>
          <p:spPr bwMode="auto">
            <a:xfrm>
              <a:off x="1221" y="1127"/>
              <a:ext cx="10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 *</a:t>
              </a:r>
              <a:endParaRPr lang="pl-PL" altLang="pl-PL"/>
            </a:p>
          </p:txBody>
        </p:sp>
        <p:sp>
          <p:nvSpPr>
            <p:cNvPr id="8923" name="Line 16"/>
            <p:cNvSpPr>
              <a:spLocks noChangeShapeType="1"/>
            </p:cNvSpPr>
            <p:nvPr/>
          </p:nvSpPr>
          <p:spPr bwMode="auto">
            <a:xfrm>
              <a:off x="733" y="957"/>
              <a:ext cx="6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8200" name="Rectangle 17"/>
          <p:cNvSpPr>
            <a:spLocks noChangeArrowheads="1"/>
          </p:cNvSpPr>
          <p:nvPr/>
        </p:nvSpPr>
        <p:spPr bwMode="auto">
          <a:xfrm>
            <a:off x="4248150" y="1335088"/>
            <a:ext cx="1181100" cy="622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201" name="Rectangle 18"/>
          <p:cNvSpPr>
            <a:spLocks noChangeArrowheads="1"/>
          </p:cNvSpPr>
          <p:nvPr/>
        </p:nvSpPr>
        <p:spPr bwMode="auto">
          <a:xfrm>
            <a:off x="4349750" y="1401763"/>
            <a:ext cx="9953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700" b="1">
                <a:solidFill>
                  <a:srgbClr val="000000"/>
                </a:solidFill>
                <a:latin typeface="Times New Roman" panose="02020603050405020304" pitchFamily="18" charset="0"/>
              </a:rPr>
              <a:t>Pracownik</a:t>
            </a:r>
            <a:endParaRPr lang="pl-PL" altLang="pl-PL"/>
          </a:p>
        </p:txBody>
      </p:sp>
      <p:sp>
        <p:nvSpPr>
          <p:cNvPr id="8202" name="Rectangle 19"/>
          <p:cNvSpPr>
            <a:spLocks noChangeArrowheads="1"/>
          </p:cNvSpPr>
          <p:nvPr/>
        </p:nvSpPr>
        <p:spPr bwMode="auto">
          <a:xfrm>
            <a:off x="4349750" y="1662113"/>
            <a:ext cx="6524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700">
                <a:solidFill>
                  <a:srgbClr val="000000"/>
                </a:solidFill>
                <a:latin typeface="Times New Roman" panose="02020603050405020304" pitchFamily="18" charset="0"/>
              </a:rPr>
              <a:t>Zawód </a:t>
            </a:r>
            <a:endParaRPr lang="pl-PL" altLang="pl-PL"/>
          </a:p>
        </p:txBody>
      </p:sp>
      <p:sp>
        <p:nvSpPr>
          <p:cNvPr id="8203" name="Rectangle 20"/>
          <p:cNvSpPr>
            <a:spLocks noChangeArrowheads="1"/>
          </p:cNvSpPr>
          <p:nvPr/>
        </p:nvSpPr>
        <p:spPr bwMode="auto">
          <a:xfrm>
            <a:off x="4989513" y="166211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7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endParaRPr lang="pl-PL" altLang="pl-PL"/>
          </a:p>
        </p:txBody>
      </p:sp>
      <p:sp>
        <p:nvSpPr>
          <p:cNvPr id="8204" name="Line 21"/>
          <p:cNvSpPr>
            <a:spLocks noChangeShapeType="1"/>
          </p:cNvSpPr>
          <p:nvPr/>
        </p:nvSpPr>
        <p:spPr bwMode="auto">
          <a:xfrm>
            <a:off x="4251325" y="1643063"/>
            <a:ext cx="117633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grpSp>
        <p:nvGrpSpPr>
          <p:cNvPr id="8205" name="Group 22"/>
          <p:cNvGrpSpPr>
            <a:grpSpLocks/>
          </p:cNvGrpSpPr>
          <p:nvPr/>
        </p:nvGrpSpPr>
        <p:grpSpPr bwMode="auto">
          <a:xfrm>
            <a:off x="6156325" y="1079500"/>
            <a:ext cx="1052513" cy="1133475"/>
            <a:chOff x="4323" y="680"/>
            <a:chExt cx="663" cy="714"/>
          </a:xfrm>
        </p:grpSpPr>
        <p:sp>
          <p:nvSpPr>
            <p:cNvPr id="8910" name="Rectangle 23"/>
            <p:cNvSpPr>
              <a:spLocks noChangeArrowheads="1"/>
            </p:cNvSpPr>
            <p:nvPr/>
          </p:nvSpPr>
          <p:spPr bwMode="auto">
            <a:xfrm>
              <a:off x="4323" y="680"/>
              <a:ext cx="663" cy="7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8911" name="Rectangle 24"/>
            <p:cNvSpPr>
              <a:spLocks noChangeArrowheads="1"/>
            </p:cNvSpPr>
            <p:nvPr/>
          </p:nvSpPr>
          <p:spPr bwMode="auto">
            <a:xfrm>
              <a:off x="4387" y="722"/>
              <a:ext cx="37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Osoba</a:t>
              </a:r>
              <a:endParaRPr lang="pl-PL" altLang="pl-PL"/>
            </a:p>
          </p:txBody>
        </p:sp>
        <p:sp>
          <p:nvSpPr>
            <p:cNvPr id="8912" name="Rectangle 25"/>
            <p:cNvSpPr>
              <a:spLocks noChangeArrowheads="1"/>
            </p:cNvSpPr>
            <p:nvPr/>
          </p:nvSpPr>
          <p:spPr bwMode="auto">
            <a:xfrm>
              <a:off x="4387" y="886"/>
              <a:ext cx="54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Nazwisko</a:t>
              </a:r>
              <a:endParaRPr lang="pl-PL" altLang="pl-PL"/>
            </a:p>
          </p:txBody>
        </p:sp>
        <p:sp>
          <p:nvSpPr>
            <p:cNvPr id="8913" name="Rectangle 26"/>
            <p:cNvSpPr>
              <a:spLocks noChangeArrowheads="1"/>
            </p:cNvSpPr>
            <p:nvPr/>
          </p:nvSpPr>
          <p:spPr bwMode="auto">
            <a:xfrm>
              <a:off x="4387" y="1047"/>
              <a:ext cx="18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Imi</a:t>
              </a:r>
              <a:endParaRPr lang="pl-PL" altLang="pl-PL"/>
            </a:p>
          </p:txBody>
        </p:sp>
        <p:sp>
          <p:nvSpPr>
            <p:cNvPr id="8914" name="Rectangle 27"/>
            <p:cNvSpPr>
              <a:spLocks noChangeArrowheads="1"/>
            </p:cNvSpPr>
            <p:nvPr/>
          </p:nvSpPr>
          <p:spPr bwMode="auto">
            <a:xfrm>
              <a:off x="4573" y="1047"/>
              <a:ext cx="6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ę</a:t>
              </a:r>
              <a:endParaRPr lang="pl-PL" altLang="pl-PL"/>
            </a:p>
          </p:txBody>
        </p:sp>
        <p:sp>
          <p:nvSpPr>
            <p:cNvPr id="8915" name="Rectangle 28"/>
            <p:cNvSpPr>
              <a:spLocks noChangeArrowheads="1"/>
            </p:cNvSpPr>
            <p:nvPr/>
          </p:nvSpPr>
          <p:spPr bwMode="auto">
            <a:xfrm>
              <a:off x="4633" y="1047"/>
              <a:ext cx="10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 *</a:t>
              </a:r>
              <a:endParaRPr lang="pl-PL" altLang="pl-PL"/>
            </a:p>
          </p:txBody>
        </p:sp>
        <p:sp>
          <p:nvSpPr>
            <p:cNvPr id="8916" name="Rectangle 29"/>
            <p:cNvSpPr>
              <a:spLocks noChangeArrowheads="1"/>
            </p:cNvSpPr>
            <p:nvPr/>
          </p:nvSpPr>
          <p:spPr bwMode="auto">
            <a:xfrm>
              <a:off x="4387" y="1208"/>
              <a:ext cx="42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Adres *</a:t>
              </a:r>
              <a:endParaRPr lang="pl-PL" altLang="pl-PL"/>
            </a:p>
          </p:txBody>
        </p:sp>
        <p:sp>
          <p:nvSpPr>
            <p:cNvPr id="8917" name="Line 30"/>
            <p:cNvSpPr>
              <a:spLocks noChangeShapeType="1"/>
            </p:cNvSpPr>
            <p:nvPr/>
          </p:nvSpPr>
          <p:spPr bwMode="auto">
            <a:xfrm flipV="1">
              <a:off x="4324" y="878"/>
              <a:ext cx="657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8206" name="Group 31"/>
          <p:cNvGrpSpPr>
            <a:grpSpLocks/>
          </p:cNvGrpSpPr>
          <p:nvPr/>
        </p:nvGrpSpPr>
        <p:grpSpPr bwMode="auto">
          <a:xfrm>
            <a:off x="2209800" y="1208088"/>
            <a:ext cx="1395413" cy="876300"/>
            <a:chOff x="1837" y="761"/>
            <a:chExt cx="879" cy="552"/>
          </a:xfrm>
        </p:grpSpPr>
        <p:sp>
          <p:nvSpPr>
            <p:cNvPr id="8902" name="Rectangle 32"/>
            <p:cNvSpPr>
              <a:spLocks noChangeArrowheads="1"/>
            </p:cNvSpPr>
            <p:nvPr/>
          </p:nvSpPr>
          <p:spPr bwMode="auto">
            <a:xfrm>
              <a:off x="1837" y="761"/>
              <a:ext cx="879" cy="5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8903" name="Rectangle 33"/>
            <p:cNvSpPr>
              <a:spLocks noChangeArrowheads="1"/>
            </p:cNvSpPr>
            <p:nvPr/>
          </p:nvSpPr>
          <p:spPr bwMode="auto">
            <a:xfrm>
              <a:off x="1902" y="803"/>
              <a:ext cx="7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Zatrudnienie</a:t>
              </a:r>
              <a:endParaRPr lang="pl-PL" altLang="pl-PL"/>
            </a:p>
          </p:txBody>
        </p:sp>
        <p:sp>
          <p:nvSpPr>
            <p:cNvPr id="8904" name="Rectangle 34"/>
            <p:cNvSpPr>
              <a:spLocks noChangeArrowheads="1"/>
            </p:cNvSpPr>
            <p:nvPr/>
          </p:nvSpPr>
          <p:spPr bwMode="auto">
            <a:xfrm>
              <a:off x="1902" y="967"/>
              <a:ext cx="2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Wyp</a:t>
              </a:r>
              <a:endParaRPr lang="pl-PL" altLang="pl-PL"/>
            </a:p>
          </p:txBody>
        </p:sp>
        <p:sp>
          <p:nvSpPr>
            <p:cNvPr id="8905" name="Rectangle 35"/>
            <p:cNvSpPr>
              <a:spLocks noChangeArrowheads="1"/>
            </p:cNvSpPr>
            <p:nvPr/>
          </p:nvSpPr>
          <p:spPr bwMode="auto">
            <a:xfrm>
              <a:off x="2161" y="967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ł</a:t>
              </a:r>
              <a:endParaRPr lang="pl-PL" altLang="pl-PL"/>
            </a:p>
          </p:txBody>
        </p:sp>
        <p:sp>
          <p:nvSpPr>
            <p:cNvPr id="8906" name="Rectangle 36"/>
            <p:cNvSpPr>
              <a:spLocks noChangeArrowheads="1"/>
            </p:cNvSpPr>
            <p:nvPr/>
          </p:nvSpPr>
          <p:spPr bwMode="auto">
            <a:xfrm>
              <a:off x="2198" y="967"/>
              <a:ext cx="15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ata</a:t>
              </a:r>
              <a:endParaRPr lang="pl-PL" altLang="pl-PL"/>
            </a:p>
          </p:txBody>
        </p:sp>
        <p:sp>
          <p:nvSpPr>
            <p:cNvPr id="8907" name="Rectangle 37"/>
            <p:cNvSpPr>
              <a:spLocks noChangeArrowheads="1"/>
            </p:cNvSpPr>
            <p:nvPr/>
          </p:nvSpPr>
          <p:spPr bwMode="auto">
            <a:xfrm>
              <a:off x="2355" y="967"/>
              <a:ext cx="10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 *</a:t>
              </a:r>
              <a:endParaRPr lang="pl-PL" altLang="pl-PL"/>
            </a:p>
          </p:txBody>
        </p:sp>
        <p:sp>
          <p:nvSpPr>
            <p:cNvPr id="8908" name="Rectangle 38"/>
            <p:cNvSpPr>
              <a:spLocks noChangeArrowheads="1"/>
            </p:cNvSpPr>
            <p:nvPr/>
          </p:nvSpPr>
          <p:spPr bwMode="auto">
            <a:xfrm>
              <a:off x="1902" y="1127"/>
              <a:ext cx="44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Ocena *</a:t>
              </a:r>
              <a:endParaRPr lang="pl-PL" altLang="pl-PL"/>
            </a:p>
          </p:txBody>
        </p:sp>
        <p:sp>
          <p:nvSpPr>
            <p:cNvPr id="8909" name="Line 39"/>
            <p:cNvSpPr>
              <a:spLocks noChangeShapeType="1"/>
            </p:cNvSpPr>
            <p:nvPr/>
          </p:nvSpPr>
          <p:spPr bwMode="auto">
            <a:xfrm flipV="1">
              <a:off x="1839" y="962"/>
              <a:ext cx="86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8207" name="Rectangle 40"/>
          <p:cNvSpPr>
            <a:spLocks noChangeArrowheads="1"/>
          </p:cNvSpPr>
          <p:nvPr/>
        </p:nvSpPr>
        <p:spPr bwMode="auto">
          <a:xfrm>
            <a:off x="1624013" y="1358900"/>
            <a:ext cx="4397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208" name="Rectangle 41"/>
          <p:cNvSpPr>
            <a:spLocks noChangeArrowheads="1"/>
          </p:cNvSpPr>
          <p:nvPr/>
        </p:nvSpPr>
        <p:spPr bwMode="auto">
          <a:xfrm>
            <a:off x="1720850" y="1423988"/>
            <a:ext cx="2524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700">
                <a:solidFill>
                  <a:srgbClr val="000000"/>
                </a:solidFill>
                <a:latin typeface="Times New Roman" panose="02020603050405020304" pitchFamily="18" charset="0"/>
              </a:rPr>
              <a:t>FZ</a:t>
            </a:r>
            <a:endParaRPr lang="pl-PL" altLang="pl-PL"/>
          </a:p>
        </p:txBody>
      </p:sp>
      <p:sp>
        <p:nvSpPr>
          <p:cNvPr id="8209" name="Rectangle 42"/>
          <p:cNvSpPr>
            <a:spLocks noChangeArrowheads="1"/>
          </p:cNvSpPr>
          <p:nvPr/>
        </p:nvSpPr>
        <p:spPr bwMode="auto">
          <a:xfrm>
            <a:off x="3733800" y="1358900"/>
            <a:ext cx="439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210" name="Rectangle 43"/>
          <p:cNvSpPr>
            <a:spLocks noChangeArrowheads="1"/>
          </p:cNvSpPr>
          <p:nvPr/>
        </p:nvSpPr>
        <p:spPr bwMode="auto">
          <a:xfrm>
            <a:off x="3829050" y="1423988"/>
            <a:ext cx="2524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700">
                <a:solidFill>
                  <a:srgbClr val="000000"/>
                </a:solidFill>
                <a:latin typeface="Times New Roman" panose="02020603050405020304" pitchFamily="18" charset="0"/>
              </a:rPr>
              <a:t>PZ</a:t>
            </a:r>
            <a:endParaRPr lang="pl-PL" altLang="pl-PL"/>
          </a:p>
        </p:txBody>
      </p:sp>
      <p:sp>
        <p:nvSpPr>
          <p:cNvPr id="8211" name="Rectangle 44"/>
          <p:cNvSpPr>
            <a:spLocks noChangeArrowheads="1"/>
          </p:cNvSpPr>
          <p:nvPr/>
        </p:nvSpPr>
        <p:spPr bwMode="auto">
          <a:xfrm>
            <a:off x="585788" y="2354263"/>
            <a:ext cx="6770687" cy="40576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grpSp>
        <p:nvGrpSpPr>
          <p:cNvPr id="8212" name="Group 45"/>
          <p:cNvGrpSpPr>
            <a:grpSpLocks/>
          </p:cNvGrpSpPr>
          <p:nvPr/>
        </p:nvGrpSpPr>
        <p:grpSpPr bwMode="auto">
          <a:xfrm>
            <a:off x="649288" y="2563813"/>
            <a:ext cx="6632575" cy="3654425"/>
            <a:chOff x="854" y="1615"/>
            <a:chExt cx="4178" cy="2302"/>
          </a:xfrm>
        </p:grpSpPr>
        <p:grpSp>
          <p:nvGrpSpPr>
            <p:cNvPr id="8217" name="Group 46"/>
            <p:cNvGrpSpPr>
              <a:grpSpLocks/>
            </p:cNvGrpSpPr>
            <p:nvPr/>
          </p:nvGrpSpPr>
          <p:grpSpPr bwMode="auto">
            <a:xfrm>
              <a:off x="2522" y="2644"/>
              <a:ext cx="1379" cy="272"/>
              <a:chOff x="2522" y="2644"/>
              <a:chExt cx="1379" cy="272"/>
            </a:xfrm>
          </p:grpSpPr>
          <p:sp>
            <p:nvSpPr>
              <p:cNvPr id="8817" name="Freeform 47"/>
              <p:cNvSpPr>
                <a:spLocks/>
              </p:cNvSpPr>
              <p:nvPr/>
            </p:nvSpPr>
            <p:spPr bwMode="auto">
              <a:xfrm>
                <a:off x="3892" y="2644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1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18" name="Freeform 48"/>
              <p:cNvSpPr>
                <a:spLocks/>
              </p:cNvSpPr>
              <p:nvPr/>
            </p:nvSpPr>
            <p:spPr bwMode="auto">
              <a:xfrm>
                <a:off x="3875" y="2647"/>
                <a:ext cx="10" cy="8"/>
              </a:xfrm>
              <a:custGeom>
                <a:avLst/>
                <a:gdLst>
                  <a:gd name="T0" fmla="*/ 10 w 10"/>
                  <a:gd name="T1" fmla="*/ 7 h 8"/>
                  <a:gd name="T2" fmla="*/ 9 w 10"/>
                  <a:gd name="T3" fmla="*/ 0 h 8"/>
                  <a:gd name="T4" fmla="*/ 0 w 10"/>
                  <a:gd name="T5" fmla="*/ 1 h 8"/>
                  <a:gd name="T6" fmla="*/ 1 w 10"/>
                  <a:gd name="T7" fmla="*/ 8 h 8"/>
                  <a:gd name="T8" fmla="*/ 10 w 10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10" y="7"/>
                    </a:moveTo>
                    <a:lnTo>
                      <a:pt x="9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19" name="Freeform 49"/>
              <p:cNvSpPr>
                <a:spLocks/>
              </p:cNvSpPr>
              <p:nvPr/>
            </p:nvSpPr>
            <p:spPr bwMode="auto">
              <a:xfrm>
                <a:off x="3859" y="2650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1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20" name="Freeform 50"/>
              <p:cNvSpPr>
                <a:spLocks/>
              </p:cNvSpPr>
              <p:nvPr/>
            </p:nvSpPr>
            <p:spPr bwMode="auto">
              <a:xfrm>
                <a:off x="3843" y="2653"/>
                <a:ext cx="8" cy="8"/>
              </a:xfrm>
              <a:custGeom>
                <a:avLst/>
                <a:gdLst>
                  <a:gd name="T0" fmla="*/ 8 w 8"/>
                  <a:gd name="T1" fmla="*/ 7 h 8"/>
                  <a:gd name="T2" fmla="*/ 7 w 8"/>
                  <a:gd name="T3" fmla="*/ 0 h 8"/>
                  <a:gd name="T4" fmla="*/ 0 w 8"/>
                  <a:gd name="T5" fmla="*/ 1 h 8"/>
                  <a:gd name="T6" fmla="*/ 1 w 8"/>
                  <a:gd name="T7" fmla="*/ 8 h 8"/>
                  <a:gd name="T8" fmla="*/ 8 w 8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7"/>
                    </a:moveTo>
                    <a:lnTo>
                      <a:pt x="7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21" name="Freeform 51"/>
              <p:cNvSpPr>
                <a:spLocks/>
              </p:cNvSpPr>
              <p:nvPr/>
            </p:nvSpPr>
            <p:spPr bwMode="auto">
              <a:xfrm>
                <a:off x="3826" y="2656"/>
                <a:ext cx="10" cy="8"/>
              </a:xfrm>
              <a:custGeom>
                <a:avLst/>
                <a:gdLst>
                  <a:gd name="T0" fmla="*/ 10 w 10"/>
                  <a:gd name="T1" fmla="*/ 7 h 8"/>
                  <a:gd name="T2" fmla="*/ 9 w 10"/>
                  <a:gd name="T3" fmla="*/ 0 h 8"/>
                  <a:gd name="T4" fmla="*/ 0 w 10"/>
                  <a:gd name="T5" fmla="*/ 1 h 8"/>
                  <a:gd name="T6" fmla="*/ 1 w 10"/>
                  <a:gd name="T7" fmla="*/ 8 h 8"/>
                  <a:gd name="T8" fmla="*/ 10 w 10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10" y="7"/>
                    </a:moveTo>
                    <a:lnTo>
                      <a:pt x="9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22" name="Freeform 52"/>
              <p:cNvSpPr>
                <a:spLocks/>
              </p:cNvSpPr>
              <p:nvPr/>
            </p:nvSpPr>
            <p:spPr bwMode="auto">
              <a:xfrm>
                <a:off x="3810" y="2659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1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23" name="Freeform 53"/>
              <p:cNvSpPr>
                <a:spLocks/>
              </p:cNvSpPr>
              <p:nvPr/>
            </p:nvSpPr>
            <p:spPr bwMode="auto">
              <a:xfrm>
                <a:off x="3793" y="2662"/>
                <a:ext cx="9" cy="9"/>
              </a:xfrm>
              <a:custGeom>
                <a:avLst/>
                <a:gdLst>
                  <a:gd name="T0" fmla="*/ 9 w 9"/>
                  <a:gd name="T1" fmla="*/ 8 h 9"/>
                  <a:gd name="T2" fmla="*/ 8 w 9"/>
                  <a:gd name="T3" fmla="*/ 0 h 9"/>
                  <a:gd name="T4" fmla="*/ 0 w 9"/>
                  <a:gd name="T5" fmla="*/ 1 h 9"/>
                  <a:gd name="T6" fmla="*/ 1 w 9"/>
                  <a:gd name="T7" fmla="*/ 9 h 9"/>
                  <a:gd name="T8" fmla="*/ 9 w 9"/>
                  <a:gd name="T9" fmla="*/ 8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8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24" name="Freeform 54"/>
              <p:cNvSpPr>
                <a:spLocks/>
              </p:cNvSpPr>
              <p:nvPr/>
            </p:nvSpPr>
            <p:spPr bwMode="auto">
              <a:xfrm>
                <a:off x="3777" y="2665"/>
                <a:ext cx="10" cy="9"/>
              </a:xfrm>
              <a:custGeom>
                <a:avLst/>
                <a:gdLst>
                  <a:gd name="T0" fmla="*/ 10 w 10"/>
                  <a:gd name="T1" fmla="*/ 8 h 9"/>
                  <a:gd name="T2" fmla="*/ 9 w 10"/>
                  <a:gd name="T3" fmla="*/ 0 h 9"/>
                  <a:gd name="T4" fmla="*/ 0 w 10"/>
                  <a:gd name="T5" fmla="*/ 1 h 9"/>
                  <a:gd name="T6" fmla="*/ 1 w 10"/>
                  <a:gd name="T7" fmla="*/ 9 h 9"/>
                  <a:gd name="T8" fmla="*/ 10 w 10"/>
                  <a:gd name="T9" fmla="*/ 8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8"/>
                    </a:moveTo>
                    <a:lnTo>
                      <a:pt x="9" y="0"/>
                    </a:lnTo>
                    <a:lnTo>
                      <a:pt x="0" y="1"/>
                    </a:lnTo>
                    <a:lnTo>
                      <a:pt x="1" y="9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25" name="Freeform 55"/>
              <p:cNvSpPr>
                <a:spLocks/>
              </p:cNvSpPr>
              <p:nvPr/>
            </p:nvSpPr>
            <p:spPr bwMode="auto">
              <a:xfrm>
                <a:off x="3761" y="2668"/>
                <a:ext cx="9" cy="9"/>
              </a:xfrm>
              <a:custGeom>
                <a:avLst/>
                <a:gdLst>
                  <a:gd name="T0" fmla="*/ 9 w 9"/>
                  <a:gd name="T1" fmla="*/ 8 h 9"/>
                  <a:gd name="T2" fmla="*/ 8 w 9"/>
                  <a:gd name="T3" fmla="*/ 0 h 9"/>
                  <a:gd name="T4" fmla="*/ 0 w 9"/>
                  <a:gd name="T5" fmla="*/ 2 h 9"/>
                  <a:gd name="T6" fmla="*/ 1 w 9"/>
                  <a:gd name="T7" fmla="*/ 9 h 9"/>
                  <a:gd name="T8" fmla="*/ 9 w 9"/>
                  <a:gd name="T9" fmla="*/ 8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8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26" name="Freeform 56"/>
              <p:cNvSpPr>
                <a:spLocks/>
              </p:cNvSpPr>
              <p:nvPr/>
            </p:nvSpPr>
            <p:spPr bwMode="auto">
              <a:xfrm>
                <a:off x="3744" y="2672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1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27" name="Freeform 57"/>
              <p:cNvSpPr>
                <a:spLocks/>
              </p:cNvSpPr>
              <p:nvPr/>
            </p:nvSpPr>
            <p:spPr bwMode="auto">
              <a:xfrm>
                <a:off x="3728" y="2675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1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28" name="Freeform 58"/>
              <p:cNvSpPr>
                <a:spLocks/>
              </p:cNvSpPr>
              <p:nvPr/>
            </p:nvSpPr>
            <p:spPr bwMode="auto">
              <a:xfrm>
                <a:off x="3712" y="2678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1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29" name="Freeform 59"/>
              <p:cNvSpPr>
                <a:spLocks/>
              </p:cNvSpPr>
              <p:nvPr/>
            </p:nvSpPr>
            <p:spPr bwMode="auto">
              <a:xfrm>
                <a:off x="3695" y="2681"/>
                <a:ext cx="10" cy="8"/>
              </a:xfrm>
              <a:custGeom>
                <a:avLst/>
                <a:gdLst>
                  <a:gd name="T0" fmla="*/ 10 w 10"/>
                  <a:gd name="T1" fmla="*/ 7 h 8"/>
                  <a:gd name="T2" fmla="*/ 8 w 10"/>
                  <a:gd name="T3" fmla="*/ 0 h 8"/>
                  <a:gd name="T4" fmla="*/ 0 w 10"/>
                  <a:gd name="T5" fmla="*/ 1 h 8"/>
                  <a:gd name="T6" fmla="*/ 1 w 10"/>
                  <a:gd name="T7" fmla="*/ 8 h 8"/>
                  <a:gd name="T8" fmla="*/ 10 w 10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10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30" name="Freeform 60"/>
              <p:cNvSpPr>
                <a:spLocks/>
              </p:cNvSpPr>
              <p:nvPr/>
            </p:nvSpPr>
            <p:spPr bwMode="auto">
              <a:xfrm>
                <a:off x="3678" y="2684"/>
                <a:ext cx="10" cy="8"/>
              </a:xfrm>
              <a:custGeom>
                <a:avLst/>
                <a:gdLst>
                  <a:gd name="T0" fmla="*/ 10 w 10"/>
                  <a:gd name="T1" fmla="*/ 7 h 8"/>
                  <a:gd name="T2" fmla="*/ 9 w 10"/>
                  <a:gd name="T3" fmla="*/ 0 h 8"/>
                  <a:gd name="T4" fmla="*/ 0 w 10"/>
                  <a:gd name="T5" fmla="*/ 1 h 8"/>
                  <a:gd name="T6" fmla="*/ 2 w 10"/>
                  <a:gd name="T7" fmla="*/ 8 h 8"/>
                  <a:gd name="T8" fmla="*/ 10 w 10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10" y="7"/>
                    </a:moveTo>
                    <a:lnTo>
                      <a:pt x="9" y="0"/>
                    </a:lnTo>
                    <a:lnTo>
                      <a:pt x="0" y="1"/>
                    </a:lnTo>
                    <a:lnTo>
                      <a:pt x="2" y="8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31" name="Freeform 61"/>
              <p:cNvSpPr>
                <a:spLocks/>
              </p:cNvSpPr>
              <p:nvPr/>
            </p:nvSpPr>
            <p:spPr bwMode="auto">
              <a:xfrm>
                <a:off x="3663" y="2687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8 w 9"/>
                  <a:gd name="T3" fmla="*/ 0 h 9"/>
                  <a:gd name="T4" fmla="*/ 0 w 9"/>
                  <a:gd name="T5" fmla="*/ 1 h 9"/>
                  <a:gd name="T6" fmla="*/ 1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32" name="Freeform 62"/>
              <p:cNvSpPr>
                <a:spLocks/>
              </p:cNvSpPr>
              <p:nvPr/>
            </p:nvSpPr>
            <p:spPr bwMode="auto">
              <a:xfrm>
                <a:off x="3646" y="2690"/>
                <a:ext cx="10" cy="9"/>
              </a:xfrm>
              <a:custGeom>
                <a:avLst/>
                <a:gdLst>
                  <a:gd name="T0" fmla="*/ 10 w 10"/>
                  <a:gd name="T1" fmla="*/ 8 h 9"/>
                  <a:gd name="T2" fmla="*/ 9 w 10"/>
                  <a:gd name="T3" fmla="*/ 0 h 9"/>
                  <a:gd name="T4" fmla="*/ 0 w 10"/>
                  <a:gd name="T5" fmla="*/ 1 h 9"/>
                  <a:gd name="T6" fmla="*/ 1 w 10"/>
                  <a:gd name="T7" fmla="*/ 9 h 9"/>
                  <a:gd name="T8" fmla="*/ 10 w 10"/>
                  <a:gd name="T9" fmla="*/ 8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8"/>
                    </a:moveTo>
                    <a:lnTo>
                      <a:pt x="9" y="0"/>
                    </a:lnTo>
                    <a:lnTo>
                      <a:pt x="0" y="1"/>
                    </a:lnTo>
                    <a:lnTo>
                      <a:pt x="1" y="9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33" name="Freeform 63"/>
              <p:cNvSpPr>
                <a:spLocks/>
              </p:cNvSpPr>
              <p:nvPr/>
            </p:nvSpPr>
            <p:spPr bwMode="auto">
              <a:xfrm>
                <a:off x="3630" y="2693"/>
                <a:ext cx="9" cy="9"/>
              </a:xfrm>
              <a:custGeom>
                <a:avLst/>
                <a:gdLst>
                  <a:gd name="T0" fmla="*/ 9 w 9"/>
                  <a:gd name="T1" fmla="*/ 8 h 9"/>
                  <a:gd name="T2" fmla="*/ 8 w 9"/>
                  <a:gd name="T3" fmla="*/ 0 h 9"/>
                  <a:gd name="T4" fmla="*/ 0 w 9"/>
                  <a:gd name="T5" fmla="*/ 1 h 9"/>
                  <a:gd name="T6" fmla="*/ 1 w 9"/>
                  <a:gd name="T7" fmla="*/ 9 h 9"/>
                  <a:gd name="T8" fmla="*/ 9 w 9"/>
                  <a:gd name="T9" fmla="*/ 8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8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34" name="Freeform 64"/>
              <p:cNvSpPr>
                <a:spLocks/>
              </p:cNvSpPr>
              <p:nvPr/>
            </p:nvSpPr>
            <p:spPr bwMode="auto">
              <a:xfrm>
                <a:off x="3614" y="2697"/>
                <a:ext cx="8" cy="8"/>
              </a:xfrm>
              <a:custGeom>
                <a:avLst/>
                <a:gdLst>
                  <a:gd name="T0" fmla="*/ 8 w 8"/>
                  <a:gd name="T1" fmla="*/ 7 h 8"/>
                  <a:gd name="T2" fmla="*/ 7 w 8"/>
                  <a:gd name="T3" fmla="*/ 0 h 8"/>
                  <a:gd name="T4" fmla="*/ 0 w 8"/>
                  <a:gd name="T5" fmla="*/ 1 h 8"/>
                  <a:gd name="T6" fmla="*/ 1 w 8"/>
                  <a:gd name="T7" fmla="*/ 8 h 8"/>
                  <a:gd name="T8" fmla="*/ 8 w 8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7"/>
                    </a:moveTo>
                    <a:lnTo>
                      <a:pt x="7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35" name="Freeform 65"/>
              <p:cNvSpPr>
                <a:spLocks/>
              </p:cNvSpPr>
              <p:nvPr/>
            </p:nvSpPr>
            <p:spPr bwMode="auto">
              <a:xfrm>
                <a:off x="3597" y="2700"/>
                <a:ext cx="10" cy="8"/>
              </a:xfrm>
              <a:custGeom>
                <a:avLst/>
                <a:gdLst>
                  <a:gd name="T0" fmla="*/ 10 w 10"/>
                  <a:gd name="T1" fmla="*/ 7 h 8"/>
                  <a:gd name="T2" fmla="*/ 9 w 10"/>
                  <a:gd name="T3" fmla="*/ 0 h 8"/>
                  <a:gd name="T4" fmla="*/ 0 w 10"/>
                  <a:gd name="T5" fmla="*/ 1 h 8"/>
                  <a:gd name="T6" fmla="*/ 1 w 10"/>
                  <a:gd name="T7" fmla="*/ 8 h 8"/>
                  <a:gd name="T8" fmla="*/ 10 w 10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10" y="7"/>
                    </a:moveTo>
                    <a:lnTo>
                      <a:pt x="9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36" name="Freeform 66"/>
              <p:cNvSpPr>
                <a:spLocks/>
              </p:cNvSpPr>
              <p:nvPr/>
            </p:nvSpPr>
            <p:spPr bwMode="auto">
              <a:xfrm>
                <a:off x="3581" y="2703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8 w 9"/>
                  <a:gd name="T3" fmla="*/ 0 h 9"/>
                  <a:gd name="T4" fmla="*/ 0 w 9"/>
                  <a:gd name="T5" fmla="*/ 2 h 9"/>
                  <a:gd name="T6" fmla="*/ 1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37" name="Freeform 67"/>
              <p:cNvSpPr>
                <a:spLocks/>
              </p:cNvSpPr>
              <p:nvPr/>
            </p:nvSpPr>
            <p:spPr bwMode="auto">
              <a:xfrm>
                <a:off x="3564" y="2706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8 w 9"/>
                  <a:gd name="T3" fmla="*/ 0 h 9"/>
                  <a:gd name="T4" fmla="*/ 0 w 9"/>
                  <a:gd name="T5" fmla="*/ 2 h 9"/>
                  <a:gd name="T6" fmla="*/ 1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38" name="Freeform 68"/>
              <p:cNvSpPr>
                <a:spLocks/>
              </p:cNvSpPr>
              <p:nvPr/>
            </p:nvSpPr>
            <p:spPr bwMode="auto">
              <a:xfrm>
                <a:off x="3548" y="2709"/>
                <a:ext cx="10" cy="9"/>
              </a:xfrm>
              <a:custGeom>
                <a:avLst/>
                <a:gdLst>
                  <a:gd name="T0" fmla="*/ 10 w 10"/>
                  <a:gd name="T1" fmla="*/ 7 h 9"/>
                  <a:gd name="T2" fmla="*/ 9 w 10"/>
                  <a:gd name="T3" fmla="*/ 0 h 9"/>
                  <a:gd name="T4" fmla="*/ 0 w 10"/>
                  <a:gd name="T5" fmla="*/ 2 h 9"/>
                  <a:gd name="T6" fmla="*/ 1 w 10"/>
                  <a:gd name="T7" fmla="*/ 9 h 9"/>
                  <a:gd name="T8" fmla="*/ 10 w 10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7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39" name="Freeform 69"/>
              <p:cNvSpPr>
                <a:spLocks/>
              </p:cNvSpPr>
              <p:nvPr/>
            </p:nvSpPr>
            <p:spPr bwMode="auto">
              <a:xfrm>
                <a:off x="3532" y="2712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8 w 9"/>
                  <a:gd name="T3" fmla="*/ 0 h 9"/>
                  <a:gd name="T4" fmla="*/ 0 w 9"/>
                  <a:gd name="T5" fmla="*/ 2 h 9"/>
                  <a:gd name="T6" fmla="*/ 1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40" name="Freeform 70"/>
              <p:cNvSpPr>
                <a:spLocks/>
              </p:cNvSpPr>
              <p:nvPr/>
            </p:nvSpPr>
            <p:spPr bwMode="auto">
              <a:xfrm>
                <a:off x="3515" y="2715"/>
                <a:ext cx="9" cy="10"/>
              </a:xfrm>
              <a:custGeom>
                <a:avLst/>
                <a:gdLst>
                  <a:gd name="T0" fmla="*/ 9 w 9"/>
                  <a:gd name="T1" fmla="*/ 8 h 10"/>
                  <a:gd name="T2" fmla="*/ 8 w 9"/>
                  <a:gd name="T3" fmla="*/ 0 h 10"/>
                  <a:gd name="T4" fmla="*/ 0 w 9"/>
                  <a:gd name="T5" fmla="*/ 2 h 10"/>
                  <a:gd name="T6" fmla="*/ 1 w 9"/>
                  <a:gd name="T7" fmla="*/ 10 h 10"/>
                  <a:gd name="T8" fmla="*/ 9 w 9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41" name="Freeform 71"/>
              <p:cNvSpPr>
                <a:spLocks/>
              </p:cNvSpPr>
              <p:nvPr/>
            </p:nvSpPr>
            <p:spPr bwMode="auto">
              <a:xfrm>
                <a:off x="3499" y="2718"/>
                <a:ext cx="9" cy="10"/>
              </a:xfrm>
              <a:custGeom>
                <a:avLst/>
                <a:gdLst>
                  <a:gd name="T0" fmla="*/ 9 w 9"/>
                  <a:gd name="T1" fmla="*/ 8 h 10"/>
                  <a:gd name="T2" fmla="*/ 8 w 9"/>
                  <a:gd name="T3" fmla="*/ 0 h 10"/>
                  <a:gd name="T4" fmla="*/ 0 w 9"/>
                  <a:gd name="T5" fmla="*/ 2 h 10"/>
                  <a:gd name="T6" fmla="*/ 1 w 9"/>
                  <a:gd name="T7" fmla="*/ 10 h 10"/>
                  <a:gd name="T8" fmla="*/ 9 w 9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42" name="Freeform 72"/>
              <p:cNvSpPr>
                <a:spLocks/>
              </p:cNvSpPr>
              <p:nvPr/>
            </p:nvSpPr>
            <p:spPr bwMode="auto">
              <a:xfrm>
                <a:off x="3483" y="2721"/>
                <a:ext cx="9" cy="10"/>
              </a:xfrm>
              <a:custGeom>
                <a:avLst/>
                <a:gdLst>
                  <a:gd name="T0" fmla="*/ 9 w 9"/>
                  <a:gd name="T1" fmla="*/ 8 h 10"/>
                  <a:gd name="T2" fmla="*/ 8 w 9"/>
                  <a:gd name="T3" fmla="*/ 0 h 10"/>
                  <a:gd name="T4" fmla="*/ 0 w 9"/>
                  <a:gd name="T5" fmla="*/ 3 h 10"/>
                  <a:gd name="T6" fmla="*/ 1 w 9"/>
                  <a:gd name="T7" fmla="*/ 10 h 10"/>
                  <a:gd name="T8" fmla="*/ 9 w 9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43" name="Freeform 73"/>
              <p:cNvSpPr>
                <a:spLocks/>
              </p:cNvSpPr>
              <p:nvPr/>
            </p:nvSpPr>
            <p:spPr bwMode="auto">
              <a:xfrm>
                <a:off x="3466" y="2725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8 w 9"/>
                  <a:gd name="T3" fmla="*/ 0 h 9"/>
                  <a:gd name="T4" fmla="*/ 0 w 9"/>
                  <a:gd name="T5" fmla="*/ 2 h 9"/>
                  <a:gd name="T6" fmla="*/ 1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44" name="Freeform 74"/>
              <p:cNvSpPr>
                <a:spLocks/>
              </p:cNvSpPr>
              <p:nvPr/>
            </p:nvSpPr>
            <p:spPr bwMode="auto">
              <a:xfrm>
                <a:off x="3449" y="2728"/>
                <a:ext cx="10" cy="9"/>
              </a:xfrm>
              <a:custGeom>
                <a:avLst/>
                <a:gdLst>
                  <a:gd name="T0" fmla="*/ 10 w 10"/>
                  <a:gd name="T1" fmla="*/ 7 h 9"/>
                  <a:gd name="T2" fmla="*/ 9 w 10"/>
                  <a:gd name="T3" fmla="*/ 0 h 9"/>
                  <a:gd name="T4" fmla="*/ 0 w 10"/>
                  <a:gd name="T5" fmla="*/ 2 h 9"/>
                  <a:gd name="T6" fmla="*/ 2 w 10"/>
                  <a:gd name="T7" fmla="*/ 9 h 9"/>
                  <a:gd name="T8" fmla="*/ 10 w 10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7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45" name="Freeform 75"/>
              <p:cNvSpPr>
                <a:spLocks/>
              </p:cNvSpPr>
              <p:nvPr/>
            </p:nvSpPr>
            <p:spPr bwMode="auto">
              <a:xfrm>
                <a:off x="3434" y="2731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8 w 9"/>
                  <a:gd name="T3" fmla="*/ 0 h 9"/>
                  <a:gd name="T4" fmla="*/ 0 w 9"/>
                  <a:gd name="T5" fmla="*/ 2 h 9"/>
                  <a:gd name="T6" fmla="*/ 1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46" name="Freeform 76"/>
              <p:cNvSpPr>
                <a:spLocks/>
              </p:cNvSpPr>
              <p:nvPr/>
            </p:nvSpPr>
            <p:spPr bwMode="auto">
              <a:xfrm>
                <a:off x="3417" y="2734"/>
                <a:ext cx="10" cy="9"/>
              </a:xfrm>
              <a:custGeom>
                <a:avLst/>
                <a:gdLst>
                  <a:gd name="T0" fmla="*/ 10 w 10"/>
                  <a:gd name="T1" fmla="*/ 7 h 9"/>
                  <a:gd name="T2" fmla="*/ 9 w 10"/>
                  <a:gd name="T3" fmla="*/ 0 h 9"/>
                  <a:gd name="T4" fmla="*/ 0 w 10"/>
                  <a:gd name="T5" fmla="*/ 2 h 9"/>
                  <a:gd name="T6" fmla="*/ 1 w 10"/>
                  <a:gd name="T7" fmla="*/ 9 h 9"/>
                  <a:gd name="T8" fmla="*/ 10 w 10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7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47" name="Freeform 77"/>
              <p:cNvSpPr>
                <a:spLocks/>
              </p:cNvSpPr>
              <p:nvPr/>
            </p:nvSpPr>
            <p:spPr bwMode="auto">
              <a:xfrm>
                <a:off x="3401" y="2737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8 w 9"/>
                  <a:gd name="T3" fmla="*/ 0 h 9"/>
                  <a:gd name="T4" fmla="*/ 0 w 9"/>
                  <a:gd name="T5" fmla="*/ 2 h 9"/>
                  <a:gd name="T6" fmla="*/ 1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48" name="Freeform 78"/>
              <p:cNvSpPr>
                <a:spLocks/>
              </p:cNvSpPr>
              <p:nvPr/>
            </p:nvSpPr>
            <p:spPr bwMode="auto">
              <a:xfrm>
                <a:off x="3385" y="2740"/>
                <a:ext cx="8" cy="10"/>
              </a:xfrm>
              <a:custGeom>
                <a:avLst/>
                <a:gdLst>
                  <a:gd name="T0" fmla="*/ 8 w 8"/>
                  <a:gd name="T1" fmla="*/ 7 h 10"/>
                  <a:gd name="T2" fmla="*/ 7 w 8"/>
                  <a:gd name="T3" fmla="*/ 0 h 10"/>
                  <a:gd name="T4" fmla="*/ 0 w 8"/>
                  <a:gd name="T5" fmla="*/ 2 h 10"/>
                  <a:gd name="T6" fmla="*/ 1 w 8"/>
                  <a:gd name="T7" fmla="*/ 10 h 10"/>
                  <a:gd name="T8" fmla="*/ 8 w 8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8" y="7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1" y="1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49" name="Freeform 79"/>
              <p:cNvSpPr>
                <a:spLocks/>
              </p:cNvSpPr>
              <p:nvPr/>
            </p:nvSpPr>
            <p:spPr bwMode="auto">
              <a:xfrm>
                <a:off x="3368" y="2743"/>
                <a:ext cx="10" cy="10"/>
              </a:xfrm>
              <a:custGeom>
                <a:avLst/>
                <a:gdLst>
                  <a:gd name="T0" fmla="*/ 10 w 10"/>
                  <a:gd name="T1" fmla="*/ 8 h 10"/>
                  <a:gd name="T2" fmla="*/ 9 w 10"/>
                  <a:gd name="T3" fmla="*/ 0 h 10"/>
                  <a:gd name="T4" fmla="*/ 0 w 10"/>
                  <a:gd name="T5" fmla="*/ 2 h 10"/>
                  <a:gd name="T6" fmla="*/ 1 w 10"/>
                  <a:gd name="T7" fmla="*/ 10 h 10"/>
                  <a:gd name="T8" fmla="*/ 10 w 10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8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1" y="10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50" name="Freeform 80"/>
              <p:cNvSpPr>
                <a:spLocks/>
              </p:cNvSpPr>
              <p:nvPr/>
            </p:nvSpPr>
            <p:spPr bwMode="auto">
              <a:xfrm>
                <a:off x="3352" y="2746"/>
                <a:ext cx="9" cy="10"/>
              </a:xfrm>
              <a:custGeom>
                <a:avLst/>
                <a:gdLst>
                  <a:gd name="T0" fmla="*/ 9 w 9"/>
                  <a:gd name="T1" fmla="*/ 8 h 10"/>
                  <a:gd name="T2" fmla="*/ 8 w 9"/>
                  <a:gd name="T3" fmla="*/ 0 h 10"/>
                  <a:gd name="T4" fmla="*/ 0 w 9"/>
                  <a:gd name="T5" fmla="*/ 3 h 10"/>
                  <a:gd name="T6" fmla="*/ 1 w 9"/>
                  <a:gd name="T7" fmla="*/ 10 h 10"/>
                  <a:gd name="T8" fmla="*/ 9 w 9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51" name="Freeform 81"/>
              <p:cNvSpPr>
                <a:spLocks/>
              </p:cNvSpPr>
              <p:nvPr/>
            </p:nvSpPr>
            <p:spPr bwMode="auto">
              <a:xfrm>
                <a:off x="3335" y="2750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8 w 9"/>
                  <a:gd name="T3" fmla="*/ 0 h 9"/>
                  <a:gd name="T4" fmla="*/ 0 w 9"/>
                  <a:gd name="T5" fmla="*/ 2 h 9"/>
                  <a:gd name="T6" fmla="*/ 1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52" name="Freeform 82"/>
              <p:cNvSpPr>
                <a:spLocks/>
              </p:cNvSpPr>
              <p:nvPr/>
            </p:nvSpPr>
            <p:spPr bwMode="auto">
              <a:xfrm>
                <a:off x="3319" y="2753"/>
                <a:ext cx="10" cy="9"/>
              </a:xfrm>
              <a:custGeom>
                <a:avLst/>
                <a:gdLst>
                  <a:gd name="T0" fmla="*/ 10 w 10"/>
                  <a:gd name="T1" fmla="*/ 7 h 9"/>
                  <a:gd name="T2" fmla="*/ 9 w 10"/>
                  <a:gd name="T3" fmla="*/ 0 h 9"/>
                  <a:gd name="T4" fmla="*/ 0 w 10"/>
                  <a:gd name="T5" fmla="*/ 2 h 9"/>
                  <a:gd name="T6" fmla="*/ 1 w 10"/>
                  <a:gd name="T7" fmla="*/ 9 h 9"/>
                  <a:gd name="T8" fmla="*/ 10 w 10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7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53" name="Freeform 83"/>
              <p:cNvSpPr>
                <a:spLocks/>
              </p:cNvSpPr>
              <p:nvPr/>
            </p:nvSpPr>
            <p:spPr bwMode="auto">
              <a:xfrm>
                <a:off x="3303" y="2756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8 w 9"/>
                  <a:gd name="T3" fmla="*/ 0 h 9"/>
                  <a:gd name="T4" fmla="*/ 0 w 9"/>
                  <a:gd name="T5" fmla="*/ 2 h 9"/>
                  <a:gd name="T6" fmla="*/ 1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54" name="Freeform 84"/>
              <p:cNvSpPr>
                <a:spLocks/>
              </p:cNvSpPr>
              <p:nvPr/>
            </p:nvSpPr>
            <p:spPr bwMode="auto">
              <a:xfrm>
                <a:off x="3286" y="2759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8 w 9"/>
                  <a:gd name="T3" fmla="*/ 0 h 9"/>
                  <a:gd name="T4" fmla="*/ 0 w 9"/>
                  <a:gd name="T5" fmla="*/ 2 h 9"/>
                  <a:gd name="T6" fmla="*/ 1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55" name="Freeform 85"/>
              <p:cNvSpPr>
                <a:spLocks/>
              </p:cNvSpPr>
              <p:nvPr/>
            </p:nvSpPr>
            <p:spPr bwMode="auto">
              <a:xfrm>
                <a:off x="3270" y="2762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8 w 9"/>
                  <a:gd name="T3" fmla="*/ 0 h 9"/>
                  <a:gd name="T4" fmla="*/ 0 w 9"/>
                  <a:gd name="T5" fmla="*/ 2 h 9"/>
                  <a:gd name="T6" fmla="*/ 1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56" name="Freeform 86"/>
              <p:cNvSpPr>
                <a:spLocks/>
              </p:cNvSpPr>
              <p:nvPr/>
            </p:nvSpPr>
            <p:spPr bwMode="auto">
              <a:xfrm>
                <a:off x="3254" y="2766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1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57" name="Freeform 87"/>
              <p:cNvSpPr>
                <a:spLocks/>
              </p:cNvSpPr>
              <p:nvPr/>
            </p:nvSpPr>
            <p:spPr bwMode="auto">
              <a:xfrm>
                <a:off x="3237" y="2769"/>
                <a:ext cx="9" cy="9"/>
              </a:xfrm>
              <a:custGeom>
                <a:avLst/>
                <a:gdLst>
                  <a:gd name="T0" fmla="*/ 9 w 9"/>
                  <a:gd name="T1" fmla="*/ 8 h 9"/>
                  <a:gd name="T2" fmla="*/ 8 w 9"/>
                  <a:gd name="T3" fmla="*/ 0 h 9"/>
                  <a:gd name="T4" fmla="*/ 0 w 9"/>
                  <a:gd name="T5" fmla="*/ 1 h 9"/>
                  <a:gd name="T6" fmla="*/ 1 w 9"/>
                  <a:gd name="T7" fmla="*/ 9 h 9"/>
                  <a:gd name="T8" fmla="*/ 9 w 9"/>
                  <a:gd name="T9" fmla="*/ 8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8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58" name="Freeform 88"/>
              <p:cNvSpPr>
                <a:spLocks/>
              </p:cNvSpPr>
              <p:nvPr/>
            </p:nvSpPr>
            <p:spPr bwMode="auto">
              <a:xfrm>
                <a:off x="3220" y="2772"/>
                <a:ext cx="10" cy="9"/>
              </a:xfrm>
              <a:custGeom>
                <a:avLst/>
                <a:gdLst>
                  <a:gd name="T0" fmla="*/ 10 w 10"/>
                  <a:gd name="T1" fmla="*/ 8 h 9"/>
                  <a:gd name="T2" fmla="*/ 9 w 10"/>
                  <a:gd name="T3" fmla="*/ 0 h 9"/>
                  <a:gd name="T4" fmla="*/ 0 w 10"/>
                  <a:gd name="T5" fmla="*/ 1 h 9"/>
                  <a:gd name="T6" fmla="*/ 1 w 10"/>
                  <a:gd name="T7" fmla="*/ 9 h 9"/>
                  <a:gd name="T8" fmla="*/ 10 w 10"/>
                  <a:gd name="T9" fmla="*/ 8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8"/>
                    </a:moveTo>
                    <a:lnTo>
                      <a:pt x="9" y="0"/>
                    </a:lnTo>
                    <a:lnTo>
                      <a:pt x="0" y="1"/>
                    </a:lnTo>
                    <a:lnTo>
                      <a:pt x="1" y="9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59" name="Freeform 89"/>
              <p:cNvSpPr>
                <a:spLocks/>
              </p:cNvSpPr>
              <p:nvPr/>
            </p:nvSpPr>
            <p:spPr bwMode="auto">
              <a:xfrm>
                <a:off x="3205" y="2776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1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60" name="Freeform 90"/>
              <p:cNvSpPr>
                <a:spLocks/>
              </p:cNvSpPr>
              <p:nvPr/>
            </p:nvSpPr>
            <p:spPr bwMode="auto">
              <a:xfrm>
                <a:off x="3188" y="2779"/>
                <a:ext cx="10" cy="8"/>
              </a:xfrm>
              <a:custGeom>
                <a:avLst/>
                <a:gdLst>
                  <a:gd name="T0" fmla="*/ 10 w 10"/>
                  <a:gd name="T1" fmla="*/ 7 h 8"/>
                  <a:gd name="T2" fmla="*/ 9 w 10"/>
                  <a:gd name="T3" fmla="*/ 0 h 8"/>
                  <a:gd name="T4" fmla="*/ 0 w 10"/>
                  <a:gd name="T5" fmla="*/ 1 h 8"/>
                  <a:gd name="T6" fmla="*/ 1 w 10"/>
                  <a:gd name="T7" fmla="*/ 8 h 8"/>
                  <a:gd name="T8" fmla="*/ 10 w 10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10" y="7"/>
                    </a:moveTo>
                    <a:lnTo>
                      <a:pt x="9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61" name="Freeform 91"/>
              <p:cNvSpPr>
                <a:spLocks/>
              </p:cNvSpPr>
              <p:nvPr/>
            </p:nvSpPr>
            <p:spPr bwMode="auto">
              <a:xfrm>
                <a:off x="3172" y="2782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1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62" name="Freeform 92"/>
              <p:cNvSpPr>
                <a:spLocks/>
              </p:cNvSpPr>
              <p:nvPr/>
            </p:nvSpPr>
            <p:spPr bwMode="auto">
              <a:xfrm>
                <a:off x="3156" y="2785"/>
                <a:ext cx="8" cy="8"/>
              </a:xfrm>
              <a:custGeom>
                <a:avLst/>
                <a:gdLst>
                  <a:gd name="T0" fmla="*/ 8 w 8"/>
                  <a:gd name="T1" fmla="*/ 7 h 8"/>
                  <a:gd name="T2" fmla="*/ 7 w 8"/>
                  <a:gd name="T3" fmla="*/ 0 h 8"/>
                  <a:gd name="T4" fmla="*/ 0 w 8"/>
                  <a:gd name="T5" fmla="*/ 1 h 8"/>
                  <a:gd name="T6" fmla="*/ 1 w 8"/>
                  <a:gd name="T7" fmla="*/ 8 h 8"/>
                  <a:gd name="T8" fmla="*/ 8 w 8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7"/>
                    </a:moveTo>
                    <a:lnTo>
                      <a:pt x="7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63" name="Freeform 93"/>
              <p:cNvSpPr>
                <a:spLocks/>
              </p:cNvSpPr>
              <p:nvPr/>
            </p:nvSpPr>
            <p:spPr bwMode="auto">
              <a:xfrm>
                <a:off x="3139" y="2788"/>
                <a:ext cx="10" cy="8"/>
              </a:xfrm>
              <a:custGeom>
                <a:avLst/>
                <a:gdLst>
                  <a:gd name="T0" fmla="*/ 10 w 10"/>
                  <a:gd name="T1" fmla="*/ 7 h 8"/>
                  <a:gd name="T2" fmla="*/ 9 w 10"/>
                  <a:gd name="T3" fmla="*/ 0 h 8"/>
                  <a:gd name="T4" fmla="*/ 0 w 10"/>
                  <a:gd name="T5" fmla="*/ 1 h 8"/>
                  <a:gd name="T6" fmla="*/ 1 w 10"/>
                  <a:gd name="T7" fmla="*/ 8 h 8"/>
                  <a:gd name="T8" fmla="*/ 10 w 10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10" y="7"/>
                    </a:moveTo>
                    <a:lnTo>
                      <a:pt x="9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64" name="Freeform 94"/>
              <p:cNvSpPr>
                <a:spLocks/>
              </p:cNvSpPr>
              <p:nvPr/>
            </p:nvSpPr>
            <p:spPr bwMode="auto">
              <a:xfrm>
                <a:off x="3123" y="2791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1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65" name="Freeform 95"/>
              <p:cNvSpPr>
                <a:spLocks/>
              </p:cNvSpPr>
              <p:nvPr/>
            </p:nvSpPr>
            <p:spPr bwMode="auto">
              <a:xfrm>
                <a:off x="3107" y="2794"/>
                <a:ext cx="8" cy="9"/>
              </a:xfrm>
              <a:custGeom>
                <a:avLst/>
                <a:gdLst>
                  <a:gd name="T0" fmla="*/ 8 w 8"/>
                  <a:gd name="T1" fmla="*/ 7 h 9"/>
                  <a:gd name="T2" fmla="*/ 7 w 8"/>
                  <a:gd name="T3" fmla="*/ 0 h 9"/>
                  <a:gd name="T4" fmla="*/ 0 w 8"/>
                  <a:gd name="T5" fmla="*/ 1 h 9"/>
                  <a:gd name="T6" fmla="*/ 1 w 8"/>
                  <a:gd name="T7" fmla="*/ 9 h 9"/>
                  <a:gd name="T8" fmla="*/ 8 w 8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8" y="7"/>
                    </a:moveTo>
                    <a:lnTo>
                      <a:pt x="7" y="0"/>
                    </a:lnTo>
                    <a:lnTo>
                      <a:pt x="0" y="1"/>
                    </a:lnTo>
                    <a:lnTo>
                      <a:pt x="1" y="9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66" name="Freeform 96"/>
              <p:cNvSpPr>
                <a:spLocks/>
              </p:cNvSpPr>
              <p:nvPr/>
            </p:nvSpPr>
            <p:spPr bwMode="auto">
              <a:xfrm>
                <a:off x="3090" y="2797"/>
                <a:ext cx="10" cy="9"/>
              </a:xfrm>
              <a:custGeom>
                <a:avLst/>
                <a:gdLst>
                  <a:gd name="T0" fmla="*/ 10 w 10"/>
                  <a:gd name="T1" fmla="*/ 8 h 9"/>
                  <a:gd name="T2" fmla="*/ 9 w 10"/>
                  <a:gd name="T3" fmla="*/ 0 h 9"/>
                  <a:gd name="T4" fmla="*/ 0 w 10"/>
                  <a:gd name="T5" fmla="*/ 1 h 9"/>
                  <a:gd name="T6" fmla="*/ 1 w 10"/>
                  <a:gd name="T7" fmla="*/ 9 h 9"/>
                  <a:gd name="T8" fmla="*/ 10 w 10"/>
                  <a:gd name="T9" fmla="*/ 8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8"/>
                    </a:moveTo>
                    <a:lnTo>
                      <a:pt x="9" y="0"/>
                    </a:lnTo>
                    <a:lnTo>
                      <a:pt x="0" y="1"/>
                    </a:lnTo>
                    <a:lnTo>
                      <a:pt x="1" y="9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67" name="Freeform 97"/>
              <p:cNvSpPr>
                <a:spLocks/>
              </p:cNvSpPr>
              <p:nvPr/>
            </p:nvSpPr>
            <p:spPr bwMode="auto">
              <a:xfrm>
                <a:off x="3074" y="2800"/>
                <a:ext cx="9" cy="9"/>
              </a:xfrm>
              <a:custGeom>
                <a:avLst/>
                <a:gdLst>
                  <a:gd name="T0" fmla="*/ 9 w 9"/>
                  <a:gd name="T1" fmla="*/ 8 h 9"/>
                  <a:gd name="T2" fmla="*/ 8 w 9"/>
                  <a:gd name="T3" fmla="*/ 0 h 9"/>
                  <a:gd name="T4" fmla="*/ 0 w 9"/>
                  <a:gd name="T5" fmla="*/ 1 h 9"/>
                  <a:gd name="T6" fmla="*/ 1 w 9"/>
                  <a:gd name="T7" fmla="*/ 9 h 9"/>
                  <a:gd name="T8" fmla="*/ 9 w 9"/>
                  <a:gd name="T9" fmla="*/ 8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8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68" name="Freeform 98"/>
              <p:cNvSpPr>
                <a:spLocks/>
              </p:cNvSpPr>
              <p:nvPr/>
            </p:nvSpPr>
            <p:spPr bwMode="auto">
              <a:xfrm>
                <a:off x="3057" y="2804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1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69" name="Freeform 99"/>
              <p:cNvSpPr>
                <a:spLocks/>
              </p:cNvSpPr>
              <p:nvPr/>
            </p:nvSpPr>
            <p:spPr bwMode="auto">
              <a:xfrm>
                <a:off x="3041" y="2807"/>
                <a:ext cx="10" cy="8"/>
              </a:xfrm>
              <a:custGeom>
                <a:avLst/>
                <a:gdLst>
                  <a:gd name="T0" fmla="*/ 10 w 10"/>
                  <a:gd name="T1" fmla="*/ 7 h 8"/>
                  <a:gd name="T2" fmla="*/ 9 w 10"/>
                  <a:gd name="T3" fmla="*/ 0 h 8"/>
                  <a:gd name="T4" fmla="*/ 0 w 10"/>
                  <a:gd name="T5" fmla="*/ 1 h 8"/>
                  <a:gd name="T6" fmla="*/ 1 w 10"/>
                  <a:gd name="T7" fmla="*/ 8 h 8"/>
                  <a:gd name="T8" fmla="*/ 10 w 10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10" y="7"/>
                    </a:moveTo>
                    <a:lnTo>
                      <a:pt x="9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70" name="Freeform 100"/>
              <p:cNvSpPr>
                <a:spLocks/>
              </p:cNvSpPr>
              <p:nvPr/>
            </p:nvSpPr>
            <p:spPr bwMode="auto">
              <a:xfrm>
                <a:off x="3025" y="2810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1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71" name="Freeform 101"/>
              <p:cNvSpPr>
                <a:spLocks/>
              </p:cNvSpPr>
              <p:nvPr/>
            </p:nvSpPr>
            <p:spPr bwMode="auto">
              <a:xfrm>
                <a:off x="3008" y="2813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1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72" name="Freeform 102"/>
              <p:cNvSpPr>
                <a:spLocks/>
              </p:cNvSpPr>
              <p:nvPr/>
            </p:nvSpPr>
            <p:spPr bwMode="auto">
              <a:xfrm>
                <a:off x="2992" y="2816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2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2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73" name="Freeform 103"/>
              <p:cNvSpPr>
                <a:spLocks/>
              </p:cNvSpPr>
              <p:nvPr/>
            </p:nvSpPr>
            <p:spPr bwMode="auto">
              <a:xfrm>
                <a:off x="2976" y="2819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1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74" name="Freeform 104"/>
              <p:cNvSpPr>
                <a:spLocks/>
              </p:cNvSpPr>
              <p:nvPr/>
            </p:nvSpPr>
            <p:spPr bwMode="auto">
              <a:xfrm>
                <a:off x="2959" y="2822"/>
                <a:ext cx="10" cy="9"/>
              </a:xfrm>
              <a:custGeom>
                <a:avLst/>
                <a:gdLst>
                  <a:gd name="T0" fmla="*/ 10 w 10"/>
                  <a:gd name="T1" fmla="*/ 8 h 9"/>
                  <a:gd name="T2" fmla="*/ 8 w 10"/>
                  <a:gd name="T3" fmla="*/ 0 h 9"/>
                  <a:gd name="T4" fmla="*/ 0 w 10"/>
                  <a:gd name="T5" fmla="*/ 1 h 9"/>
                  <a:gd name="T6" fmla="*/ 1 w 10"/>
                  <a:gd name="T7" fmla="*/ 9 h 9"/>
                  <a:gd name="T8" fmla="*/ 10 w 10"/>
                  <a:gd name="T9" fmla="*/ 8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8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75" name="Freeform 105"/>
              <p:cNvSpPr>
                <a:spLocks/>
              </p:cNvSpPr>
              <p:nvPr/>
            </p:nvSpPr>
            <p:spPr bwMode="auto">
              <a:xfrm>
                <a:off x="2943" y="2825"/>
                <a:ext cx="9" cy="10"/>
              </a:xfrm>
              <a:custGeom>
                <a:avLst/>
                <a:gdLst>
                  <a:gd name="T0" fmla="*/ 9 w 9"/>
                  <a:gd name="T1" fmla="*/ 8 h 10"/>
                  <a:gd name="T2" fmla="*/ 8 w 9"/>
                  <a:gd name="T3" fmla="*/ 0 h 10"/>
                  <a:gd name="T4" fmla="*/ 0 w 9"/>
                  <a:gd name="T5" fmla="*/ 2 h 10"/>
                  <a:gd name="T6" fmla="*/ 1 w 9"/>
                  <a:gd name="T7" fmla="*/ 10 h 10"/>
                  <a:gd name="T8" fmla="*/ 9 w 9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76" name="Freeform 106"/>
              <p:cNvSpPr>
                <a:spLocks/>
              </p:cNvSpPr>
              <p:nvPr/>
            </p:nvSpPr>
            <p:spPr bwMode="auto">
              <a:xfrm>
                <a:off x="2927" y="2829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8 w 9"/>
                  <a:gd name="T3" fmla="*/ 0 h 9"/>
                  <a:gd name="T4" fmla="*/ 0 w 9"/>
                  <a:gd name="T5" fmla="*/ 2 h 9"/>
                  <a:gd name="T6" fmla="*/ 1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77" name="Freeform 107"/>
              <p:cNvSpPr>
                <a:spLocks/>
              </p:cNvSpPr>
              <p:nvPr/>
            </p:nvSpPr>
            <p:spPr bwMode="auto">
              <a:xfrm>
                <a:off x="2910" y="2832"/>
                <a:ext cx="10" cy="9"/>
              </a:xfrm>
              <a:custGeom>
                <a:avLst/>
                <a:gdLst>
                  <a:gd name="T0" fmla="*/ 10 w 10"/>
                  <a:gd name="T1" fmla="*/ 7 h 9"/>
                  <a:gd name="T2" fmla="*/ 9 w 10"/>
                  <a:gd name="T3" fmla="*/ 0 h 9"/>
                  <a:gd name="T4" fmla="*/ 0 w 10"/>
                  <a:gd name="T5" fmla="*/ 2 h 9"/>
                  <a:gd name="T6" fmla="*/ 1 w 10"/>
                  <a:gd name="T7" fmla="*/ 9 h 9"/>
                  <a:gd name="T8" fmla="*/ 10 w 10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7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78" name="Freeform 108"/>
              <p:cNvSpPr>
                <a:spLocks/>
              </p:cNvSpPr>
              <p:nvPr/>
            </p:nvSpPr>
            <p:spPr bwMode="auto">
              <a:xfrm>
                <a:off x="2894" y="2835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8 w 9"/>
                  <a:gd name="T3" fmla="*/ 0 h 9"/>
                  <a:gd name="T4" fmla="*/ 0 w 9"/>
                  <a:gd name="T5" fmla="*/ 2 h 9"/>
                  <a:gd name="T6" fmla="*/ 1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79" name="Freeform 109"/>
              <p:cNvSpPr>
                <a:spLocks/>
              </p:cNvSpPr>
              <p:nvPr/>
            </p:nvSpPr>
            <p:spPr bwMode="auto">
              <a:xfrm>
                <a:off x="2878" y="2838"/>
                <a:ext cx="8" cy="9"/>
              </a:xfrm>
              <a:custGeom>
                <a:avLst/>
                <a:gdLst>
                  <a:gd name="T0" fmla="*/ 8 w 8"/>
                  <a:gd name="T1" fmla="*/ 7 h 9"/>
                  <a:gd name="T2" fmla="*/ 7 w 8"/>
                  <a:gd name="T3" fmla="*/ 0 h 9"/>
                  <a:gd name="T4" fmla="*/ 0 w 8"/>
                  <a:gd name="T5" fmla="*/ 2 h 9"/>
                  <a:gd name="T6" fmla="*/ 1 w 8"/>
                  <a:gd name="T7" fmla="*/ 9 h 9"/>
                  <a:gd name="T8" fmla="*/ 8 w 8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8" y="7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80" name="Freeform 110"/>
              <p:cNvSpPr>
                <a:spLocks/>
              </p:cNvSpPr>
              <p:nvPr/>
            </p:nvSpPr>
            <p:spPr bwMode="auto">
              <a:xfrm>
                <a:off x="2861" y="2841"/>
                <a:ext cx="10" cy="9"/>
              </a:xfrm>
              <a:custGeom>
                <a:avLst/>
                <a:gdLst>
                  <a:gd name="T0" fmla="*/ 10 w 10"/>
                  <a:gd name="T1" fmla="*/ 7 h 9"/>
                  <a:gd name="T2" fmla="*/ 9 w 10"/>
                  <a:gd name="T3" fmla="*/ 0 h 9"/>
                  <a:gd name="T4" fmla="*/ 0 w 10"/>
                  <a:gd name="T5" fmla="*/ 2 h 9"/>
                  <a:gd name="T6" fmla="*/ 1 w 10"/>
                  <a:gd name="T7" fmla="*/ 9 h 9"/>
                  <a:gd name="T8" fmla="*/ 10 w 10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7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81" name="Freeform 111"/>
              <p:cNvSpPr>
                <a:spLocks/>
              </p:cNvSpPr>
              <p:nvPr/>
            </p:nvSpPr>
            <p:spPr bwMode="auto">
              <a:xfrm>
                <a:off x="2845" y="2844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8 w 9"/>
                  <a:gd name="T3" fmla="*/ 0 h 9"/>
                  <a:gd name="T4" fmla="*/ 0 w 9"/>
                  <a:gd name="T5" fmla="*/ 2 h 9"/>
                  <a:gd name="T6" fmla="*/ 1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82" name="Freeform 112"/>
              <p:cNvSpPr>
                <a:spLocks/>
              </p:cNvSpPr>
              <p:nvPr/>
            </p:nvSpPr>
            <p:spPr bwMode="auto">
              <a:xfrm>
                <a:off x="2828" y="2847"/>
                <a:ext cx="9" cy="10"/>
              </a:xfrm>
              <a:custGeom>
                <a:avLst/>
                <a:gdLst>
                  <a:gd name="T0" fmla="*/ 9 w 9"/>
                  <a:gd name="T1" fmla="*/ 7 h 10"/>
                  <a:gd name="T2" fmla="*/ 8 w 9"/>
                  <a:gd name="T3" fmla="*/ 0 h 10"/>
                  <a:gd name="T4" fmla="*/ 0 w 9"/>
                  <a:gd name="T5" fmla="*/ 2 h 10"/>
                  <a:gd name="T6" fmla="*/ 1 w 9"/>
                  <a:gd name="T7" fmla="*/ 10 h 10"/>
                  <a:gd name="T8" fmla="*/ 9 w 9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1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83" name="Freeform 113"/>
              <p:cNvSpPr>
                <a:spLocks/>
              </p:cNvSpPr>
              <p:nvPr/>
            </p:nvSpPr>
            <p:spPr bwMode="auto">
              <a:xfrm>
                <a:off x="2812" y="2850"/>
                <a:ext cx="10" cy="10"/>
              </a:xfrm>
              <a:custGeom>
                <a:avLst/>
                <a:gdLst>
                  <a:gd name="T0" fmla="*/ 10 w 10"/>
                  <a:gd name="T1" fmla="*/ 8 h 10"/>
                  <a:gd name="T2" fmla="*/ 9 w 10"/>
                  <a:gd name="T3" fmla="*/ 0 h 10"/>
                  <a:gd name="T4" fmla="*/ 0 w 10"/>
                  <a:gd name="T5" fmla="*/ 2 h 10"/>
                  <a:gd name="T6" fmla="*/ 1 w 10"/>
                  <a:gd name="T7" fmla="*/ 10 h 10"/>
                  <a:gd name="T8" fmla="*/ 10 w 10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8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1" y="10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84" name="Freeform 114"/>
              <p:cNvSpPr>
                <a:spLocks/>
              </p:cNvSpPr>
              <p:nvPr/>
            </p:nvSpPr>
            <p:spPr bwMode="auto">
              <a:xfrm>
                <a:off x="2796" y="2853"/>
                <a:ext cx="9" cy="10"/>
              </a:xfrm>
              <a:custGeom>
                <a:avLst/>
                <a:gdLst>
                  <a:gd name="T0" fmla="*/ 9 w 9"/>
                  <a:gd name="T1" fmla="*/ 8 h 10"/>
                  <a:gd name="T2" fmla="*/ 8 w 9"/>
                  <a:gd name="T3" fmla="*/ 0 h 10"/>
                  <a:gd name="T4" fmla="*/ 0 w 9"/>
                  <a:gd name="T5" fmla="*/ 3 h 10"/>
                  <a:gd name="T6" fmla="*/ 1 w 9"/>
                  <a:gd name="T7" fmla="*/ 10 h 10"/>
                  <a:gd name="T8" fmla="*/ 9 w 9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85" name="Freeform 115"/>
              <p:cNvSpPr>
                <a:spLocks/>
              </p:cNvSpPr>
              <p:nvPr/>
            </p:nvSpPr>
            <p:spPr bwMode="auto">
              <a:xfrm>
                <a:off x="2779" y="2857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8 w 9"/>
                  <a:gd name="T3" fmla="*/ 0 h 9"/>
                  <a:gd name="T4" fmla="*/ 0 w 9"/>
                  <a:gd name="T5" fmla="*/ 2 h 9"/>
                  <a:gd name="T6" fmla="*/ 1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86" name="Freeform 116"/>
              <p:cNvSpPr>
                <a:spLocks/>
              </p:cNvSpPr>
              <p:nvPr/>
            </p:nvSpPr>
            <p:spPr bwMode="auto">
              <a:xfrm>
                <a:off x="2763" y="2860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8 w 9"/>
                  <a:gd name="T3" fmla="*/ 0 h 9"/>
                  <a:gd name="T4" fmla="*/ 0 w 9"/>
                  <a:gd name="T5" fmla="*/ 2 h 9"/>
                  <a:gd name="T6" fmla="*/ 1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87" name="Freeform 117"/>
              <p:cNvSpPr>
                <a:spLocks/>
              </p:cNvSpPr>
              <p:nvPr/>
            </p:nvSpPr>
            <p:spPr bwMode="auto">
              <a:xfrm>
                <a:off x="2747" y="2863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8 w 9"/>
                  <a:gd name="T3" fmla="*/ 0 h 9"/>
                  <a:gd name="T4" fmla="*/ 0 w 9"/>
                  <a:gd name="T5" fmla="*/ 2 h 9"/>
                  <a:gd name="T6" fmla="*/ 1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88" name="Freeform 118"/>
              <p:cNvSpPr>
                <a:spLocks/>
              </p:cNvSpPr>
              <p:nvPr/>
            </p:nvSpPr>
            <p:spPr bwMode="auto">
              <a:xfrm>
                <a:off x="2730" y="2866"/>
                <a:ext cx="10" cy="9"/>
              </a:xfrm>
              <a:custGeom>
                <a:avLst/>
                <a:gdLst>
                  <a:gd name="T0" fmla="*/ 10 w 10"/>
                  <a:gd name="T1" fmla="*/ 7 h 9"/>
                  <a:gd name="T2" fmla="*/ 8 w 10"/>
                  <a:gd name="T3" fmla="*/ 0 h 9"/>
                  <a:gd name="T4" fmla="*/ 0 w 10"/>
                  <a:gd name="T5" fmla="*/ 2 h 9"/>
                  <a:gd name="T6" fmla="*/ 1 w 10"/>
                  <a:gd name="T7" fmla="*/ 9 h 9"/>
                  <a:gd name="T8" fmla="*/ 10 w 10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89" name="Freeform 119"/>
              <p:cNvSpPr>
                <a:spLocks/>
              </p:cNvSpPr>
              <p:nvPr/>
            </p:nvSpPr>
            <p:spPr bwMode="auto">
              <a:xfrm>
                <a:off x="2713" y="2869"/>
                <a:ext cx="10" cy="9"/>
              </a:xfrm>
              <a:custGeom>
                <a:avLst/>
                <a:gdLst>
                  <a:gd name="T0" fmla="*/ 10 w 10"/>
                  <a:gd name="T1" fmla="*/ 7 h 9"/>
                  <a:gd name="T2" fmla="*/ 9 w 10"/>
                  <a:gd name="T3" fmla="*/ 0 h 9"/>
                  <a:gd name="T4" fmla="*/ 0 w 10"/>
                  <a:gd name="T5" fmla="*/ 2 h 9"/>
                  <a:gd name="T6" fmla="*/ 2 w 10"/>
                  <a:gd name="T7" fmla="*/ 9 h 9"/>
                  <a:gd name="T8" fmla="*/ 10 w 10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7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90" name="Freeform 120"/>
              <p:cNvSpPr>
                <a:spLocks/>
              </p:cNvSpPr>
              <p:nvPr/>
            </p:nvSpPr>
            <p:spPr bwMode="auto">
              <a:xfrm>
                <a:off x="2698" y="2872"/>
                <a:ext cx="9" cy="10"/>
              </a:xfrm>
              <a:custGeom>
                <a:avLst/>
                <a:gdLst>
                  <a:gd name="T0" fmla="*/ 9 w 9"/>
                  <a:gd name="T1" fmla="*/ 7 h 10"/>
                  <a:gd name="T2" fmla="*/ 8 w 9"/>
                  <a:gd name="T3" fmla="*/ 0 h 10"/>
                  <a:gd name="T4" fmla="*/ 0 w 9"/>
                  <a:gd name="T5" fmla="*/ 2 h 10"/>
                  <a:gd name="T6" fmla="*/ 1 w 9"/>
                  <a:gd name="T7" fmla="*/ 10 h 10"/>
                  <a:gd name="T8" fmla="*/ 9 w 9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1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91" name="Freeform 121"/>
              <p:cNvSpPr>
                <a:spLocks/>
              </p:cNvSpPr>
              <p:nvPr/>
            </p:nvSpPr>
            <p:spPr bwMode="auto">
              <a:xfrm>
                <a:off x="2681" y="2875"/>
                <a:ext cx="10" cy="10"/>
              </a:xfrm>
              <a:custGeom>
                <a:avLst/>
                <a:gdLst>
                  <a:gd name="T0" fmla="*/ 10 w 10"/>
                  <a:gd name="T1" fmla="*/ 8 h 10"/>
                  <a:gd name="T2" fmla="*/ 9 w 10"/>
                  <a:gd name="T3" fmla="*/ 0 h 10"/>
                  <a:gd name="T4" fmla="*/ 0 w 10"/>
                  <a:gd name="T5" fmla="*/ 2 h 10"/>
                  <a:gd name="T6" fmla="*/ 1 w 10"/>
                  <a:gd name="T7" fmla="*/ 10 h 10"/>
                  <a:gd name="T8" fmla="*/ 10 w 10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8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1" y="10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92" name="Freeform 122"/>
              <p:cNvSpPr>
                <a:spLocks/>
              </p:cNvSpPr>
              <p:nvPr/>
            </p:nvSpPr>
            <p:spPr bwMode="auto">
              <a:xfrm>
                <a:off x="2665" y="2878"/>
                <a:ext cx="9" cy="10"/>
              </a:xfrm>
              <a:custGeom>
                <a:avLst/>
                <a:gdLst>
                  <a:gd name="T0" fmla="*/ 9 w 9"/>
                  <a:gd name="T1" fmla="*/ 8 h 10"/>
                  <a:gd name="T2" fmla="*/ 8 w 9"/>
                  <a:gd name="T3" fmla="*/ 0 h 10"/>
                  <a:gd name="T4" fmla="*/ 0 w 9"/>
                  <a:gd name="T5" fmla="*/ 2 h 10"/>
                  <a:gd name="T6" fmla="*/ 1 w 9"/>
                  <a:gd name="T7" fmla="*/ 10 h 10"/>
                  <a:gd name="T8" fmla="*/ 9 w 9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93" name="Freeform 123"/>
              <p:cNvSpPr>
                <a:spLocks/>
              </p:cNvSpPr>
              <p:nvPr/>
            </p:nvSpPr>
            <p:spPr bwMode="auto">
              <a:xfrm>
                <a:off x="2649" y="2882"/>
                <a:ext cx="8" cy="9"/>
              </a:xfrm>
              <a:custGeom>
                <a:avLst/>
                <a:gdLst>
                  <a:gd name="T0" fmla="*/ 8 w 8"/>
                  <a:gd name="T1" fmla="*/ 7 h 9"/>
                  <a:gd name="T2" fmla="*/ 7 w 8"/>
                  <a:gd name="T3" fmla="*/ 0 h 9"/>
                  <a:gd name="T4" fmla="*/ 0 w 8"/>
                  <a:gd name="T5" fmla="*/ 2 h 9"/>
                  <a:gd name="T6" fmla="*/ 1 w 8"/>
                  <a:gd name="T7" fmla="*/ 9 h 9"/>
                  <a:gd name="T8" fmla="*/ 8 w 8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8" y="7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94" name="Freeform 124"/>
              <p:cNvSpPr>
                <a:spLocks/>
              </p:cNvSpPr>
              <p:nvPr/>
            </p:nvSpPr>
            <p:spPr bwMode="auto">
              <a:xfrm>
                <a:off x="2632" y="2885"/>
                <a:ext cx="10" cy="9"/>
              </a:xfrm>
              <a:custGeom>
                <a:avLst/>
                <a:gdLst>
                  <a:gd name="T0" fmla="*/ 10 w 10"/>
                  <a:gd name="T1" fmla="*/ 7 h 9"/>
                  <a:gd name="T2" fmla="*/ 9 w 10"/>
                  <a:gd name="T3" fmla="*/ 0 h 9"/>
                  <a:gd name="T4" fmla="*/ 0 w 10"/>
                  <a:gd name="T5" fmla="*/ 2 h 9"/>
                  <a:gd name="T6" fmla="*/ 1 w 10"/>
                  <a:gd name="T7" fmla="*/ 9 h 9"/>
                  <a:gd name="T8" fmla="*/ 10 w 10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7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95" name="Freeform 125"/>
              <p:cNvSpPr>
                <a:spLocks/>
              </p:cNvSpPr>
              <p:nvPr/>
            </p:nvSpPr>
            <p:spPr bwMode="auto">
              <a:xfrm>
                <a:off x="2616" y="2889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1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96" name="Freeform 126"/>
              <p:cNvSpPr>
                <a:spLocks/>
              </p:cNvSpPr>
              <p:nvPr/>
            </p:nvSpPr>
            <p:spPr bwMode="auto">
              <a:xfrm>
                <a:off x="2599" y="2892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1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97" name="Freeform 127"/>
              <p:cNvSpPr>
                <a:spLocks/>
              </p:cNvSpPr>
              <p:nvPr/>
            </p:nvSpPr>
            <p:spPr bwMode="auto">
              <a:xfrm>
                <a:off x="2583" y="2895"/>
                <a:ext cx="10" cy="8"/>
              </a:xfrm>
              <a:custGeom>
                <a:avLst/>
                <a:gdLst>
                  <a:gd name="T0" fmla="*/ 10 w 10"/>
                  <a:gd name="T1" fmla="*/ 7 h 8"/>
                  <a:gd name="T2" fmla="*/ 9 w 10"/>
                  <a:gd name="T3" fmla="*/ 0 h 8"/>
                  <a:gd name="T4" fmla="*/ 0 w 10"/>
                  <a:gd name="T5" fmla="*/ 1 h 8"/>
                  <a:gd name="T6" fmla="*/ 1 w 10"/>
                  <a:gd name="T7" fmla="*/ 8 h 8"/>
                  <a:gd name="T8" fmla="*/ 10 w 10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10" y="7"/>
                    </a:moveTo>
                    <a:lnTo>
                      <a:pt x="9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98" name="Freeform 128"/>
              <p:cNvSpPr>
                <a:spLocks/>
              </p:cNvSpPr>
              <p:nvPr/>
            </p:nvSpPr>
            <p:spPr bwMode="auto">
              <a:xfrm>
                <a:off x="2567" y="2898"/>
                <a:ext cx="9" cy="8"/>
              </a:xfrm>
              <a:custGeom>
                <a:avLst/>
                <a:gdLst>
                  <a:gd name="T0" fmla="*/ 9 w 9"/>
                  <a:gd name="T1" fmla="*/ 7 h 8"/>
                  <a:gd name="T2" fmla="*/ 8 w 9"/>
                  <a:gd name="T3" fmla="*/ 0 h 8"/>
                  <a:gd name="T4" fmla="*/ 0 w 9"/>
                  <a:gd name="T5" fmla="*/ 1 h 8"/>
                  <a:gd name="T6" fmla="*/ 1 w 9"/>
                  <a:gd name="T7" fmla="*/ 8 h 8"/>
                  <a:gd name="T8" fmla="*/ 9 w 9"/>
                  <a:gd name="T9" fmla="*/ 7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99" name="Freeform 129"/>
              <p:cNvSpPr>
                <a:spLocks/>
              </p:cNvSpPr>
              <p:nvPr/>
            </p:nvSpPr>
            <p:spPr bwMode="auto">
              <a:xfrm>
                <a:off x="2550" y="2901"/>
                <a:ext cx="9" cy="9"/>
              </a:xfrm>
              <a:custGeom>
                <a:avLst/>
                <a:gdLst>
                  <a:gd name="T0" fmla="*/ 9 w 9"/>
                  <a:gd name="T1" fmla="*/ 8 h 9"/>
                  <a:gd name="T2" fmla="*/ 8 w 9"/>
                  <a:gd name="T3" fmla="*/ 0 h 9"/>
                  <a:gd name="T4" fmla="*/ 0 w 9"/>
                  <a:gd name="T5" fmla="*/ 1 h 9"/>
                  <a:gd name="T6" fmla="*/ 1 w 9"/>
                  <a:gd name="T7" fmla="*/ 9 h 9"/>
                  <a:gd name="T8" fmla="*/ 9 w 9"/>
                  <a:gd name="T9" fmla="*/ 8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8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900" name="Freeform 130"/>
              <p:cNvSpPr>
                <a:spLocks/>
              </p:cNvSpPr>
              <p:nvPr/>
            </p:nvSpPr>
            <p:spPr bwMode="auto">
              <a:xfrm>
                <a:off x="2534" y="2904"/>
                <a:ext cx="9" cy="9"/>
              </a:xfrm>
              <a:custGeom>
                <a:avLst/>
                <a:gdLst>
                  <a:gd name="T0" fmla="*/ 9 w 9"/>
                  <a:gd name="T1" fmla="*/ 8 h 9"/>
                  <a:gd name="T2" fmla="*/ 8 w 9"/>
                  <a:gd name="T3" fmla="*/ 0 h 9"/>
                  <a:gd name="T4" fmla="*/ 0 w 9"/>
                  <a:gd name="T5" fmla="*/ 1 h 9"/>
                  <a:gd name="T6" fmla="*/ 1 w 9"/>
                  <a:gd name="T7" fmla="*/ 9 h 9"/>
                  <a:gd name="T8" fmla="*/ 9 w 9"/>
                  <a:gd name="T9" fmla="*/ 8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8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901" name="Freeform 131"/>
              <p:cNvSpPr>
                <a:spLocks/>
              </p:cNvSpPr>
              <p:nvPr/>
            </p:nvSpPr>
            <p:spPr bwMode="auto">
              <a:xfrm>
                <a:off x="2522" y="2907"/>
                <a:ext cx="5" cy="9"/>
              </a:xfrm>
              <a:custGeom>
                <a:avLst/>
                <a:gdLst>
                  <a:gd name="T0" fmla="*/ 5 w 5"/>
                  <a:gd name="T1" fmla="*/ 8 h 9"/>
                  <a:gd name="T2" fmla="*/ 4 w 5"/>
                  <a:gd name="T3" fmla="*/ 0 h 9"/>
                  <a:gd name="T4" fmla="*/ 0 w 5"/>
                  <a:gd name="T5" fmla="*/ 2 h 9"/>
                  <a:gd name="T6" fmla="*/ 1 w 5"/>
                  <a:gd name="T7" fmla="*/ 9 h 9"/>
                  <a:gd name="T8" fmla="*/ 5 w 5"/>
                  <a:gd name="T9" fmla="*/ 8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5" y="8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</p:grpSp>
        <p:grpSp>
          <p:nvGrpSpPr>
            <p:cNvPr id="8218" name="Group 132"/>
            <p:cNvGrpSpPr>
              <a:grpSpLocks/>
            </p:cNvGrpSpPr>
            <p:nvPr/>
          </p:nvGrpSpPr>
          <p:grpSpPr bwMode="auto">
            <a:xfrm>
              <a:off x="2608" y="1830"/>
              <a:ext cx="192" cy="1341"/>
              <a:chOff x="2608" y="1830"/>
              <a:chExt cx="192" cy="1341"/>
            </a:xfrm>
          </p:grpSpPr>
          <p:sp>
            <p:nvSpPr>
              <p:cNvPr id="8735" name="Freeform 133"/>
              <p:cNvSpPr>
                <a:spLocks/>
              </p:cNvSpPr>
              <p:nvPr/>
            </p:nvSpPr>
            <p:spPr bwMode="auto">
              <a:xfrm>
                <a:off x="2791" y="3162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36" name="Freeform 134"/>
              <p:cNvSpPr>
                <a:spLocks/>
              </p:cNvSpPr>
              <p:nvPr/>
            </p:nvSpPr>
            <p:spPr bwMode="auto">
              <a:xfrm>
                <a:off x="2788" y="3145"/>
                <a:ext cx="10" cy="10"/>
              </a:xfrm>
              <a:custGeom>
                <a:avLst/>
                <a:gdLst>
                  <a:gd name="T0" fmla="*/ 1 w 10"/>
                  <a:gd name="T1" fmla="*/ 10 h 10"/>
                  <a:gd name="T2" fmla="*/ 10 w 10"/>
                  <a:gd name="T3" fmla="*/ 9 h 10"/>
                  <a:gd name="T4" fmla="*/ 9 w 10"/>
                  <a:gd name="T5" fmla="*/ 0 h 10"/>
                  <a:gd name="T6" fmla="*/ 0 w 10"/>
                  <a:gd name="T7" fmla="*/ 1 h 10"/>
                  <a:gd name="T8" fmla="*/ 1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10"/>
                    </a:moveTo>
                    <a:lnTo>
                      <a:pt x="10" y="9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37" name="Freeform 135"/>
              <p:cNvSpPr>
                <a:spLocks/>
              </p:cNvSpPr>
              <p:nvPr/>
            </p:nvSpPr>
            <p:spPr bwMode="auto">
              <a:xfrm>
                <a:off x="2786" y="3129"/>
                <a:ext cx="10" cy="9"/>
              </a:xfrm>
              <a:custGeom>
                <a:avLst/>
                <a:gdLst>
                  <a:gd name="T0" fmla="*/ 1 w 10"/>
                  <a:gd name="T1" fmla="*/ 9 h 9"/>
                  <a:gd name="T2" fmla="*/ 10 w 10"/>
                  <a:gd name="T3" fmla="*/ 8 h 9"/>
                  <a:gd name="T4" fmla="*/ 9 w 10"/>
                  <a:gd name="T5" fmla="*/ 0 h 9"/>
                  <a:gd name="T6" fmla="*/ 0 w 10"/>
                  <a:gd name="T7" fmla="*/ 1 h 9"/>
                  <a:gd name="T8" fmla="*/ 1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" y="9"/>
                    </a:moveTo>
                    <a:lnTo>
                      <a:pt x="10" y="8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38" name="Freeform 136"/>
              <p:cNvSpPr>
                <a:spLocks/>
              </p:cNvSpPr>
              <p:nvPr/>
            </p:nvSpPr>
            <p:spPr bwMode="auto">
              <a:xfrm>
                <a:off x="2783" y="3112"/>
                <a:ext cx="11" cy="10"/>
              </a:xfrm>
              <a:custGeom>
                <a:avLst/>
                <a:gdLst>
                  <a:gd name="T0" fmla="*/ 2 w 11"/>
                  <a:gd name="T1" fmla="*/ 10 h 10"/>
                  <a:gd name="T2" fmla="*/ 11 w 11"/>
                  <a:gd name="T3" fmla="*/ 8 h 10"/>
                  <a:gd name="T4" fmla="*/ 9 w 11"/>
                  <a:gd name="T5" fmla="*/ 0 h 10"/>
                  <a:gd name="T6" fmla="*/ 0 w 11"/>
                  <a:gd name="T7" fmla="*/ 1 h 10"/>
                  <a:gd name="T8" fmla="*/ 2 w 11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2" y="10"/>
                    </a:moveTo>
                    <a:lnTo>
                      <a:pt x="11" y="8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39" name="Freeform 137"/>
              <p:cNvSpPr>
                <a:spLocks/>
              </p:cNvSpPr>
              <p:nvPr/>
            </p:nvSpPr>
            <p:spPr bwMode="auto">
              <a:xfrm>
                <a:off x="2781" y="3096"/>
                <a:ext cx="10" cy="9"/>
              </a:xfrm>
              <a:custGeom>
                <a:avLst/>
                <a:gdLst>
                  <a:gd name="T0" fmla="*/ 1 w 10"/>
                  <a:gd name="T1" fmla="*/ 9 h 9"/>
                  <a:gd name="T2" fmla="*/ 10 w 10"/>
                  <a:gd name="T3" fmla="*/ 8 h 9"/>
                  <a:gd name="T4" fmla="*/ 8 w 10"/>
                  <a:gd name="T5" fmla="*/ 0 h 9"/>
                  <a:gd name="T6" fmla="*/ 0 w 10"/>
                  <a:gd name="T7" fmla="*/ 1 h 9"/>
                  <a:gd name="T8" fmla="*/ 1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" y="9"/>
                    </a:moveTo>
                    <a:lnTo>
                      <a:pt x="10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40" name="Freeform 138"/>
              <p:cNvSpPr>
                <a:spLocks/>
              </p:cNvSpPr>
              <p:nvPr/>
            </p:nvSpPr>
            <p:spPr bwMode="auto">
              <a:xfrm>
                <a:off x="2779" y="3079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41" name="Freeform 139"/>
              <p:cNvSpPr>
                <a:spLocks/>
              </p:cNvSpPr>
              <p:nvPr/>
            </p:nvSpPr>
            <p:spPr bwMode="auto">
              <a:xfrm>
                <a:off x="2777" y="3062"/>
                <a:ext cx="9" cy="10"/>
              </a:xfrm>
              <a:custGeom>
                <a:avLst/>
                <a:gdLst>
                  <a:gd name="T0" fmla="*/ 1 w 9"/>
                  <a:gd name="T1" fmla="*/ 10 h 10"/>
                  <a:gd name="T2" fmla="*/ 9 w 9"/>
                  <a:gd name="T3" fmla="*/ 9 h 10"/>
                  <a:gd name="T4" fmla="*/ 8 w 9"/>
                  <a:gd name="T5" fmla="*/ 0 h 10"/>
                  <a:gd name="T6" fmla="*/ 0 w 9"/>
                  <a:gd name="T7" fmla="*/ 1 h 10"/>
                  <a:gd name="T8" fmla="*/ 1 w 9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10"/>
                    </a:moveTo>
                    <a:lnTo>
                      <a:pt x="9" y="9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42" name="Freeform 140"/>
              <p:cNvSpPr>
                <a:spLocks/>
              </p:cNvSpPr>
              <p:nvPr/>
            </p:nvSpPr>
            <p:spPr bwMode="auto">
              <a:xfrm>
                <a:off x="2775" y="3047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43" name="Freeform 141"/>
              <p:cNvSpPr>
                <a:spLocks/>
              </p:cNvSpPr>
              <p:nvPr/>
            </p:nvSpPr>
            <p:spPr bwMode="auto">
              <a:xfrm>
                <a:off x="2773" y="3030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44" name="Freeform 142"/>
              <p:cNvSpPr>
                <a:spLocks/>
              </p:cNvSpPr>
              <p:nvPr/>
            </p:nvSpPr>
            <p:spPr bwMode="auto">
              <a:xfrm>
                <a:off x="2770" y="3013"/>
                <a:ext cx="10" cy="10"/>
              </a:xfrm>
              <a:custGeom>
                <a:avLst/>
                <a:gdLst>
                  <a:gd name="T0" fmla="*/ 2 w 10"/>
                  <a:gd name="T1" fmla="*/ 10 h 10"/>
                  <a:gd name="T2" fmla="*/ 10 w 10"/>
                  <a:gd name="T3" fmla="*/ 9 h 10"/>
                  <a:gd name="T4" fmla="*/ 8 w 10"/>
                  <a:gd name="T5" fmla="*/ 0 h 10"/>
                  <a:gd name="T6" fmla="*/ 0 w 10"/>
                  <a:gd name="T7" fmla="*/ 2 h 10"/>
                  <a:gd name="T8" fmla="*/ 2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10"/>
                    </a:moveTo>
                    <a:lnTo>
                      <a:pt x="10" y="9"/>
                    </a:lnTo>
                    <a:lnTo>
                      <a:pt x="8" y="0"/>
                    </a:lnTo>
                    <a:lnTo>
                      <a:pt x="0" y="2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45" name="Freeform 143"/>
              <p:cNvSpPr>
                <a:spLocks/>
              </p:cNvSpPr>
              <p:nvPr/>
            </p:nvSpPr>
            <p:spPr bwMode="auto">
              <a:xfrm>
                <a:off x="2768" y="2997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46" name="Freeform 144"/>
              <p:cNvSpPr>
                <a:spLocks/>
              </p:cNvSpPr>
              <p:nvPr/>
            </p:nvSpPr>
            <p:spPr bwMode="auto">
              <a:xfrm>
                <a:off x="2766" y="2980"/>
                <a:ext cx="9" cy="10"/>
              </a:xfrm>
              <a:custGeom>
                <a:avLst/>
                <a:gdLst>
                  <a:gd name="T0" fmla="*/ 1 w 9"/>
                  <a:gd name="T1" fmla="*/ 10 h 10"/>
                  <a:gd name="T2" fmla="*/ 9 w 9"/>
                  <a:gd name="T3" fmla="*/ 9 h 10"/>
                  <a:gd name="T4" fmla="*/ 8 w 9"/>
                  <a:gd name="T5" fmla="*/ 0 h 10"/>
                  <a:gd name="T6" fmla="*/ 0 w 9"/>
                  <a:gd name="T7" fmla="*/ 1 h 10"/>
                  <a:gd name="T8" fmla="*/ 1 w 9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10"/>
                    </a:moveTo>
                    <a:lnTo>
                      <a:pt x="9" y="9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47" name="Freeform 145"/>
              <p:cNvSpPr>
                <a:spLocks/>
              </p:cNvSpPr>
              <p:nvPr/>
            </p:nvSpPr>
            <p:spPr bwMode="auto">
              <a:xfrm>
                <a:off x="2763" y="2964"/>
                <a:ext cx="10" cy="9"/>
              </a:xfrm>
              <a:custGeom>
                <a:avLst/>
                <a:gdLst>
                  <a:gd name="T0" fmla="*/ 1 w 10"/>
                  <a:gd name="T1" fmla="*/ 9 h 9"/>
                  <a:gd name="T2" fmla="*/ 10 w 10"/>
                  <a:gd name="T3" fmla="*/ 8 h 9"/>
                  <a:gd name="T4" fmla="*/ 9 w 10"/>
                  <a:gd name="T5" fmla="*/ 0 h 9"/>
                  <a:gd name="T6" fmla="*/ 0 w 10"/>
                  <a:gd name="T7" fmla="*/ 1 h 9"/>
                  <a:gd name="T8" fmla="*/ 1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" y="9"/>
                    </a:moveTo>
                    <a:lnTo>
                      <a:pt x="10" y="8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48" name="Freeform 146"/>
              <p:cNvSpPr>
                <a:spLocks/>
              </p:cNvSpPr>
              <p:nvPr/>
            </p:nvSpPr>
            <p:spPr bwMode="auto">
              <a:xfrm>
                <a:off x="2761" y="2947"/>
                <a:ext cx="10" cy="9"/>
              </a:xfrm>
              <a:custGeom>
                <a:avLst/>
                <a:gdLst>
                  <a:gd name="T0" fmla="*/ 1 w 10"/>
                  <a:gd name="T1" fmla="*/ 9 h 9"/>
                  <a:gd name="T2" fmla="*/ 10 w 10"/>
                  <a:gd name="T3" fmla="*/ 8 h 9"/>
                  <a:gd name="T4" fmla="*/ 9 w 10"/>
                  <a:gd name="T5" fmla="*/ 0 h 9"/>
                  <a:gd name="T6" fmla="*/ 0 w 10"/>
                  <a:gd name="T7" fmla="*/ 1 h 9"/>
                  <a:gd name="T8" fmla="*/ 1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" y="9"/>
                    </a:moveTo>
                    <a:lnTo>
                      <a:pt x="10" y="8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49" name="Freeform 147"/>
              <p:cNvSpPr>
                <a:spLocks/>
              </p:cNvSpPr>
              <p:nvPr/>
            </p:nvSpPr>
            <p:spPr bwMode="auto">
              <a:xfrm>
                <a:off x="2759" y="2931"/>
                <a:ext cx="10" cy="10"/>
              </a:xfrm>
              <a:custGeom>
                <a:avLst/>
                <a:gdLst>
                  <a:gd name="T0" fmla="*/ 1 w 10"/>
                  <a:gd name="T1" fmla="*/ 10 h 10"/>
                  <a:gd name="T2" fmla="*/ 10 w 10"/>
                  <a:gd name="T3" fmla="*/ 9 h 10"/>
                  <a:gd name="T4" fmla="*/ 9 w 10"/>
                  <a:gd name="T5" fmla="*/ 0 h 10"/>
                  <a:gd name="T6" fmla="*/ 0 w 10"/>
                  <a:gd name="T7" fmla="*/ 1 h 10"/>
                  <a:gd name="T8" fmla="*/ 1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10"/>
                    </a:moveTo>
                    <a:lnTo>
                      <a:pt x="10" y="9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50" name="Freeform 148"/>
              <p:cNvSpPr>
                <a:spLocks/>
              </p:cNvSpPr>
              <p:nvPr/>
            </p:nvSpPr>
            <p:spPr bwMode="auto">
              <a:xfrm>
                <a:off x="2756" y="2915"/>
                <a:ext cx="11" cy="9"/>
              </a:xfrm>
              <a:custGeom>
                <a:avLst/>
                <a:gdLst>
                  <a:gd name="T0" fmla="*/ 2 w 11"/>
                  <a:gd name="T1" fmla="*/ 9 h 9"/>
                  <a:gd name="T2" fmla="*/ 11 w 11"/>
                  <a:gd name="T3" fmla="*/ 8 h 9"/>
                  <a:gd name="T4" fmla="*/ 8 w 11"/>
                  <a:gd name="T5" fmla="*/ 0 h 9"/>
                  <a:gd name="T6" fmla="*/ 0 w 11"/>
                  <a:gd name="T7" fmla="*/ 1 h 9"/>
                  <a:gd name="T8" fmla="*/ 2 w 11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2" y="9"/>
                    </a:moveTo>
                    <a:lnTo>
                      <a:pt x="11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51" name="Freeform 149"/>
              <p:cNvSpPr>
                <a:spLocks/>
              </p:cNvSpPr>
              <p:nvPr/>
            </p:nvSpPr>
            <p:spPr bwMode="auto">
              <a:xfrm>
                <a:off x="2754" y="2898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52" name="Freeform 150"/>
              <p:cNvSpPr>
                <a:spLocks/>
              </p:cNvSpPr>
              <p:nvPr/>
            </p:nvSpPr>
            <p:spPr bwMode="auto">
              <a:xfrm>
                <a:off x="2752" y="2882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53" name="Freeform 151"/>
              <p:cNvSpPr>
                <a:spLocks/>
              </p:cNvSpPr>
              <p:nvPr/>
            </p:nvSpPr>
            <p:spPr bwMode="auto">
              <a:xfrm>
                <a:off x="2750" y="2865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54" name="Freeform 152"/>
              <p:cNvSpPr>
                <a:spLocks/>
              </p:cNvSpPr>
              <p:nvPr/>
            </p:nvSpPr>
            <p:spPr bwMode="auto">
              <a:xfrm>
                <a:off x="2748" y="2848"/>
                <a:ext cx="9" cy="10"/>
              </a:xfrm>
              <a:custGeom>
                <a:avLst/>
                <a:gdLst>
                  <a:gd name="T0" fmla="*/ 1 w 9"/>
                  <a:gd name="T1" fmla="*/ 10 h 10"/>
                  <a:gd name="T2" fmla="*/ 9 w 9"/>
                  <a:gd name="T3" fmla="*/ 9 h 10"/>
                  <a:gd name="T4" fmla="*/ 8 w 9"/>
                  <a:gd name="T5" fmla="*/ 0 h 10"/>
                  <a:gd name="T6" fmla="*/ 0 w 9"/>
                  <a:gd name="T7" fmla="*/ 1 h 10"/>
                  <a:gd name="T8" fmla="*/ 1 w 9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10"/>
                    </a:moveTo>
                    <a:lnTo>
                      <a:pt x="9" y="9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55" name="Freeform 153"/>
              <p:cNvSpPr>
                <a:spLocks/>
              </p:cNvSpPr>
              <p:nvPr/>
            </p:nvSpPr>
            <p:spPr bwMode="auto">
              <a:xfrm>
                <a:off x="2746" y="2833"/>
                <a:ext cx="9" cy="8"/>
              </a:xfrm>
              <a:custGeom>
                <a:avLst/>
                <a:gdLst>
                  <a:gd name="T0" fmla="*/ 1 w 9"/>
                  <a:gd name="T1" fmla="*/ 8 h 8"/>
                  <a:gd name="T2" fmla="*/ 9 w 9"/>
                  <a:gd name="T3" fmla="*/ 7 h 8"/>
                  <a:gd name="T4" fmla="*/ 8 w 9"/>
                  <a:gd name="T5" fmla="*/ 0 h 8"/>
                  <a:gd name="T6" fmla="*/ 0 w 9"/>
                  <a:gd name="T7" fmla="*/ 1 h 8"/>
                  <a:gd name="T8" fmla="*/ 1 w 9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1" y="8"/>
                    </a:moveTo>
                    <a:lnTo>
                      <a:pt x="9" y="7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56" name="Freeform 154"/>
              <p:cNvSpPr>
                <a:spLocks/>
              </p:cNvSpPr>
              <p:nvPr/>
            </p:nvSpPr>
            <p:spPr bwMode="auto">
              <a:xfrm>
                <a:off x="2743" y="2816"/>
                <a:ext cx="10" cy="9"/>
              </a:xfrm>
              <a:custGeom>
                <a:avLst/>
                <a:gdLst>
                  <a:gd name="T0" fmla="*/ 2 w 10"/>
                  <a:gd name="T1" fmla="*/ 9 h 9"/>
                  <a:gd name="T2" fmla="*/ 10 w 10"/>
                  <a:gd name="T3" fmla="*/ 8 h 9"/>
                  <a:gd name="T4" fmla="*/ 8 w 10"/>
                  <a:gd name="T5" fmla="*/ 0 h 9"/>
                  <a:gd name="T6" fmla="*/ 0 w 10"/>
                  <a:gd name="T7" fmla="*/ 1 h 9"/>
                  <a:gd name="T8" fmla="*/ 2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9"/>
                    </a:moveTo>
                    <a:lnTo>
                      <a:pt x="10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57" name="Freeform 155"/>
              <p:cNvSpPr>
                <a:spLocks/>
              </p:cNvSpPr>
              <p:nvPr/>
            </p:nvSpPr>
            <p:spPr bwMode="auto">
              <a:xfrm>
                <a:off x="2741" y="2799"/>
                <a:ext cx="9" cy="10"/>
              </a:xfrm>
              <a:custGeom>
                <a:avLst/>
                <a:gdLst>
                  <a:gd name="T0" fmla="*/ 1 w 9"/>
                  <a:gd name="T1" fmla="*/ 10 h 10"/>
                  <a:gd name="T2" fmla="*/ 9 w 9"/>
                  <a:gd name="T3" fmla="*/ 9 h 10"/>
                  <a:gd name="T4" fmla="*/ 8 w 9"/>
                  <a:gd name="T5" fmla="*/ 0 h 10"/>
                  <a:gd name="T6" fmla="*/ 0 w 9"/>
                  <a:gd name="T7" fmla="*/ 1 h 10"/>
                  <a:gd name="T8" fmla="*/ 1 w 9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10"/>
                    </a:moveTo>
                    <a:lnTo>
                      <a:pt x="9" y="9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58" name="Freeform 156"/>
              <p:cNvSpPr>
                <a:spLocks/>
              </p:cNvSpPr>
              <p:nvPr/>
            </p:nvSpPr>
            <p:spPr bwMode="auto">
              <a:xfrm>
                <a:off x="2738" y="2783"/>
                <a:ext cx="10" cy="9"/>
              </a:xfrm>
              <a:custGeom>
                <a:avLst/>
                <a:gdLst>
                  <a:gd name="T0" fmla="*/ 2 w 10"/>
                  <a:gd name="T1" fmla="*/ 9 h 9"/>
                  <a:gd name="T2" fmla="*/ 10 w 10"/>
                  <a:gd name="T3" fmla="*/ 8 h 9"/>
                  <a:gd name="T4" fmla="*/ 9 w 10"/>
                  <a:gd name="T5" fmla="*/ 0 h 9"/>
                  <a:gd name="T6" fmla="*/ 0 w 10"/>
                  <a:gd name="T7" fmla="*/ 1 h 9"/>
                  <a:gd name="T8" fmla="*/ 2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9"/>
                    </a:moveTo>
                    <a:lnTo>
                      <a:pt x="10" y="8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59" name="Freeform 157"/>
              <p:cNvSpPr>
                <a:spLocks/>
              </p:cNvSpPr>
              <p:nvPr/>
            </p:nvSpPr>
            <p:spPr bwMode="auto">
              <a:xfrm>
                <a:off x="2736" y="2766"/>
                <a:ext cx="10" cy="10"/>
              </a:xfrm>
              <a:custGeom>
                <a:avLst/>
                <a:gdLst>
                  <a:gd name="T0" fmla="*/ 1 w 10"/>
                  <a:gd name="T1" fmla="*/ 10 h 10"/>
                  <a:gd name="T2" fmla="*/ 10 w 10"/>
                  <a:gd name="T3" fmla="*/ 8 h 10"/>
                  <a:gd name="T4" fmla="*/ 9 w 10"/>
                  <a:gd name="T5" fmla="*/ 0 h 10"/>
                  <a:gd name="T6" fmla="*/ 0 w 10"/>
                  <a:gd name="T7" fmla="*/ 1 h 10"/>
                  <a:gd name="T8" fmla="*/ 1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10"/>
                    </a:moveTo>
                    <a:lnTo>
                      <a:pt x="10" y="8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60" name="Freeform 158"/>
              <p:cNvSpPr>
                <a:spLocks/>
              </p:cNvSpPr>
              <p:nvPr/>
            </p:nvSpPr>
            <p:spPr bwMode="auto">
              <a:xfrm>
                <a:off x="2734" y="2750"/>
                <a:ext cx="10" cy="9"/>
              </a:xfrm>
              <a:custGeom>
                <a:avLst/>
                <a:gdLst>
                  <a:gd name="T0" fmla="*/ 1 w 10"/>
                  <a:gd name="T1" fmla="*/ 9 h 9"/>
                  <a:gd name="T2" fmla="*/ 10 w 10"/>
                  <a:gd name="T3" fmla="*/ 8 h 9"/>
                  <a:gd name="T4" fmla="*/ 9 w 10"/>
                  <a:gd name="T5" fmla="*/ 0 h 9"/>
                  <a:gd name="T6" fmla="*/ 0 w 10"/>
                  <a:gd name="T7" fmla="*/ 1 h 9"/>
                  <a:gd name="T8" fmla="*/ 1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" y="9"/>
                    </a:moveTo>
                    <a:lnTo>
                      <a:pt x="10" y="8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61" name="Freeform 159"/>
              <p:cNvSpPr>
                <a:spLocks/>
              </p:cNvSpPr>
              <p:nvPr/>
            </p:nvSpPr>
            <p:spPr bwMode="auto">
              <a:xfrm>
                <a:off x="2732" y="2733"/>
                <a:ext cx="10" cy="9"/>
              </a:xfrm>
              <a:custGeom>
                <a:avLst/>
                <a:gdLst>
                  <a:gd name="T0" fmla="*/ 1 w 10"/>
                  <a:gd name="T1" fmla="*/ 9 h 9"/>
                  <a:gd name="T2" fmla="*/ 10 w 10"/>
                  <a:gd name="T3" fmla="*/ 8 h 9"/>
                  <a:gd name="T4" fmla="*/ 9 w 10"/>
                  <a:gd name="T5" fmla="*/ 0 h 9"/>
                  <a:gd name="T6" fmla="*/ 0 w 10"/>
                  <a:gd name="T7" fmla="*/ 1 h 9"/>
                  <a:gd name="T8" fmla="*/ 1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" y="9"/>
                    </a:moveTo>
                    <a:lnTo>
                      <a:pt x="10" y="8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62" name="Freeform 160"/>
              <p:cNvSpPr>
                <a:spLocks/>
              </p:cNvSpPr>
              <p:nvPr/>
            </p:nvSpPr>
            <p:spPr bwMode="auto">
              <a:xfrm>
                <a:off x="2730" y="2717"/>
                <a:ext cx="10" cy="9"/>
              </a:xfrm>
              <a:custGeom>
                <a:avLst/>
                <a:gdLst>
                  <a:gd name="T0" fmla="*/ 1 w 10"/>
                  <a:gd name="T1" fmla="*/ 9 h 9"/>
                  <a:gd name="T2" fmla="*/ 10 w 10"/>
                  <a:gd name="T3" fmla="*/ 8 h 9"/>
                  <a:gd name="T4" fmla="*/ 8 w 10"/>
                  <a:gd name="T5" fmla="*/ 0 h 9"/>
                  <a:gd name="T6" fmla="*/ 0 w 10"/>
                  <a:gd name="T7" fmla="*/ 1 h 9"/>
                  <a:gd name="T8" fmla="*/ 1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" y="9"/>
                    </a:moveTo>
                    <a:lnTo>
                      <a:pt x="10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63" name="Freeform 161"/>
              <p:cNvSpPr>
                <a:spLocks/>
              </p:cNvSpPr>
              <p:nvPr/>
            </p:nvSpPr>
            <p:spPr bwMode="auto">
              <a:xfrm>
                <a:off x="2727" y="2701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64" name="Freeform 162"/>
              <p:cNvSpPr>
                <a:spLocks/>
              </p:cNvSpPr>
              <p:nvPr/>
            </p:nvSpPr>
            <p:spPr bwMode="auto">
              <a:xfrm>
                <a:off x="2725" y="2684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65" name="Freeform 163"/>
              <p:cNvSpPr>
                <a:spLocks/>
              </p:cNvSpPr>
              <p:nvPr/>
            </p:nvSpPr>
            <p:spPr bwMode="auto">
              <a:xfrm>
                <a:off x="2723" y="2667"/>
                <a:ext cx="9" cy="10"/>
              </a:xfrm>
              <a:custGeom>
                <a:avLst/>
                <a:gdLst>
                  <a:gd name="T0" fmla="*/ 1 w 9"/>
                  <a:gd name="T1" fmla="*/ 10 h 10"/>
                  <a:gd name="T2" fmla="*/ 9 w 9"/>
                  <a:gd name="T3" fmla="*/ 9 h 10"/>
                  <a:gd name="T4" fmla="*/ 8 w 9"/>
                  <a:gd name="T5" fmla="*/ 0 h 10"/>
                  <a:gd name="T6" fmla="*/ 0 w 9"/>
                  <a:gd name="T7" fmla="*/ 1 h 10"/>
                  <a:gd name="T8" fmla="*/ 1 w 9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10"/>
                    </a:moveTo>
                    <a:lnTo>
                      <a:pt x="9" y="9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66" name="Freeform 164"/>
              <p:cNvSpPr>
                <a:spLocks/>
              </p:cNvSpPr>
              <p:nvPr/>
            </p:nvSpPr>
            <p:spPr bwMode="auto">
              <a:xfrm>
                <a:off x="2721" y="2651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67" name="Freeform 165"/>
              <p:cNvSpPr>
                <a:spLocks/>
              </p:cNvSpPr>
              <p:nvPr/>
            </p:nvSpPr>
            <p:spPr bwMode="auto">
              <a:xfrm>
                <a:off x="2719" y="2634"/>
                <a:ext cx="9" cy="10"/>
              </a:xfrm>
              <a:custGeom>
                <a:avLst/>
                <a:gdLst>
                  <a:gd name="T0" fmla="*/ 1 w 9"/>
                  <a:gd name="T1" fmla="*/ 10 h 10"/>
                  <a:gd name="T2" fmla="*/ 9 w 9"/>
                  <a:gd name="T3" fmla="*/ 9 h 10"/>
                  <a:gd name="T4" fmla="*/ 8 w 9"/>
                  <a:gd name="T5" fmla="*/ 0 h 10"/>
                  <a:gd name="T6" fmla="*/ 0 w 9"/>
                  <a:gd name="T7" fmla="*/ 1 h 10"/>
                  <a:gd name="T8" fmla="*/ 1 w 9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10"/>
                    </a:moveTo>
                    <a:lnTo>
                      <a:pt x="9" y="9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68" name="Freeform 166"/>
              <p:cNvSpPr>
                <a:spLocks/>
              </p:cNvSpPr>
              <p:nvPr/>
            </p:nvSpPr>
            <p:spPr bwMode="auto">
              <a:xfrm>
                <a:off x="2717" y="2618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69" name="Freeform 167"/>
              <p:cNvSpPr>
                <a:spLocks/>
              </p:cNvSpPr>
              <p:nvPr/>
            </p:nvSpPr>
            <p:spPr bwMode="auto">
              <a:xfrm>
                <a:off x="2713" y="2602"/>
                <a:ext cx="10" cy="8"/>
              </a:xfrm>
              <a:custGeom>
                <a:avLst/>
                <a:gdLst>
                  <a:gd name="T0" fmla="*/ 2 w 10"/>
                  <a:gd name="T1" fmla="*/ 8 h 8"/>
                  <a:gd name="T2" fmla="*/ 10 w 10"/>
                  <a:gd name="T3" fmla="*/ 7 h 8"/>
                  <a:gd name="T4" fmla="*/ 9 w 10"/>
                  <a:gd name="T5" fmla="*/ 0 h 8"/>
                  <a:gd name="T6" fmla="*/ 0 w 10"/>
                  <a:gd name="T7" fmla="*/ 1 h 8"/>
                  <a:gd name="T8" fmla="*/ 2 w 10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8"/>
                    </a:moveTo>
                    <a:lnTo>
                      <a:pt x="10" y="7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70" name="Freeform 168"/>
              <p:cNvSpPr>
                <a:spLocks/>
              </p:cNvSpPr>
              <p:nvPr/>
            </p:nvSpPr>
            <p:spPr bwMode="auto">
              <a:xfrm>
                <a:off x="2711" y="2585"/>
                <a:ext cx="10" cy="10"/>
              </a:xfrm>
              <a:custGeom>
                <a:avLst/>
                <a:gdLst>
                  <a:gd name="T0" fmla="*/ 1 w 10"/>
                  <a:gd name="T1" fmla="*/ 10 h 10"/>
                  <a:gd name="T2" fmla="*/ 10 w 10"/>
                  <a:gd name="T3" fmla="*/ 9 h 10"/>
                  <a:gd name="T4" fmla="*/ 9 w 10"/>
                  <a:gd name="T5" fmla="*/ 0 h 10"/>
                  <a:gd name="T6" fmla="*/ 0 w 10"/>
                  <a:gd name="T7" fmla="*/ 1 h 10"/>
                  <a:gd name="T8" fmla="*/ 1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10"/>
                    </a:moveTo>
                    <a:lnTo>
                      <a:pt x="10" y="9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71" name="Freeform 169"/>
              <p:cNvSpPr>
                <a:spLocks/>
              </p:cNvSpPr>
              <p:nvPr/>
            </p:nvSpPr>
            <p:spPr bwMode="auto">
              <a:xfrm>
                <a:off x="2709" y="2569"/>
                <a:ext cx="10" cy="9"/>
              </a:xfrm>
              <a:custGeom>
                <a:avLst/>
                <a:gdLst>
                  <a:gd name="T0" fmla="*/ 1 w 10"/>
                  <a:gd name="T1" fmla="*/ 9 h 9"/>
                  <a:gd name="T2" fmla="*/ 10 w 10"/>
                  <a:gd name="T3" fmla="*/ 8 h 9"/>
                  <a:gd name="T4" fmla="*/ 9 w 10"/>
                  <a:gd name="T5" fmla="*/ 0 h 9"/>
                  <a:gd name="T6" fmla="*/ 0 w 10"/>
                  <a:gd name="T7" fmla="*/ 1 h 9"/>
                  <a:gd name="T8" fmla="*/ 1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" y="9"/>
                    </a:moveTo>
                    <a:lnTo>
                      <a:pt x="10" y="8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72" name="Freeform 170"/>
              <p:cNvSpPr>
                <a:spLocks/>
              </p:cNvSpPr>
              <p:nvPr/>
            </p:nvSpPr>
            <p:spPr bwMode="auto">
              <a:xfrm>
                <a:off x="2707" y="2552"/>
                <a:ext cx="10" cy="9"/>
              </a:xfrm>
              <a:custGeom>
                <a:avLst/>
                <a:gdLst>
                  <a:gd name="T0" fmla="*/ 1 w 10"/>
                  <a:gd name="T1" fmla="*/ 9 h 9"/>
                  <a:gd name="T2" fmla="*/ 10 w 10"/>
                  <a:gd name="T3" fmla="*/ 8 h 9"/>
                  <a:gd name="T4" fmla="*/ 9 w 10"/>
                  <a:gd name="T5" fmla="*/ 0 h 9"/>
                  <a:gd name="T6" fmla="*/ 0 w 10"/>
                  <a:gd name="T7" fmla="*/ 1 h 9"/>
                  <a:gd name="T8" fmla="*/ 1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" y="9"/>
                    </a:moveTo>
                    <a:lnTo>
                      <a:pt x="10" y="8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73" name="Freeform 171"/>
              <p:cNvSpPr>
                <a:spLocks/>
              </p:cNvSpPr>
              <p:nvPr/>
            </p:nvSpPr>
            <p:spPr bwMode="auto">
              <a:xfrm>
                <a:off x="2705" y="2535"/>
                <a:ext cx="10" cy="10"/>
              </a:xfrm>
              <a:custGeom>
                <a:avLst/>
                <a:gdLst>
                  <a:gd name="T0" fmla="*/ 1 w 10"/>
                  <a:gd name="T1" fmla="*/ 10 h 10"/>
                  <a:gd name="T2" fmla="*/ 10 w 10"/>
                  <a:gd name="T3" fmla="*/ 9 h 10"/>
                  <a:gd name="T4" fmla="*/ 8 w 10"/>
                  <a:gd name="T5" fmla="*/ 0 h 10"/>
                  <a:gd name="T6" fmla="*/ 0 w 10"/>
                  <a:gd name="T7" fmla="*/ 2 h 10"/>
                  <a:gd name="T8" fmla="*/ 1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10"/>
                    </a:moveTo>
                    <a:lnTo>
                      <a:pt x="10" y="9"/>
                    </a:lnTo>
                    <a:lnTo>
                      <a:pt x="8" y="0"/>
                    </a:lnTo>
                    <a:lnTo>
                      <a:pt x="0" y="2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74" name="Freeform 172"/>
              <p:cNvSpPr>
                <a:spLocks/>
              </p:cNvSpPr>
              <p:nvPr/>
            </p:nvSpPr>
            <p:spPr bwMode="auto">
              <a:xfrm>
                <a:off x="2703" y="2519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75" name="Freeform 173"/>
              <p:cNvSpPr>
                <a:spLocks/>
              </p:cNvSpPr>
              <p:nvPr/>
            </p:nvSpPr>
            <p:spPr bwMode="auto">
              <a:xfrm>
                <a:off x="2700" y="2502"/>
                <a:ext cx="9" cy="10"/>
              </a:xfrm>
              <a:custGeom>
                <a:avLst/>
                <a:gdLst>
                  <a:gd name="T0" fmla="*/ 1 w 9"/>
                  <a:gd name="T1" fmla="*/ 10 h 10"/>
                  <a:gd name="T2" fmla="*/ 9 w 9"/>
                  <a:gd name="T3" fmla="*/ 9 h 10"/>
                  <a:gd name="T4" fmla="*/ 8 w 9"/>
                  <a:gd name="T5" fmla="*/ 0 h 10"/>
                  <a:gd name="T6" fmla="*/ 0 w 9"/>
                  <a:gd name="T7" fmla="*/ 1 h 10"/>
                  <a:gd name="T8" fmla="*/ 1 w 9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10"/>
                    </a:moveTo>
                    <a:lnTo>
                      <a:pt x="9" y="9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76" name="Freeform 174"/>
              <p:cNvSpPr>
                <a:spLocks/>
              </p:cNvSpPr>
              <p:nvPr/>
            </p:nvSpPr>
            <p:spPr bwMode="auto">
              <a:xfrm>
                <a:off x="2698" y="2487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77" name="Freeform 175"/>
              <p:cNvSpPr>
                <a:spLocks/>
              </p:cNvSpPr>
              <p:nvPr/>
            </p:nvSpPr>
            <p:spPr bwMode="auto">
              <a:xfrm>
                <a:off x="2696" y="2470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78" name="Freeform 176"/>
              <p:cNvSpPr>
                <a:spLocks/>
              </p:cNvSpPr>
              <p:nvPr/>
            </p:nvSpPr>
            <p:spPr bwMode="auto">
              <a:xfrm>
                <a:off x="2694" y="2453"/>
                <a:ext cx="9" cy="10"/>
              </a:xfrm>
              <a:custGeom>
                <a:avLst/>
                <a:gdLst>
                  <a:gd name="T0" fmla="*/ 1 w 9"/>
                  <a:gd name="T1" fmla="*/ 10 h 10"/>
                  <a:gd name="T2" fmla="*/ 9 w 9"/>
                  <a:gd name="T3" fmla="*/ 9 h 10"/>
                  <a:gd name="T4" fmla="*/ 8 w 9"/>
                  <a:gd name="T5" fmla="*/ 0 h 10"/>
                  <a:gd name="T6" fmla="*/ 0 w 9"/>
                  <a:gd name="T7" fmla="*/ 1 h 10"/>
                  <a:gd name="T8" fmla="*/ 1 w 9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10"/>
                    </a:moveTo>
                    <a:lnTo>
                      <a:pt x="9" y="9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79" name="Freeform 177"/>
              <p:cNvSpPr>
                <a:spLocks/>
              </p:cNvSpPr>
              <p:nvPr/>
            </p:nvSpPr>
            <p:spPr bwMode="auto">
              <a:xfrm>
                <a:off x="2692" y="2437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80" name="Freeform 178"/>
              <p:cNvSpPr>
                <a:spLocks/>
              </p:cNvSpPr>
              <p:nvPr/>
            </p:nvSpPr>
            <p:spPr bwMode="auto">
              <a:xfrm>
                <a:off x="2690" y="2420"/>
                <a:ext cx="9" cy="10"/>
              </a:xfrm>
              <a:custGeom>
                <a:avLst/>
                <a:gdLst>
                  <a:gd name="T0" fmla="*/ 1 w 9"/>
                  <a:gd name="T1" fmla="*/ 10 h 10"/>
                  <a:gd name="T2" fmla="*/ 9 w 9"/>
                  <a:gd name="T3" fmla="*/ 8 h 10"/>
                  <a:gd name="T4" fmla="*/ 8 w 9"/>
                  <a:gd name="T5" fmla="*/ 0 h 10"/>
                  <a:gd name="T6" fmla="*/ 0 w 9"/>
                  <a:gd name="T7" fmla="*/ 1 h 10"/>
                  <a:gd name="T8" fmla="*/ 1 w 9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10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81" name="Freeform 179"/>
              <p:cNvSpPr>
                <a:spLocks/>
              </p:cNvSpPr>
              <p:nvPr/>
            </p:nvSpPr>
            <p:spPr bwMode="auto">
              <a:xfrm>
                <a:off x="2686" y="2404"/>
                <a:ext cx="11" cy="9"/>
              </a:xfrm>
              <a:custGeom>
                <a:avLst/>
                <a:gdLst>
                  <a:gd name="T0" fmla="*/ 2 w 11"/>
                  <a:gd name="T1" fmla="*/ 9 h 9"/>
                  <a:gd name="T2" fmla="*/ 11 w 11"/>
                  <a:gd name="T3" fmla="*/ 8 h 9"/>
                  <a:gd name="T4" fmla="*/ 9 w 11"/>
                  <a:gd name="T5" fmla="*/ 0 h 9"/>
                  <a:gd name="T6" fmla="*/ 0 w 11"/>
                  <a:gd name="T7" fmla="*/ 1 h 9"/>
                  <a:gd name="T8" fmla="*/ 2 w 11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2" y="9"/>
                    </a:moveTo>
                    <a:lnTo>
                      <a:pt x="11" y="8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82" name="Freeform 180"/>
              <p:cNvSpPr>
                <a:spLocks/>
              </p:cNvSpPr>
              <p:nvPr/>
            </p:nvSpPr>
            <p:spPr bwMode="auto">
              <a:xfrm>
                <a:off x="2684" y="2387"/>
                <a:ext cx="10" cy="9"/>
              </a:xfrm>
              <a:custGeom>
                <a:avLst/>
                <a:gdLst>
                  <a:gd name="T0" fmla="*/ 1 w 10"/>
                  <a:gd name="T1" fmla="*/ 9 h 9"/>
                  <a:gd name="T2" fmla="*/ 10 w 10"/>
                  <a:gd name="T3" fmla="*/ 8 h 9"/>
                  <a:gd name="T4" fmla="*/ 9 w 10"/>
                  <a:gd name="T5" fmla="*/ 0 h 9"/>
                  <a:gd name="T6" fmla="*/ 0 w 10"/>
                  <a:gd name="T7" fmla="*/ 1 h 9"/>
                  <a:gd name="T8" fmla="*/ 1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" y="9"/>
                    </a:moveTo>
                    <a:lnTo>
                      <a:pt x="10" y="8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83" name="Freeform 181"/>
              <p:cNvSpPr>
                <a:spLocks/>
              </p:cNvSpPr>
              <p:nvPr/>
            </p:nvSpPr>
            <p:spPr bwMode="auto">
              <a:xfrm>
                <a:off x="2682" y="2371"/>
                <a:ext cx="10" cy="10"/>
              </a:xfrm>
              <a:custGeom>
                <a:avLst/>
                <a:gdLst>
                  <a:gd name="T0" fmla="*/ 1 w 10"/>
                  <a:gd name="T1" fmla="*/ 10 h 10"/>
                  <a:gd name="T2" fmla="*/ 10 w 10"/>
                  <a:gd name="T3" fmla="*/ 9 h 10"/>
                  <a:gd name="T4" fmla="*/ 9 w 10"/>
                  <a:gd name="T5" fmla="*/ 0 h 10"/>
                  <a:gd name="T6" fmla="*/ 0 w 10"/>
                  <a:gd name="T7" fmla="*/ 1 h 10"/>
                  <a:gd name="T8" fmla="*/ 1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10"/>
                    </a:moveTo>
                    <a:lnTo>
                      <a:pt x="10" y="9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84" name="Freeform 182"/>
              <p:cNvSpPr>
                <a:spLocks/>
              </p:cNvSpPr>
              <p:nvPr/>
            </p:nvSpPr>
            <p:spPr bwMode="auto">
              <a:xfrm>
                <a:off x="2680" y="2355"/>
                <a:ext cx="10" cy="9"/>
              </a:xfrm>
              <a:custGeom>
                <a:avLst/>
                <a:gdLst>
                  <a:gd name="T0" fmla="*/ 1 w 10"/>
                  <a:gd name="T1" fmla="*/ 9 h 9"/>
                  <a:gd name="T2" fmla="*/ 10 w 10"/>
                  <a:gd name="T3" fmla="*/ 8 h 9"/>
                  <a:gd name="T4" fmla="*/ 8 w 10"/>
                  <a:gd name="T5" fmla="*/ 0 h 9"/>
                  <a:gd name="T6" fmla="*/ 0 w 10"/>
                  <a:gd name="T7" fmla="*/ 1 h 9"/>
                  <a:gd name="T8" fmla="*/ 1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" y="9"/>
                    </a:moveTo>
                    <a:lnTo>
                      <a:pt x="10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85" name="Freeform 183"/>
              <p:cNvSpPr>
                <a:spLocks/>
              </p:cNvSpPr>
              <p:nvPr/>
            </p:nvSpPr>
            <p:spPr bwMode="auto">
              <a:xfrm>
                <a:off x="2678" y="2338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86" name="Freeform 184"/>
              <p:cNvSpPr>
                <a:spLocks/>
              </p:cNvSpPr>
              <p:nvPr/>
            </p:nvSpPr>
            <p:spPr bwMode="auto">
              <a:xfrm>
                <a:off x="2676" y="2321"/>
                <a:ext cx="9" cy="10"/>
              </a:xfrm>
              <a:custGeom>
                <a:avLst/>
                <a:gdLst>
                  <a:gd name="T0" fmla="*/ 1 w 9"/>
                  <a:gd name="T1" fmla="*/ 10 h 10"/>
                  <a:gd name="T2" fmla="*/ 9 w 9"/>
                  <a:gd name="T3" fmla="*/ 9 h 10"/>
                  <a:gd name="T4" fmla="*/ 8 w 9"/>
                  <a:gd name="T5" fmla="*/ 0 h 10"/>
                  <a:gd name="T6" fmla="*/ 0 w 9"/>
                  <a:gd name="T7" fmla="*/ 1 h 10"/>
                  <a:gd name="T8" fmla="*/ 1 w 9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10"/>
                    </a:moveTo>
                    <a:lnTo>
                      <a:pt x="9" y="9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87" name="Freeform 185"/>
              <p:cNvSpPr>
                <a:spLocks/>
              </p:cNvSpPr>
              <p:nvPr/>
            </p:nvSpPr>
            <p:spPr bwMode="auto">
              <a:xfrm>
                <a:off x="2673" y="2305"/>
                <a:ext cx="10" cy="9"/>
              </a:xfrm>
              <a:custGeom>
                <a:avLst/>
                <a:gdLst>
                  <a:gd name="T0" fmla="*/ 2 w 10"/>
                  <a:gd name="T1" fmla="*/ 9 h 9"/>
                  <a:gd name="T2" fmla="*/ 10 w 10"/>
                  <a:gd name="T3" fmla="*/ 8 h 9"/>
                  <a:gd name="T4" fmla="*/ 8 w 10"/>
                  <a:gd name="T5" fmla="*/ 0 h 9"/>
                  <a:gd name="T6" fmla="*/ 0 w 10"/>
                  <a:gd name="T7" fmla="*/ 1 h 9"/>
                  <a:gd name="T8" fmla="*/ 2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9"/>
                    </a:moveTo>
                    <a:lnTo>
                      <a:pt x="10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88" name="Freeform 186"/>
              <p:cNvSpPr>
                <a:spLocks/>
              </p:cNvSpPr>
              <p:nvPr/>
            </p:nvSpPr>
            <p:spPr bwMode="auto">
              <a:xfrm>
                <a:off x="2671" y="2288"/>
                <a:ext cx="9" cy="10"/>
              </a:xfrm>
              <a:custGeom>
                <a:avLst/>
                <a:gdLst>
                  <a:gd name="T0" fmla="*/ 1 w 9"/>
                  <a:gd name="T1" fmla="*/ 10 h 10"/>
                  <a:gd name="T2" fmla="*/ 9 w 9"/>
                  <a:gd name="T3" fmla="*/ 9 h 10"/>
                  <a:gd name="T4" fmla="*/ 8 w 9"/>
                  <a:gd name="T5" fmla="*/ 0 h 10"/>
                  <a:gd name="T6" fmla="*/ 0 w 9"/>
                  <a:gd name="T7" fmla="*/ 1 h 10"/>
                  <a:gd name="T8" fmla="*/ 1 w 9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10"/>
                    </a:moveTo>
                    <a:lnTo>
                      <a:pt x="9" y="9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89" name="Freeform 187"/>
              <p:cNvSpPr>
                <a:spLocks/>
              </p:cNvSpPr>
              <p:nvPr/>
            </p:nvSpPr>
            <p:spPr bwMode="auto">
              <a:xfrm>
                <a:off x="2669" y="2273"/>
                <a:ext cx="9" cy="8"/>
              </a:xfrm>
              <a:custGeom>
                <a:avLst/>
                <a:gdLst>
                  <a:gd name="T0" fmla="*/ 1 w 9"/>
                  <a:gd name="T1" fmla="*/ 8 h 8"/>
                  <a:gd name="T2" fmla="*/ 9 w 9"/>
                  <a:gd name="T3" fmla="*/ 7 h 8"/>
                  <a:gd name="T4" fmla="*/ 8 w 9"/>
                  <a:gd name="T5" fmla="*/ 0 h 8"/>
                  <a:gd name="T6" fmla="*/ 0 w 9"/>
                  <a:gd name="T7" fmla="*/ 1 h 8"/>
                  <a:gd name="T8" fmla="*/ 1 w 9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1" y="8"/>
                    </a:moveTo>
                    <a:lnTo>
                      <a:pt x="9" y="7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90" name="Freeform 188"/>
              <p:cNvSpPr>
                <a:spLocks/>
              </p:cNvSpPr>
              <p:nvPr/>
            </p:nvSpPr>
            <p:spPr bwMode="auto">
              <a:xfrm>
                <a:off x="2667" y="2256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91" name="Freeform 189"/>
              <p:cNvSpPr>
                <a:spLocks/>
              </p:cNvSpPr>
              <p:nvPr/>
            </p:nvSpPr>
            <p:spPr bwMode="auto">
              <a:xfrm>
                <a:off x="2665" y="2239"/>
                <a:ext cx="9" cy="10"/>
              </a:xfrm>
              <a:custGeom>
                <a:avLst/>
                <a:gdLst>
                  <a:gd name="T0" fmla="*/ 1 w 9"/>
                  <a:gd name="T1" fmla="*/ 10 h 10"/>
                  <a:gd name="T2" fmla="*/ 9 w 9"/>
                  <a:gd name="T3" fmla="*/ 9 h 10"/>
                  <a:gd name="T4" fmla="*/ 8 w 9"/>
                  <a:gd name="T5" fmla="*/ 0 h 10"/>
                  <a:gd name="T6" fmla="*/ 0 w 9"/>
                  <a:gd name="T7" fmla="*/ 1 h 10"/>
                  <a:gd name="T8" fmla="*/ 1 w 9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10"/>
                    </a:moveTo>
                    <a:lnTo>
                      <a:pt x="9" y="9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92" name="Freeform 190"/>
              <p:cNvSpPr>
                <a:spLocks/>
              </p:cNvSpPr>
              <p:nvPr/>
            </p:nvSpPr>
            <p:spPr bwMode="auto">
              <a:xfrm>
                <a:off x="2662" y="2223"/>
                <a:ext cx="10" cy="9"/>
              </a:xfrm>
              <a:custGeom>
                <a:avLst/>
                <a:gdLst>
                  <a:gd name="T0" fmla="*/ 2 w 10"/>
                  <a:gd name="T1" fmla="*/ 9 h 9"/>
                  <a:gd name="T2" fmla="*/ 10 w 10"/>
                  <a:gd name="T3" fmla="*/ 8 h 9"/>
                  <a:gd name="T4" fmla="*/ 9 w 10"/>
                  <a:gd name="T5" fmla="*/ 0 h 9"/>
                  <a:gd name="T6" fmla="*/ 0 w 10"/>
                  <a:gd name="T7" fmla="*/ 1 h 9"/>
                  <a:gd name="T8" fmla="*/ 2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9"/>
                    </a:moveTo>
                    <a:lnTo>
                      <a:pt x="10" y="8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93" name="Freeform 191"/>
              <p:cNvSpPr>
                <a:spLocks/>
              </p:cNvSpPr>
              <p:nvPr/>
            </p:nvSpPr>
            <p:spPr bwMode="auto">
              <a:xfrm>
                <a:off x="2659" y="2206"/>
                <a:ext cx="11" cy="9"/>
              </a:xfrm>
              <a:custGeom>
                <a:avLst/>
                <a:gdLst>
                  <a:gd name="T0" fmla="*/ 2 w 11"/>
                  <a:gd name="T1" fmla="*/ 9 h 9"/>
                  <a:gd name="T2" fmla="*/ 11 w 11"/>
                  <a:gd name="T3" fmla="*/ 8 h 9"/>
                  <a:gd name="T4" fmla="*/ 9 w 11"/>
                  <a:gd name="T5" fmla="*/ 0 h 9"/>
                  <a:gd name="T6" fmla="*/ 0 w 11"/>
                  <a:gd name="T7" fmla="*/ 1 h 9"/>
                  <a:gd name="T8" fmla="*/ 2 w 11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2" y="9"/>
                    </a:moveTo>
                    <a:lnTo>
                      <a:pt x="11" y="8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94" name="Freeform 192"/>
              <p:cNvSpPr>
                <a:spLocks/>
              </p:cNvSpPr>
              <p:nvPr/>
            </p:nvSpPr>
            <p:spPr bwMode="auto">
              <a:xfrm>
                <a:off x="2657" y="2189"/>
                <a:ext cx="10" cy="10"/>
              </a:xfrm>
              <a:custGeom>
                <a:avLst/>
                <a:gdLst>
                  <a:gd name="T0" fmla="*/ 1 w 10"/>
                  <a:gd name="T1" fmla="*/ 10 h 10"/>
                  <a:gd name="T2" fmla="*/ 10 w 10"/>
                  <a:gd name="T3" fmla="*/ 9 h 10"/>
                  <a:gd name="T4" fmla="*/ 9 w 10"/>
                  <a:gd name="T5" fmla="*/ 0 h 10"/>
                  <a:gd name="T6" fmla="*/ 0 w 10"/>
                  <a:gd name="T7" fmla="*/ 2 h 10"/>
                  <a:gd name="T8" fmla="*/ 1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10"/>
                    </a:moveTo>
                    <a:lnTo>
                      <a:pt x="10" y="9"/>
                    </a:lnTo>
                    <a:lnTo>
                      <a:pt x="9" y="0"/>
                    </a:lnTo>
                    <a:lnTo>
                      <a:pt x="0" y="2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95" name="Freeform 193"/>
              <p:cNvSpPr>
                <a:spLocks/>
              </p:cNvSpPr>
              <p:nvPr/>
            </p:nvSpPr>
            <p:spPr bwMode="auto">
              <a:xfrm>
                <a:off x="2655" y="2173"/>
                <a:ext cx="10" cy="9"/>
              </a:xfrm>
              <a:custGeom>
                <a:avLst/>
                <a:gdLst>
                  <a:gd name="T0" fmla="*/ 1 w 10"/>
                  <a:gd name="T1" fmla="*/ 9 h 9"/>
                  <a:gd name="T2" fmla="*/ 10 w 10"/>
                  <a:gd name="T3" fmla="*/ 8 h 9"/>
                  <a:gd name="T4" fmla="*/ 9 w 10"/>
                  <a:gd name="T5" fmla="*/ 0 h 9"/>
                  <a:gd name="T6" fmla="*/ 0 w 10"/>
                  <a:gd name="T7" fmla="*/ 1 h 9"/>
                  <a:gd name="T8" fmla="*/ 1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" y="9"/>
                    </a:moveTo>
                    <a:lnTo>
                      <a:pt x="10" y="8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96" name="Freeform 194"/>
              <p:cNvSpPr>
                <a:spLocks/>
              </p:cNvSpPr>
              <p:nvPr/>
            </p:nvSpPr>
            <p:spPr bwMode="auto">
              <a:xfrm>
                <a:off x="2653" y="2157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97" name="Freeform 195"/>
              <p:cNvSpPr>
                <a:spLocks/>
              </p:cNvSpPr>
              <p:nvPr/>
            </p:nvSpPr>
            <p:spPr bwMode="auto">
              <a:xfrm>
                <a:off x="2651" y="2141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98" name="Freeform 196"/>
              <p:cNvSpPr>
                <a:spLocks/>
              </p:cNvSpPr>
              <p:nvPr/>
            </p:nvSpPr>
            <p:spPr bwMode="auto">
              <a:xfrm>
                <a:off x="2649" y="2124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99" name="Freeform 197"/>
              <p:cNvSpPr>
                <a:spLocks/>
              </p:cNvSpPr>
              <p:nvPr/>
            </p:nvSpPr>
            <p:spPr bwMode="auto">
              <a:xfrm>
                <a:off x="2646" y="2107"/>
                <a:ext cx="10" cy="10"/>
              </a:xfrm>
              <a:custGeom>
                <a:avLst/>
                <a:gdLst>
                  <a:gd name="T0" fmla="*/ 2 w 10"/>
                  <a:gd name="T1" fmla="*/ 10 h 10"/>
                  <a:gd name="T2" fmla="*/ 10 w 10"/>
                  <a:gd name="T3" fmla="*/ 9 h 10"/>
                  <a:gd name="T4" fmla="*/ 8 w 10"/>
                  <a:gd name="T5" fmla="*/ 0 h 10"/>
                  <a:gd name="T6" fmla="*/ 0 w 10"/>
                  <a:gd name="T7" fmla="*/ 1 h 10"/>
                  <a:gd name="T8" fmla="*/ 2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10"/>
                    </a:moveTo>
                    <a:lnTo>
                      <a:pt x="10" y="9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00" name="Freeform 198"/>
              <p:cNvSpPr>
                <a:spLocks/>
              </p:cNvSpPr>
              <p:nvPr/>
            </p:nvSpPr>
            <p:spPr bwMode="auto">
              <a:xfrm>
                <a:off x="2644" y="2091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01" name="Freeform 199"/>
              <p:cNvSpPr>
                <a:spLocks/>
              </p:cNvSpPr>
              <p:nvPr/>
            </p:nvSpPr>
            <p:spPr bwMode="auto">
              <a:xfrm>
                <a:off x="2642" y="2074"/>
                <a:ext cx="9" cy="10"/>
              </a:xfrm>
              <a:custGeom>
                <a:avLst/>
                <a:gdLst>
                  <a:gd name="T0" fmla="*/ 1 w 9"/>
                  <a:gd name="T1" fmla="*/ 10 h 10"/>
                  <a:gd name="T2" fmla="*/ 9 w 9"/>
                  <a:gd name="T3" fmla="*/ 8 h 10"/>
                  <a:gd name="T4" fmla="*/ 8 w 9"/>
                  <a:gd name="T5" fmla="*/ 0 h 10"/>
                  <a:gd name="T6" fmla="*/ 0 w 9"/>
                  <a:gd name="T7" fmla="*/ 1 h 10"/>
                  <a:gd name="T8" fmla="*/ 1 w 9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10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02" name="Freeform 200"/>
              <p:cNvSpPr>
                <a:spLocks/>
              </p:cNvSpPr>
              <p:nvPr/>
            </p:nvSpPr>
            <p:spPr bwMode="auto">
              <a:xfrm>
                <a:off x="2640" y="2058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03" name="Freeform 201"/>
              <p:cNvSpPr>
                <a:spLocks/>
              </p:cNvSpPr>
              <p:nvPr/>
            </p:nvSpPr>
            <p:spPr bwMode="auto">
              <a:xfrm>
                <a:off x="2637" y="2042"/>
                <a:ext cx="10" cy="8"/>
              </a:xfrm>
              <a:custGeom>
                <a:avLst/>
                <a:gdLst>
                  <a:gd name="T0" fmla="*/ 2 w 10"/>
                  <a:gd name="T1" fmla="*/ 8 h 8"/>
                  <a:gd name="T2" fmla="*/ 10 w 10"/>
                  <a:gd name="T3" fmla="*/ 7 h 8"/>
                  <a:gd name="T4" fmla="*/ 9 w 10"/>
                  <a:gd name="T5" fmla="*/ 0 h 8"/>
                  <a:gd name="T6" fmla="*/ 0 w 10"/>
                  <a:gd name="T7" fmla="*/ 1 h 8"/>
                  <a:gd name="T8" fmla="*/ 2 w 10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8"/>
                    </a:moveTo>
                    <a:lnTo>
                      <a:pt x="10" y="7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04" name="Freeform 202"/>
              <p:cNvSpPr>
                <a:spLocks/>
              </p:cNvSpPr>
              <p:nvPr/>
            </p:nvSpPr>
            <p:spPr bwMode="auto">
              <a:xfrm>
                <a:off x="2635" y="2025"/>
                <a:ext cx="10" cy="10"/>
              </a:xfrm>
              <a:custGeom>
                <a:avLst/>
                <a:gdLst>
                  <a:gd name="T0" fmla="*/ 1 w 10"/>
                  <a:gd name="T1" fmla="*/ 10 h 10"/>
                  <a:gd name="T2" fmla="*/ 10 w 10"/>
                  <a:gd name="T3" fmla="*/ 9 h 10"/>
                  <a:gd name="T4" fmla="*/ 9 w 10"/>
                  <a:gd name="T5" fmla="*/ 0 h 10"/>
                  <a:gd name="T6" fmla="*/ 0 w 10"/>
                  <a:gd name="T7" fmla="*/ 1 h 10"/>
                  <a:gd name="T8" fmla="*/ 1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10"/>
                    </a:moveTo>
                    <a:lnTo>
                      <a:pt x="10" y="9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05" name="Freeform 203"/>
              <p:cNvSpPr>
                <a:spLocks/>
              </p:cNvSpPr>
              <p:nvPr/>
            </p:nvSpPr>
            <p:spPr bwMode="auto">
              <a:xfrm>
                <a:off x="2633" y="2009"/>
                <a:ext cx="10" cy="9"/>
              </a:xfrm>
              <a:custGeom>
                <a:avLst/>
                <a:gdLst>
                  <a:gd name="T0" fmla="*/ 1 w 10"/>
                  <a:gd name="T1" fmla="*/ 9 h 9"/>
                  <a:gd name="T2" fmla="*/ 10 w 10"/>
                  <a:gd name="T3" fmla="*/ 8 h 9"/>
                  <a:gd name="T4" fmla="*/ 9 w 10"/>
                  <a:gd name="T5" fmla="*/ 0 h 9"/>
                  <a:gd name="T6" fmla="*/ 0 w 10"/>
                  <a:gd name="T7" fmla="*/ 1 h 9"/>
                  <a:gd name="T8" fmla="*/ 1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" y="9"/>
                    </a:moveTo>
                    <a:lnTo>
                      <a:pt x="10" y="8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06" name="Freeform 204"/>
              <p:cNvSpPr>
                <a:spLocks/>
              </p:cNvSpPr>
              <p:nvPr/>
            </p:nvSpPr>
            <p:spPr bwMode="auto">
              <a:xfrm>
                <a:off x="2630" y="1992"/>
                <a:ext cx="10" cy="9"/>
              </a:xfrm>
              <a:custGeom>
                <a:avLst/>
                <a:gdLst>
                  <a:gd name="T0" fmla="*/ 1 w 10"/>
                  <a:gd name="T1" fmla="*/ 9 h 9"/>
                  <a:gd name="T2" fmla="*/ 10 w 10"/>
                  <a:gd name="T3" fmla="*/ 8 h 9"/>
                  <a:gd name="T4" fmla="*/ 9 w 10"/>
                  <a:gd name="T5" fmla="*/ 0 h 9"/>
                  <a:gd name="T6" fmla="*/ 0 w 10"/>
                  <a:gd name="T7" fmla="*/ 1 h 9"/>
                  <a:gd name="T8" fmla="*/ 1 w 10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" y="9"/>
                    </a:moveTo>
                    <a:lnTo>
                      <a:pt x="10" y="8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07" name="Freeform 205"/>
              <p:cNvSpPr>
                <a:spLocks/>
              </p:cNvSpPr>
              <p:nvPr/>
            </p:nvSpPr>
            <p:spPr bwMode="auto">
              <a:xfrm>
                <a:off x="2628" y="1975"/>
                <a:ext cx="9" cy="10"/>
              </a:xfrm>
              <a:custGeom>
                <a:avLst/>
                <a:gdLst>
                  <a:gd name="T0" fmla="*/ 1 w 9"/>
                  <a:gd name="T1" fmla="*/ 10 h 10"/>
                  <a:gd name="T2" fmla="*/ 9 w 9"/>
                  <a:gd name="T3" fmla="*/ 9 h 10"/>
                  <a:gd name="T4" fmla="*/ 8 w 9"/>
                  <a:gd name="T5" fmla="*/ 0 h 10"/>
                  <a:gd name="T6" fmla="*/ 0 w 9"/>
                  <a:gd name="T7" fmla="*/ 1 h 10"/>
                  <a:gd name="T8" fmla="*/ 1 w 9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10"/>
                    </a:moveTo>
                    <a:lnTo>
                      <a:pt x="9" y="9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08" name="Freeform 206"/>
              <p:cNvSpPr>
                <a:spLocks/>
              </p:cNvSpPr>
              <p:nvPr/>
            </p:nvSpPr>
            <p:spPr bwMode="auto">
              <a:xfrm>
                <a:off x="2626" y="1959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09" name="Freeform 207"/>
              <p:cNvSpPr>
                <a:spLocks/>
              </p:cNvSpPr>
              <p:nvPr/>
            </p:nvSpPr>
            <p:spPr bwMode="auto">
              <a:xfrm>
                <a:off x="2624" y="1942"/>
                <a:ext cx="9" cy="10"/>
              </a:xfrm>
              <a:custGeom>
                <a:avLst/>
                <a:gdLst>
                  <a:gd name="T0" fmla="*/ 1 w 9"/>
                  <a:gd name="T1" fmla="*/ 10 h 10"/>
                  <a:gd name="T2" fmla="*/ 9 w 9"/>
                  <a:gd name="T3" fmla="*/ 9 h 10"/>
                  <a:gd name="T4" fmla="*/ 8 w 9"/>
                  <a:gd name="T5" fmla="*/ 0 h 10"/>
                  <a:gd name="T6" fmla="*/ 0 w 9"/>
                  <a:gd name="T7" fmla="*/ 1 h 10"/>
                  <a:gd name="T8" fmla="*/ 1 w 9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10"/>
                    </a:moveTo>
                    <a:lnTo>
                      <a:pt x="9" y="9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10" name="Freeform 208"/>
              <p:cNvSpPr>
                <a:spLocks/>
              </p:cNvSpPr>
              <p:nvPr/>
            </p:nvSpPr>
            <p:spPr bwMode="auto">
              <a:xfrm>
                <a:off x="2622" y="1927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11" name="Freeform 209"/>
              <p:cNvSpPr>
                <a:spLocks/>
              </p:cNvSpPr>
              <p:nvPr/>
            </p:nvSpPr>
            <p:spPr bwMode="auto">
              <a:xfrm>
                <a:off x="2620" y="1910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12" name="Freeform 210"/>
              <p:cNvSpPr>
                <a:spLocks/>
              </p:cNvSpPr>
              <p:nvPr/>
            </p:nvSpPr>
            <p:spPr bwMode="auto">
              <a:xfrm>
                <a:off x="2617" y="1893"/>
                <a:ext cx="9" cy="10"/>
              </a:xfrm>
              <a:custGeom>
                <a:avLst/>
                <a:gdLst>
                  <a:gd name="T0" fmla="*/ 1 w 9"/>
                  <a:gd name="T1" fmla="*/ 10 h 10"/>
                  <a:gd name="T2" fmla="*/ 9 w 9"/>
                  <a:gd name="T3" fmla="*/ 9 h 10"/>
                  <a:gd name="T4" fmla="*/ 8 w 9"/>
                  <a:gd name="T5" fmla="*/ 0 h 10"/>
                  <a:gd name="T6" fmla="*/ 0 w 9"/>
                  <a:gd name="T7" fmla="*/ 1 h 10"/>
                  <a:gd name="T8" fmla="*/ 1 w 9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10"/>
                    </a:moveTo>
                    <a:lnTo>
                      <a:pt x="9" y="9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13" name="Freeform 211"/>
              <p:cNvSpPr>
                <a:spLocks/>
              </p:cNvSpPr>
              <p:nvPr/>
            </p:nvSpPr>
            <p:spPr bwMode="auto">
              <a:xfrm>
                <a:off x="2615" y="1877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14" name="Freeform 212"/>
              <p:cNvSpPr>
                <a:spLocks/>
              </p:cNvSpPr>
              <p:nvPr/>
            </p:nvSpPr>
            <p:spPr bwMode="auto">
              <a:xfrm>
                <a:off x="2613" y="1860"/>
                <a:ext cx="9" cy="9"/>
              </a:xfrm>
              <a:custGeom>
                <a:avLst/>
                <a:gdLst>
                  <a:gd name="T0" fmla="*/ 1 w 9"/>
                  <a:gd name="T1" fmla="*/ 9 h 9"/>
                  <a:gd name="T2" fmla="*/ 9 w 9"/>
                  <a:gd name="T3" fmla="*/ 8 h 9"/>
                  <a:gd name="T4" fmla="*/ 8 w 9"/>
                  <a:gd name="T5" fmla="*/ 0 h 9"/>
                  <a:gd name="T6" fmla="*/ 0 w 9"/>
                  <a:gd name="T7" fmla="*/ 1 h 9"/>
                  <a:gd name="T8" fmla="*/ 1 w 9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lnTo>
                      <a:pt x="9" y="8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15" name="Freeform 213"/>
              <p:cNvSpPr>
                <a:spLocks/>
              </p:cNvSpPr>
              <p:nvPr/>
            </p:nvSpPr>
            <p:spPr bwMode="auto">
              <a:xfrm>
                <a:off x="2610" y="1843"/>
                <a:ext cx="10" cy="10"/>
              </a:xfrm>
              <a:custGeom>
                <a:avLst/>
                <a:gdLst>
                  <a:gd name="T0" fmla="*/ 1 w 10"/>
                  <a:gd name="T1" fmla="*/ 10 h 10"/>
                  <a:gd name="T2" fmla="*/ 10 w 10"/>
                  <a:gd name="T3" fmla="*/ 9 h 10"/>
                  <a:gd name="T4" fmla="*/ 9 w 10"/>
                  <a:gd name="T5" fmla="*/ 0 h 10"/>
                  <a:gd name="T6" fmla="*/ 0 w 10"/>
                  <a:gd name="T7" fmla="*/ 2 h 10"/>
                  <a:gd name="T8" fmla="*/ 1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10"/>
                    </a:moveTo>
                    <a:lnTo>
                      <a:pt x="10" y="9"/>
                    </a:lnTo>
                    <a:lnTo>
                      <a:pt x="9" y="0"/>
                    </a:lnTo>
                    <a:lnTo>
                      <a:pt x="0" y="2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816" name="Freeform 214"/>
              <p:cNvSpPr>
                <a:spLocks/>
              </p:cNvSpPr>
              <p:nvPr/>
            </p:nvSpPr>
            <p:spPr bwMode="auto">
              <a:xfrm>
                <a:off x="2608" y="1830"/>
                <a:ext cx="10" cy="6"/>
              </a:xfrm>
              <a:custGeom>
                <a:avLst/>
                <a:gdLst>
                  <a:gd name="T0" fmla="*/ 1 w 10"/>
                  <a:gd name="T1" fmla="*/ 6 h 6"/>
                  <a:gd name="T2" fmla="*/ 10 w 10"/>
                  <a:gd name="T3" fmla="*/ 5 h 6"/>
                  <a:gd name="T4" fmla="*/ 9 w 10"/>
                  <a:gd name="T5" fmla="*/ 0 h 6"/>
                  <a:gd name="T6" fmla="*/ 0 w 10"/>
                  <a:gd name="T7" fmla="*/ 1 h 6"/>
                  <a:gd name="T8" fmla="*/ 1 w 10"/>
                  <a:gd name="T9" fmla="*/ 6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1" y="6"/>
                    </a:moveTo>
                    <a:lnTo>
                      <a:pt x="10" y="5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</p:grpSp>
        <p:grpSp>
          <p:nvGrpSpPr>
            <p:cNvPr id="8219" name="Group 215"/>
            <p:cNvGrpSpPr>
              <a:grpSpLocks/>
            </p:cNvGrpSpPr>
            <p:nvPr/>
          </p:nvGrpSpPr>
          <p:grpSpPr bwMode="auto">
            <a:xfrm>
              <a:off x="3275" y="2635"/>
              <a:ext cx="655" cy="812"/>
              <a:chOff x="3275" y="2635"/>
              <a:chExt cx="655" cy="812"/>
            </a:xfrm>
          </p:grpSpPr>
          <p:sp>
            <p:nvSpPr>
              <p:cNvPr id="8672" name="Freeform 216"/>
              <p:cNvSpPr>
                <a:spLocks/>
              </p:cNvSpPr>
              <p:nvPr/>
            </p:nvSpPr>
            <p:spPr bwMode="auto">
              <a:xfrm>
                <a:off x="3275" y="3434"/>
                <a:ext cx="11" cy="13"/>
              </a:xfrm>
              <a:custGeom>
                <a:avLst/>
                <a:gdLst>
                  <a:gd name="T0" fmla="*/ 0 w 11"/>
                  <a:gd name="T1" fmla="*/ 8 h 13"/>
                  <a:gd name="T2" fmla="*/ 6 w 11"/>
                  <a:gd name="T3" fmla="*/ 13 h 13"/>
                  <a:gd name="T4" fmla="*/ 11 w 11"/>
                  <a:gd name="T5" fmla="*/ 5 h 13"/>
                  <a:gd name="T6" fmla="*/ 5 w 11"/>
                  <a:gd name="T7" fmla="*/ 0 h 13"/>
                  <a:gd name="T8" fmla="*/ 0 w 11"/>
                  <a:gd name="T9" fmla="*/ 8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0" y="8"/>
                    </a:moveTo>
                    <a:lnTo>
                      <a:pt x="6" y="13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73" name="Freeform 217"/>
              <p:cNvSpPr>
                <a:spLocks/>
              </p:cNvSpPr>
              <p:nvPr/>
            </p:nvSpPr>
            <p:spPr bwMode="auto">
              <a:xfrm>
                <a:off x="3285" y="3422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74" name="Freeform 218"/>
              <p:cNvSpPr>
                <a:spLocks/>
              </p:cNvSpPr>
              <p:nvPr/>
            </p:nvSpPr>
            <p:spPr bwMode="auto">
              <a:xfrm>
                <a:off x="3295" y="3408"/>
                <a:ext cx="12" cy="13"/>
              </a:xfrm>
              <a:custGeom>
                <a:avLst/>
                <a:gdLst>
                  <a:gd name="T0" fmla="*/ 0 w 12"/>
                  <a:gd name="T1" fmla="*/ 8 h 13"/>
                  <a:gd name="T2" fmla="*/ 7 w 12"/>
                  <a:gd name="T3" fmla="*/ 13 h 13"/>
                  <a:gd name="T4" fmla="*/ 12 w 12"/>
                  <a:gd name="T5" fmla="*/ 6 h 13"/>
                  <a:gd name="T6" fmla="*/ 6 w 12"/>
                  <a:gd name="T7" fmla="*/ 0 h 13"/>
                  <a:gd name="T8" fmla="*/ 0 w 12"/>
                  <a:gd name="T9" fmla="*/ 8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0" y="8"/>
                    </a:moveTo>
                    <a:lnTo>
                      <a:pt x="7" y="13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75" name="Freeform 219"/>
              <p:cNvSpPr>
                <a:spLocks/>
              </p:cNvSpPr>
              <p:nvPr/>
            </p:nvSpPr>
            <p:spPr bwMode="auto">
              <a:xfrm>
                <a:off x="3306" y="3396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76" name="Freeform 220"/>
              <p:cNvSpPr>
                <a:spLocks/>
              </p:cNvSpPr>
              <p:nvPr/>
            </p:nvSpPr>
            <p:spPr bwMode="auto">
              <a:xfrm>
                <a:off x="3316" y="3382"/>
                <a:ext cx="12" cy="13"/>
              </a:xfrm>
              <a:custGeom>
                <a:avLst/>
                <a:gdLst>
                  <a:gd name="T0" fmla="*/ 0 w 12"/>
                  <a:gd name="T1" fmla="*/ 8 h 13"/>
                  <a:gd name="T2" fmla="*/ 6 w 12"/>
                  <a:gd name="T3" fmla="*/ 13 h 13"/>
                  <a:gd name="T4" fmla="*/ 12 w 12"/>
                  <a:gd name="T5" fmla="*/ 6 h 13"/>
                  <a:gd name="T6" fmla="*/ 5 w 12"/>
                  <a:gd name="T7" fmla="*/ 0 h 13"/>
                  <a:gd name="T8" fmla="*/ 0 w 12"/>
                  <a:gd name="T9" fmla="*/ 8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0" y="8"/>
                    </a:moveTo>
                    <a:lnTo>
                      <a:pt x="6" y="13"/>
                    </a:lnTo>
                    <a:lnTo>
                      <a:pt x="12" y="6"/>
                    </a:lnTo>
                    <a:lnTo>
                      <a:pt x="5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77" name="Freeform 221"/>
              <p:cNvSpPr>
                <a:spLocks/>
              </p:cNvSpPr>
              <p:nvPr/>
            </p:nvSpPr>
            <p:spPr bwMode="auto">
              <a:xfrm>
                <a:off x="3327" y="3370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78" name="Freeform 222"/>
              <p:cNvSpPr>
                <a:spLocks/>
              </p:cNvSpPr>
              <p:nvPr/>
            </p:nvSpPr>
            <p:spPr bwMode="auto">
              <a:xfrm>
                <a:off x="3337" y="3356"/>
                <a:ext cx="11" cy="13"/>
              </a:xfrm>
              <a:custGeom>
                <a:avLst/>
                <a:gdLst>
                  <a:gd name="T0" fmla="*/ 0 w 11"/>
                  <a:gd name="T1" fmla="*/ 8 h 13"/>
                  <a:gd name="T2" fmla="*/ 6 w 11"/>
                  <a:gd name="T3" fmla="*/ 13 h 13"/>
                  <a:gd name="T4" fmla="*/ 11 w 11"/>
                  <a:gd name="T5" fmla="*/ 6 h 13"/>
                  <a:gd name="T6" fmla="*/ 5 w 11"/>
                  <a:gd name="T7" fmla="*/ 0 h 13"/>
                  <a:gd name="T8" fmla="*/ 0 w 11"/>
                  <a:gd name="T9" fmla="*/ 8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0" y="8"/>
                    </a:moveTo>
                    <a:lnTo>
                      <a:pt x="6" y="13"/>
                    </a:lnTo>
                    <a:lnTo>
                      <a:pt x="11" y="6"/>
                    </a:lnTo>
                    <a:lnTo>
                      <a:pt x="5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79" name="Freeform 223"/>
              <p:cNvSpPr>
                <a:spLocks/>
              </p:cNvSpPr>
              <p:nvPr/>
            </p:nvSpPr>
            <p:spPr bwMode="auto">
              <a:xfrm>
                <a:off x="3347" y="3344"/>
                <a:ext cx="12" cy="11"/>
              </a:xfrm>
              <a:custGeom>
                <a:avLst/>
                <a:gdLst>
                  <a:gd name="T0" fmla="*/ 0 w 12"/>
                  <a:gd name="T1" fmla="*/ 6 h 11"/>
                  <a:gd name="T2" fmla="*/ 7 w 12"/>
                  <a:gd name="T3" fmla="*/ 11 h 11"/>
                  <a:gd name="T4" fmla="*/ 12 w 12"/>
                  <a:gd name="T5" fmla="*/ 5 h 11"/>
                  <a:gd name="T6" fmla="*/ 6 w 12"/>
                  <a:gd name="T7" fmla="*/ 0 h 11"/>
                  <a:gd name="T8" fmla="*/ 0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0" y="6"/>
                    </a:moveTo>
                    <a:lnTo>
                      <a:pt x="7" y="11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80" name="Freeform 224"/>
              <p:cNvSpPr>
                <a:spLocks/>
              </p:cNvSpPr>
              <p:nvPr/>
            </p:nvSpPr>
            <p:spPr bwMode="auto">
              <a:xfrm>
                <a:off x="3358" y="3331"/>
                <a:ext cx="11" cy="12"/>
              </a:xfrm>
              <a:custGeom>
                <a:avLst/>
                <a:gdLst>
                  <a:gd name="T0" fmla="*/ 0 w 11"/>
                  <a:gd name="T1" fmla="*/ 7 h 12"/>
                  <a:gd name="T2" fmla="*/ 6 w 11"/>
                  <a:gd name="T3" fmla="*/ 12 h 12"/>
                  <a:gd name="T4" fmla="*/ 11 w 11"/>
                  <a:gd name="T5" fmla="*/ 6 h 12"/>
                  <a:gd name="T6" fmla="*/ 5 w 11"/>
                  <a:gd name="T7" fmla="*/ 0 h 12"/>
                  <a:gd name="T8" fmla="*/ 0 w 11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0" y="7"/>
                    </a:moveTo>
                    <a:lnTo>
                      <a:pt x="6" y="12"/>
                    </a:lnTo>
                    <a:lnTo>
                      <a:pt x="11" y="6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81" name="Freeform 225"/>
              <p:cNvSpPr>
                <a:spLocks/>
              </p:cNvSpPr>
              <p:nvPr/>
            </p:nvSpPr>
            <p:spPr bwMode="auto">
              <a:xfrm>
                <a:off x="3368" y="3318"/>
                <a:ext cx="12" cy="11"/>
              </a:xfrm>
              <a:custGeom>
                <a:avLst/>
                <a:gdLst>
                  <a:gd name="T0" fmla="*/ 0 w 12"/>
                  <a:gd name="T1" fmla="*/ 6 h 11"/>
                  <a:gd name="T2" fmla="*/ 7 w 12"/>
                  <a:gd name="T3" fmla="*/ 11 h 11"/>
                  <a:gd name="T4" fmla="*/ 12 w 12"/>
                  <a:gd name="T5" fmla="*/ 5 h 11"/>
                  <a:gd name="T6" fmla="*/ 5 w 12"/>
                  <a:gd name="T7" fmla="*/ 0 h 11"/>
                  <a:gd name="T8" fmla="*/ 0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0" y="6"/>
                    </a:moveTo>
                    <a:lnTo>
                      <a:pt x="7" y="11"/>
                    </a:lnTo>
                    <a:lnTo>
                      <a:pt x="12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82" name="Freeform 226"/>
              <p:cNvSpPr>
                <a:spLocks/>
              </p:cNvSpPr>
              <p:nvPr/>
            </p:nvSpPr>
            <p:spPr bwMode="auto">
              <a:xfrm>
                <a:off x="3379" y="3305"/>
                <a:ext cx="11" cy="12"/>
              </a:xfrm>
              <a:custGeom>
                <a:avLst/>
                <a:gdLst>
                  <a:gd name="T0" fmla="*/ 0 w 11"/>
                  <a:gd name="T1" fmla="*/ 7 h 12"/>
                  <a:gd name="T2" fmla="*/ 6 w 11"/>
                  <a:gd name="T3" fmla="*/ 12 h 12"/>
                  <a:gd name="T4" fmla="*/ 11 w 11"/>
                  <a:gd name="T5" fmla="*/ 6 h 12"/>
                  <a:gd name="T6" fmla="*/ 5 w 11"/>
                  <a:gd name="T7" fmla="*/ 0 h 12"/>
                  <a:gd name="T8" fmla="*/ 0 w 11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0" y="7"/>
                    </a:moveTo>
                    <a:lnTo>
                      <a:pt x="6" y="12"/>
                    </a:lnTo>
                    <a:lnTo>
                      <a:pt x="11" y="6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83" name="Freeform 227"/>
              <p:cNvSpPr>
                <a:spLocks/>
              </p:cNvSpPr>
              <p:nvPr/>
            </p:nvSpPr>
            <p:spPr bwMode="auto">
              <a:xfrm>
                <a:off x="3389" y="3292"/>
                <a:ext cx="12" cy="11"/>
              </a:xfrm>
              <a:custGeom>
                <a:avLst/>
                <a:gdLst>
                  <a:gd name="T0" fmla="*/ 0 w 12"/>
                  <a:gd name="T1" fmla="*/ 6 h 11"/>
                  <a:gd name="T2" fmla="*/ 6 w 12"/>
                  <a:gd name="T3" fmla="*/ 11 h 11"/>
                  <a:gd name="T4" fmla="*/ 12 w 12"/>
                  <a:gd name="T5" fmla="*/ 5 h 11"/>
                  <a:gd name="T6" fmla="*/ 5 w 12"/>
                  <a:gd name="T7" fmla="*/ 0 h 11"/>
                  <a:gd name="T8" fmla="*/ 0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0" y="6"/>
                    </a:moveTo>
                    <a:lnTo>
                      <a:pt x="6" y="11"/>
                    </a:lnTo>
                    <a:lnTo>
                      <a:pt x="12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84" name="Freeform 228"/>
              <p:cNvSpPr>
                <a:spLocks/>
              </p:cNvSpPr>
              <p:nvPr/>
            </p:nvSpPr>
            <p:spPr bwMode="auto">
              <a:xfrm>
                <a:off x="3400" y="3279"/>
                <a:ext cx="11" cy="12"/>
              </a:xfrm>
              <a:custGeom>
                <a:avLst/>
                <a:gdLst>
                  <a:gd name="T0" fmla="*/ 0 w 11"/>
                  <a:gd name="T1" fmla="*/ 7 h 12"/>
                  <a:gd name="T2" fmla="*/ 6 w 11"/>
                  <a:gd name="T3" fmla="*/ 12 h 12"/>
                  <a:gd name="T4" fmla="*/ 11 w 11"/>
                  <a:gd name="T5" fmla="*/ 6 h 12"/>
                  <a:gd name="T6" fmla="*/ 5 w 11"/>
                  <a:gd name="T7" fmla="*/ 0 h 12"/>
                  <a:gd name="T8" fmla="*/ 0 w 11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0" y="7"/>
                    </a:moveTo>
                    <a:lnTo>
                      <a:pt x="6" y="12"/>
                    </a:lnTo>
                    <a:lnTo>
                      <a:pt x="11" y="6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85" name="Freeform 229"/>
              <p:cNvSpPr>
                <a:spLocks/>
              </p:cNvSpPr>
              <p:nvPr/>
            </p:nvSpPr>
            <p:spPr bwMode="auto">
              <a:xfrm>
                <a:off x="3410" y="3266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86" name="Freeform 230"/>
              <p:cNvSpPr>
                <a:spLocks/>
              </p:cNvSpPr>
              <p:nvPr/>
            </p:nvSpPr>
            <p:spPr bwMode="auto">
              <a:xfrm>
                <a:off x="3420" y="3253"/>
                <a:ext cx="12" cy="12"/>
              </a:xfrm>
              <a:custGeom>
                <a:avLst/>
                <a:gdLst>
                  <a:gd name="T0" fmla="*/ 0 w 12"/>
                  <a:gd name="T1" fmla="*/ 7 h 12"/>
                  <a:gd name="T2" fmla="*/ 7 w 12"/>
                  <a:gd name="T3" fmla="*/ 12 h 12"/>
                  <a:gd name="T4" fmla="*/ 12 w 12"/>
                  <a:gd name="T5" fmla="*/ 6 h 12"/>
                  <a:gd name="T6" fmla="*/ 6 w 12"/>
                  <a:gd name="T7" fmla="*/ 0 h 12"/>
                  <a:gd name="T8" fmla="*/ 0 w 12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7"/>
                    </a:moveTo>
                    <a:lnTo>
                      <a:pt x="7" y="12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87" name="Freeform 231"/>
              <p:cNvSpPr>
                <a:spLocks/>
              </p:cNvSpPr>
              <p:nvPr/>
            </p:nvSpPr>
            <p:spPr bwMode="auto">
              <a:xfrm>
                <a:off x="3431" y="3240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88" name="Freeform 232"/>
              <p:cNvSpPr>
                <a:spLocks/>
              </p:cNvSpPr>
              <p:nvPr/>
            </p:nvSpPr>
            <p:spPr bwMode="auto">
              <a:xfrm>
                <a:off x="3441" y="3228"/>
                <a:ext cx="12" cy="11"/>
              </a:xfrm>
              <a:custGeom>
                <a:avLst/>
                <a:gdLst>
                  <a:gd name="T0" fmla="*/ 0 w 12"/>
                  <a:gd name="T1" fmla="*/ 6 h 11"/>
                  <a:gd name="T2" fmla="*/ 6 w 12"/>
                  <a:gd name="T3" fmla="*/ 11 h 11"/>
                  <a:gd name="T4" fmla="*/ 12 w 12"/>
                  <a:gd name="T5" fmla="*/ 5 h 11"/>
                  <a:gd name="T6" fmla="*/ 5 w 12"/>
                  <a:gd name="T7" fmla="*/ 0 h 11"/>
                  <a:gd name="T8" fmla="*/ 0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0" y="6"/>
                    </a:moveTo>
                    <a:lnTo>
                      <a:pt x="6" y="11"/>
                    </a:lnTo>
                    <a:lnTo>
                      <a:pt x="12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89" name="Freeform 233"/>
              <p:cNvSpPr>
                <a:spLocks/>
              </p:cNvSpPr>
              <p:nvPr/>
            </p:nvSpPr>
            <p:spPr bwMode="auto">
              <a:xfrm>
                <a:off x="3452" y="3214"/>
                <a:ext cx="11" cy="12"/>
              </a:xfrm>
              <a:custGeom>
                <a:avLst/>
                <a:gdLst>
                  <a:gd name="T0" fmla="*/ 0 w 11"/>
                  <a:gd name="T1" fmla="*/ 7 h 12"/>
                  <a:gd name="T2" fmla="*/ 6 w 11"/>
                  <a:gd name="T3" fmla="*/ 12 h 12"/>
                  <a:gd name="T4" fmla="*/ 11 w 11"/>
                  <a:gd name="T5" fmla="*/ 5 h 12"/>
                  <a:gd name="T6" fmla="*/ 5 w 11"/>
                  <a:gd name="T7" fmla="*/ 0 h 12"/>
                  <a:gd name="T8" fmla="*/ 0 w 11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0" y="7"/>
                    </a:moveTo>
                    <a:lnTo>
                      <a:pt x="6" y="12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90" name="Freeform 234"/>
              <p:cNvSpPr>
                <a:spLocks/>
              </p:cNvSpPr>
              <p:nvPr/>
            </p:nvSpPr>
            <p:spPr bwMode="auto">
              <a:xfrm>
                <a:off x="3462" y="3202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91" name="Freeform 235"/>
              <p:cNvSpPr>
                <a:spLocks/>
              </p:cNvSpPr>
              <p:nvPr/>
            </p:nvSpPr>
            <p:spPr bwMode="auto">
              <a:xfrm>
                <a:off x="3473" y="3188"/>
                <a:ext cx="12" cy="12"/>
              </a:xfrm>
              <a:custGeom>
                <a:avLst/>
                <a:gdLst>
                  <a:gd name="T0" fmla="*/ 0 w 12"/>
                  <a:gd name="T1" fmla="*/ 7 h 12"/>
                  <a:gd name="T2" fmla="*/ 7 w 12"/>
                  <a:gd name="T3" fmla="*/ 12 h 12"/>
                  <a:gd name="T4" fmla="*/ 12 w 12"/>
                  <a:gd name="T5" fmla="*/ 5 h 12"/>
                  <a:gd name="T6" fmla="*/ 6 w 12"/>
                  <a:gd name="T7" fmla="*/ 0 h 12"/>
                  <a:gd name="T8" fmla="*/ 0 w 12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7"/>
                    </a:moveTo>
                    <a:lnTo>
                      <a:pt x="7" y="12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92" name="Freeform 236"/>
              <p:cNvSpPr>
                <a:spLocks/>
              </p:cNvSpPr>
              <p:nvPr/>
            </p:nvSpPr>
            <p:spPr bwMode="auto">
              <a:xfrm>
                <a:off x="3484" y="3176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93" name="Freeform 237"/>
              <p:cNvSpPr>
                <a:spLocks/>
              </p:cNvSpPr>
              <p:nvPr/>
            </p:nvSpPr>
            <p:spPr bwMode="auto">
              <a:xfrm>
                <a:off x="3494" y="3162"/>
                <a:ext cx="12" cy="13"/>
              </a:xfrm>
              <a:custGeom>
                <a:avLst/>
                <a:gdLst>
                  <a:gd name="T0" fmla="*/ 0 w 12"/>
                  <a:gd name="T1" fmla="*/ 7 h 13"/>
                  <a:gd name="T2" fmla="*/ 6 w 12"/>
                  <a:gd name="T3" fmla="*/ 13 h 13"/>
                  <a:gd name="T4" fmla="*/ 12 w 12"/>
                  <a:gd name="T5" fmla="*/ 5 h 13"/>
                  <a:gd name="T6" fmla="*/ 5 w 12"/>
                  <a:gd name="T7" fmla="*/ 0 h 13"/>
                  <a:gd name="T8" fmla="*/ 0 w 12"/>
                  <a:gd name="T9" fmla="*/ 7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6" y="13"/>
                    </a:lnTo>
                    <a:lnTo>
                      <a:pt x="12" y="5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94" name="Freeform 238"/>
              <p:cNvSpPr>
                <a:spLocks/>
              </p:cNvSpPr>
              <p:nvPr/>
            </p:nvSpPr>
            <p:spPr bwMode="auto">
              <a:xfrm>
                <a:off x="3505" y="3150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95" name="Freeform 239"/>
              <p:cNvSpPr>
                <a:spLocks/>
              </p:cNvSpPr>
              <p:nvPr/>
            </p:nvSpPr>
            <p:spPr bwMode="auto">
              <a:xfrm>
                <a:off x="3515" y="3136"/>
                <a:ext cx="12" cy="13"/>
              </a:xfrm>
              <a:custGeom>
                <a:avLst/>
                <a:gdLst>
                  <a:gd name="T0" fmla="*/ 0 w 12"/>
                  <a:gd name="T1" fmla="*/ 7 h 13"/>
                  <a:gd name="T2" fmla="*/ 6 w 12"/>
                  <a:gd name="T3" fmla="*/ 13 h 13"/>
                  <a:gd name="T4" fmla="*/ 12 w 12"/>
                  <a:gd name="T5" fmla="*/ 5 h 13"/>
                  <a:gd name="T6" fmla="*/ 5 w 12"/>
                  <a:gd name="T7" fmla="*/ 0 h 13"/>
                  <a:gd name="T8" fmla="*/ 0 w 12"/>
                  <a:gd name="T9" fmla="*/ 7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6" y="13"/>
                    </a:lnTo>
                    <a:lnTo>
                      <a:pt x="12" y="5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96" name="Freeform 240"/>
              <p:cNvSpPr>
                <a:spLocks/>
              </p:cNvSpPr>
              <p:nvPr/>
            </p:nvSpPr>
            <p:spPr bwMode="auto">
              <a:xfrm>
                <a:off x="3525" y="3124"/>
                <a:ext cx="12" cy="11"/>
              </a:xfrm>
              <a:custGeom>
                <a:avLst/>
                <a:gdLst>
                  <a:gd name="T0" fmla="*/ 0 w 12"/>
                  <a:gd name="T1" fmla="*/ 6 h 11"/>
                  <a:gd name="T2" fmla="*/ 7 w 12"/>
                  <a:gd name="T3" fmla="*/ 11 h 11"/>
                  <a:gd name="T4" fmla="*/ 12 w 12"/>
                  <a:gd name="T5" fmla="*/ 5 h 11"/>
                  <a:gd name="T6" fmla="*/ 6 w 12"/>
                  <a:gd name="T7" fmla="*/ 0 h 11"/>
                  <a:gd name="T8" fmla="*/ 0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0" y="6"/>
                    </a:moveTo>
                    <a:lnTo>
                      <a:pt x="7" y="11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97" name="Freeform 241"/>
              <p:cNvSpPr>
                <a:spLocks/>
              </p:cNvSpPr>
              <p:nvPr/>
            </p:nvSpPr>
            <p:spPr bwMode="auto">
              <a:xfrm>
                <a:off x="3536" y="3111"/>
                <a:ext cx="11" cy="12"/>
              </a:xfrm>
              <a:custGeom>
                <a:avLst/>
                <a:gdLst>
                  <a:gd name="T0" fmla="*/ 0 w 11"/>
                  <a:gd name="T1" fmla="*/ 6 h 12"/>
                  <a:gd name="T2" fmla="*/ 6 w 11"/>
                  <a:gd name="T3" fmla="*/ 12 h 12"/>
                  <a:gd name="T4" fmla="*/ 11 w 11"/>
                  <a:gd name="T5" fmla="*/ 5 h 12"/>
                  <a:gd name="T6" fmla="*/ 5 w 11"/>
                  <a:gd name="T7" fmla="*/ 0 h 12"/>
                  <a:gd name="T8" fmla="*/ 0 w 11"/>
                  <a:gd name="T9" fmla="*/ 6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0" y="6"/>
                    </a:moveTo>
                    <a:lnTo>
                      <a:pt x="6" y="12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98" name="Freeform 242"/>
              <p:cNvSpPr>
                <a:spLocks/>
              </p:cNvSpPr>
              <p:nvPr/>
            </p:nvSpPr>
            <p:spPr bwMode="auto">
              <a:xfrm>
                <a:off x="3546" y="3098"/>
                <a:ext cx="12" cy="11"/>
              </a:xfrm>
              <a:custGeom>
                <a:avLst/>
                <a:gdLst>
                  <a:gd name="T0" fmla="*/ 0 w 12"/>
                  <a:gd name="T1" fmla="*/ 6 h 11"/>
                  <a:gd name="T2" fmla="*/ 7 w 12"/>
                  <a:gd name="T3" fmla="*/ 11 h 11"/>
                  <a:gd name="T4" fmla="*/ 12 w 12"/>
                  <a:gd name="T5" fmla="*/ 5 h 11"/>
                  <a:gd name="T6" fmla="*/ 5 w 12"/>
                  <a:gd name="T7" fmla="*/ 0 h 11"/>
                  <a:gd name="T8" fmla="*/ 0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0" y="6"/>
                    </a:moveTo>
                    <a:lnTo>
                      <a:pt x="7" y="11"/>
                    </a:lnTo>
                    <a:lnTo>
                      <a:pt x="12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99" name="Freeform 243"/>
              <p:cNvSpPr>
                <a:spLocks/>
              </p:cNvSpPr>
              <p:nvPr/>
            </p:nvSpPr>
            <p:spPr bwMode="auto">
              <a:xfrm>
                <a:off x="3557" y="3085"/>
                <a:ext cx="11" cy="12"/>
              </a:xfrm>
              <a:custGeom>
                <a:avLst/>
                <a:gdLst>
                  <a:gd name="T0" fmla="*/ 0 w 11"/>
                  <a:gd name="T1" fmla="*/ 6 h 12"/>
                  <a:gd name="T2" fmla="*/ 6 w 11"/>
                  <a:gd name="T3" fmla="*/ 12 h 12"/>
                  <a:gd name="T4" fmla="*/ 11 w 11"/>
                  <a:gd name="T5" fmla="*/ 5 h 12"/>
                  <a:gd name="T6" fmla="*/ 5 w 11"/>
                  <a:gd name="T7" fmla="*/ 0 h 12"/>
                  <a:gd name="T8" fmla="*/ 0 w 11"/>
                  <a:gd name="T9" fmla="*/ 6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0" y="6"/>
                    </a:moveTo>
                    <a:lnTo>
                      <a:pt x="6" y="12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00" name="Freeform 244"/>
              <p:cNvSpPr>
                <a:spLocks/>
              </p:cNvSpPr>
              <p:nvPr/>
            </p:nvSpPr>
            <p:spPr bwMode="auto">
              <a:xfrm>
                <a:off x="3567" y="3072"/>
                <a:ext cx="12" cy="11"/>
              </a:xfrm>
              <a:custGeom>
                <a:avLst/>
                <a:gdLst>
                  <a:gd name="T0" fmla="*/ 0 w 12"/>
                  <a:gd name="T1" fmla="*/ 6 h 11"/>
                  <a:gd name="T2" fmla="*/ 6 w 12"/>
                  <a:gd name="T3" fmla="*/ 11 h 11"/>
                  <a:gd name="T4" fmla="*/ 12 w 12"/>
                  <a:gd name="T5" fmla="*/ 5 h 11"/>
                  <a:gd name="T6" fmla="*/ 5 w 12"/>
                  <a:gd name="T7" fmla="*/ 0 h 11"/>
                  <a:gd name="T8" fmla="*/ 0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0" y="6"/>
                    </a:moveTo>
                    <a:lnTo>
                      <a:pt x="6" y="11"/>
                    </a:lnTo>
                    <a:lnTo>
                      <a:pt x="12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01" name="Freeform 245"/>
              <p:cNvSpPr>
                <a:spLocks/>
              </p:cNvSpPr>
              <p:nvPr/>
            </p:nvSpPr>
            <p:spPr bwMode="auto">
              <a:xfrm>
                <a:off x="3578" y="3059"/>
                <a:ext cx="11" cy="12"/>
              </a:xfrm>
              <a:custGeom>
                <a:avLst/>
                <a:gdLst>
                  <a:gd name="T0" fmla="*/ 0 w 11"/>
                  <a:gd name="T1" fmla="*/ 6 h 12"/>
                  <a:gd name="T2" fmla="*/ 6 w 11"/>
                  <a:gd name="T3" fmla="*/ 12 h 12"/>
                  <a:gd name="T4" fmla="*/ 11 w 11"/>
                  <a:gd name="T5" fmla="*/ 5 h 12"/>
                  <a:gd name="T6" fmla="*/ 5 w 11"/>
                  <a:gd name="T7" fmla="*/ 0 h 12"/>
                  <a:gd name="T8" fmla="*/ 0 w 11"/>
                  <a:gd name="T9" fmla="*/ 6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0" y="6"/>
                    </a:moveTo>
                    <a:lnTo>
                      <a:pt x="6" y="12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02" name="Freeform 246"/>
              <p:cNvSpPr>
                <a:spLocks/>
              </p:cNvSpPr>
              <p:nvPr/>
            </p:nvSpPr>
            <p:spPr bwMode="auto">
              <a:xfrm>
                <a:off x="3588" y="3046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03" name="Freeform 247"/>
              <p:cNvSpPr>
                <a:spLocks/>
              </p:cNvSpPr>
              <p:nvPr/>
            </p:nvSpPr>
            <p:spPr bwMode="auto">
              <a:xfrm>
                <a:off x="3598" y="3033"/>
                <a:ext cx="12" cy="12"/>
              </a:xfrm>
              <a:custGeom>
                <a:avLst/>
                <a:gdLst>
                  <a:gd name="T0" fmla="*/ 0 w 12"/>
                  <a:gd name="T1" fmla="*/ 6 h 12"/>
                  <a:gd name="T2" fmla="*/ 7 w 12"/>
                  <a:gd name="T3" fmla="*/ 12 h 12"/>
                  <a:gd name="T4" fmla="*/ 12 w 12"/>
                  <a:gd name="T5" fmla="*/ 5 h 12"/>
                  <a:gd name="T6" fmla="*/ 6 w 12"/>
                  <a:gd name="T7" fmla="*/ 0 h 12"/>
                  <a:gd name="T8" fmla="*/ 0 w 12"/>
                  <a:gd name="T9" fmla="*/ 6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7" y="12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04" name="Freeform 248"/>
              <p:cNvSpPr>
                <a:spLocks/>
              </p:cNvSpPr>
              <p:nvPr/>
            </p:nvSpPr>
            <p:spPr bwMode="auto">
              <a:xfrm>
                <a:off x="3609" y="3020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05" name="Freeform 249"/>
              <p:cNvSpPr>
                <a:spLocks/>
              </p:cNvSpPr>
              <p:nvPr/>
            </p:nvSpPr>
            <p:spPr bwMode="auto">
              <a:xfrm>
                <a:off x="3619" y="3007"/>
                <a:ext cx="12" cy="12"/>
              </a:xfrm>
              <a:custGeom>
                <a:avLst/>
                <a:gdLst>
                  <a:gd name="T0" fmla="*/ 0 w 12"/>
                  <a:gd name="T1" fmla="*/ 6 h 12"/>
                  <a:gd name="T2" fmla="*/ 6 w 12"/>
                  <a:gd name="T3" fmla="*/ 12 h 12"/>
                  <a:gd name="T4" fmla="*/ 12 w 12"/>
                  <a:gd name="T5" fmla="*/ 5 h 12"/>
                  <a:gd name="T6" fmla="*/ 5 w 12"/>
                  <a:gd name="T7" fmla="*/ 0 h 12"/>
                  <a:gd name="T8" fmla="*/ 0 w 12"/>
                  <a:gd name="T9" fmla="*/ 6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6" y="12"/>
                    </a:lnTo>
                    <a:lnTo>
                      <a:pt x="12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06" name="Freeform 250"/>
              <p:cNvSpPr>
                <a:spLocks/>
              </p:cNvSpPr>
              <p:nvPr/>
            </p:nvSpPr>
            <p:spPr bwMode="auto">
              <a:xfrm>
                <a:off x="3630" y="2994"/>
                <a:ext cx="11" cy="12"/>
              </a:xfrm>
              <a:custGeom>
                <a:avLst/>
                <a:gdLst>
                  <a:gd name="T0" fmla="*/ 0 w 11"/>
                  <a:gd name="T1" fmla="*/ 7 h 12"/>
                  <a:gd name="T2" fmla="*/ 6 w 11"/>
                  <a:gd name="T3" fmla="*/ 12 h 12"/>
                  <a:gd name="T4" fmla="*/ 11 w 11"/>
                  <a:gd name="T5" fmla="*/ 5 h 12"/>
                  <a:gd name="T6" fmla="*/ 5 w 11"/>
                  <a:gd name="T7" fmla="*/ 0 h 12"/>
                  <a:gd name="T8" fmla="*/ 0 w 11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0" y="7"/>
                    </a:moveTo>
                    <a:lnTo>
                      <a:pt x="6" y="12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07" name="Freeform 251"/>
              <p:cNvSpPr>
                <a:spLocks/>
              </p:cNvSpPr>
              <p:nvPr/>
            </p:nvSpPr>
            <p:spPr bwMode="auto">
              <a:xfrm>
                <a:off x="3640" y="2981"/>
                <a:ext cx="11" cy="12"/>
              </a:xfrm>
              <a:custGeom>
                <a:avLst/>
                <a:gdLst>
                  <a:gd name="T0" fmla="*/ 0 w 11"/>
                  <a:gd name="T1" fmla="*/ 6 h 12"/>
                  <a:gd name="T2" fmla="*/ 6 w 11"/>
                  <a:gd name="T3" fmla="*/ 12 h 12"/>
                  <a:gd name="T4" fmla="*/ 11 w 11"/>
                  <a:gd name="T5" fmla="*/ 5 h 12"/>
                  <a:gd name="T6" fmla="*/ 5 w 11"/>
                  <a:gd name="T7" fmla="*/ 0 h 12"/>
                  <a:gd name="T8" fmla="*/ 0 w 11"/>
                  <a:gd name="T9" fmla="*/ 6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0" y="6"/>
                    </a:moveTo>
                    <a:lnTo>
                      <a:pt x="6" y="12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08" name="Freeform 252"/>
              <p:cNvSpPr>
                <a:spLocks/>
              </p:cNvSpPr>
              <p:nvPr/>
            </p:nvSpPr>
            <p:spPr bwMode="auto">
              <a:xfrm>
                <a:off x="3650" y="2968"/>
                <a:ext cx="12" cy="12"/>
              </a:xfrm>
              <a:custGeom>
                <a:avLst/>
                <a:gdLst>
                  <a:gd name="T0" fmla="*/ 0 w 12"/>
                  <a:gd name="T1" fmla="*/ 7 h 12"/>
                  <a:gd name="T2" fmla="*/ 7 w 12"/>
                  <a:gd name="T3" fmla="*/ 12 h 12"/>
                  <a:gd name="T4" fmla="*/ 12 w 12"/>
                  <a:gd name="T5" fmla="*/ 5 h 12"/>
                  <a:gd name="T6" fmla="*/ 6 w 12"/>
                  <a:gd name="T7" fmla="*/ 0 h 12"/>
                  <a:gd name="T8" fmla="*/ 0 w 12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7"/>
                    </a:moveTo>
                    <a:lnTo>
                      <a:pt x="7" y="12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09" name="Freeform 253"/>
              <p:cNvSpPr>
                <a:spLocks/>
              </p:cNvSpPr>
              <p:nvPr/>
            </p:nvSpPr>
            <p:spPr bwMode="auto">
              <a:xfrm>
                <a:off x="3661" y="2955"/>
                <a:ext cx="11" cy="12"/>
              </a:xfrm>
              <a:custGeom>
                <a:avLst/>
                <a:gdLst>
                  <a:gd name="T0" fmla="*/ 0 w 11"/>
                  <a:gd name="T1" fmla="*/ 7 h 12"/>
                  <a:gd name="T2" fmla="*/ 6 w 11"/>
                  <a:gd name="T3" fmla="*/ 12 h 12"/>
                  <a:gd name="T4" fmla="*/ 11 w 11"/>
                  <a:gd name="T5" fmla="*/ 5 h 12"/>
                  <a:gd name="T6" fmla="*/ 5 w 11"/>
                  <a:gd name="T7" fmla="*/ 0 h 12"/>
                  <a:gd name="T8" fmla="*/ 0 w 11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0" y="7"/>
                    </a:moveTo>
                    <a:lnTo>
                      <a:pt x="6" y="12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10" name="Freeform 254"/>
              <p:cNvSpPr>
                <a:spLocks/>
              </p:cNvSpPr>
              <p:nvPr/>
            </p:nvSpPr>
            <p:spPr bwMode="auto">
              <a:xfrm>
                <a:off x="3671" y="2942"/>
                <a:ext cx="12" cy="12"/>
              </a:xfrm>
              <a:custGeom>
                <a:avLst/>
                <a:gdLst>
                  <a:gd name="T0" fmla="*/ 0 w 12"/>
                  <a:gd name="T1" fmla="*/ 7 h 12"/>
                  <a:gd name="T2" fmla="*/ 6 w 12"/>
                  <a:gd name="T3" fmla="*/ 12 h 12"/>
                  <a:gd name="T4" fmla="*/ 12 w 12"/>
                  <a:gd name="T5" fmla="*/ 5 h 12"/>
                  <a:gd name="T6" fmla="*/ 5 w 12"/>
                  <a:gd name="T7" fmla="*/ 0 h 12"/>
                  <a:gd name="T8" fmla="*/ 0 w 12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7"/>
                    </a:moveTo>
                    <a:lnTo>
                      <a:pt x="6" y="12"/>
                    </a:lnTo>
                    <a:lnTo>
                      <a:pt x="12" y="5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11" name="Freeform 255"/>
              <p:cNvSpPr>
                <a:spLocks/>
              </p:cNvSpPr>
              <p:nvPr/>
            </p:nvSpPr>
            <p:spPr bwMode="auto">
              <a:xfrm>
                <a:off x="3682" y="2929"/>
                <a:ext cx="11" cy="12"/>
              </a:xfrm>
              <a:custGeom>
                <a:avLst/>
                <a:gdLst>
                  <a:gd name="T0" fmla="*/ 0 w 11"/>
                  <a:gd name="T1" fmla="*/ 7 h 12"/>
                  <a:gd name="T2" fmla="*/ 6 w 11"/>
                  <a:gd name="T3" fmla="*/ 12 h 12"/>
                  <a:gd name="T4" fmla="*/ 11 w 11"/>
                  <a:gd name="T5" fmla="*/ 5 h 12"/>
                  <a:gd name="T6" fmla="*/ 5 w 11"/>
                  <a:gd name="T7" fmla="*/ 0 h 12"/>
                  <a:gd name="T8" fmla="*/ 0 w 11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0" y="7"/>
                    </a:moveTo>
                    <a:lnTo>
                      <a:pt x="6" y="12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12" name="Freeform 256"/>
              <p:cNvSpPr>
                <a:spLocks/>
              </p:cNvSpPr>
              <p:nvPr/>
            </p:nvSpPr>
            <p:spPr bwMode="auto">
              <a:xfrm>
                <a:off x="3692" y="2917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13" name="Freeform 257"/>
              <p:cNvSpPr>
                <a:spLocks/>
              </p:cNvSpPr>
              <p:nvPr/>
            </p:nvSpPr>
            <p:spPr bwMode="auto">
              <a:xfrm>
                <a:off x="3702" y="2903"/>
                <a:ext cx="12" cy="12"/>
              </a:xfrm>
              <a:custGeom>
                <a:avLst/>
                <a:gdLst>
                  <a:gd name="T0" fmla="*/ 0 w 12"/>
                  <a:gd name="T1" fmla="*/ 7 h 12"/>
                  <a:gd name="T2" fmla="*/ 7 w 12"/>
                  <a:gd name="T3" fmla="*/ 12 h 12"/>
                  <a:gd name="T4" fmla="*/ 12 w 12"/>
                  <a:gd name="T5" fmla="*/ 6 h 12"/>
                  <a:gd name="T6" fmla="*/ 6 w 12"/>
                  <a:gd name="T7" fmla="*/ 0 h 12"/>
                  <a:gd name="T8" fmla="*/ 0 w 12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7"/>
                    </a:moveTo>
                    <a:lnTo>
                      <a:pt x="7" y="12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14" name="Freeform 258"/>
              <p:cNvSpPr>
                <a:spLocks/>
              </p:cNvSpPr>
              <p:nvPr/>
            </p:nvSpPr>
            <p:spPr bwMode="auto">
              <a:xfrm>
                <a:off x="3713" y="2891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15" name="Freeform 259"/>
              <p:cNvSpPr>
                <a:spLocks/>
              </p:cNvSpPr>
              <p:nvPr/>
            </p:nvSpPr>
            <p:spPr bwMode="auto">
              <a:xfrm>
                <a:off x="3723" y="2877"/>
                <a:ext cx="12" cy="12"/>
              </a:xfrm>
              <a:custGeom>
                <a:avLst/>
                <a:gdLst>
                  <a:gd name="T0" fmla="*/ 0 w 12"/>
                  <a:gd name="T1" fmla="*/ 7 h 12"/>
                  <a:gd name="T2" fmla="*/ 6 w 12"/>
                  <a:gd name="T3" fmla="*/ 12 h 12"/>
                  <a:gd name="T4" fmla="*/ 12 w 12"/>
                  <a:gd name="T5" fmla="*/ 6 h 12"/>
                  <a:gd name="T6" fmla="*/ 5 w 12"/>
                  <a:gd name="T7" fmla="*/ 0 h 12"/>
                  <a:gd name="T8" fmla="*/ 0 w 12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7"/>
                    </a:moveTo>
                    <a:lnTo>
                      <a:pt x="6" y="12"/>
                    </a:lnTo>
                    <a:lnTo>
                      <a:pt x="12" y="6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16" name="Freeform 260"/>
              <p:cNvSpPr>
                <a:spLocks/>
              </p:cNvSpPr>
              <p:nvPr/>
            </p:nvSpPr>
            <p:spPr bwMode="auto">
              <a:xfrm>
                <a:off x="3734" y="2865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17" name="Freeform 261"/>
              <p:cNvSpPr>
                <a:spLocks/>
              </p:cNvSpPr>
              <p:nvPr/>
            </p:nvSpPr>
            <p:spPr bwMode="auto">
              <a:xfrm>
                <a:off x="3744" y="2851"/>
                <a:ext cx="12" cy="12"/>
              </a:xfrm>
              <a:custGeom>
                <a:avLst/>
                <a:gdLst>
                  <a:gd name="T0" fmla="*/ 0 w 12"/>
                  <a:gd name="T1" fmla="*/ 7 h 12"/>
                  <a:gd name="T2" fmla="*/ 6 w 12"/>
                  <a:gd name="T3" fmla="*/ 12 h 12"/>
                  <a:gd name="T4" fmla="*/ 12 w 12"/>
                  <a:gd name="T5" fmla="*/ 6 h 12"/>
                  <a:gd name="T6" fmla="*/ 5 w 12"/>
                  <a:gd name="T7" fmla="*/ 0 h 12"/>
                  <a:gd name="T8" fmla="*/ 0 w 12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7"/>
                    </a:moveTo>
                    <a:lnTo>
                      <a:pt x="6" y="12"/>
                    </a:lnTo>
                    <a:lnTo>
                      <a:pt x="12" y="6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18" name="Freeform 262"/>
              <p:cNvSpPr>
                <a:spLocks/>
              </p:cNvSpPr>
              <p:nvPr/>
            </p:nvSpPr>
            <p:spPr bwMode="auto">
              <a:xfrm>
                <a:off x="3754" y="2839"/>
                <a:ext cx="12" cy="11"/>
              </a:xfrm>
              <a:custGeom>
                <a:avLst/>
                <a:gdLst>
                  <a:gd name="T0" fmla="*/ 0 w 12"/>
                  <a:gd name="T1" fmla="*/ 6 h 11"/>
                  <a:gd name="T2" fmla="*/ 7 w 12"/>
                  <a:gd name="T3" fmla="*/ 11 h 11"/>
                  <a:gd name="T4" fmla="*/ 12 w 12"/>
                  <a:gd name="T5" fmla="*/ 5 h 11"/>
                  <a:gd name="T6" fmla="*/ 6 w 12"/>
                  <a:gd name="T7" fmla="*/ 0 h 11"/>
                  <a:gd name="T8" fmla="*/ 0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0" y="6"/>
                    </a:moveTo>
                    <a:lnTo>
                      <a:pt x="7" y="11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19" name="Freeform 263"/>
              <p:cNvSpPr>
                <a:spLocks/>
              </p:cNvSpPr>
              <p:nvPr/>
            </p:nvSpPr>
            <p:spPr bwMode="auto">
              <a:xfrm>
                <a:off x="3765" y="2825"/>
                <a:ext cx="11" cy="12"/>
              </a:xfrm>
              <a:custGeom>
                <a:avLst/>
                <a:gdLst>
                  <a:gd name="T0" fmla="*/ 0 w 11"/>
                  <a:gd name="T1" fmla="*/ 7 h 12"/>
                  <a:gd name="T2" fmla="*/ 6 w 11"/>
                  <a:gd name="T3" fmla="*/ 12 h 12"/>
                  <a:gd name="T4" fmla="*/ 11 w 11"/>
                  <a:gd name="T5" fmla="*/ 6 h 12"/>
                  <a:gd name="T6" fmla="*/ 5 w 11"/>
                  <a:gd name="T7" fmla="*/ 0 h 12"/>
                  <a:gd name="T8" fmla="*/ 0 w 11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0" y="7"/>
                    </a:moveTo>
                    <a:lnTo>
                      <a:pt x="6" y="12"/>
                    </a:lnTo>
                    <a:lnTo>
                      <a:pt x="11" y="6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20" name="Freeform 264"/>
              <p:cNvSpPr>
                <a:spLocks/>
              </p:cNvSpPr>
              <p:nvPr/>
            </p:nvSpPr>
            <p:spPr bwMode="auto">
              <a:xfrm>
                <a:off x="3775" y="2813"/>
                <a:ext cx="12" cy="11"/>
              </a:xfrm>
              <a:custGeom>
                <a:avLst/>
                <a:gdLst>
                  <a:gd name="T0" fmla="*/ 0 w 12"/>
                  <a:gd name="T1" fmla="*/ 6 h 11"/>
                  <a:gd name="T2" fmla="*/ 7 w 12"/>
                  <a:gd name="T3" fmla="*/ 11 h 11"/>
                  <a:gd name="T4" fmla="*/ 12 w 12"/>
                  <a:gd name="T5" fmla="*/ 5 h 11"/>
                  <a:gd name="T6" fmla="*/ 6 w 12"/>
                  <a:gd name="T7" fmla="*/ 0 h 11"/>
                  <a:gd name="T8" fmla="*/ 0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0" y="6"/>
                    </a:moveTo>
                    <a:lnTo>
                      <a:pt x="7" y="11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21" name="Freeform 265"/>
              <p:cNvSpPr>
                <a:spLocks/>
              </p:cNvSpPr>
              <p:nvPr/>
            </p:nvSpPr>
            <p:spPr bwMode="auto">
              <a:xfrm>
                <a:off x="3786" y="2799"/>
                <a:ext cx="11" cy="13"/>
              </a:xfrm>
              <a:custGeom>
                <a:avLst/>
                <a:gdLst>
                  <a:gd name="T0" fmla="*/ 0 w 11"/>
                  <a:gd name="T1" fmla="*/ 8 h 13"/>
                  <a:gd name="T2" fmla="*/ 6 w 11"/>
                  <a:gd name="T3" fmla="*/ 13 h 13"/>
                  <a:gd name="T4" fmla="*/ 11 w 11"/>
                  <a:gd name="T5" fmla="*/ 6 h 13"/>
                  <a:gd name="T6" fmla="*/ 5 w 11"/>
                  <a:gd name="T7" fmla="*/ 0 h 13"/>
                  <a:gd name="T8" fmla="*/ 0 w 11"/>
                  <a:gd name="T9" fmla="*/ 8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0" y="8"/>
                    </a:moveTo>
                    <a:lnTo>
                      <a:pt x="6" y="13"/>
                    </a:lnTo>
                    <a:lnTo>
                      <a:pt x="11" y="6"/>
                    </a:lnTo>
                    <a:lnTo>
                      <a:pt x="5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22" name="Freeform 266"/>
              <p:cNvSpPr>
                <a:spLocks/>
              </p:cNvSpPr>
              <p:nvPr/>
            </p:nvSpPr>
            <p:spPr bwMode="auto">
              <a:xfrm>
                <a:off x="3796" y="2787"/>
                <a:ext cx="12" cy="11"/>
              </a:xfrm>
              <a:custGeom>
                <a:avLst/>
                <a:gdLst>
                  <a:gd name="T0" fmla="*/ 0 w 12"/>
                  <a:gd name="T1" fmla="*/ 6 h 11"/>
                  <a:gd name="T2" fmla="*/ 6 w 12"/>
                  <a:gd name="T3" fmla="*/ 11 h 11"/>
                  <a:gd name="T4" fmla="*/ 12 w 12"/>
                  <a:gd name="T5" fmla="*/ 5 h 11"/>
                  <a:gd name="T6" fmla="*/ 5 w 12"/>
                  <a:gd name="T7" fmla="*/ 0 h 11"/>
                  <a:gd name="T8" fmla="*/ 0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0" y="6"/>
                    </a:moveTo>
                    <a:lnTo>
                      <a:pt x="6" y="11"/>
                    </a:lnTo>
                    <a:lnTo>
                      <a:pt x="12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23" name="Freeform 267"/>
              <p:cNvSpPr>
                <a:spLocks/>
              </p:cNvSpPr>
              <p:nvPr/>
            </p:nvSpPr>
            <p:spPr bwMode="auto">
              <a:xfrm>
                <a:off x="3807" y="2773"/>
                <a:ext cx="11" cy="13"/>
              </a:xfrm>
              <a:custGeom>
                <a:avLst/>
                <a:gdLst>
                  <a:gd name="T0" fmla="*/ 0 w 11"/>
                  <a:gd name="T1" fmla="*/ 8 h 13"/>
                  <a:gd name="T2" fmla="*/ 6 w 11"/>
                  <a:gd name="T3" fmla="*/ 13 h 13"/>
                  <a:gd name="T4" fmla="*/ 11 w 11"/>
                  <a:gd name="T5" fmla="*/ 6 h 13"/>
                  <a:gd name="T6" fmla="*/ 5 w 11"/>
                  <a:gd name="T7" fmla="*/ 0 h 13"/>
                  <a:gd name="T8" fmla="*/ 0 w 11"/>
                  <a:gd name="T9" fmla="*/ 8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0" y="8"/>
                    </a:moveTo>
                    <a:lnTo>
                      <a:pt x="6" y="13"/>
                    </a:lnTo>
                    <a:lnTo>
                      <a:pt x="11" y="6"/>
                    </a:lnTo>
                    <a:lnTo>
                      <a:pt x="5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24" name="Freeform 268"/>
              <p:cNvSpPr>
                <a:spLocks/>
              </p:cNvSpPr>
              <p:nvPr/>
            </p:nvSpPr>
            <p:spPr bwMode="auto">
              <a:xfrm>
                <a:off x="3817" y="2761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25" name="Freeform 269"/>
              <p:cNvSpPr>
                <a:spLocks/>
              </p:cNvSpPr>
              <p:nvPr/>
            </p:nvSpPr>
            <p:spPr bwMode="auto">
              <a:xfrm>
                <a:off x="3827" y="2747"/>
                <a:ext cx="12" cy="13"/>
              </a:xfrm>
              <a:custGeom>
                <a:avLst/>
                <a:gdLst>
                  <a:gd name="T0" fmla="*/ 0 w 12"/>
                  <a:gd name="T1" fmla="*/ 8 h 13"/>
                  <a:gd name="T2" fmla="*/ 7 w 12"/>
                  <a:gd name="T3" fmla="*/ 13 h 13"/>
                  <a:gd name="T4" fmla="*/ 12 w 12"/>
                  <a:gd name="T5" fmla="*/ 6 h 13"/>
                  <a:gd name="T6" fmla="*/ 6 w 12"/>
                  <a:gd name="T7" fmla="*/ 0 h 13"/>
                  <a:gd name="T8" fmla="*/ 0 w 12"/>
                  <a:gd name="T9" fmla="*/ 8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0" y="8"/>
                    </a:moveTo>
                    <a:lnTo>
                      <a:pt x="7" y="13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26" name="Freeform 270"/>
              <p:cNvSpPr>
                <a:spLocks/>
              </p:cNvSpPr>
              <p:nvPr/>
            </p:nvSpPr>
            <p:spPr bwMode="auto">
              <a:xfrm>
                <a:off x="3838" y="2735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27" name="Freeform 271"/>
              <p:cNvSpPr>
                <a:spLocks/>
              </p:cNvSpPr>
              <p:nvPr/>
            </p:nvSpPr>
            <p:spPr bwMode="auto">
              <a:xfrm>
                <a:off x="3848" y="2721"/>
                <a:ext cx="12" cy="13"/>
              </a:xfrm>
              <a:custGeom>
                <a:avLst/>
                <a:gdLst>
                  <a:gd name="T0" fmla="*/ 0 w 12"/>
                  <a:gd name="T1" fmla="*/ 8 h 13"/>
                  <a:gd name="T2" fmla="*/ 6 w 12"/>
                  <a:gd name="T3" fmla="*/ 13 h 13"/>
                  <a:gd name="T4" fmla="*/ 12 w 12"/>
                  <a:gd name="T5" fmla="*/ 6 h 13"/>
                  <a:gd name="T6" fmla="*/ 5 w 12"/>
                  <a:gd name="T7" fmla="*/ 0 h 13"/>
                  <a:gd name="T8" fmla="*/ 0 w 12"/>
                  <a:gd name="T9" fmla="*/ 8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0" y="8"/>
                    </a:moveTo>
                    <a:lnTo>
                      <a:pt x="6" y="13"/>
                    </a:lnTo>
                    <a:lnTo>
                      <a:pt x="12" y="6"/>
                    </a:lnTo>
                    <a:lnTo>
                      <a:pt x="5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28" name="Freeform 272"/>
              <p:cNvSpPr>
                <a:spLocks/>
              </p:cNvSpPr>
              <p:nvPr/>
            </p:nvSpPr>
            <p:spPr bwMode="auto">
              <a:xfrm>
                <a:off x="3859" y="2709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29" name="Freeform 273"/>
              <p:cNvSpPr>
                <a:spLocks/>
              </p:cNvSpPr>
              <p:nvPr/>
            </p:nvSpPr>
            <p:spPr bwMode="auto">
              <a:xfrm>
                <a:off x="3870" y="2697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30" name="Freeform 274"/>
              <p:cNvSpPr>
                <a:spLocks/>
              </p:cNvSpPr>
              <p:nvPr/>
            </p:nvSpPr>
            <p:spPr bwMode="auto">
              <a:xfrm>
                <a:off x="3880" y="2683"/>
                <a:ext cx="12" cy="11"/>
              </a:xfrm>
              <a:custGeom>
                <a:avLst/>
                <a:gdLst>
                  <a:gd name="T0" fmla="*/ 0 w 12"/>
                  <a:gd name="T1" fmla="*/ 6 h 11"/>
                  <a:gd name="T2" fmla="*/ 7 w 12"/>
                  <a:gd name="T3" fmla="*/ 11 h 11"/>
                  <a:gd name="T4" fmla="*/ 12 w 12"/>
                  <a:gd name="T5" fmla="*/ 5 h 11"/>
                  <a:gd name="T6" fmla="*/ 6 w 12"/>
                  <a:gd name="T7" fmla="*/ 0 h 11"/>
                  <a:gd name="T8" fmla="*/ 0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0" y="6"/>
                    </a:moveTo>
                    <a:lnTo>
                      <a:pt x="7" y="11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31" name="Freeform 275"/>
              <p:cNvSpPr>
                <a:spLocks/>
              </p:cNvSpPr>
              <p:nvPr/>
            </p:nvSpPr>
            <p:spPr bwMode="auto">
              <a:xfrm>
                <a:off x="3891" y="2671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32" name="Freeform 276"/>
              <p:cNvSpPr>
                <a:spLocks/>
              </p:cNvSpPr>
              <p:nvPr/>
            </p:nvSpPr>
            <p:spPr bwMode="auto">
              <a:xfrm>
                <a:off x="3901" y="2657"/>
                <a:ext cx="12" cy="11"/>
              </a:xfrm>
              <a:custGeom>
                <a:avLst/>
                <a:gdLst>
                  <a:gd name="T0" fmla="*/ 0 w 12"/>
                  <a:gd name="T1" fmla="*/ 6 h 11"/>
                  <a:gd name="T2" fmla="*/ 7 w 12"/>
                  <a:gd name="T3" fmla="*/ 11 h 11"/>
                  <a:gd name="T4" fmla="*/ 12 w 12"/>
                  <a:gd name="T5" fmla="*/ 5 h 11"/>
                  <a:gd name="T6" fmla="*/ 5 w 12"/>
                  <a:gd name="T7" fmla="*/ 0 h 11"/>
                  <a:gd name="T8" fmla="*/ 0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0" y="6"/>
                    </a:moveTo>
                    <a:lnTo>
                      <a:pt x="7" y="11"/>
                    </a:lnTo>
                    <a:lnTo>
                      <a:pt x="12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33" name="Freeform 277"/>
              <p:cNvSpPr>
                <a:spLocks/>
              </p:cNvSpPr>
              <p:nvPr/>
            </p:nvSpPr>
            <p:spPr bwMode="auto">
              <a:xfrm>
                <a:off x="3912" y="2645"/>
                <a:ext cx="11" cy="11"/>
              </a:xfrm>
              <a:custGeom>
                <a:avLst/>
                <a:gdLst>
                  <a:gd name="T0" fmla="*/ 0 w 11"/>
                  <a:gd name="T1" fmla="*/ 6 h 11"/>
                  <a:gd name="T2" fmla="*/ 6 w 11"/>
                  <a:gd name="T3" fmla="*/ 11 h 11"/>
                  <a:gd name="T4" fmla="*/ 11 w 11"/>
                  <a:gd name="T5" fmla="*/ 5 h 11"/>
                  <a:gd name="T6" fmla="*/ 5 w 11"/>
                  <a:gd name="T7" fmla="*/ 0 h 11"/>
                  <a:gd name="T8" fmla="*/ 0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6"/>
                    </a:moveTo>
                    <a:lnTo>
                      <a:pt x="6" y="11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734" name="Freeform 278"/>
              <p:cNvSpPr>
                <a:spLocks/>
              </p:cNvSpPr>
              <p:nvPr/>
            </p:nvSpPr>
            <p:spPr bwMode="auto">
              <a:xfrm>
                <a:off x="3922" y="2635"/>
                <a:ext cx="8" cy="8"/>
              </a:xfrm>
              <a:custGeom>
                <a:avLst/>
                <a:gdLst>
                  <a:gd name="T0" fmla="*/ 0 w 8"/>
                  <a:gd name="T1" fmla="*/ 2 h 8"/>
                  <a:gd name="T2" fmla="*/ 6 w 8"/>
                  <a:gd name="T3" fmla="*/ 8 h 8"/>
                  <a:gd name="T4" fmla="*/ 8 w 8"/>
                  <a:gd name="T5" fmla="*/ 5 h 8"/>
                  <a:gd name="T6" fmla="*/ 2 w 8"/>
                  <a:gd name="T7" fmla="*/ 0 h 8"/>
                  <a:gd name="T8" fmla="*/ 0 w 8"/>
                  <a:gd name="T9" fmla="*/ 2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6" y="8"/>
                    </a:lnTo>
                    <a:lnTo>
                      <a:pt x="8" y="5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</p:grpSp>
        <p:grpSp>
          <p:nvGrpSpPr>
            <p:cNvPr id="8220" name="Group 279"/>
            <p:cNvGrpSpPr>
              <a:grpSpLocks/>
            </p:cNvGrpSpPr>
            <p:nvPr/>
          </p:nvGrpSpPr>
          <p:grpSpPr bwMode="auto">
            <a:xfrm>
              <a:off x="3085" y="2630"/>
              <a:ext cx="846" cy="557"/>
              <a:chOff x="3085" y="2630"/>
              <a:chExt cx="846" cy="557"/>
            </a:xfrm>
          </p:grpSpPr>
          <p:sp>
            <p:nvSpPr>
              <p:cNvPr id="8611" name="Freeform 280"/>
              <p:cNvSpPr>
                <a:spLocks/>
              </p:cNvSpPr>
              <p:nvPr/>
            </p:nvSpPr>
            <p:spPr bwMode="auto">
              <a:xfrm>
                <a:off x="3920" y="2630"/>
                <a:ext cx="11" cy="10"/>
              </a:xfrm>
              <a:custGeom>
                <a:avLst/>
                <a:gdLst>
                  <a:gd name="T0" fmla="*/ 11 w 11"/>
                  <a:gd name="T1" fmla="*/ 6 h 10"/>
                  <a:gd name="T2" fmla="*/ 7 w 11"/>
                  <a:gd name="T3" fmla="*/ 0 h 10"/>
                  <a:gd name="T4" fmla="*/ 0 w 11"/>
                  <a:gd name="T5" fmla="*/ 4 h 10"/>
                  <a:gd name="T6" fmla="*/ 4 w 11"/>
                  <a:gd name="T7" fmla="*/ 10 h 10"/>
                  <a:gd name="T8" fmla="*/ 11 w 11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12" name="Freeform 281"/>
              <p:cNvSpPr>
                <a:spLocks/>
              </p:cNvSpPr>
              <p:nvPr/>
            </p:nvSpPr>
            <p:spPr bwMode="auto">
              <a:xfrm>
                <a:off x="3906" y="2639"/>
                <a:ext cx="12" cy="11"/>
              </a:xfrm>
              <a:custGeom>
                <a:avLst/>
                <a:gdLst>
                  <a:gd name="T0" fmla="*/ 12 w 12"/>
                  <a:gd name="T1" fmla="*/ 7 h 11"/>
                  <a:gd name="T2" fmla="*/ 8 w 12"/>
                  <a:gd name="T3" fmla="*/ 0 h 11"/>
                  <a:gd name="T4" fmla="*/ 0 w 12"/>
                  <a:gd name="T5" fmla="*/ 5 h 11"/>
                  <a:gd name="T6" fmla="*/ 5 w 12"/>
                  <a:gd name="T7" fmla="*/ 11 h 11"/>
                  <a:gd name="T8" fmla="*/ 12 w 12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12" y="7"/>
                    </a:moveTo>
                    <a:lnTo>
                      <a:pt x="8" y="0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1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13" name="Freeform 282"/>
              <p:cNvSpPr>
                <a:spLocks/>
              </p:cNvSpPr>
              <p:nvPr/>
            </p:nvSpPr>
            <p:spPr bwMode="auto">
              <a:xfrm>
                <a:off x="3893" y="2649"/>
                <a:ext cx="10" cy="10"/>
              </a:xfrm>
              <a:custGeom>
                <a:avLst/>
                <a:gdLst>
                  <a:gd name="T0" fmla="*/ 10 w 10"/>
                  <a:gd name="T1" fmla="*/ 6 h 10"/>
                  <a:gd name="T2" fmla="*/ 6 w 10"/>
                  <a:gd name="T3" fmla="*/ 0 h 10"/>
                  <a:gd name="T4" fmla="*/ 0 w 10"/>
                  <a:gd name="T5" fmla="*/ 4 h 10"/>
                  <a:gd name="T6" fmla="*/ 4 w 10"/>
                  <a:gd name="T7" fmla="*/ 10 h 10"/>
                  <a:gd name="T8" fmla="*/ 10 w 10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6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14" name="Freeform 283"/>
              <p:cNvSpPr>
                <a:spLocks/>
              </p:cNvSpPr>
              <p:nvPr/>
            </p:nvSpPr>
            <p:spPr bwMode="auto">
              <a:xfrm>
                <a:off x="3878" y="2657"/>
                <a:ext cx="12" cy="11"/>
              </a:xfrm>
              <a:custGeom>
                <a:avLst/>
                <a:gdLst>
                  <a:gd name="T0" fmla="*/ 12 w 12"/>
                  <a:gd name="T1" fmla="*/ 6 h 11"/>
                  <a:gd name="T2" fmla="*/ 8 w 12"/>
                  <a:gd name="T3" fmla="*/ 0 h 11"/>
                  <a:gd name="T4" fmla="*/ 0 w 12"/>
                  <a:gd name="T5" fmla="*/ 5 h 11"/>
                  <a:gd name="T6" fmla="*/ 5 w 12"/>
                  <a:gd name="T7" fmla="*/ 11 h 11"/>
                  <a:gd name="T8" fmla="*/ 12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12" y="6"/>
                    </a:moveTo>
                    <a:lnTo>
                      <a:pt x="8" y="0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15" name="Freeform 284"/>
              <p:cNvSpPr>
                <a:spLocks/>
              </p:cNvSpPr>
              <p:nvPr/>
            </p:nvSpPr>
            <p:spPr bwMode="auto">
              <a:xfrm>
                <a:off x="3865" y="2666"/>
                <a:ext cx="10" cy="11"/>
              </a:xfrm>
              <a:custGeom>
                <a:avLst/>
                <a:gdLst>
                  <a:gd name="T0" fmla="*/ 10 w 10"/>
                  <a:gd name="T1" fmla="*/ 7 h 11"/>
                  <a:gd name="T2" fmla="*/ 6 w 10"/>
                  <a:gd name="T3" fmla="*/ 0 h 11"/>
                  <a:gd name="T4" fmla="*/ 0 w 10"/>
                  <a:gd name="T5" fmla="*/ 5 h 11"/>
                  <a:gd name="T6" fmla="*/ 4 w 10"/>
                  <a:gd name="T7" fmla="*/ 11 h 11"/>
                  <a:gd name="T8" fmla="*/ 10 w 10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" y="11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16" name="Freeform 285"/>
              <p:cNvSpPr>
                <a:spLocks/>
              </p:cNvSpPr>
              <p:nvPr/>
            </p:nvSpPr>
            <p:spPr bwMode="auto">
              <a:xfrm>
                <a:off x="3850" y="2676"/>
                <a:ext cx="12" cy="10"/>
              </a:xfrm>
              <a:custGeom>
                <a:avLst/>
                <a:gdLst>
                  <a:gd name="T0" fmla="*/ 12 w 12"/>
                  <a:gd name="T1" fmla="*/ 6 h 10"/>
                  <a:gd name="T2" fmla="*/ 8 w 12"/>
                  <a:gd name="T3" fmla="*/ 0 h 10"/>
                  <a:gd name="T4" fmla="*/ 0 w 12"/>
                  <a:gd name="T5" fmla="*/ 4 h 10"/>
                  <a:gd name="T6" fmla="*/ 4 w 12"/>
                  <a:gd name="T7" fmla="*/ 10 h 10"/>
                  <a:gd name="T8" fmla="*/ 12 w 12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12" y="6"/>
                    </a:moveTo>
                    <a:lnTo>
                      <a:pt x="8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17" name="Freeform 286"/>
              <p:cNvSpPr>
                <a:spLocks/>
              </p:cNvSpPr>
              <p:nvPr/>
            </p:nvSpPr>
            <p:spPr bwMode="auto">
              <a:xfrm>
                <a:off x="3837" y="2685"/>
                <a:ext cx="11" cy="11"/>
              </a:xfrm>
              <a:custGeom>
                <a:avLst/>
                <a:gdLst>
                  <a:gd name="T0" fmla="*/ 11 w 11"/>
                  <a:gd name="T1" fmla="*/ 6 h 11"/>
                  <a:gd name="T2" fmla="*/ 7 w 11"/>
                  <a:gd name="T3" fmla="*/ 0 h 11"/>
                  <a:gd name="T4" fmla="*/ 0 w 11"/>
                  <a:gd name="T5" fmla="*/ 4 h 11"/>
                  <a:gd name="T6" fmla="*/ 4 w 11"/>
                  <a:gd name="T7" fmla="*/ 11 h 11"/>
                  <a:gd name="T8" fmla="*/ 11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4" y="1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18" name="Freeform 287"/>
              <p:cNvSpPr>
                <a:spLocks/>
              </p:cNvSpPr>
              <p:nvPr/>
            </p:nvSpPr>
            <p:spPr bwMode="auto">
              <a:xfrm>
                <a:off x="3823" y="2693"/>
                <a:ext cx="11" cy="12"/>
              </a:xfrm>
              <a:custGeom>
                <a:avLst/>
                <a:gdLst>
                  <a:gd name="T0" fmla="*/ 11 w 11"/>
                  <a:gd name="T1" fmla="*/ 7 h 12"/>
                  <a:gd name="T2" fmla="*/ 6 w 11"/>
                  <a:gd name="T3" fmla="*/ 0 h 12"/>
                  <a:gd name="T4" fmla="*/ 0 w 11"/>
                  <a:gd name="T5" fmla="*/ 6 h 12"/>
                  <a:gd name="T6" fmla="*/ 4 w 11"/>
                  <a:gd name="T7" fmla="*/ 12 h 12"/>
                  <a:gd name="T8" fmla="*/ 11 w 11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7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4" y="12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19" name="Freeform 288"/>
              <p:cNvSpPr>
                <a:spLocks/>
              </p:cNvSpPr>
              <p:nvPr/>
            </p:nvSpPr>
            <p:spPr bwMode="auto">
              <a:xfrm>
                <a:off x="3809" y="2703"/>
                <a:ext cx="11" cy="11"/>
              </a:xfrm>
              <a:custGeom>
                <a:avLst/>
                <a:gdLst>
                  <a:gd name="T0" fmla="*/ 11 w 11"/>
                  <a:gd name="T1" fmla="*/ 6 h 11"/>
                  <a:gd name="T2" fmla="*/ 7 w 11"/>
                  <a:gd name="T3" fmla="*/ 0 h 11"/>
                  <a:gd name="T4" fmla="*/ 0 w 11"/>
                  <a:gd name="T5" fmla="*/ 5 h 11"/>
                  <a:gd name="T6" fmla="*/ 4 w 11"/>
                  <a:gd name="T7" fmla="*/ 11 h 11"/>
                  <a:gd name="T8" fmla="*/ 11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6"/>
                    </a:moveTo>
                    <a:lnTo>
                      <a:pt x="7" y="0"/>
                    </a:lnTo>
                    <a:lnTo>
                      <a:pt x="0" y="5"/>
                    </a:lnTo>
                    <a:lnTo>
                      <a:pt x="4" y="1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20" name="Freeform 289"/>
              <p:cNvSpPr>
                <a:spLocks/>
              </p:cNvSpPr>
              <p:nvPr/>
            </p:nvSpPr>
            <p:spPr bwMode="auto">
              <a:xfrm>
                <a:off x="3795" y="2712"/>
                <a:ext cx="12" cy="11"/>
              </a:xfrm>
              <a:custGeom>
                <a:avLst/>
                <a:gdLst>
                  <a:gd name="T0" fmla="*/ 12 w 12"/>
                  <a:gd name="T1" fmla="*/ 6 h 11"/>
                  <a:gd name="T2" fmla="*/ 7 w 12"/>
                  <a:gd name="T3" fmla="*/ 0 h 11"/>
                  <a:gd name="T4" fmla="*/ 0 w 12"/>
                  <a:gd name="T5" fmla="*/ 4 h 11"/>
                  <a:gd name="T6" fmla="*/ 4 w 12"/>
                  <a:gd name="T7" fmla="*/ 11 h 11"/>
                  <a:gd name="T8" fmla="*/ 12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12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4" y="11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21" name="Freeform 290"/>
              <p:cNvSpPr>
                <a:spLocks/>
              </p:cNvSpPr>
              <p:nvPr/>
            </p:nvSpPr>
            <p:spPr bwMode="auto">
              <a:xfrm>
                <a:off x="3781" y="2721"/>
                <a:ext cx="11" cy="11"/>
              </a:xfrm>
              <a:custGeom>
                <a:avLst/>
                <a:gdLst>
                  <a:gd name="T0" fmla="*/ 11 w 11"/>
                  <a:gd name="T1" fmla="*/ 7 h 11"/>
                  <a:gd name="T2" fmla="*/ 7 w 11"/>
                  <a:gd name="T3" fmla="*/ 0 h 11"/>
                  <a:gd name="T4" fmla="*/ 0 w 11"/>
                  <a:gd name="T5" fmla="*/ 5 h 11"/>
                  <a:gd name="T6" fmla="*/ 4 w 11"/>
                  <a:gd name="T7" fmla="*/ 11 h 11"/>
                  <a:gd name="T8" fmla="*/ 11 w 11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7"/>
                    </a:moveTo>
                    <a:lnTo>
                      <a:pt x="7" y="0"/>
                    </a:lnTo>
                    <a:lnTo>
                      <a:pt x="0" y="5"/>
                    </a:lnTo>
                    <a:lnTo>
                      <a:pt x="4" y="11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22" name="Freeform 291"/>
              <p:cNvSpPr>
                <a:spLocks/>
              </p:cNvSpPr>
              <p:nvPr/>
            </p:nvSpPr>
            <p:spPr bwMode="auto">
              <a:xfrm>
                <a:off x="3767" y="2730"/>
                <a:ext cx="11" cy="11"/>
              </a:xfrm>
              <a:custGeom>
                <a:avLst/>
                <a:gdLst>
                  <a:gd name="T0" fmla="*/ 11 w 11"/>
                  <a:gd name="T1" fmla="*/ 6 h 11"/>
                  <a:gd name="T2" fmla="*/ 7 w 11"/>
                  <a:gd name="T3" fmla="*/ 0 h 11"/>
                  <a:gd name="T4" fmla="*/ 0 w 11"/>
                  <a:gd name="T5" fmla="*/ 5 h 11"/>
                  <a:gd name="T6" fmla="*/ 4 w 11"/>
                  <a:gd name="T7" fmla="*/ 11 h 11"/>
                  <a:gd name="T8" fmla="*/ 11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6"/>
                    </a:moveTo>
                    <a:lnTo>
                      <a:pt x="7" y="0"/>
                    </a:lnTo>
                    <a:lnTo>
                      <a:pt x="0" y="5"/>
                    </a:lnTo>
                    <a:lnTo>
                      <a:pt x="4" y="1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23" name="Freeform 292"/>
              <p:cNvSpPr>
                <a:spLocks/>
              </p:cNvSpPr>
              <p:nvPr/>
            </p:nvSpPr>
            <p:spPr bwMode="auto">
              <a:xfrm>
                <a:off x="3753" y="2739"/>
                <a:ext cx="11" cy="12"/>
              </a:xfrm>
              <a:custGeom>
                <a:avLst/>
                <a:gdLst>
                  <a:gd name="T0" fmla="*/ 11 w 11"/>
                  <a:gd name="T1" fmla="*/ 6 h 12"/>
                  <a:gd name="T2" fmla="*/ 7 w 11"/>
                  <a:gd name="T3" fmla="*/ 0 h 12"/>
                  <a:gd name="T4" fmla="*/ 0 w 11"/>
                  <a:gd name="T5" fmla="*/ 5 h 12"/>
                  <a:gd name="T6" fmla="*/ 5 w 11"/>
                  <a:gd name="T7" fmla="*/ 12 h 12"/>
                  <a:gd name="T8" fmla="*/ 11 w 11"/>
                  <a:gd name="T9" fmla="*/ 6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6"/>
                    </a:moveTo>
                    <a:lnTo>
                      <a:pt x="7" y="0"/>
                    </a:lnTo>
                    <a:lnTo>
                      <a:pt x="0" y="5"/>
                    </a:lnTo>
                    <a:lnTo>
                      <a:pt x="5" y="12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24" name="Freeform 293"/>
              <p:cNvSpPr>
                <a:spLocks/>
              </p:cNvSpPr>
              <p:nvPr/>
            </p:nvSpPr>
            <p:spPr bwMode="auto">
              <a:xfrm>
                <a:off x="3739" y="2749"/>
                <a:ext cx="11" cy="10"/>
              </a:xfrm>
              <a:custGeom>
                <a:avLst/>
                <a:gdLst>
                  <a:gd name="T0" fmla="*/ 11 w 11"/>
                  <a:gd name="T1" fmla="*/ 6 h 10"/>
                  <a:gd name="T2" fmla="*/ 7 w 11"/>
                  <a:gd name="T3" fmla="*/ 0 h 10"/>
                  <a:gd name="T4" fmla="*/ 0 w 11"/>
                  <a:gd name="T5" fmla="*/ 4 h 10"/>
                  <a:gd name="T6" fmla="*/ 4 w 11"/>
                  <a:gd name="T7" fmla="*/ 10 h 10"/>
                  <a:gd name="T8" fmla="*/ 11 w 11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25" name="Freeform 294"/>
              <p:cNvSpPr>
                <a:spLocks/>
              </p:cNvSpPr>
              <p:nvPr/>
            </p:nvSpPr>
            <p:spPr bwMode="auto">
              <a:xfrm>
                <a:off x="3725" y="2758"/>
                <a:ext cx="12" cy="10"/>
              </a:xfrm>
              <a:custGeom>
                <a:avLst/>
                <a:gdLst>
                  <a:gd name="T0" fmla="*/ 12 w 12"/>
                  <a:gd name="T1" fmla="*/ 6 h 10"/>
                  <a:gd name="T2" fmla="*/ 8 w 12"/>
                  <a:gd name="T3" fmla="*/ 0 h 10"/>
                  <a:gd name="T4" fmla="*/ 0 w 12"/>
                  <a:gd name="T5" fmla="*/ 4 h 10"/>
                  <a:gd name="T6" fmla="*/ 4 w 12"/>
                  <a:gd name="T7" fmla="*/ 10 h 10"/>
                  <a:gd name="T8" fmla="*/ 12 w 12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12" y="6"/>
                    </a:moveTo>
                    <a:lnTo>
                      <a:pt x="8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26" name="Freeform 295"/>
              <p:cNvSpPr>
                <a:spLocks/>
              </p:cNvSpPr>
              <p:nvPr/>
            </p:nvSpPr>
            <p:spPr bwMode="auto">
              <a:xfrm>
                <a:off x="3712" y="2767"/>
                <a:ext cx="10" cy="11"/>
              </a:xfrm>
              <a:custGeom>
                <a:avLst/>
                <a:gdLst>
                  <a:gd name="T0" fmla="*/ 10 w 10"/>
                  <a:gd name="T1" fmla="*/ 6 h 11"/>
                  <a:gd name="T2" fmla="*/ 6 w 10"/>
                  <a:gd name="T3" fmla="*/ 0 h 11"/>
                  <a:gd name="T4" fmla="*/ 0 w 10"/>
                  <a:gd name="T5" fmla="*/ 4 h 11"/>
                  <a:gd name="T6" fmla="*/ 4 w 10"/>
                  <a:gd name="T7" fmla="*/ 11 h 11"/>
                  <a:gd name="T8" fmla="*/ 10 w 10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6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4" y="11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27" name="Freeform 296"/>
              <p:cNvSpPr>
                <a:spLocks/>
              </p:cNvSpPr>
              <p:nvPr/>
            </p:nvSpPr>
            <p:spPr bwMode="auto">
              <a:xfrm>
                <a:off x="3697" y="2776"/>
                <a:ext cx="12" cy="11"/>
              </a:xfrm>
              <a:custGeom>
                <a:avLst/>
                <a:gdLst>
                  <a:gd name="T0" fmla="*/ 12 w 12"/>
                  <a:gd name="T1" fmla="*/ 6 h 11"/>
                  <a:gd name="T2" fmla="*/ 8 w 12"/>
                  <a:gd name="T3" fmla="*/ 0 h 11"/>
                  <a:gd name="T4" fmla="*/ 0 w 12"/>
                  <a:gd name="T5" fmla="*/ 5 h 11"/>
                  <a:gd name="T6" fmla="*/ 4 w 12"/>
                  <a:gd name="T7" fmla="*/ 11 h 11"/>
                  <a:gd name="T8" fmla="*/ 12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12" y="6"/>
                    </a:moveTo>
                    <a:lnTo>
                      <a:pt x="8" y="0"/>
                    </a:lnTo>
                    <a:lnTo>
                      <a:pt x="0" y="5"/>
                    </a:lnTo>
                    <a:lnTo>
                      <a:pt x="4" y="11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28" name="Freeform 297"/>
              <p:cNvSpPr>
                <a:spLocks/>
              </p:cNvSpPr>
              <p:nvPr/>
            </p:nvSpPr>
            <p:spPr bwMode="auto">
              <a:xfrm>
                <a:off x="3684" y="2785"/>
                <a:ext cx="10" cy="10"/>
              </a:xfrm>
              <a:custGeom>
                <a:avLst/>
                <a:gdLst>
                  <a:gd name="T0" fmla="*/ 10 w 10"/>
                  <a:gd name="T1" fmla="*/ 6 h 10"/>
                  <a:gd name="T2" fmla="*/ 6 w 10"/>
                  <a:gd name="T3" fmla="*/ 0 h 10"/>
                  <a:gd name="T4" fmla="*/ 0 w 10"/>
                  <a:gd name="T5" fmla="*/ 4 h 10"/>
                  <a:gd name="T6" fmla="*/ 4 w 10"/>
                  <a:gd name="T7" fmla="*/ 10 h 10"/>
                  <a:gd name="T8" fmla="*/ 10 w 10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6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29" name="Freeform 298"/>
              <p:cNvSpPr>
                <a:spLocks/>
              </p:cNvSpPr>
              <p:nvPr/>
            </p:nvSpPr>
            <p:spPr bwMode="auto">
              <a:xfrm>
                <a:off x="3669" y="2794"/>
                <a:ext cx="12" cy="11"/>
              </a:xfrm>
              <a:custGeom>
                <a:avLst/>
                <a:gdLst>
                  <a:gd name="T0" fmla="*/ 12 w 12"/>
                  <a:gd name="T1" fmla="*/ 6 h 11"/>
                  <a:gd name="T2" fmla="*/ 7 w 12"/>
                  <a:gd name="T3" fmla="*/ 0 h 11"/>
                  <a:gd name="T4" fmla="*/ 0 w 12"/>
                  <a:gd name="T5" fmla="*/ 4 h 11"/>
                  <a:gd name="T6" fmla="*/ 4 w 12"/>
                  <a:gd name="T7" fmla="*/ 11 h 11"/>
                  <a:gd name="T8" fmla="*/ 12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12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4" y="11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30" name="Freeform 299"/>
              <p:cNvSpPr>
                <a:spLocks/>
              </p:cNvSpPr>
              <p:nvPr/>
            </p:nvSpPr>
            <p:spPr bwMode="auto">
              <a:xfrm>
                <a:off x="3656" y="2804"/>
                <a:ext cx="11" cy="10"/>
              </a:xfrm>
              <a:custGeom>
                <a:avLst/>
                <a:gdLst>
                  <a:gd name="T0" fmla="*/ 11 w 11"/>
                  <a:gd name="T1" fmla="*/ 6 h 10"/>
                  <a:gd name="T2" fmla="*/ 7 w 11"/>
                  <a:gd name="T3" fmla="*/ 0 h 10"/>
                  <a:gd name="T4" fmla="*/ 0 w 11"/>
                  <a:gd name="T5" fmla="*/ 4 h 10"/>
                  <a:gd name="T6" fmla="*/ 4 w 11"/>
                  <a:gd name="T7" fmla="*/ 10 h 10"/>
                  <a:gd name="T8" fmla="*/ 11 w 11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31" name="Freeform 300"/>
              <p:cNvSpPr>
                <a:spLocks/>
              </p:cNvSpPr>
              <p:nvPr/>
            </p:nvSpPr>
            <p:spPr bwMode="auto">
              <a:xfrm>
                <a:off x="3642" y="2812"/>
                <a:ext cx="10" cy="11"/>
              </a:xfrm>
              <a:custGeom>
                <a:avLst/>
                <a:gdLst>
                  <a:gd name="T0" fmla="*/ 10 w 10"/>
                  <a:gd name="T1" fmla="*/ 6 h 11"/>
                  <a:gd name="T2" fmla="*/ 6 w 10"/>
                  <a:gd name="T3" fmla="*/ 0 h 11"/>
                  <a:gd name="T4" fmla="*/ 0 w 10"/>
                  <a:gd name="T5" fmla="*/ 5 h 11"/>
                  <a:gd name="T6" fmla="*/ 4 w 10"/>
                  <a:gd name="T7" fmla="*/ 11 h 11"/>
                  <a:gd name="T8" fmla="*/ 10 w 10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6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" y="11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32" name="Freeform 301"/>
              <p:cNvSpPr>
                <a:spLocks/>
              </p:cNvSpPr>
              <p:nvPr/>
            </p:nvSpPr>
            <p:spPr bwMode="auto">
              <a:xfrm>
                <a:off x="3627" y="2821"/>
                <a:ext cx="12" cy="12"/>
              </a:xfrm>
              <a:custGeom>
                <a:avLst/>
                <a:gdLst>
                  <a:gd name="T0" fmla="*/ 12 w 12"/>
                  <a:gd name="T1" fmla="*/ 6 h 12"/>
                  <a:gd name="T2" fmla="*/ 8 w 12"/>
                  <a:gd name="T3" fmla="*/ 0 h 12"/>
                  <a:gd name="T4" fmla="*/ 0 w 12"/>
                  <a:gd name="T5" fmla="*/ 5 h 12"/>
                  <a:gd name="T6" fmla="*/ 5 w 12"/>
                  <a:gd name="T7" fmla="*/ 12 h 12"/>
                  <a:gd name="T8" fmla="*/ 12 w 12"/>
                  <a:gd name="T9" fmla="*/ 6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12" y="6"/>
                    </a:moveTo>
                    <a:lnTo>
                      <a:pt x="8" y="0"/>
                    </a:lnTo>
                    <a:lnTo>
                      <a:pt x="0" y="5"/>
                    </a:lnTo>
                    <a:lnTo>
                      <a:pt x="5" y="12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33" name="Freeform 302"/>
              <p:cNvSpPr>
                <a:spLocks/>
              </p:cNvSpPr>
              <p:nvPr/>
            </p:nvSpPr>
            <p:spPr bwMode="auto">
              <a:xfrm>
                <a:off x="3614" y="2831"/>
                <a:ext cx="11" cy="10"/>
              </a:xfrm>
              <a:custGeom>
                <a:avLst/>
                <a:gdLst>
                  <a:gd name="T0" fmla="*/ 11 w 11"/>
                  <a:gd name="T1" fmla="*/ 6 h 10"/>
                  <a:gd name="T2" fmla="*/ 7 w 11"/>
                  <a:gd name="T3" fmla="*/ 0 h 10"/>
                  <a:gd name="T4" fmla="*/ 0 w 11"/>
                  <a:gd name="T5" fmla="*/ 4 h 10"/>
                  <a:gd name="T6" fmla="*/ 4 w 11"/>
                  <a:gd name="T7" fmla="*/ 10 h 10"/>
                  <a:gd name="T8" fmla="*/ 11 w 11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34" name="Freeform 303"/>
              <p:cNvSpPr>
                <a:spLocks/>
              </p:cNvSpPr>
              <p:nvPr/>
            </p:nvSpPr>
            <p:spPr bwMode="auto">
              <a:xfrm>
                <a:off x="3599" y="2840"/>
                <a:ext cx="12" cy="10"/>
              </a:xfrm>
              <a:custGeom>
                <a:avLst/>
                <a:gdLst>
                  <a:gd name="T0" fmla="*/ 12 w 12"/>
                  <a:gd name="T1" fmla="*/ 6 h 10"/>
                  <a:gd name="T2" fmla="*/ 8 w 12"/>
                  <a:gd name="T3" fmla="*/ 0 h 10"/>
                  <a:gd name="T4" fmla="*/ 0 w 12"/>
                  <a:gd name="T5" fmla="*/ 4 h 10"/>
                  <a:gd name="T6" fmla="*/ 5 w 12"/>
                  <a:gd name="T7" fmla="*/ 10 h 10"/>
                  <a:gd name="T8" fmla="*/ 12 w 12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12" y="6"/>
                    </a:moveTo>
                    <a:lnTo>
                      <a:pt x="8" y="0"/>
                    </a:lnTo>
                    <a:lnTo>
                      <a:pt x="0" y="4"/>
                    </a:lnTo>
                    <a:lnTo>
                      <a:pt x="5" y="10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35" name="Freeform 304"/>
              <p:cNvSpPr>
                <a:spLocks/>
              </p:cNvSpPr>
              <p:nvPr/>
            </p:nvSpPr>
            <p:spPr bwMode="auto">
              <a:xfrm>
                <a:off x="3586" y="2848"/>
                <a:ext cx="11" cy="12"/>
              </a:xfrm>
              <a:custGeom>
                <a:avLst/>
                <a:gdLst>
                  <a:gd name="T0" fmla="*/ 11 w 11"/>
                  <a:gd name="T1" fmla="*/ 6 h 12"/>
                  <a:gd name="T2" fmla="*/ 7 w 11"/>
                  <a:gd name="T3" fmla="*/ 0 h 12"/>
                  <a:gd name="T4" fmla="*/ 0 w 11"/>
                  <a:gd name="T5" fmla="*/ 5 h 12"/>
                  <a:gd name="T6" fmla="*/ 4 w 11"/>
                  <a:gd name="T7" fmla="*/ 12 h 12"/>
                  <a:gd name="T8" fmla="*/ 11 w 11"/>
                  <a:gd name="T9" fmla="*/ 6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6"/>
                    </a:moveTo>
                    <a:lnTo>
                      <a:pt x="7" y="0"/>
                    </a:lnTo>
                    <a:lnTo>
                      <a:pt x="0" y="5"/>
                    </a:lnTo>
                    <a:lnTo>
                      <a:pt x="4" y="12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36" name="Freeform 305"/>
              <p:cNvSpPr>
                <a:spLocks/>
              </p:cNvSpPr>
              <p:nvPr/>
            </p:nvSpPr>
            <p:spPr bwMode="auto">
              <a:xfrm>
                <a:off x="3572" y="2858"/>
                <a:ext cx="11" cy="11"/>
              </a:xfrm>
              <a:custGeom>
                <a:avLst/>
                <a:gdLst>
                  <a:gd name="T0" fmla="*/ 11 w 11"/>
                  <a:gd name="T1" fmla="*/ 6 h 11"/>
                  <a:gd name="T2" fmla="*/ 7 w 11"/>
                  <a:gd name="T3" fmla="*/ 0 h 11"/>
                  <a:gd name="T4" fmla="*/ 0 w 11"/>
                  <a:gd name="T5" fmla="*/ 5 h 11"/>
                  <a:gd name="T6" fmla="*/ 4 w 11"/>
                  <a:gd name="T7" fmla="*/ 11 h 11"/>
                  <a:gd name="T8" fmla="*/ 11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6"/>
                    </a:moveTo>
                    <a:lnTo>
                      <a:pt x="7" y="0"/>
                    </a:lnTo>
                    <a:lnTo>
                      <a:pt x="0" y="5"/>
                    </a:lnTo>
                    <a:lnTo>
                      <a:pt x="4" y="1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37" name="Freeform 306"/>
              <p:cNvSpPr>
                <a:spLocks/>
              </p:cNvSpPr>
              <p:nvPr/>
            </p:nvSpPr>
            <p:spPr bwMode="auto">
              <a:xfrm>
                <a:off x="3558" y="2867"/>
                <a:ext cx="11" cy="10"/>
              </a:xfrm>
              <a:custGeom>
                <a:avLst/>
                <a:gdLst>
                  <a:gd name="T0" fmla="*/ 11 w 11"/>
                  <a:gd name="T1" fmla="*/ 6 h 10"/>
                  <a:gd name="T2" fmla="*/ 7 w 11"/>
                  <a:gd name="T3" fmla="*/ 0 h 10"/>
                  <a:gd name="T4" fmla="*/ 0 w 11"/>
                  <a:gd name="T5" fmla="*/ 4 h 10"/>
                  <a:gd name="T6" fmla="*/ 4 w 11"/>
                  <a:gd name="T7" fmla="*/ 10 h 10"/>
                  <a:gd name="T8" fmla="*/ 11 w 11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38" name="Freeform 307"/>
              <p:cNvSpPr>
                <a:spLocks/>
              </p:cNvSpPr>
              <p:nvPr/>
            </p:nvSpPr>
            <p:spPr bwMode="auto">
              <a:xfrm>
                <a:off x="3544" y="2876"/>
                <a:ext cx="12" cy="11"/>
              </a:xfrm>
              <a:custGeom>
                <a:avLst/>
                <a:gdLst>
                  <a:gd name="T0" fmla="*/ 12 w 12"/>
                  <a:gd name="T1" fmla="*/ 7 h 11"/>
                  <a:gd name="T2" fmla="*/ 7 w 12"/>
                  <a:gd name="T3" fmla="*/ 0 h 11"/>
                  <a:gd name="T4" fmla="*/ 0 w 12"/>
                  <a:gd name="T5" fmla="*/ 4 h 11"/>
                  <a:gd name="T6" fmla="*/ 4 w 12"/>
                  <a:gd name="T7" fmla="*/ 11 h 11"/>
                  <a:gd name="T8" fmla="*/ 12 w 12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12" y="7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4" y="11"/>
                    </a:lnTo>
                    <a:lnTo>
                      <a:pt x="1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39" name="Freeform 308"/>
              <p:cNvSpPr>
                <a:spLocks/>
              </p:cNvSpPr>
              <p:nvPr/>
            </p:nvSpPr>
            <p:spPr bwMode="auto">
              <a:xfrm>
                <a:off x="3531" y="2886"/>
                <a:ext cx="10" cy="10"/>
              </a:xfrm>
              <a:custGeom>
                <a:avLst/>
                <a:gdLst>
                  <a:gd name="T0" fmla="*/ 10 w 10"/>
                  <a:gd name="T1" fmla="*/ 6 h 10"/>
                  <a:gd name="T2" fmla="*/ 6 w 10"/>
                  <a:gd name="T3" fmla="*/ 0 h 10"/>
                  <a:gd name="T4" fmla="*/ 0 w 10"/>
                  <a:gd name="T5" fmla="*/ 4 h 10"/>
                  <a:gd name="T6" fmla="*/ 4 w 10"/>
                  <a:gd name="T7" fmla="*/ 10 h 10"/>
                  <a:gd name="T8" fmla="*/ 10 w 10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6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40" name="Freeform 309"/>
              <p:cNvSpPr>
                <a:spLocks/>
              </p:cNvSpPr>
              <p:nvPr/>
            </p:nvSpPr>
            <p:spPr bwMode="auto">
              <a:xfrm>
                <a:off x="3516" y="2894"/>
                <a:ext cx="12" cy="11"/>
              </a:xfrm>
              <a:custGeom>
                <a:avLst/>
                <a:gdLst>
                  <a:gd name="T0" fmla="*/ 12 w 12"/>
                  <a:gd name="T1" fmla="*/ 6 h 11"/>
                  <a:gd name="T2" fmla="*/ 7 w 12"/>
                  <a:gd name="T3" fmla="*/ 0 h 11"/>
                  <a:gd name="T4" fmla="*/ 0 w 12"/>
                  <a:gd name="T5" fmla="*/ 5 h 11"/>
                  <a:gd name="T6" fmla="*/ 4 w 12"/>
                  <a:gd name="T7" fmla="*/ 11 h 11"/>
                  <a:gd name="T8" fmla="*/ 12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12" y="6"/>
                    </a:moveTo>
                    <a:lnTo>
                      <a:pt x="7" y="0"/>
                    </a:lnTo>
                    <a:lnTo>
                      <a:pt x="0" y="5"/>
                    </a:lnTo>
                    <a:lnTo>
                      <a:pt x="4" y="11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41" name="Freeform 310"/>
              <p:cNvSpPr>
                <a:spLocks/>
              </p:cNvSpPr>
              <p:nvPr/>
            </p:nvSpPr>
            <p:spPr bwMode="auto">
              <a:xfrm>
                <a:off x="3503" y="2903"/>
                <a:ext cx="10" cy="11"/>
              </a:xfrm>
              <a:custGeom>
                <a:avLst/>
                <a:gdLst>
                  <a:gd name="T0" fmla="*/ 10 w 10"/>
                  <a:gd name="T1" fmla="*/ 7 h 11"/>
                  <a:gd name="T2" fmla="*/ 6 w 10"/>
                  <a:gd name="T3" fmla="*/ 0 h 11"/>
                  <a:gd name="T4" fmla="*/ 0 w 10"/>
                  <a:gd name="T5" fmla="*/ 4 h 11"/>
                  <a:gd name="T6" fmla="*/ 4 w 10"/>
                  <a:gd name="T7" fmla="*/ 11 h 11"/>
                  <a:gd name="T8" fmla="*/ 10 w 10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4" y="11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42" name="Freeform 311"/>
              <p:cNvSpPr>
                <a:spLocks/>
              </p:cNvSpPr>
              <p:nvPr/>
            </p:nvSpPr>
            <p:spPr bwMode="auto">
              <a:xfrm>
                <a:off x="3488" y="2913"/>
                <a:ext cx="11" cy="10"/>
              </a:xfrm>
              <a:custGeom>
                <a:avLst/>
                <a:gdLst>
                  <a:gd name="T0" fmla="*/ 11 w 11"/>
                  <a:gd name="T1" fmla="*/ 6 h 10"/>
                  <a:gd name="T2" fmla="*/ 7 w 11"/>
                  <a:gd name="T3" fmla="*/ 0 h 10"/>
                  <a:gd name="T4" fmla="*/ 0 w 11"/>
                  <a:gd name="T5" fmla="*/ 4 h 10"/>
                  <a:gd name="T6" fmla="*/ 4 w 11"/>
                  <a:gd name="T7" fmla="*/ 10 h 10"/>
                  <a:gd name="T8" fmla="*/ 11 w 11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43" name="Freeform 312"/>
              <p:cNvSpPr>
                <a:spLocks/>
              </p:cNvSpPr>
              <p:nvPr/>
            </p:nvSpPr>
            <p:spPr bwMode="auto">
              <a:xfrm>
                <a:off x="3474" y="2922"/>
                <a:ext cx="12" cy="10"/>
              </a:xfrm>
              <a:custGeom>
                <a:avLst/>
                <a:gdLst>
                  <a:gd name="T0" fmla="*/ 12 w 12"/>
                  <a:gd name="T1" fmla="*/ 6 h 10"/>
                  <a:gd name="T2" fmla="*/ 8 w 12"/>
                  <a:gd name="T3" fmla="*/ 0 h 10"/>
                  <a:gd name="T4" fmla="*/ 0 w 12"/>
                  <a:gd name="T5" fmla="*/ 4 h 10"/>
                  <a:gd name="T6" fmla="*/ 5 w 12"/>
                  <a:gd name="T7" fmla="*/ 10 h 10"/>
                  <a:gd name="T8" fmla="*/ 12 w 12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12" y="6"/>
                    </a:moveTo>
                    <a:lnTo>
                      <a:pt x="8" y="0"/>
                    </a:lnTo>
                    <a:lnTo>
                      <a:pt x="0" y="4"/>
                    </a:lnTo>
                    <a:lnTo>
                      <a:pt x="5" y="10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44" name="Freeform 313"/>
              <p:cNvSpPr>
                <a:spLocks/>
              </p:cNvSpPr>
              <p:nvPr/>
            </p:nvSpPr>
            <p:spPr bwMode="auto">
              <a:xfrm>
                <a:off x="3461" y="2930"/>
                <a:ext cx="10" cy="12"/>
              </a:xfrm>
              <a:custGeom>
                <a:avLst/>
                <a:gdLst>
                  <a:gd name="T0" fmla="*/ 10 w 10"/>
                  <a:gd name="T1" fmla="*/ 7 h 12"/>
                  <a:gd name="T2" fmla="*/ 6 w 10"/>
                  <a:gd name="T3" fmla="*/ 0 h 12"/>
                  <a:gd name="T4" fmla="*/ 0 w 10"/>
                  <a:gd name="T5" fmla="*/ 6 h 12"/>
                  <a:gd name="T6" fmla="*/ 4 w 10"/>
                  <a:gd name="T7" fmla="*/ 12 h 12"/>
                  <a:gd name="T8" fmla="*/ 10 w 10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0" y="7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4" y="12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45" name="Freeform 314"/>
              <p:cNvSpPr>
                <a:spLocks/>
              </p:cNvSpPr>
              <p:nvPr/>
            </p:nvSpPr>
            <p:spPr bwMode="auto">
              <a:xfrm>
                <a:off x="3446" y="2940"/>
                <a:ext cx="12" cy="10"/>
              </a:xfrm>
              <a:custGeom>
                <a:avLst/>
                <a:gdLst>
                  <a:gd name="T0" fmla="*/ 12 w 12"/>
                  <a:gd name="T1" fmla="*/ 6 h 10"/>
                  <a:gd name="T2" fmla="*/ 8 w 12"/>
                  <a:gd name="T3" fmla="*/ 0 h 10"/>
                  <a:gd name="T4" fmla="*/ 0 w 12"/>
                  <a:gd name="T5" fmla="*/ 4 h 10"/>
                  <a:gd name="T6" fmla="*/ 5 w 12"/>
                  <a:gd name="T7" fmla="*/ 10 h 10"/>
                  <a:gd name="T8" fmla="*/ 12 w 12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12" y="6"/>
                    </a:moveTo>
                    <a:lnTo>
                      <a:pt x="8" y="0"/>
                    </a:lnTo>
                    <a:lnTo>
                      <a:pt x="0" y="4"/>
                    </a:lnTo>
                    <a:lnTo>
                      <a:pt x="5" y="10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46" name="Freeform 315"/>
              <p:cNvSpPr>
                <a:spLocks/>
              </p:cNvSpPr>
              <p:nvPr/>
            </p:nvSpPr>
            <p:spPr bwMode="auto">
              <a:xfrm>
                <a:off x="3433" y="2949"/>
                <a:ext cx="11" cy="10"/>
              </a:xfrm>
              <a:custGeom>
                <a:avLst/>
                <a:gdLst>
                  <a:gd name="T0" fmla="*/ 11 w 11"/>
                  <a:gd name="T1" fmla="*/ 6 h 10"/>
                  <a:gd name="T2" fmla="*/ 7 w 11"/>
                  <a:gd name="T3" fmla="*/ 0 h 10"/>
                  <a:gd name="T4" fmla="*/ 0 w 11"/>
                  <a:gd name="T5" fmla="*/ 4 h 10"/>
                  <a:gd name="T6" fmla="*/ 4 w 11"/>
                  <a:gd name="T7" fmla="*/ 10 h 10"/>
                  <a:gd name="T8" fmla="*/ 11 w 11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47" name="Freeform 316"/>
              <p:cNvSpPr>
                <a:spLocks/>
              </p:cNvSpPr>
              <p:nvPr/>
            </p:nvSpPr>
            <p:spPr bwMode="auto">
              <a:xfrm>
                <a:off x="3418" y="2958"/>
                <a:ext cx="12" cy="11"/>
              </a:xfrm>
              <a:custGeom>
                <a:avLst/>
                <a:gdLst>
                  <a:gd name="T0" fmla="*/ 12 w 12"/>
                  <a:gd name="T1" fmla="*/ 7 h 11"/>
                  <a:gd name="T2" fmla="*/ 8 w 12"/>
                  <a:gd name="T3" fmla="*/ 0 h 11"/>
                  <a:gd name="T4" fmla="*/ 0 w 12"/>
                  <a:gd name="T5" fmla="*/ 5 h 11"/>
                  <a:gd name="T6" fmla="*/ 4 w 12"/>
                  <a:gd name="T7" fmla="*/ 11 h 11"/>
                  <a:gd name="T8" fmla="*/ 12 w 12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12" y="7"/>
                    </a:moveTo>
                    <a:lnTo>
                      <a:pt x="8" y="0"/>
                    </a:lnTo>
                    <a:lnTo>
                      <a:pt x="0" y="5"/>
                    </a:lnTo>
                    <a:lnTo>
                      <a:pt x="4" y="11"/>
                    </a:lnTo>
                    <a:lnTo>
                      <a:pt x="1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48" name="Freeform 317"/>
              <p:cNvSpPr>
                <a:spLocks/>
              </p:cNvSpPr>
              <p:nvPr/>
            </p:nvSpPr>
            <p:spPr bwMode="auto">
              <a:xfrm>
                <a:off x="3405" y="2967"/>
                <a:ext cx="11" cy="11"/>
              </a:xfrm>
              <a:custGeom>
                <a:avLst/>
                <a:gdLst>
                  <a:gd name="T0" fmla="*/ 11 w 11"/>
                  <a:gd name="T1" fmla="*/ 6 h 11"/>
                  <a:gd name="T2" fmla="*/ 7 w 11"/>
                  <a:gd name="T3" fmla="*/ 0 h 11"/>
                  <a:gd name="T4" fmla="*/ 0 w 11"/>
                  <a:gd name="T5" fmla="*/ 5 h 11"/>
                  <a:gd name="T6" fmla="*/ 4 w 11"/>
                  <a:gd name="T7" fmla="*/ 11 h 11"/>
                  <a:gd name="T8" fmla="*/ 11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6"/>
                    </a:moveTo>
                    <a:lnTo>
                      <a:pt x="7" y="0"/>
                    </a:lnTo>
                    <a:lnTo>
                      <a:pt x="0" y="5"/>
                    </a:lnTo>
                    <a:lnTo>
                      <a:pt x="4" y="1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49" name="Freeform 318"/>
              <p:cNvSpPr>
                <a:spLocks/>
              </p:cNvSpPr>
              <p:nvPr/>
            </p:nvSpPr>
            <p:spPr bwMode="auto">
              <a:xfrm>
                <a:off x="3391" y="2976"/>
                <a:ext cx="11" cy="11"/>
              </a:xfrm>
              <a:custGeom>
                <a:avLst/>
                <a:gdLst>
                  <a:gd name="T0" fmla="*/ 11 w 11"/>
                  <a:gd name="T1" fmla="*/ 6 h 11"/>
                  <a:gd name="T2" fmla="*/ 6 w 11"/>
                  <a:gd name="T3" fmla="*/ 0 h 11"/>
                  <a:gd name="T4" fmla="*/ 0 w 11"/>
                  <a:gd name="T5" fmla="*/ 5 h 11"/>
                  <a:gd name="T6" fmla="*/ 4 w 11"/>
                  <a:gd name="T7" fmla="*/ 11 h 11"/>
                  <a:gd name="T8" fmla="*/ 11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6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" y="1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50" name="Freeform 319"/>
              <p:cNvSpPr>
                <a:spLocks/>
              </p:cNvSpPr>
              <p:nvPr/>
            </p:nvSpPr>
            <p:spPr bwMode="auto">
              <a:xfrm>
                <a:off x="3377" y="2985"/>
                <a:ext cx="11" cy="11"/>
              </a:xfrm>
              <a:custGeom>
                <a:avLst/>
                <a:gdLst>
                  <a:gd name="T0" fmla="*/ 11 w 11"/>
                  <a:gd name="T1" fmla="*/ 7 h 11"/>
                  <a:gd name="T2" fmla="*/ 7 w 11"/>
                  <a:gd name="T3" fmla="*/ 0 h 11"/>
                  <a:gd name="T4" fmla="*/ 0 w 11"/>
                  <a:gd name="T5" fmla="*/ 5 h 11"/>
                  <a:gd name="T6" fmla="*/ 4 w 11"/>
                  <a:gd name="T7" fmla="*/ 11 h 11"/>
                  <a:gd name="T8" fmla="*/ 11 w 11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7"/>
                    </a:moveTo>
                    <a:lnTo>
                      <a:pt x="7" y="0"/>
                    </a:lnTo>
                    <a:lnTo>
                      <a:pt x="0" y="5"/>
                    </a:lnTo>
                    <a:lnTo>
                      <a:pt x="4" y="11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51" name="Freeform 320"/>
              <p:cNvSpPr>
                <a:spLocks/>
              </p:cNvSpPr>
              <p:nvPr/>
            </p:nvSpPr>
            <p:spPr bwMode="auto">
              <a:xfrm>
                <a:off x="3363" y="2995"/>
                <a:ext cx="12" cy="10"/>
              </a:xfrm>
              <a:custGeom>
                <a:avLst/>
                <a:gdLst>
                  <a:gd name="T0" fmla="*/ 12 w 12"/>
                  <a:gd name="T1" fmla="*/ 6 h 10"/>
                  <a:gd name="T2" fmla="*/ 7 w 12"/>
                  <a:gd name="T3" fmla="*/ 0 h 10"/>
                  <a:gd name="T4" fmla="*/ 0 w 12"/>
                  <a:gd name="T5" fmla="*/ 4 h 10"/>
                  <a:gd name="T6" fmla="*/ 4 w 12"/>
                  <a:gd name="T7" fmla="*/ 10 h 10"/>
                  <a:gd name="T8" fmla="*/ 12 w 12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12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52" name="Freeform 321"/>
              <p:cNvSpPr>
                <a:spLocks/>
              </p:cNvSpPr>
              <p:nvPr/>
            </p:nvSpPr>
            <p:spPr bwMode="auto">
              <a:xfrm>
                <a:off x="3350" y="3003"/>
                <a:ext cx="10" cy="12"/>
              </a:xfrm>
              <a:custGeom>
                <a:avLst/>
                <a:gdLst>
                  <a:gd name="T0" fmla="*/ 10 w 10"/>
                  <a:gd name="T1" fmla="*/ 6 h 12"/>
                  <a:gd name="T2" fmla="*/ 6 w 10"/>
                  <a:gd name="T3" fmla="*/ 0 h 12"/>
                  <a:gd name="T4" fmla="*/ 0 w 10"/>
                  <a:gd name="T5" fmla="*/ 5 h 12"/>
                  <a:gd name="T6" fmla="*/ 4 w 10"/>
                  <a:gd name="T7" fmla="*/ 12 h 12"/>
                  <a:gd name="T8" fmla="*/ 10 w 10"/>
                  <a:gd name="T9" fmla="*/ 6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0" y="6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" y="12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53" name="Freeform 322"/>
              <p:cNvSpPr>
                <a:spLocks/>
              </p:cNvSpPr>
              <p:nvPr/>
            </p:nvSpPr>
            <p:spPr bwMode="auto">
              <a:xfrm>
                <a:off x="3335" y="3012"/>
                <a:ext cx="11" cy="12"/>
              </a:xfrm>
              <a:custGeom>
                <a:avLst/>
                <a:gdLst>
                  <a:gd name="T0" fmla="*/ 11 w 11"/>
                  <a:gd name="T1" fmla="*/ 7 h 12"/>
                  <a:gd name="T2" fmla="*/ 7 w 11"/>
                  <a:gd name="T3" fmla="*/ 0 h 12"/>
                  <a:gd name="T4" fmla="*/ 0 w 11"/>
                  <a:gd name="T5" fmla="*/ 6 h 12"/>
                  <a:gd name="T6" fmla="*/ 4 w 11"/>
                  <a:gd name="T7" fmla="*/ 12 h 12"/>
                  <a:gd name="T8" fmla="*/ 11 w 11"/>
                  <a:gd name="T9" fmla="*/ 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7"/>
                    </a:moveTo>
                    <a:lnTo>
                      <a:pt x="7" y="0"/>
                    </a:lnTo>
                    <a:lnTo>
                      <a:pt x="0" y="6"/>
                    </a:lnTo>
                    <a:lnTo>
                      <a:pt x="4" y="12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54" name="Freeform 323"/>
              <p:cNvSpPr>
                <a:spLocks/>
              </p:cNvSpPr>
              <p:nvPr/>
            </p:nvSpPr>
            <p:spPr bwMode="auto">
              <a:xfrm>
                <a:off x="3321" y="3022"/>
                <a:ext cx="12" cy="10"/>
              </a:xfrm>
              <a:custGeom>
                <a:avLst/>
                <a:gdLst>
                  <a:gd name="T0" fmla="*/ 12 w 12"/>
                  <a:gd name="T1" fmla="*/ 6 h 10"/>
                  <a:gd name="T2" fmla="*/ 8 w 12"/>
                  <a:gd name="T3" fmla="*/ 0 h 10"/>
                  <a:gd name="T4" fmla="*/ 0 w 12"/>
                  <a:gd name="T5" fmla="*/ 4 h 10"/>
                  <a:gd name="T6" fmla="*/ 5 w 12"/>
                  <a:gd name="T7" fmla="*/ 10 h 10"/>
                  <a:gd name="T8" fmla="*/ 12 w 12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12" y="6"/>
                    </a:moveTo>
                    <a:lnTo>
                      <a:pt x="8" y="0"/>
                    </a:lnTo>
                    <a:lnTo>
                      <a:pt x="0" y="4"/>
                    </a:lnTo>
                    <a:lnTo>
                      <a:pt x="5" y="10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55" name="Freeform 324"/>
              <p:cNvSpPr>
                <a:spLocks/>
              </p:cNvSpPr>
              <p:nvPr/>
            </p:nvSpPr>
            <p:spPr bwMode="auto">
              <a:xfrm>
                <a:off x="3307" y="3031"/>
                <a:ext cx="11" cy="11"/>
              </a:xfrm>
              <a:custGeom>
                <a:avLst/>
                <a:gdLst>
                  <a:gd name="T0" fmla="*/ 11 w 11"/>
                  <a:gd name="T1" fmla="*/ 6 h 11"/>
                  <a:gd name="T2" fmla="*/ 7 w 11"/>
                  <a:gd name="T3" fmla="*/ 0 h 11"/>
                  <a:gd name="T4" fmla="*/ 0 w 11"/>
                  <a:gd name="T5" fmla="*/ 4 h 11"/>
                  <a:gd name="T6" fmla="*/ 4 w 11"/>
                  <a:gd name="T7" fmla="*/ 11 h 11"/>
                  <a:gd name="T8" fmla="*/ 11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4" y="1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56" name="Freeform 325"/>
              <p:cNvSpPr>
                <a:spLocks/>
              </p:cNvSpPr>
              <p:nvPr/>
            </p:nvSpPr>
            <p:spPr bwMode="auto">
              <a:xfrm>
                <a:off x="3293" y="3040"/>
                <a:ext cx="12" cy="11"/>
              </a:xfrm>
              <a:custGeom>
                <a:avLst/>
                <a:gdLst>
                  <a:gd name="T0" fmla="*/ 12 w 12"/>
                  <a:gd name="T1" fmla="*/ 7 h 11"/>
                  <a:gd name="T2" fmla="*/ 8 w 12"/>
                  <a:gd name="T3" fmla="*/ 0 h 11"/>
                  <a:gd name="T4" fmla="*/ 0 w 12"/>
                  <a:gd name="T5" fmla="*/ 5 h 11"/>
                  <a:gd name="T6" fmla="*/ 4 w 12"/>
                  <a:gd name="T7" fmla="*/ 11 h 11"/>
                  <a:gd name="T8" fmla="*/ 12 w 12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12" y="7"/>
                    </a:moveTo>
                    <a:lnTo>
                      <a:pt x="8" y="0"/>
                    </a:lnTo>
                    <a:lnTo>
                      <a:pt x="0" y="5"/>
                    </a:lnTo>
                    <a:lnTo>
                      <a:pt x="4" y="11"/>
                    </a:lnTo>
                    <a:lnTo>
                      <a:pt x="1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57" name="Freeform 326"/>
              <p:cNvSpPr>
                <a:spLocks/>
              </p:cNvSpPr>
              <p:nvPr/>
            </p:nvSpPr>
            <p:spPr bwMode="auto">
              <a:xfrm>
                <a:off x="3280" y="3049"/>
                <a:ext cx="10" cy="11"/>
              </a:xfrm>
              <a:custGeom>
                <a:avLst/>
                <a:gdLst>
                  <a:gd name="T0" fmla="*/ 10 w 10"/>
                  <a:gd name="T1" fmla="*/ 6 h 11"/>
                  <a:gd name="T2" fmla="*/ 6 w 10"/>
                  <a:gd name="T3" fmla="*/ 0 h 11"/>
                  <a:gd name="T4" fmla="*/ 0 w 10"/>
                  <a:gd name="T5" fmla="*/ 5 h 11"/>
                  <a:gd name="T6" fmla="*/ 4 w 10"/>
                  <a:gd name="T7" fmla="*/ 11 h 11"/>
                  <a:gd name="T8" fmla="*/ 10 w 10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6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" y="11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58" name="Freeform 327"/>
              <p:cNvSpPr>
                <a:spLocks/>
              </p:cNvSpPr>
              <p:nvPr/>
            </p:nvSpPr>
            <p:spPr bwMode="auto">
              <a:xfrm>
                <a:off x="3265" y="3058"/>
                <a:ext cx="12" cy="11"/>
              </a:xfrm>
              <a:custGeom>
                <a:avLst/>
                <a:gdLst>
                  <a:gd name="T0" fmla="*/ 12 w 12"/>
                  <a:gd name="T1" fmla="*/ 6 h 11"/>
                  <a:gd name="T2" fmla="*/ 7 w 12"/>
                  <a:gd name="T3" fmla="*/ 0 h 11"/>
                  <a:gd name="T4" fmla="*/ 0 w 12"/>
                  <a:gd name="T5" fmla="*/ 4 h 11"/>
                  <a:gd name="T6" fmla="*/ 4 w 12"/>
                  <a:gd name="T7" fmla="*/ 11 h 11"/>
                  <a:gd name="T8" fmla="*/ 12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12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4" y="11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59" name="Freeform 328"/>
              <p:cNvSpPr>
                <a:spLocks/>
              </p:cNvSpPr>
              <p:nvPr/>
            </p:nvSpPr>
            <p:spPr bwMode="auto">
              <a:xfrm>
                <a:off x="3252" y="3067"/>
                <a:ext cx="11" cy="11"/>
              </a:xfrm>
              <a:custGeom>
                <a:avLst/>
                <a:gdLst>
                  <a:gd name="T0" fmla="*/ 11 w 11"/>
                  <a:gd name="T1" fmla="*/ 7 h 11"/>
                  <a:gd name="T2" fmla="*/ 7 w 11"/>
                  <a:gd name="T3" fmla="*/ 0 h 11"/>
                  <a:gd name="T4" fmla="*/ 0 w 11"/>
                  <a:gd name="T5" fmla="*/ 5 h 11"/>
                  <a:gd name="T6" fmla="*/ 4 w 11"/>
                  <a:gd name="T7" fmla="*/ 11 h 11"/>
                  <a:gd name="T8" fmla="*/ 11 w 11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7"/>
                    </a:moveTo>
                    <a:lnTo>
                      <a:pt x="7" y="0"/>
                    </a:lnTo>
                    <a:lnTo>
                      <a:pt x="0" y="5"/>
                    </a:lnTo>
                    <a:lnTo>
                      <a:pt x="4" y="11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60" name="Freeform 329"/>
              <p:cNvSpPr>
                <a:spLocks/>
              </p:cNvSpPr>
              <p:nvPr/>
            </p:nvSpPr>
            <p:spPr bwMode="auto">
              <a:xfrm>
                <a:off x="3238" y="3077"/>
                <a:ext cx="11" cy="10"/>
              </a:xfrm>
              <a:custGeom>
                <a:avLst/>
                <a:gdLst>
                  <a:gd name="T0" fmla="*/ 11 w 11"/>
                  <a:gd name="T1" fmla="*/ 6 h 10"/>
                  <a:gd name="T2" fmla="*/ 6 w 11"/>
                  <a:gd name="T3" fmla="*/ 0 h 10"/>
                  <a:gd name="T4" fmla="*/ 0 w 11"/>
                  <a:gd name="T5" fmla="*/ 4 h 10"/>
                  <a:gd name="T6" fmla="*/ 4 w 11"/>
                  <a:gd name="T7" fmla="*/ 10 h 10"/>
                  <a:gd name="T8" fmla="*/ 11 w 11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6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61" name="Freeform 330"/>
              <p:cNvSpPr>
                <a:spLocks/>
              </p:cNvSpPr>
              <p:nvPr/>
            </p:nvSpPr>
            <p:spPr bwMode="auto">
              <a:xfrm>
                <a:off x="3224" y="3085"/>
                <a:ext cx="11" cy="12"/>
              </a:xfrm>
              <a:custGeom>
                <a:avLst/>
                <a:gdLst>
                  <a:gd name="T0" fmla="*/ 11 w 11"/>
                  <a:gd name="T1" fmla="*/ 6 h 12"/>
                  <a:gd name="T2" fmla="*/ 7 w 11"/>
                  <a:gd name="T3" fmla="*/ 0 h 12"/>
                  <a:gd name="T4" fmla="*/ 0 w 11"/>
                  <a:gd name="T5" fmla="*/ 5 h 12"/>
                  <a:gd name="T6" fmla="*/ 4 w 11"/>
                  <a:gd name="T7" fmla="*/ 12 h 12"/>
                  <a:gd name="T8" fmla="*/ 11 w 11"/>
                  <a:gd name="T9" fmla="*/ 6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6"/>
                    </a:moveTo>
                    <a:lnTo>
                      <a:pt x="7" y="0"/>
                    </a:lnTo>
                    <a:lnTo>
                      <a:pt x="0" y="5"/>
                    </a:lnTo>
                    <a:lnTo>
                      <a:pt x="4" y="12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62" name="Freeform 331"/>
              <p:cNvSpPr>
                <a:spLocks/>
              </p:cNvSpPr>
              <p:nvPr/>
            </p:nvSpPr>
            <p:spPr bwMode="auto">
              <a:xfrm>
                <a:off x="3210" y="3095"/>
                <a:ext cx="10" cy="11"/>
              </a:xfrm>
              <a:custGeom>
                <a:avLst/>
                <a:gdLst>
                  <a:gd name="T0" fmla="*/ 10 w 10"/>
                  <a:gd name="T1" fmla="*/ 6 h 11"/>
                  <a:gd name="T2" fmla="*/ 6 w 10"/>
                  <a:gd name="T3" fmla="*/ 0 h 11"/>
                  <a:gd name="T4" fmla="*/ 0 w 10"/>
                  <a:gd name="T5" fmla="*/ 5 h 11"/>
                  <a:gd name="T6" fmla="*/ 4 w 10"/>
                  <a:gd name="T7" fmla="*/ 11 h 11"/>
                  <a:gd name="T8" fmla="*/ 10 w 10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6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" y="11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63" name="Freeform 332"/>
              <p:cNvSpPr>
                <a:spLocks/>
              </p:cNvSpPr>
              <p:nvPr/>
            </p:nvSpPr>
            <p:spPr bwMode="auto">
              <a:xfrm>
                <a:off x="3195" y="3104"/>
                <a:ext cx="12" cy="10"/>
              </a:xfrm>
              <a:custGeom>
                <a:avLst/>
                <a:gdLst>
                  <a:gd name="T0" fmla="*/ 12 w 12"/>
                  <a:gd name="T1" fmla="*/ 6 h 10"/>
                  <a:gd name="T2" fmla="*/ 8 w 12"/>
                  <a:gd name="T3" fmla="*/ 0 h 10"/>
                  <a:gd name="T4" fmla="*/ 0 w 12"/>
                  <a:gd name="T5" fmla="*/ 4 h 10"/>
                  <a:gd name="T6" fmla="*/ 5 w 12"/>
                  <a:gd name="T7" fmla="*/ 10 h 10"/>
                  <a:gd name="T8" fmla="*/ 12 w 12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12" y="6"/>
                    </a:moveTo>
                    <a:lnTo>
                      <a:pt x="8" y="0"/>
                    </a:lnTo>
                    <a:lnTo>
                      <a:pt x="0" y="4"/>
                    </a:lnTo>
                    <a:lnTo>
                      <a:pt x="5" y="10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64" name="Freeform 333"/>
              <p:cNvSpPr>
                <a:spLocks/>
              </p:cNvSpPr>
              <p:nvPr/>
            </p:nvSpPr>
            <p:spPr bwMode="auto">
              <a:xfrm>
                <a:off x="3182" y="3113"/>
                <a:ext cx="11" cy="11"/>
              </a:xfrm>
              <a:custGeom>
                <a:avLst/>
                <a:gdLst>
                  <a:gd name="T0" fmla="*/ 11 w 11"/>
                  <a:gd name="T1" fmla="*/ 6 h 11"/>
                  <a:gd name="T2" fmla="*/ 7 w 11"/>
                  <a:gd name="T3" fmla="*/ 0 h 11"/>
                  <a:gd name="T4" fmla="*/ 0 w 11"/>
                  <a:gd name="T5" fmla="*/ 4 h 11"/>
                  <a:gd name="T6" fmla="*/ 4 w 11"/>
                  <a:gd name="T7" fmla="*/ 11 h 11"/>
                  <a:gd name="T8" fmla="*/ 11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4" y="1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65" name="Freeform 334"/>
              <p:cNvSpPr>
                <a:spLocks/>
              </p:cNvSpPr>
              <p:nvPr/>
            </p:nvSpPr>
            <p:spPr bwMode="auto">
              <a:xfrm>
                <a:off x="3168" y="3122"/>
                <a:ext cx="11" cy="11"/>
              </a:xfrm>
              <a:custGeom>
                <a:avLst/>
                <a:gdLst>
                  <a:gd name="T0" fmla="*/ 11 w 11"/>
                  <a:gd name="T1" fmla="*/ 6 h 11"/>
                  <a:gd name="T2" fmla="*/ 7 w 11"/>
                  <a:gd name="T3" fmla="*/ 0 h 11"/>
                  <a:gd name="T4" fmla="*/ 0 w 11"/>
                  <a:gd name="T5" fmla="*/ 5 h 11"/>
                  <a:gd name="T6" fmla="*/ 5 w 11"/>
                  <a:gd name="T7" fmla="*/ 11 h 11"/>
                  <a:gd name="T8" fmla="*/ 11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6"/>
                    </a:moveTo>
                    <a:lnTo>
                      <a:pt x="7" y="0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66" name="Freeform 335"/>
              <p:cNvSpPr>
                <a:spLocks/>
              </p:cNvSpPr>
              <p:nvPr/>
            </p:nvSpPr>
            <p:spPr bwMode="auto">
              <a:xfrm>
                <a:off x="3154" y="3131"/>
                <a:ext cx="11" cy="11"/>
              </a:xfrm>
              <a:custGeom>
                <a:avLst/>
                <a:gdLst>
                  <a:gd name="T0" fmla="*/ 11 w 11"/>
                  <a:gd name="T1" fmla="*/ 6 h 11"/>
                  <a:gd name="T2" fmla="*/ 7 w 11"/>
                  <a:gd name="T3" fmla="*/ 0 h 11"/>
                  <a:gd name="T4" fmla="*/ 0 w 11"/>
                  <a:gd name="T5" fmla="*/ 5 h 11"/>
                  <a:gd name="T6" fmla="*/ 4 w 11"/>
                  <a:gd name="T7" fmla="*/ 11 h 11"/>
                  <a:gd name="T8" fmla="*/ 11 w 11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6"/>
                    </a:moveTo>
                    <a:lnTo>
                      <a:pt x="7" y="0"/>
                    </a:lnTo>
                    <a:lnTo>
                      <a:pt x="0" y="5"/>
                    </a:lnTo>
                    <a:lnTo>
                      <a:pt x="4" y="11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67" name="Freeform 336"/>
              <p:cNvSpPr>
                <a:spLocks/>
              </p:cNvSpPr>
              <p:nvPr/>
            </p:nvSpPr>
            <p:spPr bwMode="auto">
              <a:xfrm>
                <a:off x="3140" y="3140"/>
                <a:ext cx="12" cy="11"/>
              </a:xfrm>
              <a:custGeom>
                <a:avLst/>
                <a:gdLst>
                  <a:gd name="T0" fmla="*/ 12 w 12"/>
                  <a:gd name="T1" fmla="*/ 6 h 11"/>
                  <a:gd name="T2" fmla="*/ 8 w 12"/>
                  <a:gd name="T3" fmla="*/ 0 h 11"/>
                  <a:gd name="T4" fmla="*/ 0 w 12"/>
                  <a:gd name="T5" fmla="*/ 4 h 11"/>
                  <a:gd name="T6" fmla="*/ 4 w 12"/>
                  <a:gd name="T7" fmla="*/ 11 h 11"/>
                  <a:gd name="T8" fmla="*/ 12 w 12"/>
                  <a:gd name="T9" fmla="*/ 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12" y="6"/>
                    </a:moveTo>
                    <a:lnTo>
                      <a:pt x="8" y="0"/>
                    </a:lnTo>
                    <a:lnTo>
                      <a:pt x="0" y="4"/>
                    </a:lnTo>
                    <a:lnTo>
                      <a:pt x="4" y="11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68" name="Freeform 337"/>
              <p:cNvSpPr>
                <a:spLocks/>
              </p:cNvSpPr>
              <p:nvPr/>
            </p:nvSpPr>
            <p:spPr bwMode="auto">
              <a:xfrm>
                <a:off x="3126" y="3150"/>
                <a:ext cx="11" cy="10"/>
              </a:xfrm>
              <a:custGeom>
                <a:avLst/>
                <a:gdLst>
                  <a:gd name="T0" fmla="*/ 11 w 11"/>
                  <a:gd name="T1" fmla="*/ 6 h 10"/>
                  <a:gd name="T2" fmla="*/ 7 w 11"/>
                  <a:gd name="T3" fmla="*/ 0 h 10"/>
                  <a:gd name="T4" fmla="*/ 0 w 11"/>
                  <a:gd name="T5" fmla="*/ 4 h 10"/>
                  <a:gd name="T6" fmla="*/ 4 w 11"/>
                  <a:gd name="T7" fmla="*/ 10 h 10"/>
                  <a:gd name="T8" fmla="*/ 11 w 11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69" name="Freeform 338"/>
              <p:cNvSpPr>
                <a:spLocks/>
              </p:cNvSpPr>
              <p:nvPr/>
            </p:nvSpPr>
            <p:spPr bwMode="auto">
              <a:xfrm>
                <a:off x="3112" y="3159"/>
                <a:ext cx="12" cy="10"/>
              </a:xfrm>
              <a:custGeom>
                <a:avLst/>
                <a:gdLst>
                  <a:gd name="T0" fmla="*/ 12 w 12"/>
                  <a:gd name="T1" fmla="*/ 6 h 10"/>
                  <a:gd name="T2" fmla="*/ 7 w 12"/>
                  <a:gd name="T3" fmla="*/ 0 h 10"/>
                  <a:gd name="T4" fmla="*/ 0 w 12"/>
                  <a:gd name="T5" fmla="*/ 4 h 10"/>
                  <a:gd name="T6" fmla="*/ 4 w 12"/>
                  <a:gd name="T7" fmla="*/ 10 h 10"/>
                  <a:gd name="T8" fmla="*/ 12 w 12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12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70" name="Freeform 339"/>
              <p:cNvSpPr>
                <a:spLocks/>
              </p:cNvSpPr>
              <p:nvPr/>
            </p:nvSpPr>
            <p:spPr bwMode="auto">
              <a:xfrm>
                <a:off x="3099" y="3167"/>
                <a:ext cx="10" cy="12"/>
              </a:xfrm>
              <a:custGeom>
                <a:avLst/>
                <a:gdLst>
                  <a:gd name="T0" fmla="*/ 10 w 10"/>
                  <a:gd name="T1" fmla="*/ 6 h 12"/>
                  <a:gd name="T2" fmla="*/ 6 w 10"/>
                  <a:gd name="T3" fmla="*/ 0 h 12"/>
                  <a:gd name="T4" fmla="*/ 0 w 10"/>
                  <a:gd name="T5" fmla="*/ 5 h 12"/>
                  <a:gd name="T6" fmla="*/ 4 w 10"/>
                  <a:gd name="T7" fmla="*/ 12 h 12"/>
                  <a:gd name="T8" fmla="*/ 10 w 10"/>
                  <a:gd name="T9" fmla="*/ 6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0" y="6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" y="12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671" name="Freeform 340"/>
              <p:cNvSpPr>
                <a:spLocks/>
              </p:cNvSpPr>
              <p:nvPr/>
            </p:nvSpPr>
            <p:spPr bwMode="auto">
              <a:xfrm>
                <a:off x="3085" y="3177"/>
                <a:ext cx="11" cy="10"/>
              </a:xfrm>
              <a:custGeom>
                <a:avLst/>
                <a:gdLst>
                  <a:gd name="T0" fmla="*/ 11 w 11"/>
                  <a:gd name="T1" fmla="*/ 6 h 10"/>
                  <a:gd name="T2" fmla="*/ 6 w 11"/>
                  <a:gd name="T3" fmla="*/ 0 h 10"/>
                  <a:gd name="T4" fmla="*/ 0 w 11"/>
                  <a:gd name="T5" fmla="*/ 4 h 10"/>
                  <a:gd name="T6" fmla="*/ 4 w 11"/>
                  <a:gd name="T7" fmla="*/ 10 h 10"/>
                  <a:gd name="T8" fmla="*/ 11 w 11"/>
                  <a:gd name="T9" fmla="*/ 6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6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</p:grpSp>
        <p:grpSp>
          <p:nvGrpSpPr>
            <p:cNvPr id="8221" name="Group 341"/>
            <p:cNvGrpSpPr>
              <a:grpSpLocks/>
            </p:cNvGrpSpPr>
            <p:nvPr/>
          </p:nvGrpSpPr>
          <p:grpSpPr bwMode="auto">
            <a:xfrm>
              <a:off x="4218" y="2645"/>
              <a:ext cx="8" cy="523"/>
              <a:chOff x="4218" y="2645"/>
              <a:chExt cx="8" cy="523"/>
            </a:xfrm>
          </p:grpSpPr>
          <p:sp>
            <p:nvSpPr>
              <p:cNvPr id="8579" name="Rectangle 342"/>
              <p:cNvSpPr>
                <a:spLocks noChangeArrowheads="1"/>
              </p:cNvSpPr>
              <p:nvPr/>
            </p:nvSpPr>
            <p:spPr bwMode="auto">
              <a:xfrm>
                <a:off x="4218" y="264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80" name="Rectangle 343"/>
              <p:cNvSpPr>
                <a:spLocks noChangeArrowheads="1"/>
              </p:cNvSpPr>
              <p:nvPr/>
            </p:nvSpPr>
            <p:spPr bwMode="auto">
              <a:xfrm>
                <a:off x="4218" y="2661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81" name="Rectangle 344"/>
              <p:cNvSpPr>
                <a:spLocks noChangeArrowheads="1"/>
              </p:cNvSpPr>
              <p:nvPr/>
            </p:nvSpPr>
            <p:spPr bwMode="auto">
              <a:xfrm>
                <a:off x="4218" y="267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82" name="Rectangle 345"/>
              <p:cNvSpPr>
                <a:spLocks noChangeArrowheads="1"/>
              </p:cNvSpPr>
              <p:nvPr/>
            </p:nvSpPr>
            <p:spPr bwMode="auto">
              <a:xfrm>
                <a:off x="4218" y="2694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83" name="Rectangle 346"/>
              <p:cNvSpPr>
                <a:spLocks noChangeArrowheads="1"/>
              </p:cNvSpPr>
              <p:nvPr/>
            </p:nvSpPr>
            <p:spPr bwMode="auto">
              <a:xfrm>
                <a:off x="4218" y="27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84" name="Rectangle 347"/>
              <p:cNvSpPr>
                <a:spLocks noChangeArrowheads="1"/>
              </p:cNvSpPr>
              <p:nvPr/>
            </p:nvSpPr>
            <p:spPr bwMode="auto">
              <a:xfrm>
                <a:off x="4218" y="272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85" name="Rectangle 348"/>
              <p:cNvSpPr>
                <a:spLocks noChangeArrowheads="1"/>
              </p:cNvSpPr>
              <p:nvPr/>
            </p:nvSpPr>
            <p:spPr bwMode="auto">
              <a:xfrm>
                <a:off x="4218" y="2744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86" name="Rectangle 349"/>
              <p:cNvSpPr>
                <a:spLocks noChangeArrowheads="1"/>
              </p:cNvSpPr>
              <p:nvPr/>
            </p:nvSpPr>
            <p:spPr bwMode="auto">
              <a:xfrm>
                <a:off x="4218" y="276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87" name="Rectangle 350"/>
              <p:cNvSpPr>
                <a:spLocks noChangeArrowheads="1"/>
              </p:cNvSpPr>
              <p:nvPr/>
            </p:nvSpPr>
            <p:spPr bwMode="auto">
              <a:xfrm>
                <a:off x="4218" y="277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88" name="Rectangle 351"/>
              <p:cNvSpPr>
                <a:spLocks noChangeArrowheads="1"/>
              </p:cNvSpPr>
              <p:nvPr/>
            </p:nvSpPr>
            <p:spPr bwMode="auto">
              <a:xfrm>
                <a:off x="4218" y="2794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89" name="Rectangle 352"/>
              <p:cNvSpPr>
                <a:spLocks noChangeArrowheads="1"/>
              </p:cNvSpPr>
              <p:nvPr/>
            </p:nvSpPr>
            <p:spPr bwMode="auto">
              <a:xfrm>
                <a:off x="4218" y="28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90" name="Rectangle 353"/>
              <p:cNvSpPr>
                <a:spLocks noChangeArrowheads="1"/>
              </p:cNvSpPr>
              <p:nvPr/>
            </p:nvSpPr>
            <p:spPr bwMode="auto">
              <a:xfrm>
                <a:off x="4218" y="2827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91" name="Rectangle 354"/>
              <p:cNvSpPr>
                <a:spLocks noChangeArrowheads="1"/>
              </p:cNvSpPr>
              <p:nvPr/>
            </p:nvSpPr>
            <p:spPr bwMode="auto">
              <a:xfrm>
                <a:off x="4218" y="284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92" name="Rectangle 355"/>
              <p:cNvSpPr>
                <a:spLocks noChangeArrowheads="1"/>
              </p:cNvSpPr>
              <p:nvPr/>
            </p:nvSpPr>
            <p:spPr bwMode="auto">
              <a:xfrm>
                <a:off x="4218" y="286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93" name="Rectangle 356"/>
              <p:cNvSpPr>
                <a:spLocks noChangeArrowheads="1"/>
              </p:cNvSpPr>
              <p:nvPr/>
            </p:nvSpPr>
            <p:spPr bwMode="auto">
              <a:xfrm>
                <a:off x="4218" y="2877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94" name="Rectangle 357"/>
              <p:cNvSpPr>
                <a:spLocks noChangeArrowheads="1"/>
              </p:cNvSpPr>
              <p:nvPr/>
            </p:nvSpPr>
            <p:spPr bwMode="auto">
              <a:xfrm>
                <a:off x="4218" y="289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95" name="Rectangle 358"/>
              <p:cNvSpPr>
                <a:spLocks noChangeArrowheads="1"/>
              </p:cNvSpPr>
              <p:nvPr/>
            </p:nvSpPr>
            <p:spPr bwMode="auto">
              <a:xfrm>
                <a:off x="4218" y="29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96" name="Rectangle 359"/>
              <p:cNvSpPr>
                <a:spLocks noChangeArrowheads="1"/>
              </p:cNvSpPr>
              <p:nvPr/>
            </p:nvSpPr>
            <p:spPr bwMode="auto">
              <a:xfrm>
                <a:off x="4218" y="2927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97" name="Rectangle 360"/>
              <p:cNvSpPr>
                <a:spLocks noChangeArrowheads="1"/>
              </p:cNvSpPr>
              <p:nvPr/>
            </p:nvSpPr>
            <p:spPr bwMode="auto">
              <a:xfrm>
                <a:off x="4218" y="294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98" name="Rectangle 361"/>
              <p:cNvSpPr>
                <a:spLocks noChangeArrowheads="1"/>
              </p:cNvSpPr>
              <p:nvPr/>
            </p:nvSpPr>
            <p:spPr bwMode="auto">
              <a:xfrm>
                <a:off x="4218" y="2960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99" name="Rectangle 362"/>
              <p:cNvSpPr>
                <a:spLocks noChangeArrowheads="1"/>
              </p:cNvSpPr>
              <p:nvPr/>
            </p:nvSpPr>
            <p:spPr bwMode="auto">
              <a:xfrm>
                <a:off x="4218" y="297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600" name="Rectangle 363"/>
              <p:cNvSpPr>
                <a:spLocks noChangeArrowheads="1"/>
              </p:cNvSpPr>
              <p:nvPr/>
            </p:nvSpPr>
            <p:spPr bwMode="auto">
              <a:xfrm>
                <a:off x="4218" y="299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601" name="Rectangle 364"/>
              <p:cNvSpPr>
                <a:spLocks noChangeArrowheads="1"/>
              </p:cNvSpPr>
              <p:nvPr/>
            </p:nvSpPr>
            <p:spPr bwMode="auto">
              <a:xfrm>
                <a:off x="4218" y="3010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602" name="Rectangle 365"/>
              <p:cNvSpPr>
                <a:spLocks noChangeArrowheads="1"/>
              </p:cNvSpPr>
              <p:nvPr/>
            </p:nvSpPr>
            <p:spPr bwMode="auto">
              <a:xfrm>
                <a:off x="4218" y="302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603" name="Rectangle 366"/>
              <p:cNvSpPr>
                <a:spLocks noChangeArrowheads="1"/>
              </p:cNvSpPr>
              <p:nvPr/>
            </p:nvSpPr>
            <p:spPr bwMode="auto">
              <a:xfrm>
                <a:off x="4218" y="304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604" name="Rectangle 367"/>
              <p:cNvSpPr>
                <a:spLocks noChangeArrowheads="1"/>
              </p:cNvSpPr>
              <p:nvPr/>
            </p:nvSpPr>
            <p:spPr bwMode="auto">
              <a:xfrm>
                <a:off x="4218" y="3060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605" name="Rectangle 368"/>
              <p:cNvSpPr>
                <a:spLocks noChangeArrowheads="1"/>
              </p:cNvSpPr>
              <p:nvPr/>
            </p:nvSpPr>
            <p:spPr bwMode="auto">
              <a:xfrm>
                <a:off x="4218" y="307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606" name="Rectangle 369"/>
              <p:cNvSpPr>
                <a:spLocks noChangeArrowheads="1"/>
              </p:cNvSpPr>
              <p:nvPr/>
            </p:nvSpPr>
            <p:spPr bwMode="auto">
              <a:xfrm>
                <a:off x="4218" y="3093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607" name="Rectangle 370"/>
              <p:cNvSpPr>
                <a:spLocks noChangeArrowheads="1"/>
              </p:cNvSpPr>
              <p:nvPr/>
            </p:nvSpPr>
            <p:spPr bwMode="auto">
              <a:xfrm>
                <a:off x="4218" y="311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608" name="Rectangle 371"/>
              <p:cNvSpPr>
                <a:spLocks noChangeArrowheads="1"/>
              </p:cNvSpPr>
              <p:nvPr/>
            </p:nvSpPr>
            <p:spPr bwMode="auto">
              <a:xfrm>
                <a:off x="4218" y="312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609" name="Rectangle 372"/>
              <p:cNvSpPr>
                <a:spLocks noChangeArrowheads="1"/>
              </p:cNvSpPr>
              <p:nvPr/>
            </p:nvSpPr>
            <p:spPr bwMode="auto">
              <a:xfrm>
                <a:off x="4218" y="3143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610" name="Rectangle 373"/>
              <p:cNvSpPr>
                <a:spLocks noChangeArrowheads="1"/>
              </p:cNvSpPr>
              <p:nvPr/>
            </p:nvSpPr>
            <p:spPr bwMode="auto">
              <a:xfrm>
                <a:off x="4218" y="316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</p:grpSp>
        <p:grpSp>
          <p:nvGrpSpPr>
            <p:cNvPr id="8222" name="Group 374"/>
            <p:cNvGrpSpPr>
              <a:grpSpLocks/>
            </p:cNvGrpSpPr>
            <p:nvPr/>
          </p:nvGrpSpPr>
          <p:grpSpPr bwMode="auto">
            <a:xfrm>
              <a:off x="3932" y="2280"/>
              <a:ext cx="11" cy="141"/>
              <a:chOff x="3932" y="2280"/>
              <a:chExt cx="11" cy="141"/>
            </a:xfrm>
          </p:grpSpPr>
          <p:sp>
            <p:nvSpPr>
              <p:cNvPr id="8570" name="Rectangle 375"/>
              <p:cNvSpPr>
                <a:spLocks noChangeArrowheads="1"/>
              </p:cNvSpPr>
              <p:nvPr/>
            </p:nvSpPr>
            <p:spPr bwMode="auto">
              <a:xfrm>
                <a:off x="3935" y="228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71" name="Rectangle 376"/>
              <p:cNvSpPr>
                <a:spLocks noChangeArrowheads="1"/>
              </p:cNvSpPr>
              <p:nvPr/>
            </p:nvSpPr>
            <p:spPr bwMode="auto">
              <a:xfrm>
                <a:off x="3935" y="229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72" name="Freeform 377"/>
              <p:cNvSpPr>
                <a:spLocks/>
              </p:cNvSpPr>
              <p:nvPr/>
            </p:nvSpPr>
            <p:spPr bwMode="auto">
              <a:xfrm>
                <a:off x="3934" y="2313"/>
                <a:ext cx="9" cy="8"/>
              </a:xfrm>
              <a:custGeom>
                <a:avLst/>
                <a:gdLst>
                  <a:gd name="T0" fmla="*/ 9 w 9"/>
                  <a:gd name="T1" fmla="*/ 0 h 8"/>
                  <a:gd name="T2" fmla="*/ 1 w 9"/>
                  <a:gd name="T3" fmla="*/ 0 h 8"/>
                  <a:gd name="T4" fmla="*/ 0 w 9"/>
                  <a:gd name="T5" fmla="*/ 8 h 8"/>
                  <a:gd name="T6" fmla="*/ 8 w 9"/>
                  <a:gd name="T7" fmla="*/ 8 h 8"/>
                  <a:gd name="T8" fmla="*/ 9 w 9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lnTo>
                      <a:pt x="1" y="0"/>
                    </a:lnTo>
                    <a:lnTo>
                      <a:pt x="0" y="8"/>
                    </a:lnTo>
                    <a:lnTo>
                      <a:pt x="8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73" name="Rectangle 378"/>
              <p:cNvSpPr>
                <a:spLocks noChangeArrowheads="1"/>
              </p:cNvSpPr>
              <p:nvPr/>
            </p:nvSpPr>
            <p:spPr bwMode="auto">
              <a:xfrm>
                <a:off x="3934" y="233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74" name="Rectangle 379"/>
              <p:cNvSpPr>
                <a:spLocks noChangeArrowheads="1"/>
              </p:cNvSpPr>
              <p:nvPr/>
            </p:nvSpPr>
            <p:spPr bwMode="auto">
              <a:xfrm>
                <a:off x="3934" y="2346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75" name="Rectangle 380"/>
              <p:cNvSpPr>
                <a:spLocks noChangeArrowheads="1"/>
              </p:cNvSpPr>
              <p:nvPr/>
            </p:nvSpPr>
            <p:spPr bwMode="auto">
              <a:xfrm>
                <a:off x="3934" y="236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76" name="Rectangle 381"/>
              <p:cNvSpPr>
                <a:spLocks noChangeArrowheads="1"/>
              </p:cNvSpPr>
              <p:nvPr/>
            </p:nvSpPr>
            <p:spPr bwMode="auto">
              <a:xfrm>
                <a:off x="3934" y="238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77" name="Rectangle 382"/>
              <p:cNvSpPr>
                <a:spLocks noChangeArrowheads="1"/>
              </p:cNvSpPr>
              <p:nvPr/>
            </p:nvSpPr>
            <p:spPr bwMode="auto">
              <a:xfrm>
                <a:off x="3932" y="2396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  <p:sp>
            <p:nvSpPr>
              <p:cNvPr id="8578" name="Rectangle 383"/>
              <p:cNvSpPr>
                <a:spLocks noChangeArrowheads="1"/>
              </p:cNvSpPr>
              <p:nvPr/>
            </p:nvSpPr>
            <p:spPr bwMode="auto">
              <a:xfrm>
                <a:off x="3932" y="2413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endParaRPr lang="pl-PL" altLang="pl-PL"/>
              </a:p>
            </p:txBody>
          </p:sp>
        </p:grpSp>
        <p:grpSp>
          <p:nvGrpSpPr>
            <p:cNvPr id="8223" name="Group 384"/>
            <p:cNvGrpSpPr>
              <a:grpSpLocks/>
            </p:cNvGrpSpPr>
            <p:nvPr/>
          </p:nvGrpSpPr>
          <p:grpSpPr bwMode="auto">
            <a:xfrm>
              <a:off x="2609" y="1821"/>
              <a:ext cx="1066" cy="248"/>
              <a:chOff x="2609" y="1821"/>
              <a:chExt cx="1066" cy="248"/>
            </a:xfrm>
          </p:grpSpPr>
          <p:sp>
            <p:nvSpPr>
              <p:cNvPr id="8504" name="Freeform 385"/>
              <p:cNvSpPr>
                <a:spLocks/>
              </p:cNvSpPr>
              <p:nvPr/>
            </p:nvSpPr>
            <p:spPr bwMode="auto">
              <a:xfrm>
                <a:off x="2609" y="1821"/>
                <a:ext cx="11" cy="8"/>
              </a:xfrm>
              <a:custGeom>
                <a:avLst/>
                <a:gdLst>
                  <a:gd name="T0" fmla="*/ 2 w 11"/>
                  <a:gd name="T1" fmla="*/ 0 h 8"/>
                  <a:gd name="T2" fmla="*/ 0 w 11"/>
                  <a:gd name="T3" fmla="*/ 7 h 8"/>
                  <a:gd name="T4" fmla="*/ 9 w 11"/>
                  <a:gd name="T5" fmla="*/ 8 h 8"/>
                  <a:gd name="T6" fmla="*/ 11 w 11"/>
                  <a:gd name="T7" fmla="*/ 1 h 8"/>
                  <a:gd name="T8" fmla="*/ 2 w 1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2" y="0"/>
                    </a:moveTo>
                    <a:lnTo>
                      <a:pt x="0" y="7"/>
                    </a:lnTo>
                    <a:lnTo>
                      <a:pt x="9" y="8"/>
                    </a:lnTo>
                    <a:lnTo>
                      <a:pt x="11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05" name="Freeform 386"/>
              <p:cNvSpPr>
                <a:spLocks/>
              </p:cNvSpPr>
              <p:nvPr/>
            </p:nvSpPr>
            <p:spPr bwMode="auto">
              <a:xfrm>
                <a:off x="2626" y="1824"/>
                <a:ext cx="9" cy="9"/>
              </a:xfrm>
              <a:custGeom>
                <a:avLst/>
                <a:gdLst>
                  <a:gd name="T0" fmla="*/ 2 w 9"/>
                  <a:gd name="T1" fmla="*/ 0 h 9"/>
                  <a:gd name="T2" fmla="*/ 0 w 9"/>
                  <a:gd name="T3" fmla="*/ 7 h 9"/>
                  <a:gd name="T4" fmla="*/ 7 w 9"/>
                  <a:gd name="T5" fmla="*/ 9 h 9"/>
                  <a:gd name="T6" fmla="*/ 9 w 9"/>
                  <a:gd name="T7" fmla="*/ 2 h 9"/>
                  <a:gd name="T8" fmla="*/ 2 w 9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2" y="0"/>
                    </a:moveTo>
                    <a:lnTo>
                      <a:pt x="0" y="7"/>
                    </a:lnTo>
                    <a:lnTo>
                      <a:pt x="7" y="9"/>
                    </a:lnTo>
                    <a:lnTo>
                      <a:pt x="9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06" name="Freeform 387"/>
              <p:cNvSpPr>
                <a:spLocks/>
              </p:cNvSpPr>
              <p:nvPr/>
            </p:nvSpPr>
            <p:spPr bwMode="auto">
              <a:xfrm>
                <a:off x="2642" y="1828"/>
                <a:ext cx="10" cy="8"/>
              </a:xfrm>
              <a:custGeom>
                <a:avLst/>
                <a:gdLst>
                  <a:gd name="T0" fmla="*/ 2 w 10"/>
                  <a:gd name="T1" fmla="*/ 0 h 8"/>
                  <a:gd name="T2" fmla="*/ 0 w 10"/>
                  <a:gd name="T3" fmla="*/ 7 h 8"/>
                  <a:gd name="T4" fmla="*/ 8 w 10"/>
                  <a:gd name="T5" fmla="*/ 8 h 8"/>
                  <a:gd name="T6" fmla="*/ 10 w 10"/>
                  <a:gd name="T7" fmla="*/ 1 h 8"/>
                  <a:gd name="T8" fmla="*/ 2 w 10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0"/>
                    </a:moveTo>
                    <a:lnTo>
                      <a:pt x="0" y="7"/>
                    </a:lnTo>
                    <a:lnTo>
                      <a:pt x="8" y="8"/>
                    </a:lnTo>
                    <a:lnTo>
                      <a:pt x="10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07" name="Freeform 388"/>
              <p:cNvSpPr>
                <a:spLocks/>
              </p:cNvSpPr>
              <p:nvPr/>
            </p:nvSpPr>
            <p:spPr bwMode="auto">
              <a:xfrm>
                <a:off x="2658" y="1831"/>
                <a:ext cx="11" cy="9"/>
              </a:xfrm>
              <a:custGeom>
                <a:avLst/>
                <a:gdLst>
                  <a:gd name="T0" fmla="*/ 2 w 11"/>
                  <a:gd name="T1" fmla="*/ 0 h 9"/>
                  <a:gd name="T2" fmla="*/ 0 w 11"/>
                  <a:gd name="T3" fmla="*/ 7 h 9"/>
                  <a:gd name="T4" fmla="*/ 9 w 11"/>
                  <a:gd name="T5" fmla="*/ 9 h 9"/>
                  <a:gd name="T6" fmla="*/ 11 w 11"/>
                  <a:gd name="T7" fmla="*/ 2 h 9"/>
                  <a:gd name="T8" fmla="*/ 2 w 11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2" y="0"/>
                    </a:moveTo>
                    <a:lnTo>
                      <a:pt x="0" y="7"/>
                    </a:lnTo>
                    <a:lnTo>
                      <a:pt x="9" y="9"/>
                    </a:lnTo>
                    <a:lnTo>
                      <a:pt x="1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08" name="Freeform 389"/>
              <p:cNvSpPr>
                <a:spLocks/>
              </p:cNvSpPr>
              <p:nvPr/>
            </p:nvSpPr>
            <p:spPr bwMode="auto">
              <a:xfrm>
                <a:off x="2674" y="1835"/>
                <a:ext cx="10" cy="8"/>
              </a:xfrm>
              <a:custGeom>
                <a:avLst/>
                <a:gdLst>
                  <a:gd name="T0" fmla="*/ 2 w 10"/>
                  <a:gd name="T1" fmla="*/ 0 h 8"/>
                  <a:gd name="T2" fmla="*/ 0 w 10"/>
                  <a:gd name="T3" fmla="*/ 7 h 8"/>
                  <a:gd name="T4" fmla="*/ 8 w 10"/>
                  <a:gd name="T5" fmla="*/ 8 h 8"/>
                  <a:gd name="T6" fmla="*/ 10 w 10"/>
                  <a:gd name="T7" fmla="*/ 1 h 8"/>
                  <a:gd name="T8" fmla="*/ 2 w 10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0"/>
                    </a:moveTo>
                    <a:lnTo>
                      <a:pt x="0" y="7"/>
                    </a:lnTo>
                    <a:lnTo>
                      <a:pt x="8" y="8"/>
                    </a:lnTo>
                    <a:lnTo>
                      <a:pt x="10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09" name="Freeform 390"/>
              <p:cNvSpPr>
                <a:spLocks/>
              </p:cNvSpPr>
              <p:nvPr/>
            </p:nvSpPr>
            <p:spPr bwMode="auto">
              <a:xfrm>
                <a:off x="2691" y="1838"/>
                <a:ext cx="10" cy="10"/>
              </a:xfrm>
              <a:custGeom>
                <a:avLst/>
                <a:gdLst>
                  <a:gd name="T0" fmla="*/ 2 w 10"/>
                  <a:gd name="T1" fmla="*/ 0 h 10"/>
                  <a:gd name="T2" fmla="*/ 0 w 10"/>
                  <a:gd name="T3" fmla="*/ 8 h 10"/>
                  <a:gd name="T4" fmla="*/ 8 w 10"/>
                  <a:gd name="T5" fmla="*/ 10 h 10"/>
                  <a:gd name="T6" fmla="*/ 10 w 10"/>
                  <a:gd name="T7" fmla="*/ 2 h 10"/>
                  <a:gd name="T8" fmla="*/ 2 w 10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0"/>
                    </a:moveTo>
                    <a:lnTo>
                      <a:pt x="0" y="8"/>
                    </a:lnTo>
                    <a:lnTo>
                      <a:pt x="8" y="10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10" name="Freeform 391"/>
              <p:cNvSpPr>
                <a:spLocks/>
              </p:cNvSpPr>
              <p:nvPr/>
            </p:nvSpPr>
            <p:spPr bwMode="auto">
              <a:xfrm>
                <a:off x="2707" y="1842"/>
                <a:ext cx="10" cy="10"/>
              </a:xfrm>
              <a:custGeom>
                <a:avLst/>
                <a:gdLst>
                  <a:gd name="T0" fmla="*/ 2 w 10"/>
                  <a:gd name="T1" fmla="*/ 0 h 10"/>
                  <a:gd name="T2" fmla="*/ 0 w 10"/>
                  <a:gd name="T3" fmla="*/ 8 h 10"/>
                  <a:gd name="T4" fmla="*/ 8 w 10"/>
                  <a:gd name="T5" fmla="*/ 10 h 10"/>
                  <a:gd name="T6" fmla="*/ 10 w 10"/>
                  <a:gd name="T7" fmla="*/ 3 h 10"/>
                  <a:gd name="T8" fmla="*/ 2 w 10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0"/>
                    </a:moveTo>
                    <a:lnTo>
                      <a:pt x="0" y="8"/>
                    </a:lnTo>
                    <a:lnTo>
                      <a:pt x="8" y="10"/>
                    </a:lnTo>
                    <a:lnTo>
                      <a:pt x="1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11" name="Freeform 392"/>
              <p:cNvSpPr>
                <a:spLocks/>
              </p:cNvSpPr>
              <p:nvPr/>
            </p:nvSpPr>
            <p:spPr bwMode="auto">
              <a:xfrm>
                <a:off x="2723" y="1846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12" name="Freeform 393"/>
              <p:cNvSpPr>
                <a:spLocks/>
              </p:cNvSpPr>
              <p:nvPr/>
            </p:nvSpPr>
            <p:spPr bwMode="auto">
              <a:xfrm>
                <a:off x="2740" y="1850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13" name="Freeform 394"/>
              <p:cNvSpPr>
                <a:spLocks/>
              </p:cNvSpPr>
              <p:nvPr/>
            </p:nvSpPr>
            <p:spPr bwMode="auto">
              <a:xfrm>
                <a:off x="2755" y="1853"/>
                <a:ext cx="11" cy="9"/>
              </a:xfrm>
              <a:custGeom>
                <a:avLst/>
                <a:gdLst>
                  <a:gd name="T0" fmla="*/ 2 w 11"/>
                  <a:gd name="T1" fmla="*/ 0 h 9"/>
                  <a:gd name="T2" fmla="*/ 0 w 11"/>
                  <a:gd name="T3" fmla="*/ 7 h 9"/>
                  <a:gd name="T4" fmla="*/ 8 w 11"/>
                  <a:gd name="T5" fmla="*/ 9 h 9"/>
                  <a:gd name="T6" fmla="*/ 11 w 11"/>
                  <a:gd name="T7" fmla="*/ 2 h 9"/>
                  <a:gd name="T8" fmla="*/ 2 w 11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14" name="Freeform 395"/>
              <p:cNvSpPr>
                <a:spLocks/>
              </p:cNvSpPr>
              <p:nvPr/>
            </p:nvSpPr>
            <p:spPr bwMode="auto">
              <a:xfrm>
                <a:off x="2772" y="1857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15" name="Freeform 396"/>
              <p:cNvSpPr>
                <a:spLocks/>
              </p:cNvSpPr>
              <p:nvPr/>
            </p:nvSpPr>
            <p:spPr bwMode="auto">
              <a:xfrm>
                <a:off x="2788" y="1861"/>
                <a:ext cx="10" cy="8"/>
              </a:xfrm>
              <a:custGeom>
                <a:avLst/>
                <a:gdLst>
                  <a:gd name="T0" fmla="*/ 3 w 10"/>
                  <a:gd name="T1" fmla="*/ 0 h 8"/>
                  <a:gd name="T2" fmla="*/ 0 w 10"/>
                  <a:gd name="T3" fmla="*/ 7 h 8"/>
                  <a:gd name="T4" fmla="*/ 8 w 10"/>
                  <a:gd name="T5" fmla="*/ 8 h 8"/>
                  <a:gd name="T6" fmla="*/ 10 w 10"/>
                  <a:gd name="T7" fmla="*/ 1 h 8"/>
                  <a:gd name="T8" fmla="*/ 3 w 10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3" y="0"/>
                    </a:moveTo>
                    <a:lnTo>
                      <a:pt x="0" y="7"/>
                    </a:lnTo>
                    <a:lnTo>
                      <a:pt x="8" y="8"/>
                    </a:lnTo>
                    <a:lnTo>
                      <a:pt x="10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16" name="Freeform 397"/>
              <p:cNvSpPr>
                <a:spLocks/>
              </p:cNvSpPr>
              <p:nvPr/>
            </p:nvSpPr>
            <p:spPr bwMode="auto">
              <a:xfrm>
                <a:off x="2804" y="1864"/>
                <a:ext cx="10" cy="10"/>
              </a:xfrm>
              <a:custGeom>
                <a:avLst/>
                <a:gdLst>
                  <a:gd name="T0" fmla="*/ 2 w 10"/>
                  <a:gd name="T1" fmla="*/ 0 h 10"/>
                  <a:gd name="T2" fmla="*/ 0 w 10"/>
                  <a:gd name="T3" fmla="*/ 8 h 10"/>
                  <a:gd name="T4" fmla="*/ 8 w 10"/>
                  <a:gd name="T5" fmla="*/ 10 h 10"/>
                  <a:gd name="T6" fmla="*/ 10 w 10"/>
                  <a:gd name="T7" fmla="*/ 2 h 10"/>
                  <a:gd name="T8" fmla="*/ 2 w 10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0"/>
                    </a:moveTo>
                    <a:lnTo>
                      <a:pt x="0" y="8"/>
                    </a:lnTo>
                    <a:lnTo>
                      <a:pt x="8" y="10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17" name="Freeform 398"/>
              <p:cNvSpPr>
                <a:spLocks/>
              </p:cNvSpPr>
              <p:nvPr/>
            </p:nvSpPr>
            <p:spPr bwMode="auto">
              <a:xfrm>
                <a:off x="2821" y="1868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8 h 9"/>
                  <a:gd name="T4" fmla="*/ 8 w 10"/>
                  <a:gd name="T5" fmla="*/ 9 h 9"/>
                  <a:gd name="T6" fmla="*/ 10 w 10"/>
                  <a:gd name="T7" fmla="*/ 1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8"/>
                    </a:lnTo>
                    <a:lnTo>
                      <a:pt x="8" y="9"/>
                    </a:lnTo>
                    <a:lnTo>
                      <a:pt x="10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18" name="Freeform 399"/>
              <p:cNvSpPr>
                <a:spLocks/>
              </p:cNvSpPr>
              <p:nvPr/>
            </p:nvSpPr>
            <p:spPr bwMode="auto">
              <a:xfrm>
                <a:off x="2836" y="1872"/>
                <a:ext cx="11" cy="9"/>
              </a:xfrm>
              <a:custGeom>
                <a:avLst/>
                <a:gdLst>
                  <a:gd name="T0" fmla="*/ 2 w 11"/>
                  <a:gd name="T1" fmla="*/ 0 h 9"/>
                  <a:gd name="T2" fmla="*/ 0 w 11"/>
                  <a:gd name="T3" fmla="*/ 7 h 9"/>
                  <a:gd name="T4" fmla="*/ 9 w 11"/>
                  <a:gd name="T5" fmla="*/ 9 h 9"/>
                  <a:gd name="T6" fmla="*/ 11 w 11"/>
                  <a:gd name="T7" fmla="*/ 2 h 9"/>
                  <a:gd name="T8" fmla="*/ 2 w 11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2" y="0"/>
                    </a:moveTo>
                    <a:lnTo>
                      <a:pt x="0" y="7"/>
                    </a:lnTo>
                    <a:lnTo>
                      <a:pt x="9" y="9"/>
                    </a:lnTo>
                    <a:lnTo>
                      <a:pt x="1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19" name="Freeform 400"/>
              <p:cNvSpPr>
                <a:spLocks/>
              </p:cNvSpPr>
              <p:nvPr/>
            </p:nvSpPr>
            <p:spPr bwMode="auto">
              <a:xfrm>
                <a:off x="2853" y="1876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20" name="Freeform 401"/>
              <p:cNvSpPr>
                <a:spLocks/>
              </p:cNvSpPr>
              <p:nvPr/>
            </p:nvSpPr>
            <p:spPr bwMode="auto">
              <a:xfrm>
                <a:off x="2870" y="1879"/>
                <a:ext cx="9" cy="9"/>
              </a:xfrm>
              <a:custGeom>
                <a:avLst/>
                <a:gdLst>
                  <a:gd name="T0" fmla="*/ 2 w 9"/>
                  <a:gd name="T1" fmla="*/ 0 h 9"/>
                  <a:gd name="T2" fmla="*/ 0 w 9"/>
                  <a:gd name="T3" fmla="*/ 7 h 9"/>
                  <a:gd name="T4" fmla="*/ 7 w 9"/>
                  <a:gd name="T5" fmla="*/ 9 h 9"/>
                  <a:gd name="T6" fmla="*/ 9 w 9"/>
                  <a:gd name="T7" fmla="*/ 2 h 9"/>
                  <a:gd name="T8" fmla="*/ 2 w 9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2" y="0"/>
                    </a:moveTo>
                    <a:lnTo>
                      <a:pt x="0" y="7"/>
                    </a:lnTo>
                    <a:lnTo>
                      <a:pt x="7" y="9"/>
                    </a:lnTo>
                    <a:lnTo>
                      <a:pt x="9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21" name="Freeform 402"/>
              <p:cNvSpPr>
                <a:spLocks/>
              </p:cNvSpPr>
              <p:nvPr/>
            </p:nvSpPr>
            <p:spPr bwMode="auto">
              <a:xfrm>
                <a:off x="2885" y="1883"/>
                <a:ext cx="11" cy="9"/>
              </a:xfrm>
              <a:custGeom>
                <a:avLst/>
                <a:gdLst>
                  <a:gd name="T0" fmla="*/ 2 w 11"/>
                  <a:gd name="T1" fmla="*/ 0 h 9"/>
                  <a:gd name="T2" fmla="*/ 0 w 11"/>
                  <a:gd name="T3" fmla="*/ 7 h 9"/>
                  <a:gd name="T4" fmla="*/ 9 w 11"/>
                  <a:gd name="T5" fmla="*/ 9 h 9"/>
                  <a:gd name="T6" fmla="*/ 11 w 11"/>
                  <a:gd name="T7" fmla="*/ 2 h 9"/>
                  <a:gd name="T8" fmla="*/ 2 w 11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2" y="0"/>
                    </a:moveTo>
                    <a:lnTo>
                      <a:pt x="0" y="7"/>
                    </a:lnTo>
                    <a:lnTo>
                      <a:pt x="9" y="9"/>
                    </a:lnTo>
                    <a:lnTo>
                      <a:pt x="1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22" name="Freeform 403"/>
              <p:cNvSpPr>
                <a:spLocks/>
              </p:cNvSpPr>
              <p:nvPr/>
            </p:nvSpPr>
            <p:spPr bwMode="auto">
              <a:xfrm>
                <a:off x="2902" y="1886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23" name="Freeform 404"/>
              <p:cNvSpPr>
                <a:spLocks/>
              </p:cNvSpPr>
              <p:nvPr/>
            </p:nvSpPr>
            <p:spPr bwMode="auto">
              <a:xfrm>
                <a:off x="2918" y="1890"/>
                <a:ext cx="10" cy="10"/>
              </a:xfrm>
              <a:custGeom>
                <a:avLst/>
                <a:gdLst>
                  <a:gd name="T0" fmla="*/ 2 w 10"/>
                  <a:gd name="T1" fmla="*/ 0 h 10"/>
                  <a:gd name="T2" fmla="*/ 0 w 10"/>
                  <a:gd name="T3" fmla="*/ 8 h 10"/>
                  <a:gd name="T4" fmla="*/ 8 w 10"/>
                  <a:gd name="T5" fmla="*/ 10 h 10"/>
                  <a:gd name="T6" fmla="*/ 10 w 10"/>
                  <a:gd name="T7" fmla="*/ 2 h 10"/>
                  <a:gd name="T8" fmla="*/ 2 w 10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0"/>
                    </a:moveTo>
                    <a:lnTo>
                      <a:pt x="0" y="8"/>
                    </a:lnTo>
                    <a:lnTo>
                      <a:pt x="8" y="10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24" name="Freeform 405"/>
              <p:cNvSpPr>
                <a:spLocks/>
              </p:cNvSpPr>
              <p:nvPr/>
            </p:nvSpPr>
            <p:spPr bwMode="auto">
              <a:xfrm>
                <a:off x="2934" y="1893"/>
                <a:ext cx="11" cy="10"/>
              </a:xfrm>
              <a:custGeom>
                <a:avLst/>
                <a:gdLst>
                  <a:gd name="T0" fmla="*/ 2 w 11"/>
                  <a:gd name="T1" fmla="*/ 0 h 10"/>
                  <a:gd name="T2" fmla="*/ 0 w 11"/>
                  <a:gd name="T3" fmla="*/ 8 h 10"/>
                  <a:gd name="T4" fmla="*/ 9 w 11"/>
                  <a:gd name="T5" fmla="*/ 10 h 10"/>
                  <a:gd name="T6" fmla="*/ 11 w 11"/>
                  <a:gd name="T7" fmla="*/ 2 h 10"/>
                  <a:gd name="T8" fmla="*/ 2 w 11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2" y="0"/>
                    </a:moveTo>
                    <a:lnTo>
                      <a:pt x="0" y="8"/>
                    </a:lnTo>
                    <a:lnTo>
                      <a:pt x="9" y="10"/>
                    </a:lnTo>
                    <a:lnTo>
                      <a:pt x="1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25" name="Freeform 406"/>
              <p:cNvSpPr>
                <a:spLocks/>
              </p:cNvSpPr>
              <p:nvPr/>
            </p:nvSpPr>
            <p:spPr bwMode="auto">
              <a:xfrm>
                <a:off x="2951" y="1898"/>
                <a:ext cx="9" cy="9"/>
              </a:xfrm>
              <a:custGeom>
                <a:avLst/>
                <a:gdLst>
                  <a:gd name="T0" fmla="*/ 2 w 9"/>
                  <a:gd name="T1" fmla="*/ 0 h 9"/>
                  <a:gd name="T2" fmla="*/ 0 w 9"/>
                  <a:gd name="T3" fmla="*/ 7 h 9"/>
                  <a:gd name="T4" fmla="*/ 7 w 9"/>
                  <a:gd name="T5" fmla="*/ 9 h 9"/>
                  <a:gd name="T6" fmla="*/ 9 w 9"/>
                  <a:gd name="T7" fmla="*/ 2 h 9"/>
                  <a:gd name="T8" fmla="*/ 2 w 9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2" y="0"/>
                    </a:moveTo>
                    <a:lnTo>
                      <a:pt x="0" y="7"/>
                    </a:lnTo>
                    <a:lnTo>
                      <a:pt x="7" y="9"/>
                    </a:lnTo>
                    <a:lnTo>
                      <a:pt x="9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26" name="Freeform 407"/>
              <p:cNvSpPr>
                <a:spLocks/>
              </p:cNvSpPr>
              <p:nvPr/>
            </p:nvSpPr>
            <p:spPr bwMode="auto">
              <a:xfrm>
                <a:off x="2966" y="1902"/>
                <a:ext cx="11" cy="8"/>
              </a:xfrm>
              <a:custGeom>
                <a:avLst/>
                <a:gdLst>
                  <a:gd name="T0" fmla="*/ 3 w 11"/>
                  <a:gd name="T1" fmla="*/ 0 h 8"/>
                  <a:gd name="T2" fmla="*/ 0 w 11"/>
                  <a:gd name="T3" fmla="*/ 7 h 8"/>
                  <a:gd name="T4" fmla="*/ 9 w 11"/>
                  <a:gd name="T5" fmla="*/ 8 h 8"/>
                  <a:gd name="T6" fmla="*/ 11 w 11"/>
                  <a:gd name="T7" fmla="*/ 1 h 8"/>
                  <a:gd name="T8" fmla="*/ 3 w 1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lnTo>
                      <a:pt x="0" y="7"/>
                    </a:lnTo>
                    <a:lnTo>
                      <a:pt x="9" y="8"/>
                    </a:lnTo>
                    <a:lnTo>
                      <a:pt x="11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27" name="Freeform 408"/>
              <p:cNvSpPr>
                <a:spLocks/>
              </p:cNvSpPr>
              <p:nvPr/>
            </p:nvSpPr>
            <p:spPr bwMode="auto">
              <a:xfrm>
                <a:off x="2983" y="1905"/>
                <a:ext cx="11" cy="9"/>
              </a:xfrm>
              <a:custGeom>
                <a:avLst/>
                <a:gdLst>
                  <a:gd name="T0" fmla="*/ 2 w 11"/>
                  <a:gd name="T1" fmla="*/ 0 h 9"/>
                  <a:gd name="T2" fmla="*/ 0 w 11"/>
                  <a:gd name="T3" fmla="*/ 7 h 9"/>
                  <a:gd name="T4" fmla="*/ 8 w 11"/>
                  <a:gd name="T5" fmla="*/ 9 h 9"/>
                  <a:gd name="T6" fmla="*/ 11 w 11"/>
                  <a:gd name="T7" fmla="*/ 2 h 9"/>
                  <a:gd name="T8" fmla="*/ 2 w 11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28" name="Freeform 409"/>
              <p:cNvSpPr>
                <a:spLocks/>
              </p:cNvSpPr>
              <p:nvPr/>
            </p:nvSpPr>
            <p:spPr bwMode="auto">
              <a:xfrm>
                <a:off x="2999" y="1909"/>
                <a:ext cx="10" cy="8"/>
              </a:xfrm>
              <a:custGeom>
                <a:avLst/>
                <a:gdLst>
                  <a:gd name="T0" fmla="*/ 2 w 10"/>
                  <a:gd name="T1" fmla="*/ 0 h 8"/>
                  <a:gd name="T2" fmla="*/ 0 w 10"/>
                  <a:gd name="T3" fmla="*/ 7 h 8"/>
                  <a:gd name="T4" fmla="*/ 8 w 10"/>
                  <a:gd name="T5" fmla="*/ 8 h 8"/>
                  <a:gd name="T6" fmla="*/ 10 w 10"/>
                  <a:gd name="T7" fmla="*/ 1 h 8"/>
                  <a:gd name="T8" fmla="*/ 2 w 10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0"/>
                    </a:moveTo>
                    <a:lnTo>
                      <a:pt x="0" y="7"/>
                    </a:lnTo>
                    <a:lnTo>
                      <a:pt x="8" y="8"/>
                    </a:lnTo>
                    <a:lnTo>
                      <a:pt x="10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29" name="Freeform 410"/>
              <p:cNvSpPr>
                <a:spLocks/>
              </p:cNvSpPr>
              <p:nvPr/>
            </p:nvSpPr>
            <p:spPr bwMode="auto">
              <a:xfrm>
                <a:off x="3015" y="1912"/>
                <a:ext cx="11" cy="9"/>
              </a:xfrm>
              <a:custGeom>
                <a:avLst/>
                <a:gdLst>
                  <a:gd name="T0" fmla="*/ 2 w 11"/>
                  <a:gd name="T1" fmla="*/ 0 h 9"/>
                  <a:gd name="T2" fmla="*/ 0 w 11"/>
                  <a:gd name="T3" fmla="*/ 7 h 9"/>
                  <a:gd name="T4" fmla="*/ 9 w 11"/>
                  <a:gd name="T5" fmla="*/ 9 h 9"/>
                  <a:gd name="T6" fmla="*/ 11 w 11"/>
                  <a:gd name="T7" fmla="*/ 2 h 9"/>
                  <a:gd name="T8" fmla="*/ 2 w 11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2" y="0"/>
                    </a:moveTo>
                    <a:lnTo>
                      <a:pt x="0" y="7"/>
                    </a:lnTo>
                    <a:lnTo>
                      <a:pt x="9" y="9"/>
                    </a:lnTo>
                    <a:lnTo>
                      <a:pt x="1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30" name="Freeform 411"/>
              <p:cNvSpPr>
                <a:spLocks/>
              </p:cNvSpPr>
              <p:nvPr/>
            </p:nvSpPr>
            <p:spPr bwMode="auto">
              <a:xfrm>
                <a:off x="3032" y="1916"/>
                <a:ext cx="9" cy="10"/>
              </a:xfrm>
              <a:custGeom>
                <a:avLst/>
                <a:gdLst>
                  <a:gd name="T0" fmla="*/ 2 w 9"/>
                  <a:gd name="T1" fmla="*/ 0 h 10"/>
                  <a:gd name="T2" fmla="*/ 0 w 9"/>
                  <a:gd name="T3" fmla="*/ 7 h 10"/>
                  <a:gd name="T4" fmla="*/ 7 w 9"/>
                  <a:gd name="T5" fmla="*/ 10 h 10"/>
                  <a:gd name="T6" fmla="*/ 9 w 9"/>
                  <a:gd name="T7" fmla="*/ 2 h 10"/>
                  <a:gd name="T8" fmla="*/ 2 w 9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2" y="0"/>
                    </a:moveTo>
                    <a:lnTo>
                      <a:pt x="0" y="7"/>
                    </a:lnTo>
                    <a:lnTo>
                      <a:pt x="7" y="10"/>
                    </a:lnTo>
                    <a:lnTo>
                      <a:pt x="9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31" name="Freeform 412"/>
              <p:cNvSpPr>
                <a:spLocks/>
              </p:cNvSpPr>
              <p:nvPr/>
            </p:nvSpPr>
            <p:spPr bwMode="auto">
              <a:xfrm>
                <a:off x="3048" y="1919"/>
                <a:ext cx="10" cy="10"/>
              </a:xfrm>
              <a:custGeom>
                <a:avLst/>
                <a:gdLst>
                  <a:gd name="T0" fmla="*/ 2 w 10"/>
                  <a:gd name="T1" fmla="*/ 0 h 10"/>
                  <a:gd name="T2" fmla="*/ 0 w 10"/>
                  <a:gd name="T3" fmla="*/ 8 h 10"/>
                  <a:gd name="T4" fmla="*/ 8 w 10"/>
                  <a:gd name="T5" fmla="*/ 10 h 10"/>
                  <a:gd name="T6" fmla="*/ 10 w 10"/>
                  <a:gd name="T7" fmla="*/ 2 h 10"/>
                  <a:gd name="T8" fmla="*/ 2 w 10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0"/>
                    </a:moveTo>
                    <a:lnTo>
                      <a:pt x="0" y="8"/>
                    </a:lnTo>
                    <a:lnTo>
                      <a:pt x="8" y="10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32" name="Freeform 413"/>
              <p:cNvSpPr>
                <a:spLocks/>
              </p:cNvSpPr>
              <p:nvPr/>
            </p:nvSpPr>
            <p:spPr bwMode="auto">
              <a:xfrm>
                <a:off x="3064" y="1923"/>
                <a:ext cx="11" cy="10"/>
              </a:xfrm>
              <a:custGeom>
                <a:avLst/>
                <a:gdLst>
                  <a:gd name="T0" fmla="*/ 2 w 11"/>
                  <a:gd name="T1" fmla="*/ 0 h 10"/>
                  <a:gd name="T2" fmla="*/ 0 w 11"/>
                  <a:gd name="T3" fmla="*/ 8 h 10"/>
                  <a:gd name="T4" fmla="*/ 9 w 11"/>
                  <a:gd name="T5" fmla="*/ 10 h 10"/>
                  <a:gd name="T6" fmla="*/ 11 w 11"/>
                  <a:gd name="T7" fmla="*/ 3 h 10"/>
                  <a:gd name="T8" fmla="*/ 2 w 11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2" y="0"/>
                    </a:moveTo>
                    <a:lnTo>
                      <a:pt x="0" y="8"/>
                    </a:lnTo>
                    <a:lnTo>
                      <a:pt x="9" y="10"/>
                    </a:lnTo>
                    <a:lnTo>
                      <a:pt x="11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33" name="Freeform 414"/>
              <p:cNvSpPr>
                <a:spLocks/>
              </p:cNvSpPr>
              <p:nvPr/>
            </p:nvSpPr>
            <p:spPr bwMode="auto">
              <a:xfrm>
                <a:off x="3080" y="1927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34" name="Freeform 415"/>
              <p:cNvSpPr>
                <a:spLocks/>
              </p:cNvSpPr>
              <p:nvPr/>
            </p:nvSpPr>
            <p:spPr bwMode="auto">
              <a:xfrm>
                <a:off x="3097" y="1931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35" name="Freeform 416"/>
              <p:cNvSpPr>
                <a:spLocks/>
              </p:cNvSpPr>
              <p:nvPr/>
            </p:nvSpPr>
            <p:spPr bwMode="auto">
              <a:xfrm>
                <a:off x="3113" y="1935"/>
                <a:ext cx="10" cy="8"/>
              </a:xfrm>
              <a:custGeom>
                <a:avLst/>
                <a:gdLst>
                  <a:gd name="T0" fmla="*/ 2 w 10"/>
                  <a:gd name="T1" fmla="*/ 0 h 8"/>
                  <a:gd name="T2" fmla="*/ 0 w 10"/>
                  <a:gd name="T3" fmla="*/ 7 h 8"/>
                  <a:gd name="T4" fmla="*/ 8 w 10"/>
                  <a:gd name="T5" fmla="*/ 8 h 8"/>
                  <a:gd name="T6" fmla="*/ 10 w 10"/>
                  <a:gd name="T7" fmla="*/ 1 h 8"/>
                  <a:gd name="T8" fmla="*/ 2 w 10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0"/>
                    </a:moveTo>
                    <a:lnTo>
                      <a:pt x="0" y="7"/>
                    </a:lnTo>
                    <a:lnTo>
                      <a:pt x="8" y="8"/>
                    </a:lnTo>
                    <a:lnTo>
                      <a:pt x="10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36" name="Freeform 417"/>
              <p:cNvSpPr>
                <a:spLocks/>
              </p:cNvSpPr>
              <p:nvPr/>
            </p:nvSpPr>
            <p:spPr bwMode="auto">
              <a:xfrm>
                <a:off x="3129" y="1938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37" name="Freeform 418"/>
              <p:cNvSpPr>
                <a:spLocks/>
              </p:cNvSpPr>
              <p:nvPr/>
            </p:nvSpPr>
            <p:spPr bwMode="auto">
              <a:xfrm>
                <a:off x="3145" y="1942"/>
                <a:ext cx="11" cy="9"/>
              </a:xfrm>
              <a:custGeom>
                <a:avLst/>
                <a:gdLst>
                  <a:gd name="T0" fmla="*/ 3 w 11"/>
                  <a:gd name="T1" fmla="*/ 0 h 9"/>
                  <a:gd name="T2" fmla="*/ 0 w 11"/>
                  <a:gd name="T3" fmla="*/ 7 h 9"/>
                  <a:gd name="T4" fmla="*/ 9 w 11"/>
                  <a:gd name="T5" fmla="*/ 9 h 9"/>
                  <a:gd name="T6" fmla="*/ 11 w 11"/>
                  <a:gd name="T7" fmla="*/ 1 h 9"/>
                  <a:gd name="T8" fmla="*/ 3 w 11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3" y="0"/>
                    </a:moveTo>
                    <a:lnTo>
                      <a:pt x="0" y="7"/>
                    </a:lnTo>
                    <a:lnTo>
                      <a:pt x="9" y="9"/>
                    </a:lnTo>
                    <a:lnTo>
                      <a:pt x="11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38" name="Freeform 419"/>
              <p:cNvSpPr>
                <a:spLocks/>
              </p:cNvSpPr>
              <p:nvPr/>
            </p:nvSpPr>
            <p:spPr bwMode="auto">
              <a:xfrm>
                <a:off x="3161" y="1945"/>
                <a:ext cx="11" cy="10"/>
              </a:xfrm>
              <a:custGeom>
                <a:avLst/>
                <a:gdLst>
                  <a:gd name="T0" fmla="*/ 2 w 11"/>
                  <a:gd name="T1" fmla="*/ 0 h 10"/>
                  <a:gd name="T2" fmla="*/ 0 w 11"/>
                  <a:gd name="T3" fmla="*/ 8 h 10"/>
                  <a:gd name="T4" fmla="*/ 8 w 11"/>
                  <a:gd name="T5" fmla="*/ 10 h 10"/>
                  <a:gd name="T6" fmla="*/ 11 w 11"/>
                  <a:gd name="T7" fmla="*/ 2 h 10"/>
                  <a:gd name="T8" fmla="*/ 2 w 11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2" y="0"/>
                    </a:moveTo>
                    <a:lnTo>
                      <a:pt x="0" y="8"/>
                    </a:lnTo>
                    <a:lnTo>
                      <a:pt x="8" y="10"/>
                    </a:lnTo>
                    <a:lnTo>
                      <a:pt x="1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39" name="Freeform 420"/>
              <p:cNvSpPr>
                <a:spLocks/>
              </p:cNvSpPr>
              <p:nvPr/>
            </p:nvSpPr>
            <p:spPr bwMode="auto">
              <a:xfrm>
                <a:off x="3178" y="1949"/>
                <a:ext cx="10" cy="10"/>
              </a:xfrm>
              <a:custGeom>
                <a:avLst/>
                <a:gdLst>
                  <a:gd name="T0" fmla="*/ 2 w 10"/>
                  <a:gd name="T1" fmla="*/ 0 h 10"/>
                  <a:gd name="T2" fmla="*/ 0 w 10"/>
                  <a:gd name="T3" fmla="*/ 8 h 10"/>
                  <a:gd name="T4" fmla="*/ 8 w 10"/>
                  <a:gd name="T5" fmla="*/ 10 h 10"/>
                  <a:gd name="T6" fmla="*/ 10 w 10"/>
                  <a:gd name="T7" fmla="*/ 3 h 10"/>
                  <a:gd name="T8" fmla="*/ 2 w 10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0"/>
                    </a:moveTo>
                    <a:lnTo>
                      <a:pt x="0" y="8"/>
                    </a:lnTo>
                    <a:lnTo>
                      <a:pt x="8" y="10"/>
                    </a:lnTo>
                    <a:lnTo>
                      <a:pt x="1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40" name="Freeform 421"/>
              <p:cNvSpPr>
                <a:spLocks/>
              </p:cNvSpPr>
              <p:nvPr/>
            </p:nvSpPr>
            <p:spPr bwMode="auto">
              <a:xfrm>
                <a:off x="3194" y="1953"/>
                <a:ext cx="10" cy="9"/>
              </a:xfrm>
              <a:custGeom>
                <a:avLst/>
                <a:gdLst>
                  <a:gd name="T0" fmla="*/ 3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3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3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41" name="Freeform 422"/>
              <p:cNvSpPr>
                <a:spLocks/>
              </p:cNvSpPr>
              <p:nvPr/>
            </p:nvSpPr>
            <p:spPr bwMode="auto">
              <a:xfrm>
                <a:off x="3210" y="1957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42" name="Freeform 423"/>
              <p:cNvSpPr>
                <a:spLocks/>
              </p:cNvSpPr>
              <p:nvPr/>
            </p:nvSpPr>
            <p:spPr bwMode="auto">
              <a:xfrm>
                <a:off x="3227" y="1960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43" name="Freeform 424"/>
              <p:cNvSpPr>
                <a:spLocks/>
              </p:cNvSpPr>
              <p:nvPr/>
            </p:nvSpPr>
            <p:spPr bwMode="auto">
              <a:xfrm>
                <a:off x="3242" y="1964"/>
                <a:ext cx="11" cy="9"/>
              </a:xfrm>
              <a:custGeom>
                <a:avLst/>
                <a:gdLst>
                  <a:gd name="T0" fmla="*/ 2 w 11"/>
                  <a:gd name="T1" fmla="*/ 0 h 9"/>
                  <a:gd name="T2" fmla="*/ 0 w 11"/>
                  <a:gd name="T3" fmla="*/ 7 h 9"/>
                  <a:gd name="T4" fmla="*/ 9 w 11"/>
                  <a:gd name="T5" fmla="*/ 9 h 9"/>
                  <a:gd name="T6" fmla="*/ 11 w 11"/>
                  <a:gd name="T7" fmla="*/ 2 h 9"/>
                  <a:gd name="T8" fmla="*/ 2 w 11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2" y="0"/>
                    </a:moveTo>
                    <a:lnTo>
                      <a:pt x="0" y="7"/>
                    </a:lnTo>
                    <a:lnTo>
                      <a:pt x="9" y="9"/>
                    </a:lnTo>
                    <a:lnTo>
                      <a:pt x="1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44" name="Freeform 425"/>
              <p:cNvSpPr>
                <a:spLocks/>
              </p:cNvSpPr>
              <p:nvPr/>
            </p:nvSpPr>
            <p:spPr bwMode="auto">
              <a:xfrm>
                <a:off x="3259" y="1967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45" name="Freeform 426"/>
              <p:cNvSpPr>
                <a:spLocks/>
              </p:cNvSpPr>
              <p:nvPr/>
            </p:nvSpPr>
            <p:spPr bwMode="auto">
              <a:xfrm>
                <a:off x="3276" y="1971"/>
                <a:ext cx="9" cy="10"/>
              </a:xfrm>
              <a:custGeom>
                <a:avLst/>
                <a:gdLst>
                  <a:gd name="T0" fmla="*/ 2 w 9"/>
                  <a:gd name="T1" fmla="*/ 0 h 10"/>
                  <a:gd name="T2" fmla="*/ 0 w 9"/>
                  <a:gd name="T3" fmla="*/ 8 h 10"/>
                  <a:gd name="T4" fmla="*/ 7 w 9"/>
                  <a:gd name="T5" fmla="*/ 10 h 10"/>
                  <a:gd name="T6" fmla="*/ 9 w 9"/>
                  <a:gd name="T7" fmla="*/ 2 h 10"/>
                  <a:gd name="T8" fmla="*/ 2 w 9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2" y="0"/>
                    </a:moveTo>
                    <a:lnTo>
                      <a:pt x="0" y="8"/>
                    </a:lnTo>
                    <a:lnTo>
                      <a:pt x="7" y="10"/>
                    </a:lnTo>
                    <a:lnTo>
                      <a:pt x="9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46" name="Freeform 427"/>
              <p:cNvSpPr>
                <a:spLocks/>
              </p:cNvSpPr>
              <p:nvPr/>
            </p:nvSpPr>
            <p:spPr bwMode="auto">
              <a:xfrm>
                <a:off x="3291" y="1975"/>
                <a:ext cx="11" cy="9"/>
              </a:xfrm>
              <a:custGeom>
                <a:avLst/>
                <a:gdLst>
                  <a:gd name="T0" fmla="*/ 2 w 11"/>
                  <a:gd name="T1" fmla="*/ 0 h 9"/>
                  <a:gd name="T2" fmla="*/ 0 w 11"/>
                  <a:gd name="T3" fmla="*/ 8 h 9"/>
                  <a:gd name="T4" fmla="*/ 9 w 11"/>
                  <a:gd name="T5" fmla="*/ 9 h 9"/>
                  <a:gd name="T6" fmla="*/ 11 w 11"/>
                  <a:gd name="T7" fmla="*/ 1 h 9"/>
                  <a:gd name="T8" fmla="*/ 2 w 11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2" y="0"/>
                    </a:moveTo>
                    <a:lnTo>
                      <a:pt x="0" y="8"/>
                    </a:lnTo>
                    <a:lnTo>
                      <a:pt x="9" y="9"/>
                    </a:lnTo>
                    <a:lnTo>
                      <a:pt x="11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47" name="Freeform 428"/>
              <p:cNvSpPr>
                <a:spLocks/>
              </p:cNvSpPr>
              <p:nvPr/>
            </p:nvSpPr>
            <p:spPr bwMode="auto">
              <a:xfrm>
                <a:off x="3308" y="1979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48" name="Freeform 429"/>
              <p:cNvSpPr>
                <a:spLocks/>
              </p:cNvSpPr>
              <p:nvPr/>
            </p:nvSpPr>
            <p:spPr bwMode="auto">
              <a:xfrm>
                <a:off x="3324" y="1983"/>
                <a:ext cx="10" cy="8"/>
              </a:xfrm>
              <a:custGeom>
                <a:avLst/>
                <a:gdLst>
                  <a:gd name="T0" fmla="*/ 2 w 10"/>
                  <a:gd name="T1" fmla="*/ 0 h 8"/>
                  <a:gd name="T2" fmla="*/ 0 w 10"/>
                  <a:gd name="T3" fmla="*/ 7 h 8"/>
                  <a:gd name="T4" fmla="*/ 8 w 10"/>
                  <a:gd name="T5" fmla="*/ 8 h 8"/>
                  <a:gd name="T6" fmla="*/ 10 w 10"/>
                  <a:gd name="T7" fmla="*/ 1 h 8"/>
                  <a:gd name="T8" fmla="*/ 2 w 10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0"/>
                    </a:moveTo>
                    <a:lnTo>
                      <a:pt x="0" y="7"/>
                    </a:lnTo>
                    <a:lnTo>
                      <a:pt x="8" y="8"/>
                    </a:lnTo>
                    <a:lnTo>
                      <a:pt x="10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49" name="Freeform 430"/>
              <p:cNvSpPr>
                <a:spLocks/>
              </p:cNvSpPr>
              <p:nvPr/>
            </p:nvSpPr>
            <p:spPr bwMode="auto">
              <a:xfrm>
                <a:off x="3340" y="1986"/>
                <a:ext cx="11" cy="9"/>
              </a:xfrm>
              <a:custGeom>
                <a:avLst/>
                <a:gdLst>
                  <a:gd name="T0" fmla="*/ 2 w 11"/>
                  <a:gd name="T1" fmla="*/ 0 h 9"/>
                  <a:gd name="T2" fmla="*/ 0 w 11"/>
                  <a:gd name="T3" fmla="*/ 7 h 9"/>
                  <a:gd name="T4" fmla="*/ 8 w 11"/>
                  <a:gd name="T5" fmla="*/ 9 h 9"/>
                  <a:gd name="T6" fmla="*/ 11 w 11"/>
                  <a:gd name="T7" fmla="*/ 2 h 9"/>
                  <a:gd name="T8" fmla="*/ 2 w 11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50" name="Freeform 431"/>
              <p:cNvSpPr>
                <a:spLocks/>
              </p:cNvSpPr>
              <p:nvPr/>
            </p:nvSpPr>
            <p:spPr bwMode="auto">
              <a:xfrm>
                <a:off x="3357" y="1990"/>
                <a:ext cx="9" cy="9"/>
              </a:xfrm>
              <a:custGeom>
                <a:avLst/>
                <a:gdLst>
                  <a:gd name="T0" fmla="*/ 2 w 9"/>
                  <a:gd name="T1" fmla="*/ 0 h 9"/>
                  <a:gd name="T2" fmla="*/ 0 w 9"/>
                  <a:gd name="T3" fmla="*/ 7 h 9"/>
                  <a:gd name="T4" fmla="*/ 7 w 9"/>
                  <a:gd name="T5" fmla="*/ 9 h 9"/>
                  <a:gd name="T6" fmla="*/ 9 w 9"/>
                  <a:gd name="T7" fmla="*/ 2 h 9"/>
                  <a:gd name="T8" fmla="*/ 2 w 9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2" y="0"/>
                    </a:moveTo>
                    <a:lnTo>
                      <a:pt x="0" y="7"/>
                    </a:lnTo>
                    <a:lnTo>
                      <a:pt x="7" y="9"/>
                    </a:lnTo>
                    <a:lnTo>
                      <a:pt x="9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51" name="Freeform 432"/>
              <p:cNvSpPr>
                <a:spLocks/>
              </p:cNvSpPr>
              <p:nvPr/>
            </p:nvSpPr>
            <p:spPr bwMode="auto">
              <a:xfrm>
                <a:off x="3372" y="1993"/>
                <a:ext cx="11" cy="9"/>
              </a:xfrm>
              <a:custGeom>
                <a:avLst/>
                <a:gdLst>
                  <a:gd name="T0" fmla="*/ 3 w 11"/>
                  <a:gd name="T1" fmla="*/ 0 h 9"/>
                  <a:gd name="T2" fmla="*/ 0 w 11"/>
                  <a:gd name="T3" fmla="*/ 7 h 9"/>
                  <a:gd name="T4" fmla="*/ 9 w 11"/>
                  <a:gd name="T5" fmla="*/ 9 h 9"/>
                  <a:gd name="T6" fmla="*/ 11 w 11"/>
                  <a:gd name="T7" fmla="*/ 2 h 9"/>
                  <a:gd name="T8" fmla="*/ 3 w 11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3" y="0"/>
                    </a:moveTo>
                    <a:lnTo>
                      <a:pt x="0" y="7"/>
                    </a:lnTo>
                    <a:lnTo>
                      <a:pt x="9" y="9"/>
                    </a:lnTo>
                    <a:lnTo>
                      <a:pt x="11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52" name="Freeform 433"/>
              <p:cNvSpPr>
                <a:spLocks/>
              </p:cNvSpPr>
              <p:nvPr/>
            </p:nvSpPr>
            <p:spPr bwMode="auto">
              <a:xfrm>
                <a:off x="3389" y="1997"/>
                <a:ext cx="11" cy="10"/>
              </a:xfrm>
              <a:custGeom>
                <a:avLst/>
                <a:gdLst>
                  <a:gd name="T0" fmla="*/ 2 w 11"/>
                  <a:gd name="T1" fmla="*/ 0 h 10"/>
                  <a:gd name="T2" fmla="*/ 0 w 11"/>
                  <a:gd name="T3" fmla="*/ 8 h 10"/>
                  <a:gd name="T4" fmla="*/ 8 w 11"/>
                  <a:gd name="T5" fmla="*/ 10 h 10"/>
                  <a:gd name="T6" fmla="*/ 11 w 11"/>
                  <a:gd name="T7" fmla="*/ 2 h 10"/>
                  <a:gd name="T8" fmla="*/ 2 w 11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2" y="0"/>
                    </a:moveTo>
                    <a:lnTo>
                      <a:pt x="0" y="8"/>
                    </a:lnTo>
                    <a:lnTo>
                      <a:pt x="8" y="10"/>
                    </a:lnTo>
                    <a:lnTo>
                      <a:pt x="1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53" name="Freeform 434"/>
              <p:cNvSpPr>
                <a:spLocks/>
              </p:cNvSpPr>
              <p:nvPr/>
            </p:nvSpPr>
            <p:spPr bwMode="auto">
              <a:xfrm>
                <a:off x="3405" y="2000"/>
                <a:ext cx="10" cy="10"/>
              </a:xfrm>
              <a:custGeom>
                <a:avLst/>
                <a:gdLst>
                  <a:gd name="T0" fmla="*/ 2 w 10"/>
                  <a:gd name="T1" fmla="*/ 0 h 10"/>
                  <a:gd name="T2" fmla="*/ 0 w 10"/>
                  <a:gd name="T3" fmla="*/ 8 h 10"/>
                  <a:gd name="T4" fmla="*/ 8 w 10"/>
                  <a:gd name="T5" fmla="*/ 10 h 10"/>
                  <a:gd name="T6" fmla="*/ 10 w 10"/>
                  <a:gd name="T7" fmla="*/ 2 h 10"/>
                  <a:gd name="T8" fmla="*/ 2 w 10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0"/>
                    </a:moveTo>
                    <a:lnTo>
                      <a:pt x="0" y="8"/>
                    </a:lnTo>
                    <a:lnTo>
                      <a:pt x="8" y="10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54" name="Freeform 435"/>
              <p:cNvSpPr>
                <a:spLocks/>
              </p:cNvSpPr>
              <p:nvPr/>
            </p:nvSpPr>
            <p:spPr bwMode="auto">
              <a:xfrm>
                <a:off x="3421" y="2005"/>
                <a:ext cx="11" cy="9"/>
              </a:xfrm>
              <a:custGeom>
                <a:avLst/>
                <a:gdLst>
                  <a:gd name="T0" fmla="*/ 2 w 11"/>
                  <a:gd name="T1" fmla="*/ 0 h 9"/>
                  <a:gd name="T2" fmla="*/ 0 w 11"/>
                  <a:gd name="T3" fmla="*/ 7 h 9"/>
                  <a:gd name="T4" fmla="*/ 9 w 11"/>
                  <a:gd name="T5" fmla="*/ 9 h 9"/>
                  <a:gd name="T6" fmla="*/ 11 w 11"/>
                  <a:gd name="T7" fmla="*/ 2 h 9"/>
                  <a:gd name="T8" fmla="*/ 2 w 11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2" y="0"/>
                    </a:moveTo>
                    <a:lnTo>
                      <a:pt x="0" y="7"/>
                    </a:lnTo>
                    <a:lnTo>
                      <a:pt x="9" y="9"/>
                    </a:lnTo>
                    <a:lnTo>
                      <a:pt x="1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55" name="Freeform 436"/>
              <p:cNvSpPr>
                <a:spLocks/>
              </p:cNvSpPr>
              <p:nvPr/>
            </p:nvSpPr>
            <p:spPr bwMode="auto">
              <a:xfrm>
                <a:off x="3438" y="2009"/>
                <a:ext cx="9" cy="8"/>
              </a:xfrm>
              <a:custGeom>
                <a:avLst/>
                <a:gdLst>
                  <a:gd name="T0" fmla="*/ 2 w 9"/>
                  <a:gd name="T1" fmla="*/ 0 h 8"/>
                  <a:gd name="T2" fmla="*/ 0 w 9"/>
                  <a:gd name="T3" fmla="*/ 7 h 8"/>
                  <a:gd name="T4" fmla="*/ 7 w 9"/>
                  <a:gd name="T5" fmla="*/ 8 h 8"/>
                  <a:gd name="T6" fmla="*/ 9 w 9"/>
                  <a:gd name="T7" fmla="*/ 1 h 8"/>
                  <a:gd name="T8" fmla="*/ 2 w 9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2" y="0"/>
                    </a:moveTo>
                    <a:lnTo>
                      <a:pt x="0" y="7"/>
                    </a:lnTo>
                    <a:lnTo>
                      <a:pt x="7" y="8"/>
                    </a:lnTo>
                    <a:lnTo>
                      <a:pt x="9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56" name="Freeform 437"/>
              <p:cNvSpPr>
                <a:spLocks/>
              </p:cNvSpPr>
              <p:nvPr/>
            </p:nvSpPr>
            <p:spPr bwMode="auto">
              <a:xfrm>
                <a:off x="3454" y="2012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57" name="Freeform 438"/>
              <p:cNvSpPr>
                <a:spLocks/>
              </p:cNvSpPr>
              <p:nvPr/>
            </p:nvSpPr>
            <p:spPr bwMode="auto">
              <a:xfrm>
                <a:off x="3470" y="2016"/>
                <a:ext cx="11" cy="8"/>
              </a:xfrm>
              <a:custGeom>
                <a:avLst/>
                <a:gdLst>
                  <a:gd name="T0" fmla="*/ 2 w 11"/>
                  <a:gd name="T1" fmla="*/ 0 h 8"/>
                  <a:gd name="T2" fmla="*/ 0 w 11"/>
                  <a:gd name="T3" fmla="*/ 7 h 8"/>
                  <a:gd name="T4" fmla="*/ 9 w 11"/>
                  <a:gd name="T5" fmla="*/ 8 h 8"/>
                  <a:gd name="T6" fmla="*/ 11 w 11"/>
                  <a:gd name="T7" fmla="*/ 1 h 8"/>
                  <a:gd name="T8" fmla="*/ 2 w 11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2" y="0"/>
                    </a:moveTo>
                    <a:lnTo>
                      <a:pt x="0" y="7"/>
                    </a:lnTo>
                    <a:lnTo>
                      <a:pt x="9" y="8"/>
                    </a:lnTo>
                    <a:lnTo>
                      <a:pt x="11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58" name="Freeform 439"/>
              <p:cNvSpPr>
                <a:spLocks/>
              </p:cNvSpPr>
              <p:nvPr/>
            </p:nvSpPr>
            <p:spPr bwMode="auto">
              <a:xfrm>
                <a:off x="3486" y="2019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59" name="Freeform 440"/>
              <p:cNvSpPr>
                <a:spLocks/>
              </p:cNvSpPr>
              <p:nvPr/>
            </p:nvSpPr>
            <p:spPr bwMode="auto">
              <a:xfrm>
                <a:off x="3503" y="2023"/>
                <a:ext cx="10" cy="10"/>
              </a:xfrm>
              <a:custGeom>
                <a:avLst/>
                <a:gdLst>
                  <a:gd name="T0" fmla="*/ 2 w 10"/>
                  <a:gd name="T1" fmla="*/ 0 h 10"/>
                  <a:gd name="T2" fmla="*/ 0 w 10"/>
                  <a:gd name="T3" fmla="*/ 8 h 10"/>
                  <a:gd name="T4" fmla="*/ 8 w 10"/>
                  <a:gd name="T5" fmla="*/ 10 h 10"/>
                  <a:gd name="T6" fmla="*/ 10 w 10"/>
                  <a:gd name="T7" fmla="*/ 2 h 10"/>
                  <a:gd name="T8" fmla="*/ 2 w 10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0"/>
                    </a:moveTo>
                    <a:lnTo>
                      <a:pt x="0" y="8"/>
                    </a:lnTo>
                    <a:lnTo>
                      <a:pt x="8" y="10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60" name="Freeform 441"/>
              <p:cNvSpPr>
                <a:spLocks/>
              </p:cNvSpPr>
              <p:nvPr/>
            </p:nvSpPr>
            <p:spPr bwMode="auto">
              <a:xfrm>
                <a:off x="3519" y="2026"/>
                <a:ext cx="10" cy="10"/>
              </a:xfrm>
              <a:custGeom>
                <a:avLst/>
                <a:gdLst>
                  <a:gd name="T0" fmla="*/ 2 w 10"/>
                  <a:gd name="T1" fmla="*/ 0 h 10"/>
                  <a:gd name="T2" fmla="*/ 0 w 10"/>
                  <a:gd name="T3" fmla="*/ 8 h 10"/>
                  <a:gd name="T4" fmla="*/ 8 w 10"/>
                  <a:gd name="T5" fmla="*/ 10 h 10"/>
                  <a:gd name="T6" fmla="*/ 10 w 10"/>
                  <a:gd name="T7" fmla="*/ 2 h 10"/>
                  <a:gd name="T8" fmla="*/ 2 w 10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0"/>
                    </a:moveTo>
                    <a:lnTo>
                      <a:pt x="0" y="8"/>
                    </a:lnTo>
                    <a:lnTo>
                      <a:pt x="8" y="10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61" name="Freeform 442"/>
              <p:cNvSpPr>
                <a:spLocks/>
              </p:cNvSpPr>
              <p:nvPr/>
            </p:nvSpPr>
            <p:spPr bwMode="auto">
              <a:xfrm>
                <a:off x="3535" y="2031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62" name="Freeform 443"/>
              <p:cNvSpPr>
                <a:spLocks/>
              </p:cNvSpPr>
              <p:nvPr/>
            </p:nvSpPr>
            <p:spPr bwMode="auto">
              <a:xfrm>
                <a:off x="3551" y="2034"/>
                <a:ext cx="11" cy="9"/>
              </a:xfrm>
              <a:custGeom>
                <a:avLst/>
                <a:gdLst>
                  <a:gd name="T0" fmla="*/ 3 w 11"/>
                  <a:gd name="T1" fmla="*/ 0 h 9"/>
                  <a:gd name="T2" fmla="*/ 0 w 11"/>
                  <a:gd name="T3" fmla="*/ 7 h 9"/>
                  <a:gd name="T4" fmla="*/ 9 w 11"/>
                  <a:gd name="T5" fmla="*/ 9 h 9"/>
                  <a:gd name="T6" fmla="*/ 11 w 11"/>
                  <a:gd name="T7" fmla="*/ 2 h 9"/>
                  <a:gd name="T8" fmla="*/ 3 w 11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3" y="0"/>
                    </a:moveTo>
                    <a:lnTo>
                      <a:pt x="0" y="7"/>
                    </a:lnTo>
                    <a:lnTo>
                      <a:pt x="9" y="9"/>
                    </a:lnTo>
                    <a:lnTo>
                      <a:pt x="11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63" name="Freeform 444"/>
              <p:cNvSpPr>
                <a:spLocks/>
              </p:cNvSpPr>
              <p:nvPr/>
            </p:nvSpPr>
            <p:spPr bwMode="auto">
              <a:xfrm>
                <a:off x="3567" y="2038"/>
                <a:ext cx="11" cy="9"/>
              </a:xfrm>
              <a:custGeom>
                <a:avLst/>
                <a:gdLst>
                  <a:gd name="T0" fmla="*/ 2 w 11"/>
                  <a:gd name="T1" fmla="*/ 0 h 9"/>
                  <a:gd name="T2" fmla="*/ 0 w 11"/>
                  <a:gd name="T3" fmla="*/ 7 h 9"/>
                  <a:gd name="T4" fmla="*/ 8 w 11"/>
                  <a:gd name="T5" fmla="*/ 9 h 9"/>
                  <a:gd name="T6" fmla="*/ 11 w 11"/>
                  <a:gd name="T7" fmla="*/ 2 h 9"/>
                  <a:gd name="T8" fmla="*/ 2 w 11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64" name="Freeform 445"/>
              <p:cNvSpPr>
                <a:spLocks/>
              </p:cNvSpPr>
              <p:nvPr/>
            </p:nvSpPr>
            <p:spPr bwMode="auto">
              <a:xfrm>
                <a:off x="3584" y="2041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65" name="Freeform 446"/>
              <p:cNvSpPr>
                <a:spLocks/>
              </p:cNvSpPr>
              <p:nvPr/>
            </p:nvSpPr>
            <p:spPr bwMode="auto">
              <a:xfrm>
                <a:off x="3600" y="2045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66" name="Freeform 447"/>
              <p:cNvSpPr>
                <a:spLocks/>
              </p:cNvSpPr>
              <p:nvPr/>
            </p:nvSpPr>
            <p:spPr bwMode="auto">
              <a:xfrm>
                <a:off x="3616" y="2049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1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67" name="Freeform 448"/>
              <p:cNvSpPr>
                <a:spLocks/>
              </p:cNvSpPr>
              <p:nvPr/>
            </p:nvSpPr>
            <p:spPr bwMode="auto">
              <a:xfrm>
                <a:off x="3633" y="2052"/>
                <a:ext cx="10" cy="10"/>
              </a:xfrm>
              <a:custGeom>
                <a:avLst/>
                <a:gdLst>
                  <a:gd name="T0" fmla="*/ 2 w 10"/>
                  <a:gd name="T1" fmla="*/ 0 h 10"/>
                  <a:gd name="T2" fmla="*/ 0 w 10"/>
                  <a:gd name="T3" fmla="*/ 8 h 10"/>
                  <a:gd name="T4" fmla="*/ 8 w 10"/>
                  <a:gd name="T5" fmla="*/ 10 h 10"/>
                  <a:gd name="T6" fmla="*/ 10 w 10"/>
                  <a:gd name="T7" fmla="*/ 2 h 10"/>
                  <a:gd name="T8" fmla="*/ 2 w 10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0"/>
                    </a:moveTo>
                    <a:lnTo>
                      <a:pt x="0" y="8"/>
                    </a:lnTo>
                    <a:lnTo>
                      <a:pt x="8" y="10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68" name="Freeform 449"/>
              <p:cNvSpPr>
                <a:spLocks/>
              </p:cNvSpPr>
              <p:nvPr/>
            </p:nvSpPr>
            <p:spPr bwMode="auto">
              <a:xfrm>
                <a:off x="3648" y="2056"/>
                <a:ext cx="11" cy="9"/>
              </a:xfrm>
              <a:custGeom>
                <a:avLst/>
                <a:gdLst>
                  <a:gd name="T0" fmla="*/ 2 w 11"/>
                  <a:gd name="T1" fmla="*/ 0 h 9"/>
                  <a:gd name="T2" fmla="*/ 0 w 11"/>
                  <a:gd name="T3" fmla="*/ 8 h 9"/>
                  <a:gd name="T4" fmla="*/ 9 w 11"/>
                  <a:gd name="T5" fmla="*/ 9 h 9"/>
                  <a:gd name="T6" fmla="*/ 11 w 11"/>
                  <a:gd name="T7" fmla="*/ 2 h 9"/>
                  <a:gd name="T8" fmla="*/ 2 w 11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2" y="0"/>
                    </a:moveTo>
                    <a:lnTo>
                      <a:pt x="0" y="8"/>
                    </a:lnTo>
                    <a:lnTo>
                      <a:pt x="9" y="9"/>
                    </a:lnTo>
                    <a:lnTo>
                      <a:pt x="1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69" name="Freeform 450"/>
              <p:cNvSpPr>
                <a:spLocks/>
              </p:cNvSpPr>
              <p:nvPr/>
            </p:nvSpPr>
            <p:spPr bwMode="auto">
              <a:xfrm>
                <a:off x="3665" y="2060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7 h 9"/>
                  <a:gd name="T4" fmla="*/ 8 w 10"/>
                  <a:gd name="T5" fmla="*/ 9 h 9"/>
                  <a:gd name="T6" fmla="*/ 10 w 10"/>
                  <a:gd name="T7" fmla="*/ 2 h 9"/>
                  <a:gd name="T8" fmla="*/ 2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</p:grpSp>
        <p:grpSp>
          <p:nvGrpSpPr>
            <p:cNvPr id="8224" name="Group 451"/>
            <p:cNvGrpSpPr>
              <a:grpSpLocks/>
            </p:cNvGrpSpPr>
            <p:nvPr/>
          </p:nvGrpSpPr>
          <p:grpSpPr bwMode="auto">
            <a:xfrm>
              <a:off x="1805" y="1820"/>
              <a:ext cx="813" cy="264"/>
              <a:chOff x="1805" y="1820"/>
              <a:chExt cx="813" cy="264"/>
            </a:xfrm>
          </p:grpSpPr>
          <p:sp>
            <p:nvSpPr>
              <p:cNvPr id="8452" name="Freeform 452"/>
              <p:cNvSpPr>
                <a:spLocks/>
              </p:cNvSpPr>
              <p:nvPr/>
            </p:nvSpPr>
            <p:spPr bwMode="auto">
              <a:xfrm>
                <a:off x="2607" y="1820"/>
                <a:ext cx="11" cy="9"/>
              </a:xfrm>
              <a:custGeom>
                <a:avLst/>
                <a:gdLst>
                  <a:gd name="T0" fmla="*/ 11 w 11"/>
                  <a:gd name="T1" fmla="*/ 7 h 9"/>
                  <a:gd name="T2" fmla="*/ 9 w 11"/>
                  <a:gd name="T3" fmla="*/ 0 h 9"/>
                  <a:gd name="T4" fmla="*/ 0 w 11"/>
                  <a:gd name="T5" fmla="*/ 2 h 9"/>
                  <a:gd name="T6" fmla="*/ 2 w 11"/>
                  <a:gd name="T7" fmla="*/ 9 h 9"/>
                  <a:gd name="T8" fmla="*/ 11 w 11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7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53" name="Freeform 453"/>
              <p:cNvSpPr>
                <a:spLocks/>
              </p:cNvSpPr>
              <p:nvPr/>
            </p:nvSpPr>
            <p:spPr bwMode="auto">
              <a:xfrm>
                <a:off x="2592" y="1824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54" name="Freeform 454"/>
              <p:cNvSpPr>
                <a:spLocks/>
              </p:cNvSpPr>
              <p:nvPr/>
            </p:nvSpPr>
            <p:spPr bwMode="auto">
              <a:xfrm>
                <a:off x="2576" y="1829"/>
                <a:ext cx="9" cy="10"/>
              </a:xfrm>
              <a:custGeom>
                <a:avLst/>
                <a:gdLst>
                  <a:gd name="T0" fmla="*/ 9 w 9"/>
                  <a:gd name="T1" fmla="*/ 7 h 10"/>
                  <a:gd name="T2" fmla="*/ 7 w 9"/>
                  <a:gd name="T3" fmla="*/ 0 h 10"/>
                  <a:gd name="T4" fmla="*/ 0 w 9"/>
                  <a:gd name="T5" fmla="*/ 3 h 10"/>
                  <a:gd name="T6" fmla="*/ 2 w 9"/>
                  <a:gd name="T7" fmla="*/ 10 h 10"/>
                  <a:gd name="T8" fmla="*/ 9 w 9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55" name="Freeform 455"/>
              <p:cNvSpPr>
                <a:spLocks/>
              </p:cNvSpPr>
              <p:nvPr/>
            </p:nvSpPr>
            <p:spPr bwMode="auto">
              <a:xfrm>
                <a:off x="2560" y="1834"/>
                <a:ext cx="10" cy="9"/>
              </a:xfrm>
              <a:custGeom>
                <a:avLst/>
                <a:gdLst>
                  <a:gd name="T0" fmla="*/ 10 w 10"/>
                  <a:gd name="T1" fmla="*/ 7 h 9"/>
                  <a:gd name="T2" fmla="*/ 8 w 10"/>
                  <a:gd name="T3" fmla="*/ 0 h 9"/>
                  <a:gd name="T4" fmla="*/ 0 w 10"/>
                  <a:gd name="T5" fmla="*/ 2 h 9"/>
                  <a:gd name="T6" fmla="*/ 3 w 10"/>
                  <a:gd name="T7" fmla="*/ 9 h 9"/>
                  <a:gd name="T8" fmla="*/ 10 w 10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3" y="9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56" name="Freeform 456"/>
              <p:cNvSpPr>
                <a:spLocks/>
              </p:cNvSpPr>
              <p:nvPr/>
            </p:nvSpPr>
            <p:spPr bwMode="auto">
              <a:xfrm>
                <a:off x="2544" y="1839"/>
                <a:ext cx="10" cy="10"/>
              </a:xfrm>
              <a:custGeom>
                <a:avLst/>
                <a:gdLst>
                  <a:gd name="T0" fmla="*/ 10 w 10"/>
                  <a:gd name="T1" fmla="*/ 8 h 10"/>
                  <a:gd name="T2" fmla="*/ 8 w 10"/>
                  <a:gd name="T3" fmla="*/ 0 h 10"/>
                  <a:gd name="T4" fmla="*/ 0 w 10"/>
                  <a:gd name="T5" fmla="*/ 2 h 10"/>
                  <a:gd name="T6" fmla="*/ 2 w 10"/>
                  <a:gd name="T7" fmla="*/ 10 h 10"/>
                  <a:gd name="T8" fmla="*/ 10 w 10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8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2" y="10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57" name="Freeform 457"/>
              <p:cNvSpPr>
                <a:spLocks/>
              </p:cNvSpPr>
              <p:nvPr/>
            </p:nvSpPr>
            <p:spPr bwMode="auto">
              <a:xfrm>
                <a:off x="2528" y="1845"/>
                <a:ext cx="11" cy="9"/>
              </a:xfrm>
              <a:custGeom>
                <a:avLst/>
                <a:gdLst>
                  <a:gd name="T0" fmla="*/ 11 w 11"/>
                  <a:gd name="T1" fmla="*/ 7 h 9"/>
                  <a:gd name="T2" fmla="*/ 9 w 11"/>
                  <a:gd name="T3" fmla="*/ 0 h 9"/>
                  <a:gd name="T4" fmla="*/ 0 w 11"/>
                  <a:gd name="T5" fmla="*/ 2 h 9"/>
                  <a:gd name="T6" fmla="*/ 2 w 11"/>
                  <a:gd name="T7" fmla="*/ 9 h 9"/>
                  <a:gd name="T8" fmla="*/ 11 w 11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7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58" name="Freeform 458"/>
              <p:cNvSpPr>
                <a:spLocks/>
              </p:cNvSpPr>
              <p:nvPr/>
            </p:nvSpPr>
            <p:spPr bwMode="auto">
              <a:xfrm>
                <a:off x="2513" y="1850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7 w 9"/>
                  <a:gd name="T3" fmla="*/ 0 h 9"/>
                  <a:gd name="T4" fmla="*/ 0 w 9"/>
                  <a:gd name="T5" fmla="*/ 2 h 9"/>
                  <a:gd name="T6" fmla="*/ 2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59" name="Freeform 459"/>
              <p:cNvSpPr>
                <a:spLocks/>
              </p:cNvSpPr>
              <p:nvPr/>
            </p:nvSpPr>
            <p:spPr bwMode="auto">
              <a:xfrm>
                <a:off x="2497" y="1854"/>
                <a:ext cx="9" cy="10"/>
              </a:xfrm>
              <a:custGeom>
                <a:avLst/>
                <a:gdLst>
                  <a:gd name="T0" fmla="*/ 9 w 9"/>
                  <a:gd name="T1" fmla="*/ 7 h 10"/>
                  <a:gd name="T2" fmla="*/ 7 w 9"/>
                  <a:gd name="T3" fmla="*/ 0 h 10"/>
                  <a:gd name="T4" fmla="*/ 0 w 9"/>
                  <a:gd name="T5" fmla="*/ 3 h 10"/>
                  <a:gd name="T6" fmla="*/ 2 w 9"/>
                  <a:gd name="T7" fmla="*/ 10 h 10"/>
                  <a:gd name="T8" fmla="*/ 9 w 9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60" name="Freeform 460"/>
              <p:cNvSpPr>
                <a:spLocks/>
              </p:cNvSpPr>
              <p:nvPr/>
            </p:nvSpPr>
            <p:spPr bwMode="auto">
              <a:xfrm>
                <a:off x="2480" y="1859"/>
                <a:ext cx="11" cy="10"/>
              </a:xfrm>
              <a:custGeom>
                <a:avLst/>
                <a:gdLst>
                  <a:gd name="T0" fmla="*/ 11 w 11"/>
                  <a:gd name="T1" fmla="*/ 7 h 10"/>
                  <a:gd name="T2" fmla="*/ 9 w 11"/>
                  <a:gd name="T3" fmla="*/ 0 h 10"/>
                  <a:gd name="T4" fmla="*/ 0 w 11"/>
                  <a:gd name="T5" fmla="*/ 3 h 10"/>
                  <a:gd name="T6" fmla="*/ 2 w 11"/>
                  <a:gd name="T7" fmla="*/ 10 h 10"/>
                  <a:gd name="T8" fmla="*/ 11 w 11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7"/>
                    </a:moveTo>
                    <a:lnTo>
                      <a:pt x="9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61" name="Freeform 461"/>
              <p:cNvSpPr>
                <a:spLocks/>
              </p:cNvSpPr>
              <p:nvPr/>
            </p:nvSpPr>
            <p:spPr bwMode="auto">
              <a:xfrm>
                <a:off x="2465" y="1864"/>
                <a:ext cx="10" cy="10"/>
              </a:xfrm>
              <a:custGeom>
                <a:avLst/>
                <a:gdLst>
                  <a:gd name="T0" fmla="*/ 10 w 10"/>
                  <a:gd name="T1" fmla="*/ 8 h 10"/>
                  <a:gd name="T2" fmla="*/ 8 w 10"/>
                  <a:gd name="T3" fmla="*/ 0 h 10"/>
                  <a:gd name="T4" fmla="*/ 0 w 10"/>
                  <a:gd name="T5" fmla="*/ 2 h 10"/>
                  <a:gd name="T6" fmla="*/ 2 w 10"/>
                  <a:gd name="T7" fmla="*/ 10 h 10"/>
                  <a:gd name="T8" fmla="*/ 10 w 10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8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2" y="10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62" name="Freeform 462"/>
              <p:cNvSpPr>
                <a:spLocks/>
              </p:cNvSpPr>
              <p:nvPr/>
            </p:nvSpPr>
            <p:spPr bwMode="auto">
              <a:xfrm>
                <a:off x="2449" y="1869"/>
                <a:ext cx="9" cy="10"/>
              </a:xfrm>
              <a:custGeom>
                <a:avLst/>
                <a:gdLst>
                  <a:gd name="T0" fmla="*/ 9 w 9"/>
                  <a:gd name="T1" fmla="*/ 8 h 10"/>
                  <a:gd name="T2" fmla="*/ 7 w 9"/>
                  <a:gd name="T3" fmla="*/ 0 h 10"/>
                  <a:gd name="T4" fmla="*/ 0 w 9"/>
                  <a:gd name="T5" fmla="*/ 3 h 10"/>
                  <a:gd name="T6" fmla="*/ 2 w 9"/>
                  <a:gd name="T7" fmla="*/ 10 h 10"/>
                  <a:gd name="T8" fmla="*/ 9 w 9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63" name="Freeform 463"/>
              <p:cNvSpPr>
                <a:spLocks/>
              </p:cNvSpPr>
              <p:nvPr/>
            </p:nvSpPr>
            <p:spPr bwMode="auto">
              <a:xfrm>
                <a:off x="2433" y="1875"/>
                <a:ext cx="10" cy="9"/>
              </a:xfrm>
              <a:custGeom>
                <a:avLst/>
                <a:gdLst>
                  <a:gd name="T0" fmla="*/ 10 w 10"/>
                  <a:gd name="T1" fmla="*/ 7 h 9"/>
                  <a:gd name="T2" fmla="*/ 8 w 10"/>
                  <a:gd name="T3" fmla="*/ 0 h 9"/>
                  <a:gd name="T4" fmla="*/ 0 w 10"/>
                  <a:gd name="T5" fmla="*/ 2 h 9"/>
                  <a:gd name="T6" fmla="*/ 3 w 10"/>
                  <a:gd name="T7" fmla="*/ 9 h 9"/>
                  <a:gd name="T8" fmla="*/ 10 w 10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3" y="9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64" name="Freeform 464"/>
              <p:cNvSpPr>
                <a:spLocks/>
              </p:cNvSpPr>
              <p:nvPr/>
            </p:nvSpPr>
            <p:spPr bwMode="auto">
              <a:xfrm>
                <a:off x="2417" y="1880"/>
                <a:ext cx="10" cy="9"/>
              </a:xfrm>
              <a:custGeom>
                <a:avLst/>
                <a:gdLst>
                  <a:gd name="T0" fmla="*/ 10 w 10"/>
                  <a:gd name="T1" fmla="*/ 7 h 9"/>
                  <a:gd name="T2" fmla="*/ 8 w 10"/>
                  <a:gd name="T3" fmla="*/ 0 h 9"/>
                  <a:gd name="T4" fmla="*/ 0 w 10"/>
                  <a:gd name="T5" fmla="*/ 2 h 9"/>
                  <a:gd name="T6" fmla="*/ 2 w 10"/>
                  <a:gd name="T7" fmla="*/ 9 h 9"/>
                  <a:gd name="T8" fmla="*/ 10 w 10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65" name="Freeform 465"/>
              <p:cNvSpPr>
                <a:spLocks/>
              </p:cNvSpPr>
              <p:nvPr/>
            </p:nvSpPr>
            <p:spPr bwMode="auto">
              <a:xfrm>
                <a:off x="2401" y="1884"/>
                <a:ext cx="11" cy="10"/>
              </a:xfrm>
              <a:custGeom>
                <a:avLst/>
                <a:gdLst>
                  <a:gd name="T0" fmla="*/ 11 w 11"/>
                  <a:gd name="T1" fmla="*/ 7 h 10"/>
                  <a:gd name="T2" fmla="*/ 9 w 11"/>
                  <a:gd name="T3" fmla="*/ 0 h 10"/>
                  <a:gd name="T4" fmla="*/ 0 w 11"/>
                  <a:gd name="T5" fmla="*/ 3 h 10"/>
                  <a:gd name="T6" fmla="*/ 2 w 11"/>
                  <a:gd name="T7" fmla="*/ 10 h 10"/>
                  <a:gd name="T8" fmla="*/ 11 w 11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7"/>
                    </a:moveTo>
                    <a:lnTo>
                      <a:pt x="9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66" name="Freeform 466"/>
              <p:cNvSpPr>
                <a:spLocks/>
              </p:cNvSpPr>
              <p:nvPr/>
            </p:nvSpPr>
            <p:spPr bwMode="auto">
              <a:xfrm>
                <a:off x="2386" y="1889"/>
                <a:ext cx="9" cy="11"/>
              </a:xfrm>
              <a:custGeom>
                <a:avLst/>
                <a:gdLst>
                  <a:gd name="T0" fmla="*/ 9 w 9"/>
                  <a:gd name="T1" fmla="*/ 7 h 11"/>
                  <a:gd name="T2" fmla="*/ 7 w 9"/>
                  <a:gd name="T3" fmla="*/ 0 h 11"/>
                  <a:gd name="T4" fmla="*/ 0 w 9"/>
                  <a:gd name="T5" fmla="*/ 3 h 11"/>
                  <a:gd name="T6" fmla="*/ 2 w 9"/>
                  <a:gd name="T7" fmla="*/ 11 h 11"/>
                  <a:gd name="T8" fmla="*/ 9 w 9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67" name="Freeform 467"/>
              <p:cNvSpPr>
                <a:spLocks/>
              </p:cNvSpPr>
              <p:nvPr/>
            </p:nvSpPr>
            <p:spPr bwMode="auto">
              <a:xfrm>
                <a:off x="2370" y="1894"/>
                <a:ext cx="9" cy="10"/>
              </a:xfrm>
              <a:custGeom>
                <a:avLst/>
                <a:gdLst>
                  <a:gd name="T0" fmla="*/ 9 w 9"/>
                  <a:gd name="T1" fmla="*/ 8 h 10"/>
                  <a:gd name="T2" fmla="*/ 7 w 9"/>
                  <a:gd name="T3" fmla="*/ 0 h 10"/>
                  <a:gd name="T4" fmla="*/ 0 w 9"/>
                  <a:gd name="T5" fmla="*/ 2 h 10"/>
                  <a:gd name="T6" fmla="*/ 2 w 9"/>
                  <a:gd name="T7" fmla="*/ 10 h 10"/>
                  <a:gd name="T8" fmla="*/ 9 w 9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2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68" name="Freeform 468"/>
              <p:cNvSpPr>
                <a:spLocks/>
              </p:cNvSpPr>
              <p:nvPr/>
            </p:nvSpPr>
            <p:spPr bwMode="auto">
              <a:xfrm>
                <a:off x="2353" y="1900"/>
                <a:ext cx="11" cy="9"/>
              </a:xfrm>
              <a:custGeom>
                <a:avLst/>
                <a:gdLst>
                  <a:gd name="T0" fmla="*/ 11 w 11"/>
                  <a:gd name="T1" fmla="*/ 7 h 9"/>
                  <a:gd name="T2" fmla="*/ 9 w 11"/>
                  <a:gd name="T3" fmla="*/ 0 h 9"/>
                  <a:gd name="T4" fmla="*/ 0 w 11"/>
                  <a:gd name="T5" fmla="*/ 2 h 9"/>
                  <a:gd name="T6" fmla="*/ 2 w 11"/>
                  <a:gd name="T7" fmla="*/ 9 h 9"/>
                  <a:gd name="T8" fmla="*/ 11 w 11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7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69" name="Freeform 469"/>
              <p:cNvSpPr>
                <a:spLocks/>
              </p:cNvSpPr>
              <p:nvPr/>
            </p:nvSpPr>
            <p:spPr bwMode="auto">
              <a:xfrm>
                <a:off x="2338" y="1905"/>
                <a:ext cx="10" cy="9"/>
              </a:xfrm>
              <a:custGeom>
                <a:avLst/>
                <a:gdLst>
                  <a:gd name="T0" fmla="*/ 10 w 10"/>
                  <a:gd name="T1" fmla="*/ 7 h 9"/>
                  <a:gd name="T2" fmla="*/ 8 w 10"/>
                  <a:gd name="T3" fmla="*/ 0 h 9"/>
                  <a:gd name="T4" fmla="*/ 0 w 10"/>
                  <a:gd name="T5" fmla="*/ 2 h 9"/>
                  <a:gd name="T6" fmla="*/ 2 w 10"/>
                  <a:gd name="T7" fmla="*/ 9 h 9"/>
                  <a:gd name="T8" fmla="*/ 10 w 10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70" name="Freeform 470"/>
              <p:cNvSpPr>
                <a:spLocks/>
              </p:cNvSpPr>
              <p:nvPr/>
            </p:nvSpPr>
            <p:spPr bwMode="auto">
              <a:xfrm>
                <a:off x="2322" y="1910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7 w 9"/>
                  <a:gd name="T3" fmla="*/ 0 h 9"/>
                  <a:gd name="T4" fmla="*/ 0 w 9"/>
                  <a:gd name="T5" fmla="*/ 2 h 9"/>
                  <a:gd name="T6" fmla="*/ 2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71" name="Freeform 471"/>
              <p:cNvSpPr>
                <a:spLocks/>
              </p:cNvSpPr>
              <p:nvPr/>
            </p:nvSpPr>
            <p:spPr bwMode="auto">
              <a:xfrm>
                <a:off x="2306" y="1914"/>
                <a:ext cx="10" cy="11"/>
              </a:xfrm>
              <a:custGeom>
                <a:avLst/>
                <a:gdLst>
                  <a:gd name="T0" fmla="*/ 10 w 10"/>
                  <a:gd name="T1" fmla="*/ 7 h 11"/>
                  <a:gd name="T2" fmla="*/ 8 w 10"/>
                  <a:gd name="T3" fmla="*/ 0 h 11"/>
                  <a:gd name="T4" fmla="*/ 0 w 10"/>
                  <a:gd name="T5" fmla="*/ 3 h 11"/>
                  <a:gd name="T6" fmla="*/ 3 w 10"/>
                  <a:gd name="T7" fmla="*/ 11 h 11"/>
                  <a:gd name="T8" fmla="*/ 10 w 10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3" y="11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72" name="Freeform 472"/>
              <p:cNvSpPr>
                <a:spLocks/>
              </p:cNvSpPr>
              <p:nvPr/>
            </p:nvSpPr>
            <p:spPr bwMode="auto">
              <a:xfrm>
                <a:off x="2290" y="1919"/>
                <a:ext cx="10" cy="11"/>
              </a:xfrm>
              <a:custGeom>
                <a:avLst/>
                <a:gdLst>
                  <a:gd name="T0" fmla="*/ 10 w 10"/>
                  <a:gd name="T1" fmla="*/ 8 h 11"/>
                  <a:gd name="T2" fmla="*/ 8 w 10"/>
                  <a:gd name="T3" fmla="*/ 0 h 11"/>
                  <a:gd name="T4" fmla="*/ 0 w 10"/>
                  <a:gd name="T5" fmla="*/ 3 h 11"/>
                  <a:gd name="T6" fmla="*/ 2 w 10"/>
                  <a:gd name="T7" fmla="*/ 11 h 11"/>
                  <a:gd name="T8" fmla="*/ 10 w 10"/>
                  <a:gd name="T9" fmla="*/ 8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8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73" name="Freeform 473"/>
              <p:cNvSpPr>
                <a:spLocks/>
              </p:cNvSpPr>
              <p:nvPr/>
            </p:nvSpPr>
            <p:spPr bwMode="auto">
              <a:xfrm>
                <a:off x="2274" y="1925"/>
                <a:ext cx="11" cy="9"/>
              </a:xfrm>
              <a:custGeom>
                <a:avLst/>
                <a:gdLst>
                  <a:gd name="T0" fmla="*/ 11 w 11"/>
                  <a:gd name="T1" fmla="*/ 7 h 9"/>
                  <a:gd name="T2" fmla="*/ 9 w 11"/>
                  <a:gd name="T3" fmla="*/ 0 h 9"/>
                  <a:gd name="T4" fmla="*/ 0 w 11"/>
                  <a:gd name="T5" fmla="*/ 2 h 9"/>
                  <a:gd name="T6" fmla="*/ 2 w 11"/>
                  <a:gd name="T7" fmla="*/ 9 h 9"/>
                  <a:gd name="T8" fmla="*/ 11 w 11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7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74" name="Freeform 474"/>
              <p:cNvSpPr>
                <a:spLocks/>
              </p:cNvSpPr>
              <p:nvPr/>
            </p:nvSpPr>
            <p:spPr bwMode="auto">
              <a:xfrm>
                <a:off x="2259" y="1930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7 w 9"/>
                  <a:gd name="T3" fmla="*/ 0 h 9"/>
                  <a:gd name="T4" fmla="*/ 0 w 9"/>
                  <a:gd name="T5" fmla="*/ 2 h 9"/>
                  <a:gd name="T6" fmla="*/ 2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75" name="Freeform 475"/>
              <p:cNvSpPr>
                <a:spLocks/>
              </p:cNvSpPr>
              <p:nvPr/>
            </p:nvSpPr>
            <p:spPr bwMode="auto">
              <a:xfrm>
                <a:off x="2243" y="1935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7 w 9"/>
                  <a:gd name="T3" fmla="*/ 0 h 9"/>
                  <a:gd name="T4" fmla="*/ 0 w 9"/>
                  <a:gd name="T5" fmla="*/ 2 h 9"/>
                  <a:gd name="T6" fmla="*/ 2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76" name="Freeform 476"/>
              <p:cNvSpPr>
                <a:spLocks/>
              </p:cNvSpPr>
              <p:nvPr/>
            </p:nvSpPr>
            <p:spPr bwMode="auto">
              <a:xfrm>
                <a:off x="2226" y="1940"/>
                <a:ext cx="11" cy="9"/>
              </a:xfrm>
              <a:custGeom>
                <a:avLst/>
                <a:gdLst>
                  <a:gd name="T0" fmla="*/ 11 w 11"/>
                  <a:gd name="T1" fmla="*/ 7 h 9"/>
                  <a:gd name="T2" fmla="*/ 9 w 11"/>
                  <a:gd name="T3" fmla="*/ 0 h 9"/>
                  <a:gd name="T4" fmla="*/ 0 w 11"/>
                  <a:gd name="T5" fmla="*/ 2 h 9"/>
                  <a:gd name="T6" fmla="*/ 2 w 11"/>
                  <a:gd name="T7" fmla="*/ 9 h 9"/>
                  <a:gd name="T8" fmla="*/ 11 w 11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7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77" name="Freeform 477"/>
              <p:cNvSpPr>
                <a:spLocks/>
              </p:cNvSpPr>
              <p:nvPr/>
            </p:nvSpPr>
            <p:spPr bwMode="auto">
              <a:xfrm>
                <a:off x="2211" y="1944"/>
                <a:ext cx="10" cy="11"/>
              </a:xfrm>
              <a:custGeom>
                <a:avLst/>
                <a:gdLst>
                  <a:gd name="T0" fmla="*/ 10 w 10"/>
                  <a:gd name="T1" fmla="*/ 8 h 11"/>
                  <a:gd name="T2" fmla="*/ 8 w 10"/>
                  <a:gd name="T3" fmla="*/ 0 h 11"/>
                  <a:gd name="T4" fmla="*/ 0 w 10"/>
                  <a:gd name="T5" fmla="*/ 3 h 11"/>
                  <a:gd name="T6" fmla="*/ 2 w 10"/>
                  <a:gd name="T7" fmla="*/ 11 h 11"/>
                  <a:gd name="T8" fmla="*/ 10 w 10"/>
                  <a:gd name="T9" fmla="*/ 8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8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78" name="Freeform 478"/>
              <p:cNvSpPr>
                <a:spLocks/>
              </p:cNvSpPr>
              <p:nvPr/>
            </p:nvSpPr>
            <p:spPr bwMode="auto">
              <a:xfrm>
                <a:off x="2195" y="1949"/>
                <a:ext cx="9" cy="11"/>
              </a:xfrm>
              <a:custGeom>
                <a:avLst/>
                <a:gdLst>
                  <a:gd name="T0" fmla="*/ 9 w 9"/>
                  <a:gd name="T1" fmla="*/ 8 h 11"/>
                  <a:gd name="T2" fmla="*/ 7 w 9"/>
                  <a:gd name="T3" fmla="*/ 0 h 11"/>
                  <a:gd name="T4" fmla="*/ 0 w 9"/>
                  <a:gd name="T5" fmla="*/ 4 h 11"/>
                  <a:gd name="T6" fmla="*/ 2 w 9"/>
                  <a:gd name="T7" fmla="*/ 11 h 11"/>
                  <a:gd name="T8" fmla="*/ 9 w 9"/>
                  <a:gd name="T9" fmla="*/ 8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8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2" y="11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79" name="Freeform 479"/>
              <p:cNvSpPr>
                <a:spLocks/>
              </p:cNvSpPr>
              <p:nvPr/>
            </p:nvSpPr>
            <p:spPr bwMode="auto">
              <a:xfrm>
                <a:off x="2179" y="1955"/>
                <a:ext cx="10" cy="9"/>
              </a:xfrm>
              <a:custGeom>
                <a:avLst/>
                <a:gdLst>
                  <a:gd name="T0" fmla="*/ 10 w 10"/>
                  <a:gd name="T1" fmla="*/ 7 h 9"/>
                  <a:gd name="T2" fmla="*/ 8 w 10"/>
                  <a:gd name="T3" fmla="*/ 0 h 9"/>
                  <a:gd name="T4" fmla="*/ 0 w 10"/>
                  <a:gd name="T5" fmla="*/ 2 h 9"/>
                  <a:gd name="T6" fmla="*/ 3 w 10"/>
                  <a:gd name="T7" fmla="*/ 9 h 9"/>
                  <a:gd name="T8" fmla="*/ 10 w 10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3" y="9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80" name="Freeform 480"/>
              <p:cNvSpPr>
                <a:spLocks/>
              </p:cNvSpPr>
              <p:nvPr/>
            </p:nvSpPr>
            <p:spPr bwMode="auto">
              <a:xfrm>
                <a:off x="2163" y="1960"/>
                <a:ext cx="10" cy="9"/>
              </a:xfrm>
              <a:custGeom>
                <a:avLst/>
                <a:gdLst>
                  <a:gd name="T0" fmla="*/ 10 w 10"/>
                  <a:gd name="T1" fmla="*/ 7 h 9"/>
                  <a:gd name="T2" fmla="*/ 8 w 10"/>
                  <a:gd name="T3" fmla="*/ 0 h 9"/>
                  <a:gd name="T4" fmla="*/ 0 w 10"/>
                  <a:gd name="T5" fmla="*/ 2 h 9"/>
                  <a:gd name="T6" fmla="*/ 2 w 10"/>
                  <a:gd name="T7" fmla="*/ 9 h 9"/>
                  <a:gd name="T8" fmla="*/ 10 w 10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81" name="Freeform 481"/>
              <p:cNvSpPr>
                <a:spLocks/>
              </p:cNvSpPr>
              <p:nvPr/>
            </p:nvSpPr>
            <p:spPr bwMode="auto">
              <a:xfrm>
                <a:off x="2147" y="1965"/>
                <a:ext cx="11" cy="9"/>
              </a:xfrm>
              <a:custGeom>
                <a:avLst/>
                <a:gdLst>
                  <a:gd name="T0" fmla="*/ 11 w 11"/>
                  <a:gd name="T1" fmla="*/ 7 h 9"/>
                  <a:gd name="T2" fmla="*/ 9 w 11"/>
                  <a:gd name="T3" fmla="*/ 0 h 9"/>
                  <a:gd name="T4" fmla="*/ 0 w 11"/>
                  <a:gd name="T5" fmla="*/ 2 h 9"/>
                  <a:gd name="T6" fmla="*/ 2 w 11"/>
                  <a:gd name="T7" fmla="*/ 9 h 9"/>
                  <a:gd name="T8" fmla="*/ 11 w 11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7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82" name="Freeform 482"/>
              <p:cNvSpPr>
                <a:spLocks/>
              </p:cNvSpPr>
              <p:nvPr/>
            </p:nvSpPr>
            <p:spPr bwMode="auto">
              <a:xfrm>
                <a:off x="2132" y="1970"/>
                <a:ext cx="9" cy="10"/>
              </a:xfrm>
              <a:custGeom>
                <a:avLst/>
                <a:gdLst>
                  <a:gd name="T0" fmla="*/ 9 w 9"/>
                  <a:gd name="T1" fmla="*/ 8 h 10"/>
                  <a:gd name="T2" fmla="*/ 7 w 9"/>
                  <a:gd name="T3" fmla="*/ 0 h 10"/>
                  <a:gd name="T4" fmla="*/ 0 w 9"/>
                  <a:gd name="T5" fmla="*/ 2 h 10"/>
                  <a:gd name="T6" fmla="*/ 2 w 9"/>
                  <a:gd name="T7" fmla="*/ 10 h 10"/>
                  <a:gd name="T8" fmla="*/ 9 w 9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2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83" name="Freeform 483"/>
              <p:cNvSpPr>
                <a:spLocks/>
              </p:cNvSpPr>
              <p:nvPr/>
            </p:nvSpPr>
            <p:spPr bwMode="auto">
              <a:xfrm>
                <a:off x="2116" y="1974"/>
                <a:ext cx="9" cy="11"/>
              </a:xfrm>
              <a:custGeom>
                <a:avLst/>
                <a:gdLst>
                  <a:gd name="T0" fmla="*/ 9 w 9"/>
                  <a:gd name="T1" fmla="*/ 8 h 11"/>
                  <a:gd name="T2" fmla="*/ 7 w 9"/>
                  <a:gd name="T3" fmla="*/ 0 h 11"/>
                  <a:gd name="T4" fmla="*/ 0 w 9"/>
                  <a:gd name="T5" fmla="*/ 4 h 11"/>
                  <a:gd name="T6" fmla="*/ 2 w 9"/>
                  <a:gd name="T7" fmla="*/ 11 h 11"/>
                  <a:gd name="T8" fmla="*/ 9 w 9"/>
                  <a:gd name="T9" fmla="*/ 8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8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2" y="11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84" name="Freeform 484"/>
              <p:cNvSpPr>
                <a:spLocks/>
              </p:cNvSpPr>
              <p:nvPr/>
            </p:nvSpPr>
            <p:spPr bwMode="auto">
              <a:xfrm>
                <a:off x="2099" y="1980"/>
                <a:ext cx="11" cy="10"/>
              </a:xfrm>
              <a:custGeom>
                <a:avLst/>
                <a:gdLst>
                  <a:gd name="T0" fmla="*/ 11 w 11"/>
                  <a:gd name="T1" fmla="*/ 7 h 10"/>
                  <a:gd name="T2" fmla="*/ 9 w 11"/>
                  <a:gd name="T3" fmla="*/ 0 h 10"/>
                  <a:gd name="T4" fmla="*/ 0 w 11"/>
                  <a:gd name="T5" fmla="*/ 3 h 10"/>
                  <a:gd name="T6" fmla="*/ 2 w 11"/>
                  <a:gd name="T7" fmla="*/ 10 h 10"/>
                  <a:gd name="T8" fmla="*/ 11 w 11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7"/>
                    </a:moveTo>
                    <a:lnTo>
                      <a:pt x="9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85" name="Freeform 485"/>
              <p:cNvSpPr>
                <a:spLocks/>
              </p:cNvSpPr>
              <p:nvPr/>
            </p:nvSpPr>
            <p:spPr bwMode="auto">
              <a:xfrm>
                <a:off x="2084" y="1985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86" name="Freeform 486"/>
              <p:cNvSpPr>
                <a:spLocks/>
              </p:cNvSpPr>
              <p:nvPr/>
            </p:nvSpPr>
            <p:spPr bwMode="auto">
              <a:xfrm>
                <a:off x="2068" y="1990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7 w 9"/>
                  <a:gd name="T3" fmla="*/ 0 h 9"/>
                  <a:gd name="T4" fmla="*/ 0 w 9"/>
                  <a:gd name="T5" fmla="*/ 2 h 9"/>
                  <a:gd name="T6" fmla="*/ 2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87" name="Freeform 487"/>
              <p:cNvSpPr>
                <a:spLocks/>
              </p:cNvSpPr>
              <p:nvPr/>
            </p:nvSpPr>
            <p:spPr bwMode="auto">
              <a:xfrm>
                <a:off x="2052" y="1995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2 h 10"/>
                  <a:gd name="T6" fmla="*/ 3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3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88" name="Freeform 488"/>
              <p:cNvSpPr>
                <a:spLocks/>
              </p:cNvSpPr>
              <p:nvPr/>
            </p:nvSpPr>
            <p:spPr bwMode="auto">
              <a:xfrm>
                <a:off x="2036" y="2000"/>
                <a:ext cx="10" cy="10"/>
              </a:xfrm>
              <a:custGeom>
                <a:avLst/>
                <a:gdLst>
                  <a:gd name="T0" fmla="*/ 10 w 10"/>
                  <a:gd name="T1" fmla="*/ 8 h 10"/>
                  <a:gd name="T2" fmla="*/ 8 w 10"/>
                  <a:gd name="T3" fmla="*/ 0 h 10"/>
                  <a:gd name="T4" fmla="*/ 0 w 10"/>
                  <a:gd name="T5" fmla="*/ 2 h 10"/>
                  <a:gd name="T6" fmla="*/ 2 w 10"/>
                  <a:gd name="T7" fmla="*/ 10 h 10"/>
                  <a:gd name="T8" fmla="*/ 10 w 10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8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2" y="10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89" name="Freeform 489"/>
              <p:cNvSpPr>
                <a:spLocks/>
              </p:cNvSpPr>
              <p:nvPr/>
            </p:nvSpPr>
            <p:spPr bwMode="auto">
              <a:xfrm>
                <a:off x="2020" y="2005"/>
                <a:ext cx="11" cy="10"/>
              </a:xfrm>
              <a:custGeom>
                <a:avLst/>
                <a:gdLst>
                  <a:gd name="T0" fmla="*/ 11 w 11"/>
                  <a:gd name="T1" fmla="*/ 7 h 10"/>
                  <a:gd name="T2" fmla="*/ 8 w 11"/>
                  <a:gd name="T3" fmla="*/ 0 h 10"/>
                  <a:gd name="T4" fmla="*/ 0 w 11"/>
                  <a:gd name="T5" fmla="*/ 3 h 10"/>
                  <a:gd name="T6" fmla="*/ 2 w 11"/>
                  <a:gd name="T7" fmla="*/ 10 h 10"/>
                  <a:gd name="T8" fmla="*/ 11 w 11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90" name="Freeform 490"/>
              <p:cNvSpPr>
                <a:spLocks/>
              </p:cNvSpPr>
              <p:nvPr/>
            </p:nvSpPr>
            <p:spPr bwMode="auto">
              <a:xfrm>
                <a:off x="2005" y="2010"/>
                <a:ext cx="9" cy="10"/>
              </a:xfrm>
              <a:custGeom>
                <a:avLst/>
                <a:gdLst>
                  <a:gd name="T0" fmla="*/ 9 w 9"/>
                  <a:gd name="T1" fmla="*/ 7 h 10"/>
                  <a:gd name="T2" fmla="*/ 7 w 9"/>
                  <a:gd name="T3" fmla="*/ 0 h 10"/>
                  <a:gd name="T4" fmla="*/ 0 w 9"/>
                  <a:gd name="T5" fmla="*/ 3 h 10"/>
                  <a:gd name="T6" fmla="*/ 2 w 9"/>
                  <a:gd name="T7" fmla="*/ 10 h 10"/>
                  <a:gd name="T8" fmla="*/ 9 w 9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91" name="Freeform 491"/>
              <p:cNvSpPr>
                <a:spLocks/>
              </p:cNvSpPr>
              <p:nvPr/>
            </p:nvSpPr>
            <p:spPr bwMode="auto">
              <a:xfrm>
                <a:off x="1989" y="2015"/>
                <a:ext cx="9" cy="10"/>
              </a:xfrm>
              <a:custGeom>
                <a:avLst/>
                <a:gdLst>
                  <a:gd name="T0" fmla="*/ 9 w 9"/>
                  <a:gd name="T1" fmla="*/ 7 h 10"/>
                  <a:gd name="T2" fmla="*/ 7 w 9"/>
                  <a:gd name="T3" fmla="*/ 0 h 10"/>
                  <a:gd name="T4" fmla="*/ 0 w 9"/>
                  <a:gd name="T5" fmla="*/ 3 h 10"/>
                  <a:gd name="T6" fmla="*/ 2 w 9"/>
                  <a:gd name="T7" fmla="*/ 10 h 10"/>
                  <a:gd name="T8" fmla="*/ 9 w 9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92" name="Freeform 492"/>
              <p:cNvSpPr>
                <a:spLocks/>
              </p:cNvSpPr>
              <p:nvPr/>
            </p:nvSpPr>
            <p:spPr bwMode="auto">
              <a:xfrm>
                <a:off x="1972" y="2020"/>
                <a:ext cx="11" cy="9"/>
              </a:xfrm>
              <a:custGeom>
                <a:avLst/>
                <a:gdLst>
                  <a:gd name="T0" fmla="*/ 11 w 11"/>
                  <a:gd name="T1" fmla="*/ 7 h 9"/>
                  <a:gd name="T2" fmla="*/ 9 w 11"/>
                  <a:gd name="T3" fmla="*/ 0 h 9"/>
                  <a:gd name="T4" fmla="*/ 0 w 11"/>
                  <a:gd name="T5" fmla="*/ 2 h 9"/>
                  <a:gd name="T6" fmla="*/ 2 w 11"/>
                  <a:gd name="T7" fmla="*/ 9 h 9"/>
                  <a:gd name="T8" fmla="*/ 11 w 11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7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93" name="Freeform 493"/>
              <p:cNvSpPr>
                <a:spLocks/>
              </p:cNvSpPr>
              <p:nvPr/>
            </p:nvSpPr>
            <p:spPr bwMode="auto">
              <a:xfrm>
                <a:off x="1957" y="2025"/>
                <a:ext cx="10" cy="10"/>
              </a:xfrm>
              <a:custGeom>
                <a:avLst/>
                <a:gdLst>
                  <a:gd name="T0" fmla="*/ 10 w 10"/>
                  <a:gd name="T1" fmla="*/ 8 h 10"/>
                  <a:gd name="T2" fmla="*/ 8 w 10"/>
                  <a:gd name="T3" fmla="*/ 0 h 10"/>
                  <a:gd name="T4" fmla="*/ 0 w 10"/>
                  <a:gd name="T5" fmla="*/ 2 h 10"/>
                  <a:gd name="T6" fmla="*/ 2 w 10"/>
                  <a:gd name="T7" fmla="*/ 10 h 10"/>
                  <a:gd name="T8" fmla="*/ 10 w 10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8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2" y="10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94" name="Freeform 494"/>
              <p:cNvSpPr>
                <a:spLocks/>
              </p:cNvSpPr>
              <p:nvPr/>
            </p:nvSpPr>
            <p:spPr bwMode="auto">
              <a:xfrm>
                <a:off x="1941" y="2031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7 w 9"/>
                  <a:gd name="T3" fmla="*/ 0 h 9"/>
                  <a:gd name="T4" fmla="*/ 0 w 9"/>
                  <a:gd name="T5" fmla="*/ 2 h 9"/>
                  <a:gd name="T6" fmla="*/ 2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95" name="Freeform 495"/>
              <p:cNvSpPr>
                <a:spLocks/>
              </p:cNvSpPr>
              <p:nvPr/>
            </p:nvSpPr>
            <p:spPr bwMode="auto">
              <a:xfrm>
                <a:off x="1925" y="2035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3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3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96" name="Freeform 496"/>
              <p:cNvSpPr>
                <a:spLocks/>
              </p:cNvSpPr>
              <p:nvPr/>
            </p:nvSpPr>
            <p:spPr bwMode="auto">
              <a:xfrm>
                <a:off x="1909" y="2040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97" name="Freeform 497"/>
              <p:cNvSpPr>
                <a:spLocks/>
              </p:cNvSpPr>
              <p:nvPr/>
            </p:nvSpPr>
            <p:spPr bwMode="auto">
              <a:xfrm>
                <a:off x="1893" y="2045"/>
                <a:ext cx="11" cy="10"/>
              </a:xfrm>
              <a:custGeom>
                <a:avLst/>
                <a:gdLst>
                  <a:gd name="T0" fmla="*/ 11 w 11"/>
                  <a:gd name="T1" fmla="*/ 7 h 10"/>
                  <a:gd name="T2" fmla="*/ 8 w 11"/>
                  <a:gd name="T3" fmla="*/ 0 h 10"/>
                  <a:gd name="T4" fmla="*/ 0 w 11"/>
                  <a:gd name="T5" fmla="*/ 3 h 10"/>
                  <a:gd name="T6" fmla="*/ 2 w 11"/>
                  <a:gd name="T7" fmla="*/ 10 h 10"/>
                  <a:gd name="T8" fmla="*/ 11 w 11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98" name="Freeform 498"/>
              <p:cNvSpPr>
                <a:spLocks/>
              </p:cNvSpPr>
              <p:nvPr/>
            </p:nvSpPr>
            <p:spPr bwMode="auto">
              <a:xfrm>
                <a:off x="1878" y="2050"/>
                <a:ext cx="9" cy="10"/>
              </a:xfrm>
              <a:custGeom>
                <a:avLst/>
                <a:gdLst>
                  <a:gd name="T0" fmla="*/ 9 w 9"/>
                  <a:gd name="T1" fmla="*/ 8 h 10"/>
                  <a:gd name="T2" fmla="*/ 7 w 9"/>
                  <a:gd name="T3" fmla="*/ 0 h 10"/>
                  <a:gd name="T4" fmla="*/ 0 w 9"/>
                  <a:gd name="T5" fmla="*/ 2 h 10"/>
                  <a:gd name="T6" fmla="*/ 2 w 9"/>
                  <a:gd name="T7" fmla="*/ 10 h 10"/>
                  <a:gd name="T8" fmla="*/ 9 w 9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2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99" name="Freeform 499"/>
              <p:cNvSpPr>
                <a:spLocks/>
              </p:cNvSpPr>
              <p:nvPr/>
            </p:nvSpPr>
            <p:spPr bwMode="auto">
              <a:xfrm>
                <a:off x="1862" y="2055"/>
                <a:ext cx="9" cy="10"/>
              </a:xfrm>
              <a:custGeom>
                <a:avLst/>
                <a:gdLst>
                  <a:gd name="T0" fmla="*/ 9 w 9"/>
                  <a:gd name="T1" fmla="*/ 8 h 10"/>
                  <a:gd name="T2" fmla="*/ 7 w 9"/>
                  <a:gd name="T3" fmla="*/ 0 h 10"/>
                  <a:gd name="T4" fmla="*/ 0 w 9"/>
                  <a:gd name="T5" fmla="*/ 3 h 10"/>
                  <a:gd name="T6" fmla="*/ 2 w 9"/>
                  <a:gd name="T7" fmla="*/ 10 h 10"/>
                  <a:gd name="T8" fmla="*/ 9 w 9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00" name="Freeform 500"/>
              <p:cNvSpPr>
                <a:spLocks/>
              </p:cNvSpPr>
              <p:nvPr/>
            </p:nvSpPr>
            <p:spPr bwMode="auto">
              <a:xfrm>
                <a:off x="1845" y="2061"/>
                <a:ext cx="11" cy="9"/>
              </a:xfrm>
              <a:custGeom>
                <a:avLst/>
                <a:gdLst>
                  <a:gd name="T0" fmla="*/ 11 w 11"/>
                  <a:gd name="T1" fmla="*/ 7 h 9"/>
                  <a:gd name="T2" fmla="*/ 9 w 11"/>
                  <a:gd name="T3" fmla="*/ 0 h 9"/>
                  <a:gd name="T4" fmla="*/ 0 w 11"/>
                  <a:gd name="T5" fmla="*/ 2 h 9"/>
                  <a:gd name="T6" fmla="*/ 2 w 11"/>
                  <a:gd name="T7" fmla="*/ 9 h 9"/>
                  <a:gd name="T8" fmla="*/ 11 w 11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7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01" name="Freeform 501"/>
              <p:cNvSpPr>
                <a:spLocks/>
              </p:cNvSpPr>
              <p:nvPr/>
            </p:nvSpPr>
            <p:spPr bwMode="auto">
              <a:xfrm>
                <a:off x="1830" y="2065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02" name="Freeform 502"/>
              <p:cNvSpPr>
                <a:spLocks/>
              </p:cNvSpPr>
              <p:nvPr/>
            </p:nvSpPr>
            <p:spPr bwMode="auto">
              <a:xfrm>
                <a:off x="1814" y="2070"/>
                <a:ext cx="9" cy="10"/>
              </a:xfrm>
              <a:custGeom>
                <a:avLst/>
                <a:gdLst>
                  <a:gd name="T0" fmla="*/ 9 w 9"/>
                  <a:gd name="T1" fmla="*/ 7 h 10"/>
                  <a:gd name="T2" fmla="*/ 7 w 9"/>
                  <a:gd name="T3" fmla="*/ 0 h 10"/>
                  <a:gd name="T4" fmla="*/ 0 w 9"/>
                  <a:gd name="T5" fmla="*/ 3 h 10"/>
                  <a:gd name="T6" fmla="*/ 2 w 9"/>
                  <a:gd name="T7" fmla="*/ 10 h 10"/>
                  <a:gd name="T8" fmla="*/ 9 w 9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503" name="Freeform 503"/>
              <p:cNvSpPr>
                <a:spLocks/>
              </p:cNvSpPr>
              <p:nvPr/>
            </p:nvSpPr>
            <p:spPr bwMode="auto">
              <a:xfrm>
                <a:off x="1805" y="2075"/>
                <a:ext cx="3" cy="9"/>
              </a:xfrm>
              <a:custGeom>
                <a:avLst/>
                <a:gdLst>
                  <a:gd name="T0" fmla="*/ 3 w 3"/>
                  <a:gd name="T1" fmla="*/ 7 h 9"/>
                  <a:gd name="T2" fmla="*/ 1 w 3"/>
                  <a:gd name="T3" fmla="*/ 0 h 9"/>
                  <a:gd name="T4" fmla="*/ 0 w 3"/>
                  <a:gd name="T5" fmla="*/ 1 h 9"/>
                  <a:gd name="T6" fmla="*/ 2 w 3"/>
                  <a:gd name="T7" fmla="*/ 9 h 9"/>
                  <a:gd name="T8" fmla="*/ 3 w 3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" h="9">
                    <a:moveTo>
                      <a:pt x="3" y="7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2" y="9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</p:grpSp>
        <p:sp>
          <p:nvSpPr>
            <p:cNvPr id="8225" name="Rectangle 504"/>
            <p:cNvSpPr>
              <a:spLocks noChangeArrowheads="1"/>
            </p:cNvSpPr>
            <p:nvPr/>
          </p:nvSpPr>
          <p:spPr bwMode="auto">
            <a:xfrm>
              <a:off x="2076" y="1615"/>
              <a:ext cx="1117" cy="2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8226" name="Rectangle 505"/>
            <p:cNvSpPr>
              <a:spLocks noChangeArrowheads="1"/>
            </p:cNvSpPr>
            <p:nvPr/>
          </p:nvSpPr>
          <p:spPr bwMode="auto">
            <a:xfrm>
              <a:off x="2141" y="1654"/>
              <a:ext cx="31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Firma</a:t>
              </a:r>
              <a:endParaRPr lang="pl-PL" altLang="pl-PL"/>
            </a:p>
          </p:txBody>
        </p:sp>
        <p:sp>
          <p:nvSpPr>
            <p:cNvPr id="8227" name="Rectangle 506"/>
            <p:cNvSpPr>
              <a:spLocks noChangeArrowheads="1"/>
            </p:cNvSpPr>
            <p:nvPr/>
          </p:nvSpPr>
          <p:spPr bwMode="auto">
            <a:xfrm>
              <a:off x="2451" y="1657"/>
              <a:ext cx="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( </a:t>
              </a:r>
              <a:endParaRPr lang="pl-PL" altLang="pl-PL"/>
            </a:p>
          </p:txBody>
        </p:sp>
        <p:sp>
          <p:nvSpPr>
            <p:cNvPr id="8228" name="Rectangle 507"/>
            <p:cNvSpPr>
              <a:spLocks noChangeArrowheads="1"/>
            </p:cNvSpPr>
            <p:nvPr/>
          </p:nvSpPr>
          <p:spPr bwMode="auto">
            <a:xfrm>
              <a:off x="2519" y="1657"/>
              <a:ext cx="1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NrF</a:t>
              </a:r>
              <a:endParaRPr lang="pl-PL" altLang="pl-PL"/>
            </a:p>
          </p:txBody>
        </p:sp>
        <p:sp>
          <p:nvSpPr>
            <p:cNvPr id="8229" name="Rectangle 508"/>
            <p:cNvSpPr>
              <a:spLocks noChangeArrowheads="1"/>
            </p:cNvSpPr>
            <p:nvPr/>
          </p:nvSpPr>
          <p:spPr bwMode="auto">
            <a:xfrm>
              <a:off x="2706" y="1657"/>
              <a:ext cx="4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, Nazwa)</a:t>
              </a:r>
              <a:endParaRPr lang="pl-PL" altLang="pl-PL"/>
            </a:p>
          </p:txBody>
        </p:sp>
        <p:sp>
          <p:nvSpPr>
            <p:cNvPr id="8230" name="Rectangle 509"/>
            <p:cNvSpPr>
              <a:spLocks noChangeArrowheads="1"/>
            </p:cNvSpPr>
            <p:nvPr/>
          </p:nvSpPr>
          <p:spPr bwMode="auto">
            <a:xfrm>
              <a:off x="1246" y="2070"/>
              <a:ext cx="1144" cy="2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8231" name="Rectangle 510"/>
            <p:cNvSpPr>
              <a:spLocks noChangeArrowheads="1"/>
            </p:cNvSpPr>
            <p:nvPr/>
          </p:nvSpPr>
          <p:spPr bwMode="auto">
            <a:xfrm>
              <a:off x="1310" y="2110"/>
              <a:ext cx="3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Lokal</a:t>
              </a:r>
              <a:endParaRPr lang="pl-PL" altLang="pl-PL"/>
            </a:p>
          </p:txBody>
        </p:sp>
        <p:sp>
          <p:nvSpPr>
            <p:cNvPr id="8232" name="Rectangle 511"/>
            <p:cNvSpPr>
              <a:spLocks noChangeArrowheads="1"/>
            </p:cNvSpPr>
            <p:nvPr/>
          </p:nvSpPr>
          <p:spPr bwMode="auto">
            <a:xfrm>
              <a:off x="1602" y="2113"/>
              <a:ext cx="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( </a:t>
              </a:r>
              <a:endParaRPr lang="pl-PL" altLang="pl-PL"/>
            </a:p>
          </p:txBody>
        </p:sp>
        <p:sp>
          <p:nvSpPr>
            <p:cNvPr id="8233" name="Rectangle 512"/>
            <p:cNvSpPr>
              <a:spLocks noChangeArrowheads="1"/>
            </p:cNvSpPr>
            <p:nvPr/>
          </p:nvSpPr>
          <p:spPr bwMode="auto">
            <a:xfrm>
              <a:off x="1669" y="2113"/>
              <a:ext cx="1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NrF</a:t>
              </a:r>
              <a:endParaRPr lang="pl-PL" altLang="pl-PL"/>
            </a:p>
          </p:txBody>
        </p:sp>
        <p:sp>
          <p:nvSpPr>
            <p:cNvPr id="8234" name="Rectangle 513"/>
            <p:cNvSpPr>
              <a:spLocks noChangeArrowheads="1"/>
            </p:cNvSpPr>
            <p:nvPr/>
          </p:nvSpPr>
          <p:spPr bwMode="auto">
            <a:xfrm>
              <a:off x="1857" y="2113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endParaRPr lang="pl-PL" altLang="pl-PL"/>
            </a:p>
          </p:txBody>
        </p:sp>
        <p:sp>
          <p:nvSpPr>
            <p:cNvPr id="8235" name="Rectangle 514"/>
            <p:cNvSpPr>
              <a:spLocks noChangeArrowheads="1"/>
            </p:cNvSpPr>
            <p:nvPr/>
          </p:nvSpPr>
          <p:spPr bwMode="auto">
            <a:xfrm>
              <a:off x="1915" y="2113"/>
              <a:ext cx="3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Miejsce</a:t>
              </a:r>
              <a:endParaRPr lang="pl-PL" altLang="pl-PL"/>
            </a:p>
          </p:txBody>
        </p:sp>
        <p:sp>
          <p:nvSpPr>
            <p:cNvPr id="8236" name="Rectangle 515"/>
            <p:cNvSpPr>
              <a:spLocks noChangeArrowheads="1"/>
            </p:cNvSpPr>
            <p:nvPr/>
          </p:nvSpPr>
          <p:spPr bwMode="auto">
            <a:xfrm>
              <a:off x="2286" y="2113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pl-PL" altLang="pl-PL"/>
            </a:p>
          </p:txBody>
        </p:sp>
        <p:sp>
          <p:nvSpPr>
            <p:cNvPr id="8237" name="Rectangle 516"/>
            <p:cNvSpPr>
              <a:spLocks noChangeArrowheads="1"/>
            </p:cNvSpPr>
            <p:nvPr/>
          </p:nvSpPr>
          <p:spPr bwMode="auto">
            <a:xfrm>
              <a:off x="2806" y="2070"/>
              <a:ext cx="1323" cy="2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8238" name="Rectangle 517"/>
            <p:cNvSpPr>
              <a:spLocks noChangeArrowheads="1"/>
            </p:cNvSpPr>
            <p:nvPr/>
          </p:nvSpPr>
          <p:spPr bwMode="auto">
            <a:xfrm>
              <a:off x="2871" y="2110"/>
              <a:ext cx="6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Zatrudnienie</a:t>
              </a:r>
              <a:endParaRPr lang="pl-PL" altLang="pl-PL"/>
            </a:p>
          </p:txBody>
        </p:sp>
        <p:sp>
          <p:nvSpPr>
            <p:cNvPr id="8239" name="Rectangle 518"/>
            <p:cNvSpPr>
              <a:spLocks noChangeArrowheads="1"/>
            </p:cNvSpPr>
            <p:nvPr/>
          </p:nvSpPr>
          <p:spPr bwMode="auto">
            <a:xfrm>
              <a:off x="3524" y="2113"/>
              <a:ext cx="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( </a:t>
              </a:r>
              <a:endParaRPr lang="pl-PL" altLang="pl-PL"/>
            </a:p>
          </p:txBody>
        </p:sp>
        <p:sp>
          <p:nvSpPr>
            <p:cNvPr id="8240" name="Rectangle 519"/>
            <p:cNvSpPr>
              <a:spLocks noChangeArrowheads="1"/>
            </p:cNvSpPr>
            <p:nvPr/>
          </p:nvSpPr>
          <p:spPr bwMode="auto">
            <a:xfrm>
              <a:off x="3592" y="2113"/>
              <a:ext cx="1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NrF</a:t>
              </a:r>
              <a:endParaRPr lang="pl-PL" altLang="pl-PL"/>
            </a:p>
          </p:txBody>
        </p:sp>
        <p:sp>
          <p:nvSpPr>
            <p:cNvPr id="8241" name="Rectangle 520"/>
            <p:cNvSpPr>
              <a:spLocks noChangeArrowheads="1"/>
            </p:cNvSpPr>
            <p:nvPr/>
          </p:nvSpPr>
          <p:spPr bwMode="auto">
            <a:xfrm>
              <a:off x="3779" y="2113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endParaRPr lang="pl-PL" altLang="pl-PL"/>
            </a:p>
          </p:txBody>
        </p:sp>
        <p:sp>
          <p:nvSpPr>
            <p:cNvPr id="8242" name="Rectangle 521"/>
            <p:cNvSpPr>
              <a:spLocks noChangeArrowheads="1"/>
            </p:cNvSpPr>
            <p:nvPr/>
          </p:nvSpPr>
          <p:spPr bwMode="auto">
            <a:xfrm>
              <a:off x="3838" y="2113"/>
              <a:ext cx="1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NrP</a:t>
              </a:r>
              <a:endParaRPr lang="pl-PL" altLang="pl-PL"/>
            </a:p>
          </p:txBody>
        </p:sp>
        <p:sp>
          <p:nvSpPr>
            <p:cNvPr id="8243" name="Rectangle 522"/>
            <p:cNvSpPr>
              <a:spLocks noChangeArrowheads="1"/>
            </p:cNvSpPr>
            <p:nvPr/>
          </p:nvSpPr>
          <p:spPr bwMode="auto">
            <a:xfrm>
              <a:off x="4025" y="2113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pl-PL" altLang="pl-PL"/>
            </a:p>
          </p:txBody>
        </p:sp>
        <p:sp>
          <p:nvSpPr>
            <p:cNvPr id="8244" name="Rectangle 523"/>
            <p:cNvSpPr>
              <a:spLocks noChangeArrowheads="1"/>
            </p:cNvSpPr>
            <p:nvPr/>
          </p:nvSpPr>
          <p:spPr bwMode="auto">
            <a:xfrm>
              <a:off x="3180" y="2428"/>
              <a:ext cx="1272" cy="2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8245" name="Rectangle 524"/>
            <p:cNvSpPr>
              <a:spLocks noChangeArrowheads="1"/>
            </p:cNvSpPr>
            <p:nvPr/>
          </p:nvSpPr>
          <p:spPr bwMode="auto">
            <a:xfrm>
              <a:off x="3244" y="2468"/>
              <a:ext cx="5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Pracownik</a:t>
              </a:r>
              <a:endParaRPr lang="pl-PL" altLang="pl-PL"/>
            </a:p>
          </p:txBody>
        </p:sp>
        <p:sp>
          <p:nvSpPr>
            <p:cNvPr id="8246" name="Rectangle 525"/>
            <p:cNvSpPr>
              <a:spLocks noChangeArrowheads="1"/>
            </p:cNvSpPr>
            <p:nvPr/>
          </p:nvSpPr>
          <p:spPr bwMode="auto">
            <a:xfrm>
              <a:off x="3782" y="2471"/>
              <a:ext cx="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( </a:t>
              </a:r>
              <a:endParaRPr lang="pl-PL" altLang="pl-PL"/>
            </a:p>
          </p:txBody>
        </p:sp>
        <p:sp>
          <p:nvSpPr>
            <p:cNvPr id="8247" name="Rectangle 526"/>
            <p:cNvSpPr>
              <a:spLocks noChangeArrowheads="1"/>
            </p:cNvSpPr>
            <p:nvPr/>
          </p:nvSpPr>
          <p:spPr bwMode="auto">
            <a:xfrm>
              <a:off x="3849" y="2471"/>
              <a:ext cx="1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NrP</a:t>
              </a:r>
              <a:endParaRPr lang="pl-PL" altLang="pl-PL"/>
            </a:p>
          </p:txBody>
        </p:sp>
        <p:sp>
          <p:nvSpPr>
            <p:cNvPr id="8248" name="Rectangle 527"/>
            <p:cNvSpPr>
              <a:spLocks noChangeArrowheads="1"/>
            </p:cNvSpPr>
            <p:nvPr/>
          </p:nvSpPr>
          <p:spPr bwMode="auto">
            <a:xfrm>
              <a:off x="4037" y="247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endParaRPr lang="pl-PL" altLang="pl-PL"/>
            </a:p>
          </p:txBody>
        </p:sp>
        <p:sp>
          <p:nvSpPr>
            <p:cNvPr id="8249" name="Rectangle 528"/>
            <p:cNvSpPr>
              <a:spLocks noChangeArrowheads="1"/>
            </p:cNvSpPr>
            <p:nvPr/>
          </p:nvSpPr>
          <p:spPr bwMode="auto">
            <a:xfrm>
              <a:off x="4095" y="2471"/>
              <a:ext cx="26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NrOs</a:t>
              </a:r>
              <a:endParaRPr lang="pl-PL" altLang="pl-PL"/>
            </a:p>
          </p:txBody>
        </p:sp>
        <p:sp>
          <p:nvSpPr>
            <p:cNvPr id="8250" name="Rectangle 529"/>
            <p:cNvSpPr>
              <a:spLocks noChangeArrowheads="1"/>
            </p:cNvSpPr>
            <p:nvPr/>
          </p:nvSpPr>
          <p:spPr bwMode="auto">
            <a:xfrm>
              <a:off x="4348" y="2471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pl-PL" altLang="pl-PL"/>
            </a:p>
          </p:txBody>
        </p:sp>
        <p:sp>
          <p:nvSpPr>
            <p:cNvPr id="8251" name="Rectangle 530"/>
            <p:cNvSpPr>
              <a:spLocks noChangeArrowheads="1"/>
            </p:cNvSpPr>
            <p:nvPr/>
          </p:nvSpPr>
          <p:spPr bwMode="auto">
            <a:xfrm>
              <a:off x="3657" y="3171"/>
              <a:ext cx="1332" cy="2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8252" name="Rectangle 531"/>
            <p:cNvSpPr>
              <a:spLocks noChangeArrowheads="1"/>
            </p:cNvSpPr>
            <p:nvPr/>
          </p:nvSpPr>
          <p:spPr bwMode="auto">
            <a:xfrm>
              <a:off x="3721" y="3211"/>
              <a:ext cx="3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Osoba</a:t>
              </a:r>
              <a:endParaRPr lang="pl-PL" altLang="pl-PL"/>
            </a:p>
          </p:txBody>
        </p:sp>
        <p:sp>
          <p:nvSpPr>
            <p:cNvPr id="8253" name="Rectangle 532"/>
            <p:cNvSpPr>
              <a:spLocks noChangeArrowheads="1"/>
            </p:cNvSpPr>
            <p:nvPr/>
          </p:nvSpPr>
          <p:spPr bwMode="auto">
            <a:xfrm>
              <a:off x="4039" y="3214"/>
              <a:ext cx="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( </a:t>
              </a:r>
              <a:endParaRPr lang="pl-PL" altLang="pl-PL"/>
            </a:p>
          </p:txBody>
        </p:sp>
        <p:sp>
          <p:nvSpPr>
            <p:cNvPr id="8254" name="Rectangle 533"/>
            <p:cNvSpPr>
              <a:spLocks noChangeArrowheads="1"/>
            </p:cNvSpPr>
            <p:nvPr/>
          </p:nvSpPr>
          <p:spPr bwMode="auto">
            <a:xfrm>
              <a:off x="4106" y="3214"/>
              <a:ext cx="26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NrOs</a:t>
              </a:r>
              <a:endParaRPr lang="pl-PL" altLang="pl-PL"/>
            </a:p>
          </p:txBody>
        </p:sp>
        <p:sp>
          <p:nvSpPr>
            <p:cNvPr id="8255" name="Rectangle 534"/>
            <p:cNvSpPr>
              <a:spLocks noChangeArrowheads="1"/>
            </p:cNvSpPr>
            <p:nvPr/>
          </p:nvSpPr>
          <p:spPr bwMode="auto">
            <a:xfrm>
              <a:off x="4359" y="3214"/>
              <a:ext cx="5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, Nazwisko)</a:t>
              </a:r>
              <a:endParaRPr lang="pl-PL" altLang="pl-PL"/>
            </a:p>
          </p:txBody>
        </p:sp>
        <p:sp>
          <p:nvSpPr>
            <p:cNvPr id="8256" name="Rectangle 535"/>
            <p:cNvSpPr>
              <a:spLocks noChangeArrowheads="1"/>
            </p:cNvSpPr>
            <p:nvPr/>
          </p:nvSpPr>
          <p:spPr bwMode="auto">
            <a:xfrm>
              <a:off x="1986" y="3446"/>
              <a:ext cx="1434" cy="2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8257" name="Rectangle 536"/>
            <p:cNvSpPr>
              <a:spLocks noChangeArrowheads="1"/>
            </p:cNvSpPr>
            <p:nvPr/>
          </p:nvSpPr>
          <p:spPr bwMode="auto">
            <a:xfrm>
              <a:off x="2050" y="3485"/>
              <a:ext cx="64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Wyszkolenie</a:t>
              </a:r>
              <a:endParaRPr lang="pl-PL" altLang="pl-PL"/>
            </a:p>
          </p:txBody>
        </p:sp>
        <p:sp>
          <p:nvSpPr>
            <p:cNvPr id="8258" name="Rectangle 537"/>
            <p:cNvSpPr>
              <a:spLocks noChangeArrowheads="1"/>
            </p:cNvSpPr>
            <p:nvPr/>
          </p:nvSpPr>
          <p:spPr bwMode="auto">
            <a:xfrm>
              <a:off x="2679" y="3488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pl-PL" altLang="pl-PL"/>
            </a:p>
          </p:txBody>
        </p:sp>
        <p:sp>
          <p:nvSpPr>
            <p:cNvPr id="8259" name="Rectangle 538"/>
            <p:cNvSpPr>
              <a:spLocks noChangeArrowheads="1"/>
            </p:cNvSpPr>
            <p:nvPr/>
          </p:nvSpPr>
          <p:spPr bwMode="auto">
            <a:xfrm>
              <a:off x="2718" y="3488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pl-PL" altLang="pl-PL"/>
            </a:p>
          </p:txBody>
        </p:sp>
        <p:sp>
          <p:nvSpPr>
            <p:cNvPr id="8260" name="Rectangle 539"/>
            <p:cNvSpPr>
              <a:spLocks noChangeArrowheads="1"/>
            </p:cNvSpPr>
            <p:nvPr/>
          </p:nvSpPr>
          <p:spPr bwMode="auto">
            <a:xfrm>
              <a:off x="2747" y="3488"/>
              <a:ext cx="3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Zawód</a:t>
              </a:r>
              <a:endParaRPr lang="pl-PL" altLang="pl-PL"/>
            </a:p>
          </p:txBody>
        </p:sp>
        <p:sp>
          <p:nvSpPr>
            <p:cNvPr id="8261" name="Rectangle 540"/>
            <p:cNvSpPr>
              <a:spLocks noChangeArrowheads="1"/>
            </p:cNvSpPr>
            <p:nvPr/>
          </p:nvSpPr>
          <p:spPr bwMode="auto">
            <a:xfrm>
              <a:off x="3071" y="348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endParaRPr lang="pl-PL" altLang="pl-PL"/>
            </a:p>
          </p:txBody>
        </p:sp>
        <p:sp>
          <p:nvSpPr>
            <p:cNvPr id="8262" name="Rectangle 541"/>
            <p:cNvSpPr>
              <a:spLocks noChangeArrowheads="1"/>
            </p:cNvSpPr>
            <p:nvPr/>
          </p:nvSpPr>
          <p:spPr bwMode="auto">
            <a:xfrm>
              <a:off x="3129" y="3488"/>
              <a:ext cx="1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NrP</a:t>
              </a:r>
              <a:endParaRPr lang="pl-PL" altLang="pl-PL"/>
            </a:p>
          </p:txBody>
        </p:sp>
        <p:sp>
          <p:nvSpPr>
            <p:cNvPr id="8263" name="Rectangle 542"/>
            <p:cNvSpPr>
              <a:spLocks noChangeArrowheads="1"/>
            </p:cNvSpPr>
            <p:nvPr/>
          </p:nvSpPr>
          <p:spPr bwMode="auto">
            <a:xfrm>
              <a:off x="3316" y="3488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pl-PL" altLang="pl-PL"/>
            </a:p>
          </p:txBody>
        </p:sp>
        <p:sp>
          <p:nvSpPr>
            <p:cNvPr id="8264" name="Rectangle 543"/>
            <p:cNvSpPr>
              <a:spLocks noChangeArrowheads="1"/>
            </p:cNvSpPr>
            <p:nvPr/>
          </p:nvSpPr>
          <p:spPr bwMode="auto">
            <a:xfrm>
              <a:off x="1118" y="3177"/>
              <a:ext cx="2114" cy="2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8265" name="Rectangle 544"/>
            <p:cNvSpPr>
              <a:spLocks noChangeArrowheads="1"/>
            </p:cNvSpPr>
            <p:nvPr/>
          </p:nvSpPr>
          <p:spPr bwMode="auto">
            <a:xfrm>
              <a:off x="1182" y="3216"/>
              <a:ext cx="3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Dochód</a:t>
              </a:r>
              <a:endParaRPr lang="pl-PL" altLang="pl-PL"/>
            </a:p>
          </p:txBody>
        </p:sp>
        <p:sp>
          <p:nvSpPr>
            <p:cNvPr id="8266" name="Rectangle 545"/>
            <p:cNvSpPr>
              <a:spLocks noChangeArrowheads="1"/>
            </p:cNvSpPr>
            <p:nvPr/>
          </p:nvSpPr>
          <p:spPr bwMode="auto">
            <a:xfrm>
              <a:off x="1564" y="3219"/>
              <a:ext cx="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( </a:t>
              </a:r>
              <a:endParaRPr lang="pl-PL" altLang="pl-PL"/>
            </a:p>
          </p:txBody>
        </p:sp>
        <p:sp>
          <p:nvSpPr>
            <p:cNvPr id="8267" name="Rectangle 546"/>
            <p:cNvSpPr>
              <a:spLocks noChangeArrowheads="1"/>
            </p:cNvSpPr>
            <p:nvPr/>
          </p:nvSpPr>
          <p:spPr bwMode="auto">
            <a:xfrm>
              <a:off x="1632" y="3219"/>
              <a:ext cx="5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NrDochodu</a:t>
              </a:r>
              <a:endParaRPr lang="pl-PL" altLang="pl-PL"/>
            </a:p>
          </p:txBody>
        </p:sp>
        <p:sp>
          <p:nvSpPr>
            <p:cNvPr id="8268" name="Rectangle 547"/>
            <p:cNvSpPr>
              <a:spLocks noChangeArrowheads="1"/>
            </p:cNvSpPr>
            <p:nvPr/>
          </p:nvSpPr>
          <p:spPr bwMode="auto">
            <a:xfrm>
              <a:off x="2183" y="321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endParaRPr lang="pl-PL" altLang="pl-PL"/>
            </a:p>
          </p:txBody>
        </p:sp>
        <p:sp>
          <p:nvSpPr>
            <p:cNvPr id="8269" name="Rectangle 548"/>
            <p:cNvSpPr>
              <a:spLocks noChangeArrowheads="1"/>
            </p:cNvSpPr>
            <p:nvPr/>
          </p:nvSpPr>
          <p:spPr bwMode="auto">
            <a:xfrm>
              <a:off x="2241" y="3219"/>
              <a:ext cx="2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Wyp</a:t>
              </a:r>
              <a:endParaRPr lang="pl-PL" altLang="pl-PL"/>
            </a:p>
          </p:txBody>
        </p:sp>
        <p:sp>
          <p:nvSpPr>
            <p:cNvPr id="8270" name="Rectangle 549"/>
            <p:cNvSpPr>
              <a:spLocks noChangeArrowheads="1"/>
            </p:cNvSpPr>
            <p:nvPr/>
          </p:nvSpPr>
          <p:spPr bwMode="auto">
            <a:xfrm>
              <a:off x="2468" y="3219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ł</a:t>
              </a:r>
              <a:endParaRPr lang="pl-PL" altLang="pl-PL"/>
            </a:p>
          </p:txBody>
        </p:sp>
        <p:sp>
          <p:nvSpPr>
            <p:cNvPr id="8271" name="Rectangle 550"/>
            <p:cNvSpPr>
              <a:spLocks noChangeArrowheads="1"/>
            </p:cNvSpPr>
            <p:nvPr/>
          </p:nvSpPr>
          <p:spPr bwMode="auto">
            <a:xfrm>
              <a:off x="2500" y="3219"/>
              <a:ext cx="13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ata</a:t>
              </a:r>
              <a:endParaRPr lang="pl-PL" altLang="pl-PL"/>
            </a:p>
          </p:txBody>
        </p:sp>
        <p:sp>
          <p:nvSpPr>
            <p:cNvPr id="8272" name="Rectangle 551"/>
            <p:cNvSpPr>
              <a:spLocks noChangeArrowheads="1"/>
            </p:cNvSpPr>
            <p:nvPr/>
          </p:nvSpPr>
          <p:spPr bwMode="auto">
            <a:xfrm>
              <a:off x="2636" y="321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endParaRPr lang="pl-PL" altLang="pl-PL"/>
            </a:p>
          </p:txBody>
        </p:sp>
        <p:sp>
          <p:nvSpPr>
            <p:cNvPr id="8273" name="Rectangle 552"/>
            <p:cNvSpPr>
              <a:spLocks noChangeArrowheads="1"/>
            </p:cNvSpPr>
            <p:nvPr/>
          </p:nvSpPr>
          <p:spPr bwMode="auto">
            <a:xfrm>
              <a:off x="2695" y="3219"/>
              <a:ext cx="1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NrF</a:t>
              </a:r>
              <a:endParaRPr lang="pl-PL" altLang="pl-PL"/>
            </a:p>
          </p:txBody>
        </p:sp>
        <p:sp>
          <p:nvSpPr>
            <p:cNvPr id="8274" name="Rectangle 553"/>
            <p:cNvSpPr>
              <a:spLocks noChangeArrowheads="1"/>
            </p:cNvSpPr>
            <p:nvPr/>
          </p:nvSpPr>
          <p:spPr bwMode="auto">
            <a:xfrm>
              <a:off x="2882" y="321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pl-PL" altLang="pl-PL"/>
            </a:p>
          </p:txBody>
        </p:sp>
        <p:sp>
          <p:nvSpPr>
            <p:cNvPr id="8275" name="Rectangle 554"/>
            <p:cNvSpPr>
              <a:spLocks noChangeArrowheads="1"/>
            </p:cNvSpPr>
            <p:nvPr/>
          </p:nvSpPr>
          <p:spPr bwMode="auto">
            <a:xfrm>
              <a:off x="2911" y="3219"/>
              <a:ext cx="2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NrP</a:t>
              </a:r>
              <a:endParaRPr lang="pl-PL" altLang="pl-PL"/>
            </a:p>
          </p:txBody>
        </p:sp>
        <p:sp>
          <p:nvSpPr>
            <p:cNvPr id="8276" name="Rectangle 555"/>
            <p:cNvSpPr>
              <a:spLocks noChangeArrowheads="1"/>
            </p:cNvSpPr>
            <p:nvPr/>
          </p:nvSpPr>
          <p:spPr bwMode="auto">
            <a:xfrm>
              <a:off x="3128" y="3219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pl-PL" altLang="pl-PL"/>
            </a:p>
          </p:txBody>
        </p:sp>
        <p:sp>
          <p:nvSpPr>
            <p:cNvPr id="8277" name="Rectangle 556"/>
            <p:cNvSpPr>
              <a:spLocks noChangeArrowheads="1"/>
            </p:cNvSpPr>
            <p:nvPr/>
          </p:nvSpPr>
          <p:spPr bwMode="auto">
            <a:xfrm>
              <a:off x="2685" y="3709"/>
              <a:ext cx="1117" cy="2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8278" name="Rectangle 557"/>
            <p:cNvSpPr>
              <a:spLocks noChangeArrowheads="1"/>
            </p:cNvSpPr>
            <p:nvPr/>
          </p:nvSpPr>
          <p:spPr bwMode="auto">
            <a:xfrm>
              <a:off x="2750" y="3748"/>
              <a:ext cx="3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Imiona</a:t>
              </a:r>
              <a:endParaRPr lang="pl-PL" altLang="pl-PL"/>
            </a:p>
          </p:txBody>
        </p:sp>
        <p:sp>
          <p:nvSpPr>
            <p:cNvPr id="8279" name="Rectangle 558"/>
            <p:cNvSpPr>
              <a:spLocks noChangeArrowheads="1"/>
            </p:cNvSpPr>
            <p:nvPr/>
          </p:nvSpPr>
          <p:spPr bwMode="auto">
            <a:xfrm>
              <a:off x="3106" y="3751"/>
              <a:ext cx="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( </a:t>
              </a:r>
              <a:endParaRPr lang="pl-PL" altLang="pl-PL"/>
            </a:p>
          </p:txBody>
        </p:sp>
        <p:sp>
          <p:nvSpPr>
            <p:cNvPr id="8280" name="Rectangle 559"/>
            <p:cNvSpPr>
              <a:spLocks noChangeArrowheads="1"/>
            </p:cNvSpPr>
            <p:nvPr/>
          </p:nvSpPr>
          <p:spPr bwMode="auto">
            <a:xfrm>
              <a:off x="3174" y="3751"/>
              <a:ext cx="26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NrOs</a:t>
              </a:r>
              <a:endParaRPr lang="pl-PL" altLang="pl-PL"/>
            </a:p>
          </p:txBody>
        </p:sp>
        <p:sp>
          <p:nvSpPr>
            <p:cNvPr id="8281" name="Rectangle 560"/>
            <p:cNvSpPr>
              <a:spLocks noChangeArrowheads="1"/>
            </p:cNvSpPr>
            <p:nvPr/>
          </p:nvSpPr>
          <p:spPr bwMode="auto">
            <a:xfrm>
              <a:off x="3427" y="375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endParaRPr lang="pl-PL" altLang="pl-PL"/>
            </a:p>
          </p:txBody>
        </p:sp>
        <p:sp>
          <p:nvSpPr>
            <p:cNvPr id="8282" name="Rectangle 561"/>
            <p:cNvSpPr>
              <a:spLocks noChangeArrowheads="1"/>
            </p:cNvSpPr>
            <p:nvPr/>
          </p:nvSpPr>
          <p:spPr bwMode="auto">
            <a:xfrm>
              <a:off x="3485" y="3751"/>
              <a:ext cx="16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Imi</a:t>
              </a:r>
              <a:endParaRPr lang="pl-PL" altLang="pl-PL"/>
            </a:p>
          </p:txBody>
        </p:sp>
        <p:sp>
          <p:nvSpPr>
            <p:cNvPr id="8283" name="Rectangle 562"/>
            <p:cNvSpPr>
              <a:spLocks noChangeArrowheads="1"/>
            </p:cNvSpPr>
            <p:nvPr/>
          </p:nvSpPr>
          <p:spPr bwMode="auto">
            <a:xfrm>
              <a:off x="3646" y="3751"/>
              <a:ext cx="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ę</a:t>
              </a:r>
              <a:endParaRPr lang="pl-PL" altLang="pl-PL"/>
            </a:p>
          </p:txBody>
        </p:sp>
        <p:sp>
          <p:nvSpPr>
            <p:cNvPr id="8284" name="Rectangle 563"/>
            <p:cNvSpPr>
              <a:spLocks noChangeArrowheads="1"/>
            </p:cNvSpPr>
            <p:nvPr/>
          </p:nvSpPr>
          <p:spPr bwMode="auto">
            <a:xfrm>
              <a:off x="3698" y="3751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pl-PL" altLang="pl-PL"/>
            </a:p>
          </p:txBody>
        </p:sp>
        <p:sp>
          <p:nvSpPr>
            <p:cNvPr id="8285" name="Rectangle 564"/>
            <p:cNvSpPr>
              <a:spLocks noChangeArrowheads="1"/>
            </p:cNvSpPr>
            <p:nvPr/>
          </p:nvSpPr>
          <p:spPr bwMode="auto">
            <a:xfrm>
              <a:off x="3848" y="3709"/>
              <a:ext cx="1184" cy="2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8286" name="Rectangle 565"/>
            <p:cNvSpPr>
              <a:spLocks noChangeArrowheads="1"/>
            </p:cNvSpPr>
            <p:nvPr/>
          </p:nvSpPr>
          <p:spPr bwMode="auto">
            <a:xfrm>
              <a:off x="3913" y="3748"/>
              <a:ext cx="3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Adresy</a:t>
              </a:r>
              <a:endParaRPr lang="pl-PL" altLang="pl-PL"/>
            </a:p>
          </p:txBody>
        </p:sp>
        <p:sp>
          <p:nvSpPr>
            <p:cNvPr id="8287" name="Rectangle 566"/>
            <p:cNvSpPr>
              <a:spLocks noChangeArrowheads="1"/>
            </p:cNvSpPr>
            <p:nvPr/>
          </p:nvSpPr>
          <p:spPr bwMode="auto">
            <a:xfrm>
              <a:off x="4270" y="3751"/>
              <a:ext cx="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( </a:t>
              </a:r>
              <a:endParaRPr lang="pl-PL" altLang="pl-PL"/>
            </a:p>
          </p:txBody>
        </p:sp>
        <p:sp>
          <p:nvSpPr>
            <p:cNvPr id="8288" name="Rectangle 567"/>
            <p:cNvSpPr>
              <a:spLocks noChangeArrowheads="1"/>
            </p:cNvSpPr>
            <p:nvPr/>
          </p:nvSpPr>
          <p:spPr bwMode="auto">
            <a:xfrm>
              <a:off x="4337" y="3751"/>
              <a:ext cx="26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NrOs</a:t>
              </a:r>
              <a:endParaRPr lang="pl-PL" altLang="pl-PL"/>
            </a:p>
          </p:txBody>
        </p:sp>
        <p:sp>
          <p:nvSpPr>
            <p:cNvPr id="8289" name="Rectangle 568"/>
            <p:cNvSpPr>
              <a:spLocks noChangeArrowheads="1"/>
            </p:cNvSpPr>
            <p:nvPr/>
          </p:nvSpPr>
          <p:spPr bwMode="auto">
            <a:xfrm>
              <a:off x="4590" y="375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endParaRPr lang="pl-PL" altLang="pl-PL"/>
            </a:p>
          </p:txBody>
        </p:sp>
        <p:sp>
          <p:nvSpPr>
            <p:cNvPr id="8290" name="Rectangle 569"/>
            <p:cNvSpPr>
              <a:spLocks noChangeArrowheads="1"/>
            </p:cNvSpPr>
            <p:nvPr/>
          </p:nvSpPr>
          <p:spPr bwMode="auto">
            <a:xfrm>
              <a:off x="4649" y="3751"/>
              <a:ext cx="2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Adres</a:t>
              </a:r>
              <a:endParaRPr lang="pl-PL" altLang="pl-PL"/>
            </a:p>
          </p:txBody>
        </p:sp>
        <p:sp>
          <p:nvSpPr>
            <p:cNvPr id="8291" name="Rectangle 570"/>
            <p:cNvSpPr>
              <a:spLocks noChangeArrowheads="1"/>
            </p:cNvSpPr>
            <p:nvPr/>
          </p:nvSpPr>
          <p:spPr bwMode="auto">
            <a:xfrm>
              <a:off x="4928" y="3751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pl-PL" altLang="pl-PL"/>
            </a:p>
          </p:txBody>
        </p:sp>
        <p:grpSp>
          <p:nvGrpSpPr>
            <p:cNvPr id="8292" name="Group 571"/>
            <p:cNvGrpSpPr>
              <a:grpSpLocks/>
            </p:cNvGrpSpPr>
            <p:nvPr/>
          </p:nvGrpSpPr>
          <p:grpSpPr bwMode="auto">
            <a:xfrm>
              <a:off x="3379" y="3375"/>
              <a:ext cx="848" cy="335"/>
              <a:chOff x="3379" y="3375"/>
              <a:chExt cx="848" cy="335"/>
            </a:xfrm>
          </p:grpSpPr>
          <p:sp>
            <p:nvSpPr>
              <p:cNvPr id="8397" name="Freeform 572"/>
              <p:cNvSpPr>
                <a:spLocks/>
              </p:cNvSpPr>
              <p:nvPr/>
            </p:nvSpPr>
            <p:spPr bwMode="auto">
              <a:xfrm>
                <a:off x="4218" y="3375"/>
                <a:ext cx="9" cy="9"/>
              </a:xfrm>
              <a:custGeom>
                <a:avLst/>
                <a:gdLst>
                  <a:gd name="T0" fmla="*/ 9 w 9"/>
                  <a:gd name="T1" fmla="*/ 7 h 9"/>
                  <a:gd name="T2" fmla="*/ 7 w 9"/>
                  <a:gd name="T3" fmla="*/ 0 h 9"/>
                  <a:gd name="T4" fmla="*/ 0 w 9"/>
                  <a:gd name="T5" fmla="*/ 2 h 9"/>
                  <a:gd name="T6" fmla="*/ 2 w 9"/>
                  <a:gd name="T7" fmla="*/ 9 h 9"/>
                  <a:gd name="T8" fmla="*/ 9 w 9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7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98" name="Freeform 573"/>
              <p:cNvSpPr>
                <a:spLocks/>
              </p:cNvSpPr>
              <p:nvPr/>
            </p:nvSpPr>
            <p:spPr bwMode="auto">
              <a:xfrm>
                <a:off x="4202" y="3380"/>
                <a:ext cx="9" cy="11"/>
              </a:xfrm>
              <a:custGeom>
                <a:avLst/>
                <a:gdLst>
                  <a:gd name="T0" fmla="*/ 9 w 9"/>
                  <a:gd name="T1" fmla="*/ 8 h 11"/>
                  <a:gd name="T2" fmla="*/ 7 w 9"/>
                  <a:gd name="T3" fmla="*/ 0 h 11"/>
                  <a:gd name="T4" fmla="*/ 0 w 9"/>
                  <a:gd name="T5" fmla="*/ 3 h 11"/>
                  <a:gd name="T6" fmla="*/ 2 w 9"/>
                  <a:gd name="T7" fmla="*/ 11 h 11"/>
                  <a:gd name="T8" fmla="*/ 9 w 9"/>
                  <a:gd name="T9" fmla="*/ 8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8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99" name="Freeform 574"/>
              <p:cNvSpPr>
                <a:spLocks/>
              </p:cNvSpPr>
              <p:nvPr/>
            </p:nvSpPr>
            <p:spPr bwMode="auto">
              <a:xfrm>
                <a:off x="4186" y="3386"/>
                <a:ext cx="10" cy="11"/>
              </a:xfrm>
              <a:custGeom>
                <a:avLst/>
                <a:gdLst>
                  <a:gd name="T0" fmla="*/ 10 w 10"/>
                  <a:gd name="T1" fmla="*/ 8 h 11"/>
                  <a:gd name="T2" fmla="*/ 8 w 10"/>
                  <a:gd name="T3" fmla="*/ 0 h 11"/>
                  <a:gd name="T4" fmla="*/ 0 w 10"/>
                  <a:gd name="T5" fmla="*/ 4 h 11"/>
                  <a:gd name="T6" fmla="*/ 3 w 10"/>
                  <a:gd name="T7" fmla="*/ 11 h 11"/>
                  <a:gd name="T8" fmla="*/ 10 w 10"/>
                  <a:gd name="T9" fmla="*/ 8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8"/>
                    </a:moveTo>
                    <a:lnTo>
                      <a:pt x="8" y="0"/>
                    </a:lnTo>
                    <a:lnTo>
                      <a:pt x="0" y="4"/>
                    </a:lnTo>
                    <a:lnTo>
                      <a:pt x="3" y="11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00" name="Freeform 575"/>
              <p:cNvSpPr>
                <a:spLocks/>
              </p:cNvSpPr>
              <p:nvPr/>
            </p:nvSpPr>
            <p:spPr bwMode="auto">
              <a:xfrm>
                <a:off x="4171" y="3393"/>
                <a:ext cx="9" cy="10"/>
              </a:xfrm>
              <a:custGeom>
                <a:avLst/>
                <a:gdLst>
                  <a:gd name="T0" fmla="*/ 9 w 9"/>
                  <a:gd name="T1" fmla="*/ 7 h 10"/>
                  <a:gd name="T2" fmla="*/ 7 w 9"/>
                  <a:gd name="T3" fmla="*/ 0 h 10"/>
                  <a:gd name="T4" fmla="*/ 0 w 9"/>
                  <a:gd name="T5" fmla="*/ 3 h 10"/>
                  <a:gd name="T6" fmla="*/ 2 w 9"/>
                  <a:gd name="T7" fmla="*/ 10 h 10"/>
                  <a:gd name="T8" fmla="*/ 9 w 9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01" name="Freeform 576"/>
              <p:cNvSpPr>
                <a:spLocks/>
              </p:cNvSpPr>
              <p:nvPr/>
            </p:nvSpPr>
            <p:spPr bwMode="auto">
              <a:xfrm>
                <a:off x="4155" y="3399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02" name="Freeform 577"/>
              <p:cNvSpPr>
                <a:spLocks/>
              </p:cNvSpPr>
              <p:nvPr/>
            </p:nvSpPr>
            <p:spPr bwMode="auto">
              <a:xfrm>
                <a:off x="4140" y="3404"/>
                <a:ext cx="9" cy="11"/>
              </a:xfrm>
              <a:custGeom>
                <a:avLst/>
                <a:gdLst>
                  <a:gd name="T0" fmla="*/ 9 w 9"/>
                  <a:gd name="T1" fmla="*/ 7 h 11"/>
                  <a:gd name="T2" fmla="*/ 7 w 9"/>
                  <a:gd name="T3" fmla="*/ 0 h 11"/>
                  <a:gd name="T4" fmla="*/ 0 w 9"/>
                  <a:gd name="T5" fmla="*/ 3 h 11"/>
                  <a:gd name="T6" fmla="*/ 2 w 9"/>
                  <a:gd name="T7" fmla="*/ 11 h 11"/>
                  <a:gd name="T8" fmla="*/ 9 w 9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03" name="Freeform 578"/>
              <p:cNvSpPr>
                <a:spLocks/>
              </p:cNvSpPr>
              <p:nvPr/>
            </p:nvSpPr>
            <p:spPr bwMode="auto">
              <a:xfrm>
                <a:off x="4124" y="3410"/>
                <a:ext cx="9" cy="11"/>
              </a:xfrm>
              <a:custGeom>
                <a:avLst/>
                <a:gdLst>
                  <a:gd name="T0" fmla="*/ 9 w 9"/>
                  <a:gd name="T1" fmla="*/ 8 h 11"/>
                  <a:gd name="T2" fmla="*/ 7 w 9"/>
                  <a:gd name="T3" fmla="*/ 0 h 11"/>
                  <a:gd name="T4" fmla="*/ 0 w 9"/>
                  <a:gd name="T5" fmla="*/ 4 h 11"/>
                  <a:gd name="T6" fmla="*/ 2 w 9"/>
                  <a:gd name="T7" fmla="*/ 11 h 11"/>
                  <a:gd name="T8" fmla="*/ 9 w 9"/>
                  <a:gd name="T9" fmla="*/ 8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8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2" y="11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04" name="Freeform 579"/>
              <p:cNvSpPr>
                <a:spLocks/>
              </p:cNvSpPr>
              <p:nvPr/>
            </p:nvSpPr>
            <p:spPr bwMode="auto">
              <a:xfrm>
                <a:off x="4108" y="3417"/>
                <a:ext cx="11" cy="10"/>
              </a:xfrm>
              <a:custGeom>
                <a:avLst/>
                <a:gdLst>
                  <a:gd name="T0" fmla="*/ 11 w 11"/>
                  <a:gd name="T1" fmla="*/ 7 h 10"/>
                  <a:gd name="T2" fmla="*/ 9 w 11"/>
                  <a:gd name="T3" fmla="*/ 0 h 10"/>
                  <a:gd name="T4" fmla="*/ 0 w 11"/>
                  <a:gd name="T5" fmla="*/ 3 h 10"/>
                  <a:gd name="T6" fmla="*/ 3 w 11"/>
                  <a:gd name="T7" fmla="*/ 10 h 10"/>
                  <a:gd name="T8" fmla="*/ 11 w 11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7"/>
                    </a:moveTo>
                    <a:lnTo>
                      <a:pt x="9" y="0"/>
                    </a:lnTo>
                    <a:lnTo>
                      <a:pt x="0" y="3"/>
                    </a:lnTo>
                    <a:lnTo>
                      <a:pt x="3" y="10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05" name="Freeform 580"/>
              <p:cNvSpPr>
                <a:spLocks/>
              </p:cNvSpPr>
              <p:nvPr/>
            </p:nvSpPr>
            <p:spPr bwMode="auto">
              <a:xfrm>
                <a:off x="4093" y="3423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06" name="Freeform 581"/>
              <p:cNvSpPr>
                <a:spLocks/>
              </p:cNvSpPr>
              <p:nvPr/>
            </p:nvSpPr>
            <p:spPr bwMode="auto">
              <a:xfrm>
                <a:off x="4077" y="3429"/>
                <a:ext cx="11" cy="9"/>
              </a:xfrm>
              <a:custGeom>
                <a:avLst/>
                <a:gdLst>
                  <a:gd name="T0" fmla="*/ 11 w 11"/>
                  <a:gd name="T1" fmla="*/ 7 h 9"/>
                  <a:gd name="T2" fmla="*/ 9 w 11"/>
                  <a:gd name="T3" fmla="*/ 0 h 9"/>
                  <a:gd name="T4" fmla="*/ 0 w 11"/>
                  <a:gd name="T5" fmla="*/ 2 h 9"/>
                  <a:gd name="T6" fmla="*/ 2 w 11"/>
                  <a:gd name="T7" fmla="*/ 9 h 9"/>
                  <a:gd name="T8" fmla="*/ 11 w 11"/>
                  <a:gd name="T9" fmla="*/ 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7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2" y="9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07" name="Freeform 582"/>
              <p:cNvSpPr>
                <a:spLocks/>
              </p:cNvSpPr>
              <p:nvPr/>
            </p:nvSpPr>
            <p:spPr bwMode="auto">
              <a:xfrm>
                <a:off x="4062" y="3434"/>
                <a:ext cx="10" cy="11"/>
              </a:xfrm>
              <a:custGeom>
                <a:avLst/>
                <a:gdLst>
                  <a:gd name="T0" fmla="*/ 10 w 10"/>
                  <a:gd name="T1" fmla="*/ 8 h 11"/>
                  <a:gd name="T2" fmla="*/ 8 w 10"/>
                  <a:gd name="T3" fmla="*/ 0 h 11"/>
                  <a:gd name="T4" fmla="*/ 0 w 10"/>
                  <a:gd name="T5" fmla="*/ 3 h 11"/>
                  <a:gd name="T6" fmla="*/ 2 w 10"/>
                  <a:gd name="T7" fmla="*/ 11 h 11"/>
                  <a:gd name="T8" fmla="*/ 10 w 10"/>
                  <a:gd name="T9" fmla="*/ 8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8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08" name="Freeform 583"/>
              <p:cNvSpPr>
                <a:spLocks/>
              </p:cNvSpPr>
              <p:nvPr/>
            </p:nvSpPr>
            <p:spPr bwMode="auto">
              <a:xfrm>
                <a:off x="4046" y="3441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09" name="Freeform 584"/>
              <p:cNvSpPr>
                <a:spLocks/>
              </p:cNvSpPr>
              <p:nvPr/>
            </p:nvSpPr>
            <p:spPr bwMode="auto">
              <a:xfrm>
                <a:off x="4031" y="3447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10" name="Freeform 585"/>
              <p:cNvSpPr>
                <a:spLocks/>
              </p:cNvSpPr>
              <p:nvPr/>
            </p:nvSpPr>
            <p:spPr bwMode="auto">
              <a:xfrm>
                <a:off x="4016" y="3453"/>
                <a:ext cx="9" cy="10"/>
              </a:xfrm>
              <a:custGeom>
                <a:avLst/>
                <a:gdLst>
                  <a:gd name="T0" fmla="*/ 9 w 9"/>
                  <a:gd name="T1" fmla="*/ 7 h 10"/>
                  <a:gd name="T2" fmla="*/ 7 w 9"/>
                  <a:gd name="T3" fmla="*/ 0 h 10"/>
                  <a:gd name="T4" fmla="*/ 0 w 9"/>
                  <a:gd name="T5" fmla="*/ 3 h 10"/>
                  <a:gd name="T6" fmla="*/ 2 w 9"/>
                  <a:gd name="T7" fmla="*/ 10 h 10"/>
                  <a:gd name="T8" fmla="*/ 9 w 9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11" name="Freeform 586"/>
              <p:cNvSpPr>
                <a:spLocks/>
              </p:cNvSpPr>
              <p:nvPr/>
            </p:nvSpPr>
            <p:spPr bwMode="auto">
              <a:xfrm>
                <a:off x="4000" y="3458"/>
                <a:ext cx="10" cy="11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0 h 11"/>
                  <a:gd name="T4" fmla="*/ 0 w 10"/>
                  <a:gd name="T5" fmla="*/ 3 h 11"/>
                  <a:gd name="T6" fmla="*/ 2 w 10"/>
                  <a:gd name="T7" fmla="*/ 11 h 11"/>
                  <a:gd name="T8" fmla="*/ 10 w 10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12" name="Freeform 587"/>
              <p:cNvSpPr>
                <a:spLocks/>
              </p:cNvSpPr>
              <p:nvPr/>
            </p:nvSpPr>
            <p:spPr bwMode="auto">
              <a:xfrm>
                <a:off x="3985" y="3464"/>
                <a:ext cx="9" cy="11"/>
              </a:xfrm>
              <a:custGeom>
                <a:avLst/>
                <a:gdLst>
                  <a:gd name="T0" fmla="*/ 9 w 9"/>
                  <a:gd name="T1" fmla="*/ 8 h 11"/>
                  <a:gd name="T2" fmla="*/ 7 w 9"/>
                  <a:gd name="T3" fmla="*/ 0 h 11"/>
                  <a:gd name="T4" fmla="*/ 0 w 9"/>
                  <a:gd name="T5" fmla="*/ 4 h 11"/>
                  <a:gd name="T6" fmla="*/ 2 w 9"/>
                  <a:gd name="T7" fmla="*/ 11 h 11"/>
                  <a:gd name="T8" fmla="*/ 9 w 9"/>
                  <a:gd name="T9" fmla="*/ 8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8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2" y="11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13" name="Freeform 588"/>
              <p:cNvSpPr>
                <a:spLocks/>
              </p:cNvSpPr>
              <p:nvPr/>
            </p:nvSpPr>
            <p:spPr bwMode="auto">
              <a:xfrm>
                <a:off x="3969" y="3471"/>
                <a:ext cx="9" cy="10"/>
              </a:xfrm>
              <a:custGeom>
                <a:avLst/>
                <a:gdLst>
                  <a:gd name="T0" fmla="*/ 9 w 9"/>
                  <a:gd name="T1" fmla="*/ 7 h 10"/>
                  <a:gd name="T2" fmla="*/ 7 w 9"/>
                  <a:gd name="T3" fmla="*/ 0 h 10"/>
                  <a:gd name="T4" fmla="*/ 0 w 9"/>
                  <a:gd name="T5" fmla="*/ 3 h 10"/>
                  <a:gd name="T6" fmla="*/ 2 w 9"/>
                  <a:gd name="T7" fmla="*/ 10 h 10"/>
                  <a:gd name="T8" fmla="*/ 9 w 9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14" name="Freeform 589"/>
              <p:cNvSpPr>
                <a:spLocks/>
              </p:cNvSpPr>
              <p:nvPr/>
            </p:nvSpPr>
            <p:spPr bwMode="auto">
              <a:xfrm>
                <a:off x="3953" y="3477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15" name="Freeform 590"/>
              <p:cNvSpPr>
                <a:spLocks/>
              </p:cNvSpPr>
              <p:nvPr/>
            </p:nvSpPr>
            <p:spPr bwMode="auto">
              <a:xfrm>
                <a:off x="3938" y="3483"/>
                <a:ext cx="9" cy="11"/>
              </a:xfrm>
              <a:custGeom>
                <a:avLst/>
                <a:gdLst>
                  <a:gd name="T0" fmla="*/ 9 w 9"/>
                  <a:gd name="T1" fmla="*/ 7 h 11"/>
                  <a:gd name="T2" fmla="*/ 7 w 9"/>
                  <a:gd name="T3" fmla="*/ 0 h 11"/>
                  <a:gd name="T4" fmla="*/ 0 w 9"/>
                  <a:gd name="T5" fmla="*/ 3 h 11"/>
                  <a:gd name="T6" fmla="*/ 2 w 9"/>
                  <a:gd name="T7" fmla="*/ 11 h 11"/>
                  <a:gd name="T8" fmla="*/ 9 w 9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16" name="Freeform 591"/>
              <p:cNvSpPr>
                <a:spLocks/>
              </p:cNvSpPr>
              <p:nvPr/>
            </p:nvSpPr>
            <p:spPr bwMode="auto">
              <a:xfrm>
                <a:off x="3922" y="3488"/>
                <a:ext cx="10" cy="11"/>
              </a:xfrm>
              <a:custGeom>
                <a:avLst/>
                <a:gdLst>
                  <a:gd name="T0" fmla="*/ 10 w 10"/>
                  <a:gd name="T1" fmla="*/ 8 h 11"/>
                  <a:gd name="T2" fmla="*/ 8 w 10"/>
                  <a:gd name="T3" fmla="*/ 0 h 11"/>
                  <a:gd name="T4" fmla="*/ 0 w 10"/>
                  <a:gd name="T5" fmla="*/ 3 h 11"/>
                  <a:gd name="T6" fmla="*/ 2 w 10"/>
                  <a:gd name="T7" fmla="*/ 11 h 11"/>
                  <a:gd name="T8" fmla="*/ 10 w 10"/>
                  <a:gd name="T9" fmla="*/ 8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8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17" name="Freeform 592"/>
              <p:cNvSpPr>
                <a:spLocks/>
              </p:cNvSpPr>
              <p:nvPr/>
            </p:nvSpPr>
            <p:spPr bwMode="auto">
              <a:xfrm>
                <a:off x="3906" y="3495"/>
                <a:ext cx="11" cy="10"/>
              </a:xfrm>
              <a:custGeom>
                <a:avLst/>
                <a:gdLst>
                  <a:gd name="T0" fmla="*/ 11 w 11"/>
                  <a:gd name="T1" fmla="*/ 7 h 10"/>
                  <a:gd name="T2" fmla="*/ 9 w 11"/>
                  <a:gd name="T3" fmla="*/ 0 h 10"/>
                  <a:gd name="T4" fmla="*/ 0 w 11"/>
                  <a:gd name="T5" fmla="*/ 3 h 10"/>
                  <a:gd name="T6" fmla="*/ 3 w 11"/>
                  <a:gd name="T7" fmla="*/ 10 h 10"/>
                  <a:gd name="T8" fmla="*/ 11 w 11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7"/>
                    </a:moveTo>
                    <a:lnTo>
                      <a:pt x="9" y="0"/>
                    </a:lnTo>
                    <a:lnTo>
                      <a:pt x="0" y="3"/>
                    </a:lnTo>
                    <a:lnTo>
                      <a:pt x="3" y="10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18" name="Freeform 593"/>
              <p:cNvSpPr>
                <a:spLocks/>
              </p:cNvSpPr>
              <p:nvPr/>
            </p:nvSpPr>
            <p:spPr bwMode="auto">
              <a:xfrm>
                <a:off x="3891" y="3501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19" name="Freeform 594"/>
              <p:cNvSpPr>
                <a:spLocks/>
              </p:cNvSpPr>
              <p:nvPr/>
            </p:nvSpPr>
            <p:spPr bwMode="auto">
              <a:xfrm>
                <a:off x="3875" y="3507"/>
                <a:ext cx="11" cy="10"/>
              </a:xfrm>
              <a:custGeom>
                <a:avLst/>
                <a:gdLst>
                  <a:gd name="T0" fmla="*/ 11 w 11"/>
                  <a:gd name="T1" fmla="*/ 7 h 10"/>
                  <a:gd name="T2" fmla="*/ 9 w 11"/>
                  <a:gd name="T3" fmla="*/ 0 h 10"/>
                  <a:gd name="T4" fmla="*/ 0 w 11"/>
                  <a:gd name="T5" fmla="*/ 3 h 10"/>
                  <a:gd name="T6" fmla="*/ 2 w 11"/>
                  <a:gd name="T7" fmla="*/ 10 h 10"/>
                  <a:gd name="T8" fmla="*/ 11 w 11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7"/>
                    </a:moveTo>
                    <a:lnTo>
                      <a:pt x="9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20" name="Freeform 595"/>
              <p:cNvSpPr>
                <a:spLocks/>
              </p:cNvSpPr>
              <p:nvPr/>
            </p:nvSpPr>
            <p:spPr bwMode="auto">
              <a:xfrm>
                <a:off x="3860" y="3513"/>
                <a:ext cx="10" cy="10"/>
              </a:xfrm>
              <a:custGeom>
                <a:avLst/>
                <a:gdLst>
                  <a:gd name="T0" fmla="*/ 10 w 10"/>
                  <a:gd name="T1" fmla="*/ 8 h 10"/>
                  <a:gd name="T2" fmla="*/ 8 w 10"/>
                  <a:gd name="T3" fmla="*/ 0 h 10"/>
                  <a:gd name="T4" fmla="*/ 0 w 10"/>
                  <a:gd name="T5" fmla="*/ 2 h 10"/>
                  <a:gd name="T6" fmla="*/ 2 w 10"/>
                  <a:gd name="T7" fmla="*/ 10 h 10"/>
                  <a:gd name="T8" fmla="*/ 10 w 10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8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2" y="10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21" name="Freeform 596"/>
              <p:cNvSpPr>
                <a:spLocks/>
              </p:cNvSpPr>
              <p:nvPr/>
            </p:nvSpPr>
            <p:spPr bwMode="auto">
              <a:xfrm>
                <a:off x="3845" y="3518"/>
                <a:ext cx="9" cy="11"/>
              </a:xfrm>
              <a:custGeom>
                <a:avLst/>
                <a:gdLst>
                  <a:gd name="T0" fmla="*/ 9 w 9"/>
                  <a:gd name="T1" fmla="*/ 8 h 11"/>
                  <a:gd name="T2" fmla="*/ 7 w 9"/>
                  <a:gd name="T3" fmla="*/ 0 h 11"/>
                  <a:gd name="T4" fmla="*/ 0 w 9"/>
                  <a:gd name="T5" fmla="*/ 4 h 11"/>
                  <a:gd name="T6" fmla="*/ 2 w 9"/>
                  <a:gd name="T7" fmla="*/ 11 h 11"/>
                  <a:gd name="T8" fmla="*/ 9 w 9"/>
                  <a:gd name="T9" fmla="*/ 8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8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2" y="11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22" name="Freeform 597"/>
              <p:cNvSpPr>
                <a:spLocks/>
              </p:cNvSpPr>
              <p:nvPr/>
            </p:nvSpPr>
            <p:spPr bwMode="auto">
              <a:xfrm>
                <a:off x="3829" y="3525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3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3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23" name="Freeform 598"/>
              <p:cNvSpPr>
                <a:spLocks/>
              </p:cNvSpPr>
              <p:nvPr/>
            </p:nvSpPr>
            <p:spPr bwMode="auto">
              <a:xfrm>
                <a:off x="3814" y="3531"/>
                <a:ext cx="9" cy="10"/>
              </a:xfrm>
              <a:custGeom>
                <a:avLst/>
                <a:gdLst>
                  <a:gd name="T0" fmla="*/ 9 w 9"/>
                  <a:gd name="T1" fmla="*/ 7 h 10"/>
                  <a:gd name="T2" fmla="*/ 7 w 9"/>
                  <a:gd name="T3" fmla="*/ 0 h 10"/>
                  <a:gd name="T4" fmla="*/ 0 w 9"/>
                  <a:gd name="T5" fmla="*/ 3 h 10"/>
                  <a:gd name="T6" fmla="*/ 2 w 9"/>
                  <a:gd name="T7" fmla="*/ 10 h 10"/>
                  <a:gd name="T8" fmla="*/ 9 w 9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24" name="Freeform 599"/>
              <p:cNvSpPr>
                <a:spLocks/>
              </p:cNvSpPr>
              <p:nvPr/>
            </p:nvSpPr>
            <p:spPr bwMode="auto">
              <a:xfrm>
                <a:off x="3798" y="3537"/>
                <a:ext cx="10" cy="11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0 h 11"/>
                  <a:gd name="T4" fmla="*/ 0 w 10"/>
                  <a:gd name="T5" fmla="*/ 3 h 11"/>
                  <a:gd name="T6" fmla="*/ 2 w 10"/>
                  <a:gd name="T7" fmla="*/ 11 h 11"/>
                  <a:gd name="T8" fmla="*/ 10 w 10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25" name="Freeform 600"/>
              <p:cNvSpPr>
                <a:spLocks/>
              </p:cNvSpPr>
              <p:nvPr/>
            </p:nvSpPr>
            <p:spPr bwMode="auto">
              <a:xfrm>
                <a:off x="3783" y="3542"/>
                <a:ext cx="9" cy="11"/>
              </a:xfrm>
              <a:custGeom>
                <a:avLst/>
                <a:gdLst>
                  <a:gd name="T0" fmla="*/ 9 w 9"/>
                  <a:gd name="T1" fmla="*/ 8 h 11"/>
                  <a:gd name="T2" fmla="*/ 7 w 9"/>
                  <a:gd name="T3" fmla="*/ 0 h 11"/>
                  <a:gd name="T4" fmla="*/ 0 w 9"/>
                  <a:gd name="T5" fmla="*/ 3 h 11"/>
                  <a:gd name="T6" fmla="*/ 2 w 9"/>
                  <a:gd name="T7" fmla="*/ 11 h 11"/>
                  <a:gd name="T8" fmla="*/ 9 w 9"/>
                  <a:gd name="T9" fmla="*/ 8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8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26" name="Freeform 601"/>
              <p:cNvSpPr>
                <a:spLocks/>
              </p:cNvSpPr>
              <p:nvPr/>
            </p:nvSpPr>
            <p:spPr bwMode="auto">
              <a:xfrm>
                <a:off x="3767" y="3549"/>
                <a:ext cx="9" cy="10"/>
              </a:xfrm>
              <a:custGeom>
                <a:avLst/>
                <a:gdLst>
                  <a:gd name="T0" fmla="*/ 9 w 9"/>
                  <a:gd name="T1" fmla="*/ 7 h 10"/>
                  <a:gd name="T2" fmla="*/ 7 w 9"/>
                  <a:gd name="T3" fmla="*/ 0 h 10"/>
                  <a:gd name="T4" fmla="*/ 0 w 9"/>
                  <a:gd name="T5" fmla="*/ 3 h 10"/>
                  <a:gd name="T6" fmla="*/ 2 w 9"/>
                  <a:gd name="T7" fmla="*/ 10 h 10"/>
                  <a:gd name="T8" fmla="*/ 9 w 9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27" name="Freeform 602"/>
              <p:cNvSpPr>
                <a:spLocks/>
              </p:cNvSpPr>
              <p:nvPr/>
            </p:nvSpPr>
            <p:spPr bwMode="auto">
              <a:xfrm>
                <a:off x="3751" y="3555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28" name="Freeform 603"/>
              <p:cNvSpPr>
                <a:spLocks/>
              </p:cNvSpPr>
              <p:nvPr/>
            </p:nvSpPr>
            <p:spPr bwMode="auto">
              <a:xfrm>
                <a:off x="3736" y="3561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29" name="Freeform 604"/>
              <p:cNvSpPr>
                <a:spLocks/>
              </p:cNvSpPr>
              <p:nvPr/>
            </p:nvSpPr>
            <p:spPr bwMode="auto">
              <a:xfrm>
                <a:off x="3720" y="3567"/>
                <a:ext cx="11" cy="10"/>
              </a:xfrm>
              <a:custGeom>
                <a:avLst/>
                <a:gdLst>
                  <a:gd name="T0" fmla="*/ 11 w 11"/>
                  <a:gd name="T1" fmla="*/ 8 h 10"/>
                  <a:gd name="T2" fmla="*/ 8 w 11"/>
                  <a:gd name="T3" fmla="*/ 0 h 10"/>
                  <a:gd name="T4" fmla="*/ 0 w 11"/>
                  <a:gd name="T5" fmla="*/ 2 h 10"/>
                  <a:gd name="T6" fmla="*/ 2 w 11"/>
                  <a:gd name="T7" fmla="*/ 10 h 10"/>
                  <a:gd name="T8" fmla="*/ 11 w 11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8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2" y="10"/>
                    </a:ln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30" name="Freeform 605"/>
              <p:cNvSpPr>
                <a:spLocks/>
              </p:cNvSpPr>
              <p:nvPr/>
            </p:nvSpPr>
            <p:spPr bwMode="auto">
              <a:xfrm>
                <a:off x="3705" y="3572"/>
                <a:ext cx="10" cy="11"/>
              </a:xfrm>
              <a:custGeom>
                <a:avLst/>
                <a:gdLst>
                  <a:gd name="T0" fmla="*/ 10 w 10"/>
                  <a:gd name="T1" fmla="*/ 8 h 11"/>
                  <a:gd name="T2" fmla="*/ 8 w 10"/>
                  <a:gd name="T3" fmla="*/ 0 h 11"/>
                  <a:gd name="T4" fmla="*/ 0 w 10"/>
                  <a:gd name="T5" fmla="*/ 4 h 11"/>
                  <a:gd name="T6" fmla="*/ 2 w 10"/>
                  <a:gd name="T7" fmla="*/ 11 h 11"/>
                  <a:gd name="T8" fmla="*/ 10 w 10"/>
                  <a:gd name="T9" fmla="*/ 8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8"/>
                    </a:moveTo>
                    <a:lnTo>
                      <a:pt x="8" y="0"/>
                    </a:lnTo>
                    <a:lnTo>
                      <a:pt x="0" y="4"/>
                    </a:lnTo>
                    <a:lnTo>
                      <a:pt x="2" y="11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31" name="Freeform 606"/>
              <p:cNvSpPr>
                <a:spLocks/>
              </p:cNvSpPr>
              <p:nvPr/>
            </p:nvSpPr>
            <p:spPr bwMode="auto">
              <a:xfrm>
                <a:off x="3689" y="3579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32" name="Freeform 607"/>
              <p:cNvSpPr>
                <a:spLocks/>
              </p:cNvSpPr>
              <p:nvPr/>
            </p:nvSpPr>
            <p:spPr bwMode="auto">
              <a:xfrm>
                <a:off x="3673" y="3585"/>
                <a:ext cx="11" cy="10"/>
              </a:xfrm>
              <a:custGeom>
                <a:avLst/>
                <a:gdLst>
                  <a:gd name="T0" fmla="*/ 11 w 11"/>
                  <a:gd name="T1" fmla="*/ 7 h 10"/>
                  <a:gd name="T2" fmla="*/ 9 w 11"/>
                  <a:gd name="T3" fmla="*/ 0 h 10"/>
                  <a:gd name="T4" fmla="*/ 0 w 11"/>
                  <a:gd name="T5" fmla="*/ 3 h 10"/>
                  <a:gd name="T6" fmla="*/ 2 w 11"/>
                  <a:gd name="T7" fmla="*/ 10 h 10"/>
                  <a:gd name="T8" fmla="*/ 11 w 11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7"/>
                    </a:moveTo>
                    <a:lnTo>
                      <a:pt x="9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33" name="Freeform 608"/>
              <p:cNvSpPr>
                <a:spLocks/>
              </p:cNvSpPr>
              <p:nvPr/>
            </p:nvSpPr>
            <p:spPr bwMode="auto">
              <a:xfrm>
                <a:off x="3658" y="3591"/>
                <a:ext cx="10" cy="11"/>
              </a:xfrm>
              <a:custGeom>
                <a:avLst/>
                <a:gdLst>
                  <a:gd name="T0" fmla="*/ 10 w 10"/>
                  <a:gd name="T1" fmla="*/ 7 h 11"/>
                  <a:gd name="T2" fmla="*/ 8 w 10"/>
                  <a:gd name="T3" fmla="*/ 0 h 11"/>
                  <a:gd name="T4" fmla="*/ 0 w 10"/>
                  <a:gd name="T5" fmla="*/ 3 h 11"/>
                  <a:gd name="T6" fmla="*/ 2 w 10"/>
                  <a:gd name="T7" fmla="*/ 11 h 11"/>
                  <a:gd name="T8" fmla="*/ 10 w 10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34" name="Freeform 609"/>
              <p:cNvSpPr>
                <a:spLocks/>
              </p:cNvSpPr>
              <p:nvPr/>
            </p:nvSpPr>
            <p:spPr bwMode="auto">
              <a:xfrm>
                <a:off x="3643" y="3597"/>
                <a:ext cx="9" cy="10"/>
              </a:xfrm>
              <a:custGeom>
                <a:avLst/>
                <a:gdLst>
                  <a:gd name="T0" fmla="*/ 9 w 9"/>
                  <a:gd name="T1" fmla="*/ 8 h 10"/>
                  <a:gd name="T2" fmla="*/ 7 w 9"/>
                  <a:gd name="T3" fmla="*/ 0 h 10"/>
                  <a:gd name="T4" fmla="*/ 0 w 9"/>
                  <a:gd name="T5" fmla="*/ 2 h 10"/>
                  <a:gd name="T6" fmla="*/ 2 w 9"/>
                  <a:gd name="T7" fmla="*/ 10 h 10"/>
                  <a:gd name="T8" fmla="*/ 9 w 9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2" y="10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35" name="Freeform 610"/>
              <p:cNvSpPr>
                <a:spLocks/>
              </p:cNvSpPr>
              <p:nvPr/>
            </p:nvSpPr>
            <p:spPr bwMode="auto">
              <a:xfrm>
                <a:off x="3627" y="3603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3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3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36" name="Freeform 611"/>
              <p:cNvSpPr>
                <a:spLocks/>
              </p:cNvSpPr>
              <p:nvPr/>
            </p:nvSpPr>
            <p:spPr bwMode="auto">
              <a:xfrm>
                <a:off x="3612" y="3609"/>
                <a:ext cx="9" cy="10"/>
              </a:xfrm>
              <a:custGeom>
                <a:avLst/>
                <a:gdLst>
                  <a:gd name="T0" fmla="*/ 9 w 9"/>
                  <a:gd name="T1" fmla="*/ 7 h 10"/>
                  <a:gd name="T2" fmla="*/ 7 w 9"/>
                  <a:gd name="T3" fmla="*/ 0 h 10"/>
                  <a:gd name="T4" fmla="*/ 0 w 9"/>
                  <a:gd name="T5" fmla="*/ 3 h 10"/>
                  <a:gd name="T6" fmla="*/ 2 w 9"/>
                  <a:gd name="T7" fmla="*/ 10 h 10"/>
                  <a:gd name="T8" fmla="*/ 9 w 9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37" name="Freeform 612"/>
              <p:cNvSpPr>
                <a:spLocks/>
              </p:cNvSpPr>
              <p:nvPr/>
            </p:nvSpPr>
            <p:spPr bwMode="auto">
              <a:xfrm>
                <a:off x="3596" y="3615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38" name="Freeform 613"/>
              <p:cNvSpPr>
                <a:spLocks/>
              </p:cNvSpPr>
              <p:nvPr/>
            </p:nvSpPr>
            <p:spPr bwMode="auto">
              <a:xfrm>
                <a:off x="3581" y="3621"/>
                <a:ext cx="9" cy="11"/>
              </a:xfrm>
              <a:custGeom>
                <a:avLst/>
                <a:gdLst>
                  <a:gd name="T0" fmla="*/ 9 w 9"/>
                  <a:gd name="T1" fmla="*/ 8 h 11"/>
                  <a:gd name="T2" fmla="*/ 7 w 9"/>
                  <a:gd name="T3" fmla="*/ 0 h 11"/>
                  <a:gd name="T4" fmla="*/ 0 w 9"/>
                  <a:gd name="T5" fmla="*/ 3 h 11"/>
                  <a:gd name="T6" fmla="*/ 2 w 9"/>
                  <a:gd name="T7" fmla="*/ 11 h 11"/>
                  <a:gd name="T8" fmla="*/ 9 w 9"/>
                  <a:gd name="T9" fmla="*/ 8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8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39" name="Freeform 614"/>
              <p:cNvSpPr>
                <a:spLocks/>
              </p:cNvSpPr>
              <p:nvPr/>
            </p:nvSpPr>
            <p:spPr bwMode="auto">
              <a:xfrm>
                <a:off x="3565" y="3627"/>
                <a:ext cx="9" cy="10"/>
              </a:xfrm>
              <a:custGeom>
                <a:avLst/>
                <a:gdLst>
                  <a:gd name="T0" fmla="*/ 9 w 9"/>
                  <a:gd name="T1" fmla="*/ 7 h 10"/>
                  <a:gd name="T2" fmla="*/ 7 w 9"/>
                  <a:gd name="T3" fmla="*/ 0 h 10"/>
                  <a:gd name="T4" fmla="*/ 0 w 9"/>
                  <a:gd name="T5" fmla="*/ 3 h 10"/>
                  <a:gd name="T6" fmla="*/ 2 w 9"/>
                  <a:gd name="T7" fmla="*/ 10 h 10"/>
                  <a:gd name="T8" fmla="*/ 9 w 9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40" name="Freeform 615"/>
              <p:cNvSpPr>
                <a:spLocks/>
              </p:cNvSpPr>
              <p:nvPr/>
            </p:nvSpPr>
            <p:spPr bwMode="auto">
              <a:xfrm>
                <a:off x="3549" y="3633"/>
                <a:ext cx="11" cy="10"/>
              </a:xfrm>
              <a:custGeom>
                <a:avLst/>
                <a:gdLst>
                  <a:gd name="T0" fmla="*/ 11 w 11"/>
                  <a:gd name="T1" fmla="*/ 7 h 10"/>
                  <a:gd name="T2" fmla="*/ 9 w 11"/>
                  <a:gd name="T3" fmla="*/ 0 h 10"/>
                  <a:gd name="T4" fmla="*/ 0 w 11"/>
                  <a:gd name="T5" fmla="*/ 3 h 10"/>
                  <a:gd name="T6" fmla="*/ 2 w 11"/>
                  <a:gd name="T7" fmla="*/ 10 h 10"/>
                  <a:gd name="T8" fmla="*/ 11 w 11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7"/>
                    </a:moveTo>
                    <a:lnTo>
                      <a:pt x="9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41" name="Freeform 616"/>
              <p:cNvSpPr>
                <a:spLocks/>
              </p:cNvSpPr>
              <p:nvPr/>
            </p:nvSpPr>
            <p:spPr bwMode="auto">
              <a:xfrm>
                <a:off x="3534" y="3639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42" name="Freeform 617"/>
              <p:cNvSpPr>
                <a:spLocks/>
              </p:cNvSpPr>
              <p:nvPr/>
            </p:nvSpPr>
            <p:spPr bwMode="auto">
              <a:xfrm>
                <a:off x="3518" y="3645"/>
                <a:ext cx="11" cy="11"/>
              </a:xfrm>
              <a:custGeom>
                <a:avLst/>
                <a:gdLst>
                  <a:gd name="T0" fmla="*/ 11 w 11"/>
                  <a:gd name="T1" fmla="*/ 7 h 11"/>
                  <a:gd name="T2" fmla="*/ 9 w 11"/>
                  <a:gd name="T3" fmla="*/ 0 h 11"/>
                  <a:gd name="T4" fmla="*/ 0 w 11"/>
                  <a:gd name="T5" fmla="*/ 3 h 11"/>
                  <a:gd name="T6" fmla="*/ 2 w 11"/>
                  <a:gd name="T7" fmla="*/ 11 h 11"/>
                  <a:gd name="T8" fmla="*/ 11 w 11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7"/>
                    </a:moveTo>
                    <a:lnTo>
                      <a:pt x="9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43" name="Freeform 618"/>
              <p:cNvSpPr>
                <a:spLocks/>
              </p:cNvSpPr>
              <p:nvPr/>
            </p:nvSpPr>
            <p:spPr bwMode="auto">
              <a:xfrm>
                <a:off x="3503" y="3651"/>
                <a:ext cx="10" cy="10"/>
              </a:xfrm>
              <a:custGeom>
                <a:avLst/>
                <a:gdLst>
                  <a:gd name="T0" fmla="*/ 10 w 10"/>
                  <a:gd name="T1" fmla="*/ 8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8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8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44" name="Freeform 619"/>
              <p:cNvSpPr>
                <a:spLocks/>
              </p:cNvSpPr>
              <p:nvPr/>
            </p:nvSpPr>
            <p:spPr bwMode="auto">
              <a:xfrm>
                <a:off x="3487" y="3657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45" name="Freeform 620"/>
              <p:cNvSpPr>
                <a:spLocks/>
              </p:cNvSpPr>
              <p:nvPr/>
            </p:nvSpPr>
            <p:spPr bwMode="auto">
              <a:xfrm>
                <a:off x="3471" y="3663"/>
                <a:ext cx="11" cy="10"/>
              </a:xfrm>
              <a:custGeom>
                <a:avLst/>
                <a:gdLst>
                  <a:gd name="T0" fmla="*/ 11 w 11"/>
                  <a:gd name="T1" fmla="*/ 7 h 10"/>
                  <a:gd name="T2" fmla="*/ 9 w 11"/>
                  <a:gd name="T3" fmla="*/ 0 h 10"/>
                  <a:gd name="T4" fmla="*/ 0 w 11"/>
                  <a:gd name="T5" fmla="*/ 3 h 10"/>
                  <a:gd name="T6" fmla="*/ 2 w 11"/>
                  <a:gd name="T7" fmla="*/ 10 h 10"/>
                  <a:gd name="T8" fmla="*/ 11 w 11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7"/>
                    </a:moveTo>
                    <a:lnTo>
                      <a:pt x="9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46" name="Freeform 621"/>
              <p:cNvSpPr>
                <a:spLocks/>
              </p:cNvSpPr>
              <p:nvPr/>
            </p:nvSpPr>
            <p:spPr bwMode="auto">
              <a:xfrm>
                <a:off x="3457" y="3669"/>
                <a:ext cx="9" cy="11"/>
              </a:xfrm>
              <a:custGeom>
                <a:avLst/>
                <a:gdLst>
                  <a:gd name="T0" fmla="*/ 9 w 9"/>
                  <a:gd name="T1" fmla="*/ 7 h 11"/>
                  <a:gd name="T2" fmla="*/ 7 w 9"/>
                  <a:gd name="T3" fmla="*/ 0 h 11"/>
                  <a:gd name="T4" fmla="*/ 0 w 9"/>
                  <a:gd name="T5" fmla="*/ 3 h 11"/>
                  <a:gd name="T6" fmla="*/ 2 w 9"/>
                  <a:gd name="T7" fmla="*/ 11 h 11"/>
                  <a:gd name="T8" fmla="*/ 9 w 9"/>
                  <a:gd name="T9" fmla="*/ 7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47" name="Freeform 622"/>
              <p:cNvSpPr>
                <a:spLocks/>
              </p:cNvSpPr>
              <p:nvPr/>
            </p:nvSpPr>
            <p:spPr bwMode="auto">
              <a:xfrm>
                <a:off x="3441" y="3675"/>
                <a:ext cx="10" cy="11"/>
              </a:xfrm>
              <a:custGeom>
                <a:avLst/>
                <a:gdLst>
                  <a:gd name="T0" fmla="*/ 10 w 10"/>
                  <a:gd name="T1" fmla="*/ 8 h 11"/>
                  <a:gd name="T2" fmla="*/ 7 w 10"/>
                  <a:gd name="T3" fmla="*/ 0 h 11"/>
                  <a:gd name="T4" fmla="*/ 0 w 10"/>
                  <a:gd name="T5" fmla="*/ 3 h 11"/>
                  <a:gd name="T6" fmla="*/ 2 w 10"/>
                  <a:gd name="T7" fmla="*/ 11 h 11"/>
                  <a:gd name="T8" fmla="*/ 10 w 10"/>
                  <a:gd name="T9" fmla="*/ 8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8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48" name="Freeform 623"/>
              <p:cNvSpPr>
                <a:spLocks/>
              </p:cNvSpPr>
              <p:nvPr/>
            </p:nvSpPr>
            <p:spPr bwMode="auto">
              <a:xfrm>
                <a:off x="3426" y="3681"/>
                <a:ext cx="9" cy="10"/>
              </a:xfrm>
              <a:custGeom>
                <a:avLst/>
                <a:gdLst>
                  <a:gd name="T0" fmla="*/ 9 w 9"/>
                  <a:gd name="T1" fmla="*/ 7 h 10"/>
                  <a:gd name="T2" fmla="*/ 7 w 9"/>
                  <a:gd name="T3" fmla="*/ 0 h 10"/>
                  <a:gd name="T4" fmla="*/ 0 w 9"/>
                  <a:gd name="T5" fmla="*/ 3 h 10"/>
                  <a:gd name="T6" fmla="*/ 2 w 9"/>
                  <a:gd name="T7" fmla="*/ 10 h 10"/>
                  <a:gd name="T8" fmla="*/ 9 w 9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49" name="Freeform 624"/>
              <p:cNvSpPr>
                <a:spLocks/>
              </p:cNvSpPr>
              <p:nvPr/>
            </p:nvSpPr>
            <p:spPr bwMode="auto">
              <a:xfrm>
                <a:off x="3410" y="3687"/>
                <a:ext cx="9" cy="10"/>
              </a:xfrm>
              <a:custGeom>
                <a:avLst/>
                <a:gdLst>
                  <a:gd name="T0" fmla="*/ 9 w 9"/>
                  <a:gd name="T1" fmla="*/ 7 h 10"/>
                  <a:gd name="T2" fmla="*/ 7 w 9"/>
                  <a:gd name="T3" fmla="*/ 0 h 10"/>
                  <a:gd name="T4" fmla="*/ 0 w 9"/>
                  <a:gd name="T5" fmla="*/ 3 h 10"/>
                  <a:gd name="T6" fmla="*/ 2 w 9"/>
                  <a:gd name="T7" fmla="*/ 10 h 10"/>
                  <a:gd name="T8" fmla="*/ 9 w 9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50" name="Freeform 625"/>
              <p:cNvSpPr>
                <a:spLocks/>
              </p:cNvSpPr>
              <p:nvPr/>
            </p:nvSpPr>
            <p:spPr bwMode="auto">
              <a:xfrm>
                <a:off x="3394" y="3693"/>
                <a:ext cx="10" cy="10"/>
              </a:xfrm>
              <a:custGeom>
                <a:avLst/>
                <a:gdLst>
                  <a:gd name="T0" fmla="*/ 10 w 10"/>
                  <a:gd name="T1" fmla="*/ 7 h 10"/>
                  <a:gd name="T2" fmla="*/ 8 w 10"/>
                  <a:gd name="T3" fmla="*/ 0 h 10"/>
                  <a:gd name="T4" fmla="*/ 0 w 10"/>
                  <a:gd name="T5" fmla="*/ 3 h 10"/>
                  <a:gd name="T6" fmla="*/ 2 w 10"/>
                  <a:gd name="T7" fmla="*/ 10 h 10"/>
                  <a:gd name="T8" fmla="*/ 10 w 10"/>
                  <a:gd name="T9" fmla="*/ 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451" name="Freeform 626"/>
              <p:cNvSpPr>
                <a:spLocks/>
              </p:cNvSpPr>
              <p:nvPr/>
            </p:nvSpPr>
            <p:spPr bwMode="auto">
              <a:xfrm>
                <a:off x="3379" y="3699"/>
                <a:ext cx="9" cy="11"/>
              </a:xfrm>
              <a:custGeom>
                <a:avLst/>
                <a:gdLst>
                  <a:gd name="T0" fmla="*/ 9 w 9"/>
                  <a:gd name="T1" fmla="*/ 8 h 11"/>
                  <a:gd name="T2" fmla="*/ 7 w 9"/>
                  <a:gd name="T3" fmla="*/ 0 h 11"/>
                  <a:gd name="T4" fmla="*/ 0 w 9"/>
                  <a:gd name="T5" fmla="*/ 3 h 11"/>
                  <a:gd name="T6" fmla="*/ 2 w 9"/>
                  <a:gd name="T7" fmla="*/ 11 h 11"/>
                  <a:gd name="T8" fmla="*/ 9 w 9"/>
                  <a:gd name="T9" fmla="*/ 8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8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</p:grpSp>
        <p:grpSp>
          <p:nvGrpSpPr>
            <p:cNvPr id="8293" name="Group 627"/>
            <p:cNvGrpSpPr>
              <a:grpSpLocks/>
            </p:cNvGrpSpPr>
            <p:nvPr/>
          </p:nvGrpSpPr>
          <p:grpSpPr bwMode="auto">
            <a:xfrm>
              <a:off x="4231" y="3376"/>
              <a:ext cx="210" cy="335"/>
              <a:chOff x="4231" y="3376"/>
              <a:chExt cx="210" cy="335"/>
            </a:xfrm>
          </p:grpSpPr>
          <p:sp>
            <p:nvSpPr>
              <p:cNvPr id="8373" name="Freeform 628"/>
              <p:cNvSpPr>
                <a:spLocks/>
              </p:cNvSpPr>
              <p:nvPr/>
            </p:nvSpPr>
            <p:spPr bwMode="auto">
              <a:xfrm>
                <a:off x="4231" y="3376"/>
                <a:ext cx="11" cy="12"/>
              </a:xfrm>
              <a:custGeom>
                <a:avLst/>
                <a:gdLst>
                  <a:gd name="T0" fmla="*/ 7 w 11"/>
                  <a:gd name="T1" fmla="*/ 0 h 12"/>
                  <a:gd name="T2" fmla="*/ 0 w 11"/>
                  <a:gd name="T3" fmla="*/ 4 h 12"/>
                  <a:gd name="T4" fmla="*/ 4 w 11"/>
                  <a:gd name="T5" fmla="*/ 12 h 12"/>
                  <a:gd name="T6" fmla="*/ 11 w 11"/>
                  <a:gd name="T7" fmla="*/ 7 h 12"/>
                  <a:gd name="T8" fmla="*/ 7 w 11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0"/>
                    </a:moveTo>
                    <a:lnTo>
                      <a:pt x="0" y="4"/>
                    </a:lnTo>
                    <a:lnTo>
                      <a:pt x="4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74" name="Freeform 629"/>
              <p:cNvSpPr>
                <a:spLocks/>
              </p:cNvSpPr>
              <p:nvPr/>
            </p:nvSpPr>
            <p:spPr bwMode="auto">
              <a:xfrm>
                <a:off x="4240" y="3391"/>
                <a:ext cx="11" cy="10"/>
              </a:xfrm>
              <a:custGeom>
                <a:avLst/>
                <a:gdLst>
                  <a:gd name="T0" fmla="*/ 6 w 11"/>
                  <a:gd name="T1" fmla="*/ 0 h 10"/>
                  <a:gd name="T2" fmla="*/ 0 w 11"/>
                  <a:gd name="T3" fmla="*/ 4 h 10"/>
                  <a:gd name="T4" fmla="*/ 5 w 11"/>
                  <a:gd name="T5" fmla="*/ 10 h 10"/>
                  <a:gd name="T6" fmla="*/ 11 w 11"/>
                  <a:gd name="T7" fmla="*/ 6 h 10"/>
                  <a:gd name="T8" fmla="*/ 6 w 11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6" y="0"/>
                    </a:moveTo>
                    <a:lnTo>
                      <a:pt x="0" y="4"/>
                    </a:lnTo>
                    <a:lnTo>
                      <a:pt x="5" y="10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75" name="Freeform 630"/>
              <p:cNvSpPr>
                <a:spLocks/>
              </p:cNvSpPr>
              <p:nvPr/>
            </p:nvSpPr>
            <p:spPr bwMode="auto">
              <a:xfrm>
                <a:off x="4249" y="3404"/>
                <a:ext cx="10" cy="12"/>
              </a:xfrm>
              <a:custGeom>
                <a:avLst/>
                <a:gdLst>
                  <a:gd name="T0" fmla="*/ 6 w 10"/>
                  <a:gd name="T1" fmla="*/ 0 h 12"/>
                  <a:gd name="T2" fmla="*/ 0 w 10"/>
                  <a:gd name="T3" fmla="*/ 4 h 12"/>
                  <a:gd name="T4" fmla="*/ 4 w 10"/>
                  <a:gd name="T5" fmla="*/ 12 h 12"/>
                  <a:gd name="T6" fmla="*/ 10 w 10"/>
                  <a:gd name="T7" fmla="*/ 7 h 12"/>
                  <a:gd name="T8" fmla="*/ 6 w 10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6" y="0"/>
                    </a:moveTo>
                    <a:lnTo>
                      <a:pt x="0" y="4"/>
                    </a:lnTo>
                    <a:lnTo>
                      <a:pt x="4" y="12"/>
                    </a:lnTo>
                    <a:lnTo>
                      <a:pt x="10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76" name="Freeform 631"/>
              <p:cNvSpPr>
                <a:spLocks/>
              </p:cNvSpPr>
              <p:nvPr/>
            </p:nvSpPr>
            <p:spPr bwMode="auto">
              <a:xfrm>
                <a:off x="4257" y="3419"/>
                <a:ext cx="11" cy="11"/>
              </a:xfrm>
              <a:custGeom>
                <a:avLst/>
                <a:gdLst>
                  <a:gd name="T0" fmla="*/ 7 w 11"/>
                  <a:gd name="T1" fmla="*/ 0 h 11"/>
                  <a:gd name="T2" fmla="*/ 0 w 11"/>
                  <a:gd name="T3" fmla="*/ 4 h 11"/>
                  <a:gd name="T4" fmla="*/ 4 w 11"/>
                  <a:gd name="T5" fmla="*/ 11 h 11"/>
                  <a:gd name="T6" fmla="*/ 11 w 11"/>
                  <a:gd name="T7" fmla="*/ 7 h 11"/>
                  <a:gd name="T8" fmla="*/ 7 w 11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0"/>
                    </a:moveTo>
                    <a:lnTo>
                      <a:pt x="0" y="4"/>
                    </a:lnTo>
                    <a:lnTo>
                      <a:pt x="4" y="11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77" name="Freeform 632"/>
              <p:cNvSpPr>
                <a:spLocks/>
              </p:cNvSpPr>
              <p:nvPr/>
            </p:nvSpPr>
            <p:spPr bwMode="auto">
              <a:xfrm>
                <a:off x="4266" y="3433"/>
                <a:ext cx="11" cy="11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4 h 11"/>
                  <a:gd name="T4" fmla="*/ 5 w 11"/>
                  <a:gd name="T5" fmla="*/ 11 h 11"/>
                  <a:gd name="T6" fmla="*/ 11 w 11"/>
                  <a:gd name="T7" fmla="*/ 6 h 11"/>
                  <a:gd name="T8" fmla="*/ 6 w 11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lnTo>
                      <a:pt x="0" y="4"/>
                    </a:lnTo>
                    <a:lnTo>
                      <a:pt x="5" y="11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78" name="Freeform 633"/>
              <p:cNvSpPr>
                <a:spLocks/>
              </p:cNvSpPr>
              <p:nvPr/>
            </p:nvSpPr>
            <p:spPr bwMode="auto">
              <a:xfrm>
                <a:off x="4275" y="3447"/>
                <a:ext cx="10" cy="11"/>
              </a:xfrm>
              <a:custGeom>
                <a:avLst/>
                <a:gdLst>
                  <a:gd name="T0" fmla="*/ 6 w 10"/>
                  <a:gd name="T1" fmla="*/ 0 h 11"/>
                  <a:gd name="T2" fmla="*/ 0 w 10"/>
                  <a:gd name="T3" fmla="*/ 4 h 11"/>
                  <a:gd name="T4" fmla="*/ 4 w 10"/>
                  <a:gd name="T5" fmla="*/ 11 h 11"/>
                  <a:gd name="T6" fmla="*/ 10 w 10"/>
                  <a:gd name="T7" fmla="*/ 7 h 11"/>
                  <a:gd name="T8" fmla="*/ 6 w 10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6" y="0"/>
                    </a:moveTo>
                    <a:lnTo>
                      <a:pt x="0" y="4"/>
                    </a:lnTo>
                    <a:lnTo>
                      <a:pt x="4" y="11"/>
                    </a:lnTo>
                    <a:lnTo>
                      <a:pt x="10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79" name="Freeform 634"/>
              <p:cNvSpPr>
                <a:spLocks/>
              </p:cNvSpPr>
              <p:nvPr/>
            </p:nvSpPr>
            <p:spPr bwMode="auto">
              <a:xfrm>
                <a:off x="4283" y="3461"/>
                <a:ext cx="11" cy="12"/>
              </a:xfrm>
              <a:custGeom>
                <a:avLst/>
                <a:gdLst>
                  <a:gd name="T0" fmla="*/ 7 w 11"/>
                  <a:gd name="T1" fmla="*/ 0 h 12"/>
                  <a:gd name="T2" fmla="*/ 0 w 11"/>
                  <a:gd name="T3" fmla="*/ 4 h 12"/>
                  <a:gd name="T4" fmla="*/ 4 w 11"/>
                  <a:gd name="T5" fmla="*/ 12 h 12"/>
                  <a:gd name="T6" fmla="*/ 11 w 11"/>
                  <a:gd name="T7" fmla="*/ 8 h 12"/>
                  <a:gd name="T8" fmla="*/ 7 w 11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0"/>
                    </a:moveTo>
                    <a:lnTo>
                      <a:pt x="0" y="4"/>
                    </a:lnTo>
                    <a:lnTo>
                      <a:pt x="4" y="12"/>
                    </a:lnTo>
                    <a:lnTo>
                      <a:pt x="11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80" name="Freeform 635"/>
              <p:cNvSpPr>
                <a:spLocks/>
              </p:cNvSpPr>
              <p:nvPr/>
            </p:nvSpPr>
            <p:spPr bwMode="auto">
              <a:xfrm>
                <a:off x="4293" y="3475"/>
                <a:ext cx="10" cy="11"/>
              </a:xfrm>
              <a:custGeom>
                <a:avLst/>
                <a:gdLst>
                  <a:gd name="T0" fmla="*/ 6 w 10"/>
                  <a:gd name="T1" fmla="*/ 0 h 11"/>
                  <a:gd name="T2" fmla="*/ 0 w 10"/>
                  <a:gd name="T3" fmla="*/ 4 h 11"/>
                  <a:gd name="T4" fmla="*/ 4 w 10"/>
                  <a:gd name="T5" fmla="*/ 11 h 11"/>
                  <a:gd name="T6" fmla="*/ 10 w 10"/>
                  <a:gd name="T7" fmla="*/ 7 h 11"/>
                  <a:gd name="T8" fmla="*/ 6 w 10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6" y="0"/>
                    </a:moveTo>
                    <a:lnTo>
                      <a:pt x="0" y="4"/>
                    </a:lnTo>
                    <a:lnTo>
                      <a:pt x="4" y="11"/>
                    </a:lnTo>
                    <a:lnTo>
                      <a:pt x="10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81" name="Freeform 636"/>
              <p:cNvSpPr>
                <a:spLocks/>
              </p:cNvSpPr>
              <p:nvPr/>
            </p:nvSpPr>
            <p:spPr bwMode="auto">
              <a:xfrm>
                <a:off x="4301" y="3489"/>
                <a:ext cx="10" cy="12"/>
              </a:xfrm>
              <a:custGeom>
                <a:avLst/>
                <a:gdLst>
                  <a:gd name="T0" fmla="*/ 6 w 10"/>
                  <a:gd name="T1" fmla="*/ 0 h 12"/>
                  <a:gd name="T2" fmla="*/ 0 w 10"/>
                  <a:gd name="T3" fmla="*/ 5 h 12"/>
                  <a:gd name="T4" fmla="*/ 4 w 10"/>
                  <a:gd name="T5" fmla="*/ 12 h 12"/>
                  <a:gd name="T6" fmla="*/ 10 w 10"/>
                  <a:gd name="T7" fmla="*/ 8 h 12"/>
                  <a:gd name="T8" fmla="*/ 6 w 10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6" y="0"/>
                    </a:moveTo>
                    <a:lnTo>
                      <a:pt x="0" y="5"/>
                    </a:lnTo>
                    <a:lnTo>
                      <a:pt x="4" y="12"/>
                    </a:lnTo>
                    <a:lnTo>
                      <a:pt x="10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82" name="Freeform 637"/>
              <p:cNvSpPr>
                <a:spLocks/>
              </p:cNvSpPr>
              <p:nvPr/>
            </p:nvSpPr>
            <p:spPr bwMode="auto">
              <a:xfrm>
                <a:off x="4309" y="3504"/>
                <a:ext cx="11" cy="11"/>
              </a:xfrm>
              <a:custGeom>
                <a:avLst/>
                <a:gdLst>
                  <a:gd name="T0" fmla="*/ 7 w 11"/>
                  <a:gd name="T1" fmla="*/ 0 h 11"/>
                  <a:gd name="T2" fmla="*/ 0 w 11"/>
                  <a:gd name="T3" fmla="*/ 4 h 11"/>
                  <a:gd name="T4" fmla="*/ 5 w 11"/>
                  <a:gd name="T5" fmla="*/ 11 h 11"/>
                  <a:gd name="T6" fmla="*/ 11 w 11"/>
                  <a:gd name="T7" fmla="*/ 7 h 11"/>
                  <a:gd name="T8" fmla="*/ 7 w 11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0"/>
                    </a:moveTo>
                    <a:lnTo>
                      <a:pt x="0" y="4"/>
                    </a:lnTo>
                    <a:lnTo>
                      <a:pt x="5" y="11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83" name="Freeform 638"/>
              <p:cNvSpPr>
                <a:spLocks/>
              </p:cNvSpPr>
              <p:nvPr/>
            </p:nvSpPr>
            <p:spPr bwMode="auto">
              <a:xfrm>
                <a:off x="4319" y="3517"/>
                <a:ext cx="10" cy="12"/>
              </a:xfrm>
              <a:custGeom>
                <a:avLst/>
                <a:gdLst>
                  <a:gd name="T0" fmla="*/ 6 w 10"/>
                  <a:gd name="T1" fmla="*/ 0 h 12"/>
                  <a:gd name="T2" fmla="*/ 0 w 10"/>
                  <a:gd name="T3" fmla="*/ 5 h 12"/>
                  <a:gd name="T4" fmla="*/ 4 w 10"/>
                  <a:gd name="T5" fmla="*/ 12 h 12"/>
                  <a:gd name="T6" fmla="*/ 10 w 10"/>
                  <a:gd name="T7" fmla="*/ 8 h 12"/>
                  <a:gd name="T8" fmla="*/ 6 w 10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6" y="0"/>
                    </a:moveTo>
                    <a:lnTo>
                      <a:pt x="0" y="5"/>
                    </a:lnTo>
                    <a:lnTo>
                      <a:pt x="4" y="12"/>
                    </a:lnTo>
                    <a:lnTo>
                      <a:pt x="10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84" name="Freeform 639"/>
              <p:cNvSpPr>
                <a:spLocks/>
              </p:cNvSpPr>
              <p:nvPr/>
            </p:nvSpPr>
            <p:spPr bwMode="auto">
              <a:xfrm>
                <a:off x="4327" y="3532"/>
                <a:ext cx="10" cy="11"/>
              </a:xfrm>
              <a:custGeom>
                <a:avLst/>
                <a:gdLst>
                  <a:gd name="T0" fmla="*/ 6 w 10"/>
                  <a:gd name="T1" fmla="*/ 0 h 11"/>
                  <a:gd name="T2" fmla="*/ 0 w 10"/>
                  <a:gd name="T3" fmla="*/ 4 h 11"/>
                  <a:gd name="T4" fmla="*/ 4 w 10"/>
                  <a:gd name="T5" fmla="*/ 11 h 11"/>
                  <a:gd name="T6" fmla="*/ 10 w 10"/>
                  <a:gd name="T7" fmla="*/ 7 h 11"/>
                  <a:gd name="T8" fmla="*/ 6 w 10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6" y="0"/>
                    </a:moveTo>
                    <a:lnTo>
                      <a:pt x="0" y="4"/>
                    </a:lnTo>
                    <a:lnTo>
                      <a:pt x="4" y="11"/>
                    </a:lnTo>
                    <a:lnTo>
                      <a:pt x="10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85" name="Freeform 640"/>
              <p:cNvSpPr>
                <a:spLocks/>
              </p:cNvSpPr>
              <p:nvPr/>
            </p:nvSpPr>
            <p:spPr bwMode="auto">
              <a:xfrm>
                <a:off x="4335" y="3547"/>
                <a:ext cx="12" cy="10"/>
              </a:xfrm>
              <a:custGeom>
                <a:avLst/>
                <a:gdLst>
                  <a:gd name="T0" fmla="*/ 7 w 12"/>
                  <a:gd name="T1" fmla="*/ 0 h 10"/>
                  <a:gd name="T2" fmla="*/ 0 w 12"/>
                  <a:gd name="T3" fmla="*/ 4 h 10"/>
                  <a:gd name="T4" fmla="*/ 6 w 12"/>
                  <a:gd name="T5" fmla="*/ 10 h 10"/>
                  <a:gd name="T6" fmla="*/ 12 w 12"/>
                  <a:gd name="T7" fmla="*/ 6 h 10"/>
                  <a:gd name="T8" fmla="*/ 7 w 12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7" y="0"/>
                    </a:moveTo>
                    <a:lnTo>
                      <a:pt x="0" y="4"/>
                    </a:lnTo>
                    <a:lnTo>
                      <a:pt x="6" y="10"/>
                    </a:lnTo>
                    <a:lnTo>
                      <a:pt x="1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86" name="Freeform 641"/>
              <p:cNvSpPr>
                <a:spLocks/>
              </p:cNvSpPr>
              <p:nvPr/>
            </p:nvSpPr>
            <p:spPr bwMode="auto">
              <a:xfrm>
                <a:off x="4345" y="3560"/>
                <a:ext cx="10" cy="11"/>
              </a:xfrm>
              <a:custGeom>
                <a:avLst/>
                <a:gdLst>
                  <a:gd name="T0" fmla="*/ 6 w 10"/>
                  <a:gd name="T1" fmla="*/ 0 h 11"/>
                  <a:gd name="T2" fmla="*/ 0 w 10"/>
                  <a:gd name="T3" fmla="*/ 4 h 11"/>
                  <a:gd name="T4" fmla="*/ 4 w 10"/>
                  <a:gd name="T5" fmla="*/ 11 h 11"/>
                  <a:gd name="T6" fmla="*/ 10 w 10"/>
                  <a:gd name="T7" fmla="*/ 7 h 11"/>
                  <a:gd name="T8" fmla="*/ 6 w 10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6" y="0"/>
                    </a:moveTo>
                    <a:lnTo>
                      <a:pt x="0" y="4"/>
                    </a:lnTo>
                    <a:lnTo>
                      <a:pt x="4" y="11"/>
                    </a:lnTo>
                    <a:lnTo>
                      <a:pt x="10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87" name="Freeform 642"/>
              <p:cNvSpPr>
                <a:spLocks/>
              </p:cNvSpPr>
              <p:nvPr/>
            </p:nvSpPr>
            <p:spPr bwMode="auto">
              <a:xfrm>
                <a:off x="4353" y="3575"/>
                <a:ext cx="10" cy="11"/>
              </a:xfrm>
              <a:custGeom>
                <a:avLst/>
                <a:gdLst>
                  <a:gd name="T0" fmla="*/ 6 w 10"/>
                  <a:gd name="T1" fmla="*/ 0 h 11"/>
                  <a:gd name="T2" fmla="*/ 0 w 10"/>
                  <a:gd name="T3" fmla="*/ 4 h 11"/>
                  <a:gd name="T4" fmla="*/ 4 w 10"/>
                  <a:gd name="T5" fmla="*/ 11 h 11"/>
                  <a:gd name="T6" fmla="*/ 10 w 10"/>
                  <a:gd name="T7" fmla="*/ 7 h 11"/>
                  <a:gd name="T8" fmla="*/ 6 w 10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6" y="0"/>
                    </a:moveTo>
                    <a:lnTo>
                      <a:pt x="0" y="4"/>
                    </a:lnTo>
                    <a:lnTo>
                      <a:pt x="4" y="11"/>
                    </a:lnTo>
                    <a:lnTo>
                      <a:pt x="10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88" name="Freeform 643"/>
              <p:cNvSpPr>
                <a:spLocks/>
              </p:cNvSpPr>
              <p:nvPr/>
            </p:nvSpPr>
            <p:spPr bwMode="auto">
              <a:xfrm>
                <a:off x="4361" y="3589"/>
                <a:ext cx="12" cy="10"/>
              </a:xfrm>
              <a:custGeom>
                <a:avLst/>
                <a:gdLst>
                  <a:gd name="T0" fmla="*/ 7 w 12"/>
                  <a:gd name="T1" fmla="*/ 0 h 10"/>
                  <a:gd name="T2" fmla="*/ 0 w 12"/>
                  <a:gd name="T3" fmla="*/ 4 h 10"/>
                  <a:gd name="T4" fmla="*/ 6 w 12"/>
                  <a:gd name="T5" fmla="*/ 10 h 10"/>
                  <a:gd name="T6" fmla="*/ 12 w 12"/>
                  <a:gd name="T7" fmla="*/ 6 h 10"/>
                  <a:gd name="T8" fmla="*/ 7 w 12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7" y="0"/>
                    </a:moveTo>
                    <a:lnTo>
                      <a:pt x="0" y="4"/>
                    </a:lnTo>
                    <a:lnTo>
                      <a:pt x="6" y="10"/>
                    </a:lnTo>
                    <a:lnTo>
                      <a:pt x="1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89" name="Freeform 644"/>
              <p:cNvSpPr>
                <a:spLocks/>
              </p:cNvSpPr>
              <p:nvPr/>
            </p:nvSpPr>
            <p:spPr bwMode="auto">
              <a:xfrm>
                <a:off x="4371" y="3603"/>
                <a:ext cx="10" cy="11"/>
              </a:xfrm>
              <a:custGeom>
                <a:avLst/>
                <a:gdLst>
                  <a:gd name="T0" fmla="*/ 6 w 10"/>
                  <a:gd name="T1" fmla="*/ 0 h 11"/>
                  <a:gd name="T2" fmla="*/ 0 w 10"/>
                  <a:gd name="T3" fmla="*/ 4 h 11"/>
                  <a:gd name="T4" fmla="*/ 4 w 10"/>
                  <a:gd name="T5" fmla="*/ 11 h 11"/>
                  <a:gd name="T6" fmla="*/ 10 w 10"/>
                  <a:gd name="T7" fmla="*/ 7 h 11"/>
                  <a:gd name="T8" fmla="*/ 6 w 10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6" y="0"/>
                    </a:moveTo>
                    <a:lnTo>
                      <a:pt x="0" y="4"/>
                    </a:lnTo>
                    <a:lnTo>
                      <a:pt x="4" y="11"/>
                    </a:lnTo>
                    <a:lnTo>
                      <a:pt x="10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90" name="Freeform 645"/>
              <p:cNvSpPr>
                <a:spLocks/>
              </p:cNvSpPr>
              <p:nvPr/>
            </p:nvSpPr>
            <p:spPr bwMode="auto">
              <a:xfrm>
                <a:off x="4379" y="3617"/>
                <a:ext cx="10" cy="12"/>
              </a:xfrm>
              <a:custGeom>
                <a:avLst/>
                <a:gdLst>
                  <a:gd name="T0" fmla="*/ 6 w 10"/>
                  <a:gd name="T1" fmla="*/ 0 h 12"/>
                  <a:gd name="T2" fmla="*/ 0 w 10"/>
                  <a:gd name="T3" fmla="*/ 4 h 12"/>
                  <a:gd name="T4" fmla="*/ 4 w 10"/>
                  <a:gd name="T5" fmla="*/ 12 h 12"/>
                  <a:gd name="T6" fmla="*/ 10 w 10"/>
                  <a:gd name="T7" fmla="*/ 7 h 12"/>
                  <a:gd name="T8" fmla="*/ 6 w 10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6" y="0"/>
                    </a:moveTo>
                    <a:lnTo>
                      <a:pt x="0" y="4"/>
                    </a:lnTo>
                    <a:lnTo>
                      <a:pt x="4" y="12"/>
                    </a:lnTo>
                    <a:lnTo>
                      <a:pt x="10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91" name="Freeform 646"/>
              <p:cNvSpPr>
                <a:spLocks/>
              </p:cNvSpPr>
              <p:nvPr/>
            </p:nvSpPr>
            <p:spPr bwMode="auto">
              <a:xfrm>
                <a:off x="4388" y="3632"/>
                <a:ext cx="11" cy="10"/>
              </a:xfrm>
              <a:custGeom>
                <a:avLst/>
                <a:gdLst>
                  <a:gd name="T0" fmla="*/ 7 w 11"/>
                  <a:gd name="T1" fmla="*/ 0 h 10"/>
                  <a:gd name="T2" fmla="*/ 0 w 11"/>
                  <a:gd name="T3" fmla="*/ 4 h 10"/>
                  <a:gd name="T4" fmla="*/ 5 w 11"/>
                  <a:gd name="T5" fmla="*/ 10 h 10"/>
                  <a:gd name="T6" fmla="*/ 11 w 11"/>
                  <a:gd name="T7" fmla="*/ 6 h 10"/>
                  <a:gd name="T8" fmla="*/ 7 w 11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7" y="0"/>
                    </a:moveTo>
                    <a:lnTo>
                      <a:pt x="0" y="4"/>
                    </a:lnTo>
                    <a:lnTo>
                      <a:pt x="5" y="10"/>
                    </a:lnTo>
                    <a:lnTo>
                      <a:pt x="11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92" name="Freeform 647"/>
              <p:cNvSpPr>
                <a:spLocks/>
              </p:cNvSpPr>
              <p:nvPr/>
            </p:nvSpPr>
            <p:spPr bwMode="auto">
              <a:xfrm>
                <a:off x="4397" y="3645"/>
                <a:ext cx="10" cy="12"/>
              </a:xfrm>
              <a:custGeom>
                <a:avLst/>
                <a:gdLst>
                  <a:gd name="T0" fmla="*/ 6 w 10"/>
                  <a:gd name="T1" fmla="*/ 0 h 12"/>
                  <a:gd name="T2" fmla="*/ 0 w 10"/>
                  <a:gd name="T3" fmla="*/ 4 h 12"/>
                  <a:gd name="T4" fmla="*/ 4 w 10"/>
                  <a:gd name="T5" fmla="*/ 12 h 12"/>
                  <a:gd name="T6" fmla="*/ 10 w 10"/>
                  <a:gd name="T7" fmla="*/ 7 h 12"/>
                  <a:gd name="T8" fmla="*/ 6 w 10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6" y="0"/>
                    </a:moveTo>
                    <a:lnTo>
                      <a:pt x="0" y="4"/>
                    </a:lnTo>
                    <a:lnTo>
                      <a:pt x="4" y="12"/>
                    </a:lnTo>
                    <a:lnTo>
                      <a:pt x="10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93" name="Freeform 648"/>
              <p:cNvSpPr>
                <a:spLocks/>
              </p:cNvSpPr>
              <p:nvPr/>
            </p:nvSpPr>
            <p:spPr bwMode="auto">
              <a:xfrm>
                <a:off x="4405" y="3660"/>
                <a:ext cx="11" cy="11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4 h 11"/>
                  <a:gd name="T4" fmla="*/ 4 w 11"/>
                  <a:gd name="T5" fmla="*/ 11 h 11"/>
                  <a:gd name="T6" fmla="*/ 11 w 11"/>
                  <a:gd name="T7" fmla="*/ 7 h 11"/>
                  <a:gd name="T8" fmla="*/ 6 w 11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lnTo>
                      <a:pt x="0" y="4"/>
                    </a:lnTo>
                    <a:lnTo>
                      <a:pt x="4" y="11"/>
                    </a:lnTo>
                    <a:lnTo>
                      <a:pt x="11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94" name="Freeform 649"/>
              <p:cNvSpPr>
                <a:spLocks/>
              </p:cNvSpPr>
              <p:nvPr/>
            </p:nvSpPr>
            <p:spPr bwMode="auto">
              <a:xfrm>
                <a:off x="4414" y="3673"/>
                <a:ext cx="11" cy="12"/>
              </a:xfrm>
              <a:custGeom>
                <a:avLst/>
                <a:gdLst>
                  <a:gd name="T0" fmla="*/ 7 w 11"/>
                  <a:gd name="T1" fmla="*/ 0 h 12"/>
                  <a:gd name="T2" fmla="*/ 0 w 11"/>
                  <a:gd name="T3" fmla="*/ 4 h 12"/>
                  <a:gd name="T4" fmla="*/ 5 w 11"/>
                  <a:gd name="T5" fmla="*/ 12 h 12"/>
                  <a:gd name="T6" fmla="*/ 11 w 11"/>
                  <a:gd name="T7" fmla="*/ 8 h 12"/>
                  <a:gd name="T8" fmla="*/ 7 w 11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0"/>
                    </a:moveTo>
                    <a:lnTo>
                      <a:pt x="0" y="4"/>
                    </a:lnTo>
                    <a:lnTo>
                      <a:pt x="5" y="12"/>
                    </a:lnTo>
                    <a:lnTo>
                      <a:pt x="11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95" name="Freeform 650"/>
              <p:cNvSpPr>
                <a:spLocks/>
              </p:cNvSpPr>
              <p:nvPr/>
            </p:nvSpPr>
            <p:spPr bwMode="auto">
              <a:xfrm>
                <a:off x="4423" y="3688"/>
                <a:ext cx="10" cy="11"/>
              </a:xfrm>
              <a:custGeom>
                <a:avLst/>
                <a:gdLst>
                  <a:gd name="T0" fmla="*/ 6 w 10"/>
                  <a:gd name="T1" fmla="*/ 0 h 11"/>
                  <a:gd name="T2" fmla="*/ 0 w 10"/>
                  <a:gd name="T3" fmla="*/ 4 h 11"/>
                  <a:gd name="T4" fmla="*/ 4 w 10"/>
                  <a:gd name="T5" fmla="*/ 11 h 11"/>
                  <a:gd name="T6" fmla="*/ 10 w 10"/>
                  <a:gd name="T7" fmla="*/ 7 h 11"/>
                  <a:gd name="T8" fmla="*/ 6 w 10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6" y="0"/>
                    </a:moveTo>
                    <a:lnTo>
                      <a:pt x="0" y="4"/>
                    </a:lnTo>
                    <a:lnTo>
                      <a:pt x="4" y="11"/>
                    </a:lnTo>
                    <a:lnTo>
                      <a:pt x="10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96" name="Freeform 651"/>
              <p:cNvSpPr>
                <a:spLocks/>
              </p:cNvSpPr>
              <p:nvPr/>
            </p:nvSpPr>
            <p:spPr bwMode="auto">
              <a:xfrm>
                <a:off x="4431" y="3702"/>
                <a:ext cx="10" cy="9"/>
              </a:xfrm>
              <a:custGeom>
                <a:avLst/>
                <a:gdLst>
                  <a:gd name="T0" fmla="*/ 6 w 10"/>
                  <a:gd name="T1" fmla="*/ 0 h 9"/>
                  <a:gd name="T2" fmla="*/ 0 w 10"/>
                  <a:gd name="T3" fmla="*/ 5 h 9"/>
                  <a:gd name="T4" fmla="*/ 3 w 10"/>
                  <a:gd name="T5" fmla="*/ 9 h 9"/>
                  <a:gd name="T6" fmla="*/ 10 w 10"/>
                  <a:gd name="T7" fmla="*/ 5 h 9"/>
                  <a:gd name="T8" fmla="*/ 6 w 10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6" y="0"/>
                    </a:moveTo>
                    <a:lnTo>
                      <a:pt x="0" y="5"/>
                    </a:lnTo>
                    <a:lnTo>
                      <a:pt x="3" y="9"/>
                    </a:lnTo>
                    <a:lnTo>
                      <a:pt x="10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</p:grpSp>
        <p:sp>
          <p:nvSpPr>
            <p:cNvPr id="8294" name="Rectangle 652"/>
            <p:cNvSpPr>
              <a:spLocks noChangeArrowheads="1"/>
            </p:cNvSpPr>
            <p:nvPr/>
          </p:nvSpPr>
          <p:spPr bwMode="auto">
            <a:xfrm>
              <a:off x="854" y="2905"/>
              <a:ext cx="1830" cy="2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8295" name="Rectangle 653"/>
            <p:cNvSpPr>
              <a:spLocks noChangeArrowheads="1"/>
            </p:cNvSpPr>
            <p:nvPr/>
          </p:nvSpPr>
          <p:spPr bwMode="auto">
            <a:xfrm>
              <a:off x="919" y="2945"/>
              <a:ext cx="32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Oceny</a:t>
              </a:r>
              <a:endParaRPr lang="pl-PL" altLang="pl-PL"/>
            </a:p>
          </p:txBody>
        </p:sp>
        <p:sp>
          <p:nvSpPr>
            <p:cNvPr id="8296" name="Rectangle 654"/>
            <p:cNvSpPr>
              <a:spLocks noChangeArrowheads="1"/>
            </p:cNvSpPr>
            <p:nvPr/>
          </p:nvSpPr>
          <p:spPr bwMode="auto">
            <a:xfrm>
              <a:off x="1236" y="2948"/>
              <a:ext cx="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( </a:t>
              </a:r>
              <a:endParaRPr lang="pl-PL" altLang="pl-PL"/>
            </a:p>
          </p:txBody>
        </p:sp>
        <p:sp>
          <p:nvSpPr>
            <p:cNvPr id="8297" name="Rectangle 655"/>
            <p:cNvSpPr>
              <a:spLocks noChangeArrowheads="1"/>
            </p:cNvSpPr>
            <p:nvPr/>
          </p:nvSpPr>
          <p:spPr bwMode="auto">
            <a:xfrm>
              <a:off x="1304" y="2948"/>
              <a:ext cx="4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NrOceny</a:t>
              </a:r>
              <a:endParaRPr lang="pl-PL" altLang="pl-PL"/>
            </a:p>
          </p:txBody>
        </p:sp>
        <p:sp>
          <p:nvSpPr>
            <p:cNvPr id="8298" name="Rectangle 656"/>
            <p:cNvSpPr>
              <a:spLocks noChangeArrowheads="1"/>
            </p:cNvSpPr>
            <p:nvPr/>
          </p:nvSpPr>
          <p:spPr bwMode="auto">
            <a:xfrm>
              <a:off x="1732" y="2948"/>
              <a:ext cx="42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, Ocena, </a:t>
              </a:r>
              <a:endParaRPr lang="pl-PL" altLang="pl-PL"/>
            </a:p>
          </p:txBody>
        </p:sp>
        <p:sp>
          <p:nvSpPr>
            <p:cNvPr id="8299" name="Rectangle 657"/>
            <p:cNvSpPr>
              <a:spLocks noChangeArrowheads="1"/>
            </p:cNvSpPr>
            <p:nvPr/>
          </p:nvSpPr>
          <p:spPr bwMode="auto">
            <a:xfrm>
              <a:off x="2147" y="2948"/>
              <a:ext cx="1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NrF</a:t>
              </a:r>
              <a:endParaRPr lang="pl-PL" altLang="pl-PL"/>
            </a:p>
          </p:txBody>
        </p:sp>
        <p:sp>
          <p:nvSpPr>
            <p:cNvPr id="8300" name="Rectangle 658"/>
            <p:cNvSpPr>
              <a:spLocks noChangeArrowheads="1"/>
            </p:cNvSpPr>
            <p:nvPr/>
          </p:nvSpPr>
          <p:spPr bwMode="auto">
            <a:xfrm>
              <a:off x="2335" y="294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endParaRPr lang="pl-PL" altLang="pl-PL"/>
            </a:p>
          </p:txBody>
        </p:sp>
        <p:sp>
          <p:nvSpPr>
            <p:cNvPr id="8301" name="Rectangle 659"/>
            <p:cNvSpPr>
              <a:spLocks noChangeArrowheads="1"/>
            </p:cNvSpPr>
            <p:nvPr/>
          </p:nvSpPr>
          <p:spPr bwMode="auto">
            <a:xfrm>
              <a:off x="2393" y="2948"/>
              <a:ext cx="1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NrP</a:t>
              </a:r>
              <a:endParaRPr lang="pl-PL" altLang="pl-PL"/>
            </a:p>
          </p:txBody>
        </p:sp>
        <p:sp>
          <p:nvSpPr>
            <p:cNvPr id="8302" name="Rectangle 660"/>
            <p:cNvSpPr>
              <a:spLocks noChangeArrowheads="1"/>
            </p:cNvSpPr>
            <p:nvPr/>
          </p:nvSpPr>
          <p:spPr bwMode="auto">
            <a:xfrm>
              <a:off x="2580" y="2948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pl-PL" altLang="pl-PL"/>
            </a:p>
          </p:txBody>
        </p:sp>
        <p:grpSp>
          <p:nvGrpSpPr>
            <p:cNvPr id="8303" name="Group 661"/>
            <p:cNvGrpSpPr>
              <a:grpSpLocks/>
            </p:cNvGrpSpPr>
            <p:nvPr/>
          </p:nvGrpSpPr>
          <p:grpSpPr bwMode="auto">
            <a:xfrm>
              <a:off x="2254" y="1822"/>
              <a:ext cx="364" cy="1075"/>
              <a:chOff x="2254" y="1822"/>
              <a:chExt cx="364" cy="1075"/>
            </a:xfrm>
          </p:grpSpPr>
          <p:sp>
            <p:nvSpPr>
              <p:cNvPr id="8304" name="Freeform 662"/>
              <p:cNvSpPr>
                <a:spLocks/>
              </p:cNvSpPr>
              <p:nvPr/>
            </p:nvSpPr>
            <p:spPr bwMode="auto">
              <a:xfrm>
                <a:off x="2607" y="1822"/>
                <a:ext cx="11" cy="10"/>
              </a:xfrm>
              <a:custGeom>
                <a:avLst/>
                <a:gdLst>
                  <a:gd name="T0" fmla="*/ 11 w 11"/>
                  <a:gd name="T1" fmla="*/ 2 h 10"/>
                  <a:gd name="T2" fmla="*/ 3 w 11"/>
                  <a:gd name="T3" fmla="*/ 0 h 10"/>
                  <a:gd name="T4" fmla="*/ 0 w 11"/>
                  <a:gd name="T5" fmla="*/ 8 h 10"/>
                  <a:gd name="T6" fmla="*/ 8 w 11"/>
                  <a:gd name="T7" fmla="*/ 10 h 10"/>
                  <a:gd name="T8" fmla="*/ 11 w 11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2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8" y="10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05" name="Freeform 663"/>
              <p:cNvSpPr>
                <a:spLocks/>
              </p:cNvSpPr>
              <p:nvPr/>
            </p:nvSpPr>
            <p:spPr bwMode="auto">
              <a:xfrm>
                <a:off x="2602" y="1837"/>
                <a:ext cx="9" cy="11"/>
              </a:xfrm>
              <a:custGeom>
                <a:avLst/>
                <a:gdLst>
                  <a:gd name="T0" fmla="*/ 9 w 9"/>
                  <a:gd name="T1" fmla="*/ 2 h 11"/>
                  <a:gd name="T2" fmla="*/ 2 w 9"/>
                  <a:gd name="T3" fmla="*/ 0 h 11"/>
                  <a:gd name="T4" fmla="*/ 0 w 9"/>
                  <a:gd name="T5" fmla="*/ 9 h 11"/>
                  <a:gd name="T6" fmla="*/ 7 w 9"/>
                  <a:gd name="T7" fmla="*/ 11 h 11"/>
                  <a:gd name="T8" fmla="*/ 9 w 9"/>
                  <a:gd name="T9" fmla="*/ 2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2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7" y="11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06" name="Freeform 664"/>
              <p:cNvSpPr>
                <a:spLocks/>
              </p:cNvSpPr>
              <p:nvPr/>
            </p:nvSpPr>
            <p:spPr bwMode="auto">
              <a:xfrm>
                <a:off x="2597" y="1853"/>
                <a:ext cx="9" cy="10"/>
              </a:xfrm>
              <a:custGeom>
                <a:avLst/>
                <a:gdLst>
                  <a:gd name="T0" fmla="*/ 9 w 9"/>
                  <a:gd name="T1" fmla="*/ 2 h 10"/>
                  <a:gd name="T2" fmla="*/ 2 w 9"/>
                  <a:gd name="T3" fmla="*/ 0 h 10"/>
                  <a:gd name="T4" fmla="*/ 0 w 9"/>
                  <a:gd name="T5" fmla="*/ 8 h 10"/>
                  <a:gd name="T6" fmla="*/ 7 w 9"/>
                  <a:gd name="T7" fmla="*/ 10 h 10"/>
                  <a:gd name="T8" fmla="*/ 9 w 9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2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07" name="Freeform 665"/>
              <p:cNvSpPr>
                <a:spLocks/>
              </p:cNvSpPr>
              <p:nvPr/>
            </p:nvSpPr>
            <p:spPr bwMode="auto">
              <a:xfrm>
                <a:off x="2592" y="1869"/>
                <a:ext cx="9" cy="10"/>
              </a:xfrm>
              <a:custGeom>
                <a:avLst/>
                <a:gdLst>
                  <a:gd name="T0" fmla="*/ 9 w 9"/>
                  <a:gd name="T1" fmla="*/ 3 h 10"/>
                  <a:gd name="T2" fmla="*/ 2 w 9"/>
                  <a:gd name="T3" fmla="*/ 0 h 10"/>
                  <a:gd name="T4" fmla="*/ 0 w 9"/>
                  <a:gd name="T5" fmla="*/ 8 h 10"/>
                  <a:gd name="T6" fmla="*/ 7 w 9"/>
                  <a:gd name="T7" fmla="*/ 10 h 10"/>
                  <a:gd name="T8" fmla="*/ 9 w 9"/>
                  <a:gd name="T9" fmla="*/ 3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3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9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08" name="Freeform 666"/>
              <p:cNvSpPr>
                <a:spLocks/>
              </p:cNvSpPr>
              <p:nvPr/>
            </p:nvSpPr>
            <p:spPr bwMode="auto">
              <a:xfrm>
                <a:off x="2586" y="1885"/>
                <a:ext cx="10" cy="9"/>
              </a:xfrm>
              <a:custGeom>
                <a:avLst/>
                <a:gdLst>
                  <a:gd name="T0" fmla="*/ 10 w 10"/>
                  <a:gd name="T1" fmla="*/ 2 h 9"/>
                  <a:gd name="T2" fmla="*/ 3 w 10"/>
                  <a:gd name="T3" fmla="*/ 0 h 9"/>
                  <a:gd name="T4" fmla="*/ 0 w 10"/>
                  <a:gd name="T5" fmla="*/ 7 h 9"/>
                  <a:gd name="T6" fmla="*/ 8 w 10"/>
                  <a:gd name="T7" fmla="*/ 9 h 9"/>
                  <a:gd name="T8" fmla="*/ 10 w 10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2"/>
                    </a:moveTo>
                    <a:lnTo>
                      <a:pt x="3" y="0"/>
                    </a:ln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09" name="Freeform 667"/>
              <p:cNvSpPr>
                <a:spLocks/>
              </p:cNvSpPr>
              <p:nvPr/>
            </p:nvSpPr>
            <p:spPr bwMode="auto">
              <a:xfrm>
                <a:off x="2581" y="1901"/>
                <a:ext cx="10" cy="10"/>
              </a:xfrm>
              <a:custGeom>
                <a:avLst/>
                <a:gdLst>
                  <a:gd name="T0" fmla="*/ 10 w 10"/>
                  <a:gd name="T1" fmla="*/ 2 h 10"/>
                  <a:gd name="T2" fmla="*/ 2 w 10"/>
                  <a:gd name="T3" fmla="*/ 0 h 10"/>
                  <a:gd name="T4" fmla="*/ 0 w 10"/>
                  <a:gd name="T5" fmla="*/ 8 h 10"/>
                  <a:gd name="T6" fmla="*/ 8 w 10"/>
                  <a:gd name="T7" fmla="*/ 10 h 10"/>
                  <a:gd name="T8" fmla="*/ 10 w 10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8" y="1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10" name="Freeform 668"/>
              <p:cNvSpPr>
                <a:spLocks/>
              </p:cNvSpPr>
              <p:nvPr/>
            </p:nvSpPr>
            <p:spPr bwMode="auto">
              <a:xfrm>
                <a:off x="2576" y="1916"/>
                <a:ext cx="9" cy="11"/>
              </a:xfrm>
              <a:custGeom>
                <a:avLst/>
                <a:gdLst>
                  <a:gd name="T0" fmla="*/ 9 w 9"/>
                  <a:gd name="T1" fmla="*/ 2 h 11"/>
                  <a:gd name="T2" fmla="*/ 2 w 9"/>
                  <a:gd name="T3" fmla="*/ 0 h 11"/>
                  <a:gd name="T4" fmla="*/ 0 w 9"/>
                  <a:gd name="T5" fmla="*/ 9 h 11"/>
                  <a:gd name="T6" fmla="*/ 7 w 9"/>
                  <a:gd name="T7" fmla="*/ 11 h 11"/>
                  <a:gd name="T8" fmla="*/ 9 w 9"/>
                  <a:gd name="T9" fmla="*/ 2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2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7" y="11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11" name="Freeform 669"/>
              <p:cNvSpPr>
                <a:spLocks/>
              </p:cNvSpPr>
              <p:nvPr/>
            </p:nvSpPr>
            <p:spPr bwMode="auto">
              <a:xfrm>
                <a:off x="2571" y="1932"/>
                <a:ext cx="9" cy="10"/>
              </a:xfrm>
              <a:custGeom>
                <a:avLst/>
                <a:gdLst>
                  <a:gd name="T0" fmla="*/ 9 w 9"/>
                  <a:gd name="T1" fmla="*/ 2 h 10"/>
                  <a:gd name="T2" fmla="*/ 2 w 9"/>
                  <a:gd name="T3" fmla="*/ 0 h 10"/>
                  <a:gd name="T4" fmla="*/ 0 w 9"/>
                  <a:gd name="T5" fmla="*/ 8 h 10"/>
                  <a:gd name="T6" fmla="*/ 7 w 9"/>
                  <a:gd name="T7" fmla="*/ 10 h 10"/>
                  <a:gd name="T8" fmla="*/ 9 w 9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2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12" name="Freeform 670"/>
              <p:cNvSpPr>
                <a:spLocks/>
              </p:cNvSpPr>
              <p:nvPr/>
            </p:nvSpPr>
            <p:spPr bwMode="auto">
              <a:xfrm>
                <a:off x="2566" y="1948"/>
                <a:ext cx="9" cy="10"/>
              </a:xfrm>
              <a:custGeom>
                <a:avLst/>
                <a:gdLst>
                  <a:gd name="T0" fmla="*/ 9 w 9"/>
                  <a:gd name="T1" fmla="*/ 3 h 10"/>
                  <a:gd name="T2" fmla="*/ 2 w 9"/>
                  <a:gd name="T3" fmla="*/ 0 h 10"/>
                  <a:gd name="T4" fmla="*/ 0 w 9"/>
                  <a:gd name="T5" fmla="*/ 8 h 10"/>
                  <a:gd name="T6" fmla="*/ 7 w 9"/>
                  <a:gd name="T7" fmla="*/ 10 h 10"/>
                  <a:gd name="T8" fmla="*/ 9 w 9"/>
                  <a:gd name="T9" fmla="*/ 3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3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9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13" name="Freeform 671"/>
              <p:cNvSpPr>
                <a:spLocks/>
              </p:cNvSpPr>
              <p:nvPr/>
            </p:nvSpPr>
            <p:spPr bwMode="auto">
              <a:xfrm>
                <a:off x="2560" y="1964"/>
                <a:ext cx="10" cy="9"/>
              </a:xfrm>
              <a:custGeom>
                <a:avLst/>
                <a:gdLst>
                  <a:gd name="T0" fmla="*/ 10 w 10"/>
                  <a:gd name="T1" fmla="*/ 2 h 9"/>
                  <a:gd name="T2" fmla="*/ 3 w 10"/>
                  <a:gd name="T3" fmla="*/ 0 h 9"/>
                  <a:gd name="T4" fmla="*/ 0 w 10"/>
                  <a:gd name="T5" fmla="*/ 7 h 9"/>
                  <a:gd name="T6" fmla="*/ 8 w 10"/>
                  <a:gd name="T7" fmla="*/ 9 h 9"/>
                  <a:gd name="T8" fmla="*/ 10 w 10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2"/>
                    </a:moveTo>
                    <a:lnTo>
                      <a:pt x="3" y="0"/>
                    </a:ln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14" name="Freeform 672"/>
              <p:cNvSpPr>
                <a:spLocks/>
              </p:cNvSpPr>
              <p:nvPr/>
            </p:nvSpPr>
            <p:spPr bwMode="auto">
              <a:xfrm>
                <a:off x="2555" y="1980"/>
                <a:ext cx="10" cy="9"/>
              </a:xfrm>
              <a:custGeom>
                <a:avLst/>
                <a:gdLst>
                  <a:gd name="T0" fmla="*/ 10 w 10"/>
                  <a:gd name="T1" fmla="*/ 2 h 9"/>
                  <a:gd name="T2" fmla="*/ 2 w 10"/>
                  <a:gd name="T3" fmla="*/ 0 h 9"/>
                  <a:gd name="T4" fmla="*/ 0 w 10"/>
                  <a:gd name="T5" fmla="*/ 7 h 9"/>
                  <a:gd name="T6" fmla="*/ 8 w 10"/>
                  <a:gd name="T7" fmla="*/ 9 h 9"/>
                  <a:gd name="T8" fmla="*/ 10 w 10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2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15" name="Freeform 673"/>
              <p:cNvSpPr>
                <a:spLocks/>
              </p:cNvSpPr>
              <p:nvPr/>
            </p:nvSpPr>
            <p:spPr bwMode="auto">
              <a:xfrm>
                <a:off x="2550" y="1995"/>
                <a:ext cx="9" cy="11"/>
              </a:xfrm>
              <a:custGeom>
                <a:avLst/>
                <a:gdLst>
                  <a:gd name="T0" fmla="*/ 9 w 9"/>
                  <a:gd name="T1" fmla="*/ 2 h 11"/>
                  <a:gd name="T2" fmla="*/ 2 w 9"/>
                  <a:gd name="T3" fmla="*/ 0 h 11"/>
                  <a:gd name="T4" fmla="*/ 0 w 9"/>
                  <a:gd name="T5" fmla="*/ 8 h 11"/>
                  <a:gd name="T6" fmla="*/ 7 w 9"/>
                  <a:gd name="T7" fmla="*/ 11 h 11"/>
                  <a:gd name="T8" fmla="*/ 9 w 9"/>
                  <a:gd name="T9" fmla="*/ 2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2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7" y="11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16" name="Freeform 674"/>
              <p:cNvSpPr>
                <a:spLocks/>
              </p:cNvSpPr>
              <p:nvPr/>
            </p:nvSpPr>
            <p:spPr bwMode="auto">
              <a:xfrm>
                <a:off x="2545" y="2011"/>
                <a:ext cx="9" cy="10"/>
              </a:xfrm>
              <a:custGeom>
                <a:avLst/>
                <a:gdLst>
                  <a:gd name="T0" fmla="*/ 9 w 9"/>
                  <a:gd name="T1" fmla="*/ 2 h 10"/>
                  <a:gd name="T2" fmla="*/ 2 w 9"/>
                  <a:gd name="T3" fmla="*/ 0 h 10"/>
                  <a:gd name="T4" fmla="*/ 0 w 9"/>
                  <a:gd name="T5" fmla="*/ 8 h 10"/>
                  <a:gd name="T6" fmla="*/ 7 w 9"/>
                  <a:gd name="T7" fmla="*/ 10 h 10"/>
                  <a:gd name="T8" fmla="*/ 9 w 9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2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17" name="Freeform 675"/>
              <p:cNvSpPr>
                <a:spLocks/>
              </p:cNvSpPr>
              <p:nvPr/>
            </p:nvSpPr>
            <p:spPr bwMode="auto">
              <a:xfrm>
                <a:off x="2540" y="2026"/>
                <a:ext cx="9" cy="11"/>
              </a:xfrm>
              <a:custGeom>
                <a:avLst/>
                <a:gdLst>
                  <a:gd name="T0" fmla="*/ 9 w 9"/>
                  <a:gd name="T1" fmla="*/ 2 h 11"/>
                  <a:gd name="T2" fmla="*/ 2 w 9"/>
                  <a:gd name="T3" fmla="*/ 0 h 11"/>
                  <a:gd name="T4" fmla="*/ 0 w 9"/>
                  <a:gd name="T5" fmla="*/ 9 h 11"/>
                  <a:gd name="T6" fmla="*/ 7 w 9"/>
                  <a:gd name="T7" fmla="*/ 11 h 11"/>
                  <a:gd name="T8" fmla="*/ 9 w 9"/>
                  <a:gd name="T9" fmla="*/ 2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2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7" y="11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18" name="Freeform 676"/>
              <p:cNvSpPr>
                <a:spLocks/>
              </p:cNvSpPr>
              <p:nvPr/>
            </p:nvSpPr>
            <p:spPr bwMode="auto">
              <a:xfrm>
                <a:off x="2534" y="2043"/>
                <a:ext cx="10" cy="9"/>
              </a:xfrm>
              <a:custGeom>
                <a:avLst/>
                <a:gdLst>
                  <a:gd name="T0" fmla="*/ 10 w 10"/>
                  <a:gd name="T1" fmla="*/ 2 h 9"/>
                  <a:gd name="T2" fmla="*/ 3 w 10"/>
                  <a:gd name="T3" fmla="*/ 0 h 9"/>
                  <a:gd name="T4" fmla="*/ 0 w 10"/>
                  <a:gd name="T5" fmla="*/ 7 h 9"/>
                  <a:gd name="T6" fmla="*/ 8 w 10"/>
                  <a:gd name="T7" fmla="*/ 9 h 9"/>
                  <a:gd name="T8" fmla="*/ 10 w 10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2"/>
                    </a:moveTo>
                    <a:lnTo>
                      <a:pt x="3" y="0"/>
                    </a:ln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19" name="Freeform 677"/>
              <p:cNvSpPr>
                <a:spLocks/>
              </p:cNvSpPr>
              <p:nvPr/>
            </p:nvSpPr>
            <p:spPr bwMode="auto">
              <a:xfrm>
                <a:off x="2529" y="2059"/>
                <a:ext cx="10" cy="9"/>
              </a:xfrm>
              <a:custGeom>
                <a:avLst/>
                <a:gdLst>
                  <a:gd name="T0" fmla="*/ 10 w 10"/>
                  <a:gd name="T1" fmla="*/ 2 h 9"/>
                  <a:gd name="T2" fmla="*/ 2 w 10"/>
                  <a:gd name="T3" fmla="*/ 0 h 9"/>
                  <a:gd name="T4" fmla="*/ 0 w 10"/>
                  <a:gd name="T5" fmla="*/ 7 h 9"/>
                  <a:gd name="T6" fmla="*/ 8 w 10"/>
                  <a:gd name="T7" fmla="*/ 9 h 9"/>
                  <a:gd name="T8" fmla="*/ 10 w 10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2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8" y="9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20" name="Freeform 678"/>
              <p:cNvSpPr>
                <a:spLocks/>
              </p:cNvSpPr>
              <p:nvPr/>
            </p:nvSpPr>
            <p:spPr bwMode="auto">
              <a:xfrm>
                <a:off x="2524" y="2074"/>
                <a:ext cx="9" cy="11"/>
              </a:xfrm>
              <a:custGeom>
                <a:avLst/>
                <a:gdLst>
                  <a:gd name="T0" fmla="*/ 9 w 9"/>
                  <a:gd name="T1" fmla="*/ 2 h 11"/>
                  <a:gd name="T2" fmla="*/ 2 w 9"/>
                  <a:gd name="T3" fmla="*/ 0 h 11"/>
                  <a:gd name="T4" fmla="*/ 0 w 9"/>
                  <a:gd name="T5" fmla="*/ 8 h 11"/>
                  <a:gd name="T6" fmla="*/ 7 w 9"/>
                  <a:gd name="T7" fmla="*/ 11 h 11"/>
                  <a:gd name="T8" fmla="*/ 9 w 9"/>
                  <a:gd name="T9" fmla="*/ 2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2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7" y="11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21" name="Freeform 679"/>
              <p:cNvSpPr>
                <a:spLocks/>
              </p:cNvSpPr>
              <p:nvPr/>
            </p:nvSpPr>
            <p:spPr bwMode="auto">
              <a:xfrm>
                <a:off x="2518" y="2090"/>
                <a:ext cx="10" cy="10"/>
              </a:xfrm>
              <a:custGeom>
                <a:avLst/>
                <a:gdLst>
                  <a:gd name="T0" fmla="*/ 10 w 10"/>
                  <a:gd name="T1" fmla="*/ 2 h 10"/>
                  <a:gd name="T2" fmla="*/ 3 w 10"/>
                  <a:gd name="T3" fmla="*/ 0 h 10"/>
                  <a:gd name="T4" fmla="*/ 0 w 10"/>
                  <a:gd name="T5" fmla="*/ 8 h 10"/>
                  <a:gd name="T6" fmla="*/ 7 w 10"/>
                  <a:gd name="T7" fmla="*/ 10 h 10"/>
                  <a:gd name="T8" fmla="*/ 10 w 10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22" name="Freeform 680"/>
              <p:cNvSpPr>
                <a:spLocks/>
              </p:cNvSpPr>
              <p:nvPr/>
            </p:nvSpPr>
            <p:spPr bwMode="auto">
              <a:xfrm>
                <a:off x="2513" y="2105"/>
                <a:ext cx="10" cy="11"/>
              </a:xfrm>
              <a:custGeom>
                <a:avLst/>
                <a:gdLst>
                  <a:gd name="T0" fmla="*/ 10 w 10"/>
                  <a:gd name="T1" fmla="*/ 2 h 11"/>
                  <a:gd name="T2" fmla="*/ 3 w 10"/>
                  <a:gd name="T3" fmla="*/ 0 h 11"/>
                  <a:gd name="T4" fmla="*/ 0 w 10"/>
                  <a:gd name="T5" fmla="*/ 9 h 11"/>
                  <a:gd name="T6" fmla="*/ 7 w 10"/>
                  <a:gd name="T7" fmla="*/ 11 h 11"/>
                  <a:gd name="T8" fmla="*/ 10 w 10"/>
                  <a:gd name="T9" fmla="*/ 2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lnTo>
                      <a:pt x="3" y="0"/>
                    </a:lnTo>
                    <a:lnTo>
                      <a:pt x="0" y="9"/>
                    </a:lnTo>
                    <a:lnTo>
                      <a:pt x="7" y="11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23" name="Freeform 681"/>
              <p:cNvSpPr>
                <a:spLocks/>
              </p:cNvSpPr>
              <p:nvPr/>
            </p:nvSpPr>
            <p:spPr bwMode="auto">
              <a:xfrm>
                <a:off x="2507" y="2122"/>
                <a:ext cx="11" cy="9"/>
              </a:xfrm>
              <a:custGeom>
                <a:avLst/>
                <a:gdLst>
                  <a:gd name="T0" fmla="*/ 11 w 11"/>
                  <a:gd name="T1" fmla="*/ 2 h 9"/>
                  <a:gd name="T2" fmla="*/ 3 w 11"/>
                  <a:gd name="T3" fmla="*/ 0 h 9"/>
                  <a:gd name="T4" fmla="*/ 0 w 11"/>
                  <a:gd name="T5" fmla="*/ 7 h 9"/>
                  <a:gd name="T6" fmla="*/ 8 w 11"/>
                  <a:gd name="T7" fmla="*/ 9 h 9"/>
                  <a:gd name="T8" fmla="*/ 11 w 11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2"/>
                    </a:moveTo>
                    <a:lnTo>
                      <a:pt x="3" y="0"/>
                    </a:lnTo>
                    <a:lnTo>
                      <a:pt x="0" y="7"/>
                    </a:lnTo>
                    <a:lnTo>
                      <a:pt x="8" y="9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24" name="Freeform 682"/>
              <p:cNvSpPr>
                <a:spLocks/>
              </p:cNvSpPr>
              <p:nvPr/>
            </p:nvSpPr>
            <p:spPr bwMode="auto">
              <a:xfrm>
                <a:off x="2502" y="2138"/>
                <a:ext cx="11" cy="9"/>
              </a:xfrm>
              <a:custGeom>
                <a:avLst/>
                <a:gdLst>
                  <a:gd name="T0" fmla="*/ 11 w 11"/>
                  <a:gd name="T1" fmla="*/ 2 h 9"/>
                  <a:gd name="T2" fmla="*/ 3 w 11"/>
                  <a:gd name="T3" fmla="*/ 0 h 9"/>
                  <a:gd name="T4" fmla="*/ 0 w 11"/>
                  <a:gd name="T5" fmla="*/ 7 h 9"/>
                  <a:gd name="T6" fmla="*/ 7 w 11"/>
                  <a:gd name="T7" fmla="*/ 9 h 9"/>
                  <a:gd name="T8" fmla="*/ 11 w 11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2"/>
                    </a:moveTo>
                    <a:lnTo>
                      <a:pt x="3" y="0"/>
                    </a:lnTo>
                    <a:lnTo>
                      <a:pt x="0" y="7"/>
                    </a:lnTo>
                    <a:lnTo>
                      <a:pt x="7" y="9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25" name="Freeform 683"/>
              <p:cNvSpPr>
                <a:spLocks/>
              </p:cNvSpPr>
              <p:nvPr/>
            </p:nvSpPr>
            <p:spPr bwMode="auto">
              <a:xfrm>
                <a:off x="2497" y="2153"/>
                <a:ext cx="10" cy="11"/>
              </a:xfrm>
              <a:custGeom>
                <a:avLst/>
                <a:gdLst>
                  <a:gd name="T0" fmla="*/ 10 w 10"/>
                  <a:gd name="T1" fmla="*/ 2 h 11"/>
                  <a:gd name="T2" fmla="*/ 3 w 10"/>
                  <a:gd name="T3" fmla="*/ 0 h 11"/>
                  <a:gd name="T4" fmla="*/ 0 w 10"/>
                  <a:gd name="T5" fmla="*/ 8 h 11"/>
                  <a:gd name="T6" fmla="*/ 7 w 10"/>
                  <a:gd name="T7" fmla="*/ 11 h 11"/>
                  <a:gd name="T8" fmla="*/ 10 w 10"/>
                  <a:gd name="T9" fmla="*/ 2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7" y="11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26" name="Freeform 684"/>
              <p:cNvSpPr>
                <a:spLocks/>
              </p:cNvSpPr>
              <p:nvPr/>
            </p:nvSpPr>
            <p:spPr bwMode="auto">
              <a:xfrm>
                <a:off x="2492" y="2169"/>
                <a:ext cx="10" cy="10"/>
              </a:xfrm>
              <a:custGeom>
                <a:avLst/>
                <a:gdLst>
                  <a:gd name="T0" fmla="*/ 10 w 10"/>
                  <a:gd name="T1" fmla="*/ 2 h 10"/>
                  <a:gd name="T2" fmla="*/ 3 w 10"/>
                  <a:gd name="T3" fmla="*/ 0 h 10"/>
                  <a:gd name="T4" fmla="*/ 0 w 10"/>
                  <a:gd name="T5" fmla="*/ 8 h 10"/>
                  <a:gd name="T6" fmla="*/ 7 w 10"/>
                  <a:gd name="T7" fmla="*/ 10 h 10"/>
                  <a:gd name="T8" fmla="*/ 10 w 10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27" name="Freeform 685"/>
              <p:cNvSpPr>
                <a:spLocks/>
              </p:cNvSpPr>
              <p:nvPr/>
            </p:nvSpPr>
            <p:spPr bwMode="auto">
              <a:xfrm>
                <a:off x="2487" y="2184"/>
                <a:ext cx="10" cy="11"/>
              </a:xfrm>
              <a:custGeom>
                <a:avLst/>
                <a:gdLst>
                  <a:gd name="T0" fmla="*/ 10 w 10"/>
                  <a:gd name="T1" fmla="*/ 2 h 11"/>
                  <a:gd name="T2" fmla="*/ 3 w 10"/>
                  <a:gd name="T3" fmla="*/ 0 h 11"/>
                  <a:gd name="T4" fmla="*/ 0 w 10"/>
                  <a:gd name="T5" fmla="*/ 9 h 11"/>
                  <a:gd name="T6" fmla="*/ 7 w 10"/>
                  <a:gd name="T7" fmla="*/ 11 h 11"/>
                  <a:gd name="T8" fmla="*/ 10 w 10"/>
                  <a:gd name="T9" fmla="*/ 2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lnTo>
                      <a:pt x="3" y="0"/>
                    </a:lnTo>
                    <a:lnTo>
                      <a:pt x="0" y="9"/>
                    </a:lnTo>
                    <a:lnTo>
                      <a:pt x="7" y="11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28" name="Freeform 686"/>
              <p:cNvSpPr>
                <a:spLocks/>
              </p:cNvSpPr>
              <p:nvPr/>
            </p:nvSpPr>
            <p:spPr bwMode="auto">
              <a:xfrm>
                <a:off x="2481" y="2201"/>
                <a:ext cx="11" cy="9"/>
              </a:xfrm>
              <a:custGeom>
                <a:avLst/>
                <a:gdLst>
                  <a:gd name="T0" fmla="*/ 11 w 11"/>
                  <a:gd name="T1" fmla="*/ 2 h 9"/>
                  <a:gd name="T2" fmla="*/ 3 w 11"/>
                  <a:gd name="T3" fmla="*/ 0 h 9"/>
                  <a:gd name="T4" fmla="*/ 0 w 11"/>
                  <a:gd name="T5" fmla="*/ 7 h 9"/>
                  <a:gd name="T6" fmla="*/ 8 w 11"/>
                  <a:gd name="T7" fmla="*/ 9 h 9"/>
                  <a:gd name="T8" fmla="*/ 11 w 11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2"/>
                    </a:moveTo>
                    <a:lnTo>
                      <a:pt x="3" y="0"/>
                    </a:lnTo>
                    <a:lnTo>
                      <a:pt x="0" y="7"/>
                    </a:lnTo>
                    <a:lnTo>
                      <a:pt x="8" y="9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29" name="Freeform 687"/>
              <p:cNvSpPr>
                <a:spLocks/>
              </p:cNvSpPr>
              <p:nvPr/>
            </p:nvSpPr>
            <p:spPr bwMode="auto">
              <a:xfrm>
                <a:off x="2476" y="2217"/>
                <a:ext cx="11" cy="9"/>
              </a:xfrm>
              <a:custGeom>
                <a:avLst/>
                <a:gdLst>
                  <a:gd name="T0" fmla="*/ 11 w 11"/>
                  <a:gd name="T1" fmla="*/ 2 h 9"/>
                  <a:gd name="T2" fmla="*/ 3 w 11"/>
                  <a:gd name="T3" fmla="*/ 0 h 9"/>
                  <a:gd name="T4" fmla="*/ 0 w 11"/>
                  <a:gd name="T5" fmla="*/ 7 h 9"/>
                  <a:gd name="T6" fmla="*/ 7 w 11"/>
                  <a:gd name="T7" fmla="*/ 9 h 9"/>
                  <a:gd name="T8" fmla="*/ 11 w 11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2"/>
                    </a:moveTo>
                    <a:lnTo>
                      <a:pt x="3" y="0"/>
                    </a:lnTo>
                    <a:lnTo>
                      <a:pt x="0" y="7"/>
                    </a:lnTo>
                    <a:lnTo>
                      <a:pt x="7" y="9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30" name="Freeform 688"/>
              <p:cNvSpPr>
                <a:spLocks/>
              </p:cNvSpPr>
              <p:nvPr/>
            </p:nvSpPr>
            <p:spPr bwMode="auto">
              <a:xfrm>
                <a:off x="2471" y="2232"/>
                <a:ext cx="10" cy="10"/>
              </a:xfrm>
              <a:custGeom>
                <a:avLst/>
                <a:gdLst>
                  <a:gd name="T0" fmla="*/ 10 w 10"/>
                  <a:gd name="T1" fmla="*/ 2 h 10"/>
                  <a:gd name="T2" fmla="*/ 3 w 10"/>
                  <a:gd name="T3" fmla="*/ 0 h 10"/>
                  <a:gd name="T4" fmla="*/ 0 w 10"/>
                  <a:gd name="T5" fmla="*/ 8 h 10"/>
                  <a:gd name="T6" fmla="*/ 7 w 10"/>
                  <a:gd name="T7" fmla="*/ 10 h 10"/>
                  <a:gd name="T8" fmla="*/ 10 w 10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31" name="Freeform 689"/>
              <p:cNvSpPr>
                <a:spLocks/>
              </p:cNvSpPr>
              <p:nvPr/>
            </p:nvSpPr>
            <p:spPr bwMode="auto">
              <a:xfrm>
                <a:off x="2466" y="2248"/>
                <a:ext cx="10" cy="10"/>
              </a:xfrm>
              <a:custGeom>
                <a:avLst/>
                <a:gdLst>
                  <a:gd name="T0" fmla="*/ 10 w 10"/>
                  <a:gd name="T1" fmla="*/ 2 h 10"/>
                  <a:gd name="T2" fmla="*/ 3 w 10"/>
                  <a:gd name="T3" fmla="*/ 0 h 10"/>
                  <a:gd name="T4" fmla="*/ 0 w 10"/>
                  <a:gd name="T5" fmla="*/ 8 h 10"/>
                  <a:gd name="T6" fmla="*/ 7 w 10"/>
                  <a:gd name="T7" fmla="*/ 10 h 10"/>
                  <a:gd name="T8" fmla="*/ 10 w 10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32" name="Freeform 690"/>
              <p:cNvSpPr>
                <a:spLocks/>
              </p:cNvSpPr>
              <p:nvPr/>
            </p:nvSpPr>
            <p:spPr bwMode="auto">
              <a:xfrm>
                <a:off x="2461" y="2263"/>
                <a:ext cx="10" cy="11"/>
              </a:xfrm>
              <a:custGeom>
                <a:avLst/>
                <a:gdLst>
                  <a:gd name="T0" fmla="*/ 10 w 10"/>
                  <a:gd name="T1" fmla="*/ 2 h 11"/>
                  <a:gd name="T2" fmla="*/ 3 w 10"/>
                  <a:gd name="T3" fmla="*/ 0 h 11"/>
                  <a:gd name="T4" fmla="*/ 0 w 10"/>
                  <a:gd name="T5" fmla="*/ 9 h 11"/>
                  <a:gd name="T6" fmla="*/ 7 w 10"/>
                  <a:gd name="T7" fmla="*/ 11 h 11"/>
                  <a:gd name="T8" fmla="*/ 10 w 10"/>
                  <a:gd name="T9" fmla="*/ 2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lnTo>
                      <a:pt x="3" y="0"/>
                    </a:lnTo>
                    <a:lnTo>
                      <a:pt x="0" y="9"/>
                    </a:lnTo>
                    <a:lnTo>
                      <a:pt x="7" y="11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33" name="Freeform 691"/>
              <p:cNvSpPr>
                <a:spLocks/>
              </p:cNvSpPr>
              <p:nvPr/>
            </p:nvSpPr>
            <p:spPr bwMode="auto">
              <a:xfrm>
                <a:off x="2455" y="2279"/>
                <a:ext cx="11" cy="10"/>
              </a:xfrm>
              <a:custGeom>
                <a:avLst/>
                <a:gdLst>
                  <a:gd name="T0" fmla="*/ 11 w 11"/>
                  <a:gd name="T1" fmla="*/ 2 h 10"/>
                  <a:gd name="T2" fmla="*/ 3 w 11"/>
                  <a:gd name="T3" fmla="*/ 0 h 10"/>
                  <a:gd name="T4" fmla="*/ 0 w 11"/>
                  <a:gd name="T5" fmla="*/ 8 h 10"/>
                  <a:gd name="T6" fmla="*/ 8 w 11"/>
                  <a:gd name="T7" fmla="*/ 10 h 10"/>
                  <a:gd name="T8" fmla="*/ 11 w 11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2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8" y="10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34" name="Freeform 692"/>
              <p:cNvSpPr>
                <a:spLocks/>
              </p:cNvSpPr>
              <p:nvPr/>
            </p:nvSpPr>
            <p:spPr bwMode="auto">
              <a:xfrm>
                <a:off x="2450" y="2295"/>
                <a:ext cx="11" cy="10"/>
              </a:xfrm>
              <a:custGeom>
                <a:avLst/>
                <a:gdLst>
                  <a:gd name="T0" fmla="*/ 11 w 11"/>
                  <a:gd name="T1" fmla="*/ 3 h 10"/>
                  <a:gd name="T2" fmla="*/ 3 w 11"/>
                  <a:gd name="T3" fmla="*/ 0 h 10"/>
                  <a:gd name="T4" fmla="*/ 0 w 11"/>
                  <a:gd name="T5" fmla="*/ 8 h 10"/>
                  <a:gd name="T6" fmla="*/ 7 w 11"/>
                  <a:gd name="T7" fmla="*/ 10 h 10"/>
                  <a:gd name="T8" fmla="*/ 11 w 11"/>
                  <a:gd name="T9" fmla="*/ 3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35" name="Freeform 693"/>
              <p:cNvSpPr>
                <a:spLocks/>
              </p:cNvSpPr>
              <p:nvPr/>
            </p:nvSpPr>
            <p:spPr bwMode="auto">
              <a:xfrm>
                <a:off x="2445" y="2311"/>
                <a:ext cx="10" cy="9"/>
              </a:xfrm>
              <a:custGeom>
                <a:avLst/>
                <a:gdLst>
                  <a:gd name="T0" fmla="*/ 10 w 10"/>
                  <a:gd name="T1" fmla="*/ 2 h 9"/>
                  <a:gd name="T2" fmla="*/ 3 w 10"/>
                  <a:gd name="T3" fmla="*/ 0 h 9"/>
                  <a:gd name="T4" fmla="*/ 0 w 10"/>
                  <a:gd name="T5" fmla="*/ 7 h 9"/>
                  <a:gd name="T6" fmla="*/ 7 w 10"/>
                  <a:gd name="T7" fmla="*/ 9 h 9"/>
                  <a:gd name="T8" fmla="*/ 10 w 10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2"/>
                    </a:moveTo>
                    <a:lnTo>
                      <a:pt x="3" y="0"/>
                    </a:lnTo>
                    <a:lnTo>
                      <a:pt x="0" y="7"/>
                    </a:lnTo>
                    <a:lnTo>
                      <a:pt x="7" y="9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36" name="Freeform 694"/>
              <p:cNvSpPr>
                <a:spLocks/>
              </p:cNvSpPr>
              <p:nvPr/>
            </p:nvSpPr>
            <p:spPr bwMode="auto">
              <a:xfrm>
                <a:off x="2440" y="2327"/>
                <a:ext cx="10" cy="10"/>
              </a:xfrm>
              <a:custGeom>
                <a:avLst/>
                <a:gdLst>
                  <a:gd name="T0" fmla="*/ 10 w 10"/>
                  <a:gd name="T1" fmla="*/ 2 h 10"/>
                  <a:gd name="T2" fmla="*/ 3 w 10"/>
                  <a:gd name="T3" fmla="*/ 0 h 10"/>
                  <a:gd name="T4" fmla="*/ 0 w 10"/>
                  <a:gd name="T5" fmla="*/ 8 h 10"/>
                  <a:gd name="T6" fmla="*/ 7 w 10"/>
                  <a:gd name="T7" fmla="*/ 10 h 10"/>
                  <a:gd name="T8" fmla="*/ 10 w 10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37" name="Freeform 695"/>
              <p:cNvSpPr>
                <a:spLocks/>
              </p:cNvSpPr>
              <p:nvPr/>
            </p:nvSpPr>
            <p:spPr bwMode="auto">
              <a:xfrm>
                <a:off x="2434" y="2342"/>
                <a:ext cx="11" cy="11"/>
              </a:xfrm>
              <a:custGeom>
                <a:avLst/>
                <a:gdLst>
                  <a:gd name="T0" fmla="*/ 11 w 11"/>
                  <a:gd name="T1" fmla="*/ 2 h 11"/>
                  <a:gd name="T2" fmla="*/ 4 w 11"/>
                  <a:gd name="T3" fmla="*/ 0 h 11"/>
                  <a:gd name="T4" fmla="*/ 0 w 11"/>
                  <a:gd name="T5" fmla="*/ 9 h 11"/>
                  <a:gd name="T6" fmla="*/ 8 w 11"/>
                  <a:gd name="T7" fmla="*/ 11 h 11"/>
                  <a:gd name="T8" fmla="*/ 11 w 11"/>
                  <a:gd name="T9" fmla="*/ 2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2"/>
                    </a:moveTo>
                    <a:lnTo>
                      <a:pt x="4" y="0"/>
                    </a:lnTo>
                    <a:lnTo>
                      <a:pt x="0" y="9"/>
                    </a:lnTo>
                    <a:lnTo>
                      <a:pt x="8" y="11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38" name="Freeform 696"/>
              <p:cNvSpPr>
                <a:spLocks/>
              </p:cNvSpPr>
              <p:nvPr/>
            </p:nvSpPr>
            <p:spPr bwMode="auto">
              <a:xfrm>
                <a:off x="2429" y="2358"/>
                <a:ext cx="11" cy="10"/>
              </a:xfrm>
              <a:custGeom>
                <a:avLst/>
                <a:gdLst>
                  <a:gd name="T0" fmla="*/ 11 w 11"/>
                  <a:gd name="T1" fmla="*/ 2 h 10"/>
                  <a:gd name="T2" fmla="*/ 3 w 11"/>
                  <a:gd name="T3" fmla="*/ 0 h 10"/>
                  <a:gd name="T4" fmla="*/ 0 w 11"/>
                  <a:gd name="T5" fmla="*/ 8 h 10"/>
                  <a:gd name="T6" fmla="*/ 8 w 11"/>
                  <a:gd name="T7" fmla="*/ 10 h 10"/>
                  <a:gd name="T8" fmla="*/ 11 w 11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2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8" y="10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39" name="Freeform 697"/>
              <p:cNvSpPr>
                <a:spLocks/>
              </p:cNvSpPr>
              <p:nvPr/>
            </p:nvSpPr>
            <p:spPr bwMode="auto">
              <a:xfrm>
                <a:off x="2424" y="2374"/>
                <a:ext cx="9" cy="10"/>
              </a:xfrm>
              <a:custGeom>
                <a:avLst/>
                <a:gdLst>
                  <a:gd name="T0" fmla="*/ 9 w 9"/>
                  <a:gd name="T1" fmla="*/ 3 h 10"/>
                  <a:gd name="T2" fmla="*/ 2 w 9"/>
                  <a:gd name="T3" fmla="*/ 0 h 10"/>
                  <a:gd name="T4" fmla="*/ 0 w 9"/>
                  <a:gd name="T5" fmla="*/ 8 h 10"/>
                  <a:gd name="T6" fmla="*/ 7 w 9"/>
                  <a:gd name="T7" fmla="*/ 10 h 10"/>
                  <a:gd name="T8" fmla="*/ 9 w 9"/>
                  <a:gd name="T9" fmla="*/ 3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3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9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40" name="Freeform 698"/>
              <p:cNvSpPr>
                <a:spLocks/>
              </p:cNvSpPr>
              <p:nvPr/>
            </p:nvSpPr>
            <p:spPr bwMode="auto">
              <a:xfrm>
                <a:off x="2419" y="2390"/>
                <a:ext cx="9" cy="9"/>
              </a:xfrm>
              <a:custGeom>
                <a:avLst/>
                <a:gdLst>
                  <a:gd name="T0" fmla="*/ 9 w 9"/>
                  <a:gd name="T1" fmla="*/ 2 h 9"/>
                  <a:gd name="T2" fmla="*/ 2 w 9"/>
                  <a:gd name="T3" fmla="*/ 0 h 9"/>
                  <a:gd name="T4" fmla="*/ 0 w 9"/>
                  <a:gd name="T5" fmla="*/ 7 h 9"/>
                  <a:gd name="T6" fmla="*/ 7 w 9"/>
                  <a:gd name="T7" fmla="*/ 9 h 9"/>
                  <a:gd name="T8" fmla="*/ 9 w 9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2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7" y="9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41" name="Freeform 699"/>
              <p:cNvSpPr>
                <a:spLocks/>
              </p:cNvSpPr>
              <p:nvPr/>
            </p:nvSpPr>
            <p:spPr bwMode="auto">
              <a:xfrm>
                <a:off x="2414" y="2406"/>
                <a:ext cx="9" cy="10"/>
              </a:xfrm>
              <a:custGeom>
                <a:avLst/>
                <a:gdLst>
                  <a:gd name="T0" fmla="*/ 9 w 9"/>
                  <a:gd name="T1" fmla="*/ 2 h 10"/>
                  <a:gd name="T2" fmla="*/ 2 w 9"/>
                  <a:gd name="T3" fmla="*/ 0 h 10"/>
                  <a:gd name="T4" fmla="*/ 0 w 9"/>
                  <a:gd name="T5" fmla="*/ 8 h 10"/>
                  <a:gd name="T6" fmla="*/ 7 w 9"/>
                  <a:gd name="T7" fmla="*/ 10 h 10"/>
                  <a:gd name="T8" fmla="*/ 9 w 9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2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42" name="Freeform 700"/>
              <p:cNvSpPr>
                <a:spLocks/>
              </p:cNvSpPr>
              <p:nvPr/>
            </p:nvSpPr>
            <p:spPr bwMode="auto">
              <a:xfrm>
                <a:off x="2408" y="2421"/>
                <a:ext cx="10" cy="11"/>
              </a:xfrm>
              <a:custGeom>
                <a:avLst/>
                <a:gdLst>
                  <a:gd name="T0" fmla="*/ 10 w 10"/>
                  <a:gd name="T1" fmla="*/ 2 h 11"/>
                  <a:gd name="T2" fmla="*/ 3 w 10"/>
                  <a:gd name="T3" fmla="*/ 0 h 11"/>
                  <a:gd name="T4" fmla="*/ 0 w 10"/>
                  <a:gd name="T5" fmla="*/ 9 h 11"/>
                  <a:gd name="T6" fmla="*/ 8 w 10"/>
                  <a:gd name="T7" fmla="*/ 11 h 11"/>
                  <a:gd name="T8" fmla="*/ 10 w 10"/>
                  <a:gd name="T9" fmla="*/ 2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lnTo>
                      <a:pt x="3" y="0"/>
                    </a:lnTo>
                    <a:lnTo>
                      <a:pt x="0" y="9"/>
                    </a:lnTo>
                    <a:lnTo>
                      <a:pt x="8" y="11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43" name="Freeform 701"/>
              <p:cNvSpPr>
                <a:spLocks/>
              </p:cNvSpPr>
              <p:nvPr/>
            </p:nvSpPr>
            <p:spPr bwMode="auto">
              <a:xfrm>
                <a:off x="2403" y="2437"/>
                <a:ext cx="10" cy="10"/>
              </a:xfrm>
              <a:custGeom>
                <a:avLst/>
                <a:gdLst>
                  <a:gd name="T0" fmla="*/ 10 w 10"/>
                  <a:gd name="T1" fmla="*/ 2 h 10"/>
                  <a:gd name="T2" fmla="*/ 2 w 10"/>
                  <a:gd name="T3" fmla="*/ 0 h 10"/>
                  <a:gd name="T4" fmla="*/ 0 w 10"/>
                  <a:gd name="T5" fmla="*/ 8 h 10"/>
                  <a:gd name="T6" fmla="*/ 8 w 10"/>
                  <a:gd name="T7" fmla="*/ 10 h 10"/>
                  <a:gd name="T8" fmla="*/ 10 w 10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8" y="1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44" name="Freeform 702"/>
              <p:cNvSpPr>
                <a:spLocks/>
              </p:cNvSpPr>
              <p:nvPr/>
            </p:nvSpPr>
            <p:spPr bwMode="auto">
              <a:xfrm>
                <a:off x="2398" y="2453"/>
                <a:ext cx="9" cy="10"/>
              </a:xfrm>
              <a:custGeom>
                <a:avLst/>
                <a:gdLst>
                  <a:gd name="T0" fmla="*/ 9 w 9"/>
                  <a:gd name="T1" fmla="*/ 2 h 10"/>
                  <a:gd name="T2" fmla="*/ 2 w 9"/>
                  <a:gd name="T3" fmla="*/ 0 h 10"/>
                  <a:gd name="T4" fmla="*/ 0 w 9"/>
                  <a:gd name="T5" fmla="*/ 8 h 10"/>
                  <a:gd name="T6" fmla="*/ 7 w 9"/>
                  <a:gd name="T7" fmla="*/ 10 h 10"/>
                  <a:gd name="T8" fmla="*/ 9 w 9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2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45" name="Freeform 703"/>
              <p:cNvSpPr>
                <a:spLocks/>
              </p:cNvSpPr>
              <p:nvPr/>
            </p:nvSpPr>
            <p:spPr bwMode="auto">
              <a:xfrm>
                <a:off x="2393" y="2469"/>
                <a:ext cx="9" cy="9"/>
              </a:xfrm>
              <a:custGeom>
                <a:avLst/>
                <a:gdLst>
                  <a:gd name="T0" fmla="*/ 9 w 9"/>
                  <a:gd name="T1" fmla="*/ 2 h 9"/>
                  <a:gd name="T2" fmla="*/ 2 w 9"/>
                  <a:gd name="T3" fmla="*/ 0 h 9"/>
                  <a:gd name="T4" fmla="*/ 0 w 9"/>
                  <a:gd name="T5" fmla="*/ 7 h 9"/>
                  <a:gd name="T6" fmla="*/ 7 w 9"/>
                  <a:gd name="T7" fmla="*/ 9 h 9"/>
                  <a:gd name="T8" fmla="*/ 9 w 9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2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7" y="9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46" name="Freeform 704"/>
              <p:cNvSpPr>
                <a:spLocks/>
              </p:cNvSpPr>
              <p:nvPr/>
            </p:nvSpPr>
            <p:spPr bwMode="auto">
              <a:xfrm>
                <a:off x="2388" y="2485"/>
                <a:ext cx="9" cy="10"/>
              </a:xfrm>
              <a:custGeom>
                <a:avLst/>
                <a:gdLst>
                  <a:gd name="T0" fmla="*/ 9 w 9"/>
                  <a:gd name="T1" fmla="*/ 2 h 10"/>
                  <a:gd name="T2" fmla="*/ 2 w 9"/>
                  <a:gd name="T3" fmla="*/ 0 h 10"/>
                  <a:gd name="T4" fmla="*/ 0 w 9"/>
                  <a:gd name="T5" fmla="*/ 8 h 10"/>
                  <a:gd name="T6" fmla="*/ 7 w 9"/>
                  <a:gd name="T7" fmla="*/ 10 h 10"/>
                  <a:gd name="T8" fmla="*/ 9 w 9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2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47" name="Freeform 705"/>
              <p:cNvSpPr>
                <a:spLocks/>
              </p:cNvSpPr>
              <p:nvPr/>
            </p:nvSpPr>
            <p:spPr bwMode="auto">
              <a:xfrm>
                <a:off x="2382" y="2500"/>
                <a:ext cx="10" cy="11"/>
              </a:xfrm>
              <a:custGeom>
                <a:avLst/>
                <a:gdLst>
                  <a:gd name="T0" fmla="*/ 10 w 10"/>
                  <a:gd name="T1" fmla="*/ 2 h 11"/>
                  <a:gd name="T2" fmla="*/ 3 w 10"/>
                  <a:gd name="T3" fmla="*/ 0 h 11"/>
                  <a:gd name="T4" fmla="*/ 0 w 10"/>
                  <a:gd name="T5" fmla="*/ 8 h 11"/>
                  <a:gd name="T6" fmla="*/ 8 w 10"/>
                  <a:gd name="T7" fmla="*/ 11 h 11"/>
                  <a:gd name="T8" fmla="*/ 10 w 10"/>
                  <a:gd name="T9" fmla="*/ 2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8" y="11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48" name="Freeform 706"/>
              <p:cNvSpPr>
                <a:spLocks/>
              </p:cNvSpPr>
              <p:nvPr/>
            </p:nvSpPr>
            <p:spPr bwMode="auto">
              <a:xfrm>
                <a:off x="2377" y="2516"/>
                <a:ext cx="10" cy="10"/>
              </a:xfrm>
              <a:custGeom>
                <a:avLst/>
                <a:gdLst>
                  <a:gd name="T0" fmla="*/ 10 w 10"/>
                  <a:gd name="T1" fmla="*/ 2 h 10"/>
                  <a:gd name="T2" fmla="*/ 2 w 10"/>
                  <a:gd name="T3" fmla="*/ 0 h 10"/>
                  <a:gd name="T4" fmla="*/ 0 w 10"/>
                  <a:gd name="T5" fmla="*/ 8 h 10"/>
                  <a:gd name="T6" fmla="*/ 8 w 10"/>
                  <a:gd name="T7" fmla="*/ 10 h 10"/>
                  <a:gd name="T8" fmla="*/ 10 w 10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8" y="1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49" name="Freeform 707"/>
              <p:cNvSpPr>
                <a:spLocks/>
              </p:cNvSpPr>
              <p:nvPr/>
            </p:nvSpPr>
            <p:spPr bwMode="auto">
              <a:xfrm>
                <a:off x="2372" y="2532"/>
                <a:ext cx="9" cy="10"/>
              </a:xfrm>
              <a:custGeom>
                <a:avLst/>
                <a:gdLst>
                  <a:gd name="T0" fmla="*/ 9 w 9"/>
                  <a:gd name="T1" fmla="*/ 2 h 10"/>
                  <a:gd name="T2" fmla="*/ 2 w 9"/>
                  <a:gd name="T3" fmla="*/ 0 h 10"/>
                  <a:gd name="T4" fmla="*/ 0 w 9"/>
                  <a:gd name="T5" fmla="*/ 8 h 10"/>
                  <a:gd name="T6" fmla="*/ 7 w 9"/>
                  <a:gd name="T7" fmla="*/ 10 h 10"/>
                  <a:gd name="T8" fmla="*/ 9 w 9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9" y="2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50" name="Freeform 708"/>
              <p:cNvSpPr>
                <a:spLocks/>
              </p:cNvSpPr>
              <p:nvPr/>
            </p:nvSpPr>
            <p:spPr bwMode="auto">
              <a:xfrm>
                <a:off x="2367" y="2548"/>
                <a:ext cx="9" cy="9"/>
              </a:xfrm>
              <a:custGeom>
                <a:avLst/>
                <a:gdLst>
                  <a:gd name="T0" fmla="*/ 9 w 9"/>
                  <a:gd name="T1" fmla="*/ 2 h 9"/>
                  <a:gd name="T2" fmla="*/ 2 w 9"/>
                  <a:gd name="T3" fmla="*/ 0 h 9"/>
                  <a:gd name="T4" fmla="*/ 0 w 9"/>
                  <a:gd name="T5" fmla="*/ 7 h 9"/>
                  <a:gd name="T6" fmla="*/ 7 w 9"/>
                  <a:gd name="T7" fmla="*/ 9 h 9"/>
                  <a:gd name="T8" fmla="*/ 9 w 9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2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7" y="9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51" name="Freeform 709"/>
              <p:cNvSpPr>
                <a:spLocks/>
              </p:cNvSpPr>
              <p:nvPr/>
            </p:nvSpPr>
            <p:spPr bwMode="auto">
              <a:xfrm>
                <a:off x="2362" y="2564"/>
                <a:ext cx="9" cy="9"/>
              </a:xfrm>
              <a:custGeom>
                <a:avLst/>
                <a:gdLst>
                  <a:gd name="T0" fmla="*/ 9 w 9"/>
                  <a:gd name="T1" fmla="*/ 2 h 9"/>
                  <a:gd name="T2" fmla="*/ 2 w 9"/>
                  <a:gd name="T3" fmla="*/ 0 h 9"/>
                  <a:gd name="T4" fmla="*/ 0 w 9"/>
                  <a:gd name="T5" fmla="*/ 7 h 9"/>
                  <a:gd name="T6" fmla="*/ 7 w 9"/>
                  <a:gd name="T7" fmla="*/ 9 h 9"/>
                  <a:gd name="T8" fmla="*/ 9 w 9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2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7" y="9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52" name="Freeform 710"/>
              <p:cNvSpPr>
                <a:spLocks/>
              </p:cNvSpPr>
              <p:nvPr/>
            </p:nvSpPr>
            <p:spPr bwMode="auto">
              <a:xfrm>
                <a:off x="2356" y="2579"/>
                <a:ext cx="10" cy="11"/>
              </a:xfrm>
              <a:custGeom>
                <a:avLst/>
                <a:gdLst>
                  <a:gd name="T0" fmla="*/ 10 w 10"/>
                  <a:gd name="T1" fmla="*/ 2 h 11"/>
                  <a:gd name="T2" fmla="*/ 2 w 10"/>
                  <a:gd name="T3" fmla="*/ 0 h 11"/>
                  <a:gd name="T4" fmla="*/ 0 w 10"/>
                  <a:gd name="T5" fmla="*/ 8 h 11"/>
                  <a:gd name="T6" fmla="*/ 8 w 10"/>
                  <a:gd name="T7" fmla="*/ 11 h 11"/>
                  <a:gd name="T8" fmla="*/ 10 w 10"/>
                  <a:gd name="T9" fmla="*/ 2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8" y="11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53" name="Freeform 711"/>
              <p:cNvSpPr>
                <a:spLocks/>
              </p:cNvSpPr>
              <p:nvPr/>
            </p:nvSpPr>
            <p:spPr bwMode="auto">
              <a:xfrm>
                <a:off x="2351" y="2595"/>
                <a:ext cx="10" cy="10"/>
              </a:xfrm>
              <a:custGeom>
                <a:avLst/>
                <a:gdLst>
                  <a:gd name="T0" fmla="*/ 10 w 10"/>
                  <a:gd name="T1" fmla="*/ 2 h 10"/>
                  <a:gd name="T2" fmla="*/ 2 w 10"/>
                  <a:gd name="T3" fmla="*/ 0 h 10"/>
                  <a:gd name="T4" fmla="*/ 0 w 10"/>
                  <a:gd name="T5" fmla="*/ 8 h 10"/>
                  <a:gd name="T6" fmla="*/ 7 w 10"/>
                  <a:gd name="T7" fmla="*/ 10 h 10"/>
                  <a:gd name="T8" fmla="*/ 10 w 10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54" name="Freeform 712"/>
              <p:cNvSpPr>
                <a:spLocks/>
              </p:cNvSpPr>
              <p:nvPr/>
            </p:nvSpPr>
            <p:spPr bwMode="auto">
              <a:xfrm>
                <a:off x="2346" y="2610"/>
                <a:ext cx="9" cy="11"/>
              </a:xfrm>
              <a:custGeom>
                <a:avLst/>
                <a:gdLst>
                  <a:gd name="T0" fmla="*/ 9 w 9"/>
                  <a:gd name="T1" fmla="*/ 2 h 11"/>
                  <a:gd name="T2" fmla="*/ 2 w 9"/>
                  <a:gd name="T3" fmla="*/ 0 h 11"/>
                  <a:gd name="T4" fmla="*/ 0 w 9"/>
                  <a:gd name="T5" fmla="*/ 9 h 11"/>
                  <a:gd name="T6" fmla="*/ 7 w 9"/>
                  <a:gd name="T7" fmla="*/ 11 h 11"/>
                  <a:gd name="T8" fmla="*/ 9 w 9"/>
                  <a:gd name="T9" fmla="*/ 2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2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7" y="11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55" name="Freeform 713"/>
              <p:cNvSpPr>
                <a:spLocks/>
              </p:cNvSpPr>
              <p:nvPr/>
            </p:nvSpPr>
            <p:spPr bwMode="auto">
              <a:xfrm>
                <a:off x="2341" y="2627"/>
                <a:ext cx="9" cy="9"/>
              </a:xfrm>
              <a:custGeom>
                <a:avLst/>
                <a:gdLst>
                  <a:gd name="T0" fmla="*/ 9 w 9"/>
                  <a:gd name="T1" fmla="*/ 2 h 9"/>
                  <a:gd name="T2" fmla="*/ 2 w 9"/>
                  <a:gd name="T3" fmla="*/ 0 h 9"/>
                  <a:gd name="T4" fmla="*/ 0 w 9"/>
                  <a:gd name="T5" fmla="*/ 7 h 9"/>
                  <a:gd name="T6" fmla="*/ 7 w 9"/>
                  <a:gd name="T7" fmla="*/ 9 h 9"/>
                  <a:gd name="T8" fmla="*/ 9 w 9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2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7" y="9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56" name="Freeform 714"/>
              <p:cNvSpPr>
                <a:spLocks/>
              </p:cNvSpPr>
              <p:nvPr/>
            </p:nvSpPr>
            <p:spPr bwMode="auto">
              <a:xfrm>
                <a:off x="2335" y="2643"/>
                <a:ext cx="10" cy="9"/>
              </a:xfrm>
              <a:custGeom>
                <a:avLst/>
                <a:gdLst>
                  <a:gd name="T0" fmla="*/ 10 w 10"/>
                  <a:gd name="T1" fmla="*/ 2 h 9"/>
                  <a:gd name="T2" fmla="*/ 3 w 10"/>
                  <a:gd name="T3" fmla="*/ 0 h 9"/>
                  <a:gd name="T4" fmla="*/ 0 w 10"/>
                  <a:gd name="T5" fmla="*/ 7 h 9"/>
                  <a:gd name="T6" fmla="*/ 7 w 10"/>
                  <a:gd name="T7" fmla="*/ 9 h 9"/>
                  <a:gd name="T8" fmla="*/ 10 w 10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2"/>
                    </a:moveTo>
                    <a:lnTo>
                      <a:pt x="3" y="0"/>
                    </a:lnTo>
                    <a:lnTo>
                      <a:pt x="0" y="7"/>
                    </a:lnTo>
                    <a:lnTo>
                      <a:pt x="7" y="9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57" name="Freeform 715"/>
              <p:cNvSpPr>
                <a:spLocks/>
              </p:cNvSpPr>
              <p:nvPr/>
            </p:nvSpPr>
            <p:spPr bwMode="auto">
              <a:xfrm>
                <a:off x="2329" y="2658"/>
                <a:ext cx="11" cy="10"/>
              </a:xfrm>
              <a:custGeom>
                <a:avLst/>
                <a:gdLst>
                  <a:gd name="T0" fmla="*/ 11 w 11"/>
                  <a:gd name="T1" fmla="*/ 2 h 10"/>
                  <a:gd name="T2" fmla="*/ 3 w 11"/>
                  <a:gd name="T3" fmla="*/ 0 h 10"/>
                  <a:gd name="T4" fmla="*/ 0 w 11"/>
                  <a:gd name="T5" fmla="*/ 8 h 10"/>
                  <a:gd name="T6" fmla="*/ 8 w 11"/>
                  <a:gd name="T7" fmla="*/ 10 h 10"/>
                  <a:gd name="T8" fmla="*/ 11 w 11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2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8" y="10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58" name="Freeform 716"/>
              <p:cNvSpPr>
                <a:spLocks/>
              </p:cNvSpPr>
              <p:nvPr/>
            </p:nvSpPr>
            <p:spPr bwMode="auto">
              <a:xfrm>
                <a:off x="2324" y="2674"/>
                <a:ext cx="11" cy="10"/>
              </a:xfrm>
              <a:custGeom>
                <a:avLst/>
                <a:gdLst>
                  <a:gd name="T0" fmla="*/ 11 w 11"/>
                  <a:gd name="T1" fmla="*/ 2 h 10"/>
                  <a:gd name="T2" fmla="*/ 3 w 11"/>
                  <a:gd name="T3" fmla="*/ 0 h 10"/>
                  <a:gd name="T4" fmla="*/ 0 w 11"/>
                  <a:gd name="T5" fmla="*/ 8 h 10"/>
                  <a:gd name="T6" fmla="*/ 7 w 11"/>
                  <a:gd name="T7" fmla="*/ 10 h 10"/>
                  <a:gd name="T8" fmla="*/ 11 w 11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2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59" name="Freeform 717"/>
              <p:cNvSpPr>
                <a:spLocks/>
              </p:cNvSpPr>
              <p:nvPr/>
            </p:nvSpPr>
            <p:spPr bwMode="auto">
              <a:xfrm>
                <a:off x="2319" y="2689"/>
                <a:ext cx="10" cy="11"/>
              </a:xfrm>
              <a:custGeom>
                <a:avLst/>
                <a:gdLst>
                  <a:gd name="T0" fmla="*/ 10 w 10"/>
                  <a:gd name="T1" fmla="*/ 2 h 11"/>
                  <a:gd name="T2" fmla="*/ 3 w 10"/>
                  <a:gd name="T3" fmla="*/ 0 h 11"/>
                  <a:gd name="T4" fmla="*/ 0 w 10"/>
                  <a:gd name="T5" fmla="*/ 9 h 11"/>
                  <a:gd name="T6" fmla="*/ 7 w 10"/>
                  <a:gd name="T7" fmla="*/ 11 h 11"/>
                  <a:gd name="T8" fmla="*/ 10 w 10"/>
                  <a:gd name="T9" fmla="*/ 2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lnTo>
                      <a:pt x="3" y="0"/>
                    </a:lnTo>
                    <a:lnTo>
                      <a:pt x="0" y="9"/>
                    </a:lnTo>
                    <a:lnTo>
                      <a:pt x="7" y="11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60" name="Freeform 718"/>
              <p:cNvSpPr>
                <a:spLocks/>
              </p:cNvSpPr>
              <p:nvPr/>
            </p:nvSpPr>
            <p:spPr bwMode="auto">
              <a:xfrm>
                <a:off x="2314" y="2706"/>
                <a:ext cx="10" cy="9"/>
              </a:xfrm>
              <a:custGeom>
                <a:avLst/>
                <a:gdLst>
                  <a:gd name="T0" fmla="*/ 10 w 10"/>
                  <a:gd name="T1" fmla="*/ 2 h 9"/>
                  <a:gd name="T2" fmla="*/ 3 w 10"/>
                  <a:gd name="T3" fmla="*/ 0 h 9"/>
                  <a:gd name="T4" fmla="*/ 0 w 10"/>
                  <a:gd name="T5" fmla="*/ 7 h 9"/>
                  <a:gd name="T6" fmla="*/ 7 w 10"/>
                  <a:gd name="T7" fmla="*/ 9 h 9"/>
                  <a:gd name="T8" fmla="*/ 10 w 10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2"/>
                    </a:moveTo>
                    <a:lnTo>
                      <a:pt x="3" y="0"/>
                    </a:lnTo>
                    <a:lnTo>
                      <a:pt x="0" y="7"/>
                    </a:lnTo>
                    <a:lnTo>
                      <a:pt x="7" y="9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61" name="Freeform 719"/>
              <p:cNvSpPr>
                <a:spLocks/>
              </p:cNvSpPr>
              <p:nvPr/>
            </p:nvSpPr>
            <p:spPr bwMode="auto">
              <a:xfrm>
                <a:off x="2309" y="2721"/>
                <a:ext cx="10" cy="10"/>
              </a:xfrm>
              <a:custGeom>
                <a:avLst/>
                <a:gdLst>
                  <a:gd name="T0" fmla="*/ 10 w 10"/>
                  <a:gd name="T1" fmla="*/ 3 h 10"/>
                  <a:gd name="T2" fmla="*/ 3 w 10"/>
                  <a:gd name="T3" fmla="*/ 0 h 10"/>
                  <a:gd name="T4" fmla="*/ 0 w 10"/>
                  <a:gd name="T5" fmla="*/ 8 h 10"/>
                  <a:gd name="T6" fmla="*/ 7 w 10"/>
                  <a:gd name="T7" fmla="*/ 10 h 10"/>
                  <a:gd name="T8" fmla="*/ 10 w 10"/>
                  <a:gd name="T9" fmla="*/ 3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3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62" name="Freeform 720"/>
              <p:cNvSpPr>
                <a:spLocks/>
              </p:cNvSpPr>
              <p:nvPr/>
            </p:nvSpPr>
            <p:spPr bwMode="auto">
              <a:xfrm>
                <a:off x="2303" y="2737"/>
                <a:ext cx="11" cy="10"/>
              </a:xfrm>
              <a:custGeom>
                <a:avLst/>
                <a:gdLst>
                  <a:gd name="T0" fmla="*/ 11 w 11"/>
                  <a:gd name="T1" fmla="*/ 2 h 10"/>
                  <a:gd name="T2" fmla="*/ 3 w 11"/>
                  <a:gd name="T3" fmla="*/ 0 h 10"/>
                  <a:gd name="T4" fmla="*/ 0 w 11"/>
                  <a:gd name="T5" fmla="*/ 8 h 10"/>
                  <a:gd name="T6" fmla="*/ 8 w 11"/>
                  <a:gd name="T7" fmla="*/ 10 h 10"/>
                  <a:gd name="T8" fmla="*/ 11 w 11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2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8" y="10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63" name="Freeform 721"/>
              <p:cNvSpPr>
                <a:spLocks/>
              </p:cNvSpPr>
              <p:nvPr/>
            </p:nvSpPr>
            <p:spPr bwMode="auto">
              <a:xfrm>
                <a:off x="2298" y="2753"/>
                <a:ext cx="11" cy="10"/>
              </a:xfrm>
              <a:custGeom>
                <a:avLst/>
                <a:gdLst>
                  <a:gd name="T0" fmla="*/ 11 w 11"/>
                  <a:gd name="T1" fmla="*/ 2 h 10"/>
                  <a:gd name="T2" fmla="*/ 3 w 11"/>
                  <a:gd name="T3" fmla="*/ 0 h 10"/>
                  <a:gd name="T4" fmla="*/ 0 w 11"/>
                  <a:gd name="T5" fmla="*/ 8 h 10"/>
                  <a:gd name="T6" fmla="*/ 7 w 11"/>
                  <a:gd name="T7" fmla="*/ 10 h 10"/>
                  <a:gd name="T8" fmla="*/ 11 w 11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2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64" name="Freeform 722"/>
              <p:cNvSpPr>
                <a:spLocks/>
              </p:cNvSpPr>
              <p:nvPr/>
            </p:nvSpPr>
            <p:spPr bwMode="auto">
              <a:xfrm>
                <a:off x="2293" y="2768"/>
                <a:ext cx="10" cy="11"/>
              </a:xfrm>
              <a:custGeom>
                <a:avLst/>
                <a:gdLst>
                  <a:gd name="T0" fmla="*/ 10 w 10"/>
                  <a:gd name="T1" fmla="*/ 2 h 11"/>
                  <a:gd name="T2" fmla="*/ 3 w 10"/>
                  <a:gd name="T3" fmla="*/ 0 h 11"/>
                  <a:gd name="T4" fmla="*/ 0 w 10"/>
                  <a:gd name="T5" fmla="*/ 9 h 11"/>
                  <a:gd name="T6" fmla="*/ 7 w 10"/>
                  <a:gd name="T7" fmla="*/ 11 h 11"/>
                  <a:gd name="T8" fmla="*/ 10 w 10"/>
                  <a:gd name="T9" fmla="*/ 2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lnTo>
                      <a:pt x="3" y="0"/>
                    </a:lnTo>
                    <a:lnTo>
                      <a:pt x="0" y="9"/>
                    </a:lnTo>
                    <a:lnTo>
                      <a:pt x="7" y="11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65" name="Freeform 723"/>
              <p:cNvSpPr>
                <a:spLocks/>
              </p:cNvSpPr>
              <p:nvPr/>
            </p:nvSpPr>
            <p:spPr bwMode="auto">
              <a:xfrm>
                <a:off x="2288" y="2785"/>
                <a:ext cx="10" cy="9"/>
              </a:xfrm>
              <a:custGeom>
                <a:avLst/>
                <a:gdLst>
                  <a:gd name="T0" fmla="*/ 10 w 10"/>
                  <a:gd name="T1" fmla="*/ 2 h 9"/>
                  <a:gd name="T2" fmla="*/ 3 w 10"/>
                  <a:gd name="T3" fmla="*/ 0 h 9"/>
                  <a:gd name="T4" fmla="*/ 0 w 10"/>
                  <a:gd name="T5" fmla="*/ 7 h 9"/>
                  <a:gd name="T6" fmla="*/ 7 w 10"/>
                  <a:gd name="T7" fmla="*/ 9 h 9"/>
                  <a:gd name="T8" fmla="*/ 10 w 10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2"/>
                    </a:moveTo>
                    <a:lnTo>
                      <a:pt x="3" y="0"/>
                    </a:lnTo>
                    <a:lnTo>
                      <a:pt x="0" y="7"/>
                    </a:lnTo>
                    <a:lnTo>
                      <a:pt x="7" y="9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66" name="Freeform 724"/>
              <p:cNvSpPr>
                <a:spLocks/>
              </p:cNvSpPr>
              <p:nvPr/>
            </p:nvSpPr>
            <p:spPr bwMode="auto">
              <a:xfrm>
                <a:off x="2283" y="2800"/>
                <a:ext cx="10" cy="10"/>
              </a:xfrm>
              <a:custGeom>
                <a:avLst/>
                <a:gdLst>
                  <a:gd name="T0" fmla="*/ 10 w 10"/>
                  <a:gd name="T1" fmla="*/ 3 h 10"/>
                  <a:gd name="T2" fmla="*/ 3 w 10"/>
                  <a:gd name="T3" fmla="*/ 0 h 10"/>
                  <a:gd name="T4" fmla="*/ 0 w 10"/>
                  <a:gd name="T5" fmla="*/ 8 h 10"/>
                  <a:gd name="T6" fmla="*/ 7 w 10"/>
                  <a:gd name="T7" fmla="*/ 10 h 10"/>
                  <a:gd name="T8" fmla="*/ 10 w 10"/>
                  <a:gd name="T9" fmla="*/ 3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3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67" name="Freeform 725"/>
              <p:cNvSpPr>
                <a:spLocks/>
              </p:cNvSpPr>
              <p:nvPr/>
            </p:nvSpPr>
            <p:spPr bwMode="auto">
              <a:xfrm>
                <a:off x="2277" y="2816"/>
                <a:ext cx="11" cy="10"/>
              </a:xfrm>
              <a:custGeom>
                <a:avLst/>
                <a:gdLst>
                  <a:gd name="T0" fmla="*/ 11 w 11"/>
                  <a:gd name="T1" fmla="*/ 2 h 10"/>
                  <a:gd name="T2" fmla="*/ 3 w 11"/>
                  <a:gd name="T3" fmla="*/ 0 h 10"/>
                  <a:gd name="T4" fmla="*/ 0 w 11"/>
                  <a:gd name="T5" fmla="*/ 8 h 10"/>
                  <a:gd name="T6" fmla="*/ 8 w 11"/>
                  <a:gd name="T7" fmla="*/ 10 h 10"/>
                  <a:gd name="T8" fmla="*/ 11 w 11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2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8" y="10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68" name="Freeform 726"/>
              <p:cNvSpPr>
                <a:spLocks/>
              </p:cNvSpPr>
              <p:nvPr/>
            </p:nvSpPr>
            <p:spPr bwMode="auto">
              <a:xfrm>
                <a:off x="2272" y="2832"/>
                <a:ext cx="11" cy="10"/>
              </a:xfrm>
              <a:custGeom>
                <a:avLst/>
                <a:gdLst>
                  <a:gd name="T0" fmla="*/ 11 w 11"/>
                  <a:gd name="T1" fmla="*/ 2 h 10"/>
                  <a:gd name="T2" fmla="*/ 3 w 11"/>
                  <a:gd name="T3" fmla="*/ 0 h 10"/>
                  <a:gd name="T4" fmla="*/ 0 w 11"/>
                  <a:gd name="T5" fmla="*/ 8 h 10"/>
                  <a:gd name="T6" fmla="*/ 7 w 11"/>
                  <a:gd name="T7" fmla="*/ 10 h 10"/>
                  <a:gd name="T8" fmla="*/ 11 w 11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2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69" name="Freeform 727"/>
              <p:cNvSpPr>
                <a:spLocks/>
              </p:cNvSpPr>
              <p:nvPr/>
            </p:nvSpPr>
            <p:spPr bwMode="auto">
              <a:xfrm>
                <a:off x="2267" y="2847"/>
                <a:ext cx="10" cy="11"/>
              </a:xfrm>
              <a:custGeom>
                <a:avLst/>
                <a:gdLst>
                  <a:gd name="T0" fmla="*/ 10 w 10"/>
                  <a:gd name="T1" fmla="*/ 2 h 11"/>
                  <a:gd name="T2" fmla="*/ 3 w 10"/>
                  <a:gd name="T3" fmla="*/ 0 h 11"/>
                  <a:gd name="T4" fmla="*/ 0 w 10"/>
                  <a:gd name="T5" fmla="*/ 9 h 11"/>
                  <a:gd name="T6" fmla="*/ 7 w 10"/>
                  <a:gd name="T7" fmla="*/ 11 h 11"/>
                  <a:gd name="T8" fmla="*/ 10 w 10"/>
                  <a:gd name="T9" fmla="*/ 2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lnTo>
                      <a:pt x="3" y="0"/>
                    </a:lnTo>
                    <a:lnTo>
                      <a:pt x="0" y="9"/>
                    </a:lnTo>
                    <a:lnTo>
                      <a:pt x="7" y="11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70" name="Freeform 728"/>
              <p:cNvSpPr>
                <a:spLocks/>
              </p:cNvSpPr>
              <p:nvPr/>
            </p:nvSpPr>
            <p:spPr bwMode="auto">
              <a:xfrm>
                <a:off x="2262" y="2863"/>
                <a:ext cx="10" cy="10"/>
              </a:xfrm>
              <a:custGeom>
                <a:avLst/>
                <a:gdLst>
                  <a:gd name="T0" fmla="*/ 10 w 10"/>
                  <a:gd name="T1" fmla="*/ 2 h 10"/>
                  <a:gd name="T2" fmla="*/ 3 w 10"/>
                  <a:gd name="T3" fmla="*/ 0 h 10"/>
                  <a:gd name="T4" fmla="*/ 0 w 10"/>
                  <a:gd name="T5" fmla="*/ 8 h 10"/>
                  <a:gd name="T6" fmla="*/ 7 w 10"/>
                  <a:gd name="T7" fmla="*/ 10 h 10"/>
                  <a:gd name="T8" fmla="*/ 10 w 10"/>
                  <a:gd name="T9" fmla="*/ 2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7" y="1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71" name="Freeform 729"/>
              <p:cNvSpPr>
                <a:spLocks/>
              </p:cNvSpPr>
              <p:nvPr/>
            </p:nvSpPr>
            <p:spPr bwMode="auto">
              <a:xfrm>
                <a:off x="2256" y="2879"/>
                <a:ext cx="11" cy="10"/>
              </a:xfrm>
              <a:custGeom>
                <a:avLst/>
                <a:gdLst>
                  <a:gd name="T0" fmla="*/ 11 w 11"/>
                  <a:gd name="T1" fmla="*/ 3 h 10"/>
                  <a:gd name="T2" fmla="*/ 4 w 11"/>
                  <a:gd name="T3" fmla="*/ 0 h 10"/>
                  <a:gd name="T4" fmla="*/ 0 w 11"/>
                  <a:gd name="T5" fmla="*/ 8 h 10"/>
                  <a:gd name="T6" fmla="*/ 8 w 11"/>
                  <a:gd name="T7" fmla="*/ 10 h 10"/>
                  <a:gd name="T8" fmla="*/ 11 w 11"/>
                  <a:gd name="T9" fmla="*/ 3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8" y="10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8372" name="Freeform 730"/>
              <p:cNvSpPr>
                <a:spLocks/>
              </p:cNvSpPr>
              <p:nvPr/>
            </p:nvSpPr>
            <p:spPr bwMode="auto">
              <a:xfrm>
                <a:off x="2254" y="2895"/>
                <a:ext cx="8" cy="2"/>
              </a:xfrm>
              <a:custGeom>
                <a:avLst/>
                <a:gdLst>
                  <a:gd name="T0" fmla="*/ 8 w 8"/>
                  <a:gd name="T1" fmla="*/ 2 h 2"/>
                  <a:gd name="T2" fmla="*/ 0 w 8"/>
                  <a:gd name="T3" fmla="*/ 0 h 2"/>
                  <a:gd name="T4" fmla="*/ 0 w 8"/>
                  <a:gd name="T5" fmla="*/ 0 h 2"/>
                  <a:gd name="T6" fmla="*/ 8 w 8"/>
                  <a:gd name="T7" fmla="*/ 2 h 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lnTo>
                      <a:pt x="0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</p:grpSp>
      </p:grpSp>
      <p:sp>
        <p:nvSpPr>
          <p:cNvPr id="8213" name="Text Box 731"/>
          <p:cNvSpPr txBox="1">
            <a:spLocks noChangeArrowheads="1"/>
          </p:cNvSpPr>
          <p:nvPr/>
        </p:nvSpPr>
        <p:spPr bwMode="auto">
          <a:xfrm>
            <a:off x="1987550" y="1600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/>
              <a:t>*</a:t>
            </a:r>
            <a:endParaRPr lang="en-US" altLang="pl-PL" sz="1600"/>
          </a:p>
        </p:txBody>
      </p:sp>
      <p:sp>
        <p:nvSpPr>
          <p:cNvPr id="8214" name="Text Box 732"/>
          <p:cNvSpPr txBox="1">
            <a:spLocks noChangeArrowheads="1"/>
          </p:cNvSpPr>
          <p:nvPr/>
        </p:nvSpPr>
        <p:spPr bwMode="auto">
          <a:xfrm>
            <a:off x="3554413" y="159543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/>
              <a:t>*</a:t>
            </a:r>
            <a:endParaRPr lang="en-US" altLang="pl-PL" sz="1600"/>
          </a:p>
        </p:txBody>
      </p:sp>
      <p:sp>
        <p:nvSpPr>
          <p:cNvPr id="8215" name="TextBox 1"/>
          <p:cNvSpPr txBox="1">
            <a:spLocks noChangeArrowheads="1"/>
          </p:cNvSpPr>
          <p:nvPr/>
        </p:nvSpPr>
        <p:spPr bwMode="auto">
          <a:xfrm>
            <a:off x="7553325" y="1117600"/>
            <a:ext cx="1536700" cy="9556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dirty="0"/>
              <a:t>1</a:t>
            </a:r>
            <a:r>
              <a:rPr lang="pl-PL" altLang="pl-PL" sz="1800" dirty="0" smtClean="0"/>
              <a:t>0 sekund</a:t>
            </a:r>
            <a:endParaRPr lang="pl-PL" altLang="pl-PL" sz="1800" dirty="0"/>
          </a:p>
          <a:p>
            <a:r>
              <a:rPr lang="pl-PL" altLang="pl-PL" sz="1800" dirty="0"/>
              <a:t>aby zrozumieć</a:t>
            </a:r>
          </a:p>
          <a:p>
            <a:r>
              <a:rPr lang="pl-PL" altLang="pl-PL" sz="1800" dirty="0"/>
              <a:t>diagram</a:t>
            </a:r>
          </a:p>
        </p:txBody>
      </p:sp>
      <p:sp>
        <p:nvSpPr>
          <p:cNvPr id="8216" name="TextBox 730"/>
          <p:cNvSpPr txBox="1">
            <a:spLocks noChangeArrowheads="1"/>
          </p:cNvSpPr>
          <p:nvPr/>
        </p:nvSpPr>
        <p:spPr bwMode="auto">
          <a:xfrm>
            <a:off x="7529513" y="2387600"/>
            <a:ext cx="1538287" cy="1200150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dirty="0"/>
              <a:t>1</a:t>
            </a:r>
            <a:r>
              <a:rPr lang="pl-PL" altLang="pl-PL" sz="1800" dirty="0" smtClean="0"/>
              <a:t>0 </a:t>
            </a:r>
            <a:r>
              <a:rPr lang="pl-PL" altLang="pl-PL" sz="1800" dirty="0"/>
              <a:t>minut (lub </a:t>
            </a:r>
          </a:p>
          <a:p>
            <a:r>
              <a:rPr lang="pl-PL" altLang="pl-PL" sz="1800" dirty="0"/>
              <a:t>więcej)</a:t>
            </a:r>
          </a:p>
          <a:p>
            <a:r>
              <a:rPr lang="pl-PL" altLang="pl-PL" sz="1800" dirty="0"/>
              <a:t>aby zrozumieć</a:t>
            </a:r>
          </a:p>
          <a:p>
            <a:r>
              <a:rPr lang="pl-PL" altLang="pl-PL" sz="1800" dirty="0"/>
              <a:t>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Optymalizacja projektu (1)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46075" y="935038"/>
            <a:ext cx="8736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Bezpośrednia implementacja projektu może prowadzić do systemu o zbyt niskiej efektywności.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52475" y="1812925"/>
            <a:ext cx="807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l-PL" altLang="pl-PL"/>
              <a:t> Wykonanie pewnych funkcji jest zbyt wolne</a:t>
            </a:r>
          </a:p>
          <a:p>
            <a:pPr>
              <a:buFontTx/>
              <a:buChar char="•"/>
            </a:pPr>
            <a:r>
              <a:rPr lang="pl-PL" altLang="pl-PL"/>
              <a:t> Struktury danych mogą wymagać zbyt dużej pamięci operacyjnej i masowej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46075" y="2654300"/>
            <a:ext cx="406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Optymalizacja może być dokonana: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52475" y="3111500"/>
            <a:ext cx="31511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l-PL" altLang="pl-PL"/>
              <a:t> Na poziomie projektu</a:t>
            </a:r>
          </a:p>
          <a:p>
            <a:pPr>
              <a:buFontTx/>
              <a:buChar char="•"/>
            </a:pPr>
            <a:r>
              <a:rPr lang="pl-PL" altLang="pl-PL"/>
              <a:t> Na poziomie implementacji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46075" y="3830638"/>
            <a:ext cx="4989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Sposoby stosowane na etapie implementacji: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52475" y="4271963"/>
            <a:ext cx="76184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l-PL" altLang="pl-PL"/>
              <a:t> Stosowanie zmiennych statycznych zamiast dynamicznych (lokalnych).</a:t>
            </a:r>
          </a:p>
          <a:p>
            <a:pPr>
              <a:buFontTx/>
              <a:buChar char="•"/>
            </a:pPr>
            <a:r>
              <a:rPr lang="pl-PL" altLang="pl-PL"/>
              <a:t> Umieszczanie zagnieżdżonego kodu zamiast wywoływania procedur.</a:t>
            </a:r>
          </a:p>
          <a:p>
            <a:pPr>
              <a:buFontTx/>
              <a:buChar char="•"/>
            </a:pPr>
            <a:r>
              <a:rPr lang="pl-PL" altLang="pl-PL"/>
              <a:t> Dobór typów o minimalnej, niezbędnej wartości.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27013" y="5334000"/>
            <a:ext cx="8815387" cy="984250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Wielu specjalistów jest przeciwna sztuczkom optymalizacyjnym: zyski są bardzo małe (o ile w ogóle są) w stosunku do zwiększenia nieczytelności/zawodności kodu. </a:t>
            </a:r>
          </a:p>
          <a:p>
            <a:r>
              <a:rPr lang="pl-PL" altLang="pl-PL" sz="1800"/>
              <a:t>Np. pierwsza sztuczka jest sprzeczna z zasadą enkapsulacji (podstawą inżynierii)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Optymalizacja projektu (2)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6513" y="933450"/>
            <a:ext cx="718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 b="1"/>
              <a:t>Co może przynieść zasadnicze zyski optymalizacyjne?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58813" y="1504950"/>
            <a:ext cx="81232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Zmiana algorytmu przetwarzania</a:t>
            </a:r>
            <a:r>
              <a:rPr lang="pl-PL" altLang="pl-PL"/>
              <a:t>. Np. zmiana algorytmu sortującego poprzez wprowadzenie pośredniego pliku zawierającego tylko klucze i wskaźniki do sortowanych obiektów może przynieść nawet 100-krotny zysk.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58813" y="2581275"/>
            <a:ext cx="84851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Wyłowienie “wąskich gardeł</a:t>
            </a:r>
            <a:r>
              <a:rPr lang="pl-PL" altLang="pl-PL"/>
              <a:t>” w przetwarzaniu i optymalizacja tych wąskich gardeł poprzez starannie rozpracowane procedury. Znana jest teza, że 20% kodu jest wykonywane przez 80% czasu (a la „zasada Pareto”).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58813" y="3692525"/>
            <a:ext cx="8185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Zaprogramowanie “wąskich gardeł” w języku niższego poziomu</a:t>
            </a:r>
            <a:r>
              <a:rPr lang="pl-PL" altLang="pl-PL"/>
              <a:t>, np. w C dla programów w 4GL.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58813" y="4473575"/>
            <a:ext cx="8070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Denormalizacja relacyjnej bazy danych</a:t>
            </a:r>
            <a:r>
              <a:rPr lang="pl-PL" altLang="pl-PL"/>
              <a:t>, łączenie dwóch lub więcej tablic w jedną. Wbrew „teorii”, która nakazuje normalizację.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58813" y="5300663"/>
            <a:ext cx="817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Stosowanie indeksów, tablic wskaźników i innych struktur pomocniczych</a:t>
            </a:r>
            <a:r>
              <a:rPr lang="pl-PL" altLang="pl-PL"/>
              <a:t>.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58813" y="5734050"/>
            <a:ext cx="7747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Analiza mechanizmów buforowania danych</a:t>
            </a:r>
            <a:r>
              <a:rPr lang="pl-PL" altLang="pl-PL"/>
              <a:t> w pamięci operacyjnej i</a:t>
            </a:r>
          </a:p>
          <a:p>
            <a:r>
              <a:rPr lang="pl-PL" altLang="pl-PL"/>
              <a:t>ewentualna zmiana tego mechanizmu (np. zmniejszenie liczby poziomów)</a:t>
            </a:r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225425" y="1554163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225425" y="2574925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225425" y="5802313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225425" y="5348288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54" name="AutoShape 14"/>
          <p:cNvSpPr>
            <a:spLocks noChangeArrowheads="1"/>
          </p:cNvSpPr>
          <p:nvPr/>
        </p:nvSpPr>
        <p:spPr bwMode="auto">
          <a:xfrm>
            <a:off x="225425" y="3752850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225425" y="4510088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Dostosowanie do ograniczeń i możliwości środowiska implementacji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76250" y="1354138"/>
            <a:ext cx="791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Projektant może zetknąć się z wieloma ograniczeniami implementacyjnymi: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85813" y="1960563"/>
            <a:ext cx="7197725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l-PL" altLang="pl-PL"/>
              <a:t> Brak dziedziczenia wielokrotnego </a:t>
            </a:r>
          </a:p>
          <a:p>
            <a:pPr>
              <a:buFontTx/>
              <a:buChar char="•"/>
            </a:pPr>
            <a:endParaRPr lang="pl-PL" altLang="pl-PL"/>
          </a:p>
          <a:p>
            <a:pPr>
              <a:buFontTx/>
              <a:buChar char="•"/>
            </a:pPr>
            <a:r>
              <a:rPr lang="pl-PL" altLang="pl-PL"/>
              <a:t> Brak dziedziczenia</a:t>
            </a:r>
          </a:p>
          <a:p>
            <a:pPr>
              <a:buFontTx/>
              <a:buChar char="•"/>
            </a:pPr>
            <a:endParaRPr lang="pl-PL" altLang="pl-PL"/>
          </a:p>
          <a:p>
            <a:pPr>
              <a:buFontTx/>
              <a:buChar char="•"/>
            </a:pPr>
            <a:r>
              <a:rPr lang="pl-PL" altLang="pl-PL"/>
              <a:t> Brak metod wirtualnych (przeciążania, przesłaniania)</a:t>
            </a:r>
          </a:p>
          <a:p>
            <a:pPr>
              <a:buFontTx/>
              <a:buChar char="•"/>
            </a:pPr>
            <a:endParaRPr lang="pl-PL" altLang="pl-PL"/>
          </a:p>
          <a:p>
            <a:pPr>
              <a:buFontTx/>
              <a:buChar char="•"/>
            </a:pPr>
            <a:r>
              <a:rPr lang="pl-PL" altLang="pl-PL"/>
              <a:t> Brak złożonych lub powtarzalnych atrybutów</a:t>
            </a:r>
          </a:p>
          <a:p>
            <a:pPr>
              <a:buFontTx/>
              <a:buChar char="•"/>
            </a:pPr>
            <a:endParaRPr lang="pl-PL" altLang="pl-PL"/>
          </a:p>
          <a:p>
            <a:pPr>
              <a:buFontTx/>
              <a:buChar char="•"/>
            </a:pPr>
            <a:r>
              <a:rPr lang="pl-PL" altLang="pl-PL"/>
              <a:t> Brak typów multimedialnych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dbarb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FCFEB9"/>
      </a:accent1>
      <a:accent2>
        <a:srgbClr val="676767"/>
      </a:accent2>
      <a:accent3>
        <a:srgbClr val="FFFFFF"/>
      </a:accent3>
      <a:accent4>
        <a:srgbClr val="000000"/>
      </a:accent4>
      <a:accent5>
        <a:srgbClr val="FDFED9"/>
      </a:accent5>
      <a:accent6>
        <a:srgbClr val="5D5D5D"/>
      </a:accent6>
      <a:hlink>
        <a:srgbClr val="474747"/>
      </a:hlink>
      <a:folHlink>
        <a:srgbClr val="919191"/>
      </a:folHlink>
    </a:clrScheme>
    <a:fontScheme name="shadbarb">
      <a:majorFont>
        <a:latin typeface="Times New Roman"/>
        <a:ea typeface=""/>
        <a:cs typeface=""/>
      </a:majorFont>
      <a:minorFont>
        <a:latin typeface="Times New Roman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l-PL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 CE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l-PL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 CE" panose="02020603050405020304" pitchFamily="18" charset="0"/>
          </a:defRPr>
        </a:defPPr>
      </a:lstStyle>
    </a:lnDef>
  </a:objectDefaults>
  <a:extraClrSchemeLst>
    <a:extraClrScheme>
      <a:clrScheme name="shadbar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dbar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c:\powerpnt\template\bwovrhd\shadbarb.ppt</Template>
  <TotalTime>1470027881</TotalTime>
  <Pages>30</Pages>
  <Words>2463</Words>
  <Application>Microsoft Office PowerPoint</Application>
  <PresentationFormat>Pokaz na ekranie (4:3)</PresentationFormat>
  <Paragraphs>489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4" baseType="lpstr">
      <vt:lpstr>Arial</vt:lpstr>
      <vt:lpstr>Monotype Sorts</vt:lpstr>
      <vt:lpstr>Times New Roman</vt:lpstr>
      <vt:lpstr>Times New Roman CE</vt:lpstr>
      <vt:lpstr>Wingdings</vt:lpstr>
      <vt:lpstr>shadbarb</vt:lpstr>
      <vt:lpstr>Budowa i integracja  systemów informacyjnych</vt:lpstr>
      <vt:lpstr>Plan wykładu</vt:lpstr>
      <vt:lpstr>Projektowanie składowej zarządzania danymi</vt:lpstr>
      <vt:lpstr>Zalety baz danych</vt:lpstr>
      <vt:lpstr>Wady relacyjnych baz danych</vt:lpstr>
      <vt:lpstr>Niezgodność modelu obiektowego i relacyjnego</vt:lpstr>
      <vt:lpstr>Optymalizacja projektu (1)</vt:lpstr>
      <vt:lpstr>Optymalizacja projektu (2)</vt:lpstr>
      <vt:lpstr>Dostosowanie do ograniczeń i możliwości środowiska implementacji </vt:lpstr>
      <vt:lpstr>Przykład: „obejście” braku wielo-dziedziczenia</vt:lpstr>
      <vt:lpstr>Określenie fizycznej struktury systemu</vt:lpstr>
      <vt:lpstr>Przykład zależności kompilacji dla C++</vt:lpstr>
      <vt:lpstr>Graficzny opis sprzętowej konfiguracji systemu</vt:lpstr>
      <vt:lpstr>Poprawność projektu</vt:lpstr>
      <vt:lpstr>Poprawność diagramów klas i stanów </vt:lpstr>
      <vt:lpstr>Jakość projektu</vt:lpstr>
      <vt:lpstr>Spójność</vt:lpstr>
      <vt:lpstr>Stopień powiązania składowych</vt:lpstr>
      <vt:lpstr>Przejrzystość</vt:lpstr>
      <vt:lpstr>Wymagania niefunkcjonalne dla fazy projektowania</vt:lpstr>
      <vt:lpstr>Kluczowe czynniki sukcesu fazy projektowania</vt:lpstr>
      <vt:lpstr>Podstawowe rezultaty fazy projektowania</vt:lpstr>
      <vt:lpstr>Narzędzia CASE w fazie projektowania</vt:lpstr>
      <vt:lpstr>Zawartość dokumentu projektowego</vt:lpstr>
      <vt:lpstr>Modyfikowalność, ewolucja, odpowiedzialność</vt:lpstr>
      <vt:lpstr>Dalsze zalecenia odnośnie DDP</vt:lpstr>
      <vt:lpstr>Zawartość DDP (1)</vt:lpstr>
      <vt:lpstr>Zawartość DDP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Wytwarzanie, integracja i testowanie SI</dc:title>
  <dc:subject>Wyklad 4. Faza analizy i projektowania (1)</dc:subject>
  <dc:creator>K. Subieta, IPI PAN, PJWSTK</dc:creator>
  <cp:keywords/>
  <dc:description/>
  <cp:lastModifiedBy>Windows User</cp:lastModifiedBy>
  <cp:revision>109</cp:revision>
  <cp:lastPrinted>1601-01-01T00:00:00Z</cp:lastPrinted>
  <dcterms:created xsi:type="dcterms:W3CDTF">1997-09-21T22:00:54Z</dcterms:created>
  <dcterms:modified xsi:type="dcterms:W3CDTF">2023-04-21T10:45:43Z</dcterms:modified>
</cp:coreProperties>
</file>