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343" r:id="rId2"/>
    <p:sldId id="345" r:id="rId3"/>
    <p:sldId id="346" r:id="rId4"/>
    <p:sldId id="347" r:id="rId5"/>
    <p:sldId id="348" r:id="rId6"/>
    <p:sldId id="349" r:id="rId7"/>
    <p:sldId id="350" r:id="rId8"/>
    <p:sldId id="351" r:id="rId9"/>
    <p:sldId id="370" r:id="rId10"/>
    <p:sldId id="390" r:id="rId11"/>
    <p:sldId id="371" r:id="rId12"/>
    <p:sldId id="353" r:id="rId13"/>
    <p:sldId id="354" r:id="rId14"/>
    <p:sldId id="391" r:id="rId15"/>
    <p:sldId id="392" r:id="rId16"/>
    <p:sldId id="355" r:id="rId17"/>
    <p:sldId id="393" r:id="rId18"/>
    <p:sldId id="356" r:id="rId19"/>
    <p:sldId id="357" r:id="rId20"/>
    <p:sldId id="358" r:id="rId21"/>
    <p:sldId id="359" r:id="rId22"/>
    <p:sldId id="360" r:id="rId23"/>
    <p:sldId id="361" r:id="rId24"/>
    <p:sldId id="363" r:id="rId25"/>
    <p:sldId id="362" r:id="rId26"/>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FEB9"/>
    <a:srgbClr val="00279F"/>
    <a:srgbClr val="FFA27C"/>
    <a:srgbClr val="FAFD00"/>
    <a:srgbClr val="FC0128"/>
    <a:srgbClr val="2F61FF"/>
    <a:srgbClr val="33CC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8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6613"/>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pl-PL" noProof="0" smtClean="0"/>
              <a:t>Click to edit Master notes styles</a:t>
            </a:r>
          </a:p>
          <a:p>
            <a:pPr lvl="1"/>
            <a:r>
              <a:rPr lang="en-US" altLang="pl-PL" noProof="0" smtClean="0"/>
              <a:t>Second Level</a:t>
            </a:r>
          </a:p>
          <a:p>
            <a:pPr lvl="2"/>
            <a:r>
              <a:rPr lang="en-US" altLang="pl-PL" noProof="0" smtClean="0"/>
              <a:t>Third Level</a:t>
            </a:r>
          </a:p>
          <a:p>
            <a:pPr lvl="3"/>
            <a:r>
              <a:rPr lang="en-US" altLang="pl-PL" noProof="0" smtClean="0"/>
              <a:t>Fourth Level</a:t>
            </a:r>
          </a:p>
          <a:p>
            <a:pPr lvl="4"/>
            <a:r>
              <a:rPr lang="en-US" altLang="pl-PL" noProof="0" smtClean="0"/>
              <a:t>Fifth Level</a:t>
            </a:r>
          </a:p>
        </p:txBody>
      </p:sp>
      <p:sp>
        <p:nvSpPr>
          <p:cNvPr id="2051" name="Rectangle 3"/>
          <p:cNvSpPr>
            <a:spLocks noGrp="1" noRot="1" noChangeAspect="1"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Tree>
    <p:extLst>
      <p:ext uri="{BB962C8B-B14F-4D97-AF65-F5344CB8AC3E}">
        <p14:creationId xmlns:p14="http://schemas.microsoft.com/office/powerpoint/2010/main" val="252784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09595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6963"/>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0" y="0"/>
            <a:ext cx="6705600" cy="617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414723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8605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67862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143403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5590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Tree>
    <p:extLst>
      <p:ext uri="{BB962C8B-B14F-4D97-AF65-F5344CB8AC3E}">
        <p14:creationId xmlns:p14="http://schemas.microsoft.com/office/powerpoint/2010/main" val="165072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9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70488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7379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8105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pl-PL" altLang="pl-PL" smtClean="0"/>
              <a:t>Click to edit Master title style</a:t>
            </a:r>
          </a:p>
        </p:txBody>
      </p:sp>
      <p:sp>
        <p:nvSpPr>
          <p:cNvPr id="1027" name="Rectangle 10"/>
          <p:cNvSpPr>
            <a:spLocks noChangeArrowheads="1"/>
          </p:cNvSpPr>
          <p:nvPr/>
        </p:nvSpPr>
        <p:spPr bwMode="auto">
          <a:xfrm>
            <a:off x="0" y="6616700"/>
            <a:ext cx="9144000" cy="24130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000" smtClean="0">
                <a:latin typeface="Times New Roman" panose="02020603050405020304" pitchFamily="18" charset="0"/>
              </a:rPr>
              <a:t>K.Subieta. Budowa i integracja SI, Wykład 7, Folia </a:t>
            </a:r>
            <a:fld id="{B35ACCF2-B963-49FC-87A5-F86FCE05A178}" type="slidenum">
              <a:rPr lang="pl-PL" altLang="pl-PL" sz="1000" smtClean="0">
                <a:latin typeface="Times New Roman" panose="02020603050405020304" pitchFamily="18" charset="0"/>
              </a:rPr>
              <a:pPr>
                <a:defRPr/>
              </a:pPr>
              <a:t>‹#›</a:t>
            </a:fld>
            <a:endParaRPr lang="pl-PL" altLang="pl-PL" sz="1000" smtClean="0">
              <a:latin typeface="Times New Roman" panose="02020603050405020304" pitchFamily="18" charset="0"/>
            </a:endParaRPr>
          </a:p>
        </p:txBody>
      </p:sp>
      <p:sp>
        <p:nvSpPr>
          <p:cNvPr id="1028" name="Line 12"/>
          <p:cNvSpPr>
            <a:spLocks noChangeShapeType="1"/>
          </p:cNvSpPr>
          <p:nvPr/>
        </p:nvSpPr>
        <p:spPr bwMode="auto">
          <a:xfrm>
            <a:off x="0" y="6608763"/>
            <a:ext cx="91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9788"/>
            <a:ext cx="738981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title"/>
          </p:nvPr>
        </p:nvSpPr>
        <p:spPr>
          <a:xfrm>
            <a:off x="2279650" y="273050"/>
            <a:ext cx="6864350" cy="781050"/>
          </a:xfrm>
          <a:noFill/>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Lst>
        </p:spPr>
        <p:txBody>
          <a:bodyPr/>
          <a:lstStyle/>
          <a:p>
            <a:r>
              <a:rPr lang="pl-PL" altLang="pl-PL" smtClean="0"/>
              <a:t>Budowa i integracja </a:t>
            </a:r>
            <a:br>
              <a:rPr lang="pl-PL" altLang="pl-PL" smtClean="0"/>
            </a:br>
            <a:r>
              <a:rPr lang="pl-PL" altLang="pl-PL" smtClean="0"/>
              <a:t>systemów informacyjnych</a:t>
            </a:r>
          </a:p>
        </p:txBody>
      </p:sp>
      <p:sp>
        <p:nvSpPr>
          <p:cNvPr id="3076" name="Rectangle 4"/>
          <p:cNvSpPr>
            <a:spLocks noChangeArrowheads="1"/>
          </p:cNvSpPr>
          <p:nvPr/>
        </p:nvSpPr>
        <p:spPr bwMode="auto">
          <a:xfrm>
            <a:off x="4148138" y="2636838"/>
            <a:ext cx="2354262"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latin typeface="Times New Roman" panose="02020603050405020304" pitchFamily="18" charset="0"/>
              </a:rPr>
              <a:t>Wykład 7:</a:t>
            </a:r>
          </a:p>
          <a:p>
            <a:r>
              <a:rPr lang="pl-PL" altLang="pl-PL" sz="2800" b="1">
                <a:latin typeface="Times New Roman" panose="02020603050405020304" pitchFamily="18" charset="0"/>
              </a:rPr>
              <a:t>Faza</a:t>
            </a:r>
          </a:p>
          <a:p>
            <a:r>
              <a:rPr lang="pl-PL" altLang="pl-PL" sz="2800" b="1">
                <a:latin typeface="Times New Roman" panose="02020603050405020304" pitchFamily="18" charset="0"/>
              </a:rPr>
              <a:t>implementacji</a:t>
            </a:r>
          </a:p>
        </p:txBody>
      </p:sp>
      <p:sp>
        <p:nvSpPr>
          <p:cNvPr id="3077" name="Rectangle 5"/>
          <p:cNvSpPr>
            <a:spLocks noChangeArrowheads="1"/>
          </p:cNvSpPr>
          <p:nvPr/>
        </p:nvSpPr>
        <p:spPr bwMode="auto">
          <a:xfrm>
            <a:off x="4894263" y="4797425"/>
            <a:ext cx="2832100"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Times New Roman" panose="02020603050405020304" pitchFamily="18" charset="0"/>
              </a:rPr>
              <a:t>Kazimierz Subieta </a:t>
            </a:r>
          </a:p>
          <a:p>
            <a:endParaRPr lang="pl-PL" altLang="pl-PL" sz="1400">
              <a:latin typeface="Times New Roman" panose="02020603050405020304" pitchFamily="18" charset="0"/>
            </a:endParaRPr>
          </a:p>
          <a:p>
            <a:r>
              <a:rPr lang="pl-PL" altLang="pl-PL" sz="1400">
                <a:latin typeface="Times New Roman" panose="02020603050405020304" pitchFamily="18" charset="0"/>
              </a:rPr>
              <a:t>Polsko-Japońska Akademia</a:t>
            </a:r>
          </a:p>
          <a:p>
            <a:r>
              <a:rPr lang="pl-PL" altLang="pl-PL" sz="1400">
                <a:latin typeface="Times New Roman" panose="02020603050405020304" pitchFamily="18" charset="0"/>
              </a:rPr>
              <a:t>Technik Komputerowych, Warszawa</a:t>
            </a:r>
          </a:p>
          <a:p>
            <a:endParaRPr lang="pl-PL" altLang="pl-PL" sz="1400">
              <a:latin typeface="Times New Roman" panose="02020603050405020304" pitchFamily="18" charset="0"/>
            </a:endParaRPr>
          </a:p>
        </p:txBody>
      </p:sp>
      <p:pic>
        <p:nvPicPr>
          <p:cNvPr id="3078" name="Picture 7" descr="D:\KSubieta\Wyklady\WyklWytOprogr\poja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225" y="5116513"/>
            <a:ext cx="6715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9" name="Grupa 6"/>
          <p:cNvGrpSpPr>
            <a:grpSpLocks/>
          </p:cNvGrpSpPr>
          <p:nvPr/>
        </p:nvGrpSpPr>
        <p:grpSpPr bwMode="auto">
          <a:xfrm>
            <a:off x="4086225" y="4327525"/>
            <a:ext cx="671513" cy="641350"/>
            <a:chOff x="7370445" y="1333500"/>
            <a:chExt cx="914400" cy="914400"/>
          </a:xfrm>
        </p:grpSpPr>
        <p:sp>
          <p:nvSpPr>
            <p:cNvPr id="8" name="Łuk 7"/>
            <p:cNvSpPr/>
            <p:nvPr/>
          </p:nvSpPr>
          <p:spPr bwMode="auto">
            <a:xfrm>
              <a:off x="7370445" y="1333500"/>
              <a:ext cx="914400" cy="914400"/>
            </a:xfrm>
            <a:prstGeom prst="arc">
              <a:avLst>
                <a:gd name="adj1" fmla="val 10735145"/>
                <a:gd name="adj2" fmla="val 0"/>
              </a:avLst>
            </a:prstGeom>
            <a:solidFill>
              <a:srgbClr val="00B0F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sp>
          <p:nvSpPr>
            <p:cNvPr id="9" name="Łuk 8"/>
            <p:cNvSpPr/>
            <p:nvPr/>
          </p:nvSpPr>
          <p:spPr bwMode="auto">
            <a:xfrm flipV="1">
              <a:off x="7370445" y="1333500"/>
              <a:ext cx="914400" cy="914400"/>
            </a:xfrm>
            <a:prstGeom prst="arc">
              <a:avLst>
                <a:gd name="adj1" fmla="val 10735145"/>
                <a:gd name="adj2" fmla="val 0"/>
              </a:avLst>
            </a:prstGeom>
            <a:solidFill>
              <a:srgbClr val="FAFD0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l-PL" altLang="pl-PL" smtClean="0"/>
              <a:t>Mocna kontrola typu (2)</a:t>
            </a:r>
          </a:p>
        </p:txBody>
      </p:sp>
      <p:sp>
        <p:nvSpPr>
          <p:cNvPr id="12291" name="Text Box 3"/>
          <p:cNvSpPr txBox="1">
            <a:spLocks noChangeArrowheads="1"/>
          </p:cNvSpPr>
          <p:nvPr/>
        </p:nvSpPr>
        <p:spPr bwMode="auto">
          <a:xfrm>
            <a:off x="623888" y="781050"/>
            <a:ext cx="8520112" cy="534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0000"/>
              </a:spcAft>
            </a:pPr>
            <a:r>
              <a:rPr lang="pl-PL" altLang="pl-PL" dirty="0">
                <a:solidFill>
                  <a:schemeClr val="tx1"/>
                </a:solidFill>
                <a:latin typeface="Times New Roman" panose="02020603050405020304" pitchFamily="18" charset="0"/>
              </a:rPr>
              <a:t>W językach z mocnym typowaniem </a:t>
            </a:r>
            <a:r>
              <a:rPr lang="pl-PL" altLang="pl-PL" dirty="0" smtClean="0">
                <a:solidFill>
                  <a:schemeClr val="tx1"/>
                </a:solidFill>
                <a:latin typeface="Times New Roman" panose="02020603050405020304" pitchFamily="18" charset="0"/>
              </a:rPr>
              <a:t>każdy </a:t>
            </a:r>
            <a:r>
              <a:rPr lang="pl-PL" altLang="pl-PL" dirty="0">
                <a:solidFill>
                  <a:schemeClr val="tx1"/>
                </a:solidFill>
                <a:latin typeface="Times New Roman" panose="02020603050405020304" pitchFamily="18" charset="0"/>
              </a:rPr>
              <a:t>deklarowany byt programistyczny musi być </a:t>
            </a:r>
            <a:r>
              <a:rPr lang="pl-PL" altLang="pl-PL" dirty="0" smtClean="0">
                <a:solidFill>
                  <a:schemeClr val="tx1"/>
                </a:solidFill>
                <a:latin typeface="Times New Roman" panose="02020603050405020304" pitchFamily="18" charset="0"/>
              </a:rPr>
              <a:t>wyposażony </a:t>
            </a:r>
            <a:r>
              <a:rPr lang="pl-PL" altLang="pl-PL" dirty="0">
                <a:solidFill>
                  <a:schemeClr val="tx1"/>
                </a:solidFill>
                <a:latin typeface="Times New Roman" panose="02020603050405020304" pitchFamily="18" charset="0"/>
              </a:rPr>
              <a:t>w deklarację typu. </a:t>
            </a:r>
            <a:endParaRPr lang="pl-PL" altLang="pl-PL" dirty="0" smtClean="0">
              <a:solidFill>
                <a:schemeClr val="tx1"/>
              </a:solidFill>
              <a:latin typeface="Times New Roman" panose="02020603050405020304" pitchFamily="18" charset="0"/>
            </a:endParaRPr>
          </a:p>
          <a:p>
            <a:pPr marL="342900" indent="-342900">
              <a:spcAft>
                <a:spcPct val="40000"/>
              </a:spcAft>
              <a:buFont typeface="Arial" panose="020B0604020202020204" pitchFamily="34" charset="0"/>
              <a:buChar char="•"/>
            </a:pPr>
            <a:r>
              <a:rPr lang="pl-PL" altLang="pl-PL" sz="1800" dirty="0" smtClean="0">
                <a:solidFill>
                  <a:schemeClr val="tx1"/>
                </a:solidFill>
                <a:latin typeface="Times New Roman" panose="02020603050405020304" pitchFamily="18" charset="0"/>
              </a:rPr>
              <a:t>Poprzez </a:t>
            </a:r>
            <a:r>
              <a:rPr lang="pl-PL" altLang="pl-PL" sz="1800" dirty="0">
                <a:solidFill>
                  <a:schemeClr val="tx1"/>
                </a:solidFill>
                <a:latin typeface="Times New Roman" panose="02020603050405020304" pitchFamily="18" charset="0"/>
              </a:rPr>
              <a:t>deklarację programista wyraża oczekiwania co do roli tego bytu Jest to następnie formalnie sprawdzane podczas kompilacji (lub wykonania). </a:t>
            </a:r>
          </a:p>
          <a:p>
            <a:pPr marL="342900" indent="-342900">
              <a:spcAft>
                <a:spcPct val="40000"/>
              </a:spcAft>
              <a:buFont typeface="Arial" panose="020B0604020202020204" pitchFamily="34" charset="0"/>
              <a:buChar char="•"/>
            </a:pPr>
            <a:r>
              <a:rPr lang="pl-PL" altLang="pl-PL" sz="1800" dirty="0">
                <a:solidFill>
                  <a:schemeClr val="tx1"/>
                </a:solidFill>
                <a:latin typeface="Times New Roman" panose="02020603050405020304" pitchFamily="18" charset="0"/>
              </a:rPr>
              <a:t>Np. określając typ zmiennej X jako </a:t>
            </a:r>
            <a:r>
              <a:rPr lang="pl-PL" altLang="pl-PL" sz="1800" i="1" dirty="0" err="1">
                <a:solidFill>
                  <a:schemeClr val="tx1"/>
                </a:solidFill>
                <a:latin typeface="Times New Roman" panose="02020603050405020304" pitchFamily="18" charset="0"/>
              </a:rPr>
              <a:t>integer</a:t>
            </a:r>
            <a:r>
              <a:rPr lang="pl-PL" altLang="pl-PL" sz="1800" dirty="0">
                <a:solidFill>
                  <a:schemeClr val="tx1"/>
                </a:solidFill>
                <a:latin typeface="Times New Roman" panose="02020603050405020304" pitchFamily="18" charset="0"/>
              </a:rPr>
              <a:t> programista ustala, że ta zmienna ma przechowywać wartości </a:t>
            </a:r>
            <a:r>
              <a:rPr lang="pl-PL" altLang="pl-PL" sz="1800" dirty="0" smtClean="0">
                <a:solidFill>
                  <a:schemeClr val="tx1"/>
                </a:solidFill>
                <a:latin typeface="Times New Roman" panose="02020603050405020304" pitchFamily="18" charset="0"/>
              </a:rPr>
              <a:t>całkowite. </a:t>
            </a:r>
            <a:endParaRPr lang="pl-PL" altLang="pl-PL" sz="1800" dirty="0">
              <a:solidFill>
                <a:schemeClr val="tx1"/>
              </a:solidFill>
              <a:latin typeface="Times New Roman" panose="02020603050405020304" pitchFamily="18" charset="0"/>
            </a:endParaRPr>
          </a:p>
          <a:p>
            <a:pPr>
              <a:spcAft>
                <a:spcPct val="40000"/>
              </a:spcAft>
            </a:pPr>
            <a:r>
              <a:rPr lang="pl-PL" altLang="pl-PL" dirty="0" smtClean="0">
                <a:solidFill>
                  <a:schemeClr val="tx1"/>
                </a:solidFill>
                <a:latin typeface="Times New Roman" panose="02020603050405020304" pitchFamily="18" charset="0"/>
              </a:rPr>
              <a:t>Mocna typologiczna kontrola poprawności programów okazała się cechą skutecznie eliminującą błędy popełniane przez programistów </a:t>
            </a:r>
          </a:p>
          <a:p>
            <a:pPr marL="342900" indent="-342900">
              <a:spcAft>
                <a:spcPct val="40000"/>
              </a:spcAft>
              <a:buFont typeface="Arial" panose="020B0604020202020204" pitchFamily="34" charset="0"/>
              <a:buChar char="•"/>
            </a:pPr>
            <a:r>
              <a:rPr lang="pl-PL" altLang="pl-PL" sz="1800" dirty="0" smtClean="0">
                <a:solidFill>
                  <a:schemeClr val="tx1"/>
                </a:solidFill>
                <a:latin typeface="Times New Roman" panose="02020603050405020304" pitchFamily="18" charset="0"/>
              </a:rPr>
              <a:t>Według </a:t>
            </a:r>
            <a:r>
              <a:rPr lang="pl-PL" altLang="pl-PL" sz="1800" dirty="0">
                <a:solidFill>
                  <a:schemeClr val="tx1"/>
                </a:solidFill>
                <a:latin typeface="Times New Roman" panose="02020603050405020304" pitchFamily="18" charset="0"/>
              </a:rPr>
              <a:t>typowych szacunków, po wyeliminowaniu błędów syntaktycznych </a:t>
            </a:r>
            <a:r>
              <a:rPr lang="pl-PL" altLang="pl-PL" sz="1800" b="1" dirty="0" smtClean="0">
                <a:solidFill>
                  <a:srgbClr val="C00000"/>
                </a:solidFill>
                <a:latin typeface="Times New Roman" panose="02020603050405020304" pitchFamily="18" charset="0"/>
              </a:rPr>
              <a:t>około </a:t>
            </a:r>
            <a:r>
              <a:rPr lang="pl-PL" altLang="pl-PL" sz="1800" b="1" dirty="0">
                <a:solidFill>
                  <a:srgbClr val="C00000"/>
                </a:solidFill>
                <a:latin typeface="Times New Roman" panose="02020603050405020304" pitchFamily="18" charset="0"/>
              </a:rPr>
              <a:t>80%</a:t>
            </a:r>
            <a:r>
              <a:rPr lang="pl-PL" altLang="pl-PL" sz="1800" dirty="0">
                <a:solidFill>
                  <a:srgbClr val="C00000"/>
                </a:solidFill>
                <a:latin typeface="Times New Roman" panose="02020603050405020304" pitchFamily="18" charset="0"/>
              </a:rPr>
              <a:t> </a:t>
            </a:r>
            <a:r>
              <a:rPr lang="pl-PL" altLang="pl-PL" sz="1800" dirty="0">
                <a:solidFill>
                  <a:schemeClr val="tx1"/>
                </a:solidFill>
                <a:latin typeface="Times New Roman" panose="02020603050405020304" pitchFamily="18" charset="0"/>
              </a:rPr>
              <a:t>pozostałych błędów jest wychwytywane przez mocną kontrolę typu</a:t>
            </a:r>
          </a:p>
          <a:p>
            <a:pPr>
              <a:spcAft>
                <a:spcPct val="40000"/>
              </a:spcAft>
            </a:pPr>
            <a:r>
              <a:rPr lang="pl-PL" altLang="pl-PL" dirty="0">
                <a:solidFill>
                  <a:schemeClr val="tx1"/>
                </a:solidFill>
                <a:latin typeface="Times New Roman" panose="02020603050405020304" pitchFamily="18" charset="0"/>
              </a:rPr>
              <a:t>Języki głównego nurtu (C/C++, Java, C#, Pascal, …) są mocno typowane</a:t>
            </a:r>
          </a:p>
          <a:p>
            <a:pPr>
              <a:spcAft>
                <a:spcPct val="40000"/>
              </a:spcAft>
            </a:pPr>
            <a:r>
              <a:rPr lang="pl-PL" altLang="pl-PL" dirty="0">
                <a:solidFill>
                  <a:schemeClr val="tx1"/>
                </a:solidFill>
                <a:latin typeface="Times New Roman" panose="02020603050405020304" pitchFamily="18" charset="0"/>
              </a:rPr>
              <a:t>W wielu produktach komercyjnych kontrola typów jest zaniedbywana lub występuje w postaci słabej (Basic, SQL, Pyton, </a:t>
            </a:r>
            <a:r>
              <a:rPr lang="pl-PL" altLang="pl-PL" dirty="0" err="1">
                <a:solidFill>
                  <a:schemeClr val="tx1"/>
                </a:solidFill>
                <a:latin typeface="Times New Roman" panose="02020603050405020304" pitchFamily="18" charset="0"/>
              </a:rPr>
              <a:t>Ruby</a:t>
            </a:r>
            <a:r>
              <a:rPr lang="pl-PL" altLang="pl-PL" dirty="0">
                <a:solidFill>
                  <a:schemeClr val="tx1"/>
                </a:solidFill>
                <a:latin typeface="Times New Roman" panose="02020603050405020304" pitchFamily="18" charset="0"/>
              </a:rPr>
              <a:t>, PHP, …), tzw. „kaczej</a:t>
            </a:r>
            <a:r>
              <a:rPr lang="pl-PL" altLang="pl-PL" dirty="0" smtClean="0">
                <a:solidFill>
                  <a:schemeClr val="tx1"/>
                </a:solidFill>
                <a:latin typeface="Times New Roman" panose="02020603050405020304" pitchFamily="18" charset="0"/>
              </a:rPr>
              <a:t>”</a:t>
            </a:r>
          </a:p>
          <a:p>
            <a:pPr>
              <a:spcAft>
                <a:spcPct val="40000"/>
              </a:spcAft>
            </a:pPr>
            <a:r>
              <a:rPr lang="pl-PL" altLang="pl-PL" b="1" dirty="0" smtClean="0">
                <a:solidFill>
                  <a:srgbClr val="FF0000"/>
                </a:solidFill>
                <a:latin typeface="Times New Roman" panose="02020603050405020304" pitchFamily="18" charset="0"/>
              </a:rPr>
              <a:t>Wady mocnej kontroli typów</a:t>
            </a:r>
            <a:r>
              <a:rPr lang="pl-PL" altLang="pl-PL" dirty="0" smtClean="0">
                <a:solidFill>
                  <a:schemeClr val="tx1"/>
                </a:solidFill>
                <a:latin typeface="Times New Roman" panose="02020603050405020304" pitchFamily="18" charset="0"/>
              </a:rPr>
              <a:t>: sprzyja monolitycznemu programowaniu w ogromnych blokach, znacznie redukuje możliwość programowania generycznego</a:t>
            </a:r>
            <a:endParaRPr lang="pl-PL" altLang="pl-PL" dirty="0">
              <a:solidFill>
                <a:schemeClr val="tx1"/>
              </a:solidFill>
              <a:latin typeface="Times New Roman" panose="02020603050405020304" pitchFamily="18" charset="0"/>
            </a:endParaRPr>
          </a:p>
        </p:txBody>
      </p:sp>
      <p:sp>
        <p:nvSpPr>
          <p:cNvPr id="12292" name="AutoShape 4"/>
          <p:cNvSpPr>
            <a:spLocks noChangeArrowheads="1"/>
          </p:cNvSpPr>
          <p:nvPr/>
        </p:nvSpPr>
        <p:spPr bwMode="auto">
          <a:xfrm>
            <a:off x="223838" y="2880019"/>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3" name="AutoShape 5"/>
          <p:cNvSpPr>
            <a:spLocks noChangeArrowheads="1"/>
          </p:cNvSpPr>
          <p:nvPr/>
        </p:nvSpPr>
        <p:spPr bwMode="auto">
          <a:xfrm>
            <a:off x="223838" y="8175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5" name="AutoShape 7"/>
          <p:cNvSpPr>
            <a:spLocks noChangeArrowheads="1"/>
          </p:cNvSpPr>
          <p:nvPr/>
        </p:nvSpPr>
        <p:spPr bwMode="auto">
          <a:xfrm>
            <a:off x="247650" y="425768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7" name="AutoShape 7"/>
          <p:cNvSpPr>
            <a:spLocks noChangeArrowheads="1"/>
          </p:cNvSpPr>
          <p:nvPr/>
        </p:nvSpPr>
        <p:spPr bwMode="auto">
          <a:xfrm>
            <a:off x="247650" y="5445559"/>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 name="AutoShape 7"/>
          <p:cNvSpPr>
            <a:spLocks noChangeArrowheads="1"/>
          </p:cNvSpPr>
          <p:nvPr/>
        </p:nvSpPr>
        <p:spPr bwMode="auto">
          <a:xfrm>
            <a:off x="247650" y="469742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pl-PL" smtClean="0"/>
              <a:t>Mocna kontrola typu (3)</a:t>
            </a:r>
          </a:p>
        </p:txBody>
      </p:sp>
      <p:sp>
        <p:nvSpPr>
          <p:cNvPr id="13315" name="Text Box 3"/>
          <p:cNvSpPr txBox="1">
            <a:spLocks noChangeArrowheads="1"/>
          </p:cNvSpPr>
          <p:nvPr/>
        </p:nvSpPr>
        <p:spPr bwMode="auto">
          <a:xfrm>
            <a:off x="457200" y="1303338"/>
            <a:ext cx="86868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b="1">
                <a:solidFill>
                  <a:schemeClr val="tx1"/>
                </a:solidFill>
                <a:latin typeface="Times New Roman" panose="02020603050405020304" pitchFamily="18" charset="0"/>
              </a:rPr>
              <a:t>Specyfikacja typów wszystkich zmiennych i obiektów</a:t>
            </a:r>
            <a:r>
              <a:rPr lang="pl-PL" altLang="pl-PL" sz="1600">
                <a:solidFill>
                  <a:schemeClr val="tx1"/>
                </a:solidFill>
                <a:latin typeface="Times New Roman" panose="02020603050405020304" pitchFamily="18" charset="0"/>
              </a:rPr>
              <a:t>, które występują w programie, np.:</a:t>
            </a:r>
          </a:p>
          <a:p>
            <a:r>
              <a:rPr lang="pl-PL" altLang="pl-PL" sz="1200" b="1">
                <a:solidFill>
                  <a:schemeClr val="tx1"/>
                </a:solidFill>
                <a:latin typeface="Courier" pitchFamily="34" charset="0"/>
              </a:rPr>
              <a:t>typedef</a:t>
            </a:r>
            <a:r>
              <a:rPr lang="pl-PL" altLang="pl-PL" sz="1200">
                <a:solidFill>
                  <a:schemeClr val="tx1"/>
                </a:solidFill>
                <a:latin typeface="Courier" pitchFamily="34" charset="0"/>
              </a:rPr>
              <a:t> </a:t>
            </a:r>
            <a:r>
              <a:rPr lang="pl-PL" altLang="pl-PL" sz="1200" i="1">
                <a:solidFill>
                  <a:schemeClr val="tx1"/>
                </a:solidFill>
                <a:latin typeface="Courier" pitchFamily="34" charset="0"/>
              </a:rPr>
              <a:t>TypPrac</a:t>
            </a:r>
            <a:r>
              <a:rPr lang="pl-PL" altLang="pl-PL" sz="1200">
                <a:solidFill>
                  <a:schemeClr val="tx1"/>
                </a:solidFill>
                <a:latin typeface="Courier" pitchFamily="34" charset="0"/>
              </a:rPr>
              <a:t>=</a:t>
            </a:r>
            <a:r>
              <a:rPr lang="pl-PL" altLang="pl-PL" sz="1200" b="1">
                <a:solidFill>
                  <a:schemeClr val="tx1"/>
                </a:solidFill>
                <a:latin typeface="Courier" pitchFamily="34" charset="0"/>
              </a:rPr>
              <a:t>struct</a:t>
            </a:r>
            <a:r>
              <a:rPr lang="pl-PL" altLang="pl-PL" sz="1200">
                <a:solidFill>
                  <a:schemeClr val="tx1"/>
                </a:solidFill>
                <a:latin typeface="Courier" pitchFamily="34" charset="0"/>
              </a:rPr>
              <a:t>{ </a:t>
            </a:r>
            <a:r>
              <a:rPr lang="pl-PL" altLang="pl-PL" sz="1200" b="1">
                <a:solidFill>
                  <a:schemeClr val="tx1"/>
                </a:solidFill>
                <a:latin typeface="Courier" pitchFamily="34" charset="0"/>
              </a:rPr>
              <a:t>string</a:t>
            </a:r>
            <a:r>
              <a:rPr lang="pl-PL" altLang="pl-PL" sz="1200">
                <a:solidFill>
                  <a:schemeClr val="tx1"/>
                </a:solidFill>
                <a:latin typeface="Courier" pitchFamily="34" charset="0"/>
              </a:rPr>
              <a:t> </a:t>
            </a:r>
            <a:r>
              <a:rPr lang="pl-PL" altLang="pl-PL" sz="1200" i="1">
                <a:solidFill>
                  <a:schemeClr val="tx1"/>
                </a:solidFill>
                <a:latin typeface="Courier" pitchFamily="34" charset="0"/>
              </a:rPr>
              <a:t>nazwisko</a:t>
            </a:r>
            <a:r>
              <a:rPr lang="pl-PL" altLang="pl-PL" sz="1200">
                <a:solidFill>
                  <a:schemeClr val="tx1"/>
                </a:solidFill>
                <a:latin typeface="Courier" pitchFamily="34" charset="0"/>
              </a:rPr>
              <a:t>, </a:t>
            </a:r>
            <a:r>
              <a:rPr lang="pl-PL" altLang="pl-PL" sz="1200" b="1">
                <a:solidFill>
                  <a:schemeClr val="tx1"/>
                </a:solidFill>
                <a:latin typeface="Courier" pitchFamily="34" charset="0"/>
              </a:rPr>
              <a:t>int</a:t>
            </a:r>
            <a:r>
              <a:rPr lang="pl-PL" altLang="pl-PL" sz="1200">
                <a:solidFill>
                  <a:schemeClr val="tx1"/>
                </a:solidFill>
                <a:latin typeface="Courier" pitchFamily="34" charset="0"/>
              </a:rPr>
              <a:t> </a:t>
            </a:r>
            <a:r>
              <a:rPr lang="pl-PL" altLang="pl-PL" sz="1200" i="1">
                <a:solidFill>
                  <a:schemeClr val="tx1"/>
                </a:solidFill>
                <a:latin typeface="Courier" pitchFamily="34" charset="0"/>
              </a:rPr>
              <a:t>zarobek</a:t>
            </a:r>
            <a:r>
              <a:rPr lang="pl-PL" altLang="pl-PL" sz="1200">
                <a:solidFill>
                  <a:schemeClr val="tx1"/>
                </a:solidFill>
                <a:latin typeface="Courier" pitchFamily="34" charset="0"/>
              </a:rPr>
              <a:t>, </a:t>
            </a:r>
            <a:r>
              <a:rPr lang="pl-PL" altLang="pl-PL" sz="1200" i="1">
                <a:solidFill>
                  <a:schemeClr val="tx1"/>
                </a:solidFill>
                <a:latin typeface="Courier" pitchFamily="34" charset="0"/>
              </a:rPr>
              <a:t>Dział</a:t>
            </a:r>
            <a:r>
              <a:rPr lang="pl-PL" altLang="pl-PL" sz="1200">
                <a:solidFill>
                  <a:schemeClr val="tx1"/>
                </a:solidFill>
                <a:latin typeface="Courier" pitchFamily="34" charset="0"/>
              </a:rPr>
              <a:t> </a:t>
            </a:r>
            <a:r>
              <a:rPr lang="pl-PL" altLang="pl-PL" sz="1200" i="1">
                <a:solidFill>
                  <a:schemeClr val="tx1"/>
                </a:solidFill>
                <a:latin typeface="Courier" pitchFamily="34" charset="0"/>
              </a:rPr>
              <a:t>pracuje_w</a:t>
            </a:r>
            <a:r>
              <a:rPr lang="pl-PL" altLang="pl-PL" sz="1200">
                <a:solidFill>
                  <a:schemeClr val="tx1"/>
                </a:solidFill>
                <a:latin typeface="Courier" pitchFamily="34" charset="0"/>
              </a:rPr>
              <a:t>, </a:t>
            </a:r>
            <a:r>
              <a:rPr lang="pl-PL" altLang="pl-PL" sz="1200" b="1">
                <a:solidFill>
                  <a:schemeClr val="tx1"/>
                </a:solidFill>
                <a:latin typeface="Courier" pitchFamily="34" charset="0"/>
              </a:rPr>
              <a:t>int </a:t>
            </a:r>
            <a:r>
              <a:rPr lang="pl-PL" altLang="pl-PL" sz="1200" i="1">
                <a:solidFill>
                  <a:schemeClr val="tx1"/>
                </a:solidFill>
                <a:latin typeface="Courier" pitchFamily="34" charset="0"/>
              </a:rPr>
              <a:t>zarobek_netto</a:t>
            </a:r>
            <a:r>
              <a:rPr lang="pl-PL" altLang="pl-PL" sz="1200">
                <a:solidFill>
                  <a:schemeClr val="tx1"/>
                </a:solidFill>
                <a:latin typeface="Courier" pitchFamily="34" charset="0"/>
              </a:rPr>
              <a:t>()};</a:t>
            </a:r>
          </a:p>
          <a:p>
            <a:r>
              <a:rPr lang="pl-PL" altLang="pl-PL" sz="1200" i="1">
                <a:solidFill>
                  <a:schemeClr val="tx1"/>
                </a:solidFill>
                <a:latin typeface="Courier" pitchFamily="34" charset="0"/>
              </a:rPr>
              <a:t>TypPrac Pracownik</a:t>
            </a:r>
            <a:r>
              <a:rPr lang="pl-PL" altLang="pl-PL" sz="1200">
                <a:solidFill>
                  <a:schemeClr val="tx1"/>
                </a:solidFill>
                <a:latin typeface="Courier" pitchFamily="34" charset="0"/>
              </a:rPr>
              <a:t>;</a:t>
            </a:r>
          </a:p>
          <a:p>
            <a:endParaRPr lang="pl-PL" altLang="pl-PL" sz="1600">
              <a:solidFill>
                <a:schemeClr val="tx1"/>
              </a:solidFill>
              <a:latin typeface="Times New Roman" panose="02020603050405020304" pitchFamily="18" charset="0"/>
            </a:endParaRPr>
          </a:p>
          <a:p>
            <a:r>
              <a:rPr lang="pl-PL" altLang="pl-PL" sz="1600" b="1">
                <a:solidFill>
                  <a:schemeClr val="tx1"/>
                </a:solidFill>
                <a:latin typeface="Times New Roman" panose="02020603050405020304" pitchFamily="18" charset="0"/>
              </a:rPr>
              <a:t>Specyfikacja sygnatur</a:t>
            </a:r>
            <a:r>
              <a:rPr lang="pl-PL" altLang="pl-PL" sz="1600">
                <a:solidFill>
                  <a:schemeClr val="tx1"/>
                </a:solidFill>
                <a:latin typeface="Times New Roman" panose="02020603050405020304" pitchFamily="18" charset="0"/>
              </a:rPr>
              <a:t> wszystkich operatorów, procedur, funkcji, metod, np.</a:t>
            </a:r>
          </a:p>
          <a:p>
            <a:r>
              <a:rPr lang="pl-PL" altLang="pl-PL" sz="1400" b="1">
                <a:solidFill>
                  <a:schemeClr val="tx1"/>
                </a:solidFill>
                <a:latin typeface="Courier" pitchFamily="34" charset="0"/>
              </a:rPr>
              <a:t>boolean</a:t>
            </a:r>
            <a:r>
              <a:rPr lang="pl-PL" altLang="pl-PL" sz="1400">
                <a:solidFill>
                  <a:schemeClr val="tx1"/>
                </a:solidFill>
                <a:latin typeface="Courier" pitchFamily="34" charset="0"/>
              </a:rPr>
              <a:t> </a:t>
            </a:r>
            <a:r>
              <a:rPr lang="pl-PL" altLang="pl-PL" sz="1400" i="1">
                <a:solidFill>
                  <a:schemeClr val="tx1"/>
                </a:solidFill>
                <a:latin typeface="Courier" pitchFamily="34" charset="0"/>
              </a:rPr>
              <a:t>sprawdź</a:t>
            </a:r>
            <a:r>
              <a:rPr lang="pl-PL" altLang="pl-PL" sz="1400">
                <a:solidFill>
                  <a:schemeClr val="tx1"/>
                </a:solidFill>
                <a:latin typeface="Courier" pitchFamily="34" charset="0"/>
              </a:rPr>
              <a:t>( </a:t>
            </a:r>
            <a:r>
              <a:rPr lang="pl-PL" altLang="pl-PL" sz="1400" b="1">
                <a:solidFill>
                  <a:schemeClr val="tx1"/>
                </a:solidFill>
                <a:latin typeface="Courier" pitchFamily="34" charset="0"/>
              </a:rPr>
              <a:t>in</a:t>
            </a:r>
            <a:r>
              <a:rPr lang="pl-PL" altLang="pl-PL" sz="1400">
                <a:solidFill>
                  <a:schemeClr val="tx1"/>
                </a:solidFill>
                <a:latin typeface="Courier" pitchFamily="34" charset="0"/>
              </a:rPr>
              <a:t> </a:t>
            </a:r>
            <a:r>
              <a:rPr lang="pl-PL" altLang="pl-PL" sz="1400" i="1">
                <a:solidFill>
                  <a:schemeClr val="tx1"/>
                </a:solidFill>
                <a:latin typeface="Courier" pitchFamily="34" charset="0"/>
              </a:rPr>
              <a:t>TypPrac</a:t>
            </a:r>
            <a:r>
              <a:rPr lang="pl-PL" altLang="pl-PL" sz="1400">
                <a:solidFill>
                  <a:schemeClr val="tx1"/>
                </a:solidFill>
                <a:latin typeface="Courier" pitchFamily="34" charset="0"/>
              </a:rPr>
              <a:t> </a:t>
            </a:r>
            <a:r>
              <a:rPr lang="pl-PL" altLang="pl-PL" sz="1400" i="1">
                <a:solidFill>
                  <a:schemeClr val="tx1"/>
                </a:solidFill>
                <a:latin typeface="Courier" pitchFamily="34" charset="0"/>
              </a:rPr>
              <a:t>prac</a:t>
            </a:r>
            <a:r>
              <a:rPr lang="pl-PL" altLang="pl-PL" sz="1400">
                <a:solidFill>
                  <a:schemeClr val="tx1"/>
                </a:solidFill>
                <a:latin typeface="Courier" pitchFamily="34" charset="0"/>
              </a:rPr>
              <a:t>, </a:t>
            </a:r>
            <a:r>
              <a:rPr lang="pl-PL" altLang="pl-PL" sz="1400" b="1">
                <a:solidFill>
                  <a:schemeClr val="tx1"/>
                </a:solidFill>
                <a:latin typeface="Courier" pitchFamily="34" charset="0"/>
              </a:rPr>
              <a:t>in</a:t>
            </a:r>
            <a:r>
              <a:rPr lang="pl-PL" altLang="pl-PL" sz="1400">
                <a:solidFill>
                  <a:schemeClr val="tx1"/>
                </a:solidFill>
                <a:latin typeface="Courier" pitchFamily="34" charset="0"/>
              </a:rPr>
              <a:t> </a:t>
            </a:r>
            <a:r>
              <a:rPr lang="pl-PL" altLang="pl-PL" sz="1400" i="1">
                <a:solidFill>
                  <a:schemeClr val="tx1"/>
                </a:solidFill>
                <a:latin typeface="Courier" pitchFamily="34" charset="0"/>
              </a:rPr>
              <a:t>TypDział</a:t>
            </a:r>
            <a:r>
              <a:rPr lang="pl-PL" altLang="pl-PL" sz="1400">
                <a:solidFill>
                  <a:schemeClr val="tx1"/>
                </a:solidFill>
                <a:latin typeface="Courier" pitchFamily="34" charset="0"/>
              </a:rPr>
              <a:t> </a:t>
            </a:r>
            <a:r>
              <a:rPr lang="pl-PL" altLang="pl-PL" sz="1400" i="1">
                <a:solidFill>
                  <a:schemeClr val="tx1"/>
                </a:solidFill>
                <a:latin typeface="Courier" pitchFamily="34" charset="0"/>
              </a:rPr>
              <a:t>dzial</a:t>
            </a:r>
            <a:r>
              <a:rPr lang="pl-PL" altLang="pl-PL" sz="1400">
                <a:solidFill>
                  <a:schemeClr val="tx1"/>
                </a:solidFill>
                <a:latin typeface="Courier" pitchFamily="34" charset="0"/>
              </a:rPr>
              <a:t>, </a:t>
            </a:r>
            <a:r>
              <a:rPr lang="pl-PL" altLang="pl-PL" sz="1400" b="1">
                <a:solidFill>
                  <a:schemeClr val="tx1"/>
                </a:solidFill>
                <a:latin typeface="Courier" pitchFamily="34" charset="0"/>
              </a:rPr>
              <a:t>out</a:t>
            </a:r>
            <a:r>
              <a:rPr lang="pl-PL" altLang="pl-PL" sz="1400">
                <a:solidFill>
                  <a:schemeClr val="tx1"/>
                </a:solidFill>
                <a:latin typeface="Courier" pitchFamily="34" charset="0"/>
              </a:rPr>
              <a:t> </a:t>
            </a:r>
            <a:r>
              <a:rPr lang="pl-PL" altLang="pl-PL" sz="1400" b="1">
                <a:solidFill>
                  <a:schemeClr val="tx1"/>
                </a:solidFill>
                <a:latin typeface="Courier" pitchFamily="34" charset="0"/>
              </a:rPr>
              <a:t>int</a:t>
            </a:r>
            <a:r>
              <a:rPr lang="pl-PL" altLang="pl-PL" sz="1400">
                <a:solidFill>
                  <a:schemeClr val="tx1"/>
                </a:solidFill>
                <a:latin typeface="Courier" pitchFamily="34" charset="0"/>
              </a:rPr>
              <a:t> </a:t>
            </a:r>
            <a:r>
              <a:rPr lang="pl-PL" altLang="pl-PL" sz="1400" i="1">
                <a:solidFill>
                  <a:schemeClr val="tx1"/>
                </a:solidFill>
                <a:latin typeface="Courier" pitchFamily="34" charset="0"/>
              </a:rPr>
              <a:t>ile_lat_pracuje</a:t>
            </a:r>
            <a:r>
              <a:rPr lang="pl-PL" altLang="pl-PL" sz="1400">
                <a:solidFill>
                  <a:schemeClr val="tx1"/>
                </a:solidFill>
                <a:latin typeface="Courier" pitchFamily="34" charset="0"/>
              </a:rPr>
              <a:t> )</a:t>
            </a:r>
          </a:p>
          <a:p>
            <a:endParaRPr lang="pl-PL" altLang="pl-PL" sz="1600">
              <a:solidFill>
                <a:schemeClr val="tx1"/>
              </a:solidFill>
              <a:latin typeface="Times New Roman" panose="02020603050405020304" pitchFamily="18" charset="0"/>
            </a:endParaRPr>
          </a:p>
          <a:p>
            <a:r>
              <a:rPr lang="pl-PL" altLang="pl-PL" sz="1600" b="1">
                <a:solidFill>
                  <a:schemeClr val="tx1"/>
                </a:solidFill>
                <a:latin typeface="Times New Roman" panose="02020603050405020304" pitchFamily="18" charset="0"/>
              </a:rPr>
              <a:t>Specyfikacja interfejsów</a:t>
            </a:r>
            <a:r>
              <a:rPr lang="pl-PL" altLang="pl-PL" sz="1600">
                <a:solidFill>
                  <a:schemeClr val="tx1"/>
                </a:solidFill>
                <a:latin typeface="Times New Roman" panose="02020603050405020304" pitchFamily="18" charset="0"/>
              </a:rPr>
              <a:t> modułów, klas i innych hermetyzowanych abstrakcji programistycznych.</a:t>
            </a:r>
          </a:p>
          <a:p>
            <a:endParaRPr lang="pl-PL" altLang="pl-PL" sz="1600">
              <a:solidFill>
                <a:schemeClr val="tx1"/>
              </a:solidFill>
              <a:latin typeface="Times New Roman" panose="02020603050405020304" pitchFamily="18" charset="0"/>
            </a:endParaRPr>
          </a:p>
          <a:p>
            <a:r>
              <a:rPr lang="pl-PL" altLang="pl-PL" sz="1600" b="1">
                <a:solidFill>
                  <a:schemeClr val="tx1"/>
                </a:solidFill>
                <a:latin typeface="Times New Roman" panose="02020603050405020304" pitchFamily="18" charset="0"/>
              </a:rPr>
              <a:t>Dla parametrów procedur, funkcji, metod: określenie które z nich są wejściowe</a:t>
            </a:r>
            <a:r>
              <a:rPr lang="pl-PL" altLang="pl-PL" sz="1600">
                <a:solidFill>
                  <a:schemeClr val="tx1"/>
                </a:solidFill>
                <a:latin typeface="Times New Roman" panose="02020603050405020304" pitchFamily="18" charset="0"/>
              </a:rPr>
              <a:t> (czyli komunikowane przez wartość, </a:t>
            </a:r>
            <a:r>
              <a:rPr lang="pl-PL" altLang="pl-PL" sz="1600" i="1">
                <a:solidFill>
                  <a:schemeClr val="tx1"/>
                </a:solidFill>
                <a:latin typeface="Times New Roman" panose="02020603050405020304" pitchFamily="18" charset="0"/>
              </a:rPr>
              <a:t>call-by-value</a:t>
            </a:r>
            <a:r>
              <a:rPr lang="pl-PL" altLang="pl-PL" sz="1600">
                <a:solidFill>
                  <a:schemeClr val="tx1"/>
                </a:solidFill>
                <a:latin typeface="Times New Roman" panose="02020603050405020304" pitchFamily="18" charset="0"/>
              </a:rPr>
              <a:t>), a które wyjściowe (czyli komunikowane przez referencję</a:t>
            </a:r>
            <a:r>
              <a:rPr lang="pl-PL" altLang="pl-PL" sz="1600" i="1">
                <a:solidFill>
                  <a:schemeClr val="tx1"/>
                </a:solidFill>
                <a:latin typeface="Times New Roman" panose="02020603050405020304" pitchFamily="18" charset="0"/>
              </a:rPr>
              <a:t>, call-by-reference</a:t>
            </a:r>
            <a:r>
              <a:rPr lang="pl-PL" altLang="pl-PL" sz="1600">
                <a:solidFill>
                  <a:schemeClr val="tx1"/>
                </a:solidFill>
                <a:latin typeface="Times New Roman" panose="02020603050405020304" pitchFamily="18" charset="0"/>
              </a:rPr>
              <a:t>). </a:t>
            </a:r>
          </a:p>
          <a:p>
            <a:endParaRPr lang="pl-PL" altLang="pl-PL" sz="1600">
              <a:solidFill>
                <a:schemeClr val="tx1"/>
              </a:solidFill>
              <a:latin typeface="Times New Roman" panose="02020603050405020304" pitchFamily="18" charset="0"/>
            </a:endParaRPr>
          </a:p>
          <a:p>
            <a:r>
              <a:rPr lang="pl-PL" altLang="pl-PL" sz="1600" b="1">
                <a:solidFill>
                  <a:schemeClr val="tx1"/>
                </a:solidFill>
                <a:latin typeface="Times New Roman" panose="02020603050405020304" pitchFamily="18" charset="0"/>
              </a:rPr>
              <a:t>Określenie reguł wnioskowania o typie</a:t>
            </a:r>
            <a:r>
              <a:rPr lang="pl-PL" altLang="pl-PL" sz="1600">
                <a:solidFill>
                  <a:schemeClr val="tx1"/>
                </a:solidFill>
                <a:latin typeface="Times New Roman" panose="02020603050405020304" pitchFamily="18" charset="0"/>
              </a:rPr>
              <a:t> (</a:t>
            </a:r>
            <a:r>
              <a:rPr lang="pl-PL" altLang="pl-PL" sz="1600" i="1">
                <a:solidFill>
                  <a:schemeClr val="tx1"/>
                </a:solidFill>
                <a:latin typeface="Times New Roman" panose="02020603050405020304" pitchFamily="18" charset="0"/>
              </a:rPr>
              <a:t>type inference rules</a:t>
            </a:r>
            <a:r>
              <a:rPr lang="pl-PL" altLang="pl-PL" sz="1600">
                <a:solidFill>
                  <a:schemeClr val="tx1"/>
                </a:solidFill>
                <a:latin typeface="Times New Roman" panose="02020603050405020304" pitchFamily="18" charset="0"/>
              </a:rPr>
              <a:t>) dla wszystkich konstrukcji składniowych języka programowania, szczególnie dla wyrażeń. W procesie analizy gramatycznej następuje ustalenie jaki będzie wynikowy typ każdej konstrukcji, która w tym programie występuje. </a:t>
            </a:r>
          </a:p>
        </p:txBody>
      </p:sp>
      <p:sp>
        <p:nvSpPr>
          <p:cNvPr id="13316" name="AutoShape 4"/>
          <p:cNvSpPr>
            <a:spLocks noChangeArrowheads="1"/>
          </p:cNvSpPr>
          <p:nvPr/>
        </p:nvSpPr>
        <p:spPr bwMode="auto">
          <a:xfrm>
            <a:off x="0" y="13001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7" name="AutoShape 5"/>
          <p:cNvSpPr>
            <a:spLocks noChangeArrowheads="1"/>
          </p:cNvSpPr>
          <p:nvPr/>
        </p:nvSpPr>
        <p:spPr bwMode="auto">
          <a:xfrm>
            <a:off x="0" y="21478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8" name="AutoShape 6"/>
          <p:cNvSpPr>
            <a:spLocks noChangeArrowheads="1"/>
          </p:cNvSpPr>
          <p:nvPr/>
        </p:nvSpPr>
        <p:spPr bwMode="auto">
          <a:xfrm>
            <a:off x="0" y="28924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9" name="AutoShape 7"/>
          <p:cNvSpPr>
            <a:spLocks noChangeArrowheads="1"/>
          </p:cNvSpPr>
          <p:nvPr/>
        </p:nvSpPr>
        <p:spPr bwMode="auto">
          <a:xfrm>
            <a:off x="0" y="33702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20" name="AutoShape 8"/>
          <p:cNvSpPr>
            <a:spLocks noChangeArrowheads="1"/>
          </p:cNvSpPr>
          <p:nvPr/>
        </p:nvSpPr>
        <p:spPr bwMode="auto">
          <a:xfrm>
            <a:off x="0" y="42799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21" name="Text Box 9"/>
          <p:cNvSpPr txBox="1">
            <a:spLocks noChangeArrowheads="1"/>
          </p:cNvSpPr>
          <p:nvPr/>
        </p:nvSpPr>
        <p:spPr bwMode="auto">
          <a:xfrm>
            <a:off x="0" y="5305425"/>
            <a:ext cx="9144000" cy="1323975"/>
          </a:xfrm>
          <a:prstGeom prst="rect">
            <a:avLst/>
          </a:prstGeom>
          <a:solidFill>
            <a:srgbClr val="66FFFF"/>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solidFill>
                  <a:schemeClr val="tx1"/>
                </a:solidFill>
                <a:latin typeface="Times New Roman" panose="02020603050405020304" pitchFamily="18" charset="0"/>
              </a:rPr>
              <a:t>W procesie wnioskowania o poprawności typologicznej ustalone są między innymi typy rzeczywistych parametrów aktualnych poszczególnych wywołań procedur, metod, etc. Sprawdzane jest także, czy nie ma odwołań do bytów, które nie są zadeklarowane lub sa niedostępne. Niezgodności są sygnalizowane jako błędy typu.</a:t>
            </a:r>
          </a:p>
        </p:txBody>
      </p:sp>
      <p:sp>
        <p:nvSpPr>
          <p:cNvPr id="13322" name="Text Box 10"/>
          <p:cNvSpPr txBox="1">
            <a:spLocks noChangeArrowheads="1"/>
          </p:cNvSpPr>
          <p:nvPr/>
        </p:nvSpPr>
        <p:spPr bwMode="auto">
          <a:xfrm>
            <a:off x="95250" y="798513"/>
            <a:ext cx="7827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solidFill>
                  <a:schemeClr val="tx1"/>
                </a:solidFill>
                <a:latin typeface="Times New Roman" panose="02020603050405020304" pitchFamily="18" charset="0"/>
              </a:rPr>
              <a:t>System mocnej statycznej kontroli typu zawiera następujące elementy:</a:t>
            </a:r>
            <a:endParaRPr lang="en-US" altLang="pl-PL"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l-PL" altLang="pl-PL" smtClean="0"/>
              <a:t>Tolerancja błędów</a:t>
            </a:r>
          </a:p>
        </p:txBody>
      </p:sp>
      <p:sp>
        <p:nvSpPr>
          <p:cNvPr id="14339" name="Text Box 3"/>
          <p:cNvSpPr txBox="1">
            <a:spLocks noChangeArrowheads="1"/>
          </p:cNvSpPr>
          <p:nvPr/>
        </p:nvSpPr>
        <p:spPr bwMode="auto">
          <a:xfrm>
            <a:off x="84138" y="974725"/>
            <a:ext cx="876458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Żadna technika nie gwarantuje uzyskania programu w pełni bezbłędnego.</a:t>
            </a:r>
            <a:endParaRPr lang="pl-PL" altLang="pl-PL"/>
          </a:p>
          <a:p>
            <a:r>
              <a:rPr lang="pl-PL" altLang="pl-PL"/>
              <a:t>Tolerancja błędów oznacza, że program działa poprawnie, a przynajmniej sensownie także wtedy, kiedy zawiera błędy. </a:t>
            </a:r>
          </a:p>
          <a:p>
            <a:endParaRPr lang="pl-PL" altLang="pl-PL"/>
          </a:p>
          <a:p>
            <a:r>
              <a:rPr lang="pl-PL" altLang="pl-PL"/>
              <a:t>Tolerancja błędów oznacza wykonanie przez program następujących zadań.</a:t>
            </a:r>
          </a:p>
        </p:txBody>
      </p:sp>
      <p:sp>
        <p:nvSpPr>
          <p:cNvPr id="14340" name="Text Box 4"/>
          <p:cNvSpPr txBox="1">
            <a:spLocks noChangeArrowheads="1"/>
          </p:cNvSpPr>
          <p:nvPr/>
        </p:nvSpPr>
        <p:spPr bwMode="auto">
          <a:xfrm>
            <a:off x="84138" y="2584450"/>
            <a:ext cx="90598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a:t> Wykrycia błędu.</a:t>
            </a:r>
          </a:p>
          <a:p>
            <a:pPr>
              <a:buFontTx/>
              <a:buChar char="•"/>
            </a:pPr>
            <a:r>
              <a:rPr lang="pl-PL" altLang="pl-PL"/>
              <a:t> Wyjścia z błędu, tj. poprawnego zakończenie pracy modułu, w którym wystąpił błąd.</a:t>
            </a:r>
          </a:p>
          <a:p>
            <a:pPr>
              <a:buFontTx/>
              <a:buChar char="•"/>
            </a:pPr>
            <a:r>
              <a:rPr lang="pl-PL" altLang="pl-PL"/>
              <a:t> Ewentualnej naprawy błędu, tj. zmiany programu tak, aby zlikwidować wykryty błąd.</a:t>
            </a:r>
          </a:p>
        </p:txBody>
      </p:sp>
      <p:sp>
        <p:nvSpPr>
          <p:cNvPr id="14341" name="Text Box 5"/>
          <p:cNvSpPr txBox="1">
            <a:spLocks noChangeArrowheads="1"/>
          </p:cNvSpPr>
          <p:nvPr/>
        </p:nvSpPr>
        <p:spPr bwMode="auto">
          <a:xfrm>
            <a:off x="84138" y="3732213"/>
            <a:ext cx="8861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Istotna jest diagnostyka błędu, z dokładnością do linii kodu źródłowego.</a:t>
            </a:r>
          </a:p>
        </p:txBody>
      </p:sp>
      <p:sp>
        <p:nvSpPr>
          <p:cNvPr id="14342" name="Text Box 6"/>
          <p:cNvSpPr txBox="1">
            <a:spLocks noChangeArrowheads="1"/>
          </p:cNvSpPr>
          <p:nvPr/>
        </p:nvSpPr>
        <p:spPr bwMode="auto">
          <a:xfrm>
            <a:off x="84138" y="4511675"/>
            <a:ext cx="89757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b="1" dirty="0" smtClean="0"/>
              <a:t>Istnieją dwa główne sposoby automatycznego wykrywania błędów:</a:t>
            </a:r>
          </a:p>
          <a:p>
            <a:pPr>
              <a:defRPr/>
            </a:pPr>
            <a:endParaRPr lang="pl-PL" altLang="pl-PL" sz="1000" b="1" dirty="0" smtClean="0"/>
          </a:p>
          <a:p>
            <a:pPr marL="342900" indent="-342900">
              <a:buFont typeface="Arial" panose="020B0604020202020204" pitchFamily="34" charset="0"/>
              <a:buChar char="•"/>
              <a:defRPr/>
            </a:pPr>
            <a:r>
              <a:rPr lang="pl-PL" altLang="pl-PL" dirty="0" smtClean="0"/>
              <a:t>sprawdzanie warunków poprawności danych (tzw. </a:t>
            </a:r>
            <a:r>
              <a:rPr lang="pl-PL" altLang="pl-PL" b="1" dirty="0" smtClean="0">
                <a:solidFill>
                  <a:srgbClr val="C00000"/>
                </a:solidFill>
              </a:rPr>
              <a:t>asercje</a:t>
            </a:r>
            <a:r>
              <a:rPr lang="pl-PL" altLang="pl-PL" dirty="0" smtClean="0"/>
              <a:t>). Sposób polega na wprowadzaniu dodatkowych warunków na wartości wyliczanych danych, które są sprawdzane przez dodatkowe fragmenty kodu.</a:t>
            </a:r>
          </a:p>
          <a:p>
            <a:pPr marL="171450" indent="-171450">
              <a:buFont typeface="Arial" panose="020B0604020202020204" pitchFamily="34" charset="0"/>
              <a:buChar char="•"/>
              <a:defRPr/>
            </a:pPr>
            <a:endParaRPr lang="pl-PL" altLang="pl-PL" sz="1000" dirty="0" smtClean="0"/>
          </a:p>
          <a:p>
            <a:pPr marL="342900" indent="-342900">
              <a:buFont typeface="Arial" panose="020B0604020202020204" pitchFamily="34" charset="0"/>
              <a:buChar char="•"/>
              <a:defRPr/>
            </a:pPr>
            <a:r>
              <a:rPr lang="pl-PL" altLang="pl-PL" dirty="0" smtClean="0"/>
              <a:t>porównywanie wyników różnych wersji modułu.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pl-PL" altLang="pl-PL" smtClean="0">
                <a:latin typeface="Times New Roman CE" panose="02020603050405020304" pitchFamily="18" charset="0"/>
              </a:rPr>
              <a:t>Porównywanie wyników różnych wersji</a:t>
            </a:r>
          </a:p>
        </p:txBody>
      </p:sp>
      <p:sp>
        <p:nvSpPr>
          <p:cNvPr id="15363" name="Text Box 3"/>
          <p:cNvSpPr txBox="1">
            <a:spLocks noChangeArrowheads="1"/>
          </p:cNvSpPr>
          <p:nvPr/>
        </p:nvSpPr>
        <p:spPr bwMode="auto">
          <a:xfrm>
            <a:off x="230188" y="928688"/>
            <a:ext cx="8851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Programowanie N-wersyjne</a:t>
            </a:r>
            <a:r>
              <a:rPr lang="pl-PL" altLang="pl-PL"/>
              <a:t>: ten sam moduł zaprogramowany przez niezależne zespoły programistów. Wersje modułu działają równolegle, wyniki są porównywane:</a:t>
            </a:r>
          </a:p>
        </p:txBody>
      </p:sp>
      <p:sp>
        <p:nvSpPr>
          <p:cNvPr id="15364" name="AutoShape 4"/>
          <p:cNvSpPr>
            <a:spLocks noChangeArrowheads="1"/>
          </p:cNvSpPr>
          <p:nvPr/>
        </p:nvSpPr>
        <p:spPr bwMode="auto">
          <a:xfrm>
            <a:off x="2605088" y="1979613"/>
            <a:ext cx="1143000" cy="444500"/>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Wersja 1</a:t>
            </a:r>
          </a:p>
        </p:txBody>
      </p:sp>
      <p:sp>
        <p:nvSpPr>
          <p:cNvPr id="15365" name="AutoShape 5"/>
          <p:cNvSpPr>
            <a:spLocks noChangeArrowheads="1"/>
          </p:cNvSpPr>
          <p:nvPr/>
        </p:nvSpPr>
        <p:spPr bwMode="auto">
          <a:xfrm>
            <a:off x="2603500" y="2501900"/>
            <a:ext cx="1143000" cy="444500"/>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Wersja 2</a:t>
            </a:r>
          </a:p>
        </p:txBody>
      </p:sp>
      <p:sp>
        <p:nvSpPr>
          <p:cNvPr id="15366" name="AutoShape 6"/>
          <p:cNvSpPr>
            <a:spLocks noChangeArrowheads="1"/>
          </p:cNvSpPr>
          <p:nvPr/>
        </p:nvSpPr>
        <p:spPr bwMode="auto">
          <a:xfrm>
            <a:off x="2603500" y="3024188"/>
            <a:ext cx="1143000" cy="444500"/>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Wersja 3</a:t>
            </a:r>
          </a:p>
        </p:txBody>
      </p:sp>
      <p:sp>
        <p:nvSpPr>
          <p:cNvPr id="15367" name="AutoShape 7"/>
          <p:cNvSpPr>
            <a:spLocks noChangeArrowheads="1"/>
          </p:cNvSpPr>
          <p:nvPr/>
        </p:nvSpPr>
        <p:spPr bwMode="auto">
          <a:xfrm>
            <a:off x="4892675" y="1827213"/>
            <a:ext cx="1647825" cy="178117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Porównanie wyjść i wybór poprawnego wyniku</a:t>
            </a:r>
          </a:p>
        </p:txBody>
      </p:sp>
      <p:sp>
        <p:nvSpPr>
          <p:cNvPr id="15368" name="Line 8"/>
          <p:cNvSpPr>
            <a:spLocks noChangeShapeType="1"/>
          </p:cNvSpPr>
          <p:nvPr/>
        </p:nvSpPr>
        <p:spPr bwMode="auto">
          <a:xfrm>
            <a:off x="1684338" y="2724150"/>
            <a:ext cx="914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69" name="Line 9"/>
          <p:cNvSpPr>
            <a:spLocks noChangeShapeType="1"/>
          </p:cNvSpPr>
          <p:nvPr/>
        </p:nvSpPr>
        <p:spPr bwMode="auto">
          <a:xfrm>
            <a:off x="3749675" y="2724150"/>
            <a:ext cx="11382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0" name="Line 10"/>
          <p:cNvSpPr>
            <a:spLocks noChangeShapeType="1"/>
          </p:cNvSpPr>
          <p:nvPr/>
        </p:nvSpPr>
        <p:spPr bwMode="auto">
          <a:xfrm>
            <a:off x="6527800" y="2724150"/>
            <a:ext cx="8175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1" name="Line 11"/>
          <p:cNvSpPr>
            <a:spLocks noChangeShapeType="1"/>
          </p:cNvSpPr>
          <p:nvPr/>
        </p:nvSpPr>
        <p:spPr bwMode="auto">
          <a:xfrm>
            <a:off x="2289175" y="2201863"/>
            <a:ext cx="3095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2" name="Line 12"/>
          <p:cNvSpPr>
            <a:spLocks noChangeShapeType="1"/>
          </p:cNvSpPr>
          <p:nvPr/>
        </p:nvSpPr>
        <p:spPr bwMode="auto">
          <a:xfrm>
            <a:off x="2281238" y="3246438"/>
            <a:ext cx="30956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3" name="Line 13"/>
          <p:cNvSpPr>
            <a:spLocks noChangeShapeType="1"/>
          </p:cNvSpPr>
          <p:nvPr/>
        </p:nvSpPr>
        <p:spPr bwMode="auto">
          <a:xfrm>
            <a:off x="3749675" y="2201863"/>
            <a:ext cx="11382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4" name="Line 14"/>
          <p:cNvSpPr>
            <a:spLocks noChangeShapeType="1"/>
          </p:cNvSpPr>
          <p:nvPr/>
        </p:nvSpPr>
        <p:spPr bwMode="auto">
          <a:xfrm>
            <a:off x="3779838" y="3246438"/>
            <a:ext cx="11382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5" name="Line 15"/>
          <p:cNvSpPr>
            <a:spLocks noChangeShapeType="1"/>
          </p:cNvSpPr>
          <p:nvPr/>
        </p:nvSpPr>
        <p:spPr bwMode="auto">
          <a:xfrm>
            <a:off x="2276475" y="2195513"/>
            <a:ext cx="0" cy="1052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6" name="Text Box 16"/>
          <p:cNvSpPr txBox="1">
            <a:spLocks noChangeArrowheads="1"/>
          </p:cNvSpPr>
          <p:nvPr/>
        </p:nvSpPr>
        <p:spPr bwMode="auto">
          <a:xfrm>
            <a:off x="230188" y="3586163"/>
            <a:ext cx="30749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Narzuty na czas wykonania.</a:t>
            </a:r>
          </a:p>
        </p:txBody>
      </p:sp>
      <p:sp>
        <p:nvSpPr>
          <p:cNvPr id="15377" name="Text Box 17"/>
          <p:cNvSpPr txBox="1">
            <a:spLocks noChangeArrowheads="1"/>
          </p:cNvSpPr>
          <p:nvPr/>
        </p:nvSpPr>
        <p:spPr bwMode="auto">
          <a:xfrm>
            <a:off x="230188" y="4017963"/>
            <a:ext cx="4576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Programowanie z modułem zapasowym:</a:t>
            </a:r>
          </a:p>
        </p:txBody>
      </p:sp>
      <p:sp>
        <p:nvSpPr>
          <p:cNvPr id="15378" name="AutoShape 18"/>
          <p:cNvSpPr>
            <a:spLocks noChangeArrowheads="1"/>
          </p:cNvSpPr>
          <p:nvPr/>
        </p:nvSpPr>
        <p:spPr bwMode="auto">
          <a:xfrm>
            <a:off x="1558925" y="4610100"/>
            <a:ext cx="2289175" cy="444500"/>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Wersja podstawowa</a:t>
            </a:r>
          </a:p>
        </p:txBody>
      </p:sp>
      <p:sp>
        <p:nvSpPr>
          <p:cNvPr id="15379" name="AutoShape 19"/>
          <p:cNvSpPr>
            <a:spLocks noChangeArrowheads="1"/>
          </p:cNvSpPr>
          <p:nvPr/>
        </p:nvSpPr>
        <p:spPr bwMode="auto">
          <a:xfrm>
            <a:off x="1700213" y="5410200"/>
            <a:ext cx="2006600" cy="444500"/>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Wersja zapasowa</a:t>
            </a:r>
          </a:p>
        </p:txBody>
      </p:sp>
      <p:sp>
        <p:nvSpPr>
          <p:cNvPr id="15380" name="AutoShape 20"/>
          <p:cNvSpPr>
            <a:spLocks noChangeArrowheads="1"/>
          </p:cNvSpPr>
          <p:nvPr/>
        </p:nvSpPr>
        <p:spPr bwMode="auto">
          <a:xfrm>
            <a:off x="4703763" y="4610100"/>
            <a:ext cx="3257550" cy="444500"/>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Ocena poprawności wyników</a:t>
            </a:r>
          </a:p>
        </p:txBody>
      </p:sp>
      <p:sp>
        <p:nvSpPr>
          <p:cNvPr id="15381" name="Line 21"/>
          <p:cNvSpPr>
            <a:spLocks noChangeShapeType="1"/>
          </p:cNvSpPr>
          <p:nvPr/>
        </p:nvSpPr>
        <p:spPr bwMode="auto">
          <a:xfrm>
            <a:off x="711200" y="4832350"/>
            <a:ext cx="8540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2" name="Line 22"/>
          <p:cNvSpPr>
            <a:spLocks noChangeShapeType="1"/>
          </p:cNvSpPr>
          <p:nvPr/>
        </p:nvSpPr>
        <p:spPr bwMode="auto">
          <a:xfrm>
            <a:off x="3857625" y="4832350"/>
            <a:ext cx="8540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3" name="Line 23"/>
          <p:cNvSpPr>
            <a:spLocks noChangeShapeType="1"/>
          </p:cNvSpPr>
          <p:nvPr/>
        </p:nvSpPr>
        <p:spPr bwMode="auto">
          <a:xfrm>
            <a:off x="1122363" y="5632450"/>
            <a:ext cx="577850"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4" name="Line 24"/>
          <p:cNvSpPr>
            <a:spLocks noChangeShapeType="1"/>
          </p:cNvSpPr>
          <p:nvPr/>
        </p:nvSpPr>
        <p:spPr bwMode="auto">
          <a:xfrm>
            <a:off x="3705225" y="5632450"/>
            <a:ext cx="2163763"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5" name="Line 25"/>
          <p:cNvSpPr>
            <a:spLocks noChangeShapeType="1"/>
          </p:cNvSpPr>
          <p:nvPr/>
        </p:nvSpPr>
        <p:spPr bwMode="auto">
          <a:xfrm flipV="1">
            <a:off x="5868988" y="5064125"/>
            <a:ext cx="0" cy="581025"/>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6" name="Line 26"/>
          <p:cNvSpPr>
            <a:spLocks noChangeShapeType="1"/>
          </p:cNvSpPr>
          <p:nvPr/>
        </p:nvSpPr>
        <p:spPr bwMode="auto">
          <a:xfrm>
            <a:off x="1119188" y="4841875"/>
            <a:ext cx="0" cy="787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7" name="Line 27"/>
          <p:cNvSpPr>
            <a:spLocks noChangeShapeType="1"/>
          </p:cNvSpPr>
          <p:nvPr/>
        </p:nvSpPr>
        <p:spPr bwMode="auto">
          <a:xfrm>
            <a:off x="7966075" y="4832350"/>
            <a:ext cx="6810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8" name="Text Box 28"/>
          <p:cNvSpPr txBox="1">
            <a:spLocks noChangeArrowheads="1"/>
          </p:cNvSpPr>
          <p:nvPr/>
        </p:nvSpPr>
        <p:spPr bwMode="auto">
          <a:xfrm>
            <a:off x="230188" y="5962650"/>
            <a:ext cx="6611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 wykryciu błędnego wyniku uruchamia się wersję zapasową.</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5"/>
          <p:cNvSpPr txBox="1">
            <a:spLocks noChangeArrowheads="1"/>
          </p:cNvSpPr>
          <p:nvPr/>
        </p:nvSpPr>
        <p:spPr bwMode="auto">
          <a:xfrm>
            <a:off x="6281738" y="1616075"/>
            <a:ext cx="1993900" cy="23018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Wartość X</a:t>
            </a:r>
            <a:endParaRPr lang="pl-PL" altLang="pl-PL" sz="1800" baseline="-25000"/>
          </a:p>
          <a:p>
            <a:r>
              <a:rPr lang="pl-PL" altLang="pl-PL" sz="1800"/>
              <a:t>w bazie danych</a:t>
            </a:r>
          </a:p>
          <a:p>
            <a:r>
              <a:rPr lang="pl-PL" altLang="pl-PL" sz="1800"/>
              <a:t>5</a:t>
            </a:r>
          </a:p>
          <a:p>
            <a:r>
              <a:rPr lang="pl-PL" altLang="pl-PL" sz="1800"/>
              <a:t>5</a:t>
            </a:r>
          </a:p>
          <a:p>
            <a:r>
              <a:rPr lang="pl-PL" altLang="pl-PL" sz="1800"/>
              <a:t>5</a:t>
            </a:r>
          </a:p>
          <a:p>
            <a:r>
              <a:rPr lang="pl-PL" altLang="pl-PL" sz="1800"/>
              <a:t>5</a:t>
            </a:r>
          </a:p>
          <a:p>
            <a:r>
              <a:rPr lang="pl-PL" altLang="pl-PL" sz="1800"/>
              <a:t>10</a:t>
            </a:r>
          </a:p>
          <a:p>
            <a:r>
              <a:rPr lang="pl-PL" altLang="pl-PL" sz="1800"/>
              <a:t>6 (powinno być 11)</a:t>
            </a:r>
          </a:p>
        </p:txBody>
      </p:sp>
      <p:sp>
        <p:nvSpPr>
          <p:cNvPr id="16387" name="Rectangle 2"/>
          <p:cNvSpPr>
            <a:spLocks noGrp="1" noChangeArrowheads="1"/>
          </p:cNvSpPr>
          <p:nvPr>
            <p:ph type="title"/>
          </p:nvPr>
        </p:nvSpPr>
        <p:spPr/>
        <p:txBody>
          <a:bodyPr/>
          <a:lstStyle/>
          <a:p>
            <a:r>
              <a:rPr lang="pl-PL" altLang="pl-PL" smtClean="0"/>
              <a:t>Transakcje (1)</a:t>
            </a:r>
          </a:p>
        </p:txBody>
      </p:sp>
      <p:sp>
        <p:nvSpPr>
          <p:cNvPr id="16388" name="Text Box 4"/>
          <p:cNvSpPr txBox="1">
            <a:spLocks noChangeArrowheads="1"/>
          </p:cNvSpPr>
          <p:nvPr/>
        </p:nvSpPr>
        <p:spPr bwMode="auto">
          <a:xfrm>
            <a:off x="192088" y="811213"/>
            <a:ext cx="8807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Po co transakcje? - Współbieżność </a:t>
            </a:r>
          </a:p>
          <a:p>
            <a:r>
              <a:rPr lang="pl-PL" altLang="pl-PL"/>
              <a:t>Niech procesy A i B działają jednocześnie na zmiennej X zapisanej w bazie danych: </a:t>
            </a:r>
          </a:p>
        </p:txBody>
      </p:sp>
      <p:sp>
        <p:nvSpPr>
          <p:cNvPr id="16389" name="Text Box 5"/>
          <p:cNvSpPr txBox="1">
            <a:spLocks noChangeArrowheads="1"/>
          </p:cNvSpPr>
          <p:nvPr/>
        </p:nvSpPr>
        <p:spPr bwMode="auto">
          <a:xfrm>
            <a:off x="873125" y="1625600"/>
            <a:ext cx="641350" cy="23018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Czas</a:t>
            </a:r>
          </a:p>
          <a:p>
            <a:endParaRPr lang="pl-PL" altLang="pl-PL" sz="1800"/>
          </a:p>
          <a:p>
            <a:r>
              <a:rPr lang="pl-PL" altLang="pl-PL" sz="1800"/>
              <a:t>1</a:t>
            </a:r>
          </a:p>
          <a:p>
            <a:r>
              <a:rPr lang="pl-PL" altLang="pl-PL" sz="1800"/>
              <a:t>2</a:t>
            </a:r>
          </a:p>
          <a:p>
            <a:r>
              <a:rPr lang="pl-PL" altLang="pl-PL" sz="1800"/>
              <a:t>3</a:t>
            </a:r>
          </a:p>
          <a:p>
            <a:r>
              <a:rPr lang="pl-PL" altLang="pl-PL" sz="1800"/>
              <a:t>4</a:t>
            </a:r>
          </a:p>
          <a:p>
            <a:r>
              <a:rPr lang="pl-PL" altLang="pl-PL" sz="1800"/>
              <a:t>5</a:t>
            </a:r>
          </a:p>
          <a:p>
            <a:r>
              <a:rPr lang="pl-PL" altLang="pl-PL" sz="1800"/>
              <a:t>6</a:t>
            </a:r>
          </a:p>
        </p:txBody>
      </p:sp>
      <p:sp>
        <p:nvSpPr>
          <p:cNvPr id="16390" name="Text Box 6"/>
          <p:cNvSpPr txBox="1">
            <a:spLocks noChangeArrowheads="1"/>
          </p:cNvSpPr>
          <p:nvPr/>
        </p:nvSpPr>
        <p:spPr bwMode="auto">
          <a:xfrm>
            <a:off x="2641600" y="1625600"/>
            <a:ext cx="1206500" cy="23018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Proces B</a:t>
            </a:r>
          </a:p>
          <a:p>
            <a:endParaRPr lang="pl-PL" altLang="pl-PL" sz="1800"/>
          </a:p>
          <a:p>
            <a:endParaRPr lang="pl-PL" altLang="pl-PL" sz="1800"/>
          </a:p>
          <a:p>
            <a:r>
              <a:rPr lang="pl-PL" altLang="pl-PL" sz="1800"/>
              <a:t>Czyta X</a:t>
            </a:r>
          </a:p>
          <a:p>
            <a:endParaRPr lang="pl-PL" altLang="pl-PL" sz="1800"/>
          </a:p>
          <a:p>
            <a:r>
              <a:rPr lang="pl-PL" altLang="pl-PL" sz="1800"/>
              <a:t>X := X+1</a:t>
            </a:r>
          </a:p>
          <a:p>
            <a:endParaRPr lang="pl-PL" altLang="pl-PL" sz="1800"/>
          </a:p>
          <a:p>
            <a:r>
              <a:rPr lang="pl-PL" altLang="pl-PL" sz="1800"/>
              <a:t>Zapisuje X</a:t>
            </a:r>
          </a:p>
        </p:txBody>
      </p:sp>
      <p:sp>
        <p:nvSpPr>
          <p:cNvPr id="16391" name="Text Box 7"/>
          <p:cNvSpPr txBox="1">
            <a:spLocks noChangeArrowheads="1"/>
          </p:cNvSpPr>
          <p:nvPr/>
        </p:nvSpPr>
        <p:spPr bwMode="auto">
          <a:xfrm>
            <a:off x="3784600" y="1625600"/>
            <a:ext cx="1290638" cy="23018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Wartość X</a:t>
            </a:r>
            <a:r>
              <a:rPr lang="pl-PL" altLang="pl-PL" sz="1800" baseline="-25000"/>
              <a:t>A</a:t>
            </a:r>
          </a:p>
          <a:p>
            <a:endParaRPr lang="pl-PL" altLang="pl-PL" sz="1800"/>
          </a:p>
          <a:p>
            <a:r>
              <a:rPr lang="pl-PL" altLang="pl-PL" sz="1800"/>
              <a:t>5</a:t>
            </a:r>
          </a:p>
          <a:p>
            <a:r>
              <a:rPr lang="pl-PL" altLang="pl-PL" sz="1800"/>
              <a:t>5</a:t>
            </a:r>
          </a:p>
          <a:p>
            <a:r>
              <a:rPr lang="pl-PL" altLang="pl-PL" sz="1800"/>
              <a:t>10</a:t>
            </a:r>
          </a:p>
          <a:p>
            <a:r>
              <a:rPr lang="pl-PL" altLang="pl-PL" sz="1800"/>
              <a:t>10</a:t>
            </a:r>
          </a:p>
          <a:p>
            <a:r>
              <a:rPr lang="pl-PL" altLang="pl-PL" sz="1800"/>
              <a:t>10</a:t>
            </a:r>
          </a:p>
          <a:p>
            <a:r>
              <a:rPr lang="pl-PL" altLang="pl-PL" sz="1800"/>
              <a:t>10</a:t>
            </a:r>
          </a:p>
        </p:txBody>
      </p:sp>
      <p:sp>
        <p:nvSpPr>
          <p:cNvPr id="16392" name="Text Box 8"/>
          <p:cNvSpPr txBox="1">
            <a:spLocks noChangeArrowheads="1"/>
          </p:cNvSpPr>
          <p:nvPr/>
        </p:nvSpPr>
        <p:spPr bwMode="auto">
          <a:xfrm>
            <a:off x="5003800" y="1625600"/>
            <a:ext cx="1282700" cy="23018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Wartość X</a:t>
            </a:r>
            <a:r>
              <a:rPr lang="pl-PL" altLang="pl-PL" sz="1800" baseline="-25000"/>
              <a:t>B</a:t>
            </a:r>
          </a:p>
          <a:p>
            <a:endParaRPr lang="pl-PL" altLang="pl-PL" sz="1800"/>
          </a:p>
          <a:p>
            <a:endParaRPr lang="pl-PL" altLang="pl-PL" sz="1800"/>
          </a:p>
          <a:p>
            <a:r>
              <a:rPr lang="pl-PL" altLang="pl-PL" sz="1800"/>
              <a:t>5</a:t>
            </a:r>
          </a:p>
          <a:p>
            <a:r>
              <a:rPr lang="pl-PL" altLang="pl-PL" sz="1800"/>
              <a:t>5</a:t>
            </a:r>
          </a:p>
          <a:p>
            <a:r>
              <a:rPr lang="pl-PL" altLang="pl-PL" sz="1800"/>
              <a:t>6</a:t>
            </a:r>
          </a:p>
          <a:p>
            <a:r>
              <a:rPr lang="pl-PL" altLang="pl-PL" sz="1800"/>
              <a:t>6</a:t>
            </a:r>
          </a:p>
          <a:p>
            <a:r>
              <a:rPr lang="pl-PL" altLang="pl-PL" sz="1800"/>
              <a:t>6</a:t>
            </a:r>
          </a:p>
        </p:txBody>
      </p:sp>
      <p:sp>
        <p:nvSpPr>
          <p:cNvPr id="16393" name="Text Box 9"/>
          <p:cNvSpPr txBox="1">
            <a:spLocks noChangeArrowheads="1"/>
          </p:cNvSpPr>
          <p:nvPr/>
        </p:nvSpPr>
        <p:spPr bwMode="auto">
          <a:xfrm>
            <a:off x="1435100" y="1625600"/>
            <a:ext cx="1206500" cy="23018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Proces A</a:t>
            </a:r>
          </a:p>
          <a:p>
            <a:endParaRPr lang="pl-PL" altLang="pl-PL" sz="1800"/>
          </a:p>
          <a:p>
            <a:r>
              <a:rPr lang="pl-PL" altLang="pl-PL" sz="1800"/>
              <a:t>Czyta X</a:t>
            </a:r>
          </a:p>
          <a:p>
            <a:endParaRPr lang="pl-PL" altLang="pl-PL" sz="1800"/>
          </a:p>
          <a:p>
            <a:r>
              <a:rPr lang="pl-PL" altLang="pl-PL" sz="1800"/>
              <a:t>X :=X+5</a:t>
            </a:r>
          </a:p>
          <a:p>
            <a:endParaRPr lang="pl-PL" altLang="pl-PL" sz="1800"/>
          </a:p>
          <a:p>
            <a:r>
              <a:rPr lang="pl-PL" altLang="pl-PL" sz="1800"/>
              <a:t>Zapisuje X</a:t>
            </a:r>
          </a:p>
          <a:p>
            <a:endParaRPr lang="pl-PL" altLang="pl-PL" sz="1800"/>
          </a:p>
        </p:txBody>
      </p:sp>
      <p:sp>
        <p:nvSpPr>
          <p:cNvPr id="16394" name="Line 10"/>
          <p:cNvSpPr>
            <a:spLocks noChangeShapeType="1"/>
          </p:cNvSpPr>
          <p:nvPr/>
        </p:nvSpPr>
        <p:spPr bwMode="auto">
          <a:xfrm>
            <a:off x="889000" y="2197100"/>
            <a:ext cx="7378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395" name="Text Box 11"/>
          <p:cNvSpPr txBox="1">
            <a:spLocks noChangeArrowheads="1"/>
          </p:cNvSpPr>
          <p:nvPr/>
        </p:nvSpPr>
        <p:spPr bwMode="auto">
          <a:xfrm>
            <a:off x="192088" y="3932238"/>
            <a:ext cx="8924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Wynik 6 jest niespójny. Jeżeli te dwa procesy działałyby niezależnie, wynik byłby 11.</a:t>
            </a:r>
          </a:p>
          <a:p>
            <a:r>
              <a:rPr lang="pl-PL" altLang="pl-PL"/>
              <a:t>Brak synchronizacji spowodował zgubienie jednej aktualizacji.</a:t>
            </a:r>
          </a:p>
        </p:txBody>
      </p:sp>
      <p:sp>
        <p:nvSpPr>
          <p:cNvPr id="16396" name="Text Box 12"/>
          <p:cNvSpPr txBox="1">
            <a:spLocks noChangeArrowheads="1"/>
          </p:cNvSpPr>
          <p:nvPr/>
        </p:nvSpPr>
        <p:spPr bwMode="auto">
          <a:xfrm>
            <a:off x="192088" y="4725988"/>
            <a:ext cx="89519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Inny przykład: mamy 4-ch autorów, którzy równolegle aktualizują pewien tekst.</a:t>
            </a:r>
          </a:p>
          <a:p>
            <a:r>
              <a:rPr lang="pl-PL" altLang="pl-PL"/>
              <a:t>Jeżeli nie umówią się, który z nich aktualnie ma prawo wprowadzać poprawki, to</a:t>
            </a:r>
          </a:p>
          <a:p>
            <a:r>
              <a:rPr lang="pl-PL" altLang="pl-PL"/>
              <a:t>część poprawek może zostać zgubiona. </a:t>
            </a:r>
          </a:p>
        </p:txBody>
      </p:sp>
      <p:sp>
        <p:nvSpPr>
          <p:cNvPr id="16397" name="Text Box 13"/>
          <p:cNvSpPr txBox="1">
            <a:spLocks noChangeArrowheads="1"/>
          </p:cNvSpPr>
          <p:nvPr/>
        </p:nvSpPr>
        <p:spPr bwMode="auto">
          <a:xfrm>
            <a:off x="192088" y="5891213"/>
            <a:ext cx="8951912" cy="714375"/>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Transakcje umożliwiają zachowanie spójności wielu jednocześnie działających procesów. </a:t>
            </a:r>
            <a:r>
              <a:rPr lang="pl-PL" altLang="pl-PL"/>
              <a:t>„Ręczna” synchronizacja lub umawianie się są niepotrzebne.</a:t>
            </a:r>
          </a:p>
        </p:txBody>
      </p:sp>
      <p:sp>
        <p:nvSpPr>
          <p:cNvPr id="16398" name="pole tekstowe 13"/>
          <p:cNvSpPr txBox="1">
            <a:spLocks noChangeArrowheads="1"/>
          </p:cNvSpPr>
          <p:nvPr/>
        </p:nvSpPr>
        <p:spPr bwMode="auto">
          <a:xfrm>
            <a:off x="7386638" y="195263"/>
            <a:ext cx="173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i="1"/>
              <a:t>Jim Grey,</a:t>
            </a:r>
          </a:p>
          <a:p>
            <a:r>
              <a:rPr lang="pl-PL" altLang="pl-PL" sz="1400" i="1"/>
              <a:t>Andreas Reuter, 1981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l-PL" altLang="pl-PL" smtClean="0"/>
              <a:t>Transakcje (2)</a:t>
            </a:r>
          </a:p>
        </p:txBody>
      </p:sp>
      <p:sp>
        <p:nvSpPr>
          <p:cNvPr id="17411" name="Text Box 4"/>
          <p:cNvSpPr txBox="1">
            <a:spLocks noChangeArrowheads="1"/>
          </p:cNvSpPr>
          <p:nvPr/>
        </p:nvSpPr>
        <p:spPr bwMode="auto">
          <a:xfrm>
            <a:off x="282575" y="2019300"/>
            <a:ext cx="5492750" cy="201453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1. Klient wczytuje kartę magnetyczną i jest autoryzowany</a:t>
            </a:r>
          </a:p>
          <a:p>
            <a:r>
              <a:rPr lang="pl-PL" altLang="pl-PL" sz="1800"/>
              <a:t>2. Klient określa sumę wypłaty</a:t>
            </a:r>
          </a:p>
          <a:p>
            <a:r>
              <a:rPr lang="pl-PL" altLang="pl-PL" sz="1800"/>
              <a:t>3. Konto klienta jest sprawdzane</a:t>
            </a:r>
          </a:p>
          <a:p>
            <a:r>
              <a:rPr lang="pl-PL" altLang="pl-PL" sz="1800"/>
              <a:t>4. Konto jest zmniejszane o sumę wypłaty</a:t>
            </a:r>
          </a:p>
          <a:p>
            <a:r>
              <a:rPr lang="pl-PL" altLang="pl-PL" sz="1800"/>
              <a:t>5. Wysyłane jest zlecenie do kasy</a:t>
            </a:r>
          </a:p>
          <a:p>
            <a:r>
              <a:rPr lang="pl-PL" altLang="pl-PL" sz="1800"/>
              <a:t>6. Kasjerka odlicza sumę wypłaty od stanu kasy</a:t>
            </a:r>
          </a:p>
          <a:p>
            <a:r>
              <a:rPr lang="pl-PL" altLang="pl-PL" sz="1800"/>
              <a:t>7. Kasjerka wypłaca klientowi pieniądze</a:t>
            </a:r>
          </a:p>
        </p:txBody>
      </p:sp>
      <p:sp>
        <p:nvSpPr>
          <p:cNvPr id="17412" name="Text Box 7"/>
          <p:cNvSpPr txBox="1">
            <a:spLocks noChangeArrowheads="1"/>
          </p:cNvSpPr>
          <p:nvPr/>
        </p:nvSpPr>
        <p:spPr bwMode="auto">
          <a:xfrm>
            <a:off x="282575" y="4067175"/>
            <a:ext cx="8812213"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Pytanie: co się stanie, jeżeli pomiędzy operacją 4 i 5 wyłączą światło?</a:t>
            </a:r>
          </a:p>
          <a:p>
            <a:r>
              <a:rPr lang="pl-PL" altLang="pl-PL" sz="1800"/>
              <a:t>Konto zostało zmniejszone, klient nie dostał pieniędzy, dane o aktualizacji przepadły. </a:t>
            </a:r>
          </a:p>
          <a:p>
            <a:r>
              <a:rPr lang="pl-PL" altLang="pl-PL" sz="1800"/>
              <a:t>Zaczyna się awantura, dyrekcja tłumaczy, że klient może zgłosić pretensje do elektrowni a nie do banku, klient ripostuje, że guzik go obchodzi elektrownia, straszy bank sądem, ...</a:t>
            </a:r>
          </a:p>
        </p:txBody>
      </p:sp>
      <p:sp>
        <p:nvSpPr>
          <p:cNvPr id="17413" name="Text Box 9"/>
          <p:cNvSpPr txBox="1">
            <a:spLocks noChangeArrowheads="1"/>
          </p:cNvSpPr>
          <p:nvPr/>
        </p:nvSpPr>
        <p:spPr bwMode="auto">
          <a:xfrm>
            <a:off x="282575" y="5592763"/>
            <a:ext cx="8861425" cy="1019175"/>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Transakcje umożliwiają uniknięcie niespójności danych i przetwarzania związanych z dowolnymi awariami sprzętu, błędami w oprogramowaniu, nagłą niedyspozycją personelu, itd.</a:t>
            </a:r>
          </a:p>
        </p:txBody>
      </p:sp>
      <p:sp>
        <p:nvSpPr>
          <p:cNvPr id="17414" name="Text Box 10"/>
          <p:cNvSpPr txBox="1">
            <a:spLocks noChangeArrowheads="1"/>
          </p:cNvSpPr>
          <p:nvPr/>
        </p:nvSpPr>
        <p:spPr bwMode="auto">
          <a:xfrm>
            <a:off x="282575" y="811213"/>
            <a:ext cx="84915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Po co transakcje? - Przeciwdziałanie awariom</a:t>
            </a:r>
          </a:p>
          <a:p>
            <a:r>
              <a:rPr lang="pl-PL" altLang="pl-PL"/>
              <a:t>Załóżmy, że mamy system bankowy, w którym operacje na kontach klientów są realizowane w następujący sposób:</a:t>
            </a:r>
            <a:r>
              <a:rPr lang="pl-PL" altLang="pl-PL" b="1"/>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l-PL" altLang="pl-PL" smtClean="0"/>
              <a:t>Transakcja: jednostka działalności systemu</a:t>
            </a:r>
          </a:p>
        </p:txBody>
      </p:sp>
      <p:sp>
        <p:nvSpPr>
          <p:cNvPr id="18435" name="Text Box 3"/>
          <p:cNvSpPr txBox="1">
            <a:spLocks noChangeArrowheads="1"/>
          </p:cNvSpPr>
          <p:nvPr/>
        </p:nvSpPr>
        <p:spPr bwMode="auto">
          <a:xfrm>
            <a:off x="247650" y="736600"/>
            <a:ext cx="8896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Transakcja umożliwia powrót do stanu sprzed rozpoczęcia jej działania po wystąpieniu dowolnego błędu. Jest to podstawowa technika zwiększenia niezawodności oprogramowania działającego na bazie danych. </a:t>
            </a:r>
          </a:p>
        </p:txBody>
      </p:sp>
      <p:sp>
        <p:nvSpPr>
          <p:cNvPr id="18436" name="Text Box 4"/>
          <p:cNvSpPr txBox="1">
            <a:spLocks noChangeArrowheads="1"/>
          </p:cNvSpPr>
          <p:nvPr/>
        </p:nvSpPr>
        <p:spPr bwMode="auto">
          <a:xfrm>
            <a:off x="228600" y="1725613"/>
            <a:ext cx="3071813" cy="396875"/>
          </a:xfrm>
          <a:prstGeom prst="rect">
            <a:avLst/>
          </a:prstGeom>
          <a:solidFill>
            <a:srgbClr val="C0FE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Własności transakcji: </a:t>
            </a:r>
            <a:r>
              <a:rPr lang="pl-PL" altLang="pl-PL" b="1"/>
              <a:t>ACID</a:t>
            </a:r>
          </a:p>
        </p:txBody>
      </p:sp>
      <p:sp>
        <p:nvSpPr>
          <p:cNvPr id="18437" name="Text Box 5"/>
          <p:cNvSpPr txBox="1">
            <a:spLocks noChangeArrowheads="1"/>
          </p:cNvSpPr>
          <p:nvPr/>
        </p:nvSpPr>
        <p:spPr bwMode="auto">
          <a:xfrm>
            <a:off x="342900" y="2247900"/>
            <a:ext cx="441325" cy="519113"/>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800" b="1"/>
              <a:t>A</a:t>
            </a:r>
          </a:p>
        </p:txBody>
      </p:sp>
      <p:sp>
        <p:nvSpPr>
          <p:cNvPr id="18438" name="Text Box 6"/>
          <p:cNvSpPr txBox="1">
            <a:spLocks noChangeArrowheads="1"/>
          </p:cNvSpPr>
          <p:nvPr/>
        </p:nvSpPr>
        <p:spPr bwMode="auto">
          <a:xfrm>
            <a:off x="342900" y="2909888"/>
            <a:ext cx="441325" cy="519112"/>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800" b="1"/>
              <a:t>C</a:t>
            </a:r>
          </a:p>
        </p:txBody>
      </p:sp>
      <p:sp>
        <p:nvSpPr>
          <p:cNvPr id="18439" name="Text Box 7"/>
          <p:cNvSpPr txBox="1">
            <a:spLocks noChangeArrowheads="1"/>
          </p:cNvSpPr>
          <p:nvPr/>
        </p:nvSpPr>
        <p:spPr bwMode="auto">
          <a:xfrm>
            <a:off x="401638" y="3887788"/>
            <a:ext cx="322262" cy="519112"/>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800" b="1"/>
              <a:t>I</a:t>
            </a:r>
          </a:p>
        </p:txBody>
      </p:sp>
      <p:sp>
        <p:nvSpPr>
          <p:cNvPr id="18440" name="Text Box 8"/>
          <p:cNvSpPr txBox="1">
            <a:spLocks noChangeArrowheads="1"/>
          </p:cNvSpPr>
          <p:nvPr/>
        </p:nvSpPr>
        <p:spPr bwMode="auto">
          <a:xfrm>
            <a:off x="342900" y="4864100"/>
            <a:ext cx="441325" cy="519113"/>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800" b="1"/>
              <a:t>D</a:t>
            </a:r>
          </a:p>
        </p:txBody>
      </p:sp>
      <p:sp>
        <p:nvSpPr>
          <p:cNvPr id="18441" name="Text Box 9"/>
          <p:cNvSpPr txBox="1">
            <a:spLocks noChangeArrowheads="1"/>
          </p:cNvSpPr>
          <p:nvPr/>
        </p:nvSpPr>
        <p:spPr bwMode="auto">
          <a:xfrm>
            <a:off x="990600" y="2154238"/>
            <a:ext cx="81534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20000"/>
              </a:spcAft>
            </a:pPr>
            <a:r>
              <a:rPr lang="pl-PL" altLang="pl-PL" b="1"/>
              <a:t>Atomowość </a:t>
            </a:r>
            <a:r>
              <a:rPr lang="pl-PL" altLang="pl-PL"/>
              <a:t>(</a:t>
            </a:r>
            <a:r>
              <a:rPr lang="pl-PL" altLang="pl-PL" i="1"/>
              <a:t>atomicity</a:t>
            </a:r>
            <a:r>
              <a:rPr lang="pl-PL" altLang="pl-PL"/>
              <a:t>) - w ramach jednej transakcji wykonują się albo wszystkie operacje, albo żadna</a:t>
            </a:r>
          </a:p>
          <a:p>
            <a:pPr>
              <a:spcAft>
                <a:spcPct val="20000"/>
              </a:spcAft>
            </a:pPr>
            <a:r>
              <a:rPr lang="pl-PL" altLang="pl-PL" b="1"/>
              <a:t>Spójność</a:t>
            </a:r>
            <a:r>
              <a:rPr lang="pl-PL" altLang="pl-PL"/>
              <a:t> (</a:t>
            </a:r>
            <a:r>
              <a:rPr lang="pl-PL" altLang="pl-PL" i="1"/>
              <a:t>consistency</a:t>
            </a:r>
            <a:r>
              <a:rPr lang="pl-PL" altLang="pl-PL"/>
              <a:t>) - o ile transakcja zastała bazę danych w spójnym stanie, po jej zakończeniu stan jest również spójny. (W międzyczasie stan może być chwilowo niespójny)</a:t>
            </a:r>
          </a:p>
          <a:p>
            <a:pPr>
              <a:spcAft>
                <a:spcPct val="20000"/>
              </a:spcAft>
            </a:pPr>
            <a:r>
              <a:rPr lang="pl-PL" altLang="pl-PL" b="1"/>
              <a:t>Izolacja</a:t>
            </a:r>
            <a:r>
              <a:rPr lang="pl-PL" altLang="pl-PL"/>
              <a:t> (</a:t>
            </a:r>
            <a:r>
              <a:rPr lang="pl-PL" altLang="pl-PL" i="1"/>
              <a:t>isolation</a:t>
            </a:r>
            <a:r>
              <a:rPr lang="pl-PL" altLang="pl-PL"/>
              <a:t>) - transakcja nie wie nic o innych transakcjach i nie musi uwzględniać ich działania. Czynności wykonane przez daną transakcję są niewidoczne dla innych transakcji aż do jej zakończenia.</a:t>
            </a:r>
          </a:p>
          <a:p>
            <a:pPr>
              <a:spcAft>
                <a:spcPct val="20000"/>
              </a:spcAft>
            </a:pPr>
            <a:r>
              <a:rPr lang="pl-PL" altLang="pl-PL" b="1"/>
              <a:t>Trwałość</a:t>
            </a:r>
            <a:r>
              <a:rPr lang="pl-PL" altLang="pl-PL"/>
              <a:t> (</a:t>
            </a:r>
            <a:r>
              <a:rPr lang="pl-PL" altLang="pl-PL" i="1"/>
              <a:t>durability</a:t>
            </a:r>
            <a:r>
              <a:rPr lang="pl-PL" altLang="pl-PL"/>
              <a:t>) - po zakończeniu transakcji jej skutki są na trwale zapamiętane (na dysku) i nie mogą być odwrócone przez zdarzenia losowe (np. wyłączenie prądu)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ytuł 1"/>
          <p:cNvSpPr>
            <a:spLocks noGrp="1"/>
          </p:cNvSpPr>
          <p:nvPr>
            <p:ph type="title"/>
          </p:nvPr>
        </p:nvSpPr>
        <p:spPr/>
        <p:txBody>
          <a:bodyPr/>
          <a:lstStyle/>
          <a:p>
            <a:r>
              <a:rPr lang="pl-PL" altLang="pl-PL" smtClean="0"/>
              <a:t>Fakty i mity dotyczące transakcji</a:t>
            </a:r>
          </a:p>
        </p:txBody>
      </p:sp>
      <p:sp>
        <p:nvSpPr>
          <p:cNvPr id="19459" name="Text Box 10"/>
          <p:cNvSpPr txBox="1">
            <a:spLocks noChangeArrowheads="1"/>
          </p:cNvSpPr>
          <p:nvPr/>
        </p:nvSpPr>
        <p:spPr bwMode="auto">
          <a:xfrm>
            <a:off x="187325" y="1103313"/>
            <a:ext cx="89566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2000">
                <a:solidFill>
                  <a:schemeClr val="tx2"/>
                </a:solidFill>
                <a:latin typeface="Times New Roman CE" panose="02020603050405020304" pitchFamily="18" charset="0"/>
              </a:defRPr>
            </a:lvl1pPr>
            <a:lvl2pPr marL="1085850" indent="-34290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ts val="600"/>
              </a:spcBef>
              <a:buFont typeface="Arial" panose="020B0604020202020204" pitchFamily="34" charset="0"/>
              <a:buChar char="•"/>
            </a:pPr>
            <a:r>
              <a:rPr lang="pl-PL" altLang="pl-PL"/>
              <a:t>Transakcje są cechą trudną, której nie da się prosto zaimplementować np. w Java  </a:t>
            </a:r>
          </a:p>
          <a:p>
            <a:pPr>
              <a:spcBef>
                <a:spcPts val="600"/>
              </a:spcBef>
              <a:buFont typeface="Arial" panose="020B0604020202020204" pitchFamily="34" charset="0"/>
              <a:buChar char="•"/>
            </a:pPr>
            <a:r>
              <a:rPr lang="pl-PL" altLang="pl-PL" b="1"/>
              <a:t>Brak transakcji jest wadą dyskwalifikującą system zarządzania bazą danych</a:t>
            </a:r>
          </a:p>
          <a:p>
            <a:pPr lvl="1">
              <a:spcBef>
                <a:spcPts val="600"/>
              </a:spcBef>
              <a:buFont typeface="Arial" panose="020B0604020202020204" pitchFamily="34" charset="0"/>
              <a:buChar char="•"/>
            </a:pPr>
            <a:r>
              <a:rPr lang="pl-PL" altLang="pl-PL"/>
              <a:t>Jest to powszechnie negowane w nowych rozwiązaniach, np. NoSQL</a:t>
            </a:r>
          </a:p>
          <a:p>
            <a:pPr lvl="1">
              <a:spcBef>
                <a:spcPts val="600"/>
              </a:spcBef>
              <a:buFont typeface="Arial" panose="020B0604020202020204" pitchFamily="34" charset="0"/>
              <a:buChar char="•"/>
            </a:pPr>
            <a:r>
              <a:rPr lang="pl-PL" altLang="pl-PL"/>
              <a:t>Popularna teza marketingowa, że systemy przetwarzania dokumentów „nie potrzebują” transakcji jest szkodliwym mitem</a:t>
            </a:r>
          </a:p>
          <a:p>
            <a:pPr>
              <a:spcBef>
                <a:spcPts val="600"/>
              </a:spcBef>
              <a:buFont typeface="Arial" panose="020B0604020202020204" pitchFamily="34" charset="0"/>
              <a:buChar char="•"/>
            </a:pPr>
            <a:r>
              <a:rPr lang="pl-PL" altLang="pl-PL"/>
              <a:t>Transakcje w różnych wariantach Web Services są poważnie ograniczone</a:t>
            </a:r>
          </a:p>
          <a:p>
            <a:pPr lvl="1">
              <a:spcBef>
                <a:spcPts val="600"/>
              </a:spcBef>
              <a:buFont typeface="Arial" panose="020B0604020202020204" pitchFamily="34" charset="0"/>
              <a:buChar char="•"/>
            </a:pPr>
            <a:r>
              <a:rPr lang="pl-PL" altLang="pl-PL"/>
              <a:t>Dominuje rozwiązanie, w którym transakcja blokuje cały serwis, co jest marketingowym </a:t>
            </a:r>
            <a:r>
              <a:rPr lang="pl-PL" altLang="pl-PL" i="1"/>
              <a:t>fake</a:t>
            </a:r>
            <a:r>
              <a:rPr lang="pl-PL" altLang="pl-PL"/>
              <a:t>, nie załatwiającym problemu</a:t>
            </a:r>
          </a:p>
          <a:p>
            <a:pPr>
              <a:spcBef>
                <a:spcPts val="600"/>
              </a:spcBef>
              <a:buFont typeface="Arial" panose="020B0604020202020204" pitchFamily="34" charset="0"/>
              <a:buChar char="•"/>
            </a:pPr>
            <a:r>
              <a:rPr lang="pl-PL" altLang="pl-PL"/>
              <a:t>Transakcje w systemach rozproszonych, systemach workflow i systemach middleware generują własne problemy, które tylko częściowo są rozwiązane (np. poprzez specjalne protokoły takie jak 2PC)</a:t>
            </a:r>
          </a:p>
          <a:p>
            <a:pPr>
              <a:spcBef>
                <a:spcPts val="600"/>
              </a:spcBef>
              <a:buFont typeface="Arial" panose="020B0604020202020204" pitchFamily="34" charset="0"/>
              <a:buChar char="•"/>
            </a:pPr>
            <a:r>
              <a:rPr lang="pl-PL" altLang="pl-PL"/>
              <a:t>Transakcje w systemach interakcyjnych (reagujących natychmiastowo na akcje użytkownika) nie mają dotąd dobrych rozwiązań</a:t>
            </a:r>
          </a:p>
          <a:p>
            <a:pPr>
              <a:spcBef>
                <a:spcPts val="600"/>
              </a:spcBef>
              <a:buFont typeface="Arial" panose="020B0604020202020204" pitchFamily="34" charset="0"/>
              <a:buChar char="•"/>
            </a:pPr>
            <a:r>
              <a:rPr lang="pl-PL" altLang="pl-PL"/>
              <a:t>Długie transakcje (trwające dni, tygodnie,…) w ogóle nie mają rozwiązania („isolation levels”)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pl-PL" smtClean="0"/>
              <a:t>Środowiska języków proceduralnych</a:t>
            </a:r>
          </a:p>
        </p:txBody>
      </p:sp>
      <p:sp>
        <p:nvSpPr>
          <p:cNvPr id="20483" name="Text Box 3"/>
          <p:cNvSpPr txBox="1">
            <a:spLocks noChangeArrowheads="1"/>
          </p:cNvSpPr>
          <p:nvPr/>
        </p:nvSpPr>
        <p:spPr bwMode="auto">
          <a:xfrm>
            <a:off x="292100" y="1033463"/>
            <a:ext cx="8851900"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ts val="1200"/>
              </a:spcBef>
              <a:buFont typeface="Arial" panose="020B0604020202020204" pitchFamily="34" charset="0"/>
              <a:buChar char="•"/>
            </a:pPr>
            <a:r>
              <a:rPr lang="pl-PL" altLang="pl-PL" b="1"/>
              <a:t>Jest to tradycyjne i wciąż popularne środowisko implementacji</a:t>
            </a:r>
            <a:endParaRPr lang="pl-PL" altLang="pl-PL"/>
          </a:p>
          <a:p>
            <a:pPr>
              <a:spcBef>
                <a:spcPts val="1200"/>
              </a:spcBef>
              <a:buFont typeface="Arial" panose="020B0604020202020204" pitchFamily="34" charset="0"/>
              <a:buChar char="•"/>
            </a:pPr>
            <a:r>
              <a:rPr lang="pl-PL" altLang="pl-PL"/>
              <a:t>Procesy i moduły wysokiego poziomu mogą odpowiadać całym aplikacjom</a:t>
            </a:r>
          </a:p>
          <a:p>
            <a:pPr>
              <a:spcBef>
                <a:spcPts val="1200"/>
              </a:spcBef>
              <a:buFont typeface="Arial" panose="020B0604020202020204" pitchFamily="34" charset="0"/>
              <a:buChar char="•"/>
            </a:pPr>
            <a:r>
              <a:rPr lang="pl-PL" altLang="pl-PL"/>
              <a:t>Grupy procedur i funkcji - odpowiadają poszczególnym funkcjom systemu</a:t>
            </a:r>
          </a:p>
          <a:p>
            <a:pPr>
              <a:spcBef>
                <a:spcPts val="1200"/>
              </a:spcBef>
              <a:buFont typeface="Arial" panose="020B0604020202020204" pitchFamily="34" charset="0"/>
              <a:buChar char="•"/>
            </a:pPr>
            <a:r>
              <a:rPr lang="pl-PL" altLang="pl-PL"/>
              <a:t>Składy/zbiorniki danych w projekcie odpowiadają strukturom danych języka lub strukturom przechowywanym na pliku</a:t>
            </a:r>
          </a:p>
          <a:p>
            <a:pPr>
              <a:spcBef>
                <a:spcPts val="1200"/>
              </a:spcBef>
              <a:buFont typeface="Arial" panose="020B0604020202020204" pitchFamily="34" charset="0"/>
              <a:buChar char="•"/>
            </a:pPr>
            <a:r>
              <a:rPr lang="pl-PL" altLang="pl-PL"/>
              <a:t>Języki proceduralne dają niewielkie możliwości ograniczenia dostępu do danych</a:t>
            </a:r>
          </a:p>
          <a:p>
            <a:pPr>
              <a:spcBef>
                <a:spcPts val="1200"/>
              </a:spcBef>
              <a:buFont typeface="Arial" panose="020B0604020202020204" pitchFamily="34" charset="0"/>
              <a:buChar char="•"/>
            </a:pPr>
            <a:r>
              <a:rPr lang="pl-PL" altLang="pl-PL"/>
              <a:t>Poszczególne składowe struktur są dostępne wtedy, gdy dostępna jest cała struktura.</a:t>
            </a:r>
          </a:p>
          <a:p>
            <a:pPr>
              <a:spcBef>
                <a:spcPts val="1200"/>
              </a:spcBef>
              <a:buFont typeface="Arial" panose="020B0604020202020204" pitchFamily="34" charset="0"/>
              <a:buChar char="•"/>
            </a:pPr>
            <a:r>
              <a:rPr lang="pl-PL" altLang="pl-PL"/>
              <a:t>Istnieją języki o znacznie bardziej rozbudowanych możliwościach ograniczania dostępu do danych, np. Ada, Modula-2, …</a:t>
            </a:r>
          </a:p>
          <a:p>
            <a:pPr>
              <a:spcBef>
                <a:spcPts val="1200"/>
              </a:spcBef>
              <a:buFont typeface="Arial" panose="020B0604020202020204" pitchFamily="34" charset="0"/>
              <a:buChar char="•"/>
            </a:pPr>
            <a:r>
              <a:rPr lang="pl-PL" altLang="pl-PL"/>
              <a:t>Istnieje możliwość programowania w stylu obiektowym, ale brakuje udogodnień takich jak klasy, dziedziczenie, metody, enkapsulacja, polimorfizm,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l-PL" altLang="pl-PL" smtClean="0"/>
              <a:t>Środowiska języków obiektowych</a:t>
            </a:r>
          </a:p>
        </p:txBody>
      </p:sp>
      <p:sp>
        <p:nvSpPr>
          <p:cNvPr id="21507" name="Text Box 3"/>
          <p:cNvSpPr txBox="1">
            <a:spLocks noChangeArrowheads="1"/>
          </p:cNvSpPr>
          <p:nvPr/>
        </p:nvSpPr>
        <p:spPr bwMode="auto">
          <a:xfrm>
            <a:off x="103188" y="842963"/>
            <a:ext cx="9040812"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ts val="1200"/>
              </a:spcBef>
              <a:buFont typeface="Arial" panose="020B0604020202020204" pitchFamily="34" charset="0"/>
              <a:buChar char="•"/>
            </a:pPr>
            <a:r>
              <a:rPr lang="pl-PL" altLang="pl-PL"/>
              <a:t>Bardzo przydatne jako środowisko implementacji projektu obiektowego, gdyż odwzorowanie pomiędzy modelem projektowym i implementacyjnym jest prostsze</a:t>
            </a:r>
          </a:p>
          <a:p>
            <a:pPr>
              <a:spcBef>
                <a:spcPts val="1200"/>
              </a:spcBef>
              <a:buFont typeface="Arial" panose="020B0604020202020204" pitchFamily="34" charset="0"/>
              <a:buChar char="•"/>
            </a:pPr>
            <a:r>
              <a:rPr lang="pl-PL" altLang="pl-PL"/>
              <a:t>Z reguły jednak są niewystarczające w przypadku dużych zbiorów przetwarzanych danych i wymagają współpracy z bazą danych</a:t>
            </a:r>
          </a:p>
          <a:p>
            <a:pPr>
              <a:spcBef>
                <a:spcPts val="1200"/>
              </a:spcBef>
              <a:buFont typeface="Arial" panose="020B0604020202020204" pitchFamily="34" charset="0"/>
              <a:buChar char="•"/>
            </a:pPr>
            <a:r>
              <a:rPr lang="pl-PL" altLang="pl-PL"/>
              <a:t>Większość języków obiektowych to języki hybrydowe, powstające w wyniku dołożenia cech obiektowości do języków proceduralnych. Najbardziej klasycznym przypadkiem takiego rozwiązania jest C++.</a:t>
            </a:r>
          </a:p>
          <a:p>
            <a:pPr>
              <a:spcBef>
                <a:spcPts val="1200"/>
              </a:spcBef>
              <a:buFont typeface="Arial" panose="020B0604020202020204" pitchFamily="34" charset="0"/>
              <a:buChar char="•"/>
            </a:pPr>
            <a:r>
              <a:rPr lang="pl-PL" altLang="pl-PL"/>
              <a:t>Istnieją zwolennicy i przeciwnicy takiego podejścia. Jak się wydaje, jedyną zaletą języków hybrydowych jest znacznie łatwiejsze ich wypromowanie przy użyciu nie do końca prawdziwych (zwykle naciąganych) twierdzeń o “zgodności”, “kompatybilności” i “przenaszalności”. </a:t>
            </a:r>
          </a:p>
          <a:p>
            <a:pPr>
              <a:spcBef>
                <a:spcPts val="1200"/>
              </a:spcBef>
              <a:buFont typeface="Arial" panose="020B0604020202020204" pitchFamily="34" charset="0"/>
              <a:buChar char="•"/>
            </a:pPr>
            <a:r>
              <a:rPr lang="pl-PL" altLang="pl-PL"/>
              <a:t>Tendencja do tworzenia języków hybrydowych słabnie, czego dowodem jest Java, C#, Eiffel, Ruby, Python,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l-PL" altLang="pl-PL" smtClean="0"/>
              <a:t>Plan wykładu</a:t>
            </a:r>
          </a:p>
        </p:txBody>
      </p:sp>
      <p:sp>
        <p:nvSpPr>
          <p:cNvPr id="4099" name="Text Box 3"/>
          <p:cNvSpPr txBox="1">
            <a:spLocks noChangeArrowheads="1"/>
          </p:cNvSpPr>
          <p:nvPr/>
        </p:nvSpPr>
        <p:spPr bwMode="auto">
          <a:xfrm>
            <a:off x="1370013" y="936625"/>
            <a:ext cx="6497637"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sz="2400" b="1">
                <a:solidFill>
                  <a:schemeClr val="tx1"/>
                </a:solidFill>
                <a:latin typeface="Times New Roman" panose="02020603050405020304" pitchFamily="18" charset="0"/>
              </a:rPr>
              <a:t>Niezawodność oprogramowania</a:t>
            </a:r>
          </a:p>
          <a:p>
            <a:pPr>
              <a:spcBef>
                <a:spcPct val="50000"/>
              </a:spcBef>
            </a:pPr>
            <a:r>
              <a:rPr lang="pl-PL" altLang="pl-PL" sz="2400" b="1">
                <a:solidFill>
                  <a:schemeClr val="tx1"/>
                </a:solidFill>
                <a:latin typeface="Times New Roman" panose="02020603050405020304" pitchFamily="18" charset="0"/>
              </a:rPr>
              <a:t>Unikanie błędów</a:t>
            </a:r>
          </a:p>
          <a:p>
            <a:pPr>
              <a:spcBef>
                <a:spcPct val="50000"/>
              </a:spcBef>
            </a:pPr>
            <a:r>
              <a:rPr lang="pl-PL" altLang="pl-PL" sz="2400" b="1">
                <a:solidFill>
                  <a:schemeClr val="tx1"/>
                </a:solidFill>
                <a:latin typeface="Times New Roman" panose="02020603050405020304" pitchFamily="18" charset="0"/>
              </a:rPr>
              <a:t>Niebezpieczne techniki</a:t>
            </a:r>
          </a:p>
          <a:p>
            <a:pPr>
              <a:spcBef>
                <a:spcPct val="50000"/>
              </a:spcBef>
            </a:pPr>
            <a:r>
              <a:rPr lang="pl-PL" altLang="pl-PL" sz="2400" b="1">
                <a:solidFill>
                  <a:schemeClr val="tx1"/>
                </a:solidFill>
                <a:latin typeface="Times New Roman" panose="02020603050405020304" pitchFamily="18" charset="0"/>
              </a:rPr>
              <a:t>Zasada ograniczonego dostępu</a:t>
            </a:r>
          </a:p>
          <a:p>
            <a:pPr>
              <a:spcBef>
                <a:spcPct val="50000"/>
              </a:spcBef>
            </a:pPr>
            <a:r>
              <a:rPr lang="pl-PL" altLang="pl-PL" sz="2400" b="1">
                <a:solidFill>
                  <a:schemeClr val="tx1"/>
                </a:solidFill>
                <a:latin typeface="Times New Roman" panose="02020603050405020304" pitchFamily="18" charset="0"/>
              </a:rPr>
              <a:t>Mocna kontrola typu</a:t>
            </a:r>
          </a:p>
          <a:p>
            <a:pPr>
              <a:spcBef>
                <a:spcPct val="50000"/>
              </a:spcBef>
            </a:pPr>
            <a:r>
              <a:rPr lang="pl-PL" altLang="pl-PL" sz="2400" b="1">
                <a:solidFill>
                  <a:schemeClr val="tx1"/>
                </a:solidFill>
                <a:latin typeface="Times New Roman" panose="02020603050405020304" pitchFamily="18" charset="0"/>
              </a:rPr>
              <a:t>Tolerancja błędów</a:t>
            </a:r>
          </a:p>
          <a:p>
            <a:pPr>
              <a:spcBef>
                <a:spcPct val="50000"/>
              </a:spcBef>
            </a:pPr>
            <a:r>
              <a:rPr lang="pl-PL" altLang="pl-PL" sz="2400" b="1">
                <a:solidFill>
                  <a:schemeClr val="tx1"/>
                </a:solidFill>
              </a:rPr>
              <a:t>Porównywanie wyników różnych wersji</a:t>
            </a:r>
          </a:p>
          <a:p>
            <a:pPr>
              <a:spcBef>
                <a:spcPct val="50000"/>
              </a:spcBef>
            </a:pPr>
            <a:r>
              <a:rPr lang="pl-PL" altLang="pl-PL" sz="2400" b="1">
                <a:solidFill>
                  <a:schemeClr val="tx1"/>
                </a:solidFill>
                <a:latin typeface="Times New Roman" panose="02020603050405020304" pitchFamily="18" charset="0"/>
              </a:rPr>
              <a:t>Transakcja: jednostka działalności systemu</a:t>
            </a:r>
          </a:p>
          <a:p>
            <a:pPr>
              <a:spcBef>
                <a:spcPct val="50000"/>
              </a:spcBef>
            </a:pPr>
            <a:r>
              <a:rPr lang="pl-PL" altLang="pl-PL" sz="2400" b="1">
                <a:solidFill>
                  <a:schemeClr val="tx1"/>
                </a:solidFill>
                <a:latin typeface="Times New Roman" panose="02020603050405020304" pitchFamily="18" charset="0"/>
              </a:rPr>
              <a:t>Typowe środowiska implementacyjne</a:t>
            </a:r>
          </a:p>
          <a:p>
            <a:pPr>
              <a:spcBef>
                <a:spcPct val="50000"/>
              </a:spcBef>
            </a:pPr>
            <a:r>
              <a:rPr lang="pl-PL" altLang="pl-PL" sz="2400" b="1">
                <a:solidFill>
                  <a:schemeClr val="tx1"/>
                </a:solidFill>
                <a:latin typeface="Times New Roman" panose="02020603050405020304" pitchFamily="18" charset="0"/>
              </a:rPr>
              <a:t>Czynniki sukcesu i rezultaty  fazy implementacji</a:t>
            </a:r>
          </a:p>
        </p:txBody>
      </p:sp>
      <p:sp>
        <p:nvSpPr>
          <p:cNvPr id="4100" name="AutoShape 4"/>
          <p:cNvSpPr>
            <a:spLocks noChangeArrowheads="1"/>
          </p:cNvSpPr>
          <p:nvPr/>
        </p:nvSpPr>
        <p:spPr bwMode="auto">
          <a:xfrm>
            <a:off x="946150" y="963613"/>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1" name="AutoShape 5"/>
          <p:cNvSpPr>
            <a:spLocks noChangeArrowheads="1"/>
          </p:cNvSpPr>
          <p:nvPr/>
        </p:nvSpPr>
        <p:spPr bwMode="auto">
          <a:xfrm>
            <a:off x="946150" y="1508125"/>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2" name="AutoShape 6"/>
          <p:cNvSpPr>
            <a:spLocks noChangeArrowheads="1"/>
          </p:cNvSpPr>
          <p:nvPr/>
        </p:nvSpPr>
        <p:spPr bwMode="auto">
          <a:xfrm>
            <a:off x="946150" y="2609850"/>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3" name="AutoShape 7"/>
          <p:cNvSpPr>
            <a:spLocks noChangeArrowheads="1"/>
          </p:cNvSpPr>
          <p:nvPr/>
        </p:nvSpPr>
        <p:spPr bwMode="auto">
          <a:xfrm>
            <a:off x="946150" y="3155950"/>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4" name="AutoShape 8"/>
          <p:cNvSpPr>
            <a:spLocks noChangeArrowheads="1"/>
          </p:cNvSpPr>
          <p:nvPr/>
        </p:nvSpPr>
        <p:spPr bwMode="auto">
          <a:xfrm>
            <a:off x="946150" y="2047875"/>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5" name="AutoShape 9"/>
          <p:cNvSpPr>
            <a:spLocks noChangeArrowheads="1"/>
          </p:cNvSpPr>
          <p:nvPr/>
        </p:nvSpPr>
        <p:spPr bwMode="auto">
          <a:xfrm>
            <a:off x="947738" y="3678238"/>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6" name="AutoShape 10"/>
          <p:cNvSpPr>
            <a:spLocks noChangeArrowheads="1"/>
          </p:cNvSpPr>
          <p:nvPr/>
        </p:nvSpPr>
        <p:spPr bwMode="auto">
          <a:xfrm>
            <a:off x="947738" y="4264025"/>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7" name="AutoShape 11"/>
          <p:cNvSpPr>
            <a:spLocks noChangeArrowheads="1"/>
          </p:cNvSpPr>
          <p:nvPr/>
        </p:nvSpPr>
        <p:spPr bwMode="auto">
          <a:xfrm>
            <a:off x="947738" y="4786313"/>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8" name="AutoShape 12"/>
          <p:cNvSpPr>
            <a:spLocks noChangeArrowheads="1"/>
          </p:cNvSpPr>
          <p:nvPr/>
        </p:nvSpPr>
        <p:spPr bwMode="auto">
          <a:xfrm>
            <a:off x="947738" y="5348288"/>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9" name="AutoShape 13"/>
          <p:cNvSpPr>
            <a:spLocks noChangeArrowheads="1"/>
          </p:cNvSpPr>
          <p:nvPr/>
        </p:nvSpPr>
        <p:spPr bwMode="auto">
          <a:xfrm>
            <a:off x="947738" y="5873750"/>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l-PL" altLang="pl-PL" smtClean="0"/>
              <a:t>Środowiska relacyjnych baz danych</a:t>
            </a:r>
          </a:p>
        </p:txBody>
      </p:sp>
      <p:sp>
        <p:nvSpPr>
          <p:cNvPr id="22531" name="Text Box 3"/>
          <p:cNvSpPr txBox="1">
            <a:spLocks noChangeArrowheads="1"/>
          </p:cNvSpPr>
          <p:nvPr/>
        </p:nvSpPr>
        <p:spPr bwMode="auto">
          <a:xfrm>
            <a:off x="252413" y="1084263"/>
            <a:ext cx="86661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 tej chwili są to najlepiej rozwinięte środowiska baz danych, pozwalające na zaimplementowanie systemów bazujących na dużych zbiorach danych.</a:t>
            </a:r>
          </a:p>
        </p:txBody>
      </p:sp>
      <p:sp>
        <p:nvSpPr>
          <p:cNvPr id="22532" name="Text Box 4"/>
          <p:cNvSpPr txBox="1">
            <a:spLocks noChangeArrowheads="1"/>
          </p:cNvSpPr>
          <p:nvPr/>
        </p:nvSpPr>
        <p:spPr bwMode="auto">
          <a:xfrm>
            <a:off x="1355725" y="1998663"/>
            <a:ext cx="6448425" cy="223837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wielodostęp</a:t>
            </a:r>
          </a:p>
          <a:p>
            <a:r>
              <a:rPr lang="pl-PL" altLang="pl-PL"/>
              <a:t>automatyczna weryfikacji więzów integralności</a:t>
            </a:r>
          </a:p>
          <a:p>
            <a:r>
              <a:rPr lang="pl-PL" altLang="pl-PL"/>
              <a:t>prawa dostępu dla poszczególnych użytkowników</a:t>
            </a:r>
          </a:p>
          <a:p>
            <a:r>
              <a:rPr lang="pl-PL" altLang="pl-PL"/>
              <a:t>wysoka niezawodność</a:t>
            </a:r>
          </a:p>
          <a:p>
            <a:r>
              <a:rPr lang="pl-PL" altLang="pl-PL"/>
              <a:t>rozszerzalność (ograniczona)</a:t>
            </a:r>
          </a:p>
          <a:p>
            <a:r>
              <a:rPr lang="pl-PL" altLang="pl-PL"/>
              <a:t>możliwość rozproszenia danych</a:t>
            </a:r>
          </a:p>
          <a:p>
            <a:r>
              <a:rPr lang="pl-PL" altLang="pl-PL"/>
              <a:t>dostęp na wysokim poziomie (SQL, ODBC, JDBC)</a:t>
            </a:r>
          </a:p>
        </p:txBody>
      </p:sp>
      <p:sp>
        <p:nvSpPr>
          <p:cNvPr id="22533" name="Text Box 5"/>
          <p:cNvSpPr txBox="1">
            <a:spLocks noChangeArrowheads="1"/>
          </p:cNvSpPr>
          <p:nvPr/>
        </p:nvSpPr>
        <p:spPr bwMode="auto">
          <a:xfrm>
            <a:off x="1416050" y="4632325"/>
            <a:ext cx="6411913" cy="162877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skomplikowane odwzorowanie modelu pojęciowego</a:t>
            </a:r>
          </a:p>
          <a:p>
            <a:r>
              <a:rPr lang="pl-PL" altLang="pl-PL"/>
              <a:t>mała efektywność dla pewnych zadań (kaskadowe złączenia)</a:t>
            </a:r>
          </a:p>
          <a:p>
            <a:r>
              <a:rPr lang="pl-PL" altLang="pl-PL"/>
              <a:t>ograniczenia w zakresie typów</a:t>
            </a:r>
          </a:p>
          <a:p>
            <a:r>
              <a:rPr lang="pl-PL" altLang="pl-PL"/>
              <a:t>brak hermetyzacji i innych cech obiektowości</a:t>
            </a:r>
          </a:p>
          <a:p>
            <a:r>
              <a:rPr lang="pl-PL" altLang="pl-PL"/>
              <a:t>zwiększenie długości kodu, który musi napisać programista</a:t>
            </a:r>
          </a:p>
        </p:txBody>
      </p:sp>
      <p:sp>
        <p:nvSpPr>
          <p:cNvPr id="22534" name="Text Box 6"/>
          <p:cNvSpPr txBox="1">
            <a:spLocks noChangeArrowheads="1"/>
          </p:cNvSpPr>
          <p:nvPr/>
        </p:nvSpPr>
        <p:spPr bwMode="auto">
          <a:xfrm>
            <a:off x="303213" y="2139950"/>
            <a:ext cx="87947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9600" b="1"/>
              <a:t>+</a:t>
            </a:r>
          </a:p>
        </p:txBody>
      </p:sp>
      <p:sp>
        <p:nvSpPr>
          <p:cNvPr id="22535" name="Text Box 7"/>
          <p:cNvSpPr txBox="1">
            <a:spLocks noChangeArrowheads="1"/>
          </p:cNvSpPr>
          <p:nvPr/>
        </p:nvSpPr>
        <p:spPr bwMode="auto">
          <a:xfrm>
            <a:off x="447675" y="4614863"/>
            <a:ext cx="5905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9600" b="1"/>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pl-PL" altLang="pl-PL" smtClean="0"/>
              <a:t>Środowiska obiektowych baz danych</a:t>
            </a:r>
          </a:p>
        </p:txBody>
      </p:sp>
      <p:sp>
        <p:nvSpPr>
          <p:cNvPr id="23555" name="Text Box 3"/>
          <p:cNvSpPr txBox="1">
            <a:spLocks noChangeArrowheads="1"/>
          </p:cNvSpPr>
          <p:nvPr/>
        </p:nvSpPr>
        <p:spPr bwMode="auto">
          <a:xfrm>
            <a:off x="334963" y="877888"/>
            <a:ext cx="8809037"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ts val="1200"/>
              </a:spcBef>
              <a:buFont typeface="Arial" panose="020B0604020202020204" pitchFamily="34" charset="0"/>
              <a:buChar char="•"/>
            </a:pPr>
            <a:r>
              <a:rPr lang="pl-PL" altLang="pl-PL">
                <a:solidFill>
                  <a:schemeClr val="tx1"/>
                </a:solidFill>
                <a:latin typeface="Times New Roman" panose="02020603050405020304" pitchFamily="18" charset="0"/>
              </a:rPr>
              <a:t>Zaletą modelu obiektowego baz danych jest wyższy poziom abstrakcji, który umożliwia zaprojektowanie i zaprogramowanie tej samej aplikacji w sposób bardziej skuteczny, konsekwentny i jednorodny</a:t>
            </a:r>
          </a:p>
          <a:p>
            <a:pPr>
              <a:spcBef>
                <a:spcPts val="1200"/>
              </a:spcBef>
              <a:buFont typeface="Arial" panose="020B0604020202020204" pitchFamily="34" charset="0"/>
              <a:buChar char="•"/>
            </a:pPr>
            <a:r>
              <a:rPr lang="pl-PL" altLang="pl-PL">
                <a:solidFill>
                  <a:schemeClr val="tx1"/>
                </a:solidFill>
                <a:latin typeface="Times New Roman" panose="02020603050405020304" pitchFamily="18" charset="0"/>
              </a:rPr>
              <a:t>Uproszczenie i usystematyzowanie procesu projektowania i programowania, minimalizacja liczby pojęć, zwiększenie poziomu abstrakcji, zmniejszenie dystansu pomiędzy fazami analizy, projektowania i programowania oraz zwiększeniu nacisku na rolę czynnika ludzkiego</a:t>
            </a:r>
          </a:p>
          <a:p>
            <a:pPr>
              <a:spcBef>
                <a:spcPts val="1200"/>
              </a:spcBef>
              <a:buFont typeface="Arial" panose="020B0604020202020204" pitchFamily="34" charset="0"/>
              <a:buChar char="•"/>
            </a:pPr>
            <a:r>
              <a:rPr lang="pl-PL" altLang="pl-PL">
                <a:solidFill>
                  <a:schemeClr val="tx1"/>
                </a:solidFill>
                <a:latin typeface="Times New Roman" panose="02020603050405020304" pitchFamily="18" charset="0"/>
              </a:rPr>
              <a:t>W stosunku do modelu relacyjnego, obiektowość wprowadza więcej pojęć, które wspomagają procesy myślowe zachodzące przy projektowaniu i implementacji </a:t>
            </a:r>
          </a:p>
          <a:p>
            <a:pPr>
              <a:spcBef>
                <a:spcPts val="1200"/>
              </a:spcBef>
              <a:buFont typeface="Arial" panose="020B0604020202020204" pitchFamily="34" charset="0"/>
              <a:buChar char="•"/>
            </a:pPr>
            <a:r>
              <a:rPr lang="pl-PL" altLang="pl-PL">
                <a:solidFill>
                  <a:schemeClr val="tx1"/>
                </a:solidFill>
                <a:latin typeface="Times New Roman" panose="02020603050405020304" pitchFamily="18" charset="0"/>
              </a:rPr>
              <a:t>Obiektowe bazy danych (ObjectStore, O2, Versant, Gemstone, Poet, Objectivity/DB, Jasmine, Jade, itd.) osiągają dojrzałość, ale nie pokonały bariery nieufności powszechnego (dużego) klienta</a:t>
            </a:r>
          </a:p>
          <a:p>
            <a:pPr>
              <a:spcBef>
                <a:spcPts val="1200"/>
              </a:spcBef>
              <a:buFont typeface="Arial" panose="020B0604020202020204" pitchFamily="34" charset="0"/>
              <a:buChar char="•"/>
            </a:pPr>
            <a:r>
              <a:rPr lang="pl-PL" altLang="pl-PL">
                <a:solidFill>
                  <a:schemeClr val="tx1"/>
                </a:solidFill>
                <a:latin typeface="Times New Roman" panose="02020603050405020304" pitchFamily="18" charset="0"/>
              </a:rPr>
              <a:t>Na razie są w odwrocie, ale temat jeszcze wróci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l-PL" altLang="pl-PL" smtClean="0"/>
              <a:t>Środowiska obiektowo-relacyjnych BD</a:t>
            </a:r>
          </a:p>
        </p:txBody>
      </p:sp>
      <p:sp>
        <p:nvSpPr>
          <p:cNvPr id="24579" name="Text Box 3"/>
          <p:cNvSpPr txBox="1">
            <a:spLocks noChangeArrowheads="1"/>
          </p:cNvSpPr>
          <p:nvPr/>
        </p:nvSpPr>
        <p:spPr bwMode="auto">
          <a:xfrm>
            <a:off x="60325" y="1141413"/>
            <a:ext cx="9083675"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Arial" panose="020B0604020202020204" pitchFamily="34" charset="0"/>
              <a:buChar char="•"/>
            </a:pPr>
            <a:r>
              <a:rPr lang="pl-PL" altLang="pl-PL">
                <a:solidFill>
                  <a:schemeClr val="tx1"/>
                </a:solidFill>
                <a:latin typeface="Times New Roman" panose="02020603050405020304" pitchFamily="18" charset="0"/>
              </a:rPr>
              <a:t>Sukces obiektowości w zakresie ideologii i koncepcji spowodował wprowadzenie wielu cech obiektowości, takich jak klasy, metody, dziedziczenie, abstrakcyjne typy danych, do systemów relacyjnych. „Częściowa obiektowość” jest wprowadzona do większości systemów relacyjnych znajdujących się na rynku. </a:t>
            </a:r>
          </a:p>
          <a:p>
            <a:pPr>
              <a:buFont typeface="Arial" panose="020B0604020202020204" pitchFamily="34" charset="0"/>
              <a:buChar char="•"/>
            </a:pPr>
            <a:endParaRPr lang="pl-PL" altLang="pl-PL">
              <a:solidFill>
                <a:schemeClr val="tx1"/>
              </a:solidFill>
              <a:latin typeface="Times New Roman" panose="02020603050405020304" pitchFamily="18" charset="0"/>
            </a:endParaRPr>
          </a:p>
          <a:p>
            <a:pPr>
              <a:buFont typeface="Arial" panose="020B0604020202020204" pitchFamily="34" charset="0"/>
              <a:buChar char="•"/>
            </a:pPr>
            <a:r>
              <a:rPr lang="pl-PL" altLang="pl-PL">
                <a:solidFill>
                  <a:schemeClr val="tx1"/>
                </a:solidFill>
                <a:latin typeface="Times New Roman" panose="02020603050405020304" pitchFamily="18" charset="0"/>
              </a:rPr>
              <a:t>Takie podejście jest określane jako „hybrydowe” lub „obiektowo-relacyjne”. Ostatnio karierę robi także termin „uniwersalny serwer” (</a:t>
            </a:r>
            <a:r>
              <a:rPr lang="pl-PL" altLang="pl-PL" i="1">
                <a:solidFill>
                  <a:schemeClr val="tx1"/>
                </a:solidFill>
                <a:latin typeface="Times New Roman" panose="02020603050405020304" pitchFamily="18" charset="0"/>
              </a:rPr>
              <a:t>universal server</a:t>
            </a:r>
            <a:r>
              <a:rPr lang="pl-PL" altLang="pl-PL">
                <a:solidFill>
                  <a:schemeClr val="tx1"/>
                </a:solidFill>
                <a:latin typeface="Times New Roman" panose="02020603050405020304" pitchFamily="18" charset="0"/>
              </a:rPr>
              <a:t>), hasło marketingowe eksponujące możliwość zastosowania systemu do przechowywania i przetwarzania obiektów, relacji, danych multimedialnych, itd. Podstawą ideologiczną systemów obiektowo-relacyjnych jest zachowanie sprawdzonych technologii relacyjnych (np. SQL) i wprowadzanie na ich wierzchołku innych własności, w tym obiektowych. </a:t>
            </a:r>
          </a:p>
          <a:p>
            <a:pPr>
              <a:buFont typeface="Arial" panose="020B0604020202020204" pitchFamily="34" charset="0"/>
              <a:buChar char="•"/>
            </a:pPr>
            <a:endParaRPr lang="pl-PL" altLang="pl-PL">
              <a:solidFill>
                <a:schemeClr val="tx1"/>
              </a:solidFill>
              <a:latin typeface="Times New Roman" panose="02020603050405020304" pitchFamily="18" charset="0"/>
            </a:endParaRPr>
          </a:p>
          <a:p>
            <a:pPr>
              <a:buFont typeface="Arial" panose="020B0604020202020204" pitchFamily="34" charset="0"/>
              <a:buChar char="•"/>
            </a:pPr>
            <a:r>
              <a:rPr lang="pl-PL" altLang="pl-PL">
                <a:solidFill>
                  <a:schemeClr val="tx1"/>
                </a:solidFill>
                <a:latin typeface="Times New Roman" panose="02020603050405020304" pitchFamily="18" charset="0"/>
              </a:rPr>
              <a:t>Systemy obiektowo-relacyjne (Oracle-8, Informix Dynamic Server, itd.), powstają w wyniku ostrożnej ewolucji systemów relacyjnych w kierunku obiektowości. Liczą na pozycję systemów relacyjnych na rynku i odwołują się do swojej klienteli.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l-PL" altLang="pl-PL" smtClean="0"/>
              <a:t>Środowiska programów użytkowych</a:t>
            </a:r>
          </a:p>
        </p:txBody>
      </p:sp>
      <p:sp>
        <p:nvSpPr>
          <p:cNvPr id="25603" name="Text Box 3"/>
          <p:cNvSpPr txBox="1">
            <a:spLocks noChangeArrowheads="1"/>
          </p:cNvSpPr>
          <p:nvPr/>
        </p:nvSpPr>
        <p:spPr bwMode="auto">
          <a:xfrm>
            <a:off x="376238" y="966788"/>
            <a:ext cx="8729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Przykładem może być Microsoft Office, który można przystosować do różnych zastosowań. Np. cechy Microsoft Excel:</a:t>
            </a:r>
          </a:p>
        </p:txBody>
      </p:sp>
      <p:sp>
        <p:nvSpPr>
          <p:cNvPr id="25604" name="Text Box 4"/>
          <p:cNvSpPr txBox="1">
            <a:spLocks noChangeArrowheads="1"/>
          </p:cNvSpPr>
          <p:nvPr/>
        </p:nvSpPr>
        <p:spPr bwMode="auto">
          <a:xfrm>
            <a:off x="1085850" y="1631950"/>
            <a:ext cx="805815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Zawiera pełny proceduralny język Visual Basic dla Aplikacji</a:t>
            </a:r>
          </a:p>
          <a:p>
            <a:endParaRPr lang="pl-PL" altLang="pl-PL" sz="1000"/>
          </a:p>
          <a:p>
            <a:r>
              <a:rPr lang="pl-PL" altLang="pl-PL"/>
              <a:t>Obejmuje szeroko rozbudowaną bibliotekę obiektów, udostępniającą praktycznie wszystkie możliwości pakietu.</a:t>
            </a:r>
          </a:p>
          <a:p>
            <a:endParaRPr lang="pl-PL" altLang="pl-PL" sz="1000"/>
          </a:p>
          <a:p>
            <a:r>
              <a:rPr lang="pl-PL" altLang="pl-PL"/>
              <a:t>Pozwala na nagrywanie makrodefinicji w stylu Visual Basic.</a:t>
            </a:r>
          </a:p>
          <a:p>
            <a:endParaRPr lang="pl-PL" altLang="pl-PL" sz="1000"/>
          </a:p>
          <a:p>
            <a:r>
              <a:rPr lang="pl-PL" altLang="pl-PL"/>
              <a:t>Posiada możliwość dialogowego projektowania interfejsu użytkownika: projektowanie dialogów, menu i pasków narzędziowych, umieszczanie pól dialogowych na arkuszach, definiowanie reakcji na zdarzenia</a:t>
            </a:r>
          </a:p>
          <a:p>
            <a:endParaRPr lang="pl-PL" altLang="pl-PL" sz="1000"/>
          </a:p>
          <a:p>
            <a:r>
              <a:rPr lang="pl-PL" altLang="pl-PL"/>
              <a:t>Zawiera debugger ułatwiający uruchamianie programów</a:t>
            </a:r>
          </a:p>
          <a:p>
            <a:endParaRPr lang="pl-PL" altLang="pl-PL" sz="1000"/>
          </a:p>
          <a:p>
            <a:r>
              <a:rPr lang="pl-PL" altLang="pl-PL"/>
              <a:t>Pozwala na dystrybucję aplikacji bez rozprowadzania kodu źródłowego</a:t>
            </a:r>
          </a:p>
          <a:p>
            <a:endParaRPr lang="pl-PL" altLang="pl-PL" sz="1000"/>
          </a:p>
          <a:p>
            <a:r>
              <a:rPr lang="pl-PL" altLang="pl-PL"/>
              <a:t>Obejmuje rozbudowane możliwości współpracy ze standardami DLL, DDE, OLE, ODBC</a:t>
            </a:r>
          </a:p>
        </p:txBody>
      </p:sp>
      <p:sp>
        <p:nvSpPr>
          <p:cNvPr id="25605" name="AutoShape 5"/>
          <p:cNvSpPr>
            <a:spLocks noChangeArrowheads="1"/>
          </p:cNvSpPr>
          <p:nvPr/>
        </p:nvSpPr>
        <p:spPr bwMode="auto">
          <a:xfrm>
            <a:off x="711200" y="17018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6" name="AutoShape 6"/>
          <p:cNvSpPr>
            <a:spLocks noChangeArrowheads="1"/>
          </p:cNvSpPr>
          <p:nvPr/>
        </p:nvSpPr>
        <p:spPr bwMode="auto">
          <a:xfrm>
            <a:off x="711200" y="21542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7" name="AutoShape 7"/>
          <p:cNvSpPr>
            <a:spLocks noChangeArrowheads="1"/>
          </p:cNvSpPr>
          <p:nvPr/>
        </p:nvSpPr>
        <p:spPr bwMode="auto">
          <a:xfrm>
            <a:off x="711200" y="28733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8" name="AutoShape 8"/>
          <p:cNvSpPr>
            <a:spLocks noChangeArrowheads="1"/>
          </p:cNvSpPr>
          <p:nvPr/>
        </p:nvSpPr>
        <p:spPr bwMode="auto">
          <a:xfrm>
            <a:off x="711200" y="33623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9" name="AutoShape 9"/>
          <p:cNvSpPr>
            <a:spLocks noChangeArrowheads="1"/>
          </p:cNvSpPr>
          <p:nvPr/>
        </p:nvSpPr>
        <p:spPr bwMode="auto">
          <a:xfrm>
            <a:off x="711200" y="44211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10" name="AutoShape 10"/>
          <p:cNvSpPr>
            <a:spLocks noChangeArrowheads="1"/>
          </p:cNvSpPr>
          <p:nvPr/>
        </p:nvSpPr>
        <p:spPr bwMode="auto">
          <a:xfrm>
            <a:off x="711200" y="48450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11" name="AutoShape 11"/>
          <p:cNvSpPr>
            <a:spLocks noChangeArrowheads="1"/>
          </p:cNvSpPr>
          <p:nvPr/>
        </p:nvSpPr>
        <p:spPr bwMode="auto">
          <a:xfrm>
            <a:off x="711200" y="53324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12" name="Text Box 12"/>
          <p:cNvSpPr txBox="1">
            <a:spLocks noChangeArrowheads="1"/>
          </p:cNvSpPr>
          <p:nvPr/>
        </p:nvSpPr>
        <p:spPr bwMode="auto">
          <a:xfrm>
            <a:off x="403225" y="6043613"/>
            <a:ext cx="7335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Łatwiejsze opracowanie prototypów (montaż z gotowych elementów).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pl-PL" altLang="pl-PL" smtClean="0"/>
              <a:t>Narzędzia CASE w fazie implementacji</a:t>
            </a:r>
          </a:p>
        </p:txBody>
      </p:sp>
      <p:sp>
        <p:nvSpPr>
          <p:cNvPr id="26627" name="Text Box 3"/>
          <p:cNvSpPr txBox="1">
            <a:spLocks noChangeArrowheads="1"/>
          </p:cNvSpPr>
          <p:nvPr/>
        </p:nvSpPr>
        <p:spPr bwMode="auto">
          <a:xfrm>
            <a:off x="217488" y="1008063"/>
            <a:ext cx="8926512"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1085850" indent="-34290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ts val="1200"/>
              </a:spcBef>
              <a:buFont typeface="Arial" panose="020B0604020202020204" pitchFamily="34" charset="0"/>
              <a:buChar char="•"/>
            </a:pPr>
            <a:r>
              <a:rPr lang="pl-PL" altLang="pl-PL"/>
              <a:t>Programiści mogą bezpośrednio korzystać (przeglądać) diagramy i słownik danych korzystając z narzędzia CASE.</a:t>
            </a:r>
          </a:p>
          <a:p>
            <a:pPr>
              <a:spcBef>
                <a:spcPts val="1200"/>
              </a:spcBef>
              <a:buFont typeface="Arial" panose="020B0604020202020204" pitchFamily="34" charset="0"/>
              <a:buChar char="•"/>
            </a:pPr>
            <a:r>
              <a:rPr lang="pl-PL" altLang="pl-PL"/>
              <a:t>Niektóre systemy CASE (</a:t>
            </a:r>
            <a:r>
              <a:rPr lang="pl-PL" altLang="pl-PL" i="1"/>
              <a:t>lower</a:t>
            </a:r>
            <a:r>
              <a:rPr lang="pl-PL" altLang="pl-PL"/>
              <a:t>) dostarczają generatorów kodu, które generują programy lub ich szkielety. Typowe elementy kodu:</a:t>
            </a:r>
          </a:p>
          <a:p>
            <a:pPr lvl="1">
              <a:spcBef>
                <a:spcPts val="1200"/>
              </a:spcBef>
              <a:buFont typeface="Arial" panose="020B0604020202020204" pitchFamily="34" charset="0"/>
              <a:buChar char="•"/>
            </a:pPr>
            <a:r>
              <a:rPr lang="pl-PL" altLang="pl-PL"/>
              <a:t>skrypty tworzące tabele w bazie danych</a:t>
            </a:r>
          </a:p>
          <a:p>
            <a:pPr lvl="1">
              <a:spcBef>
                <a:spcPts val="1200"/>
              </a:spcBef>
              <a:buFont typeface="Arial" panose="020B0604020202020204" pitchFamily="34" charset="0"/>
              <a:buChar char="•"/>
            </a:pPr>
            <a:r>
              <a:rPr lang="pl-PL" altLang="pl-PL"/>
              <a:t>definicje struktur danych</a:t>
            </a:r>
          </a:p>
          <a:p>
            <a:pPr lvl="1">
              <a:spcBef>
                <a:spcPts val="1200"/>
              </a:spcBef>
              <a:buFont typeface="Arial" panose="020B0604020202020204" pitchFamily="34" charset="0"/>
              <a:buChar char="•"/>
            </a:pPr>
            <a:r>
              <a:rPr lang="pl-PL" altLang="pl-PL"/>
              <a:t>nagłówki procedur i funkcji</a:t>
            </a:r>
          </a:p>
          <a:p>
            <a:pPr lvl="1">
              <a:spcBef>
                <a:spcPts val="1200"/>
              </a:spcBef>
              <a:buFont typeface="Arial" panose="020B0604020202020204" pitchFamily="34" charset="0"/>
              <a:buChar char="•"/>
            </a:pPr>
            <a:r>
              <a:rPr lang="pl-PL" altLang="pl-PL"/>
              <a:t>definicje klas</a:t>
            </a:r>
          </a:p>
          <a:p>
            <a:pPr lvl="1">
              <a:spcBef>
                <a:spcPts val="1200"/>
              </a:spcBef>
              <a:buFont typeface="Arial" panose="020B0604020202020204" pitchFamily="34" charset="0"/>
              <a:buChar char="•"/>
            </a:pPr>
            <a:r>
              <a:rPr lang="pl-PL" altLang="pl-PL"/>
              <a:t>nagłówki metod</a:t>
            </a:r>
          </a:p>
          <a:p>
            <a:pPr>
              <a:spcBef>
                <a:spcPts val="1200"/>
              </a:spcBef>
              <a:buFont typeface="Arial" panose="020B0604020202020204" pitchFamily="34" charset="0"/>
              <a:buChar char="•"/>
            </a:pPr>
            <a:r>
              <a:rPr lang="pl-PL" altLang="pl-PL"/>
              <a:t>Kod jest uzupełniany wieloma komentarzami na podstawie informacji ze słownika danych. Niektóre narzędzia CASE umożliwiają interfejs do narzędzi RAD.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pl-PL" altLang="pl-PL" smtClean="0"/>
              <a:t>Czynniki sukcesu i rezultaty  fazy implementacji</a:t>
            </a:r>
          </a:p>
        </p:txBody>
      </p:sp>
      <p:sp>
        <p:nvSpPr>
          <p:cNvPr id="27651" name="Text Box 3"/>
          <p:cNvSpPr txBox="1">
            <a:spLocks noChangeArrowheads="1"/>
          </p:cNvSpPr>
          <p:nvPr/>
        </p:nvSpPr>
        <p:spPr bwMode="auto">
          <a:xfrm>
            <a:off x="1095375" y="1617663"/>
            <a:ext cx="58404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Wysoka jakość i wystarczająca szczegółowość projektu</a:t>
            </a:r>
          </a:p>
          <a:p>
            <a:r>
              <a:rPr lang="pl-PL" altLang="pl-PL"/>
              <a:t>Dobra znajomość środowiska implementacji</a:t>
            </a:r>
          </a:p>
          <a:p>
            <a:r>
              <a:rPr lang="pl-PL" altLang="pl-PL"/>
              <a:t>Zachowanie standardów</a:t>
            </a:r>
          </a:p>
          <a:p>
            <a:r>
              <a:rPr lang="pl-PL" altLang="pl-PL"/>
              <a:t>Zwrócenie uwagi na środki eliminacji błędów</a:t>
            </a:r>
          </a:p>
        </p:txBody>
      </p:sp>
      <p:sp>
        <p:nvSpPr>
          <p:cNvPr id="27652" name="Text Box 4"/>
          <p:cNvSpPr txBox="1">
            <a:spLocks noChangeArrowheads="1"/>
          </p:cNvSpPr>
          <p:nvPr/>
        </p:nvSpPr>
        <p:spPr bwMode="auto">
          <a:xfrm>
            <a:off x="314325" y="1106488"/>
            <a:ext cx="2252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Czynniki sukcesu:</a:t>
            </a:r>
          </a:p>
        </p:txBody>
      </p:sp>
      <p:sp>
        <p:nvSpPr>
          <p:cNvPr id="27653" name="Text Box 5"/>
          <p:cNvSpPr txBox="1">
            <a:spLocks noChangeArrowheads="1"/>
          </p:cNvSpPr>
          <p:nvPr/>
        </p:nvSpPr>
        <p:spPr bwMode="auto">
          <a:xfrm>
            <a:off x="1095375" y="3829050"/>
            <a:ext cx="787558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Poprawiony dokument opisujący wymagania</a:t>
            </a:r>
          </a:p>
          <a:p>
            <a:r>
              <a:rPr lang="pl-PL" altLang="pl-PL"/>
              <a:t>Poprawiony model analityczny</a:t>
            </a:r>
          </a:p>
          <a:p>
            <a:r>
              <a:rPr lang="pl-PL" altLang="pl-PL"/>
              <a:t>Poprawiony projekt, który od tej pory stanowi już dokumentację techniczną</a:t>
            </a:r>
          </a:p>
          <a:p>
            <a:r>
              <a:rPr lang="pl-PL" altLang="pl-PL"/>
              <a:t>Kod składający się z przetestowanych modułów</a:t>
            </a:r>
          </a:p>
          <a:p>
            <a:r>
              <a:rPr lang="pl-PL" altLang="pl-PL"/>
              <a:t>Raport opisujący testy modułu</a:t>
            </a:r>
          </a:p>
          <a:p>
            <a:r>
              <a:rPr lang="pl-PL" altLang="pl-PL"/>
              <a:t>Zaprojektowana i dostrojona baza danych</a:t>
            </a:r>
          </a:p>
          <a:p>
            <a:r>
              <a:rPr lang="pl-PL" altLang="pl-PL"/>
              <a:t>Harmonogram fazy testowania</a:t>
            </a:r>
          </a:p>
        </p:txBody>
      </p:sp>
      <p:sp>
        <p:nvSpPr>
          <p:cNvPr id="27654" name="Text Box 6"/>
          <p:cNvSpPr txBox="1">
            <a:spLocks noChangeArrowheads="1"/>
          </p:cNvSpPr>
          <p:nvPr/>
        </p:nvSpPr>
        <p:spPr bwMode="auto">
          <a:xfrm>
            <a:off x="314325" y="3248025"/>
            <a:ext cx="131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Rezultaty: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smtClean="0"/>
              <a:t>Faza implementacji</a:t>
            </a:r>
          </a:p>
        </p:txBody>
      </p:sp>
      <p:sp>
        <p:nvSpPr>
          <p:cNvPr id="5123" name="AutoShape 3"/>
          <p:cNvSpPr>
            <a:spLocks noChangeArrowheads="1"/>
          </p:cNvSpPr>
          <p:nvPr/>
        </p:nvSpPr>
        <p:spPr bwMode="auto">
          <a:xfrm>
            <a:off x="127000" y="852488"/>
            <a:ext cx="8839200" cy="1349375"/>
          </a:xfrm>
          <a:prstGeom prst="roundRect">
            <a:avLst>
              <a:gd name="adj" fmla="val 16667"/>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4" name="AutoShape 4"/>
          <p:cNvSpPr>
            <a:spLocks noChangeArrowheads="1"/>
          </p:cNvSpPr>
          <p:nvPr/>
        </p:nvSpPr>
        <p:spPr bwMode="auto">
          <a:xfrm>
            <a:off x="730250" y="925513"/>
            <a:ext cx="1943100"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Określenie wymagań</a:t>
            </a:r>
            <a:endParaRPr lang="pl-PL" altLang="pl-PL" sz="1400"/>
          </a:p>
        </p:txBody>
      </p:sp>
      <p:sp>
        <p:nvSpPr>
          <p:cNvPr id="5125" name="AutoShape 5"/>
          <p:cNvSpPr>
            <a:spLocks noChangeArrowheads="1"/>
          </p:cNvSpPr>
          <p:nvPr/>
        </p:nvSpPr>
        <p:spPr bwMode="auto">
          <a:xfrm>
            <a:off x="2914650" y="925513"/>
            <a:ext cx="1392238"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Projektowanie</a:t>
            </a:r>
          </a:p>
        </p:txBody>
      </p:sp>
      <p:sp>
        <p:nvSpPr>
          <p:cNvPr id="5126" name="AutoShape 6"/>
          <p:cNvSpPr>
            <a:spLocks noChangeArrowheads="1"/>
          </p:cNvSpPr>
          <p:nvPr/>
        </p:nvSpPr>
        <p:spPr bwMode="auto">
          <a:xfrm>
            <a:off x="4413250" y="900113"/>
            <a:ext cx="1692275" cy="398462"/>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b="1"/>
              <a:t>Implementacja</a:t>
            </a:r>
          </a:p>
        </p:txBody>
      </p:sp>
      <p:sp>
        <p:nvSpPr>
          <p:cNvPr id="5127" name="AutoShape 7"/>
          <p:cNvSpPr>
            <a:spLocks noChangeArrowheads="1"/>
          </p:cNvSpPr>
          <p:nvPr/>
        </p:nvSpPr>
        <p:spPr bwMode="auto">
          <a:xfrm>
            <a:off x="6169025" y="925513"/>
            <a:ext cx="1154113"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Testowanie</a:t>
            </a:r>
          </a:p>
        </p:txBody>
      </p:sp>
      <p:sp>
        <p:nvSpPr>
          <p:cNvPr id="5128" name="AutoShape 8"/>
          <p:cNvSpPr>
            <a:spLocks noChangeArrowheads="1"/>
          </p:cNvSpPr>
          <p:nvPr/>
        </p:nvSpPr>
        <p:spPr bwMode="auto">
          <a:xfrm>
            <a:off x="7519988" y="925513"/>
            <a:ext cx="1277937"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Konserwacja</a:t>
            </a:r>
          </a:p>
        </p:txBody>
      </p:sp>
      <p:sp>
        <p:nvSpPr>
          <p:cNvPr id="5129" name="Line 9"/>
          <p:cNvSpPr>
            <a:spLocks noChangeShapeType="1"/>
          </p:cNvSpPr>
          <p:nvPr/>
        </p:nvSpPr>
        <p:spPr bwMode="auto">
          <a:xfrm>
            <a:off x="735013" y="1268413"/>
            <a:ext cx="8067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0" name="Line 10"/>
          <p:cNvSpPr>
            <a:spLocks noChangeShapeType="1"/>
          </p:cNvSpPr>
          <p:nvPr/>
        </p:nvSpPr>
        <p:spPr bwMode="auto">
          <a:xfrm>
            <a:off x="722313"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1" name="Line 11"/>
          <p:cNvSpPr>
            <a:spLocks noChangeShapeType="1"/>
          </p:cNvSpPr>
          <p:nvPr/>
        </p:nvSpPr>
        <p:spPr bwMode="auto">
          <a:xfrm>
            <a:off x="7407275"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2" name="Line 12"/>
          <p:cNvSpPr>
            <a:spLocks noChangeShapeType="1"/>
          </p:cNvSpPr>
          <p:nvPr/>
        </p:nvSpPr>
        <p:spPr bwMode="auto">
          <a:xfrm>
            <a:off x="6097588"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3" name="Line 13"/>
          <p:cNvSpPr>
            <a:spLocks noChangeShapeType="1"/>
          </p:cNvSpPr>
          <p:nvPr/>
        </p:nvSpPr>
        <p:spPr bwMode="auto">
          <a:xfrm>
            <a:off x="4427538"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4" name="Line 14"/>
          <p:cNvSpPr>
            <a:spLocks noChangeShapeType="1"/>
          </p:cNvSpPr>
          <p:nvPr/>
        </p:nvSpPr>
        <p:spPr bwMode="auto">
          <a:xfrm>
            <a:off x="2781300"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5" name="Line 15"/>
          <p:cNvSpPr>
            <a:spLocks noChangeShapeType="1"/>
          </p:cNvSpPr>
          <p:nvPr/>
        </p:nvSpPr>
        <p:spPr bwMode="auto">
          <a:xfrm>
            <a:off x="8791575" y="118745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6" name="Text Box 16"/>
          <p:cNvSpPr txBox="1">
            <a:spLocks noChangeArrowheads="1"/>
          </p:cNvSpPr>
          <p:nvPr/>
        </p:nvSpPr>
        <p:spPr bwMode="auto">
          <a:xfrm>
            <a:off x="192088" y="1504950"/>
            <a:ext cx="1593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Faza strategiczna</a:t>
            </a:r>
          </a:p>
        </p:txBody>
      </p:sp>
      <p:sp>
        <p:nvSpPr>
          <p:cNvPr id="5137" name="Text Box 17"/>
          <p:cNvSpPr txBox="1">
            <a:spLocks noChangeArrowheads="1"/>
          </p:cNvSpPr>
          <p:nvPr/>
        </p:nvSpPr>
        <p:spPr bwMode="auto">
          <a:xfrm>
            <a:off x="2216150" y="1504950"/>
            <a:ext cx="817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Analiza</a:t>
            </a:r>
          </a:p>
        </p:txBody>
      </p:sp>
      <p:sp>
        <p:nvSpPr>
          <p:cNvPr id="5138" name="Line 18"/>
          <p:cNvSpPr>
            <a:spLocks noChangeShapeType="1"/>
          </p:cNvSpPr>
          <p:nvPr/>
        </p:nvSpPr>
        <p:spPr bwMode="auto">
          <a:xfrm>
            <a:off x="288925"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39" name="Line 19"/>
          <p:cNvSpPr>
            <a:spLocks noChangeShapeType="1"/>
          </p:cNvSpPr>
          <p:nvPr/>
        </p:nvSpPr>
        <p:spPr bwMode="auto">
          <a:xfrm>
            <a:off x="1801813"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0" name="Line 20"/>
          <p:cNvSpPr>
            <a:spLocks noChangeShapeType="1"/>
          </p:cNvSpPr>
          <p:nvPr/>
        </p:nvSpPr>
        <p:spPr bwMode="auto">
          <a:xfrm>
            <a:off x="2079625"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1" name="Line 21"/>
          <p:cNvSpPr>
            <a:spLocks noChangeShapeType="1"/>
          </p:cNvSpPr>
          <p:nvPr/>
        </p:nvSpPr>
        <p:spPr bwMode="auto">
          <a:xfrm>
            <a:off x="296863" y="1519238"/>
            <a:ext cx="1511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2" name="Line 22"/>
          <p:cNvSpPr>
            <a:spLocks noChangeShapeType="1"/>
          </p:cNvSpPr>
          <p:nvPr/>
        </p:nvSpPr>
        <p:spPr bwMode="auto">
          <a:xfrm>
            <a:off x="2084388" y="1519238"/>
            <a:ext cx="1211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3" name="Line 23"/>
          <p:cNvSpPr>
            <a:spLocks noChangeShapeType="1"/>
          </p:cNvSpPr>
          <p:nvPr/>
        </p:nvSpPr>
        <p:spPr bwMode="auto">
          <a:xfrm>
            <a:off x="3294063" y="14382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4" name="Text Box 24"/>
          <p:cNvSpPr txBox="1">
            <a:spLocks noChangeArrowheads="1"/>
          </p:cNvSpPr>
          <p:nvPr/>
        </p:nvSpPr>
        <p:spPr bwMode="auto">
          <a:xfrm>
            <a:off x="6775450" y="1506538"/>
            <a:ext cx="966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Instalacja</a:t>
            </a:r>
          </a:p>
        </p:txBody>
      </p:sp>
      <p:sp>
        <p:nvSpPr>
          <p:cNvPr id="5145" name="Line 25"/>
          <p:cNvSpPr>
            <a:spLocks noChangeShapeType="1"/>
          </p:cNvSpPr>
          <p:nvPr/>
        </p:nvSpPr>
        <p:spPr bwMode="auto">
          <a:xfrm>
            <a:off x="6856413" y="14398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6" name="Line 26"/>
          <p:cNvSpPr>
            <a:spLocks noChangeShapeType="1"/>
          </p:cNvSpPr>
          <p:nvPr/>
        </p:nvSpPr>
        <p:spPr bwMode="auto">
          <a:xfrm>
            <a:off x="6858000" y="1520825"/>
            <a:ext cx="823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7" name="Line 27"/>
          <p:cNvSpPr>
            <a:spLocks noChangeShapeType="1"/>
          </p:cNvSpPr>
          <p:nvPr/>
        </p:nvSpPr>
        <p:spPr bwMode="auto">
          <a:xfrm>
            <a:off x="7680325" y="1439863"/>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8" name="Line 28"/>
          <p:cNvSpPr>
            <a:spLocks noChangeShapeType="1"/>
          </p:cNvSpPr>
          <p:nvPr/>
        </p:nvSpPr>
        <p:spPr bwMode="auto">
          <a:xfrm>
            <a:off x="2224088" y="1790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49" name="Line 29"/>
          <p:cNvSpPr>
            <a:spLocks noChangeShapeType="1"/>
          </p:cNvSpPr>
          <p:nvPr/>
        </p:nvSpPr>
        <p:spPr bwMode="auto">
          <a:xfrm>
            <a:off x="2225675" y="1871663"/>
            <a:ext cx="5208588"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50" name="Line 30"/>
          <p:cNvSpPr>
            <a:spLocks noChangeShapeType="1"/>
          </p:cNvSpPr>
          <p:nvPr/>
        </p:nvSpPr>
        <p:spPr bwMode="auto">
          <a:xfrm>
            <a:off x="7419975" y="17907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51" name="Text Box 31"/>
          <p:cNvSpPr txBox="1">
            <a:spLocks noChangeArrowheads="1"/>
          </p:cNvSpPr>
          <p:nvPr/>
        </p:nvSpPr>
        <p:spPr bwMode="auto">
          <a:xfrm>
            <a:off x="4251325" y="18018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Dokumentacja</a:t>
            </a:r>
          </a:p>
        </p:txBody>
      </p:sp>
      <p:sp>
        <p:nvSpPr>
          <p:cNvPr id="5152" name="Line 32"/>
          <p:cNvSpPr>
            <a:spLocks noChangeShapeType="1"/>
          </p:cNvSpPr>
          <p:nvPr/>
        </p:nvSpPr>
        <p:spPr bwMode="auto">
          <a:xfrm>
            <a:off x="4441825" y="1274763"/>
            <a:ext cx="1658938"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53" name="Text Box 33"/>
          <p:cNvSpPr txBox="1">
            <a:spLocks noChangeArrowheads="1"/>
          </p:cNvSpPr>
          <p:nvPr/>
        </p:nvSpPr>
        <p:spPr bwMode="auto">
          <a:xfrm>
            <a:off x="266700" y="2468563"/>
            <a:ext cx="8378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Faza implementacji uległa w ostatnich latach znaczącej automatyzacji wynikającej ze stosowania:</a:t>
            </a:r>
          </a:p>
        </p:txBody>
      </p:sp>
      <p:sp>
        <p:nvSpPr>
          <p:cNvPr id="5154" name="Text Box 34"/>
          <p:cNvSpPr txBox="1">
            <a:spLocks noChangeArrowheads="1"/>
          </p:cNvSpPr>
          <p:nvPr/>
        </p:nvSpPr>
        <p:spPr bwMode="auto">
          <a:xfrm>
            <a:off x="563563" y="3248025"/>
            <a:ext cx="840263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Języków wysokiego poziomu</a:t>
            </a:r>
          </a:p>
          <a:p>
            <a:endParaRPr lang="pl-PL" altLang="pl-PL"/>
          </a:p>
          <a:p>
            <a:r>
              <a:rPr lang="pl-PL" altLang="pl-PL"/>
              <a:t>Gotowych elementów</a:t>
            </a:r>
          </a:p>
          <a:p>
            <a:endParaRPr lang="pl-PL" altLang="pl-PL"/>
          </a:p>
          <a:p>
            <a:r>
              <a:rPr lang="pl-PL" altLang="pl-PL"/>
              <a:t>Narzędzi szybkiego wytwarzania aplikacji - RAD (</a:t>
            </a:r>
            <a:r>
              <a:rPr lang="pl-PL" altLang="pl-PL" sz="1800" i="1"/>
              <a:t>Rapid Application Development</a:t>
            </a:r>
            <a:r>
              <a:rPr lang="pl-PL" altLang="pl-PL"/>
              <a:t>)</a:t>
            </a:r>
          </a:p>
          <a:p>
            <a:endParaRPr lang="pl-PL" altLang="pl-PL"/>
          </a:p>
          <a:p>
            <a:r>
              <a:rPr lang="pl-PL" altLang="pl-PL"/>
              <a:t>Generatorów kodu</a:t>
            </a:r>
          </a:p>
        </p:txBody>
      </p:sp>
      <p:sp>
        <p:nvSpPr>
          <p:cNvPr id="5155" name="AutoShape 35"/>
          <p:cNvSpPr>
            <a:spLocks noChangeArrowheads="1"/>
          </p:cNvSpPr>
          <p:nvPr/>
        </p:nvSpPr>
        <p:spPr bwMode="auto">
          <a:xfrm>
            <a:off x="185738" y="32988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56" name="AutoShape 36"/>
          <p:cNvSpPr>
            <a:spLocks noChangeArrowheads="1"/>
          </p:cNvSpPr>
          <p:nvPr/>
        </p:nvSpPr>
        <p:spPr bwMode="auto">
          <a:xfrm>
            <a:off x="185738" y="39211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57" name="AutoShape 37"/>
          <p:cNvSpPr>
            <a:spLocks noChangeArrowheads="1"/>
          </p:cNvSpPr>
          <p:nvPr/>
        </p:nvSpPr>
        <p:spPr bwMode="auto">
          <a:xfrm>
            <a:off x="185738" y="45037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58" name="AutoShape 38"/>
          <p:cNvSpPr>
            <a:spLocks noChangeArrowheads="1"/>
          </p:cNvSpPr>
          <p:nvPr/>
        </p:nvSpPr>
        <p:spPr bwMode="auto">
          <a:xfrm>
            <a:off x="185738" y="51609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59" name="Text Box 39"/>
          <p:cNvSpPr txBox="1">
            <a:spLocks noChangeArrowheads="1"/>
          </p:cNvSpPr>
          <p:nvPr/>
        </p:nvSpPr>
        <p:spPr bwMode="auto">
          <a:xfrm>
            <a:off x="563563" y="5487988"/>
            <a:ext cx="8580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Generatory kodu są składowymi narzędzi CASE, które na podstawie opisu projektu automatycznie tworzą kod programu (zwykle tzw. „szkielet” kodu).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smtClean="0"/>
              <a:t>Niezawodność oprogramowania</a:t>
            </a:r>
          </a:p>
        </p:txBody>
      </p:sp>
      <p:sp>
        <p:nvSpPr>
          <p:cNvPr id="6147" name="Text Box 3"/>
          <p:cNvSpPr txBox="1">
            <a:spLocks noChangeArrowheads="1"/>
          </p:cNvSpPr>
          <p:nvPr/>
        </p:nvSpPr>
        <p:spPr bwMode="auto">
          <a:xfrm>
            <a:off x="341313" y="847725"/>
            <a:ext cx="299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Znaczenie niezawodności:</a:t>
            </a:r>
          </a:p>
        </p:txBody>
      </p:sp>
      <p:sp>
        <p:nvSpPr>
          <p:cNvPr id="6148" name="Text Box 4"/>
          <p:cNvSpPr txBox="1">
            <a:spLocks noChangeArrowheads="1"/>
          </p:cNvSpPr>
          <p:nvPr/>
        </p:nvSpPr>
        <p:spPr bwMode="auto">
          <a:xfrm>
            <a:off x="503238" y="1490663"/>
            <a:ext cx="8640762"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Rosnące oczekiwania klientów wynikające m.in. z wysokiej niezawodności sprzętu. Niemniej nadal niezawodność oprogramowania znacznie ustępuje niezawodności sprzętu. Jest to prawdopodobnie nieuchronne ze względu na znacznie mniejszą powtarzalność oprogramowania i stopień jego złożoności.</a:t>
            </a:r>
          </a:p>
          <a:p>
            <a:endParaRPr lang="pl-PL" altLang="pl-PL"/>
          </a:p>
          <a:p>
            <a:r>
              <a:rPr lang="pl-PL" altLang="pl-PL"/>
              <a:t>Potencjalnie duże koszty błędnych wykonań, wysokie straty finansowe wynikające z błędnego działania funkcji oprogramowania, nawet zagrożenie dla życia.</a:t>
            </a:r>
          </a:p>
          <a:p>
            <a:endParaRPr lang="pl-PL" altLang="pl-PL"/>
          </a:p>
          <a:p>
            <a:r>
              <a:rPr lang="pl-PL" altLang="pl-PL"/>
              <a:t>Nieprzewidywalność efektów oraz trudność usunięcia błędów w oprogramowaniu. Często pojawia się konieczność znalezienia kompromisu pomiędzy efektywnością i niezawodnością. Łatwiej jednak pokonać problemy zbyt małej efektywności niż zbyt małej niezawodności. </a:t>
            </a:r>
          </a:p>
        </p:txBody>
      </p:sp>
      <p:sp>
        <p:nvSpPr>
          <p:cNvPr id="6149" name="Text Box 5"/>
          <p:cNvSpPr txBox="1">
            <a:spLocks noChangeArrowheads="1"/>
          </p:cNvSpPr>
          <p:nvPr/>
        </p:nvSpPr>
        <p:spPr bwMode="auto">
          <a:xfrm>
            <a:off x="465138" y="5438775"/>
            <a:ext cx="8420100" cy="1019175"/>
          </a:xfrm>
          <a:prstGeom prst="rect">
            <a:avLst/>
          </a:prstGeom>
          <a:solidFill>
            <a:srgbClr val="FFFFCC"/>
          </a:solidFill>
          <a:ln w="127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Zwiększenie niezawodności oprogramowania można uzyskać dzięki:</a:t>
            </a:r>
          </a:p>
          <a:p>
            <a:pPr>
              <a:buFontTx/>
              <a:buChar char="•"/>
            </a:pPr>
            <a:r>
              <a:rPr lang="pl-PL" altLang="pl-PL"/>
              <a:t> unikaniu błędów</a:t>
            </a:r>
          </a:p>
          <a:p>
            <a:pPr>
              <a:buFontTx/>
              <a:buChar char="•"/>
            </a:pPr>
            <a:r>
              <a:rPr lang="pl-PL" altLang="pl-PL"/>
              <a:t> tolerancji błędów</a:t>
            </a:r>
          </a:p>
        </p:txBody>
      </p:sp>
      <p:sp>
        <p:nvSpPr>
          <p:cNvPr id="6150" name="AutoShape 6"/>
          <p:cNvSpPr>
            <a:spLocks noChangeArrowheads="1"/>
          </p:cNvSpPr>
          <p:nvPr/>
        </p:nvSpPr>
        <p:spPr bwMode="auto">
          <a:xfrm>
            <a:off x="185738" y="15303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1" name="AutoShape 7"/>
          <p:cNvSpPr>
            <a:spLocks noChangeArrowheads="1"/>
          </p:cNvSpPr>
          <p:nvPr/>
        </p:nvSpPr>
        <p:spPr bwMode="auto">
          <a:xfrm>
            <a:off x="185738" y="30813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2" name="AutoShape 8"/>
          <p:cNvSpPr>
            <a:spLocks noChangeArrowheads="1"/>
          </p:cNvSpPr>
          <p:nvPr/>
        </p:nvSpPr>
        <p:spPr bwMode="auto">
          <a:xfrm>
            <a:off x="185738" y="396081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smtClean="0"/>
              <a:t>Unikanie błędów</a:t>
            </a:r>
          </a:p>
        </p:txBody>
      </p:sp>
      <p:sp>
        <p:nvSpPr>
          <p:cNvPr id="7171" name="Text Box 3"/>
          <p:cNvSpPr txBox="1">
            <a:spLocks noChangeArrowheads="1"/>
          </p:cNvSpPr>
          <p:nvPr/>
        </p:nvSpPr>
        <p:spPr bwMode="auto">
          <a:xfrm>
            <a:off x="427038" y="784225"/>
            <a:ext cx="8716962"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solidFill>
                  <a:srgbClr val="FF0000"/>
                </a:solidFill>
              </a:rPr>
              <a:t>Pełne uniknięcie błędów w oprogramowaniu nie jest możliwe.</a:t>
            </a:r>
            <a:r>
              <a:rPr lang="pl-PL" altLang="pl-PL" sz="2400">
                <a:solidFill>
                  <a:srgbClr val="FF0000"/>
                </a:solidFill>
              </a:rPr>
              <a:t> </a:t>
            </a:r>
          </a:p>
          <a:p>
            <a:endParaRPr lang="pl-PL" altLang="pl-PL"/>
          </a:p>
          <a:p>
            <a:r>
              <a:rPr lang="pl-PL" altLang="pl-PL"/>
              <a:t>Można znacznie zmniejszyć prawdopodobieństwo wystąpienia błędu  stosując następujące zalecenia:</a:t>
            </a:r>
          </a:p>
          <a:p>
            <a:endParaRPr lang="pl-PL" altLang="pl-PL" sz="1000"/>
          </a:p>
          <a:p>
            <a:r>
              <a:rPr lang="pl-PL" altLang="pl-PL"/>
              <a:t>Unikanie </a:t>
            </a:r>
            <a:r>
              <a:rPr lang="pl-PL" altLang="pl-PL" b="1"/>
              <a:t>niebezpiecznych technik</a:t>
            </a:r>
            <a:r>
              <a:rPr lang="pl-PL" altLang="pl-PL"/>
              <a:t> (np. programowanie poprzez wskaźniki)</a:t>
            </a:r>
          </a:p>
          <a:p>
            <a:r>
              <a:rPr lang="pl-PL" altLang="pl-PL"/>
              <a:t>Stosowanie zasady </a:t>
            </a:r>
            <a:r>
              <a:rPr lang="pl-PL" altLang="pl-PL" b="1"/>
              <a:t>ograniczonego dostępu</a:t>
            </a:r>
            <a:r>
              <a:rPr lang="pl-PL" altLang="pl-PL"/>
              <a:t> (reguły zakresu, hermetyzacja, podział pamięci, itd.)</a:t>
            </a:r>
          </a:p>
          <a:p>
            <a:r>
              <a:rPr lang="pl-PL" altLang="pl-PL"/>
              <a:t>Zastosowanie języków z </a:t>
            </a:r>
            <a:r>
              <a:rPr lang="pl-PL" altLang="pl-PL" b="1"/>
              <a:t>mocną kontrolą typów</a:t>
            </a:r>
            <a:r>
              <a:rPr lang="pl-PL" altLang="pl-PL"/>
              <a:t> i kompilatorów sprawdzających zgodność typów</a:t>
            </a:r>
          </a:p>
          <a:p>
            <a:r>
              <a:rPr lang="pl-PL" altLang="pl-PL"/>
              <a:t>Stosowanie języków o </a:t>
            </a:r>
            <a:r>
              <a:rPr lang="pl-PL" altLang="pl-PL" b="1"/>
              <a:t>wyższym poziomie abstrakcji</a:t>
            </a:r>
            <a:endParaRPr lang="pl-PL" altLang="pl-PL"/>
          </a:p>
          <a:p>
            <a:r>
              <a:rPr lang="pl-PL" altLang="pl-PL"/>
              <a:t>Dokładne i konsekwentne specyfikowanie </a:t>
            </a:r>
            <a:r>
              <a:rPr lang="pl-PL" altLang="pl-PL" b="1"/>
              <a:t>interfejsów pomiędzy modułami</a:t>
            </a:r>
            <a:r>
              <a:rPr lang="pl-PL" altLang="pl-PL"/>
              <a:t> oprogramowania</a:t>
            </a:r>
          </a:p>
          <a:p>
            <a:r>
              <a:rPr lang="pl-PL" altLang="pl-PL"/>
              <a:t>Szczególna uwaga na </a:t>
            </a:r>
            <a:r>
              <a:rPr lang="pl-PL" altLang="pl-PL" b="1"/>
              <a:t>sytuacje skrajne</a:t>
            </a:r>
            <a:r>
              <a:rPr lang="pl-PL" altLang="pl-PL"/>
              <a:t> (puste zbiory, pętle z zerową ilością obiegów, wartości zerowe, niezainicjowane zmienne, itd.)</a:t>
            </a:r>
          </a:p>
          <a:p>
            <a:r>
              <a:rPr lang="pl-PL" altLang="pl-PL"/>
              <a:t>Wykorzystanie </a:t>
            </a:r>
            <a:r>
              <a:rPr lang="pl-PL" altLang="pl-PL" b="1"/>
              <a:t>gotowych komponentów</a:t>
            </a:r>
            <a:r>
              <a:rPr lang="pl-PL" altLang="pl-PL"/>
              <a:t> (np. gotowych bibliotek procedur lub klas) raczej niż pisanie nowych (ponowne użycie, </a:t>
            </a:r>
            <a:r>
              <a:rPr lang="pl-PL" altLang="pl-PL" i="1"/>
              <a:t>reuse</a:t>
            </a:r>
            <a:r>
              <a:rPr lang="pl-PL" altLang="pl-PL"/>
              <a:t>)</a:t>
            </a:r>
          </a:p>
          <a:p>
            <a:r>
              <a:rPr lang="pl-PL" altLang="pl-PL"/>
              <a:t>Minimalizacja różnic pomiędzy modelem pojęciowym i modelem implementacyjnym</a:t>
            </a:r>
          </a:p>
        </p:txBody>
      </p:sp>
      <p:sp>
        <p:nvSpPr>
          <p:cNvPr id="7172" name="AutoShape 4"/>
          <p:cNvSpPr>
            <a:spLocks noChangeArrowheads="1"/>
          </p:cNvSpPr>
          <p:nvPr/>
        </p:nvSpPr>
        <p:spPr bwMode="auto">
          <a:xfrm>
            <a:off x="42863" y="22764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3" name="AutoShape 5"/>
          <p:cNvSpPr>
            <a:spLocks noChangeArrowheads="1"/>
          </p:cNvSpPr>
          <p:nvPr/>
        </p:nvSpPr>
        <p:spPr bwMode="auto">
          <a:xfrm>
            <a:off x="42863" y="258921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4" name="AutoShape 6"/>
          <p:cNvSpPr>
            <a:spLocks noChangeArrowheads="1"/>
          </p:cNvSpPr>
          <p:nvPr/>
        </p:nvSpPr>
        <p:spPr bwMode="auto">
          <a:xfrm>
            <a:off x="42863" y="31845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5" name="AutoShape 7"/>
          <p:cNvSpPr>
            <a:spLocks noChangeArrowheads="1"/>
          </p:cNvSpPr>
          <p:nvPr/>
        </p:nvSpPr>
        <p:spPr bwMode="auto">
          <a:xfrm>
            <a:off x="42863" y="37877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6" name="AutoShape 8"/>
          <p:cNvSpPr>
            <a:spLocks noChangeArrowheads="1"/>
          </p:cNvSpPr>
          <p:nvPr/>
        </p:nvSpPr>
        <p:spPr bwMode="auto">
          <a:xfrm>
            <a:off x="42863" y="40894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7" name="AutoShape 9"/>
          <p:cNvSpPr>
            <a:spLocks noChangeArrowheads="1"/>
          </p:cNvSpPr>
          <p:nvPr/>
        </p:nvSpPr>
        <p:spPr bwMode="auto">
          <a:xfrm>
            <a:off x="42863" y="46863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8" name="AutoShape 10"/>
          <p:cNvSpPr>
            <a:spLocks noChangeArrowheads="1"/>
          </p:cNvSpPr>
          <p:nvPr/>
        </p:nvSpPr>
        <p:spPr bwMode="auto">
          <a:xfrm>
            <a:off x="42863" y="529431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9" name="AutoShape 11"/>
          <p:cNvSpPr>
            <a:spLocks noChangeArrowheads="1"/>
          </p:cNvSpPr>
          <p:nvPr/>
        </p:nvSpPr>
        <p:spPr bwMode="auto">
          <a:xfrm>
            <a:off x="42863" y="59150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l-PL" altLang="pl-PL" smtClean="0"/>
              <a:t>Niebezpieczne techniki (1)</a:t>
            </a:r>
          </a:p>
        </p:txBody>
      </p:sp>
      <p:sp>
        <p:nvSpPr>
          <p:cNvPr id="8195" name="Text Box 3"/>
          <p:cNvSpPr txBox="1">
            <a:spLocks noChangeArrowheads="1"/>
          </p:cNvSpPr>
          <p:nvPr/>
        </p:nvSpPr>
        <p:spPr bwMode="auto">
          <a:xfrm>
            <a:off x="588963" y="984250"/>
            <a:ext cx="8555037"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Instrukcja </a:t>
            </a:r>
            <a:r>
              <a:rPr lang="pl-PL" altLang="pl-PL" b="1" i="1"/>
              <a:t>go to</a:t>
            </a:r>
            <a:r>
              <a:rPr lang="pl-PL" altLang="pl-PL"/>
              <a:t> (skocz do) prowadząca do programów, których działanie jest trudne do zrozumienia</a:t>
            </a:r>
          </a:p>
          <a:p>
            <a:endParaRPr lang="pl-PL" altLang="pl-PL"/>
          </a:p>
          <a:p>
            <a:r>
              <a:rPr lang="pl-PL" altLang="pl-PL" b="1"/>
              <a:t>Stosowanie liczb ze zmiennym przecinkiem</a:t>
            </a:r>
            <a:r>
              <a:rPr lang="pl-PL" altLang="pl-PL"/>
              <a:t>, których dokładność jest ograniczona i może być przyczyną nieoczekiwanych błędów</a:t>
            </a:r>
          </a:p>
          <a:p>
            <a:endParaRPr lang="pl-PL" altLang="pl-PL"/>
          </a:p>
          <a:p>
            <a:r>
              <a:rPr lang="pl-PL" altLang="pl-PL" b="1"/>
              <a:t>Wskaźniki i arytmetyka wskaźników</a:t>
            </a:r>
            <a:r>
              <a:rPr lang="pl-PL" altLang="pl-PL"/>
              <a:t>: technika wyjątkowo niebezpieczna, dająca możliwość dowolnej penetracji całej pamięci operacyjnej i dowolnych nieoczekiwanych zmian w tej pamięci</a:t>
            </a:r>
          </a:p>
          <a:p>
            <a:endParaRPr lang="pl-PL" altLang="pl-PL"/>
          </a:p>
          <a:p>
            <a:r>
              <a:rPr lang="pl-PL" altLang="pl-PL" b="1"/>
              <a:t>Obliczenia równoległe</a:t>
            </a:r>
            <a:r>
              <a:rPr lang="pl-PL" altLang="pl-PL"/>
              <a:t>. Prowadzą do złożonych zależności czasowych i tzw. pogoni (zależności wyniku od losowego faktu, który z procesów szybciej dojdzie do pewnego punktu w obliczeniach). Bardzo trudne do testowania. Modne </a:t>
            </a:r>
            <a:r>
              <a:rPr lang="pl-PL" altLang="pl-PL" b="1" i="1"/>
              <a:t>wątki</a:t>
            </a:r>
            <a:r>
              <a:rPr lang="pl-PL" altLang="pl-PL"/>
              <a:t> są niebezpieczne i określane jako </a:t>
            </a:r>
            <a:r>
              <a:rPr lang="pl-PL" altLang="pl-PL" i="1"/>
              <a:t>zatrute jabłko</a:t>
            </a:r>
            <a:r>
              <a:rPr lang="pl-PL" altLang="pl-PL"/>
              <a:t>.</a:t>
            </a:r>
          </a:p>
          <a:p>
            <a:endParaRPr lang="pl-PL" altLang="pl-PL"/>
          </a:p>
          <a:p>
            <a:r>
              <a:rPr lang="pl-PL" altLang="pl-PL" b="1"/>
              <a:t>Przerwania i wyjątki</a:t>
            </a:r>
            <a:r>
              <a:rPr lang="pl-PL" altLang="pl-PL"/>
              <a:t>. Technika ta wprowadza pewien rodzaj równoległości, powoduje problemy j/w. Dodatkowo, ryzyko zawieszenia programu.</a:t>
            </a:r>
          </a:p>
        </p:txBody>
      </p:sp>
      <p:sp>
        <p:nvSpPr>
          <p:cNvPr id="8196" name="AutoShape 4"/>
          <p:cNvSpPr>
            <a:spLocks noChangeArrowheads="1"/>
          </p:cNvSpPr>
          <p:nvPr/>
        </p:nvSpPr>
        <p:spPr bwMode="auto">
          <a:xfrm>
            <a:off x="155575" y="10223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7" name="AutoShape 5"/>
          <p:cNvSpPr>
            <a:spLocks noChangeArrowheads="1"/>
          </p:cNvSpPr>
          <p:nvPr/>
        </p:nvSpPr>
        <p:spPr bwMode="auto">
          <a:xfrm>
            <a:off x="155575" y="19669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8" name="AutoShape 6"/>
          <p:cNvSpPr>
            <a:spLocks noChangeArrowheads="1"/>
          </p:cNvSpPr>
          <p:nvPr/>
        </p:nvSpPr>
        <p:spPr bwMode="auto">
          <a:xfrm>
            <a:off x="155575" y="28590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9" name="AutoShape 7"/>
          <p:cNvSpPr>
            <a:spLocks noChangeArrowheads="1"/>
          </p:cNvSpPr>
          <p:nvPr/>
        </p:nvSpPr>
        <p:spPr bwMode="auto">
          <a:xfrm>
            <a:off x="155575" y="40798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200" name="AutoShape 8"/>
          <p:cNvSpPr>
            <a:spLocks noChangeArrowheads="1"/>
          </p:cNvSpPr>
          <p:nvPr/>
        </p:nvSpPr>
        <p:spPr bwMode="auto">
          <a:xfrm>
            <a:off x="155575" y="56070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l-PL" altLang="pl-PL" smtClean="0"/>
              <a:t>Niebezpieczne techniki (2)</a:t>
            </a:r>
          </a:p>
        </p:txBody>
      </p:sp>
      <p:sp>
        <p:nvSpPr>
          <p:cNvPr id="9219" name="AutoShape 3"/>
          <p:cNvSpPr>
            <a:spLocks noChangeArrowheads="1"/>
          </p:cNvSpPr>
          <p:nvPr/>
        </p:nvSpPr>
        <p:spPr bwMode="auto">
          <a:xfrm>
            <a:off x="155575" y="9080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0" name="AutoShape 4"/>
          <p:cNvSpPr>
            <a:spLocks noChangeArrowheads="1"/>
          </p:cNvSpPr>
          <p:nvPr/>
        </p:nvSpPr>
        <p:spPr bwMode="auto">
          <a:xfrm>
            <a:off x="155575" y="18288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1" name="AutoShape 5"/>
          <p:cNvSpPr>
            <a:spLocks noChangeArrowheads="1"/>
          </p:cNvSpPr>
          <p:nvPr/>
        </p:nvSpPr>
        <p:spPr bwMode="auto">
          <a:xfrm>
            <a:off x="155575" y="30559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2" name="AutoShape 6"/>
          <p:cNvSpPr>
            <a:spLocks noChangeArrowheads="1"/>
          </p:cNvSpPr>
          <p:nvPr/>
        </p:nvSpPr>
        <p:spPr bwMode="auto">
          <a:xfrm>
            <a:off x="155575" y="39306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3" name="AutoShape 7"/>
          <p:cNvSpPr>
            <a:spLocks noChangeArrowheads="1"/>
          </p:cNvSpPr>
          <p:nvPr/>
        </p:nvSpPr>
        <p:spPr bwMode="auto">
          <a:xfrm>
            <a:off x="155575" y="45656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4" name="Text Box 8"/>
          <p:cNvSpPr txBox="1">
            <a:spLocks noChangeArrowheads="1"/>
          </p:cNvSpPr>
          <p:nvPr/>
        </p:nvSpPr>
        <p:spPr bwMode="auto">
          <a:xfrm>
            <a:off x="625475" y="858838"/>
            <a:ext cx="8518525"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Rekurencja</a:t>
            </a:r>
            <a:r>
              <a:rPr lang="pl-PL" altLang="pl-PL"/>
              <a:t>. Trudna do zrozumienia, utrudnia śledzenie programu, może losowo powodować przepełnienie stosu wołań (</a:t>
            </a:r>
            <a:r>
              <a:rPr lang="pl-PL" altLang="pl-PL" i="1"/>
              <a:t>call stack</a:t>
            </a:r>
            <a:r>
              <a:rPr lang="pl-PL" altLang="pl-PL"/>
              <a:t>)</a:t>
            </a:r>
          </a:p>
          <a:p>
            <a:endParaRPr lang="pl-PL" altLang="pl-PL"/>
          </a:p>
          <a:p>
            <a:r>
              <a:rPr lang="pl-PL" altLang="pl-PL" b="1"/>
              <a:t>Dynamiczna alokacja pamięci</a:t>
            </a:r>
            <a:r>
              <a:rPr lang="pl-PL" altLang="pl-PL"/>
              <a:t> bez zapewnienia automatycznego mechanizmu odzyskiwania nieużytków (</a:t>
            </a:r>
            <a:r>
              <a:rPr lang="pl-PL" altLang="pl-PL" i="1"/>
              <a:t>garbage collection</a:t>
            </a:r>
            <a:r>
              <a:rPr lang="pl-PL" altLang="pl-PL"/>
              <a:t>). Powoduje “wyciekanie pamięci” i w efekcie, coraz wolniejsze działanie i zawieszenie programu.</a:t>
            </a:r>
          </a:p>
          <a:p>
            <a:endParaRPr lang="pl-PL" altLang="pl-PL"/>
          </a:p>
          <a:p>
            <a:r>
              <a:rPr lang="pl-PL" altLang="pl-PL"/>
              <a:t>Procedury i funkcje, które realizują wyraźnie odmienne zadania w zależności od parametrów lub stanu zewnętrznych zmiennych</a:t>
            </a:r>
          </a:p>
          <a:p>
            <a:endParaRPr lang="pl-PL" altLang="pl-PL"/>
          </a:p>
          <a:p>
            <a:r>
              <a:rPr lang="pl-PL" altLang="pl-PL" b="1"/>
              <a:t>Niewyspecyfikowane, nieoczekiwane efekty uboczne</a:t>
            </a:r>
            <a:r>
              <a:rPr lang="pl-PL" altLang="pl-PL"/>
              <a:t> funkcji i procedur</a:t>
            </a:r>
          </a:p>
          <a:p>
            <a:endParaRPr lang="pl-PL" altLang="pl-PL"/>
          </a:p>
          <a:p>
            <a:r>
              <a:rPr lang="pl-PL" altLang="pl-PL" b="1"/>
              <a:t>Złożone wyrażenia bez form nawiasowych</a:t>
            </a:r>
            <a:r>
              <a:rPr lang="pl-PL" altLang="pl-PL"/>
              <a:t>: korzystanie z priorytetu operatorów, który zwykle jest trudny do skontrolowania przez programistę</a:t>
            </a:r>
          </a:p>
          <a:p>
            <a:endParaRPr lang="pl-PL" altLang="pl-PL"/>
          </a:p>
          <a:p>
            <a:r>
              <a:rPr lang="pl-PL" altLang="pl-PL" b="1"/>
              <a:t>Akcje na danych przez wiele procesów</a:t>
            </a:r>
            <a:r>
              <a:rPr lang="pl-PL" altLang="pl-PL"/>
              <a:t> bez zapewnienia mechanizmu synchronizacji (blokowania, transakcji)</a:t>
            </a:r>
          </a:p>
        </p:txBody>
      </p:sp>
      <p:sp>
        <p:nvSpPr>
          <p:cNvPr id="9225" name="AutoShape 9"/>
          <p:cNvSpPr>
            <a:spLocks noChangeArrowheads="1"/>
          </p:cNvSpPr>
          <p:nvPr/>
        </p:nvSpPr>
        <p:spPr bwMode="auto">
          <a:xfrm>
            <a:off x="155575" y="54610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6" name="Text Box 10"/>
          <p:cNvSpPr txBox="1">
            <a:spLocks noChangeArrowheads="1"/>
          </p:cNvSpPr>
          <p:nvPr/>
        </p:nvSpPr>
        <p:spPr bwMode="auto">
          <a:xfrm>
            <a:off x="715963" y="6162675"/>
            <a:ext cx="8377237" cy="400050"/>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Niektóre z tych technik są przydatne, trzeba je jednak stosować świadomie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l-PL" altLang="pl-PL" smtClean="0"/>
              <a:t>Zasada ograniczonego dostępu</a:t>
            </a:r>
          </a:p>
        </p:txBody>
      </p:sp>
      <p:sp>
        <p:nvSpPr>
          <p:cNvPr id="10243" name="Text Box 3"/>
          <p:cNvSpPr txBox="1">
            <a:spLocks noChangeArrowheads="1"/>
          </p:cNvSpPr>
          <p:nvPr/>
        </p:nvSpPr>
        <p:spPr bwMode="auto">
          <a:xfrm>
            <a:off x="338138" y="906463"/>
            <a:ext cx="8688387"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dirty="0"/>
              <a:t>Zasada bezpieczeństwa: dostęp do czegokolwiek powinien być ograniczony tylko do tego, co jest niezbędne. </a:t>
            </a:r>
          </a:p>
          <a:p>
            <a:r>
              <a:rPr lang="pl-PL" altLang="pl-PL" b="1" dirty="0">
                <a:solidFill>
                  <a:schemeClr val="tx1"/>
                </a:solidFill>
              </a:rPr>
              <a:t>Wszystko, co </a:t>
            </a:r>
            <a:r>
              <a:rPr lang="pl-PL" altLang="pl-PL" b="1" i="1" dirty="0">
                <a:solidFill>
                  <a:srgbClr val="C00000"/>
                </a:solidFill>
              </a:rPr>
              <a:t>może być</a:t>
            </a:r>
            <a:r>
              <a:rPr lang="pl-PL" altLang="pl-PL" b="1" dirty="0">
                <a:solidFill>
                  <a:srgbClr val="C00000"/>
                </a:solidFill>
              </a:rPr>
              <a:t> </a:t>
            </a:r>
            <a:r>
              <a:rPr lang="pl-PL" altLang="pl-PL" b="1" dirty="0">
                <a:solidFill>
                  <a:schemeClr val="tx1"/>
                </a:solidFill>
              </a:rPr>
              <a:t>ukryte, </a:t>
            </a:r>
            <a:r>
              <a:rPr lang="pl-PL" altLang="pl-PL" b="1" i="1" dirty="0">
                <a:solidFill>
                  <a:srgbClr val="C00000"/>
                </a:solidFill>
              </a:rPr>
              <a:t>powinno być</a:t>
            </a:r>
            <a:r>
              <a:rPr lang="pl-PL" altLang="pl-PL" b="1" dirty="0">
                <a:solidFill>
                  <a:srgbClr val="C00000"/>
                </a:solidFill>
              </a:rPr>
              <a:t> </a:t>
            </a:r>
            <a:r>
              <a:rPr lang="pl-PL" altLang="pl-PL" b="1" dirty="0">
                <a:solidFill>
                  <a:schemeClr val="tx1"/>
                </a:solidFill>
              </a:rPr>
              <a:t>ukryte.</a:t>
            </a:r>
          </a:p>
          <a:p>
            <a:endParaRPr lang="pl-PL" altLang="pl-PL" dirty="0"/>
          </a:p>
          <a:p>
            <a:r>
              <a:rPr lang="pl-PL" altLang="pl-PL" dirty="0"/>
              <a:t>Programista nie powinien mieć </a:t>
            </a:r>
            <a:r>
              <a:rPr lang="pl-PL" altLang="pl-PL" dirty="0" smtClean="0"/>
              <a:t>możliwości </a:t>
            </a:r>
            <a:r>
              <a:rPr lang="pl-PL" altLang="pl-PL" dirty="0"/>
              <a:t>operowania na tej części oprogramowania lub zasobów komputera, która nie dotyczą tego, co aktualnie robi</a:t>
            </a:r>
          </a:p>
          <a:p>
            <a:endParaRPr lang="pl-PL" altLang="pl-PL" dirty="0"/>
          </a:p>
          <a:p>
            <a:r>
              <a:rPr lang="pl-PL" altLang="pl-PL" dirty="0"/>
              <a:t>Perspektywa (prawa dostępu) programisty powinny być ograniczone tylko do tego kawałka, który aktualnie programuje</a:t>
            </a:r>
          </a:p>
          <a:p>
            <a:endParaRPr lang="pl-PL" altLang="pl-PL" dirty="0"/>
          </a:p>
          <a:p>
            <a:r>
              <a:rPr lang="pl-PL" altLang="pl-PL" dirty="0"/>
              <a:t>Typowe języki programowania niestety nie w pełni realizują te zasady.</a:t>
            </a:r>
          </a:p>
          <a:p>
            <a:r>
              <a:rPr lang="pl-PL" altLang="pl-PL" dirty="0"/>
              <a:t>Dotyczy to również systemów operacyjnych takich jak Windows.</a:t>
            </a:r>
          </a:p>
          <a:p>
            <a:endParaRPr lang="pl-PL" altLang="pl-PL" dirty="0"/>
          </a:p>
          <a:p>
            <a:r>
              <a:rPr lang="pl-PL" altLang="pl-PL" dirty="0"/>
              <a:t>Zasadę tę realizuje hermetyzacja (znana np. z </a:t>
            </a:r>
            <a:r>
              <a:rPr lang="pl-PL" altLang="pl-PL" dirty="0" err="1"/>
              <a:t>Modula</a:t>
            </a:r>
            <a:r>
              <a:rPr lang="pl-PL" altLang="pl-PL" dirty="0"/>
              <a:t> 2) oraz obiektowość:</a:t>
            </a:r>
          </a:p>
          <a:p>
            <a:pPr>
              <a:buFontTx/>
              <a:buChar char="•"/>
            </a:pPr>
            <a:r>
              <a:rPr lang="pl-PL" altLang="pl-PL" dirty="0"/>
              <a:t> </a:t>
            </a:r>
            <a:r>
              <a:rPr lang="pl-PL" altLang="pl-PL" b="1" dirty="0"/>
              <a:t>prywatne</a:t>
            </a:r>
            <a:r>
              <a:rPr lang="pl-PL" altLang="pl-PL" dirty="0"/>
              <a:t> pola, zmienne, metody</a:t>
            </a:r>
          </a:p>
          <a:p>
            <a:pPr>
              <a:buFontTx/>
              <a:buChar char="•"/>
            </a:pPr>
            <a:r>
              <a:rPr lang="pl-PL" altLang="pl-PL" dirty="0"/>
              <a:t> </a:t>
            </a:r>
            <a:r>
              <a:rPr lang="pl-PL" altLang="pl-PL" b="1" dirty="0"/>
              <a:t>listy eksportowe </a:t>
            </a:r>
            <a:r>
              <a:rPr lang="pl-PL" altLang="pl-PL" dirty="0"/>
              <a:t>(publiczny interfejs do zasobów do wykorzystania z zewnątrz)</a:t>
            </a:r>
          </a:p>
          <a:p>
            <a:pPr>
              <a:buFontTx/>
              <a:buChar char="•"/>
            </a:pPr>
            <a:r>
              <a:rPr lang="pl-PL" altLang="pl-PL" dirty="0"/>
              <a:t> </a:t>
            </a:r>
            <a:r>
              <a:rPr lang="pl-PL" altLang="pl-PL" b="1" dirty="0"/>
              <a:t>listy importowe</a:t>
            </a:r>
            <a:r>
              <a:rPr lang="pl-PL" altLang="pl-PL" dirty="0"/>
              <a:t> (określające zasoby wykorzystywane z zewnętrznych modułów)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pl-PL" altLang="pl-PL" smtClean="0"/>
              <a:t>Mocna kontrola typu (1)</a:t>
            </a:r>
          </a:p>
        </p:txBody>
      </p:sp>
      <p:sp>
        <p:nvSpPr>
          <p:cNvPr id="11267" name="Text Box 3"/>
          <p:cNvSpPr txBox="1">
            <a:spLocks noChangeArrowheads="1"/>
          </p:cNvSpPr>
          <p:nvPr/>
        </p:nvSpPr>
        <p:spPr bwMode="auto">
          <a:xfrm>
            <a:off x="747713" y="985982"/>
            <a:ext cx="8396287"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0000"/>
              </a:spcAft>
            </a:pPr>
            <a:r>
              <a:rPr lang="pl-PL" altLang="pl-PL" b="1" dirty="0">
                <a:solidFill>
                  <a:schemeClr val="tx1"/>
                </a:solidFill>
                <a:latin typeface="Times New Roman" panose="02020603050405020304" pitchFamily="18" charset="0"/>
              </a:rPr>
              <a:t>Typ</a:t>
            </a:r>
            <a:r>
              <a:rPr lang="pl-PL" altLang="pl-PL" dirty="0">
                <a:solidFill>
                  <a:schemeClr val="tx1"/>
                </a:solidFill>
                <a:latin typeface="Times New Roman" panose="02020603050405020304" pitchFamily="18" charset="0"/>
              </a:rPr>
              <a:t> jest wyrażeniem (oraz pewną abstrakcją programistyczną)  przypisaną do pewnych bytów programistycznych: zmiennej, danej, obiektu, funkcji, procedury, operacji, metody, parametru, modułu, wyjątku, zdarzenia, … </a:t>
            </a:r>
          </a:p>
          <a:p>
            <a:pPr>
              <a:spcAft>
                <a:spcPct val="40000"/>
              </a:spcAft>
            </a:pPr>
            <a:r>
              <a:rPr lang="pl-PL" altLang="pl-PL" dirty="0">
                <a:solidFill>
                  <a:schemeClr val="tx1"/>
                </a:solidFill>
                <a:latin typeface="Times New Roman" panose="02020603050405020304" pitchFamily="18" charset="0"/>
              </a:rPr>
              <a:t>Typ specyfikuje rodzaj </a:t>
            </a:r>
            <a:r>
              <a:rPr lang="pl-PL" altLang="pl-PL" b="1" dirty="0">
                <a:solidFill>
                  <a:schemeClr val="tx1"/>
                </a:solidFill>
                <a:latin typeface="Times New Roman" panose="02020603050405020304" pitchFamily="18" charset="0"/>
              </a:rPr>
              <a:t>wartości</a:t>
            </a:r>
            <a:r>
              <a:rPr lang="pl-PL" altLang="pl-PL" dirty="0">
                <a:solidFill>
                  <a:schemeClr val="tx1"/>
                </a:solidFill>
                <a:latin typeface="Times New Roman" panose="02020603050405020304" pitchFamily="18" charset="0"/>
              </a:rPr>
              <a:t>, które może przybierać byt programistyczny, lub „zewnętrzne” cechy tego bytu (interfejs)</a:t>
            </a:r>
          </a:p>
          <a:p>
            <a:pPr>
              <a:spcAft>
                <a:spcPct val="40000"/>
              </a:spcAft>
            </a:pPr>
            <a:r>
              <a:rPr lang="pl-PL" altLang="pl-PL" dirty="0">
                <a:solidFill>
                  <a:schemeClr val="tx1"/>
                </a:solidFill>
                <a:latin typeface="Times New Roman" panose="02020603050405020304" pitchFamily="18" charset="0"/>
              </a:rPr>
              <a:t>Typ jest formalnym ograniczeniem narzuconym na </a:t>
            </a:r>
            <a:r>
              <a:rPr lang="pl-PL" altLang="pl-PL" b="1" dirty="0">
                <a:solidFill>
                  <a:schemeClr val="tx1"/>
                </a:solidFill>
                <a:latin typeface="Times New Roman" panose="02020603050405020304" pitchFamily="18" charset="0"/>
              </a:rPr>
              <a:t>budowę</a:t>
            </a:r>
            <a:r>
              <a:rPr lang="pl-PL" altLang="pl-PL" dirty="0">
                <a:solidFill>
                  <a:schemeClr val="tx1"/>
                </a:solidFill>
                <a:latin typeface="Times New Roman" panose="02020603050405020304" pitchFamily="18" charset="0"/>
              </a:rPr>
              <a:t> zmiennych lub obiektów. Typy określają również parametry i wyniki procedur, funkcji i metod. </a:t>
            </a:r>
          </a:p>
          <a:p>
            <a:pPr>
              <a:spcAft>
                <a:spcPct val="40000"/>
              </a:spcAft>
            </a:pPr>
            <a:r>
              <a:rPr lang="pl-PL" altLang="pl-PL" dirty="0">
                <a:solidFill>
                  <a:schemeClr val="tx1"/>
                </a:solidFill>
                <a:latin typeface="Times New Roman" panose="02020603050405020304" pitchFamily="18" charset="0"/>
              </a:rPr>
              <a:t>Typ stanowi ograniczenie </a:t>
            </a:r>
            <a:r>
              <a:rPr lang="pl-PL" altLang="pl-PL" b="1" dirty="0">
                <a:solidFill>
                  <a:schemeClr val="tx1"/>
                </a:solidFill>
                <a:latin typeface="Times New Roman" panose="02020603050405020304" pitchFamily="18" charset="0"/>
              </a:rPr>
              <a:t>kontekstu</a:t>
            </a:r>
            <a:r>
              <a:rPr lang="pl-PL" altLang="pl-PL" dirty="0">
                <a:solidFill>
                  <a:schemeClr val="tx1"/>
                </a:solidFill>
                <a:latin typeface="Times New Roman" panose="02020603050405020304" pitchFamily="18" charset="0"/>
              </a:rPr>
              <a:t>, w którym odwołanie do danego bytu programistycznego może być użyte w programie</a:t>
            </a:r>
          </a:p>
          <a:p>
            <a:pPr>
              <a:spcAft>
                <a:spcPct val="40000"/>
              </a:spcAft>
            </a:pPr>
            <a:r>
              <a:rPr lang="pl-PL" altLang="pl-PL" dirty="0">
                <a:solidFill>
                  <a:schemeClr val="tx1"/>
                </a:solidFill>
                <a:latin typeface="Times New Roman" panose="02020603050405020304" pitchFamily="18" charset="0"/>
              </a:rPr>
              <a:t>Zasadniczym celem typów jest kontrola</a:t>
            </a:r>
            <a:r>
              <a:rPr lang="pl-PL" altLang="pl-PL" b="1" dirty="0">
                <a:solidFill>
                  <a:schemeClr val="tx1"/>
                </a:solidFill>
                <a:latin typeface="Times New Roman" panose="02020603050405020304" pitchFamily="18" charset="0"/>
              </a:rPr>
              <a:t> formalnej poprawności programu </a:t>
            </a:r>
            <a:r>
              <a:rPr lang="pl-PL" altLang="pl-PL" b="1" dirty="0">
                <a:solidFill>
                  <a:srgbClr val="FF0000"/>
                </a:solidFill>
                <a:latin typeface="Times New Roman" panose="02020603050405020304" pitchFamily="18" charset="0"/>
              </a:rPr>
              <a:t>przed jego uruchomieniem </a:t>
            </a:r>
            <a:r>
              <a:rPr lang="pl-PL" altLang="pl-PL" dirty="0">
                <a:solidFill>
                  <a:schemeClr val="tx1"/>
                </a:solidFill>
                <a:latin typeface="Times New Roman" panose="02020603050405020304" pitchFamily="18" charset="0"/>
              </a:rPr>
              <a:t>(mocna) lub po uruchomieniu (słaba)</a:t>
            </a:r>
          </a:p>
          <a:p>
            <a:pPr>
              <a:spcAft>
                <a:spcPct val="40000"/>
              </a:spcAft>
            </a:pPr>
            <a:r>
              <a:rPr lang="pl-PL" altLang="pl-PL" dirty="0">
                <a:solidFill>
                  <a:schemeClr val="tx1"/>
                </a:solidFill>
                <a:latin typeface="Times New Roman" panose="02020603050405020304" pitchFamily="18" charset="0"/>
              </a:rPr>
              <a:t>Ważnym celem typów jest wspomaganie </a:t>
            </a:r>
            <a:r>
              <a:rPr lang="pl-PL" altLang="pl-PL" b="1" dirty="0">
                <a:solidFill>
                  <a:schemeClr val="tx1"/>
                </a:solidFill>
                <a:latin typeface="Times New Roman" panose="02020603050405020304" pitchFamily="18" charset="0"/>
              </a:rPr>
              <a:t>modelowania pojęciowego</a:t>
            </a:r>
            <a:r>
              <a:rPr lang="pl-PL" altLang="pl-PL" dirty="0">
                <a:solidFill>
                  <a:schemeClr val="tx1"/>
                </a:solidFill>
                <a:latin typeface="Times New Roman" panose="02020603050405020304" pitchFamily="18" charset="0"/>
              </a:rPr>
              <a:t>. Nazwa typu zwykle przenosi nieformalna semantykę zmiennej lub obiektu, któremu jest ten typ przypisany; np. typem zmiennej </a:t>
            </a:r>
            <a:r>
              <a:rPr lang="pl-PL" altLang="pl-PL" i="1" dirty="0">
                <a:solidFill>
                  <a:schemeClr val="tx1"/>
                </a:solidFill>
                <a:latin typeface="Times New Roman" panose="02020603050405020304" pitchFamily="18" charset="0"/>
              </a:rPr>
              <a:t>D</a:t>
            </a:r>
            <a:r>
              <a:rPr lang="pl-PL" altLang="pl-PL" dirty="0">
                <a:solidFill>
                  <a:schemeClr val="tx1"/>
                </a:solidFill>
                <a:latin typeface="Times New Roman" panose="02020603050405020304" pitchFamily="18" charset="0"/>
              </a:rPr>
              <a:t> jest typ </a:t>
            </a:r>
            <a:r>
              <a:rPr lang="pl-PL" altLang="pl-PL" i="1" dirty="0">
                <a:solidFill>
                  <a:schemeClr val="tx1"/>
                </a:solidFill>
                <a:latin typeface="Times New Roman" panose="02020603050405020304" pitchFamily="18" charset="0"/>
              </a:rPr>
              <a:t>Data</a:t>
            </a:r>
            <a:endParaRPr lang="pl-PL" altLang="pl-PL" dirty="0">
              <a:solidFill>
                <a:schemeClr val="tx1"/>
              </a:solidFill>
              <a:latin typeface="Times New Roman" panose="02020603050405020304" pitchFamily="18" charset="0"/>
            </a:endParaRPr>
          </a:p>
        </p:txBody>
      </p:sp>
      <p:sp>
        <p:nvSpPr>
          <p:cNvPr id="11268" name="AutoShape 4"/>
          <p:cNvSpPr>
            <a:spLocks noChangeArrowheads="1"/>
          </p:cNvSpPr>
          <p:nvPr/>
        </p:nvSpPr>
        <p:spPr bwMode="auto">
          <a:xfrm>
            <a:off x="328613" y="1066652"/>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69" name="AutoShape 5"/>
          <p:cNvSpPr>
            <a:spLocks noChangeArrowheads="1"/>
          </p:cNvSpPr>
          <p:nvPr/>
        </p:nvSpPr>
        <p:spPr bwMode="auto">
          <a:xfrm>
            <a:off x="328613" y="4989364"/>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0" name="AutoShape 6"/>
          <p:cNvSpPr>
            <a:spLocks noChangeArrowheads="1"/>
          </p:cNvSpPr>
          <p:nvPr/>
        </p:nvSpPr>
        <p:spPr bwMode="auto">
          <a:xfrm>
            <a:off x="328613" y="2090589"/>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1" name="AutoShape 7"/>
          <p:cNvSpPr>
            <a:spLocks noChangeArrowheads="1"/>
          </p:cNvSpPr>
          <p:nvPr/>
        </p:nvSpPr>
        <p:spPr bwMode="auto">
          <a:xfrm>
            <a:off x="328613" y="4235302"/>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2" name="AutoShape 8"/>
          <p:cNvSpPr>
            <a:spLocks noChangeArrowheads="1"/>
          </p:cNvSpPr>
          <p:nvPr/>
        </p:nvSpPr>
        <p:spPr bwMode="auto">
          <a:xfrm>
            <a:off x="328613" y="2787502"/>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3" name="AutoShape 9"/>
          <p:cNvSpPr>
            <a:spLocks noChangeArrowheads="1"/>
          </p:cNvSpPr>
          <p:nvPr/>
        </p:nvSpPr>
        <p:spPr bwMode="auto">
          <a:xfrm>
            <a:off x="328613" y="3533627"/>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 name="pole tekstowe 2"/>
          <p:cNvSpPr txBox="1"/>
          <p:nvPr/>
        </p:nvSpPr>
        <p:spPr>
          <a:xfrm>
            <a:off x="7499927" y="411718"/>
            <a:ext cx="1400768" cy="369332"/>
          </a:xfrm>
          <a:prstGeom prst="rect">
            <a:avLst/>
          </a:prstGeom>
          <a:noFill/>
        </p:spPr>
        <p:txBody>
          <a:bodyPr wrap="none" rtlCol="0">
            <a:spAutoFit/>
          </a:bodyPr>
          <a:lstStyle/>
          <a:p>
            <a:r>
              <a:rPr lang="pl-PL" sz="1800" i="1" dirty="0" err="1"/>
              <a:t>s</a:t>
            </a:r>
            <a:r>
              <a:rPr lang="pl-PL" sz="1800" i="1" dirty="0" err="1" smtClean="0"/>
              <a:t>trong</a:t>
            </a:r>
            <a:r>
              <a:rPr lang="pl-PL" sz="1800" i="1" dirty="0" smtClean="0"/>
              <a:t> </a:t>
            </a:r>
            <a:r>
              <a:rPr lang="pl-PL" sz="1800" i="1" dirty="0" err="1" smtClean="0"/>
              <a:t>typing</a:t>
            </a:r>
            <a:endParaRPr lang="pl-PL" sz="1800" i="1" dirty="0"/>
          </a:p>
        </p:txBody>
      </p:sp>
    </p:spTree>
  </p:cSld>
  <p:clrMapOvr>
    <a:masterClrMapping/>
  </p:clrMapOvr>
</p:sld>
</file>

<file path=ppt/theme/theme1.xml><?xml version="1.0" encoding="utf-8"?>
<a:theme xmlns:a="http://schemas.openxmlformats.org/drawingml/2006/main" name="shadbarb.ppt">
  <a:themeElements>
    <a:clrScheme name="">
      <a:dk1>
        <a:srgbClr val="000000"/>
      </a:dk1>
      <a:lt1>
        <a:srgbClr val="FFFFFF"/>
      </a:lt1>
      <a:dk2>
        <a:srgbClr val="000000"/>
      </a:dk2>
      <a:lt2>
        <a:srgbClr val="CECECE"/>
      </a:lt2>
      <a:accent1>
        <a:srgbClr val="FCFEB9"/>
      </a:accent1>
      <a:accent2>
        <a:srgbClr val="676767"/>
      </a:accent2>
      <a:accent3>
        <a:srgbClr val="FFFFFF"/>
      </a:accent3>
      <a:accent4>
        <a:srgbClr val="000000"/>
      </a:accent4>
      <a:accent5>
        <a:srgbClr val="FDFED9"/>
      </a:accent5>
      <a:accent6>
        <a:srgbClr val="5D5D5D"/>
      </a:accent6>
      <a:hlink>
        <a:srgbClr val="474747"/>
      </a:hlink>
      <a:folHlink>
        <a:srgbClr val="919191"/>
      </a:folHlink>
    </a:clrScheme>
    <a:fontScheme name="shadbarb.ppt">
      <a:majorFont>
        <a:latin typeface="Times New Roman"/>
        <a:ea typeface=""/>
        <a:cs typeface=""/>
      </a:majorFont>
      <a:minorFont>
        <a:latin typeface="Times New Roman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lnDef>
  </a:objectDefaults>
  <a:extraClrSchemeLst>
    <a:extraClrScheme>
      <a:clrScheme name="shadbarb.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dbarb.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adbarb.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dbarb.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dbarb.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dbarb.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adbarb.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c:\powerpnt\template\bwovrhd\shadbarb.ppt</Template>
  <TotalTime>1470028247</TotalTime>
  <Pages>30</Pages>
  <Words>2939</Words>
  <Application>Microsoft Office PowerPoint</Application>
  <PresentationFormat>Pokaz na ekranie (4:3)</PresentationFormat>
  <Paragraphs>332</Paragraphs>
  <Slides>25</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25</vt:i4>
      </vt:variant>
    </vt:vector>
  </HeadingPairs>
  <TitlesOfParts>
    <vt:vector size="31" baseType="lpstr">
      <vt:lpstr>Arial</vt:lpstr>
      <vt:lpstr>Courier</vt:lpstr>
      <vt:lpstr>Monotype Sorts</vt:lpstr>
      <vt:lpstr>Times New Roman</vt:lpstr>
      <vt:lpstr>Times New Roman CE</vt:lpstr>
      <vt:lpstr>shadbarb.ppt</vt:lpstr>
      <vt:lpstr>Budowa i integracja  systemów informacyjnych</vt:lpstr>
      <vt:lpstr>Plan wykładu</vt:lpstr>
      <vt:lpstr>Faza implementacji</vt:lpstr>
      <vt:lpstr>Niezawodność oprogramowania</vt:lpstr>
      <vt:lpstr>Unikanie błędów</vt:lpstr>
      <vt:lpstr>Niebezpieczne techniki (1)</vt:lpstr>
      <vt:lpstr>Niebezpieczne techniki (2)</vt:lpstr>
      <vt:lpstr>Zasada ograniczonego dostępu</vt:lpstr>
      <vt:lpstr>Mocna kontrola typu (1)</vt:lpstr>
      <vt:lpstr>Mocna kontrola typu (2)</vt:lpstr>
      <vt:lpstr>Mocna kontrola typu (3)</vt:lpstr>
      <vt:lpstr>Tolerancja błędów</vt:lpstr>
      <vt:lpstr>Porównywanie wyników różnych wersji</vt:lpstr>
      <vt:lpstr>Transakcje (1)</vt:lpstr>
      <vt:lpstr>Transakcje (2)</vt:lpstr>
      <vt:lpstr>Transakcja: jednostka działalności systemu</vt:lpstr>
      <vt:lpstr>Fakty i mity dotyczące transakcji</vt:lpstr>
      <vt:lpstr>Środowiska języków proceduralnych</vt:lpstr>
      <vt:lpstr>Środowiska języków obiektowych</vt:lpstr>
      <vt:lpstr>Środowiska relacyjnych baz danych</vt:lpstr>
      <vt:lpstr>Środowiska obiektowych baz danych</vt:lpstr>
      <vt:lpstr>Środowiska obiektowo-relacyjnych BD</vt:lpstr>
      <vt:lpstr>Środowiska programów użytkowych</vt:lpstr>
      <vt:lpstr>Narzędzia CASE w fazie implementacji</vt:lpstr>
      <vt:lpstr>Czynniki sukcesu i rezultaty  fazy implementacji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Wytwarzanie, integracja i testowanie SI</dc:title>
  <dc:subject>Wyklad 4. Faza analizy i projektowania (1)</dc:subject>
  <dc:creator>K. Subieta, IPI PAN, PJWSTK</dc:creator>
  <cp:keywords/>
  <dc:description/>
  <cp:lastModifiedBy>Windows User</cp:lastModifiedBy>
  <cp:revision>122</cp:revision>
  <cp:lastPrinted>1601-01-01T00:00:00Z</cp:lastPrinted>
  <dcterms:created xsi:type="dcterms:W3CDTF">1997-09-21T22:00:54Z</dcterms:created>
  <dcterms:modified xsi:type="dcterms:W3CDTF">2023-05-19T05:14:46Z</dcterms:modified>
</cp:coreProperties>
</file>