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5"/>
  </p:notesMasterIdLst>
  <p:handoutMasterIdLst>
    <p:handoutMasterId r:id="rId36"/>
  </p:handoutMasterIdLst>
  <p:sldIdLst>
    <p:sldId id="343" r:id="rId2"/>
    <p:sldId id="346" r:id="rId3"/>
    <p:sldId id="347" r:id="rId4"/>
    <p:sldId id="349" r:id="rId5"/>
    <p:sldId id="350" r:id="rId6"/>
    <p:sldId id="351" r:id="rId7"/>
    <p:sldId id="352" r:id="rId8"/>
    <p:sldId id="353" r:id="rId9"/>
    <p:sldId id="354" r:id="rId10"/>
    <p:sldId id="389" r:id="rId11"/>
    <p:sldId id="368" r:id="rId12"/>
    <p:sldId id="356" r:id="rId13"/>
    <p:sldId id="357" r:id="rId14"/>
    <p:sldId id="369" r:id="rId15"/>
    <p:sldId id="370" r:id="rId16"/>
    <p:sldId id="371" r:id="rId17"/>
    <p:sldId id="372" r:id="rId18"/>
    <p:sldId id="360" r:id="rId19"/>
    <p:sldId id="373" r:id="rId20"/>
    <p:sldId id="375" r:id="rId21"/>
    <p:sldId id="361" r:id="rId22"/>
    <p:sldId id="362" r:id="rId23"/>
    <p:sldId id="363" r:id="rId24"/>
    <p:sldId id="377" r:id="rId25"/>
    <p:sldId id="364" r:id="rId26"/>
    <p:sldId id="365" r:id="rId27"/>
    <p:sldId id="366" r:id="rId28"/>
    <p:sldId id="367" r:id="rId29"/>
    <p:sldId id="382" r:id="rId30"/>
    <p:sldId id="384" r:id="rId31"/>
    <p:sldId id="385" r:id="rId32"/>
    <p:sldId id="387" r:id="rId33"/>
    <p:sldId id="388" r:id="rId34"/>
  </p:sldIdLst>
  <p:sldSz cx="9144000" cy="6858000" type="screen4x3"/>
  <p:notesSz cx="6858000" cy="9774238"/>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1pPr>
    <a:lvl2pPr marL="4572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2pPr>
    <a:lvl3pPr marL="9144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3pPr>
    <a:lvl4pPr marL="13716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4pPr>
    <a:lvl5pPr marL="18288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5pPr>
    <a:lvl6pPr marL="2286000" algn="l" defTabSz="914400" rtl="0" eaLnBrk="1" latinLnBrk="0" hangingPunct="1">
      <a:defRPr sz="2000" kern="1200">
        <a:solidFill>
          <a:schemeClr val="tx2"/>
        </a:solidFill>
        <a:latin typeface="Times New Roman CE" panose="02020603050405020304" pitchFamily="18" charset="0"/>
        <a:ea typeface="+mn-ea"/>
        <a:cs typeface="+mn-cs"/>
      </a:defRPr>
    </a:lvl6pPr>
    <a:lvl7pPr marL="2743200" algn="l" defTabSz="914400" rtl="0" eaLnBrk="1" latinLnBrk="0" hangingPunct="1">
      <a:defRPr sz="2000" kern="1200">
        <a:solidFill>
          <a:schemeClr val="tx2"/>
        </a:solidFill>
        <a:latin typeface="Times New Roman CE" panose="02020603050405020304" pitchFamily="18" charset="0"/>
        <a:ea typeface="+mn-ea"/>
        <a:cs typeface="+mn-cs"/>
      </a:defRPr>
    </a:lvl7pPr>
    <a:lvl8pPr marL="3200400" algn="l" defTabSz="914400" rtl="0" eaLnBrk="1" latinLnBrk="0" hangingPunct="1">
      <a:defRPr sz="2000" kern="1200">
        <a:solidFill>
          <a:schemeClr val="tx2"/>
        </a:solidFill>
        <a:latin typeface="Times New Roman CE" panose="02020603050405020304" pitchFamily="18" charset="0"/>
        <a:ea typeface="+mn-ea"/>
        <a:cs typeface="+mn-cs"/>
      </a:defRPr>
    </a:lvl8pPr>
    <a:lvl9pPr marL="3657600" algn="l" defTabSz="914400" rtl="0" eaLnBrk="1" latinLnBrk="0" hangingPunct="1">
      <a:defRPr sz="2000" kern="1200">
        <a:solidFill>
          <a:schemeClr val="tx2"/>
        </a:solidFill>
        <a:latin typeface="Times New Roman CE"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CFEB9"/>
    <a:srgbClr val="00279F"/>
    <a:srgbClr val="FFA27C"/>
    <a:srgbClr val="FAFD00"/>
    <a:srgbClr val="FC0128"/>
    <a:srgbClr val="2F61FF"/>
    <a:srgbClr val="33CCCC"/>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snapToGrid="0">
      <p:cViewPr varScale="1">
        <p:scale>
          <a:sx n="57" d="100"/>
          <a:sy n="57" d="100"/>
        </p:scale>
        <p:origin x="78" y="1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3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6613"/>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pl-PL" noProof="0" smtClean="0"/>
              <a:t>Click to edit Master notes styles</a:t>
            </a:r>
          </a:p>
          <a:p>
            <a:pPr lvl="1"/>
            <a:r>
              <a:rPr lang="en-US" altLang="pl-PL" noProof="0" smtClean="0"/>
              <a:t>Second Level</a:t>
            </a:r>
          </a:p>
          <a:p>
            <a:pPr lvl="2"/>
            <a:r>
              <a:rPr lang="en-US" altLang="pl-PL" noProof="0" smtClean="0"/>
              <a:t>Third Level</a:t>
            </a:r>
          </a:p>
          <a:p>
            <a:pPr lvl="3"/>
            <a:r>
              <a:rPr lang="en-US" altLang="pl-PL" noProof="0" smtClean="0"/>
              <a:t>Fourth Level</a:t>
            </a:r>
          </a:p>
          <a:p>
            <a:pPr lvl="4"/>
            <a:r>
              <a:rPr lang="en-US" altLang="pl-PL" noProof="0" smtClean="0"/>
              <a:t>Fifth Level</a:t>
            </a:r>
          </a:p>
        </p:txBody>
      </p:sp>
      <p:sp>
        <p:nvSpPr>
          <p:cNvPr id="2051" name="Rectangle 3"/>
          <p:cNvSpPr>
            <a:spLocks noChangeArrowheads="1" noTextEdit="1"/>
          </p:cNvSpPr>
          <p:nvPr>
            <p:ph type="sldImg" idx="2"/>
          </p:nvPr>
        </p:nvSpPr>
        <p:spPr bwMode="auto">
          <a:xfrm>
            <a:off x="1144588" y="852488"/>
            <a:ext cx="4568825" cy="34258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pl-PL"/>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pl-PL"/>
          </a:p>
        </p:txBody>
      </p:sp>
    </p:spTree>
    <p:extLst>
      <p:ext uri="{BB962C8B-B14F-4D97-AF65-F5344CB8AC3E}">
        <p14:creationId xmlns:p14="http://schemas.microsoft.com/office/powerpoint/2010/main" val="287454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968026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176963"/>
          </a:xfrm>
        </p:spPr>
        <p:txBody>
          <a:bodyPr vert="eaVert"/>
          <a:lstStyle/>
          <a:p>
            <a:r>
              <a:rPr lang="en-US" smtClean="0"/>
              <a:t>Click to edit Master title style</a:t>
            </a:r>
            <a:endParaRPr lang="pl-PL"/>
          </a:p>
        </p:txBody>
      </p:sp>
      <p:sp>
        <p:nvSpPr>
          <p:cNvPr id="3" name="Vertical Text Placeholder 2"/>
          <p:cNvSpPr>
            <a:spLocks noGrp="1"/>
          </p:cNvSpPr>
          <p:nvPr>
            <p:ph type="body" orient="vert" idx="1"/>
          </p:nvPr>
        </p:nvSpPr>
        <p:spPr>
          <a:xfrm>
            <a:off x="0" y="0"/>
            <a:ext cx="6705600" cy="6176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3107953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3997603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pl-PL"/>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1586425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3568542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pl-PL"/>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4220198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Tree>
    <p:extLst>
      <p:ext uri="{BB962C8B-B14F-4D97-AF65-F5344CB8AC3E}">
        <p14:creationId xmlns:p14="http://schemas.microsoft.com/office/powerpoint/2010/main" val="2689282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10506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pl-PL"/>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652671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pl-PL"/>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487243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0" y="0"/>
            <a:ext cx="9144000" cy="781050"/>
          </a:xfrm>
          <a:prstGeom prst="rect">
            <a:avLst/>
          </a:prstGeom>
          <a:gradFill rotWithShape="0">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p>
            <a:pPr lvl="0"/>
            <a:r>
              <a:rPr lang="pl-PL" altLang="pl-PL" smtClean="0"/>
              <a:t>Click to edit Master title style</a:t>
            </a:r>
          </a:p>
        </p:txBody>
      </p:sp>
      <p:sp>
        <p:nvSpPr>
          <p:cNvPr id="1027" name="Rectangle 10"/>
          <p:cNvSpPr>
            <a:spLocks noChangeArrowheads="1"/>
          </p:cNvSpPr>
          <p:nvPr/>
        </p:nvSpPr>
        <p:spPr bwMode="auto">
          <a:xfrm>
            <a:off x="0" y="6616700"/>
            <a:ext cx="9144000" cy="241300"/>
          </a:xfrm>
          <a:prstGeom prst="rect">
            <a:avLst/>
          </a:prstGeom>
          <a:gradFill rotWithShape="0">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defRPr/>
            </a:pPr>
            <a:r>
              <a:rPr lang="pl-PL" altLang="pl-PL" sz="1000" smtClean="0">
                <a:latin typeface="Times New Roman" panose="02020603050405020304" pitchFamily="18" charset="0"/>
              </a:rPr>
              <a:t>K.Subieta. Budowa i integracja SI, Wykład 8, Folia </a:t>
            </a:r>
            <a:fld id="{47CABF8B-5C01-4675-8DE8-B586D648DBA3}" type="slidenum">
              <a:rPr lang="pl-PL" altLang="pl-PL" sz="1000" smtClean="0">
                <a:latin typeface="Times New Roman" panose="02020603050405020304" pitchFamily="18" charset="0"/>
              </a:rPr>
              <a:pPr>
                <a:defRPr/>
              </a:pPr>
              <a:t>‹#›</a:t>
            </a:fld>
            <a:endParaRPr lang="pl-PL" altLang="pl-PL" sz="1000" smtClean="0">
              <a:latin typeface="Times New Roman" panose="02020603050405020304" pitchFamily="18" charset="0"/>
            </a:endParaRPr>
          </a:p>
        </p:txBody>
      </p:sp>
      <p:sp>
        <p:nvSpPr>
          <p:cNvPr id="1028" name="Line 12"/>
          <p:cNvSpPr>
            <a:spLocks noChangeShapeType="1"/>
          </p:cNvSpPr>
          <p:nvPr/>
        </p:nvSpPr>
        <p:spPr bwMode="auto">
          <a:xfrm>
            <a:off x="0" y="6608763"/>
            <a:ext cx="914400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200" b="1" kern="1200">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anose="02020603050405020304" pitchFamily="18" charset="0"/>
        </a:defRPr>
      </a:lvl2pPr>
      <a:lvl3pPr algn="ctr" rtl="0" eaLnBrk="0" fontAlgn="base" hangingPunct="0">
        <a:spcBef>
          <a:spcPct val="0"/>
        </a:spcBef>
        <a:spcAft>
          <a:spcPct val="0"/>
        </a:spcAft>
        <a:defRPr sz="3200" b="1">
          <a:solidFill>
            <a:schemeClr val="tx2"/>
          </a:solidFill>
          <a:latin typeface="Times New Roman" panose="02020603050405020304" pitchFamily="18" charset="0"/>
        </a:defRPr>
      </a:lvl3pPr>
      <a:lvl4pPr algn="ctr" rtl="0" eaLnBrk="0" fontAlgn="base" hangingPunct="0">
        <a:spcBef>
          <a:spcPct val="0"/>
        </a:spcBef>
        <a:spcAft>
          <a:spcPct val="0"/>
        </a:spcAft>
        <a:defRPr sz="3200" b="1">
          <a:solidFill>
            <a:schemeClr val="tx2"/>
          </a:solidFill>
          <a:latin typeface="Times New Roman" panose="02020603050405020304" pitchFamily="18" charset="0"/>
        </a:defRPr>
      </a:lvl4pPr>
      <a:lvl5pPr algn="ctr" rtl="0" eaLnBrk="0" fontAlgn="base" hangingPunct="0">
        <a:spcBef>
          <a:spcPct val="0"/>
        </a:spcBef>
        <a:spcAft>
          <a:spcPct val="0"/>
        </a:spcAft>
        <a:defRPr sz="3200" b="1">
          <a:solidFill>
            <a:schemeClr val="tx2"/>
          </a:solidFill>
          <a:latin typeface="Times New Roman" panose="02020603050405020304" pitchFamily="18" charset="0"/>
        </a:defRPr>
      </a:lvl5pPr>
      <a:lvl6pPr marL="457200" algn="ctr" rtl="0" eaLnBrk="0" fontAlgn="base" hangingPunct="0">
        <a:spcBef>
          <a:spcPct val="0"/>
        </a:spcBef>
        <a:spcAft>
          <a:spcPct val="0"/>
        </a:spcAft>
        <a:defRPr sz="3200" b="1">
          <a:solidFill>
            <a:schemeClr val="tx2"/>
          </a:solidFill>
          <a:latin typeface="Times New Roman" panose="02020603050405020304" pitchFamily="18" charset="0"/>
        </a:defRPr>
      </a:lvl6pPr>
      <a:lvl7pPr marL="914400" algn="ctr" rtl="0" eaLnBrk="0" fontAlgn="base" hangingPunct="0">
        <a:spcBef>
          <a:spcPct val="0"/>
        </a:spcBef>
        <a:spcAft>
          <a:spcPct val="0"/>
        </a:spcAft>
        <a:defRPr sz="3200" b="1">
          <a:solidFill>
            <a:schemeClr val="tx2"/>
          </a:solidFill>
          <a:latin typeface="Times New Roman" panose="02020603050405020304" pitchFamily="18" charset="0"/>
        </a:defRPr>
      </a:lvl7pPr>
      <a:lvl8pPr marL="1371600" algn="ctr" rtl="0" eaLnBrk="0" fontAlgn="base" hangingPunct="0">
        <a:spcBef>
          <a:spcPct val="0"/>
        </a:spcBef>
        <a:spcAft>
          <a:spcPct val="0"/>
        </a:spcAft>
        <a:defRPr sz="3200" b="1">
          <a:solidFill>
            <a:schemeClr val="tx2"/>
          </a:solidFill>
          <a:latin typeface="Times New Roman" panose="02020603050405020304" pitchFamily="18" charset="0"/>
        </a:defRPr>
      </a:lvl8pPr>
      <a:lvl9pPr marL="1828800" algn="ctr" rtl="0" eaLnBrk="0" fontAlgn="base" hangingPunct="0">
        <a:spcBef>
          <a:spcPct val="0"/>
        </a:spcBef>
        <a:spcAft>
          <a:spcPct val="0"/>
        </a:spcAft>
        <a:defRPr sz="3200" b="1">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1"/>
        </a:buClr>
        <a:buSzPct val="75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10000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10000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65000"/>
        <a:buFont typeface="Monotype Sorts"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100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39788"/>
            <a:ext cx="7389813" cy="585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5" name="Rectangle 3"/>
          <p:cNvSpPr>
            <a:spLocks noGrp="1" noChangeArrowheads="1"/>
          </p:cNvSpPr>
          <p:nvPr>
            <p:ph type="title"/>
          </p:nvPr>
        </p:nvSpPr>
        <p:spPr>
          <a:xfrm>
            <a:off x="2279650" y="273050"/>
            <a:ext cx="6864350" cy="781050"/>
          </a:xfrm>
          <a:noFill/>
          <a:extLst>
            <a:ext uri="{909E8E84-426E-40DD-AFC4-6F175D3DCCD1}">
              <a14:hiddenFill xmlns:a14="http://schemas.microsoft.com/office/drawing/2010/main">
                <a:gradFill rotWithShape="0">
                  <a:gsLst>
                    <a:gs pos="0">
                      <a:srgbClr val="5E9EFF"/>
                    </a:gs>
                    <a:gs pos="39999">
                      <a:srgbClr val="85C2FF"/>
                    </a:gs>
                    <a:gs pos="70000">
                      <a:srgbClr val="C4D6EB"/>
                    </a:gs>
                    <a:gs pos="100000">
                      <a:srgbClr val="FFEBFA"/>
                    </a:gs>
                  </a:gsLst>
                  <a:lin ang="5400000" scaled="1"/>
                </a:gradFill>
              </a14:hiddenFill>
            </a:ext>
          </a:extLst>
        </p:spPr>
        <p:txBody>
          <a:bodyPr/>
          <a:lstStyle/>
          <a:p>
            <a:r>
              <a:rPr lang="pl-PL" altLang="pl-PL" smtClean="0"/>
              <a:t>Budowa i integracja </a:t>
            </a:r>
            <a:br>
              <a:rPr lang="pl-PL" altLang="pl-PL" smtClean="0"/>
            </a:br>
            <a:r>
              <a:rPr lang="pl-PL" altLang="pl-PL" smtClean="0"/>
              <a:t>systemów informacyjnych</a:t>
            </a:r>
          </a:p>
        </p:txBody>
      </p:sp>
      <p:sp>
        <p:nvSpPr>
          <p:cNvPr id="3076" name="Rectangle 4"/>
          <p:cNvSpPr>
            <a:spLocks noChangeArrowheads="1"/>
          </p:cNvSpPr>
          <p:nvPr/>
        </p:nvSpPr>
        <p:spPr bwMode="auto">
          <a:xfrm>
            <a:off x="4148138" y="2636838"/>
            <a:ext cx="2878137"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latin typeface="Times New Roman" panose="02020603050405020304" pitchFamily="18" charset="0"/>
              </a:rPr>
              <a:t>Wykład 8:</a:t>
            </a:r>
          </a:p>
          <a:p>
            <a:pPr eaLnBrk="1" hangingPunct="1"/>
            <a:r>
              <a:rPr lang="pl-PL" altLang="pl-PL" sz="2800" b="1"/>
              <a:t>Instalacja i </a:t>
            </a:r>
          </a:p>
          <a:p>
            <a:pPr eaLnBrk="1" hangingPunct="1"/>
            <a:r>
              <a:rPr lang="pl-PL" altLang="pl-PL" sz="2800" b="1"/>
              <a:t>konserwacja </a:t>
            </a:r>
          </a:p>
          <a:p>
            <a:pPr eaLnBrk="1" hangingPunct="1"/>
            <a:r>
              <a:rPr lang="pl-PL" altLang="pl-PL" sz="2800" b="1"/>
              <a:t>oprogramowania.</a:t>
            </a:r>
          </a:p>
          <a:p>
            <a:pPr eaLnBrk="1" hangingPunct="1"/>
            <a:r>
              <a:rPr lang="pl-PL" altLang="pl-PL" sz="2800" b="1"/>
              <a:t>Narzędzia CASE</a:t>
            </a:r>
            <a:endParaRPr lang="pl-PL" altLang="pl-PL" sz="3200" b="1">
              <a:latin typeface="Arial" panose="020B0604020202020204" pitchFamily="34" charset="0"/>
            </a:endParaRPr>
          </a:p>
        </p:txBody>
      </p:sp>
      <p:sp>
        <p:nvSpPr>
          <p:cNvPr id="3077" name="Rectangle 5"/>
          <p:cNvSpPr>
            <a:spLocks noChangeArrowheads="1"/>
          </p:cNvSpPr>
          <p:nvPr/>
        </p:nvSpPr>
        <p:spPr bwMode="auto">
          <a:xfrm>
            <a:off x="4832350" y="5510213"/>
            <a:ext cx="2832100" cy="95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latin typeface="Times New Roman" panose="02020603050405020304" pitchFamily="18" charset="0"/>
              </a:rPr>
              <a:t>Kazimierz Subieta </a:t>
            </a:r>
          </a:p>
          <a:p>
            <a:endParaRPr lang="pl-PL" altLang="pl-PL" sz="1400">
              <a:latin typeface="Times New Roman" panose="02020603050405020304" pitchFamily="18" charset="0"/>
            </a:endParaRPr>
          </a:p>
          <a:p>
            <a:r>
              <a:rPr lang="pl-PL" altLang="pl-PL" sz="1400">
                <a:latin typeface="Times New Roman" panose="02020603050405020304" pitchFamily="18" charset="0"/>
              </a:rPr>
              <a:t>Polsko-Japońska Akademia</a:t>
            </a:r>
          </a:p>
          <a:p>
            <a:r>
              <a:rPr lang="pl-PL" altLang="pl-PL" sz="1400">
                <a:latin typeface="Times New Roman" panose="02020603050405020304" pitchFamily="18" charset="0"/>
              </a:rPr>
              <a:t>Technik Komputerowych, Warszawa</a:t>
            </a:r>
          </a:p>
        </p:txBody>
      </p:sp>
      <p:pic>
        <p:nvPicPr>
          <p:cNvPr id="3078" name="Picture 7" descr="D:\KSubieta\Wyklady\WyklWytOprogr\poja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48138" y="5649913"/>
            <a:ext cx="671512"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9" name="Grupa 6"/>
          <p:cNvGrpSpPr>
            <a:grpSpLocks/>
          </p:cNvGrpSpPr>
          <p:nvPr/>
        </p:nvGrpSpPr>
        <p:grpSpPr bwMode="auto">
          <a:xfrm>
            <a:off x="4148138" y="4873625"/>
            <a:ext cx="671512" cy="641350"/>
            <a:chOff x="7370445" y="1333500"/>
            <a:chExt cx="914400" cy="914400"/>
          </a:xfrm>
        </p:grpSpPr>
        <p:sp>
          <p:nvSpPr>
            <p:cNvPr id="8" name="Łuk 7"/>
            <p:cNvSpPr/>
            <p:nvPr/>
          </p:nvSpPr>
          <p:spPr bwMode="auto">
            <a:xfrm>
              <a:off x="7370445" y="1333500"/>
              <a:ext cx="914400" cy="914400"/>
            </a:xfrm>
            <a:prstGeom prst="arc">
              <a:avLst>
                <a:gd name="adj1" fmla="val 10735145"/>
                <a:gd name="adj2" fmla="val 0"/>
              </a:avLst>
            </a:prstGeom>
            <a:solidFill>
              <a:srgbClr val="00B0F0"/>
            </a:solidFill>
            <a:ln w="12700" cap="flat" cmpd="sng" algn="ctr">
              <a:solidFill>
                <a:srgbClr val="FF0000"/>
              </a:solidFill>
              <a:prstDash val="solid"/>
              <a:round/>
              <a:headEnd type="none" w="med" len="med"/>
              <a:tailEnd type="none" w="med" len="med"/>
            </a:ln>
            <a:effectLst/>
            <a:extLst/>
          </p:spPr>
          <p:txBody>
            <a:bodyPr/>
            <a:lstStyle>
              <a:defPPr>
                <a:defRPr lang="en-US"/>
              </a:defPPr>
              <a:lvl1pPr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1pPr>
              <a:lvl2pPr marL="4572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2pPr>
              <a:lvl3pPr marL="9144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3pPr>
              <a:lvl4pPr marL="13716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4pPr>
              <a:lvl5pPr marL="18288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5pPr>
              <a:lvl6pPr marL="2286000" algn="l" defTabSz="914400" rtl="0" eaLnBrk="1" latinLnBrk="0" hangingPunct="1">
                <a:defRPr sz="2000" kern="1200">
                  <a:solidFill>
                    <a:schemeClr val="tx2"/>
                  </a:solidFill>
                  <a:latin typeface="Times New Roman CE" panose="02020603050405020304" pitchFamily="18" charset="0"/>
                  <a:ea typeface="+mn-ea"/>
                  <a:cs typeface="+mn-cs"/>
                </a:defRPr>
              </a:lvl6pPr>
              <a:lvl7pPr marL="2743200" algn="l" defTabSz="914400" rtl="0" eaLnBrk="1" latinLnBrk="0" hangingPunct="1">
                <a:defRPr sz="2000" kern="1200">
                  <a:solidFill>
                    <a:schemeClr val="tx2"/>
                  </a:solidFill>
                  <a:latin typeface="Times New Roman CE" panose="02020603050405020304" pitchFamily="18" charset="0"/>
                  <a:ea typeface="+mn-ea"/>
                  <a:cs typeface="+mn-cs"/>
                </a:defRPr>
              </a:lvl7pPr>
              <a:lvl8pPr marL="3200400" algn="l" defTabSz="914400" rtl="0" eaLnBrk="1" latinLnBrk="0" hangingPunct="1">
                <a:defRPr sz="2000" kern="1200">
                  <a:solidFill>
                    <a:schemeClr val="tx2"/>
                  </a:solidFill>
                  <a:latin typeface="Times New Roman CE" panose="02020603050405020304" pitchFamily="18" charset="0"/>
                  <a:ea typeface="+mn-ea"/>
                  <a:cs typeface="+mn-cs"/>
                </a:defRPr>
              </a:lvl8pPr>
              <a:lvl9pPr marL="3657600" algn="l" defTabSz="914400" rtl="0" eaLnBrk="1" latinLnBrk="0" hangingPunct="1">
                <a:defRPr sz="2000" kern="1200">
                  <a:solidFill>
                    <a:schemeClr val="tx2"/>
                  </a:solidFill>
                  <a:latin typeface="Times New Roman CE" panose="02020603050405020304" pitchFamily="18" charset="0"/>
                  <a:ea typeface="+mn-ea"/>
                  <a:cs typeface="+mn-cs"/>
                </a:defRPr>
              </a:lvl9pPr>
            </a:lstStyle>
            <a:p>
              <a:pPr>
                <a:defRPr/>
              </a:pPr>
              <a:endParaRPr lang="pl-PL"/>
            </a:p>
          </p:txBody>
        </p:sp>
        <p:sp>
          <p:nvSpPr>
            <p:cNvPr id="9" name="Łuk 8"/>
            <p:cNvSpPr/>
            <p:nvPr/>
          </p:nvSpPr>
          <p:spPr bwMode="auto">
            <a:xfrm flipV="1">
              <a:off x="7370445" y="1333500"/>
              <a:ext cx="914400" cy="914400"/>
            </a:xfrm>
            <a:prstGeom prst="arc">
              <a:avLst>
                <a:gd name="adj1" fmla="val 10735145"/>
                <a:gd name="adj2" fmla="val 0"/>
              </a:avLst>
            </a:prstGeom>
            <a:solidFill>
              <a:srgbClr val="FAFD00"/>
            </a:solidFill>
            <a:ln w="12700" cap="flat" cmpd="sng" algn="ctr">
              <a:solidFill>
                <a:srgbClr val="FF0000"/>
              </a:solidFill>
              <a:prstDash val="solid"/>
              <a:round/>
              <a:headEnd type="none" w="med" len="med"/>
              <a:tailEnd type="none" w="med" len="med"/>
            </a:ln>
            <a:effectLst/>
            <a:extLst/>
          </p:spPr>
          <p:txBody>
            <a:bodyPr/>
            <a:lstStyle>
              <a:defPPr>
                <a:defRPr lang="en-US"/>
              </a:defPPr>
              <a:lvl1pPr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1pPr>
              <a:lvl2pPr marL="4572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2pPr>
              <a:lvl3pPr marL="9144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3pPr>
              <a:lvl4pPr marL="13716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4pPr>
              <a:lvl5pPr marL="18288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5pPr>
              <a:lvl6pPr marL="2286000" algn="l" defTabSz="914400" rtl="0" eaLnBrk="1" latinLnBrk="0" hangingPunct="1">
                <a:defRPr sz="2000" kern="1200">
                  <a:solidFill>
                    <a:schemeClr val="tx2"/>
                  </a:solidFill>
                  <a:latin typeface="Times New Roman CE" panose="02020603050405020304" pitchFamily="18" charset="0"/>
                  <a:ea typeface="+mn-ea"/>
                  <a:cs typeface="+mn-cs"/>
                </a:defRPr>
              </a:lvl6pPr>
              <a:lvl7pPr marL="2743200" algn="l" defTabSz="914400" rtl="0" eaLnBrk="1" latinLnBrk="0" hangingPunct="1">
                <a:defRPr sz="2000" kern="1200">
                  <a:solidFill>
                    <a:schemeClr val="tx2"/>
                  </a:solidFill>
                  <a:latin typeface="Times New Roman CE" panose="02020603050405020304" pitchFamily="18" charset="0"/>
                  <a:ea typeface="+mn-ea"/>
                  <a:cs typeface="+mn-cs"/>
                </a:defRPr>
              </a:lvl7pPr>
              <a:lvl8pPr marL="3200400" algn="l" defTabSz="914400" rtl="0" eaLnBrk="1" latinLnBrk="0" hangingPunct="1">
                <a:defRPr sz="2000" kern="1200">
                  <a:solidFill>
                    <a:schemeClr val="tx2"/>
                  </a:solidFill>
                  <a:latin typeface="Times New Roman CE" panose="02020603050405020304" pitchFamily="18" charset="0"/>
                  <a:ea typeface="+mn-ea"/>
                  <a:cs typeface="+mn-cs"/>
                </a:defRPr>
              </a:lvl8pPr>
              <a:lvl9pPr marL="3657600" algn="l" defTabSz="914400" rtl="0" eaLnBrk="1" latinLnBrk="0" hangingPunct="1">
                <a:defRPr sz="2000" kern="1200">
                  <a:solidFill>
                    <a:schemeClr val="tx2"/>
                  </a:solidFill>
                  <a:latin typeface="Times New Roman CE" panose="02020603050405020304" pitchFamily="18" charset="0"/>
                  <a:ea typeface="+mn-ea"/>
                  <a:cs typeface="+mn-cs"/>
                </a:defRPr>
              </a:lvl9pPr>
            </a:lstStyle>
            <a:p>
              <a:pPr>
                <a:defRPr/>
              </a:pPr>
              <a:endParaRPr lang="pl-PL"/>
            </a:p>
          </p:txBody>
        </p:sp>
      </p:gr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pl-PL" altLang="pl-PL" smtClean="0"/>
              <a:t>Czynniki redukcji kosztów konserwacji (3)</a:t>
            </a:r>
          </a:p>
        </p:txBody>
      </p:sp>
      <p:sp>
        <p:nvSpPr>
          <p:cNvPr id="12291" name="pole tekstowe 1"/>
          <p:cNvSpPr txBox="1">
            <a:spLocks noChangeArrowheads="1"/>
          </p:cNvSpPr>
          <p:nvPr/>
        </p:nvSpPr>
        <p:spPr bwMode="auto">
          <a:xfrm>
            <a:off x="254000" y="1112838"/>
            <a:ext cx="87550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2400" b="1"/>
              <a:t>Właściwa </a:t>
            </a:r>
            <a:r>
              <a:rPr lang="pl-PL" altLang="pl-PL" sz="2400" b="1">
                <a:solidFill>
                  <a:srgbClr val="FF0000"/>
                </a:solidFill>
              </a:rPr>
              <a:t>dekompozycja</a:t>
            </a:r>
            <a:r>
              <a:rPr lang="pl-PL" altLang="pl-PL" sz="2400" b="1"/>
              <a:t> oprogramowania (podział na części) jest istotnym czynnikiem zmniejszającym koszt konserwacji</a:t>
            </a:r>
          </a:p>
        </p:txBody>
      </p:sp>
      <p:sp>
        <p:nvSpPr>
          <p:cNvPr id="12292" name="pole tekstowe 2"/>
          <p:cNvSpPr txBox="1">
            <a:spLocks noChangeArrowheads="1"/>
          </p:cNvSpPr>
          <p:nvPr/>
        </p:nvSpPr>
        <p:spPr bwMode="auto">
          <a:xfrm>
            <a:off x="254000" y="2022475"/>
            <a:ext cx="8890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000">
                <a:solidFill>
                  <a:schemeClr val="tx2"/>
                </a:solidFill>
                <a:latin typeface="Times New Roman CE" panose="02020603050405020304" pitchFamily="18" charset="0"/>
              </a:defRPr>
            </a:lvl1pPr>
            <a:lvl2pPr marL="800100" indent="-34290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buFont typeface="Arial" panose="020B0604020202020204" pitchFamily="34" charset="0"/>
              <a:buChar char="•"/>
            </a:pPr>
            <a:r>
              <a:rPr lang="pl-PL" altLang="pl-PL" sz="2400" b="1"/>
              <a:t>Podział ma </a:t>
            </a:r>
            <a:r>
              <a:rPr lang="pl-PL" altLang="pl-PL" sz="2400" b="1">
                <a:solidFill>
                  <a:srgbClr val="FF0000"/>
                </a:solidFill>
              </a:rPr>
              <a:t>moduły</a:t>
            </a:r>
            <a:r>
              <a:rPr lang="pl-PL" altLang="pl-PL" sz="2400" b="1"/>
              <a:t> </a:t>
            </a:r>
            <a:r>
              <a:rPr lang="pl-PL" altLang="pl-PL" sz="2400"/>
              <a:t>z dobrze wyspecyfikowanym interfejsem pomiędzy modułami</a:t>
            </a:r>
          </a:p>
          <a:p>
            <a:pPr lvl="1">
              <a:buFont typeface="Arial" panose="020B0604020202020204" pitchFamily="34" charset="0"/>
              <a:buChar char="•"/>
            </a:pPr>
            <a:r>
              <a:rPr lang="pl-PL" altLang="pl-PL"/>
              <a:t>Umożliwia wymianę wadliwego lub przestarzałego modułu</a:t>
            </a:r>
          </a:p>
          <a:p>
            <a:pPr lvl="1">
              <a:buFont typeface="Arial" panose="020B0604020202020204" pitchFamily="34" charset="0"/>
              <a:buChar char="•"/>
            </a:pPr>
            <a:r>
              <a:rPr lang="pl-PL" altLang="pl-PL"/>
              <a:t>Zmniejsza przestrzeń oddziaływania błędu w oprogramowaniu</a:t>
            </a:r>
          </a:p>
          <a:p>
            <a:pPr>
              <a:buFont typeface="Arial" panose="020B0604020202020204" pitchFamily="34" charset="0"/>
              <a:buChar char="•"/>
            </a:pPr>
            <a:r>
              <a:rPr lang="pl-PL" altLang="pl-PL" sz="2400" b="1"/>
              <a:t>Warstwy systemu </a:t>
            </a:r>
            <a:r>
              <a:rPr lang="pl-PL" altLang="pl-PL" sz="2400"/>
              <a:t>zgodne z ich specjalizacją lub kierunkiem przekazywania sterowania</a:t>
            </a:r>
          </a:p>
          <a:p>
            <a:pPr lvl="1">
              <a:buFont typeface="Arial" panose="020B0604020202020204" pitchFamily="34" charset="0"/>
              <a:buChar char="•"/>
            </a:pPr>
            <a:r>
              <a:rPr lang="pl-PL" altLang="pl-PL"/>
              <a:t>MVC: Model-View-Controller (baza danych, interfejs użytkownika, logika biznesowa) </a:t>
            </a:r>
          </a:p>
          <a:p>
            <a:pPr lvl="1">
              <a:buFont typeface="Arial" panose="020B0604020202020204" pitchFamily="34" charset="0"/>
              <a:buChar char="•"/>
            </a:pPr>
            <a:r>
              <a:rPr lang="pl-PL" altLang="pl-PL"/>
              <a:t>Klient-serwer</a:t>
            </a:r>
          </a:p>
          <a:p>
            <a:pPr lvl="1">
              <a:buFont typeface="Arial" panose="020B0604020202020204" pitchFamily="34" charset="0"/>
              <a:buChar char="•"/>
            </a:pPr>
            <a:r>
              <a:rPr lang="pl-PL" altLang="pl-PL"/>
              <a:t>Warstwy zależne od poziomu abstrakcji oprogramowania</a:t>
            </a:r>
          </a:p>
          <a:p>
            <a:pPr>
              <a:buFont typeface="Arial" panose="020B0604020202020204" pitchFamily="34" charset="0"/>
              <a:buChar char="•"/>
            </a:pPr>
            <a:r>
              <a:rPr lang="pl-PL" altLang="pl-PL" sz="2400" b="1"/>
              <a:t>Programowanie aspektowe </a:t>
            </a:r>
            <a:r>
              <a:rPr lang="pl-PL" altLang="pl-PL" sz="2400"/>
              <a:t>– niezależne programowanie zaplątanych (</a:t>
            </a:r>
            <a:r>
              <a:rPr lang="pl-PL" altLang="pl-PL" sz="2400" i="1"/>
              <a:t>tangled</a:t>
            </a:r>
            <a:r>
              <a:rPr lang="pl-PL" altLang="pl-PL" sz="2400"/>
              <a:t>) cech oprogramowania</a:t>
            </a:r>
          </a:p>
          <a:p>
            <a:pPr lvl="1">
              <a:buFont typeface="Arial" panose="020B0604020202020204" pitchFamily="34" charset="0"/>
              <a:buChar char="•"/>
            </a:pPr>
            <a:r>
              <a:rPr lang="pl-PL" altLang="pl-PL"/>
              <a:t>Dużo szumu, ale niewiele efektów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32"/>
          <p:cNvSpPr>
            <a:spLocks noChangeArrowheads="1"/>
          </p:cNvSpPr>
          <p:nvPr/>
        </p:nvSpPr>
        <p:spPr bwMode="auto">
          <a:xfrm>
            <a:off x="260350" y="1755775"/>
            <a:ext cx="7088188" cy="360363"/>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3315" name="Rectangle 1026"/>
          <p:cNvSpPr>
            <a:spLocks noGrp="1" noChangeArrowheads="1"/>
          </p:cNvSpPr>
          <p:nvPr>
            <p:ph type="title"/>
          </p:nvPr>
        </p:nvSpPr>
        <p:spPr/>
        <p:txBody>
          <a:bodyPr/>
          <a:lstStyle/>
          <a:p>
            <a:r>
              <a:rPr lang="pl-PL" altLang="pl-PL" smtClean="0"/>
              <a:t>Narzędzia i metody konserwacji oprogramowania</a:t>
            </a:r>
          </a:p>
        </p:txBody>
      </p:sp>
      <p:sp>
        <p:nvSpPr>
          <p:cNvPr id="13316" name="Text Box 1028"/>
          <p:cNvSpPr txBox="1">
            <a:spLocks noChangeArrowheads="1"/>
          </p:cNvSpPr>
          <p:nvPr/>
        </p:nvSpPr>
        <p:spPr bwMode="auto">
          <a:xfrm>
            <a:off x="604838" y="995363"/>
            <a:ext cx="8539162" cy="571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Aft>
                <a:spcPct val="45000"/>
              </a:spcAft>
            </a:pPr>
            <a:r>
              <a:rPr lang="pl-PL" altLang="pl-PL"/>
              <a:t>Mogą być użyte wszystkie narzędzia stosowane do analizy, projektowania, konstruowania i testowania oprogramowania. </a:t>
            </a:r>
          </a:p>
          <a:p>
            <a:pPr>
              <a:spcAft>
                <a:spcPct val="45000"/>
              </a:spcAft>
            </a:pPr>
            <a:r>
              <a:rPr lang="pl-PL" altLang="pl-PL"/>
              <a:t>W tej fazie pojawiają się także specjalne narzędzia i metody:</a:t>
            </a:r>
          </a:p>
          <a:p>
            <a:pPr>
              <a:spcAft>
                <a:spcPct val="45000"/>
              </a:spcAft>
            </a:pPr>
            <a:r>
              <a:rPr lang="pl-PL" altLang="pl-PL" b="1"/>
              <a:t>Narzędzia nawigacyjne. </a:t>
            </a:r>
            <a:r>
              <a:rPr lang="pl-PL" altLang="pl-PL"/>
              <a:t>Umożliwiają inżynierom oprogramowania na szybkie i łatwe odnajdywanie części oprogramowania, które ich interesują. </a:t>
            </a:r>
            <a:r>
              <a:rPr lang="pl-PL" altLang="pl-PL" sz="1800"/>
              <a:t>Typowe możliwości: identyfikacja miejsc użycia zmiennych, identyfikacja modułów, które używają danego modułu, wyświetlenie grafu wołań procedur, wyświetlenie drzewa deklaracji typów danych.</a:t>
            </a:r>
          </a:p>
          <a:p>
            <a:pPr>
              <a:spcAft>
                <a:spcPct val="45000"/>
              </a:spcAft>
            </a:pPr>
            <a:r>
              <a:rPr lang="pl-PL" altLang="pl-PL" b="1"/>
              <a:t>Narzędzia poprawiania kodu</a:t>
            </a:r>
            <a:r>
              <a:rPr lang="pl-PL" altLang="pl-PL"/>
              <a:t>. Umożliwiają reformatowanie i restrukturalizację kodu programu (</a:t>
            </a:r>
            <a:r>
              <a:rPr lang="pl-PL" altLang="pl-PL" i="1"/>
              <a:t>pretty printers</a:t>
            </a:r>
            <a:r>
              <a:rPr lang="pl-PL" altLang="pl-PL"/>
              <a:t>).</a:t>
            </a:r>
          </a:p>
          <a:p>
            <a:pPr>
              <a:spcAft>
                <a:spcPct val="45000"/>
              </a:spcAft>
            </a:pPr>
            <a:r>
              <a:rPr lang="pl-PL" altLang="pl-PL" b="1"/>
              <a:t>Narzędzia inżynierii odwrotnej </a:t>
            </a:r>
            <a:r>
              <a:rPr lang="pl-PL" altLang="pl-PL"/>
              <a:t>(</a:t>
            </a:r>
            <a:r>
              <a:rPr lang="pl-PL" altLang="pl-PL" i="1"/>
              <a:t>reverse engineering</a:t>
            </a:r>
            <a:r>
              <a:rPr lang="pl-PL" altLang="pl-PL"/>
              <a:t>), umożliwiające odtworzenie bardziej abstrakcyjnej postaci oprogramowania z postaci szczegółowej. </a:t>
            </a:r>
            <a:r>
              <a:rPr lang="pl-PL" altLang="pl-PL" sz="1800"/>
              <a:t>Np. odtworzenie dokumentacji technicznej na podstawie kodu programu, odtworzenie źródłowego kodu programu na podstawie kodu skompilowanego (dekompilacja), odtworzeniu modelu logicznego bazy danych na podstawie jej fizycznej struktury, odtworzenie pojęciowego diagramu klas na podstawie deklaracji w języku programowania, itp.</a:t>
            </a:r>
            <a:endParaRPr lang="pl-PL" altLang="pl-PL"/>
          </a:p>
        </p:txBody>
      </p:sp>
      <p:sp>
        <p:nvSpPr>
          <p:cNvPr id="13317" name="AutoShape 1029"/>
          <p:cNvSpPr>
            <a:spLocks noChangeArrowheads="1"/>
          </p:cNvSpPr>
          <p:nvPr/>
        </p:nvSpPr>
        <p:spPr bwMode="auto">
          <a:xfrm>
            <a:off x="141288" y="4541838"/>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3318" name="AutoShape 1030"/>
          <p:cNvSpPr>
            <a:spLocks noChangeArrowheads="1"/>
          </p:cNvSpPr>
          <p:nvPr/>
        </p:nvSpPr>
        <p:spPr bwMode="auto">
          <a:xfrm>
            <a:off x="141288" y="2211388"/>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3319" name="AutoShape 1031"/>
          <p:cNvSpPr>
            <a:spLocks noChangeArrowheads="1"/>
          </p:cNvSpPr>
          <p:nvPr/>
        </p:nvSpPr>
        <p:spPr bwMode="auto">
          <a:xfrm>
            <a:off x="141288" y="3789363"/>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pl-PL" altLang="pl-PL" smtClean="0"/>
              <a:t>Odtworzenie diagramu klas na podstawie SQL</a:t>
            </a:r>
          </a:p>
        </p:txBody>
      </p:sp>
      <p:sp>
        <p:nvSpPr>
          <p:cNvPr id="14339" name="Text Box 3"/>
          <p:cNvSpPr txBox="1">
            <a:spLocks noChangeArrowheads="1"/>
          </p:cNvSpPr>
          <p:nvPr/>
        </p:nvSpPr>
        <p:spPr bwMode="auto">
          <a:xfrm>
            <a:off x="61913" y="938213"/>
            <a:ext cx="4195762" cy="5635625"/>
          </a:xfrm>
          <a:prstGeom prst="rect">
            <a:avLst/>
          </a:prstGeom>
          <a:noFill/>
          <a:ln w="12700">
            <a:solidFill>
              <a:srgbClr val="2F61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a:latin typeface="Courier" pitchFamily="49" charset="0"/>
              </a:rPr>
              <a:t>CREATE TABLE Relacja1(</a:t>
            </a:r>
          </a:p>
          <a:p>
            <a:r>
              <a:rPr lang="pl-PL" altLang="pl-PL" sz="1400">
                <a:latin typeface="Courier" pitchFamily="49" charset="0"/>
              </a:rPr>
              <a:t>	Pole1 TEXT NOT NULL,</a:t>
            </a:r>
          </a:p>
          <a:p>
            <a:r>
              <a:rPr lang="pl-PL" altLang="pl-PL" sz="1400">
                <a:latin typeface="Courier" pitchFamily="49" charset="0"/>
              </a:rPr>
              <a:t>	Pole2 TEXT NOT NULL,</a:t>
            </a:r>
          </a:p>
          <a:p>
            <a:r>
              <a:rPr lang="pl-PL" altLang="pl-PL" sz="1400">
                <a:latin typeface="Courier" pitchFamily="49" charset="0"/>
              </a:rPr>
              <a:t>	PRIMARY KEY ( Pole1 )</a:t>
            </a:r>
          </a:p>
          <a:p>
            <a:r>
              <a:rPr lang="pl-PL" altLang="pl-PL" sz="1400">
                <a:latin typeface="Courier" pitchFamily="49" charset="0"/>
              </a:rPr>
              <a:t>)</a:t>
            </a:r>
          </a:p>
          <a:p>
            <a:r>
              <a:rPr lang="pl-PL" altLang="pl-PL" sz="1400">
                <a:latin typeface="Courier" pitchFamily="49" charset="0"/>
              </a:rPr>
              <a:t>CREATE TABLE Relacja2(</a:t>
            </a:r>
          </a:p>
          <a:p>
            <a:r>
              <a:rPr lang="pl-PL" altLang="pl-PL" sz="1400">
                <a:latin typeface="Courier" pitchFamily="49" charset="0"/>
              </a:rPr>
              <a:t>	Pole3 TEXT NOT NULL,</a:t>
            </a:r>
          </a:p>
          <a:p>
            <a:r>
              <a:rPr lang="pl-PL" altLang="pl-PL" sz="1400">
                <a:latin typeface="Courier" pitchFamily="49" charset="0"/>
              </a:rPr>
              <a:t>	Pole4 DATE NOT NULL,</a:t>
            </a:r>
          </a:p>
          <a:p>
            <a:r>
              <a:rPr lang="pl-PL" altLang="pl-PL" sz="1400">
                <a:latin typeface="Courier" pitchFamily="49" charset="0"/>
              </a:rPr>
              <a:t>	Pole1 TEXT NOT NULL,</a:t>
            </a:r>
          </a:p>
          <a:p>
            <a:r>
              <a:rPr lang="pl-PL" altLang="pl-PL" sz="1400">
                <a:latin typeface="Courier" pitchFamily="49" charset="0"/>
              </a:rPr>
              <a:t>	PRIMARY KEY ( Pole3 )</a:t>
            </a:r>
          </a:p>
          <a:p>
            <a:r>
              <a:rPr lang="pl-PL" altLang="pl-PL" sz="1400">
                <a:latin typeface="Courier" pitchFamily="49" charset="0"/>
              </a:rPr>
              <a:t>)</a:t>
            </a:r>
          </a:p>
          <a:p>
            <a:r>
              <a:rPr lang="pl-PL" altLang="pl-PL" sz="1400">
                <a:latin typeface="Courier" pitchFamily="49" charset="0"/>
              </a:rPr>
              <a:t>ALTER TABLE Relacja2 (</a:t>
            </a:r>
          </a:p>
          <a:p>
            <a:r>
              <a:rPr lang="pl-PL" altLang="pl-PL" sz="1400">
                <a:latin typeface="Courier" pitchFamily="49" charset="0"/>
              </a:rPr>
              <a:t>	ADD FOREIGN KEY ( Pole1 )</a:t>
            </a:r>
          </a:p>
          <a:p>
            <a:r>
              <a:rPr lang="pl-PL" altLang="pl-PL" sz="1400">
                <a:latin typeface="Courier" pitchFamily="49" charset="0"/>
              </a:rPr>
              <a:t>	REFERENCES Relacja1 ( Pole1 )</a:t>
            </a:r>
          </a:p>
          <a:p>
            <a:r>
              <a:rPr lang="pl-PL" altLang="pl-PL" sz="1400">
                <a:latin typeface="Courier" pitchFamily="49" charset="0"/>
              </a:rPr>
              <a:t>	   ON DELETE CASCADE</a:t>
            </a:r>
          </a:p>
          <a:p>
            <a:r>
              <a:rPr lang="pl-PL" altLang="pl-PL" sz="1400">
                <a:latin typeface="Courier" pitchFamily="49" charset="0"/>
              </a:rPr>
              <a:t>)</a:t>
            </a:r>
          </a:p>
          <a:p>
            <a:r>
              <a:rPr lang="pl-PL" altLang="pl-PL" sz="1400">
                <a:latin typeface="Courier" pitchFamily="49" charset="0"/>
              </a:rPr>
              <a:t>CREATE TABLE Relacja3(</a:t>
            </a:r>
          </a:p>
          <a:p>
            <a:r>
              <a:rPr lang="pl-PL" altLang="pl-PL" sz="1400">
                <a:latin typeface="Courier" pitchFamily="49" charset="0"/>
              </a:rPr>
              <a:t>	Pole5 TEXT NOT NULL,</a:t>
            </a:r>
          </a:p>
          <a:p>
            <a:r>
              <a:rPr lang="pl-PL" altLang="pl-PL" sz="1400">
                <a:latin typeface="Courier" pitchFamily="49" charset="0"/>
              </a:rPr>
              <a:t>	Pole6 DECIMAL NOT NULL,</a:t>
            </a:r>
          </a:p>
          <a:p>
            <a:r>
              <a:rPr lang="pl-PL" altLang="pl-PL" sz="1400">
                <a:latin typeface="Courier" pitchFamily="49" charset="0"/>
              </a:rPr>
              <a:t>	Pole3 TEXT NOT NULL,</a:t>
            </a:r>
          </a:p>
          <a:p>
            <a:r>
              <a:rPr lang="pl-PL" altLang="pl-PL" sz="1400">
                <a:latin typeface="Courier" pitchFamily="49" charset="0"/>
              </a:rPr>
              <a:t>	PRIMARY KEY ( Pole5 )</a:t>
            </a:r>
          </a:p>
          <a:p>
            <a:r>
              <a:rPr lang="pl-PL" altLang="pl-PL" sz="1400">
                <a:latin typeface="Courier" pitchFamily="49" charset="0"/>
              </a:rPr>
              <a:t>)</a:t>
            </a:r>
          </a:p>
          <a:p>
            <a:r>
              <a:rPr lang="pl-PL" altLang="pl-PL" sz="1400">
                <a:latin typeface="Courier" pitchFamily="49" charset="0"/>
              </a:rPr>
              <a:t>ALTER TABLE Relacja3 (</a:t>
            </a:r>
          </a:p>
          <a:p>
            <a:r>
              <a:rPr lang="pl-PL" altLang="pl-PL" sz="1400">
                <a:latin typeface="Courier" pitchFamily="49" charset="0"/>
              </a:rPr>
              <a:t>	ADD FOREIGN KEY ( Pole3 )</a:t>
            </a:r>
          </a:p>
          <a:p>
            <a:r>
              <a:rPr lang="pl-PL" altLang="pl-PL" sz="1400">
                <a:latin typeface="Courier" pitchFamily="49" charset="0"/>
              </a:rPr>
              <a:t>	REFERENCES Relacja2 ( Pole3 )</a:t>
            </a:r>
          </a:p>
          <a:p>
            <a:r>
              <a:rPr lang="pl-PL" altLang="pl-PL" sz="1400">
                <a:latin typeface="Courier" pitchFamily="49" charset="0"/>
              </a:rPr>
              <a:t>)</a:t>
            </a:r>
          </a:p>
        </p:txBody>
      </p:sp>
      <p:sp>
        <p:nvSpPr>
          <p:cNvPr id="14340" name="Text Box 4"/>
          <p:cNvSpPr txBox="1">
            <a:spLocks noChangeArrowheads="1"/>
          </p:cNvSpPr>
          <p:nvPr/>
        </p:nvSpPr>
        <p:spPr bwMode="auto">
          <a:xfrm>
            <a:off x="7500938" y="998538"/>
            <a:ext cx="996950" cy="928687"/>
          </a:xfrm>
          <a:prstGeom prst="rect">
            <a:avLst/>
          </a:prstGeom>
          <a:solidFill>
            <a:srgbClr val="FFFFCC"/>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Relacja1</a:t>
            </a:r>
          </a:p>
          <a:p>
            <a:r>
              <a:rPr lang="pl-PL" altLang="pl-PL" sz="1800" u="sng"/>
              <a:t>Pole1</a:t>
            </a:r>
            <a:endParaRPr lang="pl-PL" altLang="pl-PL" sz="1800"/>
          </a:p>
          <a:p>
            <a:r>
              <a:rPr lang="pl-PL" altLang="pl-PL" sz="1800"/>
              <a:t>Pole2</a:t>
            </a:r>
          </a:p>
        </p:txBody>
      </p:sp>
      <p:sp>
        <p:nvSpPr>
          <p:cNvPr id="14341" name="Text Box 5"/>
          <p:cNvSpPr txBox="1">
            <a:spLocks noChangeArrowheads="1"/>
          </p:cNvSpPr>
          <p:nvPr/>
        </p:nvSpPr>
        <p:spPr bwMode="auto">
          <a:xfrm>
            <a:off x="7437438" y="3114675"/>
            <a:ext cx="1123950" cy="1203325"/>
          </a:xfrm>
          <a:prstGeom prst="rect">
            <a:avLst/>
          </a:prstGeom>
          <a:solidFill>
            <a:srgbClr val="FFFFCC"/>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Relacja2</a:t>
            </a:r>
          </a:p>
          <a:p>
            <a:r>
              <a:rPr lang="pl-PL" altLang="pl-PL" sz="1800" u="sng"/>
              <a:t>Pole3</a:t>
            </a:r>
            <a:endParaRPr lang="pl-PL" altLang="pl-PL" sz="1800"/>
          </a:p>
          <a:p>
            <a:r>
              <a:rPr lang="pl-PL" altLang="pl-PL" sz="1800"/>
              <a:t>Pole4</a:t>
            </a:r>
          </a:p>
          <a:p>
            <a:r>
              <a:rPr lang="pl-PL" altLang="pl-PL" sz="1800">
                <a:solidFill>
                  <a:srgbClr val="FC0128"/>
                </a:solidFill>
              </a:rPr>
              <a:t>      /Pole1</a:t>
            </a:r>
          </a:p>
        </p:txBody>
      </p:sp>
      <p:sp>
        <p:nvSpPr>
          <p:cNvPr id="14342" name="Text Box 6"/>
          <p:cNvSpPr txBox="1">
            <a:spLocks noChangeArrowheads="1"/>
          </p:cNvSpPr>
          <p:nvPr/>
        </p:nvSpPr>
        <p:spPr bwMode="auto">
          <a:xfrm>
            <a:off x="7437438" y="5292725"/>
            <a:ext cx="1123950" cy="1203325"/>
          </a:xfrm>
          <a:prstGeom prst="rect">
            <a:avLst/>
          </a:prstGeom>
          <a:solidFill>
            <a:srgbClr val="FFFFCC"/>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Relacja3</a:t>
            </a:r>
          </a:p>
          <a:p>
            <a:r>
              <a:rPr lang="pl-PL" altLang="pl-PL" sz="1800" u="sng"/>
              <a:t>Pole5</a:t>
            </a:r>
            <a:endParaRPr lang="pl-PL" altLang="pl-PL" sz="1800"/>
          </a:p>
          <a:p>
            <a:r>
              <a:rPr lang="pl-PL" altLang="pl-PL" sz="1800"/>
              <a:t>Pole6</a:t>
            </a:r>
          </a:p>
          <a:p>
            <a:r>
              <a:rPr lang="pl-PL" altLang="pl-PL" sz="1800">
                <a:solidFill>
                  <a:srgbClr val="FC0128"/>
                </a:solidFill>
              </a:rPr>
              <a:t>      /Pole3</a:t>
            </a:r>
          </a:p>
        </p:txBody>
      </p:sp>
      <p:sp>
        <p:nvSpPr>
          <p:cNvPr id="14343" name="Line 7"/>
          <p:cNvSpPr>
            <a:spLocks noChangeShapeType="1"/>
          </p:cNvSpPr>
          <p:nvPr/>
        </p:nvSpPr>
        <p:spPr bwMode="auto">
          <a:xfrm>
            <a:off x="7491413" y="1352550"/>
            <a:ext cx="10144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4344" name="Line 8"/>
          <p:cNvSpPr>
            <a:spLocks noChangeShapeType="1"/>
          </p:cNvSpPr>
          <p:nvPr/>
        </p:nvSpPr>
        <p:spPr bwMode="auto">
          <a:xfrm flipV="1">
            <a:off x="7445375" y="3454400"/>
            <a:ext cx="11096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4345" name="Line 9"/>
          <p:cNvSpPr>
            <a:spLocks noChangeShapeType="1"/>
          </p:cNvSpPr>
          <p:nvPr/>
        </p:nvSpPr>
        <p:spPr bwMode="auto">
          <a:xfrm>
            <a:off x="7445375" y="5645150"/>
            <a:ext cx="11096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4346" name="Line 10"/>
          <p:cNvSpPr>
            <a:spLocks noChangeShapeType="1"/>
          </p:cNvSpPr>
          <p:nvPr/>
        </p:nvSpPr>
        <p:spPr bwMode="auto">
          <a:xfrm>
            <a:off x="7999413" y="1933575"/>
            <a:ext cx="0" cy="1187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4347" name="Line 11"/>
          <p:cNvSpPr>
            <a:spLocks noChangeShapeType="1"/>
          </p:cNvSpPr>
          <p:nvPr/>
        </p:nvSpPr>
        <p:spPr bwMode="auto">
          <a:xfrm>
            <a:off x="7999413" y="4321175"/>
            <a:ext cx="0" cy="9763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nvGrpSpPr>
          <p:cNvPr id="14348" name="Group 29"/>
          <p:cNvGrpSpPr>
            <a:grpSpLocks/>
          </p:cNvGrpSpPr>
          <p:nvPr/>
        </p:nvGrpSpPr>
        <p:grpSpPr bwMode="auto">
          <a:xfrm>
            <a:off x="3783013" y="1254125"/>
            <a:ext cx="920750" cy="2414588"/>
            <a:chOff x="2383" y="790"/>
            <a:chExt cx="580" cy="1521"/>
          </a:xfrm>
        </p:grpSpPr>
        <p:sp>
          <p:nvSpPr>
            <p:cNvPr id="14360" name="Line 16"/>
            <p:cNvSpPr>
              <a:spLocks noChangeShapeType="1"/>
            </p:cNvSpPr>
            <p:nvPr/>
          </p:nvSpPr>
          <p:spPr bwMode="auto">
            <a:xfrm flipH="1">
              <a:off x="2383" y="818"/>
              <a:ext cx="569"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4361" name="Line 17"/>
            <p:cNvSpPr>
              <a:spLocks noChangeShapeType="1"/>
            </p:cNvSpPr>
            <p:nvPr/>
          </p:nvSpPr>
          <p:spPr bwMode="auto">
            <a:xfrm flipH="1">
              <a:off x="2383" y="1755"/>
              <a:ext cx="569"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4362" name="Line 18"/>
            <p:cNvSpPr>
              <a:spLocks noChangeShapeType="1"/>
            </p:cNvSpPr>
            <p:nvPr/>
          </p:nvSpPr>
          <p:spPr bwMode="auto">
            <a:xfrm>
              <a:off x="2942" y="818"/>
              <a:ext cx="0" cy="148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4363" name="Text Box 19"/>
            <p:cNvSpPr txBox="1">
              <a:spLocks noChangeArrowheads="1"/>
            </p:cNvSpPr>
            <p:nvPr/>
          </p:nvSpPr>
          <p:spPr bwMode="auto">
            <a:xfrm>
              <a:off x="2415" y="790"/>
              <a:ext cx="54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klucz</a:t>
              </a:r>
            </a:p>
            <a:p>
              <a:r>
                <a:rPr lang="pl-PL" altLang="pl-PL" sz="1800"/>
                <a:t>główny</a:t>
              </a:r>
            </a:p>
          </p:txBody>
        </p:sp>
        <p:sp>
          <p:nvSpPr>
            <p:cNvPr id="14364" name="Text Box 20"/>
            <p:cNvSpPr txBox="1">
              <a:spLocks noChangeArrowheads="1"/>
            </p:cNvSpPr>
            <p:nvPr/>
          </p:nvSpPr>
          <p:spPr bwMode="auto">
            <a:xfrm>
              <a:off x="2494" y="1791"/>
              <a:ext cx="42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klucz</a:t>
              </a:r>
            </a:p>
            <a:p>
              <a:r>
                <a:rPr lang="pl-PL" altLang="pl-PL" sz="1800"/>
                <a:t>obcy</a:t>
              </a:r>
            </a:p>
          </p:txBody>
        </p:sp>
        <p:sp>
          <p:nvSpPr>
            <p:cNvPr id="14365" name="Line 28"/>
            <p:cNvSpPr>
              <a:spLocks noChangeShapeType="1"/>
            </p:cNvSpPr>
            <p:nvPr/>
          </p:nvSpPr>
          <p:spPr bwMode="auto">
            <a:xfrm flipH="1">
              <a:off x="2383" y="2311"/>
              <a:ext cx="569"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sp>
        <p:nvSpPr>
          <p:cNvPr id="14349" name="Line 31"/>
          <p:cNvSpPr>
            <a:spLocks noChangeShapeType="1"/>
          </p:cNvSpPr>
          <p:nvPr/>
        </p:nvSpPr>
        <p:spPr bwMode="auto">
          <a:xfrm flipH="1">
            <a:off x="4852988" y="2366963"/>
            <a:ext cx="903287"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4350" name="Line 32"/>
          <p:cNvSpPr>
            <a:spLocks noChangeShapeType="1"/>
          </p:cNvSpPr>
          <p:nvPr/>
        </p:nvSpPr>
        <p:spPr bwMode="auto">
          <a:xfrm flipH="1">
            <a:off x="4852988" y="5086350"/>
            <a:ext cx="903287"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4351" name="Line 33"/>
          <p:cNvSpPr>
            <a:spLocks noChangeShapeType="1"/>
          </p:cNvSpPr>
          <p:nvPr/>
        </p:nvSpPr>
        <p:spPr bwMode="auto">
          <a:xfrm>
            <a:off x="5740400" y="2366963"/>
            <a:ext cx="0" cy="3587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4352" name="Text Box 34"/>
          <p:cNvSpPr txBox="1">
            <a:spLocks noChangeArrowheads="1"/>
          </p:cNvSpPr>
          <p:nvPr/>
        </p:nvSpPr>
        <p:spPr bwMode="auto">
          <a:xfrm>
            <a:off x="4903788" y="2322513"/>
            <a:ext cx="869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klucz</a:t>
            </a:r>
          </a:p>
          <a:p>
            <a:r>
              <a:rPr lang="pl-PL" altLang="pl-PL" sz="1800"/>
              <a:t>główny</a:t>
            </a:r>
          </a:p>
        </p:txBody>
      </p:sp>
      <p:sp>
        <p:nvSpPr>
          <p:cNvPr id="14353" name="Text Box 35"/>
          <p:cNvSpPr txBox="1">
            <a:spLocks noChangeArrowheads="1"/>
          </p:cNvSpPr>
          <p:nvPr/>
        </p:nvSpPr>
        <p:spPr bwMode="auto">
          <a:xfrm>
            <a:off x="4903788" y="5173663"/>
            <a:ext cx="679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klucz</a:t>
            </a:r>
          </a:p>
          <a:p>
            <a:r>
              <a:rPr lang="pl-PL" altLang="pl-PL" sz="1800"/>
              <a:t>obcy</a:t>
            </a:r>
          </a:p>
        </p:txBody>
      </p:sp>
      <p:sp>
        <p:nvSpPr>
          <p:cNvPr id="14354" name="Line 36"/>
          <p:cNvSpPr>
            <a:spLocks noChangeShapeType="1"/>
          </p:cNvSpPr>
          <p:nvPr/>
        </p:nvSpPr>
        <p:spPr bwMode="auto">
          <a:xfrm flipH="1">
            <a:off x="4852988" y="5969000"/>
            <a:ext cx="903287"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4355" name="AutoShape 37"/>
          <p:cNvSpPr>
            <a:spLocks noChangeArrowheads="1"/>
          </p:cNvSpPr>
          <p:nvPr/>
        </p:nvSpPr>
        <p:spPr bwMode="auto">
          <a:xfrm>
            <a:off x="7942263" y="1943100"/>
            <a:ext cx="123825" cy="222250"/>
          </a:xfrm>
          <a:prstGeom prst="diamond">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4356" name="Arc 38"/>
          <p:cNvSpPr>
            <a:spLocks/>
          </p:cNvSpPr>
          <p:nvPr/>
        </p:nvSpPr>
        <p:spPr bwMode="auto">
          <a:xfrm flipV="1">
            <a:off x="3314700" y="1273175"/>
            <a:ext cx="4594225" cy="2809875"/>
          </a:xfrm>
          <a:custGeom>
            <a:avLst/>
            <a:gdLst>
              <a:gd name="T0" fmla="*/ 0 w 20612"/>
              <a:gd name="T1" fmla="*/ 0 h 21600"/>
              <a:gd name="T2" fmla="*/ 2147483646 w 20612"/>
              <a:gd name="T3" fmla="*/ 2147483646 h 21600"/>
              <a:gd name="T4" fmla="*/ 0 w 20612"/>
              <a:gd name="T5" fmla="*/ 2147483646 h 21600"/>
              <a:gd name="T6" fmla="*/ 0 60000 65536"/>
              <a:gd name="T7" fmla="*/ 0 60000 65536"/>
              <a:gd name="T8" fmla="*/ 0 60000 65536"/>
            </a:gdLst>
            <a:ahLst/>
            <a:cxnLst>
              <a:cxn ang="T6">
                <a:pos x="T0" y="T1"/>
              </a:cxn>
              <a:cxn ang="T7">
                <a:pos x="T2" y="T3"/>
              </a:cxn>
              <a:cxn ang="T8">
                <a:pos x="T4" y="T5"/>
              </a:cxn>
            </a:cxnLst>
            <a:rect l="0" t="0" r="r" b="b"/>
            <a:pathLst>
              <a:path w="20612" h="21600" fill="none" extrusionOk="0">
                <a:moveTo>
                  <a:pt x="0" y="0"/>
                </a:moveTo>
                <a:cubicBezTo>
                  <a:pt x="9441" y="0"/>
                  <a:pt x="17789" y="6132"/>
                  <a:pt x="20611" y="15142"/>
                </a:cubicBezTo>
              </a:path>
              <a:path w="20612" h="21600" stroke="0" extrusionOk="0">
                <a:moveTo>
                  <a:pt x="0" y="0"/>
                </a:moveTo>
                <a:cubicBezTo>
                  <a:pt x="9441" y="0"/>
                  <a:pt x="17789" y="6132"/>
                  <a:pt x="20611" y="15142"/>
                </a:cubicBezTo>
                <a:lnTo>
                  <a:pt x="0" y="21600"/>
                </a:lnTo>
                <a:lnTo>
                  <a:pt x="0" y="0"/>
                </a:lnTo>
                <a:close/>
              </a:path>
            </a:pathLst>
          </a:custGeom>
          <a:noFill/>
          <a:ln w="12700">
            <a:solidFill>
              <a:srgbClr val="FC0128"/>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4357" name="Line 42"/>
          <p:cNvSpPr>
            <a:spLocks noChangeShapeType="1"/>
          </p:cNvSpPr>
          <p:nvPr/>
        </p:nvSpPr>
        <p:spPr bwMode="auto">
          <a:xfrm>
            <a:off x="6172200" y="3871913"/>
            <a:ext cx="854075" cy="0"/>
          </a:xfrm>
          <a:prstGeom prst="line">
            <a:avLst/>
          </a:prstGeom>
          <a:noFill/>
          <a:ln w="762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4358" name="Text Box 43"/>
          <p:cNvSpPr txBox="1">
            <a:spLocks noChangeArrowheads="1"/>
          </p:cNvSpPr>
          <p:nvPr/>
        </p:nvSpPr>
        <p:spPr bwMode="auto">
          <a:xfrm>
            <a:off x="7966075" y="2886075"/>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latin typeface="Times New Roman" panose="02020603050405020304" pitchFamily="18" charset="0"/>
              </a:rPr>
              <a:t>*</a:t>
            </a:r>
            <a:endParaRPr lang="en-US" altLang="pl-PL" sz="1600">
              <a:latin typeface="Times New Roman" panose="02020603050405020304" pitchFamily="18" charset="0"/>
            </a:endParaRPr>
          </a:p>
        </p:txBody>
      </p:sp>
      <p:sp>
        <p:nvSpPr>
          <p:cNvPr id="14359" name="Text Box 44"/>
          <p:cNvSpPr txBox="1">
            <a:spLocks noChangeArrowheads="1"/>
          </p:cNvSpPr>
          <p:nvPr/>
        </p:nvSpPr>
        <p:spPr bwMode="auto">
          <a:xfrm>
            <a:off x="7966075" y="5057775"/>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latin typeface="Times New Roman" panose="02020603050405020304" pitchFamily="18" charset="0"/>
              </a:rPr>
              <a:t>*</a:t>
            </a:r>
            <a:endParaRPr lang="en-US" altLang="pl-PL" sz="1600">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pl-PL" altLang="pl-PL" smtClean="0"/>
              <a:t>Odtworzenie diagramu klas na podstawie C++</a:t>
            </a:r>
          </a:p>
        </p:txBody>
      </p:sp>
      <p:sp>
        <p:nvSpPr>
          <p:cNvPr id="15363" name="Text Box 3"/>
          <p:cNvSpPr txBox="1">
            <a:spLocks noChangeArrowheads="1"/>
          </p:cNvSpPr>
          <p:nvPr/>
        </p:nvSpPr>
        <p:spPr bwMode="auto">
          <a:xfrm>
            <a:off x="188913" y="747713"/>
            <a:ext cx="3663950" cy="5848350"/>
          </a:xfrm>
          <a:prstGeom prst="rect">
            <a:avLst/>
          </a:prstGeom>
          <a:noFill/>
          <a:ln w="12700">
            <a:solidFill>
              <a:srgbClr val="2F61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latin typeface="Courier" pitchFamily="49" charset="0"/>
              </a:rPr>
              <a:t>class</a:t>
            </a:r>
            <a:r>
              <a:rPr lang="pl-PL" altLang="pl-PL" sz="1400">
                <a:latin typeface="Courier" pitchFamily="49" charset="0"/>
              </a:rPr>
              <a:t> Klasa1</a:t>
            </a:r>
          </a:p>
          <a:p>
            <a:r>
              <a:rPr lang="pl-PL" altLang="pl-PL" sz="1400">
                <a:latin typeface="Courier" pitchFamily="49" charset="0"/>
              </a:rPr>
              <a:t>{</a:t>
            </a:r>
          </a:p>
          <a:p>
            <a:r>
              <a:rPr lang="pl-PL" altLang="pl-PL" sz="1400">
                <a:latin typeface="Courier" pitchFamily="49" charset="0"/>
              </a:rPr>
              <a:t>private:	long Pole2;</a:t>
            </a:r>
          </a:p>
          <a:p>
            <a:r>
              <a:rPr lang="pl-PL" altLang="pl-PL" sz="1400">
                <a:latin typeface="Courier" pitchFamily="49" charset="0"/>
              </a:rPr>
              <a:t>	double Pole2;</a:t>
            </a:r>
          </a:p>
          <a:p>
            <a:r>
              <a:rPr lang="pl-PL" altLang="pl-PL" sz="1400">
                <a:latin typeface="Courier" pitchFamily="49" charset="0"/>
              </a:rPr>
              <a:t>public:	void Metoda1();</a:t>
            </a:r>
          </a:p>
          <a:p>
            <a:r>
              <a:rPr lang="pl-PL" altLang="pl-PL" sz="1400">
                <a:latin typeface="Courier" pitchFamily="49" charset="0"/>
              </a:rPr>
              <a:t>	void Metoda2();</a:t>
            </a:r>
          </a:p>
          <a:p>
            <a:r>
              <a:rPr lang="pl-PL" altLang="pl-PL" sz="1400">
                <a:latin typeface="Courier" pitchFamily="49" charset="0"/>
              </a:rPr>
              <a:t>protected:</a:t>
            </a:r>
          </a:p>
          <a:p>
            <a:r>
              <a:rPr lang="pl-PL" altLang="pl-PL" sz="1400">
                <a:latin typeface="Courier" pitchFamily="49" charset="0"/>
              </a:rPr>
              <a:t>	Vector&lt;Klasa2*&gt; vKlasa2;</a:t>
            </a:r>
          </a:p>
          <a:p>
            <a:r>
              <a:rPr lang="pl-PL" altLang="pl-PL" sz="1400">
                <a:latin typeface="Courier" pitchFamily="49" charset="0"/>
              </a:rPr>
              <a:t>};</a:t>
            </a:r>
          </a:p>
          <a:p>
            <a:endParaRPr lang="pl-PL" altLang="pl-PL" sz="1400">
              <a:latin typeface="Courier" pitchFamily="49" charset="0"/>
            </a:endParaRPr>
          </a:p>
          <a:p>
            <a:r>
              <a:rPr lang="pl-PL" altLang="pl-PL" sz="1400" b="1">
                <a:latin typeface="Courier" pitchFamily="49" charset="0"/>
              </a:rPr>
              <a:t>class</a:t>
            </a:r>
            <a:r>
              <a:rPr lang="pl-PL" altLang="pl-PL" sz="1400">
                <a:latin typeface="Courier" pitchFamily="49" charset="0"/>
              </a:rPr>
              <a:t> Klasa2</a:t>
            </a:r>
          </a:p>
          <a:p>
            <a:r>
              <a:rPr lang="pl-PL" altLang="pl-PL" sz="1400">
                <a:latin typeface="Courier" pitchFamily="49" charset="0"/>
              </a:rPr>
              <a:t>{</a:t>
            </a:r>
          </a:p>
          <a:p>
            <a:r>
              <a:rPr lang="pl-PL" altLang="pl-PL" sz="1400">
                <a:latin typeface="Courier" pitchFamily="49" charset="0"/>
              </a:rPr>
              <a:t>private:	unsigned short Pole3;</a:t>
            </a:r>
          </a:p>
          <a:p>
            <a:r>
              <a:rPr lang="pl-PL" altLang="pl-PL" sz="1400">
                <a:latin typeface="Courier" pitchFamily="49" charset="0"/>
              </a:rPr>
              <a:t>	float Pole4;</a:t>
            </a:r>
          </a:p>
          <a:p>
            <a:r>
              <a:rPr lang="pl-PL" altLang="pl-PL" sz="1400">
                <a:latin typeface="Courier" pitchFamily="49" charset="0"/>
              </a:rPr>
              <a:t>public:	void Metoda3();</a:t>
            </a:r>
          </a:p>
          <a:p>
            <a:r>
              <a:rPr lang="pl-PL" altLang="pl-PL" sz="1400">
                <a:latin typeface="Courier" pitchFamily="49" charset="0"/>
              </a:rPr>
              <a:t> 	void Metoda4();</a:t>
            </a:r>
          </a:p>
          <a:p>
            <a:r>
              <a:rPr lang="pl-PL" altLang="pl-PL" sz="1400">
                <a:latin typeface="Courier" pitchFamily="49" charset="0"/>
              </a:rPr>
              <a:t>protected:</a:t>
            </a:r>
          </a:p>
          <a:p>
            <a:r>
              <a:rPr lang="pl-PL" altLang="pl-PL" sz="1400">
                <a:latin typeface="Courier" pitchFamily="49" charset="0"/>
              </a:rPr>
              <a:t>	Klasa1* pKlasa1;</a:t>
            </a:r>
          </a:p>
          <a:p>
            <a:r>
              <a:rPr lang="pl-PL" altLang="pl-PL" sz="1400">
                <a:latin typeface="Courier" pitchFamily="49" charset="0"/>
              </a:rPr>
              <a:t>};</a:t>
            </a:r>
          </a:p>
          <a:p>
            <a:endParaRPr lang="pl-PL" altLang="pl-PL" sz="1400">
              <a:latin typeface="Courier" pitchFamily="49" charset="0"/>
            </a:endParaRPr>
          </a:p>
          <a:p>
            <a:r>
              <a:rPr lang="pl-PL" altLang="pl-PL" sz="1400" b="1">
                <a:latin typeface="Courier" pitchFamily="49" charset="0"/>
              </a:rPr>
              <a:t>class</a:t>
            </a:r>
            <a:r>
              <a:rPr lang="pl-PL" altLang="pl-PL" sz="1400">
                <a:latin typeface="Courier" pitchFamily="49" charset="0"/>
              </a:rPr>
              <a:t> Klasa3 : </a:t>
            </a:r>
            <a:r>
              <a:rPr lang="pl-PL" altLang="pl-PL" sz="1400" b="1">
                <a:latin typeface="Courier" pitchFamily="49" charset="0"/>
              </a:rPr>
              <a:t>public</a:t>
            </a:r>
            <a:r>
              <a:rPr lang="pl-PL" altLang="pl-PL" sz="1400">
                <a:latin typeface="Courier" pitchFamily="49" charset="0"/>
              </a:rPr>
              <a:t> Klasa2</a:t>
            </a:r>
          </a:p>
          <a:p>
            <a:r>
              <a:rPr lang="pl-PL" altLang="pl-PL" sz="1400">
                <a:latin typeface="Courier" pitchFamily="49" charset="0"/>
              </a:rPr>
              <a:t>{</a:t>
            </a:r>
          </a:p>
          <a:p>
            <a:r>
              <a:rPr lang="pl-PL" altLang="pl-PL" sz="1400">
                <a:latin typeface="Courier" pitchFamily="49" charset="0"/>
              </a:rPr>
              <a:t>private:	long Pole5;</a:t>
            </a:r>
          </a:p>
          <a:p>
            <a:r>
              <a:rPr lang="pl-PL" altLang="pl-PL" sz="1400">
                <a:latin typeface="Courier" pitchFamily="49" charset="0"/>
              </a:rPr>
              <a:t>	double Pole6;</a:t>
            </a:r>
          </a:p>
          <a:p>
            <a:r>
              <a:rPr lang="pl-PL" altLang="pl-PL" sz="1400">
                <a:latin typeface="Courier" pitchFamily="49" charset="0"/>
              </a:rPr>
              <a:t>public:	void Metoda5();</a:t>
            </a:r>
          </a:p>
          <a:p>
            <a:r>
              <a:rPr lang="pl-PL" altLang="pl-PL" sz="1400">
                <a:latin typeface="Courier" pitchFamily="49" charset="0"/>
              </a:rPr>
              <a:t> 	void Metoda6();</a:t>
            </a:r>
          </a:p>
          <a:p>
            <a:r>
              <a:rPr lang="pl-PL" altLang="pl-PL" sz="1400">
                <a:latin typeface="Courier" pitchFamily="49" charset="0"/>
              </a:rPr>
              <a:t>};</a:t>
            </a:r>
          </a:p>
        </p:txBody>
      </p:sp>
      <p:sp>
        <p:nvSpPr>
          <p:cNvPr id="15364" name="Text Box 4"/>
          <p:cNvSpPr txBox="1">
            <a:spLocks noChangeArrowheads="1"/>
          </p:cNvSpPr>
          <p:nvPr/>
        </p:nvSpPr>
        <p:spPr bwMode="auto">
          <a:xfrm>
            <a:off x="5524500" y="792163"/>
            <a:ext cx="1009650" cy="1477962"/>
          </a:xfrm>
          <a:prstGeom prst="rect">
            <a:avLst/>
          </a:prstGeom>
          <a:solidFill>
            <a:srgbClr val="FFFFCC"/>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Klasa1</a:t>
            </a:r>
          </a:p>
          <a:p>
            <a:r>
              <a:rPr lang="pl-PL" altLang="pl-PL" sz="1800"/>
              <a:t>Pole1</a:t>
            </a:r>
          </a:p>
          <a:p>
            <a:r>
              <a:rPr lang="pl-PL" altLang="pl-PL" sz="1800"/>
              <a:t>Pole2</a:t>
            </a:r>
          </a:p>
          <a:p>
            <a:r>
              <a:rPr lang="pl-PL" altLang="pl-PL" sz="1800"/>
              <a:t>Metoda1</a:t>
            </a:r>
          </a:p>
          <a:p>
            <a:r>
              <a:rPr lang="pl-PL" altLang="pl-PL" sz="1800"/>
              <a:t>Metoda2</a:t>
            </a:r>
          </a:p>
        </p:txBody>
      </p:sp>
      <p:sp>
        <p:nvSpPr>
          <p:cNvPr id="15365" name="Line 5"/>
          <p:cNvSpPr>
            <a:spLocks noChangeShapeType="1"/>
          </p:cNvSpPr>
          <p:nvPr/>
        </p:nvSpPr>
        <p:spPr bwMode="auto">
          <a:xfrm>
            <a:off x="5521325" y="1146175"/>
            <a:ext cx="10144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66" name="Line 6"/>
          <p:cNvSpPr>
            <a:spLocks noChangeShapeType="1"/>
          </p:cNvSpPr>
          <p:nvPr/>
        </p:nvSpPr>
        <p:spPr bwMode="auto">
          <a:xfrm flipV="1">
            <a:off x="6029325" y="2259013"/>
            <a:ext cx="1588" cy="7143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67" name="Line 7"/>
          <p:cNvSpPr>
            <a:spLocks noChangeShapeType="1"/>
          </p:cNvSpPr>
          <p:nvPr/>
        </p:nvSpPr>
        <p:spPr bwMode="auto">
          <a:xfrm>
            <a:off x="6029325" y="4402138"/>
            <a:ext cx="0" cy="17684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nvGrpSpPr>
          <p:cNvPr id="15368" name="Group 10"/>
          <p:cNvGrpSpPr>
            <a:grpSpLocks/>
          </p:cNvGrpSpPr>
          <p:nvPr/>
        </p:nvGrpSpPr>
        <p:grpSpPr bwMode="auto">
          <a:xfrm>
            <a:off x="5519738" y="2974975"/>
            <a:ext cx="1019175" cy="1477963"/>
            <a:chOff x="3995" y="557"/>
            <a:chExt cx="642" cy="931"/>
          </a:xfrm>
        </p:grpSpPr>
        <p:sp>
          <p:nvSpPr>
            <p:cNvPr id="15389" name="Text Box 11"/>
            <p:cNvSpPr txBox="1">
              <a:spLocks noChangeArrowheads="1"/>
            </p:cNvSpPr>
            <p:nvPr/>
          </p:nvSpPr>
          <p:spPr bwMode="auto">
            <a:xfrm>
              <a:off x="4001" y="557"/>
              <a:ext cx="636" cy="931"/>
            </a:xfrm>
            <a:prstGeom prst="rect">
              <a:avLst/>
            </a:prstGeom>
            <a:solidFill>
              <a:srgbClr val="FFFFCC"/>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Klasa2</a:t>
              </a:r>
            </a:p>
            <a:p>
              <a:r>
                <a:rPr lang="pl-PL" altLang="pl-PL" sz="1800"/>
                <a:t>Pole3</a:t>
              </a:r>
            </a:p>
            <a:p>
              <a:r>
                <a:rPr lang="pl-PL" altLang="pl-PL" sz="1800"/>
                <a:t>Pole4</a:t>
              </a:r>
            </a:p>
            <a:p>
              <a:r>
                <a:rPr lang="pl-PL" altLang="pl-PL" sz="1800"/>
                <a:t>Metoda3</a:t>
              </a:r>
            </a:p>
            <a:p>
              <a:r>
                <a:rPr lang="pl-PL" altLang="pl-PL" sz="1800"/>
                <a:t>Metoda4</a:t>
              </a:r>
            </a:p>
          </p:txBody>
        </p:sp>
        <p:sp>
          <p:nvSpPr>
            <p:cNvPr id="15390" name="Line 12"/>
            <p:cNvSpPr>
              <a:spLocks noChangeShapeType="1"/>
            </p:cNvSpPr>
            <p:nvPr/>
          </p:nvSpPr>
          <p:spPr bwMode="auto">
            <a:xfrm>
              <a:off x="3995" y="780"/>
              <a:ext cx="63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15369" name="Group 13"/>
          <p:cNvGrpSpPr>
            <a:grpSpLocks/>
          </p:cNvGrpSpPr>
          <p:nvPr/>
        </p:nvGrpSpPr>
        <p:grpSpPr bwMode="auto">
          <a:xfrm>
            <a:off x="5519738" y="5087938"/>
            <a:ext cx="1019175" cy="1477962"/>
            <a:chOff x="3995" y="557"/>
            <a:chExt cx="642" cy="931"/>
          </a:xfrm>
        </p:grpSpPr>
        <p:sp>
          <p:nvSpPr>
            <p:cNvPr id="15387" name="Text Box 14"/>
            <p:cNvSpPr txBox="1">
              <a:spLocks noChangeArrowheads="1"/>
            </p:cNvSpPr>
            <p:nvPr/>
          </p:nvSpPr>
          <p:spPr bwMode="auto">
            <a:xfrm>
              <a:off x="4001" y="557"/>
              <a:ext cx="636" cy="931"/>
            </a:xfrm>
            <a:prstGeom prst="rect">
              <a:avLst/>
            </a:prstGeom>
            <a:solidFill>
              <a:srgbClr val="FFFFCC"/>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Klasa3</a:t>
              </a:r>
            </a:p>
            <a:p>
              <a:r>
                <a:rPr lang="pl-PL" altLang="pl-PL" sz="1800"/>
                <a:t>Pole5</a:t>
              </a:r>
            </a:p>
            <a:p>
              <a:r>
                <a:rPr lang="pl-PL" altLang="pl-PL" sz="1800"/>
                <a:t>Pole6</a:t>
              </a:r>
            </a:p>
            <a:p>
              <a:r>
                <a:rPr lang="pl-PL" altLang="pl-PL" sz="1800"/>
                <a:t>Metoda5</a:t>
              </a:r>
            </a:p>
            <a:p>
              <a:r>
                <a:rPr lang="pl-PL" altLang="pl-PL" sz="1800"/>
                <a:t>Metoda6</a:t>
              </a:r>
            </a:p>
          </p:txBody>
        </p:sp>
        <p:sp>
          <p:nvSpPr>
            <p:cNvPr id="15388" name="Line 15"/>
            <p:cNvSpPr>
              <a:spLocks noChangeShapeType="1"/>
            </p:cNvSpPr>
            <p:nvPr/>
          </p:nvSpPr>
          <p:spPr bwMode="auto">
            <a:xfrm>
              <a:off x="3995" y="780"/>
              <a:ext cx="63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sp>
        <p:nvSpPr>
          <p:cNvPr id="15370" name="Line 16"/>
          <p:cNvSpPr>
            <a:spLocks noChangeShapeType="1"/>
          </p:cNvSpPr>
          <p:nvPr/>
        </p:nvSpPr>
        <p:spPr bwMode="auto">
          <a:xfrm>
            <a:off x="5522913" y="1657350"/>
            <a:ext cx="10144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71" name="Line 17"/>
          <p:cNvSpPr>
            <a:spLocks noChangeShapeType="1"/>
          </p:cNvSpPr>
          <p:nvPr/>
        </p:nvSpPr>
        <p:spPr bwMode="auto">
          <a:xfrm>
            <a:off x="5522913" y="3854450"/>
            <a:ext cx="10144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72" name="Line 18"/>
          <p:cNvSpPr>
            <a:spLocks noChangeShapeType="1"/>
          </p:cNvSpPr>
          <p:nvPr/>
        </p:nvSpPr>
        <p:spPr bwMode="auto">
          <a:xfrm>
            <a:off x="5522913" y="5964238"/>
            <a:ext cx="10144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73" name="AutoShape 19"/>
          <p:cNvSpPr>
            <a:spLocks noChangeArrowheads="1"/>
          </p:cNvSpPr>
          <p:nvPr/>
        </p:nvSpPr>
        <p:spPr bwMode="auto">
          <a:xfrm>
            <a:off x="5924550" y="4460875"/>
            <a:ext cx="207963" cy="220663"/>
          </a:xfrm>
          <a:prstGeom prst="triangle">
            <a:avLst>
              <a:gd name="adj" fmla="val 5190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5374" name="Text Box 20"/>
          <p:cNvSpPr txBox="1">
            <a:spLocks noChangeArrowheads="1"/>
          </p:cNvSpPr>
          <p:nvPr/>
        </p:nvSpPr>
        <p:spPr bwMode="auto">
          <a:xfrm>
            <a:off x="5129213" y="2273300"/>
            <a:ext cx="9286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a:latin typeface="Courier" pitchFamily="49" charset="0"/>
              </a:rPr>
              <a:t>vKlasa2</a:t>
            </a:r>
          </a:p>
        </p:txBody>
      </p:sp>
      <p:sp>
        <p:nvSpPr>
          <p:cNvPr id="15375" name="Text Box 21"/>
          <p:cNvSpPr txBox="1">
            <a:spLocks noChangeArrowheads="1"/>
          </p:cNvSpPr>
          <p:nvPr/>
        </p:nvSpPr>
        <p:spPr bwMode="auto">
          <a:xfrm>
            <a:off x="5129213" y="2681288"/>
            <a:ext cx="9286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a:latin typeface="Courier" pitchFamily="49" charset="0"/>
              </a:rPr>
              <a:t>pKlasa1</a:t>
            </a:r>
          </a:p>
        </p:txBody>
      </p:sp>
      <p:sp>
        <p:nvSpPr>
          <p:cNvPr id="15376" name="Text Box 22"/>
          <p:cNvSpPr txBox="1">
            <a:spLocks noChangeArrowheads="1"/>
          </p:cNvSpPr>
          <p:nvPr/>
        </p:nvSpPr>
        <p:spPr bwMode="auto">
          <a:xfrm>
            <a:off x="6673850" y="1776413"/>
            <a:ext cx="2470150" cy="2563812"/>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W istocie, z podanej specyfikacji w C++ nie wynika, że wskaźniki </a:t>
            </a:r>
            <a:r>
              <a:rPr lang="pl-PL" altLang="pl-PL" sz="1800" i="1"/>
              <a:t>pKlasa1</a:t>
            </a:r>
            <a:r>
              <a:rPr lang="pl-PL" altLang="pl-PL" sz="1800"/>
              <a:t> są „bliźniacze” w stosunku do wskaźników </a:t>
            </a:r>
            <a:r>
              <a:rPr lang="pl-PL" altLang="pl-PL" sz="1800" i="1"/>
              <a:t>vKlasa2</a:t>
            </a:r>
            <a:r>
              <a:rPr lang="pl-PL" altLang="pl-PL" sz="1800"/>
              <a:t>. </a:t>
            </a:r>
          </a:p>
          <a:p>
            <a:endParaRPr lang="pl-PL" altLang="pl-PL" sz="1800"/>
          </a:p>
          <a:p>
            <a:r>
              <a:rPr lang="pl-PL" altLang="pl-PL" sz="1800"/>
              <a:t>C++ nie definiuje tego ograniczenia.</a:t>
            </a:r>
          </a:p>
        </p:txBody>
      </p:sp>
      <p:sp>
        <p:nvSpPr>
          <p:cNvPr id="15377" name="Line 23"/>
          <p:cNvSpPr>
            <a:spLocks noChangeShapeType="1"/>
          </p:cNvSpPr>
          <p:nvPr/>
        </p:nvSpPr>
        <p:spPr bwMode="auto">
          <a:xfrm>
            <a:off x="4613275" y="2627313"/>
            <a:ext cx="557213" cy="0"/>
          </a:xfrm>
          <a:prstGeom prst="line">
            <a:avLst/>
          </a:prstGeom>
          <a:noFill/>
          <a:ln w="762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nvGrpSpPr>
          <p:cNvPr id="15378" name="Group 30"/>
          <p:cNvGrpSpPr>
            <a:grpSpLocks/>
          </p:cNvGrpSpPr>
          <p:nvPr/>
        </p:nvGrpSpPr>
        <p:grpSpPr bwMode="auto">
          <a:xfrm>
            <a:off x="3944938" y="2413000"/>
            <a:ext cx="296862" cy="617538"/>
            <a:chOff x="2485" y="1652"/>
            <a:chExt cx="187" cy="288"/>
          </a:xfrm>
        </p:grpSpPr>
        <p:sp>
          <p:nvSpPr>
            <p:cNvPr id="15384" name="Line 25"/>
            <p:cNvSpPr>
              <a:spLocks noChangeShapeType="1"/>
            </p:cNvSpPr>
            <p:nvPr/>
          </p:nvSpPr>
          <p:spPr bwMode="auto">
            <a:xfrm flipH="1">
              <a:off x="2485" y="1940"/>
              <a:ext cx="187"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85" name="Line 28"/>
            <p:cNvSpPr>
              <a:spLocks noChangeShapeType="1"/>
            </p:cNvSpPr>
            <p:nvPr/>
          </p:nvSpPr>
          <p:spPr bwMode="auto">
            <a:xfrm flipH="1">
              <a:off x="2485" y="1654"/>
              <a:ext cx="1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86" name="Line 29"/>
            <p:cNvSpPr>
              <a:spLocks noChangeShapeType="1"/>
            </p:cNvSpPr>
            <p:nvPr/>
          </p:nvSpPr>
          <p:spPr bwMode="auto">
            <a:xfrm>
              <a:off x="2669" y="1652"/>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15379" name="Group 36"/>
          <p:cNvGrpSpPr>
            <a:grpSpLocks/>
          </p:cNvGrpSpPr>
          <p:nvPr/>
        </p:nvGrpSpPr>
        <p:grpSpPr bwMode="auto">
          <a:xfrm>
            <a:off x="3976688" y="857250"/>
            <a:ext cx="493712" cy="3686175"/>
            <a:chOff x="2441" y="680"/>
            <a:chExt cx="530" cy="2182"/>
          </a:xfrm>
        </p:grpSpPr>
        <p:sp>
          <p:nvSpPr>
            <p:cNvPr id="15381" name="Line 32"/>
            <p:cNvSpPr>
              <a:spLocks noChangeShapeType="1"/>
            </p:cNvSpPr>
            <p:nvPr/>
          </p:nvSpPr>
          <p:spPr bwMode="auto">
            <a:xfrm flipH="1">
              <a:off x="2441" y="2862"/>
              <a:ext cx="5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82" name="Line 33"/>
            <p:cNvSpPr>
              <a:spLocks noChangeShapeType="1"/>
            </p:cNvSpPr>
            <p:nvPr/>
          </p:nvSpPr>
          <p:spPr bwMode="auto">
            <a:xfrm flipH="1">
              <a:off x="2441" y="683"/>
              <a:ext cx="53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83" name="Line 34"/>
            <p:cNvSpPr>
              <a:spLocks noChangeShapeType="1"/>
            </p:cNvSpPr>
            <p:nvPr/>
          </p:nvSpPr>
          <p:spPr bwMode="auto">
            <a:xfrm>
              <a:off x="2965" y="680"/>
              <a:ext cx="0" cy="218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sp>
        <p:nvSpPr>
          <p:cNvPr id="15380" name="Text Box 37"/>
          <p:cNvSpPr txBox="1">
            <a:spLocks noChangeArrowheads="1"/>
          </p:cNvSpPr>
          <p:nvPr/>
        </p:nvSpPr>
        <p:spPr bwMode="auto">
          <a:xfrm>
            <a:off x="6022975" y="2700338"/>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latin typeface="Times New Roman" panose="02020603050405020304" pitchFamily="18" charset="0"/>
              </a:rPr>
              <a:t>*</a:t>
            </a:r>
            <a:endParaRPr lang="en-US" altLang="pl-PL" sz="1600">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271463" y="779463"/>
            <a:ext cx="8872537" cy="108902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6387" name="Rectangle 2"/>
          <p:cNvSpPr>
            <a:spLocks noGrp="1" noChangeArrowheads="1"/>
          </p:cNvSpPr>
          <p:nvPr>
            <p:ph type="title"/>
          </p:nvPr>
        </p:nvSpPr>
        <p:spPr/>
        <p:txBody>
          <a:bodyPr/>
          <a:lstStyle/>
          <a:p>
            <a:r>
              <a:rPr lang="pl-PL" altLang="pl-PL" smtClean="0"/>
              <a:t>Faza konserwacji - zgłaszanie problemów</a:t>
            </a:r>
          </a:p>
        </p:txBody>
      </p:sp>
      <p:sp>
        <p:nvSpPr>
          <p:cNvPr id="16388" name="Text Box 3"/>
          <p:cNvSpPr txBox="1">
            <a:spLocks noChangeArrowheads="1"/>
          </p:cNvSpPr>
          <p:nvPr/>
        </p:nvSpPr>
        <p:spPr bwMode="auto">
          <a:xfrm>
            <a:off x="603250" y="858838"/>
            <a:ext cx="8540750" cy="574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Aft>
                <a:spcPct val="35000"/>
              </a:spcAft>
            </a:pPr>
            <a:r>
              <a:rPr lang="pl-PL" altLang="pl-PL"/>
              <a:t>Użytkownicy dokumentują problemy powstałe podczas działania systemu w specjalnym dokumencie </a:t>
            </a:r>
            <a:r>
              <a:rPr lang="pl-PL" altLang="pl-PL" b="1"/>
              <a:t>Zgłoszenie Problemu z Oprogramowaniem</a:t>
            </a:r>
            <a:r>
              <a:rPr lang="pl-PL" altLang="pl-PL"/>
              <a:t> (</a:t>
            </a:r>
            <a:r>
              <a:rPr lang="pl-PL" altLang="pl-PL" b="1"/>
              <a:t>ZPO</a:t>
            </a:r>
            <a:r>
              <a:rPr lang="pl-PL" altLang="pl-PL"/>
              <a:t>). Nie powinny to być problemy związane z brakiem wiedzy u użytkownika.</a:t>
            </a:r>
          </a:p>
          <a:p>
            <a:pPr>
              <a:spcAft>
                <a:spcPct val="35000"/>
              </a:spcAft>
            </a:pPr>
            <a:r>
              <a:rPr lang="pl-PL" altLang="pl-PL" b="1"/>
              <a:t>Każdy ZPO powinien zgłaszać dokładnie jeden problem. Powinien zawierać:</a:t>
            </a:r>
          </a:p>
          <a:p>
            <a:pPr>
              <a:spcAft>
                <a:spcPct val="35000"/>
              </a:spcAft>
            </a:pPr>
            <a:r>
              <a:rPr lang="pl-PL" altLang="pl-PL"/>
              <a:t>Nazwę elementu konfiguracji oprogramowania.</a:t>
            </a:r>
          </a:p>
          <a:p>
            <a:pPr>
              <a:spcAft>
                <a:spcPct val="35000"/>
              </a:spcAft>
            </a:pPr>
            <a:r>
              <a:rPr lang="pl-PL" altLang="pl-PL"/>
              <a:t>Wersję lub wydanie tego elementu.</a:t>
            </a:r>
          </a:p>
          <a:p>
            <a:pPr>
              <a:spcAft>
                <a:spcPct val="35000"/>
              </a:spcAft>
            </a:pPr>
            <a:r>
              <a:rPr lang="pl-PL" altLang="pl-PL"/>
              <a:t>Priorytet problemu w stosunku do innych problemów </a:t>
            </a:r>
            <a:r>
              <a:rPr lang="pl-PL" altLang="pl-PL" sz="1800"/>
              <a:t>(priorytet ma dwa wymiary: </a:t>
            </a:r>
            <a:r>
              <a:rPr lang="pl-PL" altLang="pl-PL" sz="1800" b="1"/>
              <a:t>krytyczność</a:t>
            </a:r>
            <a:r>
              <a:rPr lang="pl-PL" altLang="pl-PL" sz="1800"/>
              <a:t> - na ile problem jest istotny dla funkcjonowania systemu, oraz </a:t>
            </a:r>
            <a:r>
              <a:rPr lang="pl-PL" altLang="pl-PL" sz="1800" b="1"/>
              <a:t>pilność</a:t>
            </a:r>
            <a:r>
              <a:rPr lang="pl-PL" altLang="pl-PL" sz="1800"/>
              <a:t> - maksymalny czas usunięcia problemu).</a:t>
            </a:r>
          </a:p>
          <a:p>
            <a:pPr>
              <a:spcAft>
                <a:spcPct val="35000"/>
              </a:spcAft>
            </a:pPr>
            <a:r>
              <a:rPr lang="pl-PL" altLang="pl-PL"/>
              <a:t>Opis problemu.</a:t>
            </a:r>
          </a:p>
          <a:p>
            <a:pPr>
              <a:spcAft>
                <a:spcPct val="35000"/>
              </a:spcAft>
            </a:pPr>
            <a:r>
              <a:rPr lang="pl-PL" altLang="pl-PL"/>
              <a:t>Opis środowiska operacyjnego.</a:t>
            </a:r>
          </a:p>
          <a:p>
            <a:pPr>
              <a:spcAft>
                <a:spcPct val="35000"/>
              </a:spcAft>
            </a:pPr>
            <a:r>
              <a:rPr lang="pl-PL" altLang="pl-PL"/>
              <a:t>Zalecane rozwiązanie problemu </a:t>
            </a:r>
            <a:r>
              <a:rPr lang="pl-PL" altLang="pl-PL" sz="1800"/>
              <a:t>(o ile użytkownik jest je w stanie określić).</a:t>
            </a:r>
          </a:p>
          <a:p>
            <a:r>
              <a:rPr lang="pl-PL" altLang="pl-PL"/>
              <a:t>Problemy mogą wynikać z wielu powodów: błędy w oprogramowaniu, brak funkcji, które okazały się istotne, ograniczenia, których nie uwzględniono lub które się pojawiły, zmiany w środowisku systemu. Stąd każdy ZPO powinien być oceniony odnośnie odpowiedzialności za problem (kto ma ponosić koszt).</a:t>
            </a:r>
          </a:p>
        </p:txBody>
      </p:sp>
      <p:sp>
        <p:nvSpPr>
          <p:cNvPr id="16389" name="AutoShape 5"/>
          <p:cNvSpPr>
            <a:spLocks noChangeArrowheads="1"/>
          </p:cNvSpPr>
          <p:nvPr/>
        </p:nvSpPr>
        <p:spPr bwMode="auto">
          <a:xfrm>
            <a:off x="190500" y="4946650"/>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6390" name="AutoShape 6"/>
          <p:cNvSpPr>
            <a:spLocks noChangeArrowheads="1"/>
          </p:cNvSpPr>
          <p:nvPr/>
        </p:nvSpPr>
        <p:spPr bwMode="auto">
          <a:xfrm>
            <a:off x="190500" y="2328863"/>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6391" name="AutoShape 7"/>
          <p:cNvSpPr>
            <a:spLocks noChangeArrowheads="1"/>
          </p:cNvSpPr>
          <p:nvPr/>
        </p:nvSpPr>
        <p:spPr bwMode="auto">
          <a:xfrm>
            <a:off x="190500" y="4130675"/>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6392" name="AutoShape 8"/>
          <p:cNvSpPr>
            <a:spLocks noChangeArrowheads="1"/>
          </p:cNvSpPr>
          <p:nvPr/>
        </p:nvSpPr>
        <p:spPr bwMode="auto">
          <a:xfrm>
            <a:off x="190500" y="4540250"/>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6393" name="AutoShape 9"/>
          <p:cNvSpPr>
            <a:spLocks noChangeArrowheads="1"/>
          </p:cNvSpPr>
          <p:nvPr/>
        </p:nvSpPr>
        <p:spPr bwMode="auto">
          <a:xfrm>
            <a:off x="190500" y="2740025"/>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6394" name="AutoShape 10"/>
          <p:cNvSpPr>
            <a:spLocks noChangeArrowheads="1"/>
          </p:cNvSpPr>
          <p:nvPr/>
        </p:nvSpPr>
        <p:spPr bwMode="auto">
          <a:xfrm>
            <a:off x="190500" y="3167063"/>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2"/>
          <p:cNvSpPr>
            <a:spLocks noChangeArrowheads="1"/>
          </p:cNvSpPr>
          <p:nvPr/>
        </p:nvSpPr>
        <p:spPr bwMode="auto">
          <a:xfrm>
            <a:off x="358775" y="4873625"/>
            <a:ext cx="8785225" cy="3714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7411" name="Rectangle 11"/>
          <p:cNvSpPr>
            <a:spLocks noChangeArrowheads="1"/>
          </p:cNvSpPr>
          <p:nvPr/>
        </p:nvSpPr>
        <p:spPr bwMode="auto">
          <a:xfrm>
            <a:off x="395288" y="792163"/>
            <a:ext cx="8748712" cy="155892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7412" name="Rectangle 2"/>
          <p:cNvSpPr>
            <a:spLocks noGrp="1" noChangeArrowheads="1"/>
          </p:cNvSpPr>
          <p:nvPr>
            <p:ph type="title"/>
          </p:nvPr>
        </p:nvSpPr>
        <p:spPr/>
        <p:txBody>
          <a:bodyPr/>
          <a:lstStyle/>
          <a:p>
            <a:r>
              <a:rPr lang="pl-PL" altLang="pl-PL" smtClean="0"/>
              <a:t>Faza konserwacji - zlecanie zmian</a:t>
            </a:r>
          </a:p>
        </p:txBody>
      </p:sp>
      <p:sp>
        <p:nvSpPr>
          <p:cNvPr id="17413" name="Text Box 3"/>
          <p:cNvSpPr txBox="1">
            <a:spLocks noChangeArrowheads="1"/>
          </p:cNvSpPr>
          <p:nvPr/>
        </p:nvSpPr>
        <p:spPr bwMode="auto">
          <a:xfrm>
            <a:off x="527050" y="752475"/>
            <a:ext cx="8616950" cy="583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Aft>
                <a:spcPct val="35000"/>
              </a:spcAft>
            </a:pPr>
            <a:r>
              <a:rPr lang="pl-PL" altLang="pl-PL"/>
              <a:t>ZPO jest analizowane przez producenta oprogramowania. Może ono być odrzucone, mogą być podjęte negocjacje z klientem celem ustalenia warunków (np. finansowych, czasowych) wprowadzenia zmian, lub zgłoszenie może być zaakceptowane. Po tych ustaleniach tworzony jest dokument </a:t>
            </a:r>
            <a:r>
              <a:rPr lang="pl-PL" altLang="pl-PL" b="1"/>
              <a:t>Zlecenie Zmiany w Oprogramowaniu</a:t>
            </a:r>
            <a:r>
              <a:rPr lang="pl-PL" altLang="pl-PL"/>
              <a:t> (</a:t>
            </a:r>
            <a:r>
              <a:rPr lang="pl-PL" altLang="pl-PL" b="1"/>
              <a:t>ZZO</a:t>
            </a:r>
            <a:r>
              <a:rPr lang="pl-PL" altLang="pl-PL"/>
              <a:t>), który zawiera:</a:t>
            </a:r>
          </a:p>
          <a:p>
            <a:pPr>
              <a:spcAft>
                <a:spcPct val="35000"/>
              </a:spcAft>
            </a:pPr>
            <a:r>
              <a:rPr lang="pl-PL" altLang="pl-PL"/>
              <a:t>Nazwę elementu konfiguracji oprogramowania.</a:t>
            </a:r>
          </a:p>
          <a:p>
            <a:pPr>
              <a:spcAft>
                <a:spcPct val="35000"/>
              </a:spcAft>
            </a:pPr>
            <a:r>
              <a:rPr lang="pl-PL" altLang="pl-PL"/>
              <a:t>Wersję lub wydanie tego elementu.</a:t>
            </a:r>
          </a:p>
          <a:p>
            <a:pPr>
              <a:spcAft>
                <a:spcPct val="35000"/>
              </a:spcAft>
            </a:pPr>
            <a:r>
              <a:rPr lang="pl-PL" altLang="pl-PL"/>
              <a:t>Wymagane zmiany.</a:t>
            </a:r>
          </a:p>
          <a:p>
            <a:pPr>
              <a:spcAft>
                <a:spcPct val="35000"/>
              </a:spcAft>
            </a:pPr>
            <a:r>
              <a:rPr lang="pl-PL" altLang="pl-PL"/>
              <a:t>Priorytet zlecenia (krytyczność, pilność).</a:t>
            </a:r>
          </a:p>
          <a:p>
            <a:pPr>
              <a:spcAft>
                <a:spcPct val="35000"/>
              </a:spcAft>
            </a:pPr>
            <a:r>
              <a:rPr lang="pl-PL" altLang="pl-PL"/>
              <a:t>Personel odpowiedzialny.</a:t>
            </a:r>
          </a:p>
          <a:p>
            <a:pPr>
              <a:spcAft>
                <a:spcPct val="35000"/>
              </a:spcAft>
            </a:pPr>
            <a:r>
              <a:rPr lang="pl-PL" altLang="pl-PL"/>
              <a:t>Szacunkową datę początku, datę końca i pracochłonność w osobo-dniach.</a:t>
            </a:r>
          </a:p>
          <a:p>
            <a:pPr>
              <a:spcAft>
                <a:spcPct val="35000"/>
              </a:spcAft>
            </a:pPr>
            <a:r>
              <a:rPr lang="pl-PL" altLang="pl-PL" b="1"/>
              <a:t>ZZO powinien zawierać sekcje dotyczące:</a:t>
            </a:r>
          </a:p>
          <a:p>
            <a:pPr>
              <a:spcAft>
                <a:spcPct val="35000"/>
              </a:spcAft>
            </a:pPr>
            <a:r>
              <a:rPr lang="pl-PL" altLang="pl-PL"/>
              <a:t>Zmian w dokumentach wymagań (użytkownika, na oprogramowanie)</a:t>
            </a:r>
          </a:p>
          <a:p>
            <a:pPr>
              <a:spcAft>
                <a:spcPct val="35000"/>
              </a:spcAft>
            </a:pPr>
            <a:r>
              <a:rPr lang="pl-PL" altLang="pl-PL"/>
              <a:t>Zmian w dokumentach projektowych (sekcja dla każdego dokumentu)</a:t>
            </a:r>
          </a:p>
          <a:p>
            <a:pPr>
              <a:spcAft>
                <a:spcPct val="35000"/>
              </a:spcAft>
            </a:pPr>
            <a:r>
              <a:rPr lang="pl-PL" altLang="pl-PL"/>
              <a:t>Zmian w dokumentach dotyczących zarządzania, testowania, zapewniania jakości.</a:t>
            </a:r>
          </a:p>
        </p:txBody>
      </p:sp>
      <p:sp>
        <p:nvSpPr>
          <p:cNvPr id="17414" name="AutoShape 4"/>
          <p:cNvSpPr>
            <a:spLocks noChangeArrowheads="1"/>
          </p:cNvSpPr>
          <p:nvPr/>
        </p:nvSpPr>
        <p:spPr bwMode="auto">
          <a:xfrm>
            <a:off x="192088" y="4489450"/>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7415" name="AutoShape 5"/>
          <p:cNvSpPr>
            <a:spLocks noChangeArrowheads="1"/>
          </p:cNvSpPr>
          <p:nvPr/>
        </p:nvSpPr>
        <p:spPr bwMode="auto">
          <a:xfrm>
            <a:off x="192088" y="2417763"/>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7416" name="AutoShape 6"/>
          <p:cNvSpPr>
            <a:spLocks noChangeArrowheads="1"/>
          </p:cNvSpPr>
          <p:nvPr/>
        </p:nvSpPr>
        <p:spPr bwMode="auto">
          <a:xfrm>
            <a:off x="192088" y="3673475"/>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7417" name="AutoShape 7"/>
          <p:cNvSpPr>
            <a:spLocks noChangeArrowheads="1"/>
          </p:cNvSpPr>
          <p:nvPr/>
        </p:nvSpPr>
        <p:spPr bwMode="auto">
          <a:xfrm>
            <a:off x="192088" y="4083050"/>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7418" name="AutoShape 8"/>
          <p:cNvSpPr>
            <a:spLocks noChangeArrowheads="1"/>
          </p:cNvSpPr>
          <p:nvPr/>
        </p:nvSpPr>
        <p:spPr bwMode="auto">
          <a:xfrm>
            <a:off x="192088" y="2828925"/>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7419" name="AutoShape 9"/>
          <p:cNvSpPr>
            <a:spLocks noChangeArrowheads="1"/>
          </p:cNvSpPr>
          <p:nvPr/>
        </p:nvSpPr>
        <p:spPr bwMode="auto">
          <a:xfrm>
            <a:off x="192088" y="3255963"/>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7420" name="AutoShape 13"/>
          <p:cNvSpPr>
            <a:spLocks noChangeArrowheads="1"/>
          </p:cNvSpPr>
          <p:nvPr/>
        </p:nvSpPr>
        <p:spPr bwMode="auto">
          <a:xfrm>
            <a:off x="192088" y="6126163"/>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7421" name="AutoShape 14"/>
          <p:cNvSpPr>
            <a:spLocks noChangeArrowheads="1"/>
          </p:cNvSpPr>
          <p:nvPr/>
        </p:nvSpPr>
        <p:spPr bwMode="auto">
          <a:xfrm>
            <a:off x="192088" y="5310188"/>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7422" name="AutoShape 15"/>
          <p:cNvSpPr>
            <a:spLocks noChangeArrowheads="1"/>
          </p:cNvSpPr>
          <p:nvPr/>
        </p:nvSpPr>
        <p:spPr bwMode="auto">
          <a:xfrm>
            <a:off x="192088" y="5719763"/>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ChangeArrowheads="1"/>
          </p:cNvSpPr>
          <p:nvPr/>
        </p:nvSpPr>
        <p:spPr bwMode="auto">
          <a:xfrm>
            <a:off x="284163" y="779463"/>
            <a:ext cx="8859837" cy="12985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8435" name="Rectangle 2"/>
          <p:cNvSpPr>
            <a:spLocks noGrp="1" noChangeArrowheads="1"/>
          </p:cNvSpPr>
          <p:nvPr>
            <p:ph type="title"/>
          </p:nvPr>
        </p:nvSpPr>
        <p:spPr/>
        <p:txBody>
          <a:bodyPr/>
          <a:lstStyle/>
          <a:p>
            <a:r>
              <a:rPr lang="pl-PL" altLang="pl-PL" smtClean="0"/>
              <a:t>Faza konserwacji - ocena efektu zmian</a:t>
            </a:r>
          </a:p>
        </p:txBody>
      </p:sp>
      <p:sp>
        <p:nvSpPr>
          <p:cNvPr id="18436" name="Text Box 3"/>
          <p:cNvSpPr txBox="1">
            <a:spLocks noChangeArrowheads="1"/>
          </p:cNvSpPr>
          <p:nvPr/>
        </p:nvSpPr>
        <p:spPr bwMode="auto">
          <a:xfrm>
            <a:off x="525463" y="752475"/>
            <a:ext cx="8616950" cy="588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Aft>
                <a:spcPct val="25000"/>
              </a:spcAft>
            </a:pPr>
            <a:r>
              <a:rPr lang="pl-PL" altLang="pl-PL"/>
              <a:t>ZZO jest realizowane przez wyznaczony personel. Nanoszone są zmiany do kodu i odpowiednich dokumentów opisujących oprogramowanie. Dokument </a:t>
            </a:r>
            <a:r>
              <a:rPr lang="pl-PL" altLang="pl-PL" b="1"/>
              <a:t>Raport z Modyfikacji Oprogramowania</a:t>
            </a:r>
            <a:r>
              <a:rPr lang="pl-PL" altLang="pl-PL"/>
              <a:t> (</a:t>
            </a:r>
            <a:r>
              <a:rPr lang="pl-PL" altLang="pl-PL" b="1"/>
              <a:t>RMO</a:t>
            </a:r>
            <a:r>
              <a:rPr lang="pl-PL" altLang="pl-PL"/>
              <a:t>) określa wszystkie zmiany w kodzie i w dokumentach. Zmiany są oceniane; ocenie podlegają następujące aspekty:</a:t>
            </a:r>
          </a:p>
          <a:p>
            <a:pPr>
              <a:spcAft>
                <a:spcPct val="25000"/>
              </a:spcAft>
            </a:pPr>
            <a:r>
              <a:rPr lang="pl-PL" altLang="pl-PL" b="1"/>
              <a:t>Wydajność</a:t>
            </a:r>
            <a:r>
              <a:rPr lang="pl-PL" altLang="pl-PL"/>
              <a:t> (szybkość) oprogramowania</a:t>
            </a:r>
          </a:p>
          <a:p>
            <a:pPr>
              <a:spcAft>
                <a:spcPct val="25000"/>
              </a:spcAft>
            </a:pPr>
            <a:r>
              <a:rPr lang="pl-PL" altLang="pl-PL" b="1"/>
              <a:t>Zużycie zasobów</a:t>
            </a:r>
            <a:r>
              <a:rPr lang="pl-PL" altLang="pl-PL"/>
              <a:t> (pamięci dyskowej, czasu procesora, pamięci operacyjnej.</a:t>
            </a:r>
          </a:p>
          <a:p>
            <a:pPr>
              <a:spcAft>
                <a:spcPct val="25000"/>
              </a:spcAft>
            </a:pPr>
            <a:r>
              <a:rPr lang="pl-PL" altLang="pl-PL" b="1"/>
              <a:t>Stopień powiązania</a:t>
            </a:r>
            <a:r>
              <a:rPr lang="pl-PL" altLang="pl-PL"/>
              <a:t> elementów systemu (kohezji).</a:t>
            </a:r>
          </a:p>
          <a:p>
            <a:pPr>
              <a:spcAft>
                <a:spcPct val="25000"/>
              </a:spcAft>
            </a:pPr>
            <a:r>
              <a:rPr lang="pl-PL" altLang="pl-PL" b="1"/>
              <a:t>Niezależność zmienianego elementu</a:t>
            </a:r>
            <a:r>
              <a:rPr lang="pl-PL" altLang="pl-PL"/>
              <a:t> (</a:t>
            </a:r>
            <a:r>
              <a:rPr lang="pl-PL" altLang="pl-PL" sz="1800"/>
              <a:t>od pozostałych elementów oprogramowania</a:t>
            </a:r>
            <a:r>
              <a:rPr lang="pl-PL" altLang="pl-PL"/>
              <a:t>).</a:t>
            </a:r>
          </a:p>
          <a:p>
            <a:pPr>
              <a:spcAft>
                <a:spcPct val="25000"/>
              </a:spcAft>
            </a:pPr>
            <a:r>
              <a:rPr lang="pl-PL" altLang="pl-PL" b="1"/>
              <a:t>Złożoność</a:t>
            </a:r>
            <a:r>
              <a:rPr lang="pl-PL" altLang="pl-PL"/>
              <a:t> (</a:t>
            </a:r>
            <a:r>
              <a:rPr lang="pl-PL" altLang="pl-PL" sz="1800"/>
              <a:t>na ile została zwiększona</a:t>
            </a:r>
            <a:r>
              <a:rPr lang="pl-PL" altLang="pl-PL"/>
              <a:t>).</a:t>
            </a:r>
          </a:p>
          <a:p>
            <a:pPr>
              <a:spcAft>
                <a:spcPct val="25000"/>
              </a:spcAft>
            </a:pPr>
            <a:r>
              <a:rPr lang="pl-PL" altLang="pl-PL" b="1"/>
              <a:t>Spójność</a:t>
            </a:r>
            <a:r>
              <a:rPr lang="pl-PL" altLang="pl-PL"/>
              <a:t> (</a:t>
            </a:r>
            <a:r>
              <a:rPr lang="pl-PL" altLang="pl-PL" sz="1800"/>
              <a:t>odstępstwa od reguły spójności, np. interfejsów użytkownika</a:t>
            </a:r>
            <a:r>
              <a:rPr lang="pl-PL" altLang="pl-PL"/>
              <a:t>).</a:t>
            </a:r>
          </a:p>
          <a:p>
            <a:pPr>
              <a:spcAft>
                <a:spcPct val="25000"/>
              </a:spcAft>
            </a:pPr>
            <a:r>
              <a:rPr lang="pl-PL" altLang="pl-PL" b="1"/>
              <a:t>Przenaszalność</a:t>
            </a:r>
            <a:r>
              <a:rPr lang="pl-PL" altLang="pl-PL"/>
              <a:t> (</a:t>
            </a:r>
            <a:r>
              <a:rPr lang="pl-PL" altLang="pl-PL" sz="1800"/>
              <a:t>czy oprogramowanie będzie działać na innej platformie</a:t>
            </a:r>
            <a:r>
              <a:rPr lang="pl-PL" altLang="pl-PL"/>
              <a:t>).</a:t>
            </a:r>
          </a:p>
          <a:p>
            <a:pPr>
              <a:spcAft>
                <a:spcPct val="25000"/>
              </a:spcAft>
            </a:pPr>
            <a:r>
              <a:rPr lang="pl-PL" altLang="pl-PL" b="1"/>
              <a:t>Niezawodność</a:t>
            </a:r>
            <a:r>
              <a:rPr lang="pl-PL" altLang="pl-PL"/>
              <a:t> (</a:t>
            </a:r>
            <a:r>
              <a:rPr lang="pl-PL" altLang="pl-PL" sz="1800"/>
              <a:t>czy zmiana mogła spowodować jej obniżenie</a:t>
            </a:r>
            <a:r>
              <a:rPr lang="pl-PL" altLang="pl-PL"/>
              <a:t>).</a:t>
            </a:r>
          </a:p>
          <a:p>
            <a:pPr>
              <a:spcAft>
                <a:spcPct val="25000"/>
              </a:spcAft>
            </a:pPr>
            <a:r>
              <a:rPr lang="pl-PL" altLang="pl-PL" b="1"/>
              <a:t>Podatność na konserwację</a:t>
            </a:r>
            <a:r>
              <a:rPr lang="pl-PL" altLang="pl-PL"/>
              <a:t> (</a:t>
            </a:r>
            <a:r>
              <a:rPr lang="pl-PL" altLang="pl-PL" sz="1800"/>
              <a:t>inaczej pielęgnacyjność - czy nie została obniżona. Oceniane są wszelkie ewentualne odstępstwa od przyjętych standardów.</a:t>
            </a:r>
            <a:r>
              <a:rPr lang="pl-PL" altLang="pl-PL"/>
              <a:t>)</a:t>
            </a:r>
          </a:p>
          <a:p>
            <a:pPr>
              <a:spcAft>
                <a:spcPct val="25000"/>
              </a:spcAft>
            </a:pPr>
            <a:r>
              <a:rPr lang="pl-PL" altLang="pl-PL" b="1"/>
              <a:t>Bezpieczeństwo</a:t>
            </a:r>
            <a:r>
              <a:rPr lang="pl-PL" altLang="pl-PL"/>
              <a:t> (</a:t>
            </a:r>
            <a:r>
              <a:rPr lang="pl-PL" altLang="pl-PL" sz="1800"/>
              <a:t>czy zmiana nie tworzy zagrożenia dla biznesu klienta</a:t>
            </a:r>
            <a:r>
              <a:rPr lang="pl-PL" altLang="pl-PL"/>
              <a:t>)</a:t>
            </a:r>
          </a:p>
          <a:p>
            <a:pPr>
              <a:spcAft>
                <a:spcPct val="25000"/>
              </a:spcAft>
            </a:pPr>
            <a:r>
              <a:rPr lang="pl-PL" altLang="pl-PL" b="1"/>
              <a:t>Ochrona</a:t>
            </a:r>
            <a:r>
              <a:rPr lang="pl-PL" altLang="pl-PL"/>
              <a:t> (</a:t>
            </a:r>
            <a:r>
              <a:rPr lang="pl-PL" altLang="pl-PL" sz="1800"/>
              <a:t>czy zmiana nie powoduje wyłomów w ochronie systemu</a:t>
            </a:r>
            <a:r>
              <a:rPr lang="pl-PL" altLang="pl-PL"/>
              <a:t>). </a:t>
            </a:r>
          </a:p>
        </p:txBody>
      </p:sp>
      <p:sp>
        <p:nvSpPr>
          <p:cNvPr id="18437" name="AutoShape 5"/>
          <p:cNvSpPr>
            <a:spLocks noChangeArrowheads="1"/>
          </p:cNvSpPr>
          <p:nvPr/>
        </p:nvSpPr>
        <p:spPr bwMode="auto">
          <a:xfrm>
            <a:off x="195263" y="4016375"/>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8438" name="AutoShape 6"/>
          <p:cNvSpPr>
            <a:spLocks noChangeArrowheads="1"/>
          </p:cNvSpPr>
          <p:nvPr/>
        </p:nvSpPr>
        <p:spPr bwMode="auto">
          <a:xfrm>
            <a:off x="195263" y="2084388"/>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8439" name="AutoShape 7"/>
          <p:cNvSpPr>
            <a:spLocks noChangeArrowheads="1"/>
          </p:cNvSpPr>
          <p:nvPr/>
        </p:nvSpPr>
        <p:spPr bwMode="auto">
          <a:xfrm>
            <a:off x="195263" y="3238500"/>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8440" name="AutoShape 8"/>
          <p:cNvSpPr>
            <a:spLocks noChangeArrowheads="1"/>
          </p:cNvSpPr>
          <p:nvPr/>
        </p:nvSpPr>
        <p:spPr bwMode="auto">
          <a:xfrm>
            <a:off x="195263" y="3609975"/>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8441" name="AutoShape 9"/>
          <p:cNvSpPr>
            <a:spLocks noChangeArrowheads="1"/>
          </p:cNvSpPr>
          <p:nvPr/>
        </p:nvSpPr>
        <p:spPr bwMode="auto">
          <a:xfrm>
            <a:off x="195263" y="2470150"/>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8442" name="AutoShape 10"/>
          <p:cNvSpPr>
            <a:spLocks noChangeArrowheads="1"/>
          </p:cNvSpPr>
          <p:nvPr/>
        </p:nvSpPr>
        <p:spPr bwMode="auto">
          <a:xfrm>
            <a:off x="195263" y="2871788"/>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8443" name="AutoShape 11"/>
          <p:cNvSpPr>
            <a:spLocks noChangeArrowheads="1"/>
          </p:cNvSpPr>
          <p:nvPr/>
        </p:nvSpPr>
        <p:spPr bwMode="auto">
          <a:xfrm>
            <a:off x="195263" y="5792788"/>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8444" name="AutoShape 12"/>
          <p:cNvSpPr>
            <a:spLocks noChangeArrowheads="1"/>
          </p:cNvSpPr>
          <p:nvPr/>
        </p:nvSpPr>
        <p:spPr bwMode="auto">
          <a:xfrm>
            <a:off x="195263" y="4741863"/>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8445" name="AutoShape 14"/>
          <p:cNvSpPr>
            <a:spLocks noChangeArrowheads="1"/>
          </p:cNvSpPr>
          <p:nvPr/>
        </p:nvSpPr>
        <p:spPr bwMode="auto">
          <a:xfrm>
            <a:off x="195263" y="6205538"/>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8446" name="AutoShape 15"/>
          <p:cNvSpPr>
            <a:spLocks noChangeArrowheads="1"/>
          </p:cNvSpPr>
          <p:nvPr/>
        </p:nvSpPr>
        <p:spPr bwMode="auto">
          <a:xfrm>
            <a:off x="195263" y="4373563"/>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8447" name="AutoShape 16"/>
          <p:cNvSpPr>
            <a:spLocks noChangeArrowheads="1"/>
          </p:cNvSpPr>
          <p:nvPr/>
        </p:nvSpPr>
        <p:spPr bwMode="auto">
          <a:xfrm>
            <a:off x="195263" y="5141913"/>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pl-PL" smtClean="0"/>
              <a:t>Kluczowe czynniki sukcesu fazy konserwacji</a:t>
            </a:r>
          </a:p>
        </p:txBody>
      </p:sp>
      <p:sp>
        <p:nvSpPr>
          <p:cNvPr id="19459" name="Text Box 3"/>
          <p:cNvSpPr txBox="1">
            <a:spLocks noChangeArrowheads="1"/>
          </p:cNvSpPr>
          <p:nvPr/>
        </p:nvSpPr>
        <p:spPr bwMode="auto">
          <a:xfrm>
            <a:off x="909638" y="1379538"/>
            <a:ext cx="756285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en-US" altLang="pl-PL"/>
              <a:t>Wysoka jakość definicji wymagań, modelu i projektu</a:t>
            </a:r>
          </a:p>
          <a:p>
            <a:endParaRPr lang="en-US" altLang="pl-PL"/>
          </a:p>
          <a:p>
            <a:r>
              <a:rPr lang="en-US" altLang="pl-PL"/>
              <a:t>Dobra znajomość środowiska implementacji</a:t>
            </a:r>
          </a:p>
          <a:p>
            <a:endParaRPr lang="en-US" altLang="pl-PL"/>
          </a:p>
          <a:p>
            <a:r>
              <a:rPr lang="en-US" altLang="pl-PL"/>
              <a:t>Właściwa motywacja osób wykonujacych konserwację oprogramowania</a:t>
            </a:r>
          </a:p>
          <a:p>
            <a:endParaRPr lang="en-US" altLang="pl-PL"/>
          </a:p>
          <a:p>
            <a:r>
              <a:rPr lang="en-US" altLang="pl-PL"/>
              <a:t>Właściwe oszacowanie kosztów konserwacji</a:t>
            </a:r>
          </a:p>
        </p:txBody>
      </p:sp>
      <p:sp>
        <p:nvSpPr>
          <p:cNvPr id="19460" name="Text Box 4"/>
          <p:cNvSpPr txBox="1">
            <a:spLocks noChangeArrowheads="1"/>
          </p:cNvSpPr>
          <p:nvPr/>
        </p:nvSpPr>
        <p:spPr bwMode="auto">
          <a:xfrm>
            <a:off x="550863" y="3978275"/>
            <a:ext cx="602456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en-US" altLang="pl-PL" b="1"/>
              <a:t>Podstawowy rezultat</a:t>
            </a:r>
            <a:r>
              <a:rPr lang="en-US" altLang="pl-PL"/>
              <a:t>: </a:t>
            </a:r>
          </a:p>
          <a:p>
            <a:endParaRPr lang="en-US" altLang="pl-PL"/>
          </a:p>
          <a:p>
            <a:r>
              <a:rPr lang="en-US" altLang="pl-PL"/>
              <a:t>poprawiony kod, projekt, model i specyfikacja wymagań.</a:t>
            </a:r>
          </a:p>
        </p:txBody>
      </p:sp>
      <p:sp>
        <p:nvSpPr>
          <p:cNvPr id="19461" name="AutoShape 5"/>
          <p:cNvSpPr>
            <a:spLocks noChangeArrowheads="1"/>
          </p:cNvSpPr>
          <p:nvPr/>
        </p:nvSpPr>
        <p:spPr bwMode="auto">
          <a:xfrm>
            <a:off x="538163" y="3224213"/>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9462" name="AutoShape 6"/>
          <p:cNvSpPr>
            <a:spLocks noChangeArrowheads="1"/>
          </p:cNvSpPr>
          <p:nvPr/>
        </p:nvSpPr>
        <p:spPr bwMode="auto">
          <a:xfrm>
            <a:off x="538163" y="1995488"/>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9463" name="AutoShape 7"/>
          <p:cNvSpPr>
            <a:spLocks noChangeArrowheads="1"/>
          </p:cNvSpPr>
          <p:nvPr/>
        </p:nvSpPr>
        <p:spPr bwMode="auto">
          <a:xfrm>
            <a:off x="538163" y="1406525"/>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9464" name="AutoShape 8"/>
          <p:cNvSpPr>
            <a:spLocks noChangeArrowheads="1"/>
          </p:cNvSpPr>
          <p:nvPr/>
        </p:nvSpPr>
        <p:spPr bwMode="auto">
          <a:xfrm>
            <a:off x="538163" y="2608263"/>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pic>
        <p:nvPicPr>
          <p:cNvPr id="1946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8913" y="4603750"/>
            <a:ext cx="2605087"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pl-PL" altLang="pl-PL" smtClean="0"/>
              <a:t>Narzędzia CASE</a:t>
            </a:r>
          </a:p>
        </p:txBody>
      </p:sp>
      <p:sp>
        <p:nvSpPr>
          <p:cNvPr id="20483" name="Text Box 3"/>
          <p:cNvSpPr txBox="1">
            <a:spLocks noChangeArrowheads="1"/>
          </p:cNvSpPr>
          <p:nvPr/>
        </p:nvSpPr>
        <p:spPr bwMode="auto">
          <a:xfrm>
            <a:off x="4076700" y="741363"/>
            <a:ext cx="50673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i="1"/>
              <a:t>computer assisted/aided software/system engineering</a:t>
            </a:r>
          </a:p>
        </p:txBody>
      </p:sp>
      <p:sp>
        <p:nvSpPr>
          <p:cNvPr id="20484" name="Text Box 4"/>
          <p:cNvSpPr txBox="1">
            <a:spLocks noChangeArrowheads="1"/>
          </p:cNvSpPr>
          <p:nvPr/>
        </p:nvSpPr>
        <p:spPr bwMode="auto">
          <a:xfrm>
            <a:off x="187325" y="1003300"/>
            <a:ext cx="89566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Pod tym hasłem kryją się wszelkie narzędzia wykorzystywane w trakcie prac nad oprogramowaniem: kompilatory, debuggery, edytory tekstu, narzędzia harmonogramowania przedsięwzięć, arkusze kalkulacyjne.</a:t>
            </a:r>
          </a:p>
        </p:txBody>
      </p:sp>
      <p:sp>
        <p:nvSpPr>
          <p:cNvPr id="20485" name="Text Box 5"/>
          <p:cNvSpPr txBox="1">
            <a:spLocks noChangeArrowheads="1"/>
          </p:cNvSpPr>
          <p:nvPr/>
        </p:nvSpPr>
        <p:spPr bwMode="auto">
          <a:xfrm>
            <a:off x="187325" y="2112963"/>
            <a:ext cx="7270750" cy="396875"/>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Tradycyjnie pod pojęciem CASE rozumie się narzędzia, które:</a:t>
            </a:r>
          </a:p>
        </p:txBody>
      </p:sp>
      <p:sp>
        <p:nvSpPr>
          <p:cNvPr id="20486" name="Text Box 6"/>
          <p:cNvSpPr txBox="1">
            <a:spLocks noChangeArrowheads="1"/>
          </p:cNvSpPr>
          <p:nvPr/>
        </p:nvSpPr>
        <p:spPr bwMode="auto">
          <a:xfrm>
            <a:off x="763588" y="2532063"/>
            <a:ext cx="8367712"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Wspomagają ogólnie rozumiane wytwarzanie oprogramowania</a:t>
            </a:r>
          </a:p>
          <a:p>
            <a:endParaRPr lang="pl-PL" altLang="pl-PL" sz="1000"/>
          </a:p>
          <a:p>
            <a:r>
              <a:rPr lang="pl-PL" altLang="pl-PL"/>
              <a:t>Koncentrują się na fazach analizy i projektowania oraz bezpośrednim wykorzystaniu wyników tych faz w implementacji.</a:t>
            </a:r>
          </a:p>
        </p:txBody>
      </p:sp>
      <p:sp>
        <p:nvSpPr>
          <p:cNvPr id="20487" name="Text Box 7"/>
          <p:cNvSpPr txBox="1">
            <a:spLocks noChangeArrowheads="1"/>
          </p:cNvSpPr>
          <p:nvPr/>
        </p:nvSpPr>
        <p:spPr bwMode="auto">
          <a:xfrm>
            <a:off x="187325" y="3889375"/>
            <a:ext cx="4273550" cy="396875"/>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Dwie główne grupy narzędzi CASE:</a:t>
            </a:r>
          </a:p>
        </p:txBody>
      </p:sp>
      <p:sp>
        <p:nvSpPr>
          <p:cNvPr id="20488" name="Text Box 8"/>
          <p:cNvSpPr txBox="1">
            <a:spLocks noChangeArrowheads="1"/>
          </p:cNvSpPr>
          <p:nvPr/>
        </p:nvSpPr>
        <p:spPr bwMode="auto">
          <a:xfrm>
            <a:off x="763588" y="4397375"/>
            <a:ext cx="8380412"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Upper-CASE</a:t>
            </a:r>
            <a:r>
              <a:rPr lang="pl-PL" altLang="pl-PL"/>
              <a:t>: wspomaganie wczesnych faz prac nad oprogramowaniem, w szczególności fazy analizy (potrzeby analityków i projektantów). Narzędzia te nie są związane z konkretnym środowiskiem implementacyjnym.</a:t>
            </a:r>
          </a:p>
          <a:p>
            <a:endParaRPr lang="pl-PL" altLang="pl-PL" sz="1000"/>
          </a:p>
          <a:p>
            <a:r>
              <a:rPr lang="pl-PL" altLang="pl-PL" b="1"/>
              <a:t>Lower-CASE</a:t>
            </a:r>
            <a:r>
              <a:rPr lang="pl-PL" altLang="pl-PL"/>
              <a:t>: wspomaganie faz projektowania i implementacji (potrzeby programistów). Narzędzia te są z reguły ściśle związane z konkretnym środowiskiem implementacji.</a:t>
            </a:r>
          </a:p>
        </p:txBody>
      </p:sp>
      <p:sp>
        <p:nvSpPr>
          <p:cNvPr id="20489" name="AutoShape 9"/>
          <p:cNvSpPr>
            <a:spLocks noChangeArrowheads="1"/>
          </p:cNvSpPr>
          <p:nvPr/>
        </p:nvSpPr>
        <p:spPr bwMode="auto">
          <a:xfrm>
            <a:off x="427038" y="5508625"/>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0490" name="AutoShape 10"/>
          <p:cNvSpPr>
            <a:spLocks noChangeArrowheads="1"/>
          </p:cNvSpPr>
          <p:nvPr/>
        </p:nvSpPr>
        <p:spPr bwMode="auto">
          <a:xfrm>
            <a:off x="427038" y="3057525"/>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0491" name="AutoShape 11"/>
          <p:cNvSpPr>
            <a:spLocks noChangeArrowheads="1"/>
          </p:cNvSpPr>
          <p:nvPr/>
        </p:nvSpPr>
        <p:spPr bwMode="auto">
          <a:xfrm>
            <a:off x="427038" y="2582863"/>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0492" name="AutoShape 12"/>
          <p:cNvSpPr>
            <a:spLocks noChangeArrowheads="1"/>
          </p:cNvSpPr>
          <p:nvPr/>
        </p:nvSpPr>
        <p:spPr bwMode="auto">
          <a:xfrm>
            <a:off x="427038" y="4476750"/>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pl-PL" smtClean="0"/>
              <a:t>Korzyści ze stosowania narzędzi CASE</a:t>
            </a:r>
          </a:p>
        </p:txBody>
      </p:sp>
      <p:sp>
        <p:nvSpPr>
          <p:cNvPr id="21507" name="Freeform 3"/>
          <p:cNvSpPr>
            <a:spLocks/>
          </p:cNvSpPr>
          <p:nvPr/>
        </p:nvSpPr>
        <p:spPr bwMode="auto">
          <a:xfrm>
            <a:off x="663575" y="1036638"/>
            <a:ext cx="8105775" cy="4664075"/>
          </a:xfrm>
          <a:custGeom>
            <a:avLst/>
            <a:gdLst>
              <a:gd name="T0" fmla="*/ 0 w 5106"/>
              <a:gd name="T1" fmla="*/ 0 h 2938"/>
              <a:gd name="T2" fmla="*/ 0 w 5106"/>
              <a:gd name="T3" fmla="*/ 2147483646 h 2938"/>
              <a:gd name="T4" fmla="*/ 2147483646 w 5106"/>
              <a:gd name="T5" fmla="*/ 2147483646 h 2938"/>
              <a:gd name="T6" fmla="*/ 0 60000 65536"/>
              <a:gd name="T7" fmla="*/ 0 60000 65536"/>
              <a:gd name="T8" fmla="*/ 0 60000 65536"/>
            </a:gdLst>
            <a:ahLst/>
            <a:cxnLst>
              <a:cxn ang="T6">
                <a:pos x="T0" y="T1"/>
              </a:cxn>
              <a:cxn ang="T7">
                <a:pos x="T2" y="T3"/>
              </a:cxn>
              <a:cxn ang="T8">
                <a:pos x="T4" y="T5"/>
              </a:cxn>
            </a:cxnLst>
            <a:rect l="0" t="0" r="r" b="b"/>
            <a:pathLst>
              <a:path w="5106" h="2938">
                <a:moveTo>
                  <a:pt x="0" y="0"/>
                </a:moveTo>
                <a:lnTo>
                  <a:pt x="0" y="2937"/>
                </a:lnTo>
                <a:lnTo>
                  <a:pt x="5105" y="2937"/>
                </a:lnTo>
              </a:path>
            </a:pathLst>
          </a:custGeom>
          <a:noFill/>
          <a:ln w="25400" cap="rnd" cmpd="sng">
            <a:solidFill>
              <a:srgbClr val="000000"/>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endParaRPr lang="pl-PL"/>
          </a:p>
        </p:txBody>
      </p:sp>
      <p:sp>
        <p:nvSpPr>
          <p:cNvPr id="21508" name="Rectangle 4"/>
          <p:cNvSpPr>
            <a:spLocks noChangeArrowheads="1"/>
          </p:cNvSpPr>
          <p:nvPr/>
        </p:nvSpPr>
        <p:spPr bwMode="auto">
          <a:xfrm>
            <a:off x="669925" y="1338263"/>
            <a:ext cx="6665913" cy="300037"/>
          </a:xfrm>
          <a:prstGeom prst="rect">
            <a:avLst/>
          </a:prstGeom>
          <a:solidFill>
            <a:srgbClr val="FFA27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nSpc>
                <a:spcPct val="90000"/>
              </a:lnSpc>
            </a:pPr>
            <a:r>
              <a:rPr lang="en-US" altLang="pl-PL" sz="1800">
                <a:solidFill>
                  <a:schemeClr val="tx1"/>
                </a:solidFill>
              </a:rPr>
              <a:t>Podniesienie jakości realizowanego systemu</a:t>
            </a:r>
          </a:p>
        </p:txBody>
      </p:sp>
      <p:sp>
        <p:nvSpPr>
          <p:cNvPr id="21509" name="Rectangle 5"/>
          <p:cNvSpPr>
            <a:spLocks noChangeArrowheads="1"/>
          </p:cNvSpPr>
          <p:nvPr/>
        </p:nvSpPr>
        <p:spPr bwMode="auto">
          <a:xfrm>
            <a:off x="669925" y="1962150"/>
            <a:ext cx="5464175" cy="300038"/>
          </a:xfrm>
          <a:prstGeom prst="rect">
            <a:avLst/>
          </a:prstGeom>
          <a:solidFill>
            <a:srgbClr val="FFA27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nSpc>
                <a:spcPct val="90000"/>
              </a:lnSpc>
            </a:pPr>
            <a:r>
              <a:rPr lang="en-US" altLang="pl-PL" sz="1800">
                <a:solidFill>
                  <a:schemeClr val="tx1"/>
                </a:solidFill>
              </a:rPr>
              <a:t>Usprawnienie komunikacji</a:t>
            </a:r>
          </a:p>
        </p:txBody>
      </p:sp>
      <p:sp>
        <p:nvSpPr>
          <p:cNvPr id="21510" name="Rectangle 6"/>
          <p:cNvSpPr>
            <a:spLocks noChangeArrowheads="1"/>
          </p:cNvSpPr>
          <p:nvPr/>
        </p:nvSpPr>
        <p:spPr bwMode="auto">
          <a:xfrm>
            <a:off x="669925" y="2586038"/>
            <a:ext cx="3889375" cy="300037"/>
          </a:xfrm>
          <a:prstGeom prst="rect">
            <a:avLst/>
          </a:prstGeom>
          <a:solidFill>
            <a:srgbClr val="FFA27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nSpc>
                <a:spcPct val="90000"/>
              </a:lnSpc>
            </a:pPr>
            <a:r>
              <a:rPr lang="en-US" altLang="pl-PL" sz="1800">
                <a:solidFill>
                  <a:schemeClr val="tx1"/>
                </a:solidFill>
              </a:rPr>
              <a:t>Produktywność</a:t>
            </a:r>
          </a:p>
        </p:txBody>
      </p:sp>
      <p:sp>
        <p:nvSpPr>
          <p:cNvPr id="21511" name="Rectangle 7"/>
          <p:cNvSpPr>
            <a:spLocks noChangeArrowheads="1"/>
          </p:cNvSpPr>
          <p:nvPr/>
        </p:nvSpPr>
        <p:spPr bwMode="auto">
          <a:xfrm>
            <a:off x="669925" y="3209925"/>
            <a:ext cx="3663950" cy="300038"/>
          </a:xfrm>
          <a:prstGeom prst="rect">
            <a:avLst/>
          </a:prstGeom>
          <a:solidFill>
            <a:srgbClr val="FFA27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nSpc>
                <a:spcPct val="90000"/>
              </a:lnSpc>
            </a:pPr>
            <a:r>
              <a:rPr lang="en-US" altLang="pl-PL" sz="1800">
                <a:solidFill>
                  <a:schemeClr val="tx1"/>
                </a:solidFill>
              </a:rPr>
              <a:t>Sformalizowana metodyka realizacji SI</a:t>
            </a:r>
          </a:p>
        </p:txBody>
      </p:sp>
      <p:sp>
        <p:nvSpPr>
          <p:cNvPr id="21512" name="Rectangle 8"/>
          <p:cNvSpPr>
            <a:spLocks noChangeArrowheads="1"/>
          </p:cNvSpPr>
          <p:nvPr/>
        </p:nvSpPr>
        <p:spPr bwMode="auto">
          <a:xfrm>
            <a:off x="669925" y="3833813"/>
            <a:ext cx="1938338" cy="300037"/>
          </a:xfrm>
          <a:prstGeom prst="rect">
            <a:avLst/>
          </a:prstGeom>
          <a:solidFill>
            <a:srgbClr val="FFA27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nSpc>
                <a:spcPct val="90000"/>
              </a:lnSpc>
            </a:pPr>
            <a:r>
              <a:rPr lang="en-US" altLang="pl-PL" sz="1800">
                <a:solidFill>
                  <a:schemeClr val="tx1"/>
                </a:solidFill>
              </a:rPr>
              <a:t>Łatwiejsza konserwacja SI</a:t>
            </a:r>
          </a:p>
        </p:txBody>
      </p:sp>
      <p:sp>
        <p:nvSpPr>
          <p:cNvPr id="21513" name="Rectangle 9"/>
          <p:cNvSpPr>
            <a:spLocks noChangeArrowheads="1"/>
          </p:cNvSpPr>
          <p:nvPr/>
        </p:nvSpPr>
        <p:spPr bwMode="auto">
          <a:xfrm>
            <a:off x="669925" y="4457700"/>
            <a:ext cx="887413" cy="300038"/>
          </a:xfrm>
          <a:prstGeom prst="rect">
            <a:avLst/>
          </a:prstGeom>
          <a:solidFill>
            <a:srgbClr val="FFA27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nSpc>
                <a:spcPct val="90000"/>
              </a:lnSpc>
            </a:pPr>
            <a:r>
              <a:rPr lang="en-US" altLang="pl-PL" sz="1800">
                <a:solidFill>
                  <a:schemeClr val="tx1"/>
                </a:solidFill>
              </a:rPr>
              <a:t>Lepsze zarządzanie projektem</a:t>
            </a:r>
          </a:p>
        </p:txBody>
      </p:sp>
      <p:sp>
        <p:nvSpPr>
          <p:cNvPr id="21514" name="Rectangle 10"/>
          <p:cNvSpPr>
            <a:spLocks noChangeArrowheads="1"/>
          </p:cNvSpPr>
          <p:nvPr/>
        </p:nvSpPr>
        <p:spPr bwMode="auto">
          <a:xfrm>
            <a:off x="669925" y="5081588"/>
            <a:ext cx="587375" cy="298450"/>
          </a:xfrm>
          <a:prstGeom prst="rect">
            <a:avLst/>
          </a:prstGeom>
          <a:solidFill>
            <a:srgbClr val="FFA27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nSpc>
                <a:spcPct val="90000"/>
              </a:lnSpc>
            </a:pPr>
            <a:r>
              <a:rPr lang="en-US" altLang="pl-PL" sz="1800">
                <a:solidFill>
                  <a:schemeClr val="tx1"/>
                </a:solidFill>
              </a:rPr>
              <a:t>Inne</a:t>
            </a:r>
          </a:p>
        </p:txBody>
      </p:sp>
      <p:sp>
        <p:nvSpPr>
          <p:cNvPr id="21515" name="Line 11"/>
          <p:cNvSpPr>
            <a:spLocks noChangeShapeType="1"/>
          </p:cNvSpPr>
          <p:nvPr/>
        </p:nvSpPr>
        <p:spPr bwMode="auto">
          <a:xfrm>
            <a:off x="1563688" y="5711825"/>
            <a:ext cx="0" cy="1301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pl-PL"/>
          </a:p>
        </p:txBody>
      </p:sp>
      <p:sp>
        <p:nvSpPr>
          <p:cNvPr id="21516" name="Line 12"/>
          <p:cNvSpPr>
            <a:spLocks noChangeShapeType="1"/>
          </p:cNvSpPr>
          <p:nvPr/>
        </p:nvSpPr>
        <p:spPr bwMode="auto">
          <a:xfrm>
            <a:off x="2463800" y="5711825"/>
            <a:ext cx="0" cy="1301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pl-PL"/>
          </a:p>
        </p:txBody>
      </p:sp>
      <p:sp>
        <p:nvSpPr>
          <p:cNvPr id="21517" name="Line 13"/>
          <p:cNvSpPr>
            <a:spLocks noChangeShapeType="1"/>
          </p:cNvSpPr>
          <p:nvPr/>
        </p:nvSpPr>
        <p:spPr bwMode="auto">
          <a:xfrm>
            <a:off x="3363913" y="5711825"/>
            <a:ext cx="0" cy="1301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pl-PL"/>
          </a:p>
        </p:txBody>
      </p:sp>
      <p:sp>
        <p:nvSpPr>
          <p:cNvPr id="21518" name="Line 14"/>
          <p:cNvSpPr>
            <a:spLocks noChangeShapeType="1"/>
          </p:cNvSpPr>
          <p:nvPr/>
        </p:nvSpPr>
        <p:spPr bwMode="auto">
          <a:xfrm>
            <a:off x="4265613" y="5711825"/>
            <a:ext cx="0" cy="1301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pl-PL"/>
          </a:p>
        </p:txBody>
      </p:sp>
      <p:sp>
        <p:nvSpPr>
          <p:cNvPr id="21519" name="Line 15"/>
          <p:cNvSpPr>
            <a:spLocks noChangeShapeType="1"/>
          </p:cNvSpPr>
          <p:nvPr/>
        </p:nvSpPr>
        <p:spPr bwMode="auto">
          <a:xfrm>
            <a:off x="5165725" y="5711825"/>
            <a:ext cx="0" cy="1301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pl-PL"/>
          </a:p>
        </p:txBody>
      </p:sp>
      <p:sp>
        <p:nvSpPr>
          <p:cNvPr id="21520" name="Line 16"/>
          <p:cNvSpPr>
            <a:spLocks noChangeShapeType="1"/>
          </p:cNvSpPr>
          <p:nvPr/>
        </p:nvSpPr>
        <p:spPr bwMode="auto">
          <a:xfrm>
            <a:off x="6065838" y="5711825"/>
            <a:ext cx="0" cy="1301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pl-PL"/>
          </a:p>
        </p:txBody>
      </p:sp>
      <p:sp>
        <p:nvSpPr>
          <p:cNvPr id="21521" name="Line 17"/>
          <p:cNvSpPr>
            <a:spLocks noChangeShapeType="1"/>
          </p:cNvSpPr>
          <p:nvPr/>
        </p:nvSpPr>
        <p:spPr bwMode="auto">
          <a:xfrm>
            <a:off x="6965950" y="5711825"/>
            <a:ext cx="0" cy="1301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pl-PL"/>
          </a:p>
        </p:txBody>
      </p:sp>
      <p:sp>
        <p:nvSpPr>
          <p:cNvPr id="21522" name="Line 18"/>
          <p:cNvSpPr>
            <a:spLocks noChangeShapeType="1"/>
          </p:cNvSpPr>
          <p:nvPr/>
        </p:nvSpPr>
        <p:spPr bwMode="auto">
          <a:xfrm>
            <a:off x="7867650" y="5711825"/>
            <a:ext cx="0" cy="1301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pl-PL"/>
          </a:p>
        </p:txBody>
      </p:sp>
      <p:sp>
        <p:nvSpPr>
          <p:cNvPr id="21523" name="Rectangle 19"/>
          <p:cNvSpPr>
            <a:spLocks noChangeArrowheads="1"/>
          </p:cNvSpPr>
          <p:nvPr/>
        </p:nvSpPr>
        <p:spPr bwMode="auto">
          <a:xfrm>
            <a:off x="3663950" y="6088063"/>
            <a:ext cx="2327275"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accent2"/>
                  </a:outerShdw>
                </a:effectLst>
              </a14:hiddenEffects>
            </a:ext>
          </a:extLst>
        </p:spPr>
        <p:txBody>
          <a:bodyPr wrap="none" lIns="90488" tIns="44450" rIns="90488" bIns="44450"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lnSpc>
                <a:spcPct val="90000"/>
              </a:lnSpc>
            </a:pPr>
            <a:r>
              <a:rPr lang="en-US" altLang="pl-PL" sz="1400">
                <a:solidFill>
                  <a:schemeClr val="tx1"/>
                </a:solidFill>
              </a:rPr>
              <a:t>% respondentów</a:t>
            </a:r>
          </a:p>
        </p:txBody>
      </p:sp>
      <p:sp>
        <p:nvSpPr>
          <p:cNvPr id="21524" name="Rectangle 20"/>
          <p:cNvSpPr>
            <a:spLocks noChangeArrowheads="1"/>
          </p:cNvSpPr>
          <p:nvPr/>
        </p:nvSpPr>
        <p:spPr bwMode="auto">
          <a:xfrm>
            <a:off x="1412875" y="5932488"/>
            <a:ext cx="6604000"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accent2"/>
                  </a:outerShdw>
                </a:effectLst>
              </a14:hiddenEffects>
            </a:ext>
          </a:extLst>
        </p:spPr>
        <p:txBody>
          <a:bodyPr wrap="none" lIns="90488" tIns="44450" rIns="90488" bIns="44450"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nSpc>
                <a:spcPct val="90000"/>
              </a:lnSpc>
            </a:pPr>
            <a:r>
              <a:rPr lang="en-US" altLang="pl-PL" sz="1200">
                <a:solidFill>
                  <a:schemeClr val="tx1"/>
                </a:solidFill>
              </a:rPr>
              <a:t>5 	10	15	20	25	30	35	40</a:t>
            </a:r>
          </a:p>
        </p:txBody>
      </p:sp>
      <p:sp>
        <p:nvSpPr>
          <p:cNvPr id="21525" name="Rectangle 21"/>
          <p:cNvSpPr>
            <a:spLocks noChangeArrowheads="1"/>
          </p:cNvSpPr>
          <p:nvPr/>
        </p:nvSpPr>
        <p:spPr bwMode="auto">
          <a:xfrm>
            <a:off x="7192963" y="6140450"/>
            <a:ext cx="1951037" cy="460375"/>
          </a:xfrm>
          <a:prstGeom prst="rect">
            <a:avLst/>
          </a:prstGeom>
          <a:solidFill>
            <a:schemeClr val="accent1"/>
          </a:solidFill>
          <a:ln w="3175">
            <a:solidFill>
              <a:srgbClr val="2F61FF"/>
            </a:solidFill>
            <a:miter lim="800000"/>
            <a:headEnd/>
            <a:tailEnd/>
          </a:ln>
          <a:effectLst/>
          <a:extLst>
            <a:ext uri="{AF507438-7753-43E0-B8FC-AC1667EBCBE1}">
              <a14:hiddenEffects xmlns:a14="http://schemas.microsoft.com/office/drawing/2010/main">
                <a:effectLst>
                  <a:outerShdw dist="17961" dir="2700000" algn="ctr" rotWithShape="0">
                    <a:schemeClr val="accent2"/>
                  </a:outerShdw>
                </a:effectLst>
              </a14:hiddenEffects>
            </a:ext>
          </a:extLst>
        </p:spPr>
        <p:txBody>
          <a:bodyPr wrap="none" lIns="90488" tIns="44450" rIns="90488" bIns="44450"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nSpc>
                <a:spcPct val="90000"/>
              </a:lnSpc>
            </a:pPr>
            <a:r>
              <a:rPr lang="en-US" altLang="pl-PL" sz="1200" i="1">
                <a:solidFill>
                  <a:schemeClr val="tx1"/>
                </a:solidFill>
              </a:rPr>
              <a:t>Źródło:</a:t>
            </a:r>
          </a:p>
          <a:p>
            <a:pPr>
              <a:lnSpc>
                <a:spcPct val="90000"/>
              </a:lnSpc>
            </a:pPr>
            <a:r>
              <a:rPr lang="en-US" altLang="pl-PL" sz="1200" i="1">
                <a:solidFill>
                  <a:schemeClr val="tx1"/>
                </a:solidFill>
              </a:rPr>
              <a:t>CASE RESEARCH CORP.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pl-PL" altLang="pl-PL" smtClean="0"/>
              <a:t>Instalacja</a:t>
            </a:r>
          </a:p>
        </p:txBody>
      </p:sp>
      <p:sp>
        <p:nvSpPr>
          <p:cNvPr id="4099" name="AutoShape 3"/>
          <p:cNvSpPr>
            <a:spLocks noChangeArrowheads="1"/>
          </p:cNvSpPr>
          <p:nvPr/>
        </p:nvSpPr>
        <p:spPr bwMode="auto">
          <a:xfrm>
            <a:off x="127000" y="852488"/>
            <a:ext cx="8839200" cy="1349375"/>
          </a:xfrm>
          <a:prstGeom prst="roundRect">
            <a:avLst>
              <a:gd name="adj" fmla="val 16667"/>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0" name="AutoShape 4"/>
          <p:cNvSpPr>
            <a:spLocks noChangeArrowheads="1"/>
          </p:cNvSpPr>
          <p:nvPr/>
        </p:nvSpPr>
        <p:spPr bwMode="auto">
          <a:xfrm>
            <a:off x="730250" y="925513"/>
            <a:ext cx="1943100" cy="365125"/>
          </a:xfrm>
          <a:prstGeom prst="roundRect">
            <a:avLst>
              <a:gd name="adj" fmla="val 16667"/>
            </a:avLst>
          </a:prstGeom>
          <a:noFill/>
          <a:ln>
            <a:noFill/>
          </a:ln>
          <a:effectLst/>
          <a:extLst>
            <a:ext uri="{909E8E84-426E-40DD-AFC4-6F175D3DCCD1}">
              <a14:hiddenFill xmlns:a14="http://schemas.microsoft.com/office/drawing/2010/main">
                <a:gradFill rotWithShape="0">
                  <a:gsLst>
                    <a:gs pos="0">
                      <a:srgbClr val="FFFFFF"/>
                    </a:gs>
                    <a:gs pos="100000">
                      <a:srgbClr val="00279F"/>
                    </a:gs>
                  </a:gsLst>
                  <a:path path="shape">
                    <a:fillToRect l="50000" t="50000" r="50000" b="50000"/>
                  </a:path>
                </a:gra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Określenie wymagań</a:t>
            </a:r>
            <a:endParaRPr lang="pl-PL" altLang="pl-PL" sz="1400"/>
          </a:p>
        </p:txBody>
      </p:sp>
      <p:sp>
        <p:nvSpPr>
          <p:cNvPr id="4101" name="AutoShape 5"/>
          <p:cNvSpPr>
            <a:spLocks noChangeArrowheads="1"/>
          </p:cNvSpPr>
          <p:nvPr/>
        </p:nvSpPr>
        <p:spPr bwMode="auto">
          <a:xfrm>
            <a:off x="2914650" y="925513"/>
            <a:ext cx="1392238" cy="365125"/>
          </a:xfrm>
          <a:prstGeom prst="roundRect">
            <a:avLst>
              <a:gd name="adj" fmla="val 16667"/>
            </a:avLst>
          </a:prstGeom>
          <a:noFill/>
          <a:ln>
            <a:noFill/>
          </a:ln>
          <a:effectLst/>
          <a:extLst>
            <a:ext uri="{909E8E84-426E-40DD-AFC4-6F175D3DCCD1}">
              <a14:hiddenFill xmlns:a14="http://schemas.microsoft.com/office/drawing/2010/main">
                <a:gradFill rotWithShape="0">
                  <a:gsLst>
                    <a:gs pos="0">
                      <a:srgbClr val="FFFFFF"/>
                    </a:gs>
                    <a:gs pos="100000">
                      <a:srgbClr val="00279F"/>
                    </a:gs>
                  </a:gsLst>
                  <a:path path="shape">
                    <a:fillToRect l="50000" t="50000" r="50000" b="50000"/>
                  </a:path>
                </a:gra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Projektowanie</a:t>
            </a:r>
          </a:p>
        </p:txBody>
      </p:sp>
      <p:sp>
        <p:nvSpPr>
          <p:cNvPr id="4102" name="AutoShape 6"/>
          <p:cNvSpPr>
            <a:spLocks noChangeArrowheads="1"/>
          </p:cNvSpPr>
          <p:nvPr/>
        </p:nvSpPr>
        <p:spPr bwMode="auto">
          <a:xfrm>
            <a:off x="4545013" y="925513"/>
            <a:ext cx="1428750" cy="365125"/>
          </a:xfrm>
          <a:prstGeom prst="roundRect">
            <a:avLst>
              <a:gd name="adj" fmla="val 16667"/>
            </a:avLst>
          </a:prstGeom>
          <a:noFill/>
          <a:ln>
            <a:noFill/>
          </a:ln>
          <a:effectLst/>
          <a:extLst>
            <a:ext uri="{909E8E84-426E-40DD-AFC4-6F175D3DCCD1}">
              <a14:hiddenFill xmlns:a14="http://schemas.microsoft.com/office/drawing/2010/main">
                <a:gradFill rotWithShape="0">
                  <a:gsLst>
                    <a:gs pos="0">
                      <a:srgbClr val="FFFFFF"/>
                    </a:gs>
                    <a:gs pos="100000">
                      <a:srgbClr val="00279F"/>
                    </a:gs>
                  </a:gsLst>
                  <a:path path="shape">
                    <a:fillToRect l="50000" t="50000" r="50000" b="50000"/>
                  </a:path>
                </a:gra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Implementacja</a:t>
            </a:r>
          </a:p>
        </p:txBody>
      </p:sp>
      <p:sp>
        <p:nvSpPr>
          <p:cNvPr id="4103" name="AutoShape 7"/>
          <p:cNvSpPr>
            <a:spLocks noChangeArrowheads="1"/>
          </p:cNvSpPr>
          <p:nvPr/>
        </p:nvSpPr>
        <p:spPr bwMode="auto">
          <a:xfrm>
            <a:off x="6169025" y="925513"/>
            <a:ext cx="1154113" cy="365125"/>
          </a:xfrm>
          <a:prstGeom prst="roundRect">
            <a:avLst>
              <a:gd name="adj" fmla="val 16667"/>
            </a:avLst>
          </a:prstGeom>
          <a:noFill/>
          <a:ln>
            <a:noFill/>
          </a:ln>
          <a:effectLst/>
          <a:extLst>
            <a:ext uri="{909E8E84-426E-40DD-AFC4-6F175D3DCCD1}">
              <a14:hiddenFill xmlns:a14="http://schemas.microsoft.com/office/drawing/2010/main">
                <a:gradFill rotWithShape="0">
                  <a:gsLst>
                    <a:gs pos="0">
                      <a:srgbClr val="FFFFFF"/>
                    </a:gs>
                    <a:gs pos="100000">
                      <a:srgbClr val="00279F"/>
                    </a:gs>
                  </a:gsLst>
                  <a:path path="shape">
                    <a:fillToRect l="50000" t="50000" r="50000" b="50000"/>
                  </a:path>
                </a:gra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Testowanie</a:t>
            </a:r>
          </a:p>
        </p:txBody>
      </p:sp>
      <p:sp>
        <p:nvSpPr>
          <p:cNvPr id="4104" name="AutoShape 8"/>
          <p:cNvSpPr>
            <a:spLocks noChangeArrowheads="1"/>
          </p:cNvSpPr>
          <p:nvPr/>
        </p:nvSpPr>
        <p:spPr bwMode="auto">
          <a:xfrm>
            <a:off x="7519988" y="925513"/>
            <a:ext cx="1277937" cy="365125"/>
          </a:xfrm>
          <a:prstGeom prst="roundRect">
            <a:avLst>
              <a:gd name="adj" fmla="val 16667"/>
            </a:avLst>
          </a:prstGeom>
          <a:noFill/>
          <a:ln>
            <a:noFill/>
          </a:ln>
          <a:effectLst/>
          <a:extLst>
            <a:ext uri="{909E8E84-426E-40DD-AFC4-6F175D3DCCD1}">
              <a14:hiddenFill xmlns:a14="http://schemas.microsoft.com/office/drawing/2010/main">
                <a:gradFill rotWithShape="0">
                  <a:gsLst>
                    <a:gs pos="0">
                      <a:srgbClr val="FFFFFF"/>
                    </a:gs>
                    <a:gs pos="100000">
                      <a:srgbClr val="00279F"/>
                    </a:gs>
                  </a:gsLst>
                  <a:path path="shape">
                    <a:fillToRect l="50000" t="50000" r="50000" b="50000"/>
                  </a:path>
                </a:gra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Konserwacja</a:t>
            </a:r>
          </a:p>
        </p:txBody>
      </p:sp>
      <p:sp>
        <p:nvSpPr>
          <p:cNvPr id="4105" name="Line 9"/>
          <p:cNvSpPr>
            <a:spLocks noChangeShapeType="1"/>
          </p:cNvSpPr>
          <p:nvPr/>
        </p:nvSpPr>
        <p:spPr bwMode="auto">
          <a:xfrm>
            <a:off x="735013" y="1268413"/>
            <a:ext cx="80676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106" name="Line 10"/>
          <p:cNvSpPr>
            <a:spLocks noChangeShapeType="1"/>
          </p:cNvSpPr>
          <p:nvPr/>
        </p:nvSpPr>
        <p:spPr bwMode="auto">
          <a:xfrm>
            <a:off x="722313" y="1187450"/>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107" name="Line 11"/>
          <p:cNvSpPr>
            <a:spLocks noChangeShapeType="1"/>
          </p:cNvSpPr>
          <p:nvPr/>
        </p:nvSpPr>
        <p:spPr bwMode="auto">
          <a:xfrm>
            <a:off x="7407275" y="1187450"/>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108" name="Line 12"/>
          <p:cNvSpPr>
            <a:spLocks noChangeShapeType="1"/>
          </p:cNvSpPr>
          <p:nvPr/>
        </p:nvSpPr>
        <p:spPr bwMode="auto">
          <a:xfrm>
            <a:off x="6097588" y="1187450"/>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109" name="Line 13"/>
          <p:cNvSpPr>
            <a:spLocks noChangeShapeType="1"/>
          </p:cNvSpPr>
          <p:nvPr/>
        </p:nvSpPr>
        <p:spPr bwMode="auto">
          <a:xfrm>
            <a:off x="4427538" y="1187450"/>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110" name="Line 14"/>
          <p:cNvSpPr>
            <a:spLocks noChangeShapeType="1"/>
          </p:cNvSpPr>
          <p:nvPr/>
        </p:nvSpPr>
        <p:spPr bwMode="auto">
          <a:xfrm>
            <a:off x="2781300" y="1187450"/>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111" name="Line 15"/>
          <p:cNvSpPr>
            <a:spLocks noChangeShapeType="1"/>
          </p:cNvSpPr>
          <p:nvPr/>
        </p:nvSpPr>
        <p:spPr bwMode="auto">
          <a:xfrm>
            <a:off x="8791575" y="1187450"/>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112" name="Text Box 16"/>
          <p:cNvSpPr txBox="1">
            <a:spLocks noChangeArrowheads="1"/>
          </p:cNvSpPr>
          <p:nvPr/>
        </p:nvSpPr>
        <p:spPr bwMode="auto">
          <a:xfrm>
            <a:off x="192088" y="1504950"/>
            <a:ext cx="1593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Faza strategiczna</a:t>
            </a:r>
          </a:p>
        </p:txBody>
      </p:sp>
      <p:sp>
        <p:nvSpPr>
          <p:cNvPr id="4113" name="Text Box 17"/>
          <p:cNvSpPr txBox="1">
            <a:spLocks noChangeArrowheads="1"/>
          </p:cNvSpPr>
          <p:nvPr/>
        </p:nvSpPr>
        <p:spPr bwMode="auto">
          <a:xfrm>
            <a:off x="2216150" y="1504950"/>
            <a:ext cx="8175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Analiza</a:t>
            </a:r>
          </a:p>
        </p:txBody>
      </p:sp>
      <p:sp>
        <p:nvSpPr>
          <p:cNvPr id="4114" name="Line 18"/>
          <p:cNvSpPr>
            <a:spLocks noChangeShapeType="1"/>
          </p:cNvSpPr>
          <p:nvPr/>
        </p:nvSpPr>
        <p:spPr bwMode="auto">
          <a:xfrm>
            <a:off x="288925" y="1438275"/>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115" name="Line 19"/>
          <p:cNvSpPr>
            <a:spLocks noChangeShapeType="1"/>
          </p:cNvSpPr>
          <p:nvPr/>
        </p:nvSpPr>
        <p:spPr bwMode="auto">
          <a:xfrm>
            <a:off x="1801813" y="1438275"/>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116" name="Line 20"/>
          <p:cNvSpPr>
            <a:spLocks noChangeShapeType="1"/>
          </p:cNvSpPr>
          <p:nvPr/>
        </p:nvSpPr>
        <p:spPr bwMode="auto">
          <a:xfrm>
            <a:off x="2079625" y="1438275"/>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117" name="Line 21"/>
          <p:cNvSpPr>
            <a:spLocks noChangeShapeType="1"/>
          </p:cNvSpPr>
          <p:nvPr/>
        </p:nvSpPr>
        <p:spPr bwMode="auto">
          <a:xfrm>
            <a:off x="296863" y="1519238"/>
            <a:ext cx="15113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118" name="Line 22"/>
          <p:cNvSpPr>
            <a:spLocks noChangeShapeType="1"/>
          </p:cNvSpPr>
          <p:nvPr/>
        </p:nvSpPr>
        <p:spPr bwMode="auto">
          <a:xfrm>
            <a:off x="2084388" y="1519238"/>
            <a:ext cx="12112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119" name="Line 23"/>
          <p:cNvSpPr>
            <a:spLocks noChangeShapeType="1"/>
          </p:cNvSpPr>
          <p:nvPr/>
        </p:nvSpPr>
        <p:spPr bwMode="auto">
          <a:xfrm>
            <a:off x="3294063" y="1438275"/>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120" name="Text Box 24"/>
          <p:cNvSpPr txBox="1">
            <a:spLocks noChangeArrowheads="1"/>
          </p:cNvSpPr>
          <p:nvPr/>
        </p:nvSpPr>
        <p:spPr bwMode="auto">
          <a:xfrm>
            <a:off x="6648450" y="1508125"/>
            <a:ext cx="1149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b="1"/>
              <a:t>Instalacja</a:t>
            </a:r>
          </a:p>
        </p:txBody>
      </p:sp>
      <p:sp>
        <p:nvSpPr>
          <p:cNvPr id="4121" name="Line 25"/>
          <p:cNvSpPr>
            <a:spLocks noChangeShapeType="1"/>
          </p:cNvSpPr>
          <p:nvPr/>
        </p:nvSpPr>
        <p:spPr bwMode="auto">
          <a:xfrm>
            <a:off x="6856413" y="1439863"/>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122" name="Line 26"/>
          <p:cNvSpPr>
            <a:spLocks noChangeShapeType="1"/>
          </p:cNvSpPr>
          <p:nvPr/>
        </p:nvSpPr>
        <p:spPr bwMode="auto">
          <a:xfrm>
            <a:off x="6858000" y="1520825"/>
            <a:ext cx="8239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123" name="Line 27"/>
          <p:cNvSpPr>
            <a:spLocks noChangeShapeType="1"/>
          </p:cNvSpPr>
          <p:nvPr/>
        </p:nvSpPr>
        <p:spPr bwMode="auto">
          <a:xfrm>
            <a:off x="7680325" y="1439863"/>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124" name="Line 28"/>
          <p:cNvSpPr>
            <a:spLocks noChangeShapeType="1"/>
          </p:cNvSpPr>
          <p:nvPr/>
        </p:nvSpPr>
        <p:spPr bwMode="auto">
          <a:xfrm>
            <a:off x="2224088" y="1790700"/>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125" name="Line 29"/>
          <p:cNvSpPr>
            <a:spLocks noChangeShapeType="1"/>
          </p:cNvSpPr>
          <p:nvPr/>
        </p:nvSpPr>
        <p:spPr bwMode="auto">
          <a:xfrm>
            <a:off x="2225675" y="1871663"/>
            <a:ext cx="5208588"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126" name="Line 30"/>
          <p:cNvSpPr>
            <a:spLocks noChangeShapeType="1"/>
          </p:cNvSpPr>
          <p:nvPr/>
        </p:nvSpPr>
        <p:spPr bwMode="auto">
          <a:xfrm>
            <a:off x="7419975" y="1790700"/>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127" name="Text Box 31"/>
          <p:cNvSpPr txBox="1">
            <a:spLocks noChangeArrowheads="1"/>
          </p:cNvSpPr>
          <p:nvPr/>
        </p:nvSpPr>
        <p:spPr bwMode="auto">
          <a:xfrm>
            <a:off x="4251325" y="1801813"/>
            <a:ext cx="1371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Dokumentacja</a:t>
            </a:r>
          </a:p>
        </p:txBody>
      </p:sp>
      <p:sp>
        <p:nvSpPr>
          <p:cNvPr id="4128" name="Line 32"/>
          <p:cNvSpPr>
            <a:spLocks noChangeShapeType="1"/>
          </p:cNvSpPr>
          <p:nvPr/>
        </p:nvSpPr>
        <p:spPr bwMode="auto">
          <a:xfrm>
            <a:off x="6881813" y="1522413"/>
            <a:ext cx="792162" cy="15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129" name="Text Box 33"/>
          <p:cNvSpPr txBox="1">
            <a:spLocks noChangeArrowheads="1"/>
          </p:cNvSpPr>
          <p:nvPr/>
        </p:nvSpPr>
        <p:spPr bwMode="auto">
          <a:xfrm>
            <a:off x="725488" y="2649538"/>
            <a:ext cx="8418512"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Na fazę instalacji składają się:</a:t>
            </a:r>
            <a:endParaRPr lang="pl-PL" altLang="pl-PL"/>
          </a:p>
          <a:p>
            <a:endParaRPr lang="pl-PL" altLang="pl-PL"/>
          </a:p>
          <a:p>
            <a:r>
              <a:rPr lang="pl-PL" altLang="pl-PL"/>
              <a:t>Szkolenie użytkowników końcowych i administratorów systemu</a:t>
            </a:r>
          </a:p>
          <a:p>
            <a:endParaRPr lang="pl-PL" altLang="pl-PL" sz="1000"/>
          </a:p>
          <a:p>
            <a:r>
              <a:rPr lang="pl-PL" altLang="pl-PL"/>
              <a:t>Instalacja sprzętu i przeniesienie oprogramowania</a:t>
            </a:r>
          </a:p>
          <a:p>
            <a:endParaRPr lang="pl-PL" altLang="pl-PL" sz="1000"/>
          </a:p>
          <a:p>
            <a:r>
              <a:rPr lang="pl-PL" altLang="pl-PL"/>
              <a:t>Wypełnienie baz danych</a:t>
            </a:r>
          </a:p>
          <a:p>
            <a:endParaRPr lang="pl-PL" altLang="pl-PL" sz="1000"/>
          </a:p>
          <a:p>
            <a:r>
              <a:rPr lang="pl-PL" altLang="pl-PL"/>
              <a:t>Nadzorowane korzystanie z systemu, często równoległe z tradycyjnym sposobem pracy</a:t>
            </a:r>
          </a:p>
          <a:p>
            <a:endParaRPr lang="pl-PL" altLang="pl-PL" sz="1000"/>
          </a:p>
          <a:p>
            <a:r>
              <a:rPr lang="pl-PL" altLang="pl-PL"/>
              <a:t>Usuwanie błędów w oprogramowaniu i dokumentacji użytkowej</a:t>
            </a:r>
          </a:p>
          <a:p>
            <a:endParaRPr lang="pl-PL" altLang="pl-PL" sz="1000"/>
          </a:p>
          <a:p>
            <a:r>
              <a:rPr lang="pl-PL" altLang="pl-PL"/>
              <a:t>Przekazanie systemu klientowi</a:t>
            </a:r>
          </a:p>
        </p:txBody>
      </p:sp>
      <p:sp>
        <p:nvSpPr>
          <p:cNvPr id="4130" name="AutoShape 34"/>
          <p:cNvSpPr>
            <a:spLocks noChangeArrowheads="1"/>
          </p:cNvSpPr>
          <p:nvPr/>
        </p:nvSpPr>
        <p:spPr bwMode="auto">
          <a:xfrm>
            <a:off x="266700" y="3302000"/>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31" name="AutoShape 35"/>
          <p:cNvSpPr>
            <a:spLocks noChangeArrowheads="1"/>
          </p:cNvSpPr>
          <p:nvPr/>
        </p:nvSpPr>
        <p:spPr bwMode="auto">
          <a:xfrm>
            <a:off x="266700" y="3773488"/>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32" name="AutoShape 36"/>
          <p:cNvSpPr>
            <a:spLocks noChangeArrowheads="1"/>
          </p:cNvSpPr>
          <p:nvPr/>
        </p:nvSpPr>
        <p:spPr bwMode="auto">
          <a:xfrm>
            <a:off x="266700" y="5883275"/>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33" name="AutoShape 37"/>
          <p:cNvSpPr>
            <a:spLocks noChangeArrowheads="1"/>
          </p:cNvSpPr>
          <p:nvPr/>
        </p:nvSpPr>
        <p:spPr bwMode="auto">
          <a:xfrm>
            <a:off x="266700" y="5410200"/>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34" name="AutoShape 38"/>
          <p:cNvSpPr>
            <a:spLocks noChangeArrowheads="1"/>
          </p:cNvSpPr>
          <p:nvPr/>
        </p:nvSpPr>
        <p:spPr bwMode="auto">
          <a:xfrm>
            <a:off x="266700" y="4210050"/>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35" name="AutoShape 39"/>
          <p:cNvSpPr>
            <a:spLocks noChangeArrowheads="1"/>
          </p:cNvSpPr>
          <p:nvPr/>
        </p:nvSpPr>
        <p:spPr bwMode="auto">
          <a:xfrm>
            <a:off x="266700" y="4686300"/>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Oval 2"/>
          <p:cNvSpPr>
            <a:spLocks noChangeArrowheads="1"/>
          </p:cNvSpPr>
          <p:nvPr/>
        </p:nvSpPr>
        <p:spPr bwMode="auto">
          <a:xfrm rot="1754464">
            <a:off x="2768600" y="3471863"/>
            <a:ext cx="6211888" cy="2679700"/>
          </a:xfrm>
          <a:prstGeom prst="ellipse">
            <a:avLst/>
          </a:prstGeom>
          <a:solidFill>
            <a:srgbClr val="66FF33"/>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2531" name="Line 3"/>
          <p:cNvSpPr>
            <a:spLocks noChangeShapeType="1"/>
          </p:cNvSpPr>
          <p:nvPr/>
        </p:nvSpPr>
        <p:spPr bwMode="auto">
          <a:xfrm flipH="1">
            <a:off x="1112838" y="1298575"/>
            <a:ext cx="6370637" cy="47513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32" name="Line 4"/>
          <p:cNvSpPr>
            <a:spLocks noChangeShapeType="1"/>
          </p:cNvSpPr>
          <p:nvPr/>
        </p:nvSpPr>
        <p:spPr bwMode="auto">
          <a:xfrm>
            <a:off x="1347788" y="1471613"/>
            <a:ext cx="6186487" cy="46894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33" name="Rectangle 5"/>
          <p:cNvSpPr>
            <a:spLocks noGrp="1" noChangeArrowheads="1"/>
          </p:cNvSpPr>
          <p:nvPr>
            <p:ph type="title"/>
          </p:nvPr>
        </p:nvSpPr>
        <p:spPr/>
        <p:txBody>
          <a:bodyPr/>
          <a:lstStyle/>
          <a:p>
            <a:r>
              <a:rPr lang="en-US" altLang="pl-PL" smtClean="0"/>
              <a:t>Wielośrodowiskowe narzędzie I-CASE</a:t>
            </a:r>
          </a:p>
        </p:txBody>
      </p:sp>
      <p:grpSp>
        <p:nvGrpSpPr>
          <p:cNvPr id="22534" name="Group 6"/>
          <p:cNvGrpSpPr>
            <a:grpSpLocks/>
          </p:cNvGrpSpPr>
          <p:nvPr/>
        </p:nvGrpSpPr>
        <p:grpSpPr bwMode="auto">
          <a:xfrm>
            <a:off x="304800" y="860425"/>
            <a:ext cx="1905000" cy="915988"/>
            <a:chOff x="582" y="923"/>
            <a:chExt cx="1200" cy="577"/>
          </a:xfrm>
        </p:grpSpPr>
        <p:sp>
          <p:nvSpPr>
            <p:cNvPr id="22552" name="AutoShape 7"/>
            <p:cNvSpPr>
              <a:spLocks noChangeArrowheads="1"/>
            </p:cNvSpPr>
            <p:nvPr/>
          </p:nvSpPr>
          <p:spPr bwMode="auto">
            <a:xfrm>
              <a:off x="582" y="936"/>
              <a:ext cx="1200" cy="537"/>
            </a:xfrm>
            <a:prstGeom prst="parallelogram">
              <a:avLst>
                <a:gd name="adj" fmla="val 2057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2553" name="Rectangle 8"/>
            <p:cNvSpPr>
              <a:spLocks noChangeArrowheads="1"/>
            </p:cNvSpPr>
            <p:nvPr/>
          </p:nvSpPr>
          <p:spPr bwMode="auto">
            <a:xfrm>
              <a:off x="667" y="923"/>
              <a:ext cx="1076"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en-US" altLang="pl-PL" sz="1800"/>
                <a:t>Środowisko</a:t>
              </a:r>
            </a:p>
            <a:p>
              <a:r>
                <a:rPr lang="en-US" altLang="pl-PL" sz="1800"/>
                <a:t>programistyczne</a:t>
              </a:r>
            </a:p>
            <a:p>
              <a:r>
                <a:rPr lang="en-US" altLang="pl-PL" sz="1800"/>
                <a:t>A</a:t>
              </a:r>
            </a:p>
          </p:txBody>
        </p:sp>
      </p:grpSp>
      <p:grpSp>
        <p:nvGrpSpPr>
          <p:cNvPr id="22535" name="Group 9"/>
          <p:cNvGrpSpPr>
            <a:grpSpLocks/>
          </p:cNvGrpSpPr>
          <p:nvPr/>
        </p:nvGrpSpPr>
        <p:grpSpPr bwMode="auto">
          <a:xfrm>
            <a:off x="6343650" y="860425"/>
            <a:ext cx="1905000" cy="915988"/>
            <a:chOff x="582" y="923"/>
            <a:chExt cx="1200" cy="577"/>
          </a:xfrm>
        </p:grpSpPr>
        <p:sp>
          <p:nvSpPr>
            <p:cNvPr id="22550" name="AutoShape 10"/>
            <p:cNvSpPr>
              <a:spLocks noChangeArrowheads="1"/>
            </p:cNvSpPr>
            <p:nvPr/>
          </p:nvSpPr>
          <p:spPr bwMode="auto">
            <a:xfrm>
              <a:off x="582" y="936"/>
              <a:ext cx="1200" cy="537"/>
            </a:xfrm>
            <a:prstGeom prst="parallelogram">
              <a:avLst>
                <a:gd name="adj" fmla="val 2057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2551" name="Rectangle 11"/>
            <p:cNvSpPr>
              <a:spLocks noChangeArrowheads="1"/>
            </p:cNvSpPr>
            <p:nvPr/>
          </p:nvSpPr>
          <p:spPr bwMode="auto">
            <a:xfrm>
              <a:off x="667" y="923"/>
              <a:ext cx="1076"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en-US" altLang="pl-PL" sz="1800"/>
                <a:t>Środowisko</a:t>
              </a:r>
            </a:p>
            <a:p>
              <a:r>
                <a:rPr lang="en-US" altLang="pl-PL" sz="1800"/>
                <a:t>programistyczne</a:t>
              </a:r>
            </a:p>
            <a:p>
              <a:r>
                <a:rPr lang="en-US" altLang="pl-PL" sz="1800"/>
                <a:t>B</a:t>
              </a:r>
            </a:p>
          </p:txBody>
        </p:sp>
      </p:grpSp>
      <p:grpSp>
        <p:nvGrpSpPr>
          <p:cNvPr id="22536" name="Group 12"/>
          <p:cNvGrpSpPr>
            <a:grpSpLocks/>
          </p:cNvGrpSpPr>
          <p:nvPr/>
        </p:nvGrpSpPr>
        <p:grpSpPr bwMode="auto">
          <a:xfrm>
            <a:off x="622300" y="5605463"/>
            <a:ext cx="1905000" cy="915987"/>
            <a:chOff x="582" y="923"/>
            <a:chExt cx="1200" cy="577"/>
          </a:xfrm>
        </p:grpSpPr>
        <p:sp>
          <p:nvSpPr>
            <p:cNvPr id="22548" name="AutoShape 13"/>
            <p:cNvSpPr>
              <a:spLocks noChangeArrowheads="1"/>
            </p:cNvSpPr>
            <p:nvPr/>
          </p:nvSpPr>
          <p:spPr bwMode="auto">
            <a:xfrm>
              <a:off x="582" y="936"/>
              <a:ext cx="1200" cy="537"/>
            </a:xfrm>
            <a:prstGeom prst="parallelogram">
              <a:avLst>
                <a:gd name="adj" fmla="val 2057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2549" name="Rectangle 14"/>
            <p:cNvSpPr>
              <a:spLocks noChangeArrowheads="1"/>
            </p:cNvSpPr>
            <p:nvPr/>
          </p:nvSpPr>
          <p:spPr bwMode="auto">
            <a:xfrm>
              <a:off x="667" y="923"/>
              <a:ext cx="1076"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en-US" altLang="pl-PL" sz="1800"/>
                <a:t>Środowisko</a:t>
              </a:r>
            </a:p>
            <a:p>
              <a:r>
                <a:rPr lang="en-US" altLang="pl-PL" sz="1800"/>
                <a:t>programistyczne</a:t>
              </a:r>
            </a:p>
            <a:p>
              <a:r>
                <a:rPr lang="en-US" altLang="pl-PL" sz="1800"/>
                <a:t>C</a:t>
              </a:r>
            </a:p>
          </p:txBody>
        </p:sp>
      </p:grpSp>
      <p:grpSp>
        <p:nvGrpSpPr>
          <p:cNvPr id="22537" name="Group 15"/>
          <p:cNvGrpSpPr>
            <a:grpSpLocks/>
          </p:cNvGrpSpPr>
          <p:nvPr/>
        </p:nvGrpSpPr>
        <p:grpSpPr bwMode="auto">
          <a:xfrm>
            <a:off x="6537325" y="5605463"/>
            <a:ext cx="1905000" cy="915987"/>
            <a:chOff x="582" y="923"/>
            <a:chExt cx="1200" cy="577"/>
          </a:xfrm>
        </p:grpSpPr>
        <p:sp>
          <p:nvSpPr>
            <p:cNvPr id="22546" name="AutoShape 16"/>
            <p:cNvSpPr>
              <a:spLocks noChangeArrowheads="1"/>
            </p:cNvSpPr>
            <p:nvPr/>
          </p:nvSpPr>
          <p:spPr bwMode="auto">
            <a:xfrm>
              <a:off x="582" y="936"/>
              <a:ext cx="1200" cy="537"/>
            </a:xfrm>
            <a:prstGeom prst="parallelogram">
              <a:avLst>
                <a:gd name="adj" fmla="val 2057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2547" name="Rectangle 17"/>
            <p:cNvSpPr>
              <a:spLocks noChangeArrowheads="1"/>
            </p:cNvSpPr>
            <p:nvPr/>
          </p:nvSpPr>
          <p:spPr bwMode="auto">
            <a:xfrm>
              <a:off x="667" y="923"/>
              <a:ext cx="1076"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en-US" altLang="pl-PL" sz="1800"/>
                <a:t>Środowisko</a:t>
              </a:r>
            </a:p>
            <a:p>
              <a:r>
                <a:rPr lang="en-US" altLang="pl-PL" sz="1800"/>
                <a:t>programistyczne</a:t>
              </a:r>
            </a:p>
            <a:p>
              <a:r>
                <a:rPr lang="en-US" altLang="pl-PL" sz="1800"/>
                <a:t>D</a:t>
              </a:r>
            </a:p>
          </p:txBody>
        </p:sp>
      </p:grpSp>
      <p:sp>
        <p:nvSpPr>
          <p:cNvPr id="22538" name="AutoShape 18"/>
          <p:cNvSpPr>
            <a:spLocks noChangeArrowheads="1"/>
          </p:cNvSpPr>
          <p:nvPr/>
        </p:nvSpPr>
        <p:spPr bwMode="auto">
          <a:xfrm>
            <a:off x="1473200" y="1949450"/>
            <a:ext cx="1889125" cy="1020763"/>
          </a:xfrm>
          <a:prstGeom prst="roundRect">
            <a:avLst>
              <a:gd name="adj" fmla="val 16667"/>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en-US" altLang="pl-PL" sz="1800"/>
              <a:t>Pakiet typu</a:t>
            </a:r>
          </a:p>
          <a:p>
            <a:r>
              <a:rPr lang="en-US" altLang="pl-PL" sz="1800"/>
              <a:t>Lower-CASE</a:t>
            </a:r>
          </a:p>
          <a:p>
            <a:r>
              <a:rPr lang="en-US" altLang="pl-PL" sz="1800"/>
              <a:t>dla środowiska A</a:t>
            </a:r>
          </a:p>
        </p:txBody>
      </p:sp>
      <p:sp>
        <p:nvSpPr>
          <p:cNvPr id="22539" name="AutoShape 19"/>
          <p:cNvSpPr>
            <a:spLocks noChangeArrowheads="1"/>
          </p:cNvSpPr>
          <p:nvPr/>
        </p:nvSpPr>
        <p:spPr bwMode="auto">
          <a:xfrm>
            <a:off x="1481138" y="4359275"/>
            <a:ext cx="1876425" cy="1020763"/>
          </a:xfrm>
          <a:prstGeom prst="roundRect">
            <a:avLst>
              <a:gd name="adj" fmla="val 16667"/>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en-US" altLang="pl-PL" sz="1800"/>
              <a:t>Pakiet typu</a:t>
            </a:r>
          </a:p>
          <a:p>
            <a:r>
              <a:rPr lang="en-US" altLang="pl-PL" sz="1800"/>
              <a:t>Lower-CASE</a:t>
            </a:r>
          </a:p>
          <a:p>
            <a:r>
              <a:rPr lang="en-US" altLang="pl-PL" sz="1800"/>
              <a:t>dla środowiska C</a:t>
            </a:r>
          </a:p>
        </p:txBody>
      </p:sp>
      <p:sp>
        <p:nvSpPr>
          <p:cNvPr id="22540" name="AutoShape 20"/>
          <p:cNvSpPr>
            <a:spLocks noChangeArrowheads="1"/>
          </p:cNvSpPr>
          <p:nvPr/>
        </p:nvSpPr>
        <p:spPr bwMode="auto">
          <a:xfrm>
            <a:off x="5192713" y="4359275"/>
            <a:ext cx="1889125" cy="1020763"/>
          </a:xfrm>
          <a:prstGeom prst="roundRect">
            <a:avLst>
              <a:gd name="adj" fmla="val 16667"/>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en-US" altLang="pl-PL" sz="1800"/>
              <a:t>Pakiet typu</a:t>
            </a:r>
          </a:p>
          <a:p>
            <a:r>
              <a:rPr lang="en-US" altLang="pl-PL" sz="1800"/>
              <a:t>Lower-CASE</a:t>
            </a:r>
          </a:p>
          <a:p>
            <a:r>
              <a:rPr lang="en-US" altLang="pl-PL" sz="1800"/>
              <a:t>dla środowiska D</a:t>
            </a:r>
          </a:p>
        </p:txBody>
      </p:sp>
      <p:sp>
        <p:nvSpPr>
          <p:cNvPr id="22541" name="AutoShape 21"/>
          <p:cNvSpPr>
            <a:spLocks noChangeArrowheads="1"/>
          </p:cNvSpPr>
          <p:nvPr/>
        </p:nvSpPr>
        <p:spPr bwMode="auto">
          <a:xfrm>
            <a:off x="5202238" y="1949450"/>
            <a:ext cx="1876425" cy="1020763"/>
          </a:xfrm>
          <a:prstGeom prst="roundRect">
            <a:avLst>
              <a:gd name="adj" fmla="val 16667"/>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en-US" altLang="pl-PL" sz="1800"/>
              <a:t>Pakiet typu</a:t>
            </a:r>
          </a:p>
          <a:p>
            <a:r>
              <a:rPr lang="en-US" altLang="pl-PL" sz="1800"/>
              <a:t>Lower-CASE</a:t>
            </a:r>
          </a:p>
          <a:p>
            <a:r>
              <a:rPr lang="en-US" altLang="pl-PL" sz="1800"/>
              <a:t>dla środowiska B</a:t>
            </a:r>
          </a:p>
        </p:txBody>
      </p:sp>
      <p:sp>
        <p:nvSpPr>
          <p:cNvPr id="22542" name="AutoShape 22"/>
          <p:cNvSpPr>
            <a:spLocks noChangeArrowheads="1"/>
          </p:cNvSpPr>
          <p:nvPr/>
        </p:nvSpPr>
        <p:spPr bwMode="auto">
          <a:xfrm>
            <a:off x="3394075" y="3165475"/>
            <a:ext cx="2130425" cy="1020763"/>
          </a:xfrm>
          <a:prstGeom prst="roundRect">
            <a:avLst>
              <a:gd name="adj" fmla="val 16667"/>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en-US" altLang="pl-PL" sz="1800"/>
              <a:t>Jądro systemu.</a:t>
            </a:r>
          </a:p>
          <a:p>
            <a:r>
              <a:rPr lang="en-US" altLang="pl-PL" sz="1800"/>
              <a:t>Uniwersalny pakiet </a:t>
            </a:r>
          </a:p>
          <a:p>
            <a:r>
              <a:rPr lang="en-US" altLang="pl-PL" sz="1800"/>
              <a:t>typu Upper-CASE</a:t>
            </a:r>
          </a:p>
        </p:txBody>
      </p:sp>
      <p:sp>
        <p:nvSpPr>
          <p:cNvPr id="22543" name="Oval 23"/>
          <p:cNvSpPr>
            <a:spLocks noChangeArrowheads="1"/>
          </p:cNvSpPr>
          <p:nvPr/>
        </p:nvSpPr>
        <p:spPr bwMode="auto">
          <a:xfrm rot="1754464">
            <a:off x="-257175" y="1185863"/>
            <a:ext cx="6211888" cy="2679700"/>
          </a:xfrm>
          <a:prstGeom prst="ellipse">
            <a:avLst/>
          </a:prstGeom>
          <a:noFill/>
          <a:ln w="12700">
            <a:solidFill>
              <a:schemeClr val="tx1"/>
            </a:solidFill>
            <a:prstDash val="dash"/>
            <a:round/>
            <a:headEnd/>
            <a:tailEnd/>
          </a:ln>
          <a:effectLst/>
          <a:extLst>
            <a:ext uri="{909E8E84-426E-40DD-AFC4-6F175D3DCCD1}">
              <a14:hiddenFill xmlns:a14="http://schemas.microsoft.com/office/drawing/2010/main">
                <a:solidFill>
                  <a:srgbClr val="FC012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2544" name="Oval 24"/>
          <p:cNvSpPr>
            <a:spLocks noChangeArrowheads="1"/>
          </p:cNvSpPr>
          <p:nvPr/>
        </p:nvSpPr>
        <p:spPr bwMode="auto">
          <a:xfrm rot="8648486">
            <a:off x="2733675" y="1090613"/>
            <a:ext cx="6211888" cy="2679700"/>
          </a:xfrm>
          <a:prstGeom prst="ellipse">
            <a:avLst/>
          </a:prstGeom>
          <a:noFill/>
          <a:ln w="12700">
            <a:solidFill>
              <a:schemeClr val="tx1"/>
            </a:solidFill>
            <a:prstDash val="dash"/>
            <a:round/>
            <a:headEnd/>
            <a:tailEnd/>
          </a:ln>
          <a:effectLst/>
          <a:extLst>
            <a:ext uri="{909E8E84-426E-40DD-AFC4-6F175D3DCCD1}">
              <a14:hiddenFill xmlns:a14="http://schemas.microsoft.com/office/drawing/2010/main">
                <a:solidFill>
                  <a:srgbClr val="FC012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2545" name="Oval 25"/>
          <p:cNvSpPr>
            <a:spLocks noChangeArrowheads="1"/>
          </p:cNvSpPr>
          <p:nvPr/>
        </p:nvSpPr>
        <p:spPr bwMode="auto">
          <a:xfrm rot="8648486">
            <a:off x="19050" y="3487738"/>
            <a:ext cx="5946775" cy="2679700"/>
          </a:xfrm>
          <a:prstGeom prst="ellipse">
            <a:avLst/>
          </a:prstGeom>
          <a:noFill/>
          <a:ln w="12700">
            <a:solidFill>
              <a:schemeClr val="tx1"/>
            </a:solidFill>
            <a:prstDash val="dash"/>
            <a:round/>
            <a:headEnd/>
            <a:tailEnd/>
          </a:ln>
          <a:effectLst/>
          <a:extLst>
            <a:ext uri="{909E8E84-426E-40DD-AFC4-6F175D3DCCD1}">
              <a14:hiddenFill xmlns:a14="http://schemas.microsoft.com/office/drawing/2010/main">
                <a:solidFill>
                  <a:srgbClr val="FC012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pl-PL" altLang="pl-PL" smtClean="0"/>
              <a:t>Aspekty narzędzi CASE</a:t>
            </a:r>
          </a:p>
        </p:txBody>
      </p:sp>
      <p:sp>
        <p:nvSpPr>
          <p:cNvPr id="23555" name="Text Box 3"/>
          <p:cNvSpPr txBox="1">
            <a:spLocks noChangeArrowheads="1"/>
          </p:cNvSpPr>
          <p:nvPr/>
        </p:nvSpPr>
        <p:spPr bwMode="auto">
          <a:xfrm>
            <a:off x="244475" y="1077913"/>
            <a:ext cx="88995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Narzędzia CASE stosują różne techniki wizualizacji projektów, w szczególności notacje diagramów encja-związek (ER), UML i inne.</a:t>
            </a:r>
          </a:p>
        </p:txBody>
      </p:sp>
      <p:sp>
        <p:nvSpPr>
          <p:cNvPr id="23556" name="Text Box 4"/>
          <p:cNvSpPr txBox="1">
            <a:spLocks noChangeArrowheads="1"/>
          </p:cNvSpPr>
          <p:nvPr/>
        </p:nvSpPr>
        <p:spPr bwMode="auto">
          <a:xfrm>
            <a:off x="244475" y="1874838"/>
            <a:ext cx="88280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Obecnie większość producentów określa swoje środowiska jako I-CASE </a:t>
            </a:r>
          </a:p>
          <a:p>
            <a:r>
              <a:rPr lang="pl-PL" altLang="pl-PL"/>
              <a:t>(Integrated-CASE). Są to narzędzia łączące w sobie możliwości Lower-CASE i Upper-CASE. </a:t>
            </a:r>
          </a:p>
        </p:txBody>
      </p:sp>
      <p:sp>
        <p:nvSpPr>
          <p:cNvPr id="23557" name="Text Box 5"/>
          <p:cNvSpPr txBox="1">
            <a:spLocks noChangeArrowheads="1"/>
          </p:cNvSpPr>
          <p:nvPr/>
        </p:nvSpPr>
        <p:spPr bwMode="auto">
          <a:xfrm>
            <a:off x="244475" y="2908300"/>
            <a:ext cx="889952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Stosunek narzędzi CASE do konkretnych metodyk i notacji jest dość różny.</a:t>
            </a:r>
          </a:p>
          <a:p>
            <a:r>
              <a:rPr lang="pl-PL" altLang="pl-PL"/>
              <a:t>Istnieje grupa narzędzi uniwersalnych, które umożliwiają pracę z wieloma notacjami i wieloma metodykami. Istnieją również narzędzia CASE przypisane do konkretnych produktów, np. Oracle CASE.  Wiele narzędzi CASE łączy elementy znane z wielu metodyk z własnymi pomysłami. </a:t>
            </a:r>
          </a:p>
        </p:txBody>
      </p:sp>
      <p:sp>
        <p:nvSpPr>
          <p:cNvPr id="23558" name="Text Box 6"/>
          <p:cNvSpPr txBox="1">
            <a:spLocks noChangeArrowheads="1"/>
          </p:cNvSpPr>
          <p:nvPr/>
        </p:nvSpPr>
        <p:spPr bwMode="auto">
          <a:xfrm>
            <a:off x="244475" y="4703763"/>
            <a:ext cx="88995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Przykłady narzędzi CASE</a:t>
            </a:r>
            <a:r>
              <a:rPr lang="pl-PL" altLang="pl-PL"/>
              <a:t> (są ich dziesiątki): </a:t>
            </a:r>
          </a:p>
          <a:p>
            <a:r>
              <a:rPr lang="pl-PL" altLang="pl-PL"/>
              <a:t>Oracle CASE, EasyCASE, CASE 4.0, ObjectiF, Select OMT Professional, System Architect, ObjectTeam, Paradigm Plus, Rational Rose, Select Enterprise</a:t>
            </a:r>
          </a:p>
        </p:txBody>
      </p:sp>
      <p:sp>
        <p:nvSpPr>
          <p:cNvPr id="23559" name="Text Box 7"/>
          <p:cNvSpPr txBox="1">
            <a:spLocks noChangeArrowheads="1"/>
          </p:cNvSpPr>
          <p:nvPr/>
        </p:nvSpPr>
        <p:spPr bwMode="auto">
          <a:xfrm>
            <a:off x="244475" y="5926138"/>
            <a:ext cx="8680450" cy="396875"/>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Wiele narzędzi jest niczym więcej niż wyspecjalizowanymi edytorami graficznymi.</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pl-PL" altLang="pl-PL" smtClean="0"/>
              <a:t>Składowe narzędzi CASE</a:t>
            </a:r>
          </a:p>
        </p:txBody>
      </p:sp>
      <p:sp>
        <p:nvSpPr>
          <p:cNvPr id="24579" name="Text Box 3"/>
          <p:cNvSpPr txBox="1">
            <a:spLocks noChangeArrowheads="1"/>
          </p:cNvSpPr>
          <p:nvPr/>
        </p:nvSpPr>
        <p:spPr bwMode="auto">
          <a:xfrm>
            <a:off x="5313363" y="811213"/>
            <a:ext cx="2374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Środowisko implementacji</a:t>
            </a:r>
          </a:p>
        </p:txBody>
      </p:sp>
      <p:pic>
        <p:nvPicPr>
          <p:cNvPr id="2458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19625" y="844550"/>
            <a:ext cx="649288"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52938" y="5854700"/>
            <a:ext cx="881062"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2" name="Line 6"/>
          <p:cNvSpPr>
            <a:spLocks noChangeShapeType="1"/>
          </p:cNvSpPr>
          <p:nvPr/>
        </p:nvSpPr>
        <p:spPr bwMode="auto">
          <a:xfrm>
            <a:off x="3068638" y="1966913"/>
            <a:ext cx="1557337" cy="15335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583" name="Line 7"/>
          <p:cNvSpPr>
            <a:spLocks noChangeShapeType="1"/>
          </p:cNvSpPr>
          <p:nvPr/>
        </p:nvSpPr>
        <p:spPr bwMode="auto">
          <a:xfrm>
            <a:off x="3030538" y="2684463"/>
            <a:ext cx="1355725" cy="8286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584" name="Line 8"/>
          <p:cNvSpPr>
            <a:spLocks noChangeShapeType="1"/>
          </p:cNvSpPr>
          <p:nvPr/>
        </p:nvSpPr>
        <p:spPr bwMode="auto">
          <a:xfrm>
            <a:off x="3006725" y="3352800"/>
            <a:ext cx="1595438" cy="3714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585" name="Line 9"/>
          <p:cNvSpPr>
            <a:spLocks noChangeShapeType="1"/>
          </p:cNvSpPr>
          <p:nvPr/>
        </p:nvSpPr>
        <p:spPr bwMode="auto">
          <a:xfrm flipV="1">
            <a:off x="3055938" y="3992563"/>
            <a:ext cx="1081087" cy="176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586" name="Line 10"/>
          <p:cNvSpPr>
            <a:spLocks noChangeShapeType="1"/>
          </p:cNvSpPr>
          <p:nvPr/>
        </p:nvSpPr>
        <p:spPr bwMode="auto">
          <a:xfrm flipV="1">
            <a:off x="2994025" y="4108450"/>
            <a:ext cx="1338263" cy="7778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587" name="Line 11"/>
          <p:cNvSpPr>
            <a:spLocks noChangeShapeType="1"/>
          </p:cNvSpPr>
          <p:nvPr/>
        </p:nvSpPr>
        <p:spPr bwMode="auto">
          <a:xfrm>
            <a:off x="5294313" y="3822700"/>
            <a:ext cx="1719262" cy="9286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588" name="Line 12"/>
          <p:cNvSpPr>
            <a:spLocks noChangeShapeType="1"/>
          </p:cNvSpPr>
          <p:nvPr/>
        </p:nvSpPr>
        <p:spPr bwMode="auto">
          <a:xfrm flipH="1">
            <a:off x="4886325" y="5583238"/>
            <a:ext cx="0" cy="330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589" name="Line 13"/>
          <p:cNvSpPr>
            <a:spLocks noChangeShapeType="1"/>
          </p:cNvSpPr>
          <p:nvPr/>
        </p:nvSpPr>
        <p:spPr bwMode="auto">
          <a:xfrm flipH="1">
            <a:off x="5653088" y="2895600"/>
            <a:ext cx="1298575" cy="6762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590" name="Line 14"/>
          <p:cNvSpPr>
            <a:spLocks noChangeShapeType="1"/>
          </p:cNvSpPr>
          <p:nvPr/>
        </p:nvSpPr>
        <p:spPr bwMode="auto">
          <a:xfrm flipH="1">
            <a:off x="5649913" y="3797300"/>
            <a:ext cx="1487487"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591" name="Text Box 15"/>
          <p:cNvSpPr txBox="1">
            <a:spLocks noChangeArrowheads="1"/>
          </p:cNvSpPr>
          <p:nvPr/>
        </p:nvSpPr>
        <p:spPr bwMode="auto">
          <a:xfrm>
            <a:off x="1439863" y="1655763"/>
            <a:ext cx="1651000" cy="593725"/>
          </a:xfrm>
          <a:prstGeom prst="rect">
            <a:avLst/>
          </a:prstGeom>
          <a:solidFill>
            <a:schemeClr val="accent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b="1"/>
              <a:t>Moduł inżynierii</a:t>
            </a:r>
          </a:p>
          <a:p>
            <a:pPr algn="ctr"/>
            <a:r>
              <a:rPr lang="pl-PL" altLang="pl-PL" sz="1600" b="1"/>
              <a:t>odwrotnej</a:t>
            </a:r>
          </a:p>
        </p:txBody>
      </p:sp>
      <p:sp>
        <p:nvSpPr>
          <p:cNvPr id="24592" name="Text Box 16"/>
          <p:cNvSpPr txBox="1">
            <a:spLocks noChangeArrowheads="1"/>
          </p:cNvSpPr>
          <p:nvPr/>
        </p:nvSpPr>
        <p:spPr bwMode="auto">
          <a:xfrm>
            <a:off x="4144963" y="1673225"/>
            <a:ext cx="1514475" cy="593725"/>
          </a:xfrm>
          <a:prstGeom prst="rect">
            <a:avLst/>
          </a:prstGeom>
          <a:solidFill>
            <a:schemeClr val="accent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b="1"/>
              <a:t>Generatory</a:t>
            </a:r>
          </a:p>
          <a:p>
            <a:pPr algn="ctr"/>
            <a:r>
              <a:rPr lang="pl-PL" altLang="pl-PL" sz="1600" b="1"/>
              <a:t>kodu</a:t>
            </a:r>
          </a:p>
        </p:txBody>
      </p:sp>
      <p:sp>
        <p:nvSpPr>
          <p:cNvPr id="24593" name="Text Box 17"/>
          <p:cNvSpPr txBox="1">
            <a:spLocks noChangeArrowheads="1"/>
          </p:cNvSpPr>
          <p:nvPr/>
        </p:nvSpPr>
        <p:spPr bwMode="auto">
          <a:xfrm>
            <a:off x="6865938" y="2605088"/>
            <a:ext cx="2197100" cy="593725"/>
          </a:xfrm>
          <a:prstGeom prst="rect">
            <a:avLst/>
          </a:prstGeom>
          <a:solidFill>
            <a:schemeClr val="accent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b="1"/>
              <a:t>Moduł pracy</a:t>
            </a:r>
          </a:p>
          <a:p>
            <a:pPr algn="ctr"/>
            <a:r>
              <a:rPr lang="pl-PL" altLang="pl-PL" sz="1600" b="1"/>
              <a:t>sieciowej</a:t>
            </a:r>
          </a:p>
        </p:txBody>
      </p:sp>
      <p:sp>
        <p:nvSpPr>
          <p:cNvPr id="24594" name="Text Box 18"/>
          <p:cNvSpPr txBox="1">
            <a:spLocks noChangeArrowheads="1"/>
          </p:cNvSpPr>
          <p:nvPr/>
        </p:nvSpPr>
        <p:spPr bwMode="auto">
          <a:xfrm>
            <a:off x="6865938" y="3460750"/>
            <a:ext cx="2198687" cy="593725"/>
          </a:xfrm>
          <a:prstGeom prst="rect">
            <a:avLst/>
          </a:prstGeom>
          <a:solidFill>
            <a:schemeClr val="accent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b="1"/>
              <a:t>Moduł zarządzania</a:t>
            </a:r>
          </a:p>
          <a:p>
            <a:pPr algn="ctr"/>
            <a:r>
              <a:rPr lang="pl-PL" altLang="pl-PL" sz="1600" b="1"/>
              <a:t>pracą grupową</a:t>
            </a:r>
          </a:p>
        </p:txBody>
      </p:sp>
      <p:sp>
        <p:nvSpPr>
          <p:cNvPr id="24595" name="Text Box 19"/>
          <p:cNvSpPr txBox="1">
            <a:spLocks noChangeArrowheads="1"/>
          </p:cNvSpPr>
          <p:nvPr/>
        </p:nvSpPr>
        <p:spPr bwMode="auto">
          <a:xfrm>
            <a:off x="6865938" y="4411663"/>
            <a:ext cx="2198687" cy="593725"/>
          </a:xfrm>
          <a:prstGeom prst="rect">
            <a:avLst/>
          </a:prstGeom>
          <a:solidFill>
            <a:schemeClr val="accent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b="1"/>
              <a:t>Moduł zarządzania</a:t>
            </a:r>
          </a:p>
          <a:p>
            <a:pPr algn="ctr"/>
            <a:r>
              <a:rPr lang="pl-PL" altLang="pl-PL" sz="1600" b="1"/>
              <a:t>konfiguracjami</a:t>
            </a:r>
          </a:p>
        </p:txBody>
      </p:sp>
      <p:sp>
        <p:nvSpPr>
          <p:cNvPr id="24596" name="Text Box 20"/>
          <p:cNvSpPr txBox="1">
            <a:spLocks noChangeArrowheads="1"/>
          </p:cNvSpPr>
          <p:nvPr/>
        </p:nvSpPr>
        <p:spPr bwMode="auto">
          <a:xfrm>
            <a:off x="6865938" y="5257800"/>
            <a:ext cx="2184400" cy="593725"/>
          </a:xfrm>
          <a:prstGeom prst="rect">
            <a:avLst/>
          </a:prstGeom>
          <a:solidFill>
            <a:schemeClr val="accent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b="1"/>
              <a:t>Generatory</a:t>
            </a:r>
          </a:p>
          <a:p>
            <a:pPr algn="ctr"/>
            <a:r>
              <a:rPr lang="pl-PL" altLang="pl-PL" sz="1600" b="1"/>
              <a:t>raportów</a:t>
            </a:r>
          </a:p>
        </p:txBody>
      </p:sp>
      <p:sp>
        <p:nvSpPr>
          <p:cNvPr id="24597" name="Text Box 21"/>
          <p:cNvSpPr txBox="1">
            <a:spLocks noChangeArrowheads="1"/>
          </p:cNvSpPr>
          <p:nvPr/>
        </p:nvSpPr>
        <p:spPr bwMode="auto">
          <a:xfrm>
            <a:off x="3654425" y="4991100"/>
            <a:ext cx="2452688" cy="593725"/>
          </a:xfrm>
          <a:prstGeom prst="rect">
            <a:avLst/>
          </a:prstGeom>
          <a:solidFill>
            <a:schemeClr val="accent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b="1"/>
              <a:t>Generatory dokumentacji</a:t>
            </a:r>
          </a:p>
          <a:p>
            <a:pPr algn="ctr"/>
            <a:r>
              <a:rPr lang="pl-PL" altLang="pl-PL" sz="1600" b="1"/>
              <a:t>technicznej</a:t>
            </a:r>
          </a:p>
        </p:txBody>
      </p:sp>
      <p:sp>
        <p:nvSpPr>
          <p:cNvPr id="24598" name="Text Box 22"/>
          <p:cNvSpPr txBox="1">
            <a:spLocks noChangeArrowheads="1"/>
          </p:cNvSpPr>
          <p:nvPr/>
        </p:nvSpPr>
        <p:spPr bwMode="auto">
          <a:xfrm>
            <a:off x="1436688" y="4537075"/>
            <a:ext cx="1654175" cy="593725"/>
          </a:xfrm>
          <a:prstGeom prst="rect">
            <a:avLst/>
          </a:prstGeom>
          <a:solidFill>
            <a:schemeClr val="accent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b="1"/>
              <a:t>Moduł kontroli</a:t>
            </a:r>
          </a:p>
          <a:p>
            <a:pPr algn="ctr"/>
            <a:r>
              <a:rPr lang="pl-PL" altLang="pl-PL" sz="1600" b="1"/>
              <a:t>jakości</a:t>
            </a:r>
          </a:p>
        </p:txBody>
      </p:sp>
      <p:sp>
        <p:nvSpPr>
          <p:cNvPr id="24599" name="Text Box 23"/>
          <p:cNvSpPr txBox="1">
            <a:spLocks noChangeArrowheads="1"/>
          </p:cNvSpPr>
          <p:nvPr/>
        </p:nvSpPr>
        <p:spPr bwMode="auto">
          <a:xfrm>
            <a:off x="1436688" y="3822700"/>
            <a:ext cx="1654175" cy="593725"/>
          </a:xfrm>
          <a:prstGeom prst="rect">
            <a:avLst/>
          </a:prstGeom>
          <a:solidFill>
            <a:schemeClr val="accent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b="1"/>
              <a:t>Moduł kontroli</a:t>
            </a:r>
          </a:p>
          <a:p>
            <a:pPr algn="ctr"/>
            <a:r>
              <a:rPr lang="pl-PL" altLang="pl-PL" sz="1600" b="1"/>
              <a:t>poprawności</a:t>
            </a:r>
          </a:p>
        </p:txBody>
      </p:sp>
      <p:sp>
        <p:nvSpPr>
          <p:cNvPr id="24600" name="Text Box 24"/>
          <p:cNvSpPr txBox="1">
            <a:spLocks noChangeArrowheads="1"/>
          </p:cNvSpPr>
          <p:nvPr/>
        </p:nvSpPr>
        <p:spPr bwMode="auto">
          <a:xfrm>
            <a:off x="1438275" y="3105150"/>
            <a:ext cx="1652588" cy="593725"/>
          </a:xfrm>
          <a:prstGeom prst="rect">
            <a:avLst/>
          </a:prstGeom>
          <a:solidFill>
            <a:schemeClr val="accent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b="1"/>
              <a:t>Moduł importu/</a:t>
            </a:r>
          </a:p>
          <a:p>
            <a:pPr algn="ctr"/>
            <a:r>
              <a:rPr lang="pl-PL" altLang="pl-PL" sz="1600" b="1"/>
              <a:t>eksportu danych</a:t>
            </a:r>
          </a:p>
        </p:txBody>
      </p:sp>
      <p:sp>
        <p:nvSpPr>
          <p:cNvPr id="24601" name="Text Box 25"/>
          <p:cNvSpPr txBox="1">
            <a:spLocks noChangeArrowheads="1"/>
          </p:cNvSpPr>
          <p:nvPr/>
        </p:nvSpPr>
        <p:spPr bwMode="auto">
          <a:xfrm>
            <a:off x="1439863" y="2378075"/>
            <a:ext cx="1651000" cy="593725"/>
          </a:xfrm>
          <a:prstGeom prst="rect">
            <a:avLst/>
          </a:prstGeom>
          <a:solidFill>
            <a:schemeClr val="accent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b="1"/>
              <a:t>Sprzęgi do </a:t>
            </a:r>
          </a:p>
          <a:p>
            <a:pPr algn="ctr"/>
            <a:r>
              <a:rPr lang="pl-PL" altLang="pl-PL" sz="1600" b="1"/>
              <a:t>narzędzi RAD</a:t>
            </a:r>
          </a:p>
        </p:txBody>
      </p:sp>
      <p:sp>
        <p:nvSpPr>
          <p:cNvPr id="24602" name="Line 26"/>
          <p:cNvSpPr>
            <a:spLocks noChangeShapeType="1"/>
          </p:cNvSpPr>
          <p:nvPr/>
        </p:nvSpPr>
        <p:spPr bwMode="auto">
          <a:xfrm flipH="1">
            <a:off x="5421313" y="1954213"/>
            <a:ext cx="1444625" cy="1549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603" name="Text Box 27"/>
          <p:cNvSpPr txBox="1">
            <a:spLocks noChangeArrowheads="1"/>
          </p:cNvSpPr>
          <p:nvPr/>
        </p:nvSpPr>
        <p:spPr bwMode="auto">
          <a:xfrm>
            <a:off x="4140200" y="3508375"/>
            <a:ext cx="1516063" cy="593725"/>
          </a:xfrm>
          <a:prstGeom prst="rect">
            <a:avLst/>
          </a:prstGeom>
          <a:solidFill>
            <a:schemeClr val="accent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b="1"/>
              <a:t>Repozytorium</a:t>
            </a:r>
          </a:p>
          <a:p>
            <a:pPr algn="ctr"/>
            <a:r>
              <a:rPr lang="pl-PL" altLang="pl-PL" sz="1600" b="1"/>
              <a:t>danych</a:t>
            </a:r>
          </a:p>
        </p:txBody>
      </p:sp>
      <p:sp>
        <p:nvSpPr>
          <p:cNvPr id="24604" name="Text Box 28"/>
          <p:cNvSpPr txBox="1">
            <a:spLocks noChangeArrowheads="1"/>
          </p:cNvSpPr>
          <p:nvPr/>
        </p:nvSpPr>
        <p:spPr bwMode="auto">
          <a:xfrm>
            <a:off x="6865938" y="1655763"/>
            <a:ext cx="2203450" cy="593725"/>
          </a:xfrm>
          <a:prstGeom prst="rect">
            <a:avLst/>
          </a:prstGeom>
          <a:solidFill>
            <a:schemeClr val="accent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b="1"/>
              <a:t>Moduł projektowania</a:t>
            </a:r>
          </a:p>
          <a:p>
            <a:pPr algn="ctr"/>
            <a:r>
              <a:rPr lang="pl-PL" altLang="pl-PL" sz="1600" b="1"/>
              <a:t>interfejsu użytkownika</a:t>
            </a:r>
          </a:p>
        </p:txBody>
      </p:sp>
      <p:sp>
        <p:nvSpPr>
          <p:cNvPr id="24605" name="Line 29"/>
          <p:cNvSpPr>
            <a:spLocks noChangeShapeType="1"/>
          </p:cNvSpPr>
          <p:nvPr/>
        </p:nvSpPr>
        <p:spPr bwMode="auto">
          <a:xfrm flipH="1">
            <a:off x="2266950" y="1212850"/>
            <a:ext cx="0" cy="4413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606" name="Line 30"/>
          <p:cNvSpPr>
            <a:spLocks noChangeShapeType="1"/>
          </p:cNvSpPr>
          <p:nvPr/>
        </p:nvSpPr>
        <p:spPr bwMode="auto">
          <a:xfrm flipV="1">
            <a:off x="4899025" y="1347788"/>
            <a:ext cx="0" cy="3095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607" name="Line 31"/>
          <p:cNvSpPr>
            <a:spLocks noChangeShapeType="1"/>
          </p:cNvSpPr>
          <p:nvPr/>
        </p:nvSpPr>
        <p:spPr bwMode="auto">
          <a:xfrm flipH="1" flipV="1">
            <a:off x="5294313" y="1222375"/>
            <a:ext cx="2676525" cy="15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608" name="Line 32"/>
          <p:cNvSpPr>
            <a:spLocks noChangeShapeType="1"/>
          </p:cNvSpPr>
          <p:nvPr/>
        </p:nvSpPr>
        <p:spPr bwMode="auto">
          <a:xfrm flipH="1">
            <a:off x="5332413" y="6307138"/>
            <a:ext cx="2617787"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609" name="Line 33"/>
          <p:cNvSpPr>
            <a:spLocks noChangeShapeType="1"/>
          </p:cNvSpPr>
          <p:nvPr/>
        </p:nvSpPr>
        <p:spPr bwMode="auto">
          <a:xfrm>
            <a:off x="2286000" y="6303963"/>
            <a:ext cx="214312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610" name="Text Box 34"/>
          <p:cNvSpPr txBox="1">
            <a:spLocks noChangeArrowheads="1"/>
          </p:cNvSpPr>
          <p:nvPr/>
        </p:nvSpPr>
        <p:spPr bwMode="auto">
          <a:xfrm>
            <a:off x="1439863" y="5257800"/>
            <a:ext cx="1651000" cy="593725"/>
          </a:xfrm>
          <a:prstGeom prst="rect">
            <a:avLst/>
          </a:prstGeom>
          <a:solidFill>
            <a:schemeClr val="accent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b="1"/>
              <a:t>Edytory</a:t>
            </a:r>
          </a:p>
          <a:p>
            <a:pPr algn="ctr"/>
            <a:r>
              <a:rPr lang="pl-PL" altLang="pl-PL" sz="1600" b="1"/>
              <a:t>diagramów</a:t>
            </a:r>
          </a:p>
        </p:txBody>
      </p:sp>
      <p:pic>
        <p:nvPicPr>
          <p:cNvPr id="24611"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0" y="2363788"/>
            <a:ext cx="898525" cy="83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612" name="Line 36"/>
          <p:cNvSpPr>
            <a:spLocks noChangeShapeType="1"/>
          </p:cNvSpPr>
          <p:nvPr/>
        </p:nvSpPr>
        <p:spPr bwMode="auto">
          <a:xfrm flipV="1">
            <a:off x="865188" y="2709863"/>
            <a:ext cx="525462"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613" name="Line 37"/>
          <p:cNvSpPr>
            <a:spLocks noChangeShapeType="1"/>
          </p:cNvSpPr>
          <p:nvPr/>
        </p:nvSpPr>
        <p:spPr bwMode="auto">
          <a:xfrm flipV="1">
            <a:off x="7940675" y="5848350"/>
            <a:ext cx="3175" cy="4587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614" name="Line 38"/>
          <p:cNvSpPr>
            <a:spLocks noChangeShapeType="1"/>
          </p:cNvSpPr>
          <p:nvPr/>
        </p:nvSpPr>
        <p:spPr bwMode="auto">
          <a:xfrm flipV="1">
            <a:off x="2290763" y="5853113"/>
            <a:ext cx="0" cy="450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615" name="Line 39"/>
          <p:cNvSpPr>
            <a:spLocks noChangeShapeType="1"/>
          </p:cNvSpPr>
          <p:nvPr/>
        </p:nvSpPr>
        <p:spPr bwMode="auto">
          <a:xfrm>
            <a:off x="2263775" y="1222375"/>
            <a:ext cx="2362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616" name="Line 40"/>
          <p:cNvSpPr>
            <a:spLocks noChangeShapeType="1"/>
          </p:cNvSpPr>
          <p:nvPr/>
        </p:nvSpPr>
        <p:spPr bwMode="auto">
          <a:xfrm flipV="1">
            <a:off x="7967663" y="1225550"/>
            <a:ext cx="0" cy="431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617" name="Line 41"/>
          <p:cNvSpPr>
            <a:spLocks noChangeShapeType="1"/>
          </p:cNvSpPr>
          <p:nvPr/>
        </p:nvSpPr>
        <p:spPr bwMode="auto">
          <a:xfrm>
            <a:off x="4922838" y="2263775"/>
            <a:ext cx="0" cy="12493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618" name="Line 42"/>
          <p:cNvSpPr>
            <a:spLocks noChangeShapeType="1"/>
          </p:cNvSpPr>
          <p:nvPr/>
        </p:nvSpPr>
        <p:spPr bwMode="auto">
          <a:xfrm>
            <a:off x="4908550" y="4100513"/>
            <a:ext cx="3175" cy="8858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619" name="Line 43"/>
          <p:cNvSpPr>
            <a:spLocks noChangeShapeType="1"/>
          </p:cNvSpPr>
          <p:nvPr/>
        </p:nvSpPr>
        <p:spPr bwMode="auto">
          <a:xfrm>
            <a:off x="5432425" y="4100513"/>
            <a:ext cx="1433513" cy="1441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620" name="Line 44"/>
          <p:cNvSpPr>
            <a:spLocks noChangeShapeType="1"/>
          </p:cNvSpPr>
          <p:nvPr/>
        </p:nvSpPr>
        <p:spPr bwMode="auto">
          <a:xfrm flipH="1">
            <a:off x="3092450" y="4100513"/>
            <a:ext cx="1446213" cy="13303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pl-PL" altLang="pl-PL" smtClean="0"/>
              <a:t>Funkcje edytorów notacji graficznych</a:t>
            </a:r>
          </a:p>
        </p:txBody>
      </p:sp>
      <p:sp>
        <p:nvSpPr>
          <p:cNvPr id="25603" name="Text Box 3"/>
          <p:cNvSpPr txBox="1">
            <a:spLocks noChangeArrowheads="1"/>
          </p:cNvSpPr>
          <p:nvPr/>
        </p:nvSpPr>
        <p:spPr bwMode="auto">
          <a:xfrm>
            <a:off x="498475" y="1095375"/>
            <a:ext cx="864552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Tworzenie i edycja diagramów wykorzystywanych w fazach określania wymagań.</a:t>
            </a:r>
          </a:p>
          <a:p>
            <a:endParaRPr lang="pl-PL" altLang="pl-PL" sz="1000"/>
          </a:p>
          <a:p>
            <a:r>
              <a:rPr lang="pl-PL" altLang="pl-PL"/>
              <a:t>Tworzenie i edycja powiązań pomiędzy poszczególnymi symbolami i diagramami oraz nawigowanie po sieci powiązanych diagramów.</a:t>
            </a:r>
          </a:p>
          <a:p>
            <a:endParaRPr lang="pl-PL" altLang="pl-PL" sz="1000"/>
          </a:p>
          <a:p>
            <a:r>
              <a:rPr lang="pl-PL" altLang="pl-PL"/>
              <a:t>Wydruk diagramów.</a:t>
            </a:r>
          </a:p>
        </p:txBody>
      </p:sp>
      <p:sp>
        <p:nvSpPr>
          <p:cNvPr id="25604" name="Text Box 4"/>
          <p:cNvSpPr txBox="1">
            <a:spLocks noChangeArrowheads="1"/>
          </p:cNvSpPr>
          <p:nvPr/>
        </p:nvSpPr>
        <p:spPr bwMode="auto">
          <a:xfrm>
            <a:off x="138113" y="2954338"/>
            <a:ext cx="3163887" cy="396875"/>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Ocena notacji graficznych: </a:t>
            </a:r>
          </a:p>
        </p:txBody>
      </p:sp>
      <p:sp>
        <p:nvSpPr>
          <p:cNvPr id="25605" name="Text Box 5"/>
          <p:cNvSpPr txBox="1">
            <a:spLocks noChangeArrowheads="1"/>
          </p:cNvSpPr>
          <p:nvPr/>
        </p:nvSpPr>
        <p:spPr bwMode="auto">
          <a:xfrm>
            <a:off x="498475" y="3413125"/>
            <a:ext cx="8645525"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Ergonomia pracy. Diagramy graficzne są jednym z podstawowych narzędzi pracy w fazach analizy i projektowania. Powinny one pozwalać analitykom i projektantom skupić się na pracy, a nie na “zmaganiach” z edytorem.</a:t>
            </a:r>
          </a:p>
          <a:p>
            <a:endParaRPr lang="pl-PL" altLang="pl-PL" sz="1000"/>
          </a:p>
          <a:p>
            <a:r>
              <a:rPr lang="pl-PL" altLang="pl-PL"/>
              <a:t>Możliwość kontrolowania ilości informacji prezentowanej w sposób graficzny.</a:t>
            </a:r>
          </a:p>
          <a:p>
            <a:endParaRPr lang="pl-PL" altLang="pl-PL" sz="1000"/>
          </a:p>
          <a:p>
            <a:r>
              <a:rPr lang="pl-PL" altLang="pl-PL"/>
              <a:t>Jakość i możliwość formatowania wydruków.</a:t>
            </a:r>
          </a:p>
          <a:p>
            <a:endParaRPr lang="pl-PL" altLang="pl-PL" sz="1000"/>
          </a:p>
          <a:p>
            <a:r>
              <a:rPr lang="pl-PL" altLang="pl-PL"/>
              <a:t>Wykrywanie na bieżąco konstrukcji niepoprawnych.</a:t>
            </a:r>
          </a:p>
          <a:p>
            <a:endParaRPr lang="pl-PL" altLang="pl-PL" sz="1000"/>
          </a:p>
          <a:p>
            <a:r>
              <a:rPr lang="pl-PL" altLang="pl-PL"/>
              <a:t>Zapewnienie spójności informacji umieszczonych na różnych diagramach.</a:t>
            </a:r>
          </a:p>
        </p:txBody>
      </p:sp>
      <p:sp>
        <p:nvSpPr>
          <p:cNvPr id="25606" name="AutoShape 6"/>
          <p:cNvSpPr>
            <a:spLocks noChangeArrowheads="1"/>
          </p:cNvSpPr>
          <p:nvPr/>
        </p:nvSpPr>
        <p:spPr bwMode="auto">
          <a:xfrm>
            <a:off x="163513" y="5449888"/>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07" name="AutoShape 7"/>
          <p:cNvSpPr>
            <a:spLocks noChangeArrowheads="1"/>
          </p:cNvSpPr>
          <p:nvPr/>
        </p:nvSpPr>
        <p:spPr bwMode="auto">
          <a:xfrm>
            <a:off x="161925" y="3429000"/>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08" name="AutoShape 8"/>
          <p:cNvSpPr>
            <a:spLocks noChangeArrowheads="1"/>
          </p:cNvSpPr>
          <p:nvPr/>
        </p:nvSpPr>
        <p:spPr bwMode="auto">
          <a:xfrm>
            <a:off x="161925" y="1590675"/>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09" name="AutoShape 9"/>
          <p:cNvSpPr>
            <a:spLocks noChangeArrowheads="1"/>
          </p:cNvSpPr>
          <p:nvPr/>
        </p:nvSpPr>
        <p:spPr bwMode="auto">
          <a:xfrm>
            <a:off x="163513" y="4524375"/>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10" name="AutoShape 10"/>
          <p:cNvSpPr>
            <a:spLocks noChangeArrowheads="1"/>
          </p:cNvSpPr>
          <p:nvPr/>
        </p:nvSpPr>
        <p:spPr bwMode="auto">
          <a:xfrm>
            <a:off x="161925" y="5900738"/>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11" name="AutoShape 11"/>
          <p:cNvSpPr>
            <a:spLocks noChangeArrowheads="1"/>
          </p:cNvSpPr>
          <p:nvPr/>
        </p:nvSpPr>
        <p:spPr bwMode="auto">
          <a:xfrm>
            <a:off x="161925" y="2359025"/>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12" name="AutoShape 12"/>
          <p:cNvSpPr>
            <a:spLocks noChangeArrowheads="1"/>
          </p:cNvSpPr>
          <p:nvPr/>
        </p:nvSpPr>
        <p:spPr bwMode="auto">
          <a:xfrm>
            <a:off x="161925" y="1112838"/>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13" name="AutoShape 13"/>
          <p:cNvSpPr>
            <a:spLocks noChangeArrowheads="1"/>
          </p:cNvSpPr>
          <p:nvPr/>
        </p:nvSpPr>
        <p:spPr bwMode="auto">
          <a:xfrm>
            <a:off x="163513" y="4975225"/>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ChangeArrowheads="1"/>
          </p:cNvSpPr>
          <p:nvPr/>
        </p:nvSpPr>
        <p:spPr bwMode="auto">
          <a:xfrm>
            <a:off x="371475" y="1682750"/>
            <a:ext cx="5392738" cy="64293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6627" name="Text Box 4"/>
          <p:cNvSpPr txBox="1">
            <a:spLocks noChangeArrowheads="1"/>
          </p:cNvSpPr>
          <p:nvPr/>
        </p:nvSpPr>
        <p:spPr bwMode="auto">
          <a:xfrm>
            <a:off x="700088" y="884238"/>
            <a:ext cx="8443912"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Jest to baza danych o realizowanym projekcie oraz narzędzia służące do jej edycji i przeglądania. </a:t>
            </a:r>
          </a:p>
          <a:p>
            <a:endParaRPr lang="pl-PL" altLang="pl-PL"/>
          </a:p>
          <a:p>
            <a:r>
              <a:rPr lang="pl-PL" altLang="pl-PL" b="1"/>
              <a:t>Podstawowe funkcje repozytorium:</a:t>
            </a:r>
          </a:p>
          <a:p>
            <a:endParaRPr lang="pl-PL" altLang="pl-PL"/>
          </a:p>
          <a:p>
            <a:r>
              <a:rPr lang="pl-PL" altLang="pl-PL"/>
              <a:t>Wprowadzenie oraz edycja specyfikacji modelu i projektu, a także innych informacji związanych z przedsięwzięciem.</a:t>
            </a:r>
          </a:p>
          <a:p>
            <a:endParaRPr lang="pl-PL" altLang="pl-PL"/>
          </a:p>
          <a:p>
            <a:r>
              <a:rPr lang="pl-PL" altLang="pl-PL"/>
              <a:t>Wyszukiwanie pożądanej informacji</a:t>
            </a:r>
          </a:p>
          <a:p>
            <a:endParaRPr lang="pl-PL" altLang="pl-PL"/>
          </a:p>
          <a:p>
            <a:r>
              <a:rPr lang="pl-PL" altLang="pl-PL"/>
              <a:t>W wielu narzędziach CASE repozytorium jest przechowywany w sposób umożliwiający dostęp z programów zewnętrznych pisanych np. w Visual Basic,</a:t>
            </a:r>
          </a:p>
          <a:p>
            <a:r>
              <a:rPr lang="pl-PL" altLang="pl-PL"/>
              <a:t>SQL, itd.</a:t>
            </a:r>
          </a:p>
          <a:p>
            <a:endParaRPr lang="pl-PL" altLang="pl-PL"/>
          </a:p>
          <a:p>
            <a:r>
              <a:rPr lang="pl-PL" altLang="pl-PL"/>
              <a:t>W niektórych narzędziach CASE użytkownik ma możliwość rozbudowania struktury repozytorium oraz wprowadzania własnych funkcji działających na repozytorium.</a:t>
            </a:r>
          </a:p>
        </p:txBody>
      </p:sp>
      <p:sp>
        <p:nvSpPr>
          <p:cNvPr id="26628" name="Rectangle 3"/>
          <p:cNvSpPr>
            <a:spLocks noGrp="1" noChangeArrowheads="1"/>
          </p:cNvSpPr>
          <p:nvPr>
            <p:ph type="title"/>
          </p:nvPr>
        </p:nvSpPr>
        <p:spPr/>
        <p:txBody>
          <a:bodyPr/>
          <a:lstStyle/>
          <a:p>
            <a:r>
              <a:rPr lang="pl-PL" altLang="pl-PL" smtClean="0"/>
              <a:t>Repozytorium narzędzia CASE (słownik)</a:t>
            </a:r>
          </a:p>
        </p:txBody>
      </p:sp>
      <p:sp>
        <p:nvSpPr>
          <p:cNvPr id="26629" name="AutoShape 5"/>
          <p:cNvSpPr>
            <a:spLocks noChangeArrowheads="1"/>
          </p:cNvSpPr>
          <p:nvPr/>
        </p:nvSpPr>
        <p:spPr bwMode="auto">
          <a:xfrm>
            <a:off x="350838" y="3360738"/>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6630" name="AutoShape 6"/>
          <p:cNvSpPr>
            <a:spLocks noChangeArrowheads="1"/>
          </p:cNvSpPr>
          <p:nvPr/>
        </p:nvSpPr>
        <p:spPr bwMode="auto">
          <a:xfrm>
            <a:off x="350838" y="2462213"/>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pl-PL" altLang="pl-PL" smtClean="0"/>
              <a:t>Pozostałe moduły narzędzi CASE (1)</a:t>
            </a:r>
          </a:p>
        </p:txBody>
      </p:sp>
      <p:sp>
        <p:nvSpPr>
          <p:cNvPr id="27651" name="Text Box 3"/>
          <p:cNvSpPr txBox="1">
            <a:spLocks noChangeArrowheads="1"/>
          </p:cNvSpPr>
          <p:nvPr/>
        </p:nvSpPr>
        <p:spPr bwMode="auto">
          <a:xfrm>
            <a:off x="514350" y="969963"/>
            <a:ext cx="8629650"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Moduł kontroli poprawności</a:t>
            </a:r>
            <a:endParaRPr lang="pl-PL" altLang="pl-PL"/>
          </a:p>
          <a:p>
            <a:r>
              <a:rPr lang="pl-PL" altLang="pl-PL"/>
              <a:t>Pewne błędy mogą być wykrywane na bieżąco w trakcie edycji diagramów i słownika danych., np. uczynienie klasy swoja własną specjalizacją. </a:t>
            </a:r>
          </a:p>
          <a:p>
            <a:endParaRPr lang="pl-PL" altLang="pl-PL"/>
          </a:p>
          <a:p>
            <a:r>
              <a:rPr lang="pl-PL" altLang="pl-PL" b="1"/>
              <a:t>Moduł kontroli jakości</a:t>
            </a:r>
            <a:endParaRPr lang="pl-PL" altLang="pl-PL"/>
          </a:p>
          <a:p>
            <a:r>
              <a:rPr lang="pl-PL" altLang="pl-PL"/>
              <a:t>Pewne systemy pozwalają na automatyczną ocenę pewnych miar jakości projektu. Dotyczy to szczególnie złożoności oraz stopnia powiązania składowych.</a:t>
            </a:r>
          </a:p>
          <a:p>
            <a:endParaRPr lang="pl-PL" altLang="pl-PL"/>
          </a:p>
          <a:p>
            <a:r>
              <a:rPr lang="pl-PL" altLang="pl-PL" b="1"/>
              <a:t>Generator raportów</a:t>
            </a:r>
            <a:endParaRPr lang="pl-PL" altLang="pl-PL"/>
          </a:p>
          <a:p>
            <a:r>
              <a:rPr lang="pl-PL" altLang="pl-PL"/>
              <a:t>Służy do przygotowania raportów na podstawie zawartości słownika danych. Niektóre raporty są parametryczne. Narzędzia CASE zawierają sporo gotowych generatorów raportów. Niektóre z nich pozwalają na definiowanie własnych.</a:t>
            </a:r>
          </a:p>
          <a:p>
            <a:endParaRPr lang="pl-PL" altLang="pl-PL"/>
          </a:p>
          <a:p>
            <a:r>
              <a:rPr lang="pl-PL" altLang="pl-PL" b="1"/>
              <a:t>Generator dokumentacji technicznej</a:t>
            </a:r>
            <a:endParaRPr lang="pl-PL" altLang="pl-PL"/>
          </a:p>
          <a:p>
            <a:r>
              <a:rPr lang="pl-PL" altLang="pl-PL"/>
              <a:t>Moduł służący do przygotowania dokumentacji technicznej złożonej z szeregu diagramów. Swobodne formatowanie dokumentów. Przykładowe dokumenty. Łatwe i efektywne uaktualnienie dokumentacji po dokonaniu zmian w projekcie.</a:t>
            </a:r>
          </a:p>
        </p:txBody>
      </p:sp>
      <p:sp>
        <p:nvSpPr>
          <p:cNvPr id="27652" name="AutoShape 4"/>
          <p:cNvSpPr>
            <a:spLocks noChangeArrowheads="1"/>
          </p:cNvSpPr>
          <p:nvPr/>
        </p:nvSpPr>
        <p:spPr bwMode="auto">
          <a:xfrm>
            <a:off x="174625" y="2266950"/>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7653" name="AutoShape 5"/>
          <p:cNvSpPr>
            <a:spLocks noChangeArrowheads="1"/>
          </p:cNvSpPr>
          <p:nvPr/>
        </p:nvSpPr>
        <p:spPr bwMode="auto">
          <a:xfrm>
            <a:off x="173038" y="1023938"/>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7654" name="AutoShape 6"/>
          <p:cNvSpPr>
            <a:spLocks noChangeArrowheads="1"/>
          </p:cNvSpPr>
          <p:nvPr/>
        </p:nvSpPr>
        <p:spPr bwMode="auto">
          <a:xfrm>
            <a:off x="173038" y="5005388"/>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7655" name="AutoShape 7"/>
          <p:cNvSpPr>
            <a:spLocks noChangeArrowheads="1"/>
          </p:cNvSpPr>
          <p:nvPr/>
        </p:nvSpPr>
        <p:spPr bwMode="auto">
          <a:xfrm>
            <a:off x="174625" y="3476625"/>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pl-PL" altLang="pl-PL" smtClean="0"/>
              <a:t>Pozostałe moduły narzędzi CASE (2)</a:t>
            </a:r>
          </a:p>
        </p:txBody>
      </p:sp>
      <p:sp>
        <p:nvSpPr>
          <p:cNvPr id="28675" name="Text Box 3"/>
          <p:cNvSpPr txBox="1">
            <a:spLocks noChangeArrowheads="1"/>
          </p:cNvSpPr>
          <p:nvPr/>
        </p:nvSpPr>
        <p:spPr bwMode="auto">
          <a:xfrm>
            <a:off x="600075" y="931863"/>
            <a:ext cx="8543925" cy="542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Generatory kodu</a:t>
            </a:r>
            <a:endParaRPr lang="pl-PL" altLang="pl-PL"/>
          </a:p>
          <a:p>
            <a:r>
              <a:rPr lang="pl-PL" altLang="pl-PL"/>
              <a:t>Narzędzia służące do generacji kodu w rozmaitych językach programowania. Często generują szkielety, które muszą być uzupełnione przez użytkownika dodatkowym kodem. Wygenerowany kod jest uzupełniony o komentarze i inne informacje. Może także zawierać pewne elementy do modyfikacji. Nazwy użyte w projekcie przechodzą do wynikowego kodu (ewentualnie są skracane).</a:t>
            </a:r>
          </a:p>
          <a:p>
            <a:endParaRPr lang="pl-PL" altLang="pl-PL" sz="1000"/>
          </a:p>
          <a:p>
            <a:r>
              <a:rPr lang="pl-PL" altLang="pl-PL" b="1"/>
              <a:t>Moduł zarządzania wersjami</a:t>
            </a:r>
            <a:endParaRPr lang="pl-PL" altLang="pl-PL"/>
          </a:p>
          <a:p>
            <a:r>
              <a:rPr lang="pl-PL" altLang="pl-PL"/>
              <a:t>Umożliwia kontrolę różnych wersji projektu powstających ze względu na konieczność grupowego wprowadzania zmian oraz wskutek wielu środowisk informatycznych (sprzęt i oprogramowania) oraz różnych zastosowań.</a:t>
            </a:r>
          </a:p>
          <a:p>
            <a:endParaRPr lang="pl-PL" altLang="pl-PL" sz="1000"/>
          </a:p>
          <a:p>
            <a:r>
              <a:rPr lang="pl-PL" altLang="pl-PL" b="1"/>
              <a:t>Moduł projektowania interfejsu użytkownika</a:t>
            </a:r>
            <a:endParaRPr lang="pl-PL" altLang="pl-PL"/>
          </a:p>
          <a:p>
            <a:r>
              <a:rPr lang="pl-PL" altLang="pl-PL"/>
              <a:t>Dotyczy projektowania dialogów, okien, menu. Zaletą jest wykorzystanie informacji znajdujących się w słowniku danych. Pozwala to np. na automatyczne wygenerowanie dialogu do edycji pewnej struktury danych. </a:t>
            </a:r>
          </a:p>
          <a:p>
            <a:r>
              <a:rPr lang="pl-PL" altLang="pl-PL"/>
              <a:t>Integracja z RAD.</a:t>
            </a:r>
          </a:p>
          <a:p>
            <a:endParaRPr lang="pl-PL" altLang="pl-PL" sz="1000"/>
          </a:p>
          <a:p>
            <a:r>
              <a:rPr lang="pl-PL" altLang="pl-PL" b="1"/>
              <a:t>Moduł inżynierii odwrotnej</a:t>
            </a:r>
            <a:endParaRPr lang="pl-PL" altLang="pl-PL"/>
          </a:p>
        </p:txBody>
      </p:sp>
      <p:sp>
        <p:nvSpPr>
          <p:cNvPr id="28676" name="AutoShape 4"/>
          <p:cNvSpPr>
            <a:spLocks noChangeArrowheads="1"/>
          </p:cNvSpPr>
          <p:nvPr/>
        </p:nvSpPr>
        <p:spPr bwMode="auto">
          <a:xfrm>
            <a:off x="200025" y="2967038"/>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8677" name="AutoShape 5"/>
          <p:cNvSpPr>
            <a:spLocks noChangeArrowheads="1"/>
          </p:cNvSpPr>
          <p:nvPr/>
        </p:nvSpPr>
        <p:spPr bwMode="auto">
          <a:xfrm>
            <a:off x="200025" y="985838"/>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8678" name="AutoShape 6"/>
          <p:cNvSpPr>
            <a:spLocks noChangeArrowheads="1"/>
          </p:cNvSpPr>
          <p:nvPr/>
        </p:nvSpPr>
        <p:spPr bwMode="auto">
          <a:xfrm>
            <a:off x="200025" y="4346575"/>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8679" name="AutoShape 7"/>
          <p:cNvSpPr>
            <a:spLocks noChangeArrowheads="1"/>
          </p:cNvSpPr>
          <p:nvPr/>
        </p:nvSpPr>
        <p:spPr bwMode="auto">
          <a:xfrm>
            <a:off x="201613" y="6035675"/>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pl-PL" altLang="pl-PL" smtClean="0"/>
              <a:t>Ocena narzędzi CASE</a:t>
            </a:r>
          </a:p>
        </p:txBody>
      </p:sp>
      <p:sp>
        <p:nvSpPr>
          <p:cNvPr id="29699" name="Text Box 3"/>
          <p:cNvSpPr txBox="1">
            <a:spLocks noChangeArrowheads="1"/>
          </p:cNvSpPr>
          <p:nvPr/>
        </p:nvSpPr>
        <p:spPr bwMode="auto">
          <a:xfrm>
            <a:off x="433388" y="1081088"/>
            <a:ext cx="1111250" cy="409575"/>
          </a:xfrm>
          <a:prstGeom prst="rect">
            <a:avLst/>
          </a:prstGeom>
          <a:solidFill>
            <a:srgbClr val="FFA27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Kryteria:</a:t>
            </a:r>
          </a:p>
        </p:txBody>
      </p:sp>
      <p:sp>
        <p:nvSpPr>
          <p:cNvPr id="29700" name="Text Box 4"/>
          <p:cNvSpPr txBox="1">
            <a:spLocks noChangeArrowheads="1"/>
          </p:cNvSpPr>
          <p:nvPr/>
        </p:nvSpPr>
        <p:spPr bwMode="auto">
          <a:xfrm>
            <a:off x="1284288" y="1762125"/>
            <a:ext cx="73279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buFontTx/>
              <a:buChar char="•"/>
            </a:pPr>
            <a:r>
              <a:rPr lang="pl-PL" altLang="pl-PL"/>
              <a:t> Zakres oferowanych funkcji i ich zgodność z potrzebami firmy</a:t>
            </a:r>
          </a:p>
          <a:p>
            <a:pPr>
              <a:buFontTx/>
              <a:buChar char="•"/>
            </a:pPr>
            <a:r>
              <a:rPr lang="pl-PL" altLang="pl-PL"/>
              <a:t> Koszt</a:t>
            </a:r>
          </a:p>
          <a:p>
            <a:pPr>
              <a:buFontTx/>
              <a:buChar char="•"/>
            </a:pPr>
            <a:r>
              <a:rPr lang="pl-PL" altLang="pl-PL"/>
              <a:t> Niezawodność</a:t>
            </a:r>
          </a:p>
          <a:p>
            <a:pPr>
              <a:buFontTx/>
              <a:buChar char="•"/>
            </a:pPr>
            <a:r>
              <a:rPr lang="pl-PL" altLang="pl-PL"/>
              <a:t> Opinia o producencie i dystrybutorze</a:t>
            </a:r>
          </a:p>
          <a:p>
            <a:pPr>
              <a:buFontTx/>
              <a:buChar char="•"/>
            </a:pPr>
            <a:r>
              <a:rPr lang="pl-PL" altLang="pl-PL"/>
              <a:t> Dostępność na rynku pracy specjalistów znających dany pakiet</a:t>
            </a:r>
          </a:p>
          <a:p>
            <a:pPr>
              <a:buFontTx/>
              <a:buChar char="•"/>
            </a:pPr>
            <a:r>
              <a:rPr lang="pl-PL" altLang="pl-PL"/>
              <a:t> Stopień zintegrowania z przyjętym środowiskiem programistycznym</a:t>
            </a:r>
          </a:p>
          <a:p>
            <a:pPr>
              <a:buFontTx/>
              <a:buChar char="•"/>
            </a:pPr>
            <a:r>
              <a:rPr lang="pl-PL" altLang="pl-PL"/>
              <a:t> Wielośrodowiskowość</a:t>
            </a:r>
          </a:p>
          <a:p>
            <a:pPr>
              <a:buFontTx/>
              <a:buChar char="•"/>
            </a:pPr>
            <a:r>
              <a:rPr lang="pl-PL" altLang="pl-PL"/>
              <a:t> Koszt szkoleń</a:t>
            </a:r>
          </a:p>
          <a:p>
            <a:pPr>
              <a:buFontTx/>
              <a:buChar char="•"/>
            </a:pPr>
            <a:r>
              <a:rPr lang="pl-PL" altLang="pl-PL"/>
              <a:t> Koszt dostosowania sprzętu do wymagań pakietu</a:t>
            </a:r>
          </a:p>
        </p:txBody>
      </p:sp>
      <p:sp>
        <p:nvSpPr>
          <p:cNvPr id="29701" name="Text Box 5"/>
          <p:cNvSpPr txBox="1">
            <a:spLocks noChangeArrowheads="1"/>
          </p:cNvSpPr>
          <p:nvPr/>
        </p:nvSpPr>
        <p:spPr bwMode="auto">
          <a:xfrm>
            <a:off x="809625" y="5092700"/>
            <a:ext cx="7889875" cy="10160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Obecnie narzędzia są zwykle oparte o koncepcje obiektowe, ale wiele z nich jest przypisanych do konkretnych systemów relacyjnych lub internetowych (HTML, XML) i nie ma wiele wspólnego z obiektowością</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52400" y="5595938"/>
            <a:ext cx="8966200" cy="1019175"/>
          </a:xfrm>
          <a:prstGeom prst="rect">
            <a:avLst/>
          </a:prstGeom>
          <a:solidFill>
            <a:srgbClr val="FFFFCC"/>
          </a:solidFill>
          <a:ln w="127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Narzędzie CASE nie przesądza w auto-magiczny sposób o powodzeniu projektu. Zastosowanie obiektowego CASE niekoniecznie oznacza “nowoczesność” projektu. Stosowanie narzędzi CASE często przynosi znikome efekty.</a:t>
            </a:r>
          </a:p>
        </p:txBody>
      </p:sp>
      <p:sp>
        <p:nvSpPr>
          <p:cNvPr id="30723" name="Text Box 3"/>
          <p:cNvSpPr txBox="1">
            <a:spLocks noChangeArrowheads="1"/>
          </p:cNvSpPr>
          <p:nvPr/>
        </p:nvSpPr>
        <p:spPr bwMode="auto">
          <a:xfrm>
            <a:off x="611188" y="1057275"/>
            <a:ext cx="8532812" cy="402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Traktowanie narzędzi CASE wyłącznie jako generatorów kodu</a:t>
            </a:r>
            <a:r>
              <a:rPr lang="pl-PL" altLang="pl-PL"/>
              <a:t>. Nie jest to efektywne przy braku rzetelnego podejścia do analizy i projektowania:</a:t>
            </a:r>
          </a:p>
          <a:p>
            <a:pPr>
              <a:buFontTx/>
              <a:buChar char="•"/>
            </a:pPr>
            <a:r>
              <a:rPr lang="pl-PL" altLang="pl-PL" sz="1800"/>
              <a:t> nakłady na implementację stanowią tylko ok. 15-30% całych nakładów</a:t>
            </a:r>
          </a:p>
          <a:p>
            <a:pPr>
              <a:buFontTx/>
              <a:buChar char="•"/>
            </a:pPr>
            <a:r>
              <a:rPr lang="pl-PL" altLang="pl-PL" sz="1800"/>
              <a:t> koszt błędów popełnionych w fazie implementacji jest stosunkowo niewielki</a:t>
            </a:r>
          </a:p>
          <a:p>
            <a:pPr>
              <a:buFontTx/>
              <a:buChar char="•"/>
            </a:pPr>
            <a:r>
              <a:rPr lang="pl-PL" altLang="pl-PL" sz="1800"/>
              <a:t> istnieją inne, tańsze narzędzia programistyczne (RAD)</a:t>
            </a:r>
          </a:p>
          <a:p>
            <a:endParaRPr lang="pl-PL" altLang="pl-PL" sz="800"/>
          </a:p>
          <a:p>
            <a:r>
              <a:rPr lang="pl-PL" altLang="pl-PL" b="1"/>
              <a:t>Nieznajomość metodyki analizy i projektowania.</a:t>
            </a:r>
            <a:r>
              <a:rPr lang="pl-PL" altLang="pl-PL"/>
              <a:t> Narzędzia CASE nie zwalniają z myślenia, wiedzy i doświadczenia.</a:t>
            </a:r>
          </a:p>
          <a:p>
            <a:endParaRPr lang="pl-PL" altLang="pl-PL" sz="800"/>
          </a:p>
          <a:p>
            <a:r>
              <a:rPr lang="pl-PL" altLang="pl-PL" b="1"/>
              <a:t>Niewłaściwa organizacja i zarządzanie przedsięwzięciem</a:t>
            </a:r>
            <a:r>
              <a:rPr lang="pl-PL" altLang="pl-PL"/>
              <a:t>. Nieuporządkowanie prac, brak planu, brak właściwych ocen, brak monitorowania postępu, itd.</a:t>
            </a:r>
          </a:p>
          <a:p>
            <a:endParaRPr lang="pl-PL" altLang="pl-PL" sz="800"/>
          </a:p>
          <a:p>
            <a:r>
              <a:rPr lang="pl-PL" altLang="pl-PL" b="1"/>
              <a:t>Zbyt wysokie oczekiwania w stosunku do narzędzia CASE</a:t>
            </a:r>
            <a:r>
              <a:rPr lang="pl-PL" altLang="pl-PL"/>
              <a:t>. Może ono zredukować koszty co najwyżej o 50%, koszt wdrożenia jest wysoki, efekty pojawiają się z pewnym opóźnieniem, wymaga dyscypliny w przedsięwzięciu.</a:t>
            </a:r>
          </a:p>
        </p:txBody>
      </p:sp>
      <p:sp>
        <p:nvSpPr>
          <p:cNvPr id="30724" name="AutoShape 4"/>
          <p:cNvSpPr>
            <a:spLocks noChangeArrowheads="1"/>
          </p:cNvSpPr>
          <p:nvPr/>
        </p:nvSpPr>
        <p:spPr bwMode="auto">
          <a:xfrm>
            <a:off x="220663" y="1100138"/>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30725" name="AutoShape 5"/>
          <p:cNvSpPr>
            <a:spLocks noChangeArrowheads="1"/>
          </p:cNvSpPr>
          <p:nvPr/>
        </p:nvSpPr>
        <p:spPr bwMode="auto">
          <a:xfrm>
            <a:off x="219075" y="3390900"/>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30726" name="AutoShape 6"/>
          <p:cNvSpPr>
            <a:spLocks noChangeArrowheads="1"/>
          </p:cNvSpPr>
          <p:nvPr/>
        </p:nvSpPr>
        <p:spPr bwMode="auto">
          <a:xfrm>
            <a:off x="219075" y="2660650"/>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30727" name="AutoShape 7"/>
          <p:cNvSpPr>
            <a:spLocks noChangeArrowheads="1"/>
          </p:cNvSpPr>
          <p:nvPr/>
        </p:nvSpPr>
        <p:spPr bwMode="auto">
          <a:xfrm>
            <a:off x="220663" y="4111625"/>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30728" name="Rectangle 8"/>
          <p:cNvSpPr>
            <a:spLocks noGrp="1" noChangeArrowheads="1"/>
          </p:cNvSpPr>
          <p:nvPr>
            <p:ph type="title"/>
          </p:nvPr>
        </p:nvSpPr>
        <p:spPr/>
        <p:txBody>
          <a:bodyPr/>
          <a:lstStyle/>
          <a:p>
            <a:r>
              <a:rPr lang="pl-PL" altLang="pl-PL" smtClean="0"/>
              <a:t>Przyczyny trudności z narzędziami CASE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pl-PL" altLang="pl-PL" smtClean="0"/>
              <a:t>Wdrażanie i konfigurowanie pakietu CASE</a:t>
            </a:r>
          </a:p>
        </p:txBody>
      </p:sp>
      <p:sp>
        <p:nvSpPr>
          <p:cNvPr id="31747" name="Text Box 3"/>
          <p:cNvSpPr txBox="1">
            <a:spLocks noChangeArrowheads="1"/>
          </p:cNvSpPr>
          <p:nvPr/>
        </p:nvSpPr>
        <p:spPr bwMode="auto">
          <a:xfrm>
            <a:off x="527050" y="814388"/>
            <a:ext cx="8616950" cy="557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Skonfigurowanie pakietu stosownie do potrzeb i zgodnie ze standardami już stosowanymi w firmie. Obejmuje skonfigurowanie słownika danych, zdefiniowanie niezbędnych raportów, zdefiniowanie dokumentów, które będą generowane za pomocą generatora dokumentacji technicznej.</a:t>
            </a:r>
          </a:p>
          <a:p>
            <a:endParaRPr lang="pl-PL" altLang="pl-PL"/>
          </a:p>
          <a:p>
            <a:r>
              <a:rPr lang="pl-PL" altLang="pl-PL"/>
              <a:t>Dostosowanie standardów firmy do nowej technologii.</a:t>
            </a:r>
          </a:p>
          <a:p>
            <a:endParaRPr lang="pl-PL" altLang="pl-PL"/>
          </a:p>
          <a:p>
            <a:r>
              <a:rPr lang="pl-PL" altLang="pl-PL"/>
              <a:t>Szkolenie pracowników w zakresie metodyki analizy i projektowania wspomaganej przez pakiet.</a:t>
            </a:r>
          </a:p>
          <a:p>
            <a:endParaRPr lang="pl-PL" altLang="pl-PL"/>
          </a:p>
          <a:p>
            <a:r>
              <a:rPr lang="pl-PL" altLang="pl-PL"/>
              <a:t>Szkolenie pracowników w zakresie obsługi pakietu.</a:t>
            </a:r>
          </a:p>
          <a:p>
            <a:endParaRPr lang="pl-PL" altLang="pl-PL"/>
          </a:p>
          <a:p>
            <a:r>
              <a:rPr lang="pl-PL" altLang="pl-PL"/>
              <a:t>Odtworzenie dokumentacji technicznej poprzednich przedsięwzięć. Obejmuje funkcje inżynierii odwrotnej oraz możliwości importu danych ze standardowych formatów.</a:t>
            </a:r>
          </a:p>
          <a:p>
            <a:endParaRPr lang="pl-PL" altLang="pl-PL"/>
          </a:p>
          <a:p>
            <a:r>
              <a:rPr lang="pl-PL" altLang="pl-PL"/>
              <a:t>Wykonanie pilotowego projektu (projektów) z wykorzystaniem narzędzia CASE, często równolegle do stosowanych wcześniej metod. </a:t>
            </a:r>
          </a:p>
        </p:txBody>
      </p:sp>
      <p:sp>
        <p:nvSpPr>
          <p:cNvPr id="31748" name="AutoShape 4"/>
          <p:cNvSpPr>
            <a:spLocks noChangeArrowheads="1"/>
          </p:cNvSpPr>
          <p:nvPr/>
        </p:nvSpPr>
        <p:spPr bwMode="auto">
          <a:xfrm>
            <a:off x="161925" y="3005138"/>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31749" name="AutoShape 5"/>
          <p:cNvSpPr>
            <a:spLocks noChangeArrowheads="1"/>
          </p:cNvSpPr>
          <p:nvPr/>
        </p:nvSpPr>
        <p:spPr bwMode="auto">
          <a:xfrm>
            <a:off x="161925" y="846138"/>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31750" name="AutoShape 6"/>
          <p:cNvSpPr>
            <a:spLocks noChangeArrowheads="1"/>
          </p:cNvSpPr>
          <p:nvPr/>
        </p:nvSpPr>
        <p:spPr bwMode="auto">
          <a:xfrm>
            <a:off x="161925" y="4516438"/>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31751" name="AutoShape 7"/>
          <p:cNvSpPr>
            <a:spLocks noChangeArrowheads="1"/>
          </p:cNvSpPr>
          <p:nvPr/>
        </p:nvSpPr>
        <p:spPr bwMode="auto">
          <a:xfrm>
            <a:off x="161925" y="3922713"/>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31752" name="AutoShape 8"/>
          <p:cNvSpPr>
            <a:spLocks noChangeArrowheads="1"/>
          </p:cNvSpPr>
          <p:nvPr/>
        </p:nvSpPr>
        <p:spPr bwMode="auto">
          <a:xfrm>
            <a:off x="161925" y="2397125"/>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31753" name="AutoShape 9"/>
          <p:cNvSpPr>
            <a:spLocks noChangeArrowheads="1"/>
          </p:cNvSpPr>
          <p:nvPr/>
        </p:nvSpPr>
        <p:spPr bwMode="auto">
          <a:xfrm>
            <a:off x="161925" y="5707063"/>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pl-PL" altLang="pl-PL" smtClean="0"/>
              <a:t>Problemy podczas instalacji</a:t>
            </a:r>
          </a:p>
        </p:txBody>
      </p:sp>
      <p:sp>
        <p:nvSpPr>
          <p:cNvPr id="5123" name="Text Box 3"/>
          <p:cNvSpPr txBox="1">
            <a:spLocks noChangeArrowheads="1"/>
          </p:cNvSpPr>
          <p:nvPr/>
        </p:nvSpPr>
        <p:spPr bwMode="auto">
          <a:xfrm>
            <a:off x="439738" y="1027113"/>
            <a:ext cx="8704262" cy="557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Szkolenie użytkowników</a:t>
            </a:r>
            <a:r>
              <a:rPr lang="pl-PL" altLang="pl-PL"/>
              <a:t>: zaleca się, aby przeprowadzały je osoby, które były zaangażowane w prowadzenie przedsięwzięcia. Osobom tym będzie łatwiej nawiązać kontakt z przyszłymi użytkownikami.</a:t>
            </a:r>
          </a:p>
          <a:p>
            <a:endParaRPr lang="pl-PL" altLang="pl-PL"/>
          </a:p>
          <a:p>
            <a:r>
              <a:rPr lang="pl-PL" altLang="pl-PL" b="1"/>
              <a:t>Wypełnienie bazy danych</a:t>
            </a:r>
            <a:r>
              <a:rPr lang="pl-PL" altLang="pl-PL"/>
              <a:t> jest często bardzo żmudnym procesem, wymagającym wprowadzenia danych z nośników papierowych. Niekiedy część danych jest w formie elektronicznej - wtedy z reguły potrzebne są specjalne programy konwersji. Konwersja jest łatwiejsza, jeżeli znana jest specyfikacja struktury starej BD.</a:t>
            </a:r>
          </a:p>
          <a:p>
            <a:endParaRPr lang="pl-PL" altLang="pl-PL"/>
          </a:p>
          <a:p>
            <a:r>
              <a:rPr lang="pl-PL" altLang="pl-PL" b="1"/>
              <a:t>Ważne jest planowanie i harmonogramowanie prac</a:t>
            </a:r>
            <a:r>
              <a:rPr lang="pl-PL" altLang="pl-PL"/>
              <a:t>. W tej fazie pojawia się szereg problemów, np. konieczność usunięcia błędów i wprowadzenia modyfikacji.  Z reguły, wykonawcy systemu nie mogą zarezerwować w pełni swojego czasu na prace związane z instalacją. Z drugiej strony, użytkownicy nie mogą zaniechać wykonywania przez nich bieżących prac.</a:t>
            </a:r>
          </a:p>
          <a:p>
            <a:endParaRPr lang="pl-PL" altLang="pl-PL"/>
          </a:p>
          <a:p>
            <a:r>
              <a:rPr lang="pl-PL" altLang="pl-PL" b="1"/>
              <a:t>Pewien opór klienta przed zmianą sposobu pracy</a:t>
            </a:r>
            <a:r>
              <a:rPr lang="pl-PL" altLang="pl-PL"/>
              <a:t>. Często użytkownicy systemu są to osoby po raz pierwszy stykający się z systemem (inni niż ci, którzy uczestniczyli w poprzednich fazach). Ważne jest uzyskanie ich akceptacji.</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pl-PL" altLang="pl-PL" smtClean="0"/>
              <a:t>Przeszkody we wdrażaniu CASE</a:t>
            </a:r>
          </a:p>
        </p:txBody>
      </p:sp>
      <p:sp>
        <p:nvSpPr>
          <p:cNvPr id="31747" name="Freeform 3"/>
          <p:cNvSpPr>
            <a:spLocks/>
          </p:cNvSpPr>
          <p:nvPr/>
        </p:nvSpPr>
        <p:spPr bwMode="auto">
          <a:xfrm>
            <a:off x="758825" y="903288"/>
            <a:ext cx="8124825" cy="4816475"/>
          </a:xfrm>
          <a:custGeom>
            <a:avLst/>
            <a:gdLst>
              <a:gd name="T0" fmla="*/ 0 w 5118"/>
              <a:gd name="T1" fmla="*/ 0 h 3034"/>
              <a:gd name="T2" fmla="*/ 0 w 5118"/>
              <a:gd name="T3" fmla="*/ 2147483646 h 3034"/>
              <a:gd name="T4" fmla="*/ 2147483646 w 5118"/>
              <a:gd name="T5" fmla="*/ 2147483646 h 3034"/>
              <a:gd name="T6" fmla="*/ 0 60000 65536"/>
              <a:gd name="T7" fmla="*/ 0 60000 65536"/>
              <a:gd name="T8" fmla="*/ 0 60000 65536"/>
            </a:gdLst>
            <a:ahLst/>
            <a:cxnLst>
              <a:cxn ang="T6">
                <a:pos x="T0" y="T1"/>
              </a:cxn>
              <a:cxn ang="T7">
                <a:pos x="T2" y="T3"/>
              </a:cxn>
              <a:cxn ang="T8">
                <a:pos x="T4" y="T5"/>
              </a:cxn>
            </a:cxnLst>
            <a:rect l="0" t="0" r="r" b="b"/>
            <a:pathLst>
              <a:path w="5118" h="3034">
                <a:moveTo>
                  <a:pt x="0" y="0"/>
                </a:moveTo>
                <a:lnTo>
                  <a:pt x="0" y="3033"/>
                </a:lnTo>
                <a:lnTo>
                  <a:pt x="5117" y="3033"/>
                </a:lnTo>
              </a:path>
            </a:pathLst>
          </a:custGeom>
          <a:noFill/>
          <a:ln w="25400" cap="rnd" cmpd="sng">
            <a:solidFill>
              <a:srgbClr val="000000"/>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pPr>
              <a:defRPr/>
            </a:pPr>
            <a:endParaRPr lang="pl-PL">
              <a:latin typeface="+mn-lt"/>
            </a:endParaRPr>
          </a:p>
        </p:txBody>
      </p:sp>
      <p:sp>
        <p:nvSpPr>
          <p:cNvPr id="31748" name="Rectangle 4"/>
          <p:cNvSpPr>
            <a:spLocks noChangeArrowheads="1"/>
          </p:cNvSpPr>
          <p:nvPr/>
        </p:nvSpPr>
        <p:spPr bwMode="auto">
          <a:xfrm>
            <a:off x="784225" y="1201738"/>
            <a:ext cx="6665913" cy="300037"/>
          </a:xfrm>
          <a:prstGeom prst="rect">
            <a:avLst/>
          </a:prstGeom>
          <a:solidFill>
            <a:srgbClr val="FFA27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nSpc>
                <a:spcPct val="90000"/>
              </a:lnSpc>
              <a:defRPr/>
            </a:pPr>
            <a:r>
              <a:rPr lang="pl-PL" altLang="pl-PL" sz="1800" smtClean="0">
                <a:solidFill>
                  <a:schemeClr val="tx1"/>
                </a:solidFill>
                <a:latin typeface="+mn-lt"/>
              </a:rPr>
              <a:t>Brak współpracy kierownictwa</a:t>
            </a:r>
          </a:p>
        </p:txBody>
      </p:sp>
      <p:sp>
        <p:nvSpPr>
          <p:cNvPr id="31749" name="Rectangle 5"/>
          <p:cNvSpPr>
            <a:spLocks noChangeArrowheads="1"/>
          </p:cNvSpPr>
          <p:nvPr/>
        </p:nvSpPr>
        <p:spPr bwMode="auto">
          <a:xfrm>
            <a:off x="784225" y="1670050"/>
            <a:ext cx="6665913" cy="298450"/>
          </a:xfrm>
          <a:prstGeom prst="rect">
            <a:avLst/>
          </a:prstGeom>
          <a:solidFill>
            <a:srgbClr val="FFA27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nSpc>
                <a:spcPct val="90000"/>
              </a:lnSpc>
              <a:defRPr/>
            </a:pPr>
            <a:r>
              <a:rPr lang="pl-PL" altLang="pl-PL" sz="1800" smtClean="0">
                <a:solidFill>
                  <a:schemeClr val="tx1"/>
                </a:solidFill>
                <a:latin typeface="+mn-lt"/>
              </a:rPr>
              <a:t>Brak doświadczenia z systemami CASE</a:t>
            </a:r>
          </a:p>
        </p:txBody>
      </p:sp>
      <p:sp>
        <p:nvSpPr>
          <p:cNvPr id="31750" name="Rectangle 6"/>
          <p:cNvSpPr>
            <a:spLocks noChangeArrowheads="1"/>
          </p:cNvSpPr>
          <p:nvPr/>
        </p:nvSpPr>
        <p:spPr bwMode="auto">
          <a:xfrm>
            <a:off x="784225" y="2138363"/>
            <a:ext cx="6665913" cy="298450"/>
          </a:xfrm>
          <a:prstGeom prst="rect">
            <a:avLst/>
          </a:prstGeom>
          <a:solidFill>
            <a:srgbClr val="FFA27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nSpc>
                <a:spcPct val="90000"/>
              </a:lnSpc>
              <a:defRPr/>
            </a:pPr>
            <a:r>
              <a:rPr lang="pl-PL" altLang="pl-PL" sz="1800" smtClean="0">
                <a:solidFill>
                  <a:schemeClr val="tx1"/>
                </a:solidFill>
                <a:latin typeface="+mn-lt"/>
              </a:rPr>
              <a:t>Brak integracji z istniejącymi narzędziami</a:t>
            </a:r>
          </a:p>
        </p:txBody>
      </p:sp>
      <p:sp>
        <p:nvSpPr>
          <p:cNvPr id="31751" name="Rectangle 7"/>
          <p:cNvSpPr>
            <a:spLocks noChangeArrowheads="1"/>
          </p:cNvSpPr>
          <p:nvPr/>
        </p:nvSpPr>
        <p:spPr bwMode="auto">
          <a:xfrm>
            <a:off x="784225" y="2605088"/>
            <a:ext cx="6289675" cy="300037"/>
          </a:xfrm>
          <a:prstGeom prst="rect">
            <a:avLst/>
          </a:prstGeom>
          <a:solidFill>
            <a:srgbClr val="FFA27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nSpc>
                <a:spcPct val="90000"/>
              </a:lnSpc>
              <a:defRPr/>
            </a:pPr>
            <a:r>
              <a:rPr lang="pl-PL" altLang="pl-PL" sz="1800" dirty="0" smtClean="0">
                <a:solidFill>
                  <a:schemeClr val="tx1"/>
                </a:solidFill>
                <a:latin typeface="+mn-lt"/>
              </a:rPr>
              <a:t>Nieodpowiednia organizacja prac projektowo/programowych</a:t>
            </a:r>
          </a:p>
        </p:txBody>
      </p:sp>
      <p:sp>
        <p:nvSpPr>
          <p:cNvPr id="31752" name="Rectangle 8"/>
          <p:cNvSpPr>
            <a:spLocks noChangeArrowheads="1"/>
          </p:cNvSpPr>
          <p:nvPr/>
        </p:nvSpPr>
        <p:spPr bwMode="auto">
          <a:xfrm>
            <a:off x="784225" y="3073400"/>
            <a:ext cx="6289675" cy="298450"/>
          </a:xfrm>
          <a:prstGeom prst="rect">
            <a:avLst/>
          </a:prstGeom>
          <a:solidFill>
            <a:srgbClr val="FFA27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nSpc>
                <a:spcPct val="90000"/>
              </a:lnSpc>
              <a:defRPr/>
            </a:pPr>
            <a:r>
              <a:rPr lang="pl-PL" altLang="pl-PL" sz="1800" smtClean="0">
                <a:solidFill>
                  <a:schemeClr val="tx1"/>
                </a:solidFill>
                <a:latin typeface="+mn-lt"/>
              </a:rPr>
              <a:t>Brak dowodów przydatności CASE</a:t>
            </a:r>
          </a:p>
        </p:txBody>
      </p:sp>
      <p:sp>
        <p:nvSpPr>
          <p:cNvPr id="31753" name="Rectangle 9"/>
          <p:cNvSpPr>
            <a:spLocks noChangeArrowheads="1"/>
          </p:cNvSpPr>
          <p:nvPr/>
        </p:nvSpPr>
        <p:spPr bwMode="auto">
          <a:xfrm>
            <a:off x="784225" y="3541713"/>
            <a:ext cx="5464175" cy="298450"/>
          </a:xfrm>
          <a:prstGeom prst="rect">
            <a:avLst/>
          </a:prstGeom>
          <a:solidFill>
            <a:srgbClr val="FFA27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nSpc>
                <a:spcPct val="90000"/>
              </a:lnSpc>
              <a:defRPr/>
            </a:pPr>
            <a:r>
              <a:rPr lang="pl-PL" altLang="pl-PL" sz="1800" smtClean="0">
                <a:solidFill>
                  <a:schemeClr val="tx1"/>
                </a:solidFill>
                <a:latin typeface="+mn-lt"/>
              </a:rPr>
              <a:t>Brak metodyki projektowania SI</a:t>
            </a:r>
          </a:p>
        </p:txBody>
      </p:sp>
      <p:sp>
        <p:nvSpPr>
          <p:cNvPr id="31754" name="Rectangle 10"/>
          <p:cNvSpPr>
            <a:spLocks noChangeArrowheads="1"/>
          </p:cNvSpPr>
          <p:nvPr/>
        </p:nvSpPr>
        <p:spPr bwMode="auto">
          <a:xfrm>
            <a:off x="784225" y="4008438"/>
            <a:ext cx="5014913" cy="300037"/>
          </a:xfrm>
          <a:prstGeom prst="rect">
            <a:avLst/>
          </a:prstGeom>
          <a:solidFill>
            <a:srgbClr val="FFA27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nSpc>
                <a:spcPct val="90000"/>
              </a:lnSpc>
              <a:defRPr/>
            </a:pPr>
            <a:r>
              <a:rPr lang="pl-PL" altLang="pl-PL" sz="1800" smtClean="0">
                <a:solidFill>
                  <a:schemeClr val="tx1"/>
                </a:solidFill>
                <a:latin typeface="+mn-lt"/>
              </a:rPr>
              <a:t>Niezgodność z istniejącą praktyką</a:t>
            </a:r>
          </a:p>
        </p:txBody>
      </p:sp>
      <p:sp>
        <p:nvSpPr>
          <p:cNvPr id="31755" name="Rectangle 11"/>
          <p:cNvSpPr>
            <a:spLocks noChangeArrowheads="1"/>
          </p:cNvSpPr>
          <p:nvPr/>
        </p:nvSpPr>
        <p:spPr bwMode="auto">
          <a:xfrm>
            <a:off x="784225" y="4476750"/>
            <a:ext cx="4189413" cy="300038"/>
          </a:xfrm>
          <a:prstGeom prst="rect">
            <a:avLst/>
          </a:prstGeom>
          <a:solidFill>
            <a:srgbClr val="FFA27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nSpc>
                <a:spcPct val="90000"/>
              </a:lnSpc>
              <a:defRPr/>
            </a:pPr>
            <a:r>
              <a:rPr lang="pl-PL" altLang="pl-PL" sz="1800" smtClean="0">
                <a:solidFill>
                  <a:schemeClr val="tx1"/>
                </a:solidFill>
                <a:latin typeface="+mn-lt"/>
              </a:rPr>
              <a:t>Obawa przed zmianami</a:t>
            </a:r>
          </a:p>
        </p:txBody>
      </p:sp>
      <p:sp>
        <p:nvSpPr>
          <p:cNvPr id="31756" name="Rectangle 12"/>
          <p:cNvSpPr>
            <a:spLocks noChangeArrowheads="1"/>
          </p:cNvSpPr>
          <p:nvPr/>
        </p:nvSpPr>
        <p:spPr bwMode="auto">
          <a:xfrm>
            <a:off x="784225" y="4945063"/>
            <a:ext cx="1487488" cy="298450"/>
          </a:xfrm>
          <a:prstGeom prst="rect">
            <a:avLst/>
          </a:prstGeom>
          <a:solidFill>
            <a:srgbClr val="FFA27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nSpc>
                <a:spcPct val="90000"/>
              </a:lnSpc>
              <a:defRPr/>
            </a:pPr>
            <a:r>
              <a:rPr lang="pl-PL" altLang="pl-PL" sz="1800" smtClean="0">
                <a:solidFill>
                  <a:schemeClr val="tx1"/>
                </a:solidFill>
                <a:latin typeface="+mn-lt"/>
              </a:rPr>
              <a:t>Brak akceptacji klienta</a:t>
            </a:r>
          </a:p>
        </p:txBody>
      </p:sp>
      <p:sp>
        <p:nvSpPr>
          <p:cNvPr id="31757" name="Line 13"/>
          <p:cNvSpPr>
            <a:spLocks noChangeShapeType="1"/>
          </p:cNvSpPr>
          <p:nvPr/>
        </p:nvSpPr>
        <p:spPr bwMode="auto">
          <a:xfrm>
            <a:off x="1677988" y="5730875"/>
            <a:ext cx="0" cy="1301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a:defRPr/>
            </a:pPr>
            <a:endParaRPr lang="pl-PL">
              <a:latin typeface="+mn-lt"/>
            </a:endParaRPr>
          </a:p>
        </p:txBody>
      </p:sp>
      <p:sp>
        <p:nvSpPr>
          <p:cNvPr id="31758" name="Line 14"/>
          <p:cNvSpPr>
            <a:spLocks noChangeShapeType="1"/>
          </p:cNvSpPr>
          <p:nvPr/>
        </p:nvSpPr>
        <p:spPr bwMode="auto">
          <a:xfrm>
            <a:off x="2578100" y="5730875"/>
            <a:ext cx="0" cy="1301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a:defRPr/>
            </a:pPr>
            <a:endParaRPr lang="pl-PL">
              <a:latin typeface="+mn-lt"/>
            </a:endParaRPr>
          </a:p>
        </p:txBody>
      </p:sp>
      <p:sp>
        <p:nvSpPr>
          <p:cNvPr id="31759" name="Line 15"/>
          <p:cNvSpPr>
            <a:spLocks noChangeShapeType="1"/>
          </p:cNvSpPr>
          <p:nvPr/>
        </p:nvSpPr>
        <p:spPr bwMode="auto">
          <a:xfrm>
            <a:off x="3478213" y="5730875"/>
            <a:ext cx="0" cy="1301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a:defRPr/>
            </a:pPr>
            <a:endParaRPr lang="pl-PL">
              <a:latin typeface="+mn-lt"/>
            </a:endParaRPr>
          </a:p>
        </p:txBody>
      </p:sp>
      <p:sp>
        <p:nvSpPr>
          <p:cNvPr id="31760" name="Line 16"/>
          <p:cNvSpPr>
            <a:spLocks noChangeShapeType="1"/>
          </p:cNvSpPr>
          <p:nvPr/>
        </p:nvSpPr>
        <p:spPr bwMode="auto">
          <a:xfrm>
            <a:off x="4379913" y="5730875"/>
            <a:ext cx="0" cy="1301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a:defRPr/>
            </a:pPr>
            <a:endParaRPr lang="pl-PL">
              <a:latin typeface="+mn-lt"/>
            </a:endParaRPr>
          </a:p>
        </p:txBody>
      </p:sp>
      <p:sp>
        <p:nvSpPr>
          <p:cNvPr id="31761" name="Line 17"/>
          <p:cNvSpPr>
            <a:spLocks noChangeShapeType="1"/>
          </p:cNvSpPr>
          <p:nvPr/>
        </p:nvSpPr>
        <p:spPr bwMode="auto">
          <a:xfrm>
            <a:off x="5280025" y="5730875"/>
            <a:ext cx="0" cy="1301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a:defRPr/>
            </a:pPr>
            <a:endParaRPr lang="pl-PL">
              <a:latin typeface="+mn-lt"/>
            </a:endParaRPr>
          </a:p>
        </p:txBody>
      </p:sp>
      <p:sp>
        <p:nvSpPr>
          <p:cNvPr id="31762" name="Line 18"/>
          <p:cNvSpPr>
            <a:spLocks noChangeShapeType="1"/>
          </p:cNvSpPr>
          <p:nvPr/>
        </p:nvSpPr>
        <p:spPr bwMode="auto">
          <a:xfrm>
            <a:off x="6180138" y="5730875"/>
            <a:ext cx="0" cy="1301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a:defRPr/>
            </a:pPr>
            <a:endParaRPr lang="pl-PL">
              <a:latin typeface="+mn-lt"/>
            </a:endParaRPr>
          </a:p>
        </p:txBody>
      </p:sp>
      <p:sp>
        <p:nvSpPr>
          <p:cNvPr id="31763" name="Line 19"/>
          <p:cNvSpPr>
            <a:spLocks noChangeShapeType="1"/>
          </p:cNvSpPr>
          <p:nvPr/>
        </p:nvSpPr>
        <p:spPr bwMode="auto">
          <a:xfrm>
            <a:off x="7080250" y="5730875"/>
            <a:ext cx="0" cy="1301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a:defRPr/>
            </a:pPr>
            <a:endParaRPr lang="pl-PL">
              <a:latin typeface="+mn-lt"/>
            </a:endParaRPr>
          </a:p>
        </p:txBody>
      </p:sp>
      <p:sp>
        <p:nvSpPr>
          <p:cNvPr id="31764" name="Line 20"/>
          <p:cNvSpPr>
            <a:spLocks noChangeShapeType="1"/>
          </p:cNvSpPr>
          <p:nvPr/>
        </p:nvSpPr>
        <p:spPr bwMode="auto">
          <a:xfrm>
            <a:off x="7981950" y="5730875"/>
            <a:ext cx="0" cy="1301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a:defRPr/>
            </a:pPr>
            <a:endParaRPr lang="pl-PL">
              <a:latin typeface="+mn-lt"/>
            </a:endParaRPr>
          </a:p>
        </p:txBody>
      </p:sp>
      <p:sp>
        <p:nvSpPr>
          <p:cNvPr id="31765" name="Rectangle 21"/>
          <p:cNvSpPr>
            <a:spLocks noChangeArrowheads="1"/>
          </p:cNvSpPr>
          <p:nvPr/>
        </p:nvSpPr>
        <p:spPr bwMode="auto">
          <a:xfrm>
            <a:off x="3778250" y="6107113"/>
            <a:ext cx="2327275"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accent2"/>
                  </a:outerShdw>
                </a:effectLst>
              </a14:hiddenEffects>
            </a:ext>
          </a:extLst>
        </p:spPr>
        <p:txBody>
          <a:bodyPr wrap="none" lIns="90488" tIns="44450" rIns="90488" bIns="44450"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lnSpc>
                <a:spcPct val="90000"/>
              </a:lnSpc>
              <a:defRPr/>
            </a:pPr>
            <a:r>
              <a:rPr lang="pl-PL" altLang="pl-PL" sz="1400" smtClean="0">
                <a:solidFill>
                  <a:schemeClr val="tx1"/>
                </a:solidFill>
                <a:latin typeface="+mn-lt"/>
              </a:rPr>
              <a:t>% respondentów</a:t>
            </a:r>
          </a:p>
        </p:txBody>
      </p:sp>
      <p:sp>
        <p:nvSpPr>
          <p:cNvPr id="31766" name="Rectangle 22"/>
          <p:cNvSpPr>
            <a:spLocks noChangeArrowheads="1"/>
          </p:cNvSpPr>
          <p:nvPr/>
        </p:nvSpPr>
        <p:spPr bwMode="auto">
          <a:xfrm>
            <a:off x="1527175" y="5951538"/>
            <a:ext cx="6604000"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accent2"/>
                  </a:outerShdw>
                </a:effectLst>
              </a14:hiddenEffects>
            </a:ext>
          </a:extLst>
        </p:spPr>
        <p:txBody>
          <a:bodyPr wrap="none" lIns="90488" tIns="44450" rIns="90488" bIns="44450"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nSpc>
                <a:spcPct val="90000"/>
              </a:lnSpc>
              <a:defRPr/>
            </a:pPr>
            <a:r>
              <a:rPr lang="pl-PL" altLang="pl-PL" sz="1200" smtClean="0">
                <a:solidFill>
                  <a:schemeClr val="tx1"/>
                </a:solidFill>
                <a:latin typeface="+mn-lt"/>
              </a:rPr>
              <a:t>2 	4	6	8	10	12	14	16</a:t>
            </a:r>
          </a:p>
        </p:txBody>
      </p:sp>
      <p:sp>
        <p:nvSpPr>
          <p:cNvPr id="32791" name="Rectangle 23"/>
          <p:cNvSpPr>
            <a:spLocks noChangeArrowheads="1"/>
          </p:cNvSpPr>
          <p:nvPr/>
        </p:nvSpPr>
        <p:spPr bwMode="auto">
          <a:xfrm>
            <a:off x="7191375" y="6151563"/>
            <a:ext cx="1951038" cy="439737"/>
          </a:xfrm>
          <a:prstGeom prst="rect">
            <a:avLst/>
          </a:prstGeom>
          <a:solidFill>
            <a:schemeClr val="accent1"/>
          </a:solidFill>
          <a:ln w="3175">
            <a:solidFill>
              <a:srgbClr val="2F61FF"/>
            </a:solidFill>
            <a:miter lim="800000"/>
            <a:headEnd/>
            <a:tailEnd/>
          </a:ln>
          <a:effectLst/>
          <a:extLst>
            <a:ext uri="{AF507438-7753-43E0-B8FC-AC1667EBCBE1}">
              <a14:hiddenEffects xmlns:a14="http://schemas.microsoft.com/office/drawing/2010/main">
                <a:effectLst>
                  <a:outerShdw dist="17961" dir="2700000" algn="ctr" rotWithShape="0">
                    <a:schemeClr val="accent2"/>
                  </a:outerShdw>
                </a:effectLst>
              </a14:hiddenEffects>
            </a:ext>
          </a:extLst>
        </p:spPr>
        <p:txBody>
          <a:bodyPr wrap="none" lIns="90488" tIns="44450" rIns="90488" bIns="44450"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nSpc>
                <a:spcPct val="90000"/>
              </a:lnSpc>
            </a:pPr>
            <a:r>
              <a:rPr lang="pl-PL" altLang="pl-PL" sz="1200" i="1">
                <a:solidFill>
                  <a:schemeClr val="tx1"/>
                </a:solidFill>
              </a:rPr>
              <a:t>Źródło:</a:t>
            </a:r>
          </a:p>
          <a:p>
            <a:pPr>
              <a:lnSpc>
                <a:spcPct val="90000"/>
              </a:lnSpc>
            </a:pPr>
            <a:r>
              <a:rPr lang="pl-PL" altLang="pl-PL" sz="1200" i="1">
                <a:solidFill>
                  <a:schemeClr val="tx1"/>
                </a:solidFill>
              </a:rPr>
              <a:t>CASE RESEARCH CORP.</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pl-PL" altLang="pl-PL" smtClean="0"/>
              <a:t>Skala trudności zmian</a:t>
            </a:r>
          </a:p>
        </p:txBody>
      </p:sp>
      <p:sp>
        <p:nvSpPr>
          <p:cNvPr id="33795" name="AutoShape 3"/>
          <p:cNvSpPr>
            <a:spLocks noChangeArrowheads="1"/>
          </p:cNvSpPr>
          <p:nvPr/>
        </p:nvSpPr>
        <p:spPr bwMode="auto">
          <a:xfrm rot="10800000" flipH="1" flipV="1">
            <a:off x="80963" y="1284288"/>
            <a:ext cx="2616200" cy="46926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6066 w 21600"/>
              <a:gd name="T13" fmla="*/ 6066 h 21600"/>
              <a:gd name="T14" fmla="*/ 15534 w 21600"/>
              <a:gd name="T15" fmla="*/ 15534 h 21600"/>
            </a:gdLst>
            <a:ahLst/>
            <a:cxnLst>
              <a:cxn ang="T8">
                <a:pos x="T0" y="T1"/>
              </a:cxn>
              <a:cxn ang="T9">
                <a:pos x="T2" y="T3"/>
              </a:cxn>
              <a:cxn ang="T10">
                <a:pos x="T4" y="T5"/>
              </a:cxn>
              <a:cxn ang="T11">
                <a:pos x="T6" y="T7"/>
              </a:cxn>
            </a:cxnLst>
            <a:rect l="T12" t="T13" r="T14" b="T15"/>
            <a:pathLst>
              <a:path w="21600" h="21600">
                <a:moveTo>
                  <a:pt x="0" y="0"/>
                </a:moveTo>
                <a:lnTo>
                  <a:pt x="8532" y="21600"/>
                </a:lnTo>
                <a:lnTo>
                  <a:pt x="13068" y="21600"/>
                </a:lnTo>
                <a:lnTo>
                  <a:pt x="21600" y="0"/>
                </a:lnTo>
                <a:lnTo>
                  <a:pt x="0" y="0"/>
                </a:lnTo>
                <a:close/>
              </a:path>
            </a:pathLst>
          </a:custGeom>
          <a:gradFill rotWithShape="0">
            <a:gsLst>
              <a:gs pos="0">
                <a:srgbClr val="4C4C00"/>
              </a:gs>
              <a:gs pos="100000">
                <a:srgbClr val="FFFF00"/>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lnSpc>
                <a:spcPct val="90000"/>
              </a:lnSpc>
            </a:pPr>
            <a:r>
              <a:rPr lang="pl-PL" altLang="pl-PL" b="1">
                <a:solidFill>
                  <a:schemeClr val="tx1"/>
                </a:solidFill>
                <a:latin typeface="Times New Roman (WE)" charset="0"/>
              </a:rPr>
              <a:t>Stosunkowo</a:t>
            </a:r>
          </a:p>
          <a:p>
            <a:pPr algn="ctr">
              <a:lnSpc>
                <a:spcPct val="90000"/>
              </a:lnSpc>
            </a:pPr>
            <a:r>
              <a:rPr lang="pl-PL" altLang="pl-PL" b="1">
                <a:solidFill>
                  <a:schemeClr val="tx1"/>
                </a:solidFill>
                <a:latin typeface="Times New Roman (WE)" charset="0"/>
              </a:rPr>
              <a:t>trudno</a:t>
            </a:r>
          </a:p>
          <a:p>
            <a:pPr algn="ctr">
              <a:lnSpc>
                <a:spcPct val="90000"/>
              </a:lnSpc>
            </a:pPr>
            <a:r>
              <a:rPr lang="pl-PL" altLang="pl-PL" b="1">
                <a:solidFill>
                  <a:schemeClr val="tx1"/>
                </a:solidFill>
                <a:latin typeface="Times New Roman (WE)" charset="0"/>
              </a:rPr>
              <a:t>zmienić</a:t>
            </a:r>
          </a:p>
          <a:p>
            <a:pPr algn="ctr">
              <a:lnSpc>
                <a:spcPct val="90000"/>
              </a:lnSpc>
            </a:pPr>
            <a:endParaRPr lang="pl-PL" altLang="pl-PL" b="1">
              <a:solidFill>
                <a:schemeClr val="tx1"/>
              </a:solidFill>
              <a:latin typeface="Times New Roman (WE)" charset="0"/>
            </a:endParaRPr>
          </a:p>
          <a:p>
            <a:pPr algn="ctr">
              <a:lnSpc>
                <a:spcPct val="90000"/>
              </a:lnSpc>
            </a:pPr>
            <a:endParaRPr lang="pl-PL" altLang="pl-PL" b="1">
              <a:solidFill>
                <a:schemeClr val="tx1"/>
              </a:solidFill>
              <a:latin typeface="Times New Roman (WE)" charset="0"/>
            </a:endParaRPr>
          </a:p>
          <a:p>
            <a:pPr algn="ctr">
              <a:lnSpc>
                <a:spcPct val="90000"/>
              </a:lnSpc>
            </a:pPr>
            <a:endParaRPr lang="pl-PL" altLang="pl-PL" b="1">
              <a:solidFill>
                <a:schemeClr val="tx1"/>
              </a:solidFill>
              <a:latin typeface="Times New Roman (WE)" charset="0"/>
            </a:endParaRPr>
          </a:p>
          <a:p>
            <a:pPr algn="ctr">
              <a:lnSpc>
                <a:spcPct val="90000"/>
              </a:lnSpc>
            </a:pPr>
            <a:endParaRPr lang="pl-PL" altLang="pl-PL" b="1">
              <a:solidFill>
                <a:schemeClr val="tx1"/>
              </a:solidFill>
              <a:latin typeface="Times New Roman (WE)" charset="0"/>
            </a:endParaRPr>
          </a:p>
          <a:p>
            <a:pPr algn="ctr">
              <a:lnSpc>
                <a:spcPct val="90000"/>
              </a:lnSpc>
            </a:pPr>
            <a:endParaRPr lang="pl-PL" altLang="pl-PL" b="1">
              <a:solidFill>
                <a:schemeClr val="tx1"/>
              </a:solidFill>
              <a:latin typeface="Times New Roman (WE)" charset="0"/>
            </a:endParaRPr>
          </a:p>
          <a:p>
            <a:pPr algn="ctr">
              <a:lnSpc>
                <a:spcPct val="90000"/>
              </a:lnSpc>
            </a:pPr>
            <a:r>
              <a:rPr lang="pl-PL" altLang="pl-PL" sz="1800" b="1">
                <a:solidFill>
                  <a:schemeClr val="tx1"/>
                </a:solidFill>
                <a:latin typeface="Times New Roman (WE)" charset="0"/>
              </a:rPr>
              <a:t>Stosunkowo</a:t>
            </a:r>
          </a:p>
          <a:p>
            <a:pPr algn="ctr">
              <a:lnSpc>
                <a:spcPct val="90000"/>
              </a:lnSpc>
            </a:pPr>
            <a:r>
              <a:rPr lang="pl-PL" altLang="pl-PL" sz="1800" b="1">
                <a:solidFill>
                  <a:schemeClr val="tx1"/>
                </a:solidFill>
                <a:latin typeface="Times New Roman (WE)" charset="0"/>
              </a:rPr>
              <a:t>łatwo</a:t>
            </a:r>
          </a:p>
          <a:p>
            <a:pPr algn="ctr">
              <a:lnSpc>
                <a:spcPct val="90000"/>
              </a:lnSpc>
            </a:pPr>
            <a:r>
              <a:rPr lang="pl-PL" altLang="pl-PL" sz="1800" b="1">
                <a:solidFill>
                  <a:schemeClr val="tx1"/>
                </a:solidFill>
                <a:latin typeface="Times New Roman (WE)" charset="0"/>
              </a:rPr>
              <a:t>zmienić</a:t>
            </a:r>
            <a:endParaRPr lang="pl-PL" altLang="pl-PL" b="1">
              <a:solidFill>
                <a:schemeClr val="tx1"/>
              </a:solidFill>
              <a:latin typeface="Times New Roman (WE)" charset="0"/>
            </a:endParaRPr>
          </a:p>
        </p:txBody>
      </p:sp>
      <p:sp>
        <p:nvSpPr>
          <p:cNvPr id="32772" name="Rectangle 4"/>
          <p:cNvSpPr>
            <a:spLocks noChangeArrowheads="1"/>
          </p:cNvSpPr>
          <p:nvPr/>
        </p:nvSpPr>
        <p:spPr bwMode="auto">
          <a:xfrm>
            <a:off x="2919413" y="1284288"/>
            <a:ext cx="6224587"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marL="342900" indent="-342900">
              <a:lnSpc>
                <a:spcPct val="90000"/>
              </a:lnSpc>
              <a:spcAft>
                <a:spcPts val="1500"/>
              </a:spcAft>
              <a:buFont typeface="Arial" panose="020B0604020202020204" pitchFamily="34" charset="0"/>
              <a:buChar char="•"/>
              <a:defRPr/>
            </a:pPr>
            <a:r>
              <a:rPr lang="pl-PL" altLang="pl-PL" sz="2400" dirty="0" smtClean="0">
                <a:solidFill>
                  <a:schemeClr val="tx1"/>
                </a:solidFill>
                <a:latin typeface="+mn-lt"/>
              </a:rPr>
              <a:t>Metody rozwiązywania problemów</a:t>
            </a:r>
          </a:p>
          <a:p>
            <a:pPr marL="342900" indent="-342900">
              <a:lnSpc>
                <a:spcPct val="90000"/>
              </a:lnSpc>
              <a:spcAft>
                <a:spcPts val="1500"/>
              </a:spcAft>
              <a:buFont typeface="Arial" panose="020B0604020202020204" pitchFamily="34" charset="0"/>
              <a:buChar char="•"/>
              <a:defRPr/>
            </a:pPr>
            <a:r>
              <a:rPr lang="pl-PL" altLang="pl-PL" sz="2400" dirty="0" smtClean="0">
                <a:solidFill>
                  <a:schemeClr val="tx1"/>
                </a:solidFill>
                <a:latin typeface="+mn-lt"/>
              </a:rPr>
              <a:t>Organizacje prac projektowo-programowych</a:t>
            </a:r>
          </a:p>
          <a:p>
            <a:pPr marL="342900" indent="-342900">
              <a:lnSpc>
                <a:spcPct val="90000"/>
              </a:lnSpc>
              <a:spcAft>
                <a:spcPts val="1500"/>
              </a:spcAft>
              <a:buFont typeface="Arial" panose="020B0604020202020204" pitchFamily="34" charset="0"/>
              <a:buChar char="•"/>
              <a:defRPr/>
            </a:pPr>
            <a:r>
              <a:rPr lang="pl-PL" altLang="pl-PL" sz="2400" dirty="0" smtClean="0">
                <a:solidFill>
                  <a:schemeClr val="tx1"/>
                </a:solidFill>
                <a:latin typeface="+mn-lt"/>
              </a:rPr>
              <a:t>Podejście do projektowania</a:t>
            </a:r>
          </a:p>
          <a:p>
            <a:pPr marL="342900" indent="-342900">
              <a:lnSpc>
                <a:spcPct val="90000"/>
              </a:lnSpc>
              <a:spcAft>
                <a:spcPts val="1500"/>
              </a:spcAft>
              <a:buFont typeface="Arial" panose="020B0604020202020204" pitchFamily="34" charset="0"/>
              <a:buChar char="•"/>
              <a:defRPr/>
            </a:pPr>
            <a:r>
              <a:rPr lang="pl-PL" altLang="pl-PL" sz="2400" dirty="0" smtClean="0">
                <a:solidFill>
                  <a:schemeClr val="tx1"/>
                </a:solidFill>
                <a:latin typeface="+mn-lt"/>
              </a:rPr>
              <a:t>Języki programowania</a:t>
            </a:r>
          </a:p>
          <a:p>
            <a:pPr marL="342900" indent="-342900">
              <a:lnSpc>
                <a:spcPct val="90000"/>
              </a:lnSpc>
              <a:spcAft>
                <a:spcPts val="1500"/>
              </a:spcAft>
              <a:buFont typeface="Arial" panose="020B0604020202020204" pitchFamily="34" charset="0"/>
              <a:buChar char="•"/>
              <a:defRPr/>
            </a:pPr>
            <a:r>
              <a:rPr lang="pl-PL" altLang="pl-PL" sz="2400" dirty="0" smtClean="0">
                <a:solidFill>
                  <a:schemeClr val="tx1"/>
                </a:solidFill>
                <a:latin typeface="+mn-lt"/>
              </a:rPr>
              <a:t>Oprogramowanie narzędziowe</a:t>
            </a:r>
          </a:p>
          <a:p>
            <a:pPr marL="342900" indent="-342900">
              <a:lnSpc>
                <a:spcPct val="90000"/>
              </a:lnSpc>
              <a:spcAft>
                <a:spcPts val="1500"/>
              </a:spcAft>
              <a:buFont typeface="Arial" panose="020B0604020202020204" pitchFamily="34" charset="0"/>
              <a:buChar char="•"/>
              <a:defRPr/>
            </a:pPr>
            <a:r>
              <a:rPr lang="pl-PL" altLang="pl-PL" sz="2400" dirty="0" smtClean="0">
                <a:solidFill>
                  <a:schemeClr val="tx1"/>
                </a:solidFill>
                <a:latin typeface="+mn-lt"/>
              </a:rPr>
              <a:t>System operacyjny</a:t>
            </a:r>
          </a:p>
          <a:p>
            <a:pPr marL="342900" indent="-342900">
              <a:lnSpc>
                <a:spcPct val="90000"/>
              </a:lnSpc>
              <a:spcAft>
                <a:spcPts val="1500"/>
              </a:spcAft>
              <a:buFont typeface="Arial" panose="020B0604020202020204" pitchFamily="34" charset="0"/>
              <a:buChar char="•"/>
              <a:defRPr/>
            </a:pPr>
            <a:r>
              <a:rPr lang="pl-PL" altLang="pl-PL" sz="2400" dirty="0" smtClean="0">
                <a:solidFill>
                  <a:schemeClr val="tx1"/>
                </a:solidFill>
                <a:latin typeface="+mn-lt"/>
              </a:rPr>
              <a:t>Sprzęt komputerowy w ramach jednej rodziny</a:t>
            </a:r>
          </a:p>
          <a:p>
            <a:pPr marL="342900" indent="-342900">
              <a:lnSpc>
                <a:spcPct val="90000"/>
              </a:lnSpc>
              <a:spcAft>
                <a:spcPts val="1500"/>
              </a:spcAft>
              <a:buFont typeface="Arial" panose="020B0604020202020204" pitchFamily="34" charset="0"/>
              <a:buChar char="•"/>
              <a:defRPr/>
            </a:pPr>
            <a:r>
              <a:rPr lang="pl-PL" altLang="pl-PL" sz="2400" dirty="0" smtClean="0">
                <a:solidFill>
                  <a:schemeClr val="tx1"/>
                </a:solidFill>
                <a:latin typeface="+mn-lt"/>
              </a:rPr>
              <a:t>Standardy dokumentacyjne</a:t>
            </a:r>
          </a:p>
          <a:p>
            <a:pPr marL="342900" indent="-342900">
              <a:lnSpc>
                <a:spcPct val="90000"/>
              </a:lnSpc>
              <a:spcAft>
                <a:spcPts val="1500"/>
              </a:spcAft>
              <a:buFont typeface="Arial" panose="020B0604020202020204" pitchFamily="34" charset="0"/>
              <a:buChar char="•"/>
              <a:defRPr/>
            </a:pPr>
            <a:r>
              <a:rPr lang="pl-PL" altLang="pl-PL" sz="2400" dirty="0" smtClean="0">
                <a:solidFill>
                  <a:schemeClr val="tx1"/>
                </a:solidFill>
                <a:latin typeface="+mn-lt"/>
              </a:rPr>
              <a:t>Styl  programowania</a:t>
            </a:r>
          </a:p>
        </p:txBody>
      </p:sp>
      <p:sp>
        <p:nvSpPr>
          <p:cNvPr id="33797" name="Rectangle 5"/>
          <p:cNvSpPr>
            <a:spLocks noChangeArrowheads="1"/>
          </p:cNvSpPr>
          <p:nvPr/>
        </p:nvSpPr>
        <p:spPr bwMode="auto">
          <a:xfrm>
            <a:off x="7947025" y="6045200"/>
            <a:ext cx="104775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nSpc>
                <a:spcPct val="90000"/>
              </a:lnSpc>
            </a:pPr>
            <a:r>
              <a:rPr lang="pl-PL" altLang="pl-PL" sz="1600" i="1">
                <a:solidFill>
                  <a:schemeClr val="tx1"/>
                </a:solidFill>
                <a:latin typeface="Times New Roman (WE)" charset="0"/>
              </a:rPr>
              <a:t>Źródło:</a:t>
            </a:r>
          </a:p>
          <a:p>
            <a:pPr>
              <a:lnSpc>
                <a:spcPct val="90000"/>
              </a:lnSpc>
            </a:pPr>
            <a:r>
              <a:rPr lang="pl-PL" altLang="pl-PL" sz="1600" i="1">
                <a:solidFill>
                  <a:schemeClr val="tx1"/>
                </a:solidFill>
                <a:latin typeface="Times New Roman (WE)" charset="0"/>
              </a:rPr>
              <a:t>Auerbach</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pl-PL" altLang="pl-PL" smtClean="0"/>
              <a:t>Rozkład kosztów realizacji SI</a:t>
            </a:r>
          </a:p>
        </p:txBody>
      </p:sp>
      <p:sp>
        <p:nvSpPr>
          <p:cNvPr id="34819" name="Rectangle 3"/>
          <p:cNvSpPr>
            <a:spLocks noChangeArrowheads="1"/>
          </p:cNvSpPr>
          <p:nvPr/>
        </p:nvSpPr>
        <p:spPr bwMode="auto">
          <a:xfrm>
            <a:off x="962025" y="1538288"/>
            <a:ext cx="10191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accent2"/>
                  </a:outerShdw>
                </a:effectLst>
              </a14:hiddenEffects>
            </a:ext>
          </a:extLst>
        </p:spPr>
        <p:txBody>
          <a:bodyPr wrap="none" lIns="90488" tIns="44450" rIns="90488" bIns="44450" anchor="ct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nSpc>
                <a:spcPct val="90000"/>
              </a:lnSpc>
            </a:pPr>
            <a:r>
              <a:rPr lang="pl-PL" altLang="pl-PL" sz="1800">
                <a:solidFill>
                  <a:schemeClr val="tx1"/>
                </a:solidFill>
              </a:rPr>
              <a:t>Koszt</a:t>
            </a:r>
          </a:p>
          <a:p>
            <a:pPr>
              <a:lnSpc>
                <a:spcPct val="90000"/>
              </a:lnSpc>
            </a:pPr>
            <a:r>
              <a:rPr lang="pl-PL" altLang="pl-PL" sz="1800">
                <a:solidFill>
                  <a:schemeClr val="tx1"/>
                </a:solidFill>
              </a:rPr>
              <a:t>realizacji</a:t>
            </a:r>
          </a:p>
        </p:txBody>
      </p:sp>
      <p:sp>
        <p:nvSpPr>
          <p:cNvPr id="34820" name="Rectangle 4"/>
          <p:cNvSpPr>
            <a:spLocks noChangeArrowheads="1"/>
          </p:cNvSpPr>
          <p:nvPr/>
        </p:nvSpPr>
        <p:spPr bwMode="auto">
          <a:xfrm>
            <a:off x="2827338" y="2846388"/>
            <a:ext cx="1082675" cy="857250"/>
          </a:xfrm>
          <a:prstGeom prst="rect">
            <a:avLst/>
          </a:prstGeom>
          <a:noFill/>
          <a:ln w="25400">
            <a:solidFill>
              <a:srgbClr val="2F61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2700" algn="ctr" rotWithShape="0">
                    <a:schemeClr val="tx1"/>
                  </a:outerShdw>
                </a:effectLst>
              </a14:hiddenEffects>
            </a:ext>
          </a:extLst>
        </p:spPr>
        <p:txBody>
          <a:bodyPr wrap="none" lIns="90488" tIns="44450" rIns="90488" bIns="44450" anchor="ct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lnSpc>
                <a:spcPct val="90000"/>
              </a:lnSpc>
            </a:pPr>
            <a:r>
              <a:rPr lang="pl-PL" altLang="pl-PL" sz="1800">
                <a:solidFill>
                  <a:srgbClr val="2F61FF"/>
                </a:solidFill>
              </a:rPr>
              <a:t>Metody i</a:t>
            </a:r>
          </a:p>
          <a:p>
            <a:pPr algn="ctr">
              <a:lnSpc>
                <a:spcPct val="90000"/>
              </a:lnSpc>
            </a:pPr>
            <a:r>
              <a:rPr lang="pl-PL" altLang="pl-PL" sz="1800">
                <a:solidFill>
                  <a:srgbClr val="2F61FF"/>
                </a:solidFill>
              </a:rPr>
              <a:t>narzędzia</a:t>
            </a:r>
          </a:p>
          <a:p>
            <a:pPr algn="ctr">
              <a:lnSpc>
                <a:spcPct val="90000"/>
              </a:lnSpc>
            </a:pPr>
            <a:r>
              <a:rPr lang="pl-PL" altLang="pl-PL" sz="1800">
                <a:solidFill>
                  <a:srgbClr val="2F61FF"/>
                </a:solidFill>
              </a:rPr>
              <a:t>CASE</a:t>
            </a:r>
          </a:p>
        </p:txBody>
      </p:sp>
      <p:sp>
        <p:nvSpPr>
          <p:cNvPr id="34821" name="Rectangle 5"/>
          <p:cNvSpPr>
            <a:spLocks noChangeArrowheads="1"/>
          </p:cNvSpPr>
          <p:nvPr/>
        </p:nvSpPr>
        <p:spPr bwMode="auto">
          <a:xfrm>
            <a:off x="6813550" y="1390650"/>
            <a:ext cx="1171575" cy="857250"/>
          </a:xfrm>
          <a:prstGeom prst="rect">
            <a:avLst/>
          </a:prstGeom>
          <a:noFill/>
          <a:ln w="25400">
            <a:solidFill>
              <a:srgbClr val="C9012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lnSpc>
                <a:spcPct val="90000"/>
              </a:lnSpc>
            </a:pPr>
            <a:r>
              <a:rPr lang="pl-PL" altLang="pl-PL" sz="1800">
                <a:solidFill>
                  <a:srgbClr val="C90122"/>
                </a:solidFill>
              </a:rPr>
              <a:t>Metody</a:t>
            </a:r>
          </a:p>
          <a:p>
            <a:pPr algn="ctr">
              <a:lnSpc>
                <a:spcPct val="90000"/>
              </a:lnSpc>
            </a:pPr>
            <a:r>
              <a:rPr lang="pl-PL" altLang="pl-PL" sz="1800">
                <a:solidFill>
                  <a:srgbClr val="C90122"/>
                </a:solidFill>
              </a:rPr>
              <a:t>tradycyjne</a:t>
            </a:r>
          </a:p>
          <a:p>
            <a:pPr algn="ctr">
              <a:lnSpc>
                <a:spcPct val="90000"/>
              </a:lnSpc>
            </a:pPr>
            <a:r>
              <a:rPr lang="pl-PL" altLang="pl-PL" sz="1800">
                <a:solidFill>
                  <a:srgbClr val="C90122"/>
                </a:solidFill>
              </a:rPr>
              <a:t>“ad hoc”</a:t>
            </a:r>
          </a:p>
        </p:txBody>
      </p:sp>
      <p:sp>
        <p:nvSpPr>
          <p:cNvPr id="34822" name="Rectangle 6"/>
          <p:cNvSpPr>
            <a:spLocks noChangeArrowheads="1"/>
          </p:cNvSpPr>
          <p:nvPr/>
        </p:nvSpPr>
        <p:spPr bwMode="auto">
          <a:xfrm>
            <a:off x="887413" y="5930900"/>
            <a:ext cx="7059612"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accent2"/>
                  </a:outerShdw>
                </a:effectLst>
              </a14:hiddenEffects>
            </a:ext>
          </a:extLst>
        </p:spPr>
        <p:txBody>
          <a:bodyPr wrap="none" lIns="90488" tIns="44450" rIns="90488" bIns="44450" anchor="ct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nSpc>
                <a:spcPct val="90000"/>
              </a:lnSpc>
            </a:pPr>
            <a:r>
              <a:rPr lang="pl-PL" altLang="pl-PL" sz="1600">
                <a:solidFill>
                  <a:schemeClr val="tx1"/>
                </a:solidFill>
              </a:rPr>
              <a:t>Planowanie    Analiza    Projektowanie    Konstrukcja     Wdrożenie      Konserwacja</a:t>
            </a:r>
          </a:p>
        </p:txBody>
      </p:sp>
      <p:sp>
        <p:nvSpPr>
          <p:cNvPr id="34823" name="Freeform 7"/>
          <p:cNvSpPr>
            <a:spLocks/>
          </p:cNvSpPr>
          <p:nvPr/>
        </p:nvSpPr>
        <p:spPr bwMode="auto">
          <a:xfrm>
            <a:off x="5838825" y="1479550"/>
            <a:ext cx="1588" cy="4289425"/>
          </a:xfrm>
          <a:custGeom>
            <a:avLst/>
            <a:gdLst>
              <a:gd name="T0" fmla="*/ 0 w 1"/>
              <a:gd name="T1" fmla="*/ 0 h 2702"/>
              <a:gd name="T2" fmla="*/ 0 w 1"/>
              <a:gd name="T3" fmla="*/ 2147483646 h 2702"/>
              <a:gd name="T4" fmla="*/ 0 60000 65536"/>
              <a:gd name="T5" fmla="*/ 0 60000 65536"/>
            </a:gdLst>
            <a:ahLst/>
            <a:cxnLst>
              <a:cxn ang="T4">
                <a:pos x="T0" y="T1"/>
              </a:cxn>
              <a:cxn ang="T5">
                <a:pos x="T2" y="T3"/>
              </a:cxn>
            </a:cxnLst>
            <a:rect l="0" t="0" r="r" b="b"/>
            <a:pathLst>
              <a:path w="1" h="2702">
                <a:moveTo>
                  <a:pt x="0" y="0"/>
                </a:moveTo>
                <a:lnTo>
                  <a:pt x="0" y="2701"/>
                </a:lnTo>
              </a:path>
            </a:pathLst>
          </a:custGeom>
          <a:noFill/>
          <a:ln w="28575" cap="rnd" cmpd="sng">
            <a:solidFill>
              <a:srgbClr val="66FF3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endParaRPr lang="pl-PL"/>
          </a:p>
        </p:txBody>
      </p:sp>
      <p:sp>
        <p:nvSpPr>
          <p:cNvPr id="34824" name="Freeform 8"/>
          <p:cNvSpPr>
            <a:spLocks/>
          </p:cNvSpPr>
          <p:nvPr/>
        </p:nvSpPr>
        <p:spPr bwMode="auto">
          <a:xfrm>
            <a:off x="811213" y="1479550"/>
            <a:ext cx="8331200" cy="4446588"/>
          </a:xfrm>
          <a:custGeom>
            <a:avLst/>
            <a:gdLst>
              <a:gd name="T0" fmla="*/ 0 w 5248"/>
              <a:gd name="T1" fmla="*/ 0 h 2801"/>
              <a:gd name="T2" fmla="*/ 0 w 5248"/>
              <a:gd name="T3" fmla="*/ 2147483646 h 2801"/>
              <a:gd name="T4" fmla="*/ 2147483646 w 5248"/>
              <a:gd name="T5" fmla="*/ 2147483646 h 2801"/>
              <a:gd name="T6" fmla="*/ 0 60000 65536"/>
              <a:gd name="T7" fmla="*/ 0 60000 65536"/>
              <a:gd name="T8" fmla="*/ 0 60000 65536"/>
            </a:gdLst>
            <a:ahLst/>
            <a:cxnLst>
              <a:cxn ang="T6">
                <a:pos x="T0" y="T1"/>
              </a:cxn>
              <a:cxn ang="T7">
                <a:pos x="T2" y="T3"/>
              </a:cxn>
              <a:cxn ang="T8">
                <a:pos x="T4" y="T5"/>
              </a:cxn>
            </a:cxnLst>
            <a:rect l="0" t="0" r="r" b="b"/>
            <a:pathLst>
              <a:path w="5248" h="2801">
                <a:moveTo>
                  <a:pt x="0" y="0"/>
                </a:moveTo>
                <a:lnTo>
                  <a:pt x="0" y="2800"/>
                </a:lnTo>
                <a:lnTo>
                  <a:pt x="5247" y="2800"/>
                </a:lnTo>
              </a:path>
            </a:pathLst>
          </a:custGeom>
          <a:noFill/>
          <a:ln w="25400" cap="rnd" cmpd="sng">
            <a:solidFill>
              <a:srgbClr val="000000"/>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endParaRPr lang="pl-PL"/>
          </a:p>
        </p:txBody>
      </p:sp>
      <p:sp>
        <p:nvSpPr>
          <p:cNvPr id="34825" name="Freeform 9"/>
          <p:cNvSpPr>
            <a:spLocks/>
          </p:cNvSpPr>
          <p:nvPr/>
        </p:nvSpPr>
        <p:spPr bwMode="auto">
          <a:xfrm>
            <a:off x="828675" y="3732213"/>
            <a:ext cx="8202613" cy="1995487"/>
          </a:xfrm>
          <a:custGeom>
            <a:avLst/>
            <a:gdLst>
              <a:gd name="T0" fmla="*/ 0 w 5167"/>
              <a:gd name="T1" fmla="*/ 2147483646 h 2361"/>
              <a:gd name="T2" fmla="*/ 2147483646 w 5167"/>
              <a:gd name="T3" fmla="*/ 2147483646 h 2361"/>
              <a:gd name="T4" fmla="*/ 2147483646 w 5167"/>
              <a:gd name="T5" fmla="*/ 2147483646 h 2361"/>
              <a:gd name="T6" fmla="*/ 2147483646 w 5167"/>
              <a:gd name="T7" fmla="*/ 2147483646 h 2361"/>
              <a:gd name="T8" fmla="*/ 2147483646 w 5167"/>
              <a:gd name="T9" fmla="*/ 2147483646 h 2361"/>
              <a:gd name="T10" fmla="*/ 2147483646 w 5167"/>
              <a:gd name="T11" fmla="*/ 2147483646 h 2361"/>
              <a:gd name="T12" fmla="*/ 2147483646 w 5167"/>
              <a:gd name="T13" fmla="*/ 2147483646 h 2361"/>
              <a:gd name="T14" fmla="*/ 2147483646 w 5167"/>
              <a:gd name="T15" fmla="*/ 2147483646 h 2361"/>
              <a:gd name="T16" fmla="*/ 2147483646 w 5167"/>
              <a:gd name="T17" fmla="*/ 2147483646 h 2361"/>
              <a:gd name="T18" fmla="*/ 2147483646 w 5167"/>
              <a:gd name="T19" fmla="*/ 2147483646 h 2361"/>
              <a:gd name="T20" fmla="*/ 2147483646 w 5167"/>
              <a:gd name="T21" fmla="*/ 2147483646 h 2361"/>
              <a:gd name="T22" fmla="*/ 2147483646 w 5167"/>
              <a:gd name="T23" fmla="*/ 2147483646 h 23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167" h="2361">
                <a:moveTo>
                  <a:pt x="0" y="2174"/>
                </a:moveTo>
                <a:cubicBezTo>
                  <a:pt x="164" y="2193"/>
                  <a:pt x="329" y="2213"/>
                  <a:pt x="460" y="2104"/>
                </a:cubicBezTo>
                <a:cubicBezTo>
                  <a:pt x="591" y="1995"/>
                  <a:pt x="688" y="1808"/>
                  <a:pt x="787" y="1520"/>
                </a:cubicBezTo>
                <a:cubicBezTo>
                  <a:pt x="886" y="1232"/>
                  <a:pt x="973" y="610"/>
                  <a:pt x="1052" y="374"/>
                </a:cubicBezTo>
                <a:cubicBezTo>
                  <a:pt x="1131" y="138"/>
                  <a:pt x="1159" y="0"/>
                  <a:pt x="1262" y="101"/>
                </a:cubicBezTo>
                <a:cubicBezTo>
                  <a:pt x="1365" y="202"/>
                  <a:pt x="1510" y="660"/>
                  <a:pt x="1668" y="982"/>
                </a:cubicBezTo>
                <a:cubicBezTo>
                  <a:pt x="1826" y="1304"/>
                  <a:pt x="1977" y="1848"/>
                  <a:pt x="2213" y="2034"/>
                </a:cubicBezTo>
                <a:cubicBezTo>
                  <a:pt x="2449" y="2220"/>
                  <a:pt x="2874" y="2132"/>
                  <a:pt x="3086" y="2096"/>
                </a:cubicBezTo>
                <a:cubicBezTo>
                  <a:pt x="3298" y="2060"/>
                  <a:pt x="3339" y="1810"/>
                  <a:pt x="3483" y="1816"/>
                </a:cubicBezTo>
                <a:cubicBezTo>
                  <a:pt x="3627" y="1822"/>
                  <a:pt x="3785" y="2045"/>
                  <a:pt x="3951" y="2135"/>
                </a:cubicBezTo>
                <a:cubicBezTo>
                  <a:pt x="4117" y="2225"/>
                  <a:pt x="4278" y="2345"/>
                  <a:pt x="4481" y="2353"/>
                </a:cubicBezTo>
                <a:cubicBezTo>
                  <a:pt x="4684" y="2361"/>
                  <a:pt x="5053" y="2210"/>
                  <a:pt x="5167" y="2182"/>
                </a:cubicBezTo>
              </a:path>
            </a:pathLst>
          </a:custGeom>
          <a:noFill/>
          <a:ln w="38100" cap="flat" cmpd="sng">
            <a:solidFill>
              <a:srgbClr val="2F61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4826" name="Freeform 10"/>
          <p:cNvSpPr>
            <a:spLocks/>
          </p:cNvSpPr>
          <p:nvPr/>
        </p:nvSpPr>
        <p:spPr bwMode="auto">
          <a:xfrm>
            <a:off x="828675" y="1381125"/>
            <a:ext cx="8164513" cy="4268788"/>
          </a:xfrm>
          <a:custGeom>
            <a:avLst/>
            <a:gdLst>
              <a:gd name="T0" fmla="*/ 0 w 5143"/>
              <a:gd name="T1" fmla="*/ 2147483646 h 2689"/>
              <a:gd name="T2" fmla="*/ 2147483646 w 5143"/>
              <a:gd name="T3" fmla="*/ 2147483646 h 2689"/>
              <a:gd name="T4" fmla="*/ 2147483646 w 5143"/>
              <a:gd name="T5" fmla="*/ 2147483646 h 2689"/>
              <a:gd name="T6" fmla="*/ 2147483646 w 5143"/>
              <a:gd name="T7" fmla="*/ 2147483646 h 2689"/>
              <a:gd name="T8" fmla="*/ 2147483646 w 5143"/>
              <a:gd name="T9" fmla="*/ 2147483646 h 2689"/>
              <a:gd name="T10" fmla="*/ 2147483646 w 5143"/>
              <a:gd name="T11" fmla="*/ 2147483646 h 2689"/>
              <a:gd name="T12" fmla="*/ 2147483646 w 5143"/>
              <a:gd name="T13" fmla="*/ 2147483646 h 2689"/>
              <a:gd name="T14" fmla="*/ 2147483646 w 5143"/>
              <a:gd name="T15" fmla="*/ 2147483646 h 26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143" h="2689">
                <a:moveTo>
                  <a:pt x="0" y="2689"/>
                </a:moveTo>
                <a:cubicBezTo>
                  <a:pt x="669" y="2534"/>
                  <a:pt x="1338" y="2379"/>
                  <a:pt x="1738" y="2253"/>
                </a:cubicBezTo>
                <a:cubicBezTo>
                  <a:pt x="2138" y="2127"/>
                  <a:pt x="2179" y="2162"/>
                  <a:pt x="2400" y="1933"/>
                </a:cubicBezTo>
                <a:cubicBezTo>
                  <a:pt x="2621" y="1704"/>
                  <a:pt x="2882" y="1203"/>
                  <a:pt x="3063" y="881"/>
                </a:cubicBezTo>
                <a:cubicBezTo>
                  <a:pt x="3244" y="559"/>
                  <a:pt x="3364" y="0"/>
                  <a:pt x="3483" y="1"/>
                </a:cubicBezTo>
                <a:cubicBezTo>
                  <a:pt x="3602" y="2"/>
                  <a:pt x="3650" y="497"/>
                  <a:pt x="3779" y="889"/>
                </a:cubicBezTo>
                <a:cubicBezTo>
                  <a:pt x="3908" y="1281"/>
                  <a:pt x="4028" y="2137"/>
                  <a:pt x="4255" y="2354"/>
                </a:cubicBezTo>
                <a:cubicBezTo>
                  <a:pt x="4482" y="2571"/>
                  <a:pt x="4995" y="2218"/>
                  <a:pt x="5143" y="2191"/>
                </a:cubicBezTo>
              </a:path>
            </a:pathLst>
          </a:custGeom>
          <a:noFill/>
          <a:ln w="38100" cap="flat" cmpd="sng">
            <a:solidFill>
              <a:srgbClr val="C90122"/>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pl-PL" altLang="pl-PL" smtClean="0"/>
              <a:t>Kierunki rozwoju narzędzi CASE</a:t>
            </a:r>
          </a:p>
        </p:txBody>
      </p:sp>
      <p:sp>
        <p:nvSpPr>
          <p:cNvPr id="35843" name="Rectangle 3"/>
          <p:cNvSpPr>
            <a:spLocks noChangeArrowheads="1"/>
          </p:cNvSpPr>
          <p:nvPr/>
        </p:nvSpPr>
        <p:spPr bwMode="auto">
          <a:xfrm>
            <a:off x="995363" y="927100"/>
            <a:ext cx="8121650" cy="5511800"/>
          </a:xfrm>
          <a:prstGeom prst="rect">
            <a:avLst/>
          </a:prstGeom>
          <a:noFill/>
          <a:ln>
            <a:noFill/>
          </a:ln>
          <a:effectLst>
            <a:outerShdw dist="17961" dir="2700000" algn="ctr" rotWithShape="0">
              <a:srgbClr val="FFFFF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mpd="thickThin">
                <a:solidFill>
                  <a:schemeClr val="tx1"/>
                </a:solidFill>
                <a:miter lim="800000"/>
                <a:headEnd/>
                <a:tailEnd/>
              </a14:hiddenLine>
            </a:ext>
          </a:extLst>
        </p:spPr>
        <p:txBody>
          <a:bodyPr lIns="93662" tIns="46038" rIns="93662" bIns="46038"/>
          <a:lstStyle>
            <a:lvl1pPr marL="233363" indent="-233363" defTabSz="931863">
              <a:tabLst>
                <a:tab pos="6989763" algn="r"/>
              </a:tabLst>
              <a:defRPr sz="2000">
                <a:solidFill>
                  <a:schemeClr val="tx2"/>
                </a:solidFill>
                <a:latin typeface="Times New Roman CE" panose="02020603050405020304" pitchFamily="18" charset="0"/>
              </a:defRPr>
            </a:lvl1pPr>
            <a:lvl2pPr marL="582613" indent="-231775" defTabSz="931863">
              <a:tabLst>
                <a:tab pos="6989763" algn="r"/>
              </a:tabLst>
              <a:defRPr sz="2000">
                <a:solidFill>
                  <a:schemeClr val="tx2"/>
                </a:solidFill>
                <a:latin typeface="Times New Roman CE" panose="02020603050405020304" pitchFamily="18" charset="0"/>
              </a:defRPr>
            </a:lvl2pPr>
            <a:lvl3pPr marL="931863" indent="-233363" defTabSz="931863">
              <a:tabLst>
                <a:tab pos="6989763" algn="r"/>
              </a:tabLst>
              <a:defRPr sz="2000">
                <a:solidFill>
                  <a:schemeClr val="tx2"/>
                </a:solidFill>
                <a:latin typeface="Times New Roman CE" panose="02020603050405020304" pitchFamily="18" charset="0"/>
              </a:defRPr>
            </a:lvl3pPr>
            <a:lvl4pPr marL="1282700" indent="-233363" defTabSz="931863">
              <a:tabLst>
                <a:tab pos="6989763" algn="r"/>
              </a:tabLst>
              <a:defRPr sz="2000">
                <a:solidFill>
                  <a:schemeClr val="tx2"/>
                </a:solidFill>
                <a:latin typeface="Times New Roman CE" panose="02020603050405020304" pitchFamily="18" charset="0"/>
              </a:defRPr>
            </a:lvl4pPr>
            <a:lvl5pPr marL="1630363" indent="-231775" defTabSz="931863">
              <a:tabLst>
                <a:tab pos="6989763" algn="r"/>
              </a:tabLst>
              <a:defRPr sz="2000">
                <a:solidFill>
                  <a:schemeClr val="tx2"/>
                </a:solidFill>
                <a:latin typeface="Times New Roman CE" panose="02020603050405020304" pitchFamily="18" charset="0"/>
              </a:defRPr>
            </a:lvl5pPr>
            <a:lvl6pPr marL="2087563" indent="-231775" defTabSz="931863" eaLnBrk="0" fontAlgn="base" hangingPunct="0">
              <a:spcBef>
                <a:spcPct val="0"/>
              </a:spcBef>
              <a:spcAft>
                <a:spcPct val="0"/>
              </a:spcAft>
              <a:tabLst>
                <a:tab pos="6989763" algn="r"/>
              </a:tabLst>
              <a:defRPr sz="2000">
                <a:solidFill>
                  <a:schemeClr val="tx2"/>
                </a:solidFill>
                <a:latin typeface="Times New Roman CE" panose="02020603050405020304" pitchFamily="18" charset="0"/>
              </a:defRPr>
            </a:lvl6pPr>
            <a:lvl7pPr marL="2544763" indent="-231775" defTabSz="931863" eaLnBrk="0" fontAlgn="base" hangingPunct="0">
              <a:spcBef>
                <a:spcPct val="0"/>
              </a:spcBef>
              <a:spcAft>
                <a:spcPct val="0"/>
              </a:spcAft>
              <a:tabLst>
                <a:tab pos="6989763" algn="r"/>
              </a:tabLst>
              <a:defRPr sz="2000">
                <a:solidFill>
                  <a:schemeClr val="tx2"/>
                </a:solidFill>
                <a:latin typeface="Times New Roman CE" panose="02020603050405020304" pitchFamily="18" charset="0"/>
              </a:defRPr>
            </a:lvl7pPr>
            <a:lvl8pPr marL="3001963" indent="-231775" defTabSz="931863" eaLnBrk="0" fontAlgn="base" hangingPunct="0">
              <a:spcBef>
                <a:spcPct val="0"/>
              </a:spcBef>
              <a:spcAft>
                <a:spcPct val="0"/>
              </a:spcAft>
              <a:tabLst>
                <a:tab pos="6989763" algn="r"/>
              </a:tabLst>
              <a:defRPr sz="2000">
                <a:solidFill>
                  <a:schemeClr val="tx2"/>
                </a:solidFill>
                <a:latin typeface="Times New Roman CE" panose="02020603050405020304" pitchFamily="18" charset="0"/>
              </a:defRPr>
            </a:lvl8pPr>
            <a:lvl9pPr marL="3459163" indent="-231775" defTabSz="931863" eaLnBrk="0" fontAlgn="base" hangingPunct="0">
              <a:spcBef>
                <a:spcPct val="0"/>
              </a:spcBef>
              <a:spcAft>
                <a:spcPct val="0"/>
              </a:spcAft>
              <a:tabLst>
                <a:tab pos="6989763" algn="r"/>
              </a:tabLst>
              <a:defRPr sz="2000">
                <a:solidFill>
                  <a:schemeClr val="tx2"/>
                </a:solidFill>
                <a:latin typeface="Times New Roman CE" panose="02020603050405020304" pitchFamily="18" charset="0"/>
              </a:defRPr>
            </a:lvl9pPr>
          </a:lstStyle>
          <a:p>
            <a:pPr>
              <a:spcBef>
                <a:spcPct val="20000"/>
              </a:spcBef>
              <a:buClr>
                <a:schemeClr val="tx1"/>
              </a:buClr>
              <a:buSzPct val="75000"/>
              <a:buFont typeface="Monotype Sorts" pitchFamily="2" charset="2"/>
              <a:buNone/>
            </a:pPr>
            <a:r>
              <a:rPr lang="pl-PL" altLang="pl-PL">
                <a:solidFill>
                  <a:schemeClr val="tx1"/>
                </a:solidFill>
              </a:rPr>
              <a:t>Integracja poszczególnych elementów CASE </a:t>
            </a:r>
          </a:p>
          <a:p>
            <a:pPr>
              <a:spcBef>
                <a:spcPct val="20000"/>
              </a:spcBef>
              <a:buClr>
                <a:schemeClr val="tx1"/>
              </a:buClr>
              <a:buSzPct val="75000"/>
              <a:buFont typeface="Monotype Sorts" pitchFamily="2" charset="2"/>
              <a:buNone/>
            </a:pPr>
            <a:r>
              <a:rPr lang="pl-PL" altLang="pl-PL">
                <a:solidFill>
                  <a:schemeClr val="tx1"/>
                </a:solidFill>
              </a:rPr>
              <a:t>Semantyka modeli wykorzystywanych w CASE</a:t>
            </a:r>
          </a:p>
          <a:p>
            <a:pPr>
              <a:spcBef>
                <a:spcPct val="20000"/>
              </a:spcBef>
              <a:buClr>
                <a:schemeClr val="tx1"/>
              </a:buClr>
              <a:buSzPct val="75000"/>
              <a:buFont typeface="Monotype Sorts" pitchFamily="2" charset="2"/>
              <a:buNone/>
            </a:pPr>
            <a:r>
              <a:rPr lang="pl-PL" altLang="pl-PL">
                <a:solidFill>
                  <a:schemeClr val="tx1"/>
                </a:solidFill>
              </a:rPr>
              <a:t>Interfejs graficzny w CASE</a:t>
            </a:r>
          </a:p>
          <a:p>
            <a:pPr>
              <a:spcBef>
                <a:spcPct val="20000"/>
              </a:spcBef>
              <a:buClr>
                <a:schemeClr val="tx1"/>
              </a:buClr>
              <a:buSzPct val="75000"/>
              <a:buFont typeface="Monotype Sorts" pitchFamily="2" charset="2"/>
              <a:buNone/>
            </a:pPr>
            <a:r>
              <a:rPr lang="pl-PL" altLang="pl-PL">
                <a:solidFill>
                  <a:schemeClr val="tx1"/>
                </a:solidFill>
              </a:rPr>
              <a:t>Inżynieria odwrotna</a:t>
            </a:r>
          </a:p>
          <a:p>
            <a:pPr>
              <a:spcBef>
                <a:spcPct val="20000"/>
              </a:spcBef>
              <a:buClr>
                <a:schemeClr val="tx1"/>
              </a:buClr>
              <a:buSzPct val="75000"/>
              <a:buFont typeface="Monotype Sorts" pitchFamily="2" charset="2"/>
              <a:buNone/>
            </a:pPr>
            <a:r>
              <a:rPr lang="pl-PL" altLang="pl-PL">
                <a:solidFill>
                  <a:schemeClr val="tx1"/>
                </a:solidFill>
              </a:rPr>
              <a:t>Integracja z otoczeniem programistycznym</a:t>
            </a:r>
          </a:p>
          <a:p>
            <a:pPr>
              <a:spcBef>
                <a:spcPct val="20000"/>
              </a:spcBef>
              <a:buClr>
                <a:schemeClr val="tx1"/>
              </a:buClr>
              <a:buSzPct val="75000"/>
              <a:buFont typeface="Monotype Sorts" pitchFamily="2" charset="2"/>
              <a:buNone/>
            </a:pPr>
            <a:r>
              <a:rPr lang="pl-PL" altLang="pl-PL">
                <a:solidFill>
                  <a:schemeClr val="tx1"/>
                </a:solidFill>
              </a:rPr>
              <a:t>	- </a:t>
            </a:r>
            <a:r>
              <a:rPr lang="pl-PL" altLang="pl-PL" sz="1800">
                <a:solidFill>
                  <a:schemeClr val="tx1"/>
                </a:solidFill>
              </a:rPr>
              <a:t>narzędzia, metodyki, zarządzania projektami,  ORSZBD, OSZBD</a:t>
            </a:r>
          </a:p>
          <a:p>
            <a:pPr>
              <a:spcBef>
                <a:spcPct val="20000"/>
              </a:spcBef>
              <a:buClr>
                <a:schemeClr val="tx1"/>
              </a:buClr>
              <a:buSzPct val="75000"/>
              <a:buFont typeface="Monotype Sorts" pitchFamily="2" charset="2"/>
              <a:buNone/>
            </a:pPr>
            <a:r>
              <a:rPr lang="pl-PL" altLang="pl-PL">
                <a:solidFill>
                  <a:schemeClr val="tx1"/>
                </a:solidFill>
              </a:rPr>
              <a:t>Projektowanie systemów:</a:t>
            </a:r>
          </a:p>
          <a:p>
            <a:pPr>
              <a:spcBef>
                <a:spcPct val="20000"/>
              </a:spcBef>
              <a:buClr>
                <a:schemeClr val="tx1"/>
              </a:buClr>
              <a:buSzPct val="75000"/>
              <a:buFont typeface="Monotype Sorts" pitchFamily="2" charset="2"/>
              <a:buNone/>
            </a:pPr>
            <a:r>
              <a:rPr lang="pl-PL" altLang="pl-PL">
                <a:solidFill>
                  <a:schemeClr val="tx1"/>
                </a:solidFill>
              </a:rPr>
              <a:t>	- </a:t>
            </a:r>
            <a:r>
              <a:rPr lang="pl-PL" altLang="pl-PL" sz="1800">
                <a:solidFill>
                  <a:schemeClr val="tx1"/>
                </a:solidFill>
              </a:rPr>
              <a:t>Klient-Serwer</a:t>
            </a:r>
          </a:p>
          <a:p>
            <a:pPr>
              <a:spcBef>
                <a:spcPct val="20000"/>
              </a:spcBef>
              <a:buClr>
                <a:schemeClr val="tx1"/>
              </a:buClr>
              <a:buSzPct val="75000"/>
              <a:buFont typeface="Monotype Sorts" pitchFamily="2" charset="2"/>
              <a:buNone/>
            </a:pPr>
            <a:r>
              <a:rPr lang="pl-PL" altLang="pl-PL" sz="1800">
                <a:solidFill>
                  <a:schemeClr val="tx1"/>
                </a:solidFill>
              </a:rPr>
              <a:t>	- Obiektowych</a:t>
            </a:r>
          </a:p>
          <a:p>
            <a:pPr>
              <a:spcBef>
                <a:spcPct val="20000"/>
              </a:spcBef>
              <a:buClr>
                <a:schemeClr val="tx1"/>
              </a:buClr>
              <a:buSzPct val="75000"/>
              <a:buFont typeface="Monotype Sorts" pitchFamily="2" charset="2"/>
              <a:buNone/>
            </a:pPr>
            <a:r>
              <a:rPr lang="pl-PL" altLang="pl-PL" sz="1800">
                <a:solidFill>
                  <a:schemeClr val="tx1"/>
                </a:solidFill>
              </a:rPr>
              <a:t>	- Komponentowych</a:t>
            </a:r>
          </a:p>
          <a:p>
            <a:pPr>
              <a:spcBef>
                <a:spcPct val="20000"/>
              </a:spcBef>
              <a:buClr>
                <a:schemeClr val="tx1"/>
              </a:buClr>
              <a:buSzPct val="75000"/>
              <a:buFont typeface="Monotype Sorts" pitchFamily="2" charset="2"/>
              <a:buNone/>
            </a:pPr>
            <a:r>
              <a:rPr lang="pl-PL" altLang="pl-PL" sz="1800">
                <a:solidFill>
                  <a:schemeClr val="tx1"/>
                </a:solidFill>
              </a:rPr>
              <a:t>	- Multimedialnych</a:t>
            </a:r>
          </a:p>
          <a:p>
            <a:pPr>
              <a:spcBef>
                <a:spcPct val="20000"/>
              </a:spcBef>
              <a:buClr>
                <a:schemeClr val="tx1"/>
              </a:buClr>
              <a:buSzPct val="75000"/>
              <a:buFont typeface="Monotype Sorts" pitchFamily="2" charset="2"/>
              <a:buNone/>
            </a:pPr>
            <a:r>
              <a:rPr lang="pl-PL" altLang="pl-PL" sz="1800">
                <a:solidFill>
                  <a:schemeClr val="tx1"/>
                </a:solidFill>
              </a:rPr>
              <a:t>	- Eksperckich</a:t>
            </a:r>
          </a:p>
          <a:p>
            <a:pPr>
              <a:spcBef>
                <a:spcPct val="20000"/>
              </a:spcBef>
              <a:buClr>
                <a:schemeClr val="tx1"/>
              </a:buClr>
              <a:buSzPct val="75000"/>
              <a:buFont typeface="Monotype Sorts" pitchFamily="2" charset="2"/>
              <a:buNone/>
            </a:pPr>
            <a:r>
              <a:rPr lang="pl-PL" altLang="pl-PL">
                <a:solidFill>
                  <a:schemeClr val="tx1"/>
                </a:solidFill>
              </a:rPr>
              <a:t>Projektowanie rozproszonych baz danych</a:t>
            </a:r>
          </a:p>
          <a:p>
            <a:pPr>
              <a:spcBef>
                <a:spcPct val="20000"/>
              </a:spcBef>
              <a:buClr>
                <a:schemeClr val="tx1"/>
              </a:buClr>
              <a:buSzPct val="75000"/>
              <a:buFont typeface="Monotype Sorts" pitchFamily="2" charset="2"/>
              <a:buNone/>
            </a:pPr>
            <a:r>
              <a:rPr lang="pl-PL" altLang="pl-PL">
                <a:solidFill>
                  <a:schemeClr val="tx1"/>
                </a:solidFill>
              </a:rPr>
              <a:t>Dostosowanie narzędzia CASE do projektu </a:t>
            </a:r>
            <a:r>
              <a:rPr lang="pl-PL" altLang="pl-PL" sz="1600">
                <a:solidFill>
                  <a:schemeClr val="tx1"/>
                </a:solidFill>
              </a:rPr>
              <a:t>(</a:t>
            </a:r>
            <a:r>
              <a:rPr lang="pl-PL" altLang="pl-PL" sz="1600" i="1">
                <a:solidFill>
                  <a:schemeClr val="tx1"/>
                </a:solidFill>
              </a:rPr>
              <a:t>customization</a:t>
            </a:r>
            <a:r>
              <a:rPr lang="pl-PL" altLang="pl-PL" sz="1600">
                <a:solidFill>
                  <a:schemeClr val="tx1"/>
                </a:solidFill>
              </a:rPr>
              <a:t>)</a:t>
            </a:r>
            <a:endParaRPr lang="pl-PL" altLang="pl-PL">
              <a:solidFill>
                <a:schemeClr val="tx1"/>
              </a:solidFill>
            </a:endParaRPr>
          </a:p>
          <a:p>
            <a:pPr>
              <a:spcBef>
                <a:spcPct val="20000"/>
              </a:spcBef>
              <a:buClr>
                <a:schemeClr val="tx1"/>
              </a:buClr>
              <a:buSzPct val="75000"/>
              <a:buFont typeface="Monotype Sorts" pitchFamily="2" charset="2"/>
              <a:buNone/>
            </a:pPr>
            <a:r>
              <a:rPr lang="pl-PL" altLang="pl-PL">
                <a:solidFill>
                  <a:schemeClr val="tx1"/>
                </a:solidFill>
              </a:rPr>
              <a:t>Elementy sztucznej inteligencji (?)</a:t>
            </a:r>
          </a:p>
        </p:txBody>
      </p:sp>
      <p:sp>
        <p:nvSpPr>
          <p:cNvPr id="35844" name="AutoShape 4"/>
          <p:cNvSpPr>
            <a:spLocks noChangeArrowheads="1"/>
          </p:cNvSpPr>
          <p:nvPr/>
        </p:nvSpPr>
        <p:spPr bwMode="auto">
          <a:xfrm>
            <a:off x="608013" y="962025"/>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35845" name="AutoShape 5"/>
          <p:cNvSpPr>
            <a:spLocks noChangeArrowheads="1"/>
          </p:cNvSpPr>
          <p:nvPr/>
        </p:nvSpPr>
        <p:spPr bwMode="auto">
          <a:xfrm>
            <a:off x="608013" y="1719263"/>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35846" name="AutoShape 6"/>
          <p:cNvSpPr>
            <a:spLocks noChangeArrowheads="1"/>
          </p:cNvSpPr>
          <p:nvPr/>
        </p:nvSpPr>
        <p:spPr bwMode="auto">
          <a:xfrm>
            <a:off x="608013" y="1347788"/>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35847" name="AutoShape 7"/>
          <p:cNvSpPr>
            <a:spLocks noChangeArrowheads="1"/>
          </p:cNvSpPr>
          <p:nvPr/>
        </p:nvSpPr>
        <p:spPr bwMode="auto">
          <a:xfrm>
            <a:off x="608013" y="2070100"/>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35848" name="AutoShape 8"/>
          <p:cNvSpPr>
            <a:spLocks noChangeArrowheads="1"/>
          </p:cNvSpPr>
          <p:nvPr/>
        </p:nvSpPr>
        <p:spPr bwMode="auto">
          <a:xfrm>
            <a:off x="608013" y="2451100"/>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35849" name="AutoShape 9"/>
          <p:cNvSpPr>
            <a:spLocks noChangeArrowheads="1"/>
          </p:cNvSpPr>
          <p:nvPr/>
        </p:nvSpPr>
        <p:spPr bwMode="auto">
          <a:xfrm>
            <a:off x="608013" y="5211763"/>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35850" name="AutoShape 10"/>
          <p:cNvSpPr>
            <a:spLocks noChangeArrowheads="1"/>
          </p:cNvSpPr>
          <p:nvPr/>
        </p:nvSpPr>
        <p:spPr bwMode="auto">
          <a:xfrm>
            <a:off x="608013" y="3170238"/>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35851" name="AutoShape 11"/>
          <p:cNvSpPr>
            <a:spLocks noChangeArrowheads="1"/>
          </p:cNvSpPr>
          <p:nvPr/>
        </p:nvSpPr>
        <p:spPr bwMode="auto">
          <a:xfrm>
            <a:off x="608013" y="5588000"/>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35852" name="AutoShape 12"/>
          <p:cNvSpPr>
            <a:spLocks noChangeArrowheads="1"/>
          </p:cNvSpPr>
          <p:nvPr/>
        </p:nvSpPr>
        <p:spPr bwMode="auto">
          <a:xfrm>
            <a:off x="608013" y="5973763"/>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pic>
        <p:nvPicPr>
          <p:cNvPr id="35853"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2038" y="3076575"/>
            <a:ext cx="2924175" cy="259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pl-PL" altLang="pl-PL" smtClean="0"/>
              <a:t>Konserwacja oprogramowania</a:t>
            </a:r>
          </a:p>
        </p:txBody>
      </p:sp>
      <p:sp>
        <p:nvSpPr>
          <p:cNvPr id="6147" name="AutoShape 3"/>
          <p:cNvSpPr>
            <a:spLocks noChangeArrowheads="1"/>
          </p:cNvSpPr>
          <p:nvPr/>
        </p:nvSpPr>
        <p:spPr bwMode="auto">
          <a:xfrm>
            <a:off x="127000" y="852488"/>
            <a:ext cx="8839200" cy="1349375"/>
          </a:xfrm>
          <a:prstGeom prst="roundRect">
            <a:avLst>
              <a:gd name="adj" fmla="val 16667"/>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6148" name="AutoShape 4"/>
          <p:cNvSpPr>
            <a:spLocks noChangeArrowheads="1"/>
          </p:cNvSpPr>
          <p:nvPr/>
        </p:nvSpPr>
        <p:spPr bwMode="auto">
          <a:xfrm>
            <a:off x="730250" y="925513"/>
            <a:ext cx="1943100" cy="365125"/>
          </a:xfrm>
          <a:prstGeom prst="roundRect">
            <a:avLst>
              <a:gd name="adj" fmla="val 16667"/>
            </a:avLst>
          </a:prstGeom>
          <a:noFill/>
          <a:ln>
            <a:noFill/>
          </a:ln>
          <a:effectLst/>
          <a:extLst>
            <a:ext uri="{909E8E84-426E-40DD-AFC4-6F175D3DCCD1}">
              <a14:hiddenFill xmlns:a14="http://schemas.microsoft.com/office/drawing/2010/main">
                <a:gradFill rotWithShape="0">
                  <a:gsLst>
                    <a:gs pos="0">
                      <a:srgbClr val="FFFFFF"/>
                    </a:gs>
                    <a:gs pos="100000">
                      <a:srgbClr val="00279F"/>
                    </a:gs>
                  </a:gsLst>
                  <a:path path="shape">
                    <a:fillToRect l="50000" t="50000" r="50000" b="50000"/>
                  </a:path>
                </a:gra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Określenie wymagań</a:t>
            </a:r>
            <a:endParaRPr lang="pl-PL" altLang="pl-PL" sz="1400"/>
          </a:p>
        </p:txBody>
      </p:sp>
      <p:sp>
        <p:nvSpPr>
          <p:cNvPr id="6149" name="AutoShape 5"/>
          <p:cNvSpPr>
            <a:spLocks noChangeArrowheads="1"/>
          </p:cNvSpPr>
          <p:nvPr/>
        </p:nvSpPr>
        <p:spPr bwMode="auto">
          <a:xfrm>
            <a:off x="2914650" y="925513"/>
            <a:ext cx="1392238" cy="365125"/>
          </a:xfrm>
          <a:prstGeom prst="roundRect">
            <a:avLst>
              <a:gd name="adj" fmla="val 16667"/>
            </a:avLst>
          </a:prstGeom>
          <a:noFill/>
          <a:ln>
            <a:noFill/>
          </a:ln>
          <a:effectLst/>
          <a:extLst>
            <a:ext uri="{909E8E84-426E-40DD-AFC4-6F175D3DCCD1}">
              <a14:hiddenFill xmlns:a14="http://schemas.microsoft.com/office/drawing/2010/main">
                <a:gradFill rotWithShape="0">
                  <a:gsLst>
                    <a:gs pos="0">
                      <a:srgbClr val="FFFFFF"/>
                    </a:gs>
                    <a:gs pos="100000">
                      <a:srgbClr val="00279F"/>
                    </a:gs>
                  </a:gsLst>
                  <a:path path="shape">
                    <a:fillToRect l="50000" t="50000" r="50000" b="50000"/>
                  </a:path>
                </a:gra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Projektowanie</a:t>
            </a:r>
          </a:p>
        </p:txBody>
      </p:sp>
      <p:sp>
        <p:nvSpPr>
          <p:cNvPr id="6150" name="AutoShape 6"/>
          <p:cNvSpPr>
            <a:spLocks noChangeArrowheads="1"/>
          </p:cNvSpPr>
          <p:nvPr/>
        </p:nvSpPr>
        <p:spPr bwMode="auto">
          <a:xfrm>
            <a:off x="4545013" y="925513"/>
            <a:ext cx="1428750" cy="365125"/>
          </a:xfrm>
          <a:prstGeom prst="roundRect">
            <a:avLst>
              <a:gd name="adj" fmla="val 16667"/>
            </a:avLst>
          </a:prstGeom>
          <a:noFill/>
          <a:ln>
            <a:noFill/>
          </a:ln>
          <a:effectLst/>
          <a:extLst>
            <a:ext uri="{909E8E84-426E-40DD-AFC4-6F175D3DCCD1}">
              <a14:hiddenFill xmlns:a14="http://schemas.microsoft.com/office/drawing/2010/main">
                <a:gradFill rotWithShape="0">
                  <a:gsLst>
                    <a:gs pos="0">
                      <a:srgbClr val="FFFFFF"/>
                    </a:gs>
                    <a:gs pos="100000">
                      <a:srgbClr val="00279F"/>
                    </a:gs>
                  </a:gsLst>
                  <a:path path="shape">
                    <a:fillToRect l="50000" t="50000" r="50000" b="50000"/>
                  </a:path>
                </a:gra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Implementacja</a:t>
            </a:r>
          </a:p>
        </p:txBody>
      </p:sp>
      <p:sp>
        <p:nvSpPr>
          <p:cNvPr id="6151" name="AutoShape 7"/>
          <p:cNvSpPr>
            <a:spLocks noChangeArrowheads="1"/>
          </p:cNvSpPr>
          <p:nvPr/>
        </p:nvSpPr>
        <p:spPr bwMode="auto">
          <a:xfrm>
            <a:off x="6169025" y="925513"/>
            <a:ext cx="1154113" cy="365125"/>
          </a:xfrm>
          <a:prstGeom prst="roundRect">
            <a:avLst>
              <a:gd name="adj" fmla="val 16667"/>
            </a:avLst>
          </a:prstGeom>
          <a:noFill/>
          <a:ln>
            <a:noFill/>
          </a:ln>
          <a:effectLst/>
          <a:extLst>
            <a:ext uri="{909E8E84-426E-40DD-AFC4-6F175D3DCCD1}">
              <a14:hiddenFill xmlns:a14="http://schemas.microsoft.com/office/drawing/2010/main">
                <a:gradFill rotWithShape="0">
                  <a:gsLst>
                    <a:gs pos="0">
                      <a:srgbClr val="FFFFFF"/>
                    </a:gs>
                    <a:gs pos="100000">
                      <a:srgbClr val="00279F"/>
                    </a:gs>
                  </a:gsLst>
                  <a:path path="shape">
                    <a:fillToRect l="50000" t="50000" r="50000" b="50000"/>
                  </a:path>
                </a:gra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Testowanie</a:t>
            </a:r>
          </a:p>
        </p:txBody>
      </p:sp>
      <p:sp>
        <p:nvSpPr>
          <p:cNvPr id="6152" name="AutoShape 8"/>
          <p:cNvSpPr>
            <a:spLocks noChangeArrowheads="1"/>
          </p:cNvSpPr>
          <p:nvPr/>
        </p:nvSpPr>
        <p:spPr bwMode="auto">
          <a:xfrm>
            <a:off x="7408863" y="900113"/>
            <a:ext cx="1501775" cy="398462"/>
          </a:xfrm>
          <a:prstGeom prst="roundRect">
            <a:avLst>
              <a:gd name="adj" fmla="val 16667"/>
            </a:avLst>
          </a:prstGeom>
          <a:noFill/>
          <a:ln>
            <a:noFill/>
          </a:ln>
          <a:effectLst/>
          <a:extLst>
            <a:ext uri="{909E8E84-426E-40DD-AFC4-6F175D3DCCD1}">
              <a14:hiddenFill xmlns:a14="http://schemas.microsoft.com/office/drawing/2010/main">
                <a:gradFill rotWithShape="0">
                  <a:gsLst>
                    <a:gs pos="0">
                      <a:srgbClr val="FFFFFF"/>
                    </a:gs>
                    <a:gs pos="100000">
                      <a:srgbClr val="00279F"/>
                    </a:gs>
                  </a:gsLst>
                  <a:path path="shape">
                    <a:fillToRect l="50000" t="50000" r="50000" b="50000"/>
                  </a:path>
                </a:gra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b="1"/>
              <a:t>Konserwacja</a:t>
            </a:r>
          </a:p>
        </p:txBody>
      </p:sp>
      <p:sp>
        <p:nvSpPr>
          <p:cNvPr id="6153" name="Line 9"/>
          <p:cNvSpPr>
            <a:spLocks noChangeShapeType="1"/>
          </p:cNvSpPr>
          <p:nvPr/>
        </p:nvSpPr>
        <p:spPr bwMode="auto">
          <a:xfrm>
            <a:off x="735013" y="1268413"/>
            <a:ext cx="80676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154" name="Line 10"/>
          <p:cNvSpPr>
            <a:spLocks noChangeShapeType="1"/>
          </p:cNvSpPr>
          <p:nvPr/>
        </p:nvSpPr>
        <p:spPr bwMode="auto">
          <a:xfrm>
            <a:off x="722313" y="1187450"/>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155" name="Line 11"/>
          <p:cNvSpPr>
            <a:spLocks noChangeShapeType="1"/>
          </p:cNvSpPr>
          <p:nvPr/>
        </p:nvSpPr>
        <p:spPr bwMode="auto">
          <a:xfrm>
            <a:off x="7407275" y="1187450"/>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156" name="Line 12"/>
          <p:cNvSpPr>
            <a:spLocks noChangeShapeType="1"/>
          </p:cNvSpPr>
          <p:nvPr/>
        </p:nvSpPr>
        <p:spPr bwMode="auto">
          <a:xfrm>
            <a:off x="6097588" y="1187450"/>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157" name="Line 13"/>
          <p:cNvSpPr>
            <a:spLocks noChangeShapeType="1"/>
          </p:cNvSpPr>
          <p:nvPr/>
        </p:nvSpPr>
        <p:spPr bwMode="auto">
          <a:xfrm>
            <a:off x="4427538" y="1187450"/>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158" name="Line 14"/>
          <p:cNvSpPr>
            <a:spLocks noChangeShapeType="1"/>
          </p:cNvSpPr>
          <p:nvPr/>
        </p:nvSpPr>
        <p:spPr bwMode="auto">
          <a:xfrm>
            <a:off x="2781300" y="1187450"/>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159" name="Line 15"/>
          <p:cNvSpPr>
            <a:spLocks noChangeShapeType="1"/>
          </p:cNvSpPr>
          <p:nvPr/>
        </p:nvSpPr>
        <p:spPr bwMode="auto">
          <a:xfrm>
            <a:off x="8791575" y="1187450"/>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160" name="Text Box 16"/>
          <p:cNvSpPr txBox="1">
            <a:spLocks noChangeArrowheads="1"/>
          </p:cNvSpPr>
          <p:nvPr/>
        </p:nvSpPr>
        <p:spPr bwMode="auto">
          <a:xfrm>
            <a:off x="192088" y="1504950"/>
            <a:ext cx="1593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Faza strategiczna</a:t>
            </a:r>
          </a:p>
        </p:txBody>
      </p:sp>
      <p:sp>
        <p:nvSpPr>
          <p:cNvPr id="6161" name="Text Box 17"/>
          <p:cNvSpPr txBox="1">
            <a:spLocks noChangeArrowheads="1"/>
          </p:cNvSpPr>
          <p:nvPr/>
        </p:nvSpPr>
        <p:spPr bwMode="auto">
          <a:xfrm>
            <a:off x="2216150" y="1504950"/>
            <a:ext cx="8175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Analiza</a:t>
            </a:r>
          </a:p>
        </p:txBody>
      </p:sp>
      <p:sp>
        <p:nvSpPr>
          <p:cNvPr id="6162" name="Line 18"/>
          <p:cNvSpPr>
            <a:spLocks noChangeShapeType="1"/>
          </p:cNvSpPr>
          <p:nvPr/>
        </p:nvSpPr>
        <p:spPr bwMode="auto">
          <a:xfrm>
            <a:off x="288925" y="1438275"/>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163" name="Line 19"/>
          <p:cNvSpPr>
            <a:spLocks noChangeShapeType="1"/>
          </p:cNvSpPr>
          <p:nvPr/>
        </p:nvSpPr>
        <p:spPr bwMode="auto">
          <a:xfrm>
            <a:off x="1801813" y="1438275"/>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164" name="Line 20"/>
          <p:cNvSpPr>
            <a:spLocks noChangeShapeType="1"/>
          </p:cNvSpPr>
          <p:nvPr/>
        </p:nvSpPr>
        <p:spPr bwMode="auto">
          <a:xfrm>
            <a:off x="2079625" y="1438275"/>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165" name="Line 21"/>
          <p:cNvSpPr>
            <a:spLocks noChangeShapeType="1"/>
          </p:cNvSpPr>
          <p:nvPr/>
        </p:nvSpPr>
        <p:spPr bwMode="auto">
          <a:xfrm>
            <a:off x="296863" y="1519238"/>
            <a:ext cx="15113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166" name="Line 22"/>
          <p:cNvSpPr>
            <a:spLocks noChangeShapeType="1"/>
          </p:cNvSpPr>
          <p:nvPr/>
        </p:nvSpPr>
        <p:spPr bwMode="auto">
          <a:xfrm>
            <a:off x="2084388" y="1519238"/>
            <a:ext cx="12112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167" name="Line 23"/>
          <p:cNvSpPr>
            <a:spLocks noChangeShapeType="1"/>
          </p:cNvSpPr>
          <p:nvPr/>
        </p:nvSpPr>
        <p:spPr bwMode="auto">
          <a:xfrm>
            <a:off x="3294063" y="1438275"/>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168" name="Text Box 24"/>
          <p:cNvSpPr txBox="1">
            <a:spLocks noChangeArrowheads="1"/>
          </p:cNvSpPr>
          <p:nvPr/>
        </p:nvSpPr>
        <p:spPr bwMode="auto">
          <a:xfrm>
            <a:off x="6648450" y="1531938"/>
            <a:ext cx="9667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Instalacja</a:t>
            </a:r>
          </a:p>
        </p:txBody>
      </p:sp>
      <p:sp>
        <p:nvSpPr>
          <p:cNvPr id="6169" name="Line 25"/>
          <p:cNvSpPr>
            <a:spLocks noChangeShapeType="1"/>
          </p:cNvSpPr>
          <p:nvPr/>
        </p:nvSpPr>
        <p:spPr bwMode="auto">
          <a:xfrm>
            <a:off x="6856413" y="1439863"/>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170" name="Line 26"/>
          <p:cNvSpPr>
            <a:spLocks noChangeShapeType="1"/>
          </p:cNvSpPr>
          <p:nvPr/>
        </p:nvSpPr>
        <p:spPr bwMode="auto">
          <a:xfrm>
            <a:off x="6858000" y="1520825"/>
            <a:ext cx="8239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171" name="Line 27"/>
          <p:cNvSpPr>
            <a:spLocks noChangeShapeType="1"/>
          </p:cNvSpPr>
          <p:nvPr/>
        </p:nvSpPr>
        <p:spPr bwMode="auto">
          <a:xfrm>
            <a:off x="7680325" y="1439863"/>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172" name="Line 28"/>
          <p:cNvSpPr>
            <a:spLocks noChangeShapeType="1"/>
          </p:cNvSpPr>
          <p:nvPr/>
        </p:nvSpPr>
        <p:spPr bwMode="auto">
          <a:xfrm>
            <a:off x="2224088" y="1790700"/>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173" name="Line 29"/>
          <p:cNvSpPr>
            <a:spLocks noChangeShapeType="1"/>
          </p:cNvSpPr>
          <p:nvPr/>
        </p:nvSpPr>
        <p:spPr bwMode="auto">
          <a:xfrm>
            <a:off x="2225675" y="1871663"/>
            <a:ext cx="5208588"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174" name="Line 30"/>
          <p:cNvSpPr>
            <a:spLocks noChangeShapeType="1"/>
          </p:cNvSpPr>
          <p:nvPr/>
        </p:nvSpPr>
        <p:spPr bwMode="auto">
          <a:xfrm>
            <a:off x="7419975" y="1790700"/>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175" name="Text Box 31"/>
          <p:cNvSpPr txBox="1">
            <a:spLocks noChangeArrowheads="1"/>
          </p:cNvSpPr>
          <p:nvPr/>
        </p:nvSpPr>
        <p:spPr bwMode="auto">
          <a:xfrm>
            <a:off x="4251325" y="1801813"/>
            <a:ext cx="1371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Dokumentacja</a:t>
            </a:r>
          </a:p>
        </p:txBody>
      </p:sp>
      <p:sp>
        <p:nvSpPr>
          <p:cNvPr id="6176" name="Line 32"/>
          <p:cNvSpPr>
            <a:spLocks noChangeShapeType="1"/>
          </p:cNvSpPr>
          <p:nvPr/>
        </p:nvSpPr>
        <p:spPr bwMode="auto">
          <a:xfrm>
            <a:off x="7426325" y="1274763"/>
            <a:ext cx="1373188" cy="15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177" name="Text Box 33"/>
          <p:cNvSpPr txBox="1">
            <a:spLocks noChangeArrowheads="1"/>
          </p:cNvSpPr>
          <p:nvPr/>
        </p:nvSpPr>
        <p:spPr bwMode="auto">
          <a:xfrm>
            <a:off x="7791450" y="452438"/>
            <a:ext cx="1352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i="1"/>
              <a:t>maintenance</a:t>
            </a:r>
          </a:p>
        </p:txBody>
      </p:sp>
      <p:sp>
        <p:nvSpPr>
          <p:cNvPr id="6178" name="Text Box 34"/>
          <p:cNvSpPr txBox="1">
            <a:spLocks noChangeArrowheads="1"/>
          </p:cNvSpPr>
          <p:nvPr/>
        </p:nvSpPr>
        <p:spPr bwMode="auto">
          <a:xfrm>
            <a:off x="254000" y="2381250"/>
            <a:ext cx="6769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(Używa się również terminów “pielęgnacja” oraz “utrzymanie”.)</a:t>
            </a:r>
          </a:p>
        </p:txBody>
      </p:sp>
      <p:sp>
        <p:nvSpPr>
          <p:cNvPr id="6179" name="Text Box 35"/>
          <p:cNvSpPr txBox="1">
            <a:spLocks noChangeArrowheads="1"/>
          </p:cNvSpPr>
          <p:nvPr/>
        </p:nvSpPr>
        <p:spPr bwMode="auto">
          <a:xfrm>
            <a:off x="241300" y="3074988"/>
            <a:ext cx="79898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Konserwacja oprogramowania polega na wprowadzeniu modyfikacji</a:t>
            </a:r>
            <a:r>
              <a:rPr lang="pl-PL" altLang="pl-PL"/>
              <a:t>. </a:t>
            </a:r>
          </a:p>
          <a:p>
            <a:r>
              <a:rPr lang="pl-PL" altLang="pl-PL"/>
              <a:t>Istnieją trzy główne klasy wprowadzanych w oprogramowaniu modyfikacji: </a:t>
            </a:r>
          </a:p>
        </p:txBody>
      </p:sp>
      <p:sp>
        <p:nvSpPr>
          <p:cNvPr id="6180" name="Text Box 36"/>
          <p:cNvSpPr txBox="1">
            <a:spLocks noChangeArrowheads="1"/>
          </p:cNvSpPr>
          <p:nvPr/>
        </p:nvSpPr>
        <p:spPr bwMode="auto">
          <a:xfrm>
            <a:off x="377825" y="4057650"/>
            <a:ext cx="8766175"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Modyfikacje poprawiające</a:t>
            </a:r>
            <a:r>
              <a:rPr lang="pl-PL" altLang="pl-PL"/>
              <a:t>: polegają na usuwaniu z oprogramowania błędów popełnionych w fazach wymagań, analizy, projektowania i implementacji .</a:t>
            </a:r>
          </a:p>
          <a:p>
            <a:endParaRPr lang="pl-PL" altLang="pl-PL"/>
          </a:p>
          <a:p>
            <a:r>
              <a:rPr lang="pl-PL" altLang="pl-PL" b="1"/>
              <a:t>Modyfikacje ulepszające</a:t>
            </a:r>
            <a:r>
              <a:rPr lang="pl-PL" altLang="pl-PL"/>
              <a:t>: polegają na poprawie jakości oprogramowania.</a:t>
            </a:r>
          </a:p>
          <a:p>
            <a:endParaRPr lang="pl-PL" altLang="pl-PL"/>
          </a:p>
          <a:p>
            <a:r>
              <a:rPr lang="pl-PL" altLang="pl-PL" b="1"/>
              <a:t>Modyfikacje dostosowujące</a:t>
            </a:r>
            <a:r>
              <a:rPr lang="pl-PL" altLang="pl-PL"/>
              <a:t>: polegają na dostosowaniu oprogramowania do zmian zachodzących w wymaganiach użytkownika lub w środowisku komputerowym.</a:t>
            </a:r>
          </a:p>
        </p:txBody>
      </p:sp>
      <p:sp>
        <p:nvSpPr>
          <p:cNvPr id="6181" name="AutoShape 37"/>
          <p:cNvSpPr>
            <a:spLocks noChangeArrowheads="1"/>
          </p:cNvSpPr>
          <p:nvPr/>
        </p:nvSpPr>
        <p:spPr bwMode="auto">
          <a:xfrm>
            <a:off x="26988" y="4105275"/>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6182" name="AutoShape 38"/>
          <p:cNvSpPr>
            <a:spLocks noChangeArrowheads="1"/>
          </p:cNvSpPr>
          <p:nvPr/>
        </p:nvSpPr>
        <p:spPr bwMode="auto">
          <a:xfrm>
            <a:off x="28575" y="5018088"/>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6183" name="AutoShape 39"/>
          <p:cNvSpPr>
            <a:spLocks noChangeArrowheads="1"/>
          </p:cNvSpPr>
          <p:nvPr/>
        </p:nvSpPr>
        <p:spPr bwMode="auto">
          <a:xfrm>
            <a:off x="28575" y="5638800"/>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pl-PL" altLang="pl-PL" smtClean="0"/>
              <a:t>Modyfikacje ulepszające</a:t>
            </a:r>
          </a:p>
        </p:txBody>
      </p:sp>
      <p:sp>
        <p:nvSpPr>
          <p:cNvPr id="7171" name="Text Box 3"/>
          <p:cNvSpPr txBox="1">
            <a:spLocks noChangeArrowheads="1"/>
          </p:cNvSpPr>
          <p:nvPr/>
        </p:nvSpPr>
        <p:spPr bwMode="auto">
          <a:xfrm>
            <a:off x="933450" y="917575"/>
            <a:ext cx="4572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Poprawa wydajności pewnych funkcji</a:t>
            </a:r>
          </a:p>
          <a:p>
            <a:endParaRPr lang="pl-PL" altLang="pl-PL"/>
          </a:p>
          <a:p>
            <a:r>
              <a:rPr lang="pl-PL" altLang="pl-PL"/>
              <a:t>Poprawa ergonomii interfejsu użytkownika</a:t>
            </a:r>
          </a:p>
          <a:p>
            <a:endParaRPr lang="pl-PL" altLang="pl-PL"/>
          </a:p>
          <a:p>
            <a:r>
              <a:rPr lang="pl-PL" altLang="pl-PL"/>
              <a:t>Poprawa przejrzystości raportów</a:t>
            </a:r>
          </a:p>
        </p:txBody>
      </p:sp>
      <p:sp>
        <p:nvSpPr>
          <p:cNvPr id="7172" name="Text Box 4"/>
          <p:cNvSpPr txBox="1">
            <a:spLocks noChangeArrowheads="1"/>
          </p:cNvSpPr>
          <p:nvPr/>
        </p:nvSpPr>
        <p:spPr bwMode="auto">
          <a:xfrm>
            <a:off x="1527175" y="2589213"/>
            <a:ext cx="62595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3200" b="1"/>
              <a:t>Modyfikacje dostosowujące </a:t>
            </a:r>
            <a:r>
              <a:rPr lang="pl-PL" altLang="pl-PL"/>
              <a:t>wynikają z:</a:t>
            </a:r>
          </a:p>
        </p:txBody>
      </p:sp>
      <p:sp>
        <p:nvSpPr>
          <p:cNvPr id="7173" name="Text Box 5"/>
          <p:cNvSpPr txBox="1">
            <a:spLocks noChangeArrowheads="1"/>
          </p:cNvSpPr>
          <p:nvPr/>
        </p:nvSpPr>
        <p:spPr bwMode="auto">
          <a:xfrm>
            <a:off x="933450" y="3275013"/>
            <a:ext cx="6434138"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Zmiany wymagań użytkowników</a:t>
            </a:r>
          </a:p>
          <a:p>
            <a:endParaRPr lang="pl-PL" altLang="pl-PL"/>
          </a:p>
          <a:p>
            <a:r>
              <a:rPr lang="pl-PL" altLang="pl-PL"/>
              <a:t>Zmian przepisów prawnych dotyczących dziedziny problemu</a:t>
            </a:r>
          </a:p>
          <a:p>
            <a:endParaRPr lang="pl-PL" altLang="pl-PL"/>
          </a:p>
          <a:p>
            <a:r>
              <a:rPr lang="pl-PL" altLang="pl-PL"/>
              <a:t>Zmian organizacyjnych po stronie klienta</a:t>
            </a:r>
          </a:p>
          <a:p>
            <a:endParaRPr lang="pl-PL" altLang="pl-PL"/>
          </a:p>
          <a:p>
            <a:r>
              <a:rPr lang="pl-PL" altLang="pl-PL"/>
              <a:t>Zmian sprzętu i oprogramowania systemowego</a:t>
            </a:r>
          </a:p>
        </p:txBody>
      </p:sp>
      <p:sp>
        <p:nvSpPr>
          <p:cNvPr id="7174" name="AutoShape 6"/>
          <p:cNvSpPr>
            <a:spLocks noChangeArrowheads="1"/>
          </p:cNvSpPr>
          <p:nvPr/>
        </p:nvSpPr>
        <p:spPr bwMode="auto">
          <a:xfrm>
            <a:off x="476250" y="958850"/>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7175" name="AutoShape 7"/>
          <p:cNvSpPr>
            <a:spLocks noChangeArrowheads="1"/>
          </p:cNvSpPr>
          <p:nvPr/>
        </p:nvSpPr>
        <p:spPr bwMode="auto">
          <a:xfrm>
            <a:off x="476250" y="1579563"/>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7176" name="AutoShape 8"/>
          <p:cNvSpPr>
            <a:spLocks noChangeArrowheads="1"/>
          </p:cNvSpPr>
          <p:nvPr/>
        </p:nvSpPr>
        <p:spPr bwMode="auto">
          <a:xfrm>
            <a:off x="476250" y="5156200"/>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7177" name="AutoShape 9"/>
          <p:cNvSpPr>
            <a:spLocks noChangeArrowheads="1"/>
          </p:cNvSpPr>
          <p:nvPr/>
        </p:nvSpPr>
        <p:spPr bwMode="auto">
          <a:xfrm>
            <a:off x="476250" y="3927475"/>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7178" name="AutoShape 10"/>
          <p:cNvSpPr>
            <a:spLocks noChangeArrowheads="1"/>
          </p:cNvSpPr>
          <p:nvPr/>
        </p:nvSpPr>
        <p:spPr bwMode="auto">
          <a:xfrm>
            <a:off x="476250" y="2201863"/>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7179" name="AutoShape 11"/>
          <p:cNvSpPr>
            <a:spLocks noChangeArrowheads="1"/>
          </p:cNvSpPr>
          <p:nvPr/>
        </p:nvSpPr>
        <p:spPr bwMode="auto">
          <a:xfrm>
            <a:off x="476250" y="3338513"/>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7180" name="AutoShape 12"/>
          <p:cNvSpPr>
            <a:spLocks noChangeArrowheads="1"/>
          </p:cNvSpPr>
          <p:nvPr/>
        </p:nvSpPr>
        <p:spPr bwMode="auto">
          <a:xfrm>
            <a:off x="476250" y="4540250"/>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7181" name="Text Box 13"/>
          <p:cNvSpPr txBox="1">
            <a:spLocks noChangeArrowheads="1"/>
          </p:cNvSpPr>
          <p:nvPr/>
        </p:nvSpPr>
        <p:spPr bwMode="auto">
          <a:xfrm>
            <a:off x="334963" y="5581650"/>
            <a:ext cx="8809037" cy="1019175"/>
          </a:xfrm>
          <a:prstGeom prst="rect">
            <a:avLst/>
          </a:prstGeom>
          <a:solidFill>
            <a:schemeClr val="accent1"/>
          </a:solidFill>
          <a:ln w="127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Zaleca się, aby wprowadzanie modyfikacji polegało na powrocie do wcześniejszych faz analizy i projektowania, na których rezultaty wpływa przeprowadzana zmiana w oprogramowaniu.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pl-PL" altLang="pl-PL" smtClean="0"/>
              <a:t>Analiza potrzeby wprowadzania modyfikacji</a:t>
            </a:r>
          </a:p>
        </p:txBody>
      </p:sp>
      <p:sp>
        <p:nvSpPr>
          <p:cNvPr id="8195" name="Text Box 3"/>
          <p:cNvSpPr txBox="1">
            <a:spLocks noChangeArrowheads="1"/>
          </p:cNvSpPr>
          <p:nvPr/>
        </p:nvSpPr>
        <p:spPr bwMode="auto">
          <a:xfrm>
            <a:off x="512763" y="1033463"/>
            <a:ext cx="4464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Analiza powinna uwzględniać:</a:t>
            </a:r>
          </a:p>
        </p:txBody>
      </p:sp>
      <p:sp>
        <p:nvSpPr>
          <p:cNvPr id="8196" name="Text Box 4"/>
          <p:cNvSpPr txBox="1">
            <a:spLocks noChangeArrowheads="1"/>
          </p:cNvSpPr>
          <p:nvPr/>
        </p:nvSpPr>
        <p:spPr bwMode="auto">
          <a:xfrm>
            <a:off x="1117600" y="1676400"/>
            <a:ext cx="7221538"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Znaczenie wprowadzenia zmiany dla użytkowników</a:t>
            </a:r>
          </a:p>
          <a:p>
            <a:endParaRPr lang="pl-PL" altLang="pl-PL"/>
          </a:p>
          <a:p>
            <a:r>
              <a:rPr lang="pl-PL" altLang="pl-PL"/>
              <a:t>Koszt wprowadzenia zmiany</a:t>
            </a:r>
          </a:p>
          <a:p>
            <a:endParaRPr lang="pl-PL" altLang="pl-PL"/>
          </a:p>
          <a:p>
            <a:r>
              <a:rPr lang="pl-PL" altLang="pl-PL"/>
              <a:t>Wpływ zmiany na poszczególne składowe systemu</a:t>
            </a:r>
          </a:p>
          <a:p>
            <a:endParaRPr lang="pl-PL" altLang="pl-PL"/>
          </a:p>
          <a:p>
            <a:r>
              <a:rPr lang="pl-PL" altLang="pl-PL"/>
              <a:t>Wpływ zmiany na poszczególne składowe dokumentacji technicznej.</a:t>
            </a:r>
          </a:p>
        </p:txBody>
      </p:sp>
      <p:sp>
        <p:nvSpPr>
          <p:cNvPr id="8197" name="Text Box 5"/>
          <p:cNvSpPr txBox="1">
            <a:spLocks noChangeArrowheads="1"/>
          </p:cNvSpPr>
          <p:nvPr/>
        </p:nvSpPr>
        <p:spPr bwMode="auto">
          <a:xfrm>
            <a:off x="512763" y="4224338"/>
            <a:ext cx="8631237"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Dopiero po dokonaniu oceny zmiany podejmowana jest decyzja o jej ewentualnej realizacji. W przypadku bardzo dużych przedsięwzięć może zostać powołana w tym celu specjalna komisja.</a:t>
            </a:r>
          </a:p>
          <a:p>
            <a:endParaRPr lang="pl-PL" altLang="pl-PL"/>
          </a:p>
          <a:p>
            <a:r>
              <a:rPr lang="pl-PL" altLang="pl-PL"/>
              <a:t>Nie wprowadzać każdej zmiany natychmiast. Zaleca się grupowanie zmian, których wykonanie prowadzi do nowej wersji systemu.</a:t>
            </a:r>
          </a:p>
        </p:txBody>
      </p:sp>
      <p:sp>
        <p:nvSpPr>
          <p:cNvPr id="8198" name="AutoShape 6"/>
          <p:cNvSpPr>
            <a:spLocks noChangeArrowheads="1"/>
          </p:cNvSpPr>
          <p:nvPr/>
        </p:nvSpPr>
        <p:spPr bwMode="auto">
          <a:xfrm>
            <a:off x="638175" y="3532188"/>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8199" name="AutoShape 7"/>
          <p:cNvSpPr>
            <a:spLocks noChangeArrowheads="1"/>
          </p:cNvSpPr>
          <p:nvPr/>
        </p:nvSpPr>
        <p:spPr bwMode="auto">
          <a:xfrm>
            <a:off x="638175" y="2303463"/>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8200" name="AutoShape 8"/>
          <p:cNvSpPr>
            <a:spLocks noChangeArrowheads="1"/>
          </p:cNvSpPr>
          <p:nvPr/>
        </p:nvSpPr>
        <p:spPr bwMode="auto">
          <a:xfrm>
            <a:off x="638175" y="1714500"/>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8201" name="AutoShape 9"/>
          <p:cNvSpPr>
            <a:spLocks noChangeArrowheads="1"/>
          </p:cNvSpPr>
          <p:nvPr/>
        </p:nvSpPr>
        <p:spPr bwMode="auto">
          <a:xfrm>
            <a:off x="638175" y="2916238"/>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557213" y="1571625"/>
            <a:ext cx="8270875" cy="42068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9219" name="Rectangle 3"/>
          <p:cNvSpPr>
            <a:spLocks noGrp="1" noChangeArrowheads="1"/>
          </p:cNvSpPr>
          <p:nvPr>
            <p:ph type="title"/>
          </p:nvPr>
        </p:nvSpPr>
        <p:spPr/>
        <p:txBody>
          <a:bodyPr/>
          <a:lstStyle/>
          <a:p>
            <a:r>
              <a:rPr lang="pl-PL" altLang="pl-PL" smtClean="0"/>
              <a:t>Koszty konserwacji oprogramowania</a:t>
            </a:r>
          </a:p>
        </p:txBody>
      </p:sp>
      <p:sp>
        <p:nvSpPr>
          <p:cNvPr id="9220" name="Text Box 4"/>
          <p:cNvSpPr txBox="1">
            <a:spLocks noChangeArrowheads="1"/>
          </p:cNvSpPr>
          <p:nvPr/>
        </p:nvSpPr>
        <p:spPr bwMode="auto">
          <a:xfrm>
            <a:off x="557213" y="912813"/>
            <a:ext cx="8586787" cy="517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Występuje tendencja do tego, aby niżej oceniać koszt konserwacji niż koszt wytworzenia oprogramowania. </a:t>
            </a:r>
          </a:p>
          <a:p>
            <a:pPr>
              <a:spcBef>
                <a:spcPts val="600"/>
              </a:spcBef>
              <a:spcAft>
                <a:spcPts val="600"/>
              </a:spcAft>
            </a:pPr>
            <a:r>
              <a:rPr lang="pl-PL" altLang="pl-PL" b="1"/>
              <a:t>Zwykle koszty konserwacji wielokrotnie przekraczają koszty wytworzenia.</a:t>
            </a:r>
          </a:p>
          <a:p>
            <a:r>
              <a:rPr lang="pl-PL" altLang="pl-PL"/>
              <a:t>Niedocenianie nakładów pracy na fazę konserwacji jest jedną z głównych przyczyn opóźnień przedsięwzięć programistycznych.</a:t>
            </a:r>
          </a:p>
          <a:p>
            <a:endParaRPr lang="pl-PL" altLang="pl-PL"/>
          </a:p>
          <a:p>
            <a:r>
              <a:rPr lang="pl-PL" altLang="pl-PL" b="1"/>
              <a:t>Obiektywne czynniki wpływające na koszty konserwacji:</a:t>
            </a:r>
            <a:endParaRPr lang="pl-PL" altLang="pl-PL"/>
          </a:p>
          <a:p>
            <a:endParaRPr lang="pl-PL" altLang="pl-PL"/>
          </a:p>
          <a:p>
            <a:r>
              <a:rPr lang="pl-PL" altLang="pl-PL" b="1"/>
              <a:t>Stabilność środowiska w którym pracuje system.</a:t>
            </a:r>
            <a:r>
              <a:rPr lang="pl-PL" altLang="pl-PL"/>
              <a:t> Zmiany zachodzące w przepisach prawnych, zmiany struktury organizacyjnej i sposobów działania po stronie klienta prowadzą do zmian wymagań wobec systemu.</a:t>
            </a:r>
          </a:p>
          <a:p>
            <a:endParaRPr lang="pl-PL" altLang="pl-PL"/>
          </a:p>
          <a:p>
            <a:r>
              <a:rPr lang="pl-PL" altLang="pl-PL" b="1"/>
              <a:t>Stabilność platformy sprzętowej i oprogramowania systemowego</a:t>
            </a:r>
            <a:endParaRPr lang="pl-PL" altLang="pl-PL"/>
          </a:p>
          <a:p>
            <a:endParaRPr lang="pl-PL" altLang="pl-PL"/>
          </a:p>
          <a:p>
            <a:r>
              <a:rPr lang="pl-PL" altLang="pl-PL" b="1"/>
              <a:t>Czas użytkowania systemu</a:t>
            </a:r>
            <a:r>
              <a:rPr lang="pl-PL" altLang="pl-PL"/>
              <a:t>. Całkowite koszty konserwacji rosną, gdy system jest eksploatowany przez dłuższy czas.</a:t>
            </a:r>
          </a:p>
        </p:txBody>
      </p:sp>
      <p:sp>
        <p:nvSpPr>
          <p:cNvPr id="9221" name="AutoShape 5"/>
          <p:cNvSpPr>
            <a:spLocks noChangeArrowheads="1"/>
          </p:cNvSpPr>
          <p:nvPr/>
        </p:nvSpPr>
        <p:spPr bwMode="auto">
          <a:xfrm>
            <a:off x="166688" y="4752975"/>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9222" name="AutoShape 6"/>
          <p:cNvSpPr>
            <a:spLocks noChangeArrowheads="1"/>
          </p:cNvSpPr>
          <p:nvPr/>
        </p:nvSpPr>
        <p:spPr bwMode="auto">
          <a:xfrm>
            <a:off x="168275" y="3570288"/>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9223" name="AutoShape 7"/>
          <p:cNvSpPr>
            <a:spLocks noChangeArrowheads="1"/>
          </p:cNvSpPr>
          <p:nvPr/>
        </p:nvSpPr>
        <p:spPr bwMode="auto">
          <a:xfrm>
            <a:off x="166688" y="5365750"/>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pl-PL" altLang="pl-PL" smtClean="0"/>
              <a:t>Czynniki redukcji kosztów konserwacji (1)</a:t>
            </a:r>
          </a:p>
        </p:txBody>
      </p:sp>
      <p:sp>
        <p:nvSpPr>
          <p:cNvPr id="10243" name="Text Box 3"/>
          <p:cNvSpPr txBox="1">
            <a:spLocks noChangeArrowheads="1"/>
          </p:cNvSpPr>
          <p:nvPr/>
        </p:nvSpPr>
        <p:spPr bwMode="auto">
          <a:xfrm>
            <a:off x="601663" y="995363"/>
            <a:ext cx="8542337"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Znajomość dziedziny problemu</a:t>
            </a:r>
            <a:r>
              <a:rPr lang="pl-PL" altLang="pl-PL"/>
              <a:t>. Jeżeli analitycy pracujący nad systemem dobrze znają daną dziedzinę problemu, mają mniej trudności z właściwym zebraniem wymagań oraz budową oddającego rzeczywistość modelu.</a:t>
            </a:r>
          </a:p>
          <a:p>
            <a:endParaRPr lang="pl-PL" altLang="pl-PL"/>
          </a:p>
          <a:p>
            <a:r>
              <a:rPr lang="pl-PL" altLang="pl-PL" b="1"/>
              <a:t>Wysoka jakość modelu i projektu</a:t>
            </a:r>
            <a:r>
              <a:rPr lang="pl-PL" altLang="pl-PL"/>
              <a:t>, w szczególności jego spójność, stopień powiązania składowych oraz przejrzystość.</a:t>
            </a:r>
          </a:p>
          <a:p>
            <a:endParaRPr lang="pl-PL" altLang="pl-PL"/>
          </a:p>
          <a:p>
            <a:r>
              <a:rPr lang="pl-PL" altLang="pl-PL" b="1"/>
              <a:t>Wysoka jakość dokumentacji technicznej</a:t>
            </a:r>
            <a:r>
              <a:rPr lang="pl-PL" altLang="pl-PL"/>
              <a:t>. Powinna ona:</a:t>
            </a:r>
          </a:p>
          <a:p>
            <a:pPr>
              <a:buFontTx/>
              <a:buChar char="•"/>
            </a:pPr>
            <a:r>
              <a:rPr lang="pl-PL" altLang="pl-PL"/>
              <a:t> w pełni odpowiadać systemowi</a:t>
            </a:r>
          </a:p>
          <a:p>
            <a:pPr>
              <a:buFontTx/>
              <a:buChar char="•"/>
            </a:pPr>
            <a:r>
              <a:rPr lang="pl-PL" altLang="pl-PL"/>
              <a:t> być wystarczająco szczegółowa</a:t>
            </a:r>
          </a:p>
          <a:p>
            <a:pPr>
              <a:buFontTx/>
              <a:buChar char="•"/>
            </a:pPr>
            <a:r>
              <a:rPr lang="pl-PL" altLang="pl-PL"/>
              <a:t> być zgodna z przyjętymi w firmie standardami.</a:t>
            </a:r>
          </a:p>
          <a:p>
            <a:endParaRPr lang="pl-PL" altLang="pl-PL"/>
          </a:p>
          <a:p>
            <a:r>
              <a:rPr lang="pl-PL" altLang="pl-PL" b="1"/>
              <a:t>Stabilność personelu</a:t>
            </a:r>
            <a:r>
              <a:rPr lang="pl-PL" altLang="pl-PL"/>
              <a:t>. Niezależnie od jakości dokumentacji, pewne aspekty systemu są znane tylko osobom bezpośrednio uczestniczącym w realizacji. Jest to tzw. „cicha wiedza” (</a:t>
            </a:r>
            <a:r>
              <a:rPr lang="pl-PL" altLang="pl-PL" i="1"/>
              <a:t>tacit knowledge</a:t>
            </a:r>
            <a:r>
              <a:rPr lang="pl-PL" altLang="pl-PL"/>
              <a:t>). Niekoniecznie muszą one same dokonywać modyfikacji, ale mogą istotnie wspomagać konsultacjami.</a:t>
            </a:r>
          </a:p>
        </p:txBody>
      </p:sp>
      <p:sp>
        <p:nvSpPr>
          <p:cNvPr id="10244" name="AutoShape 4"/>
          <p:cNvSpPr>
            <a:spLocks noChangeArrowheads="1"/>
          </p:cNvSpPr>
          <p:nvPr/>
        </p:nvSpPr>
        <p:spPr bwMode="auto">
          <a:xfrm>
            <a:off x="217488" y="4719638"/>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0245" name="AutoShape 5"/>
          <p:cNvSpPr>
            <a:spLocks noChangeArrowheads="1"/>
          </p:cNvSpPr>
          <p:nvPr/>
        </p:nvSpPr>
        <p:spPr bwMode="auto">
          <a:xfrm>
            <a:off x="217488" y="2266950"/>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0246" name="AutoShape 6"/>
          <p:cNvSpPr>
            <a:spLocks noChangeArrowheads="1"/>
          </p:cNvSpPr>
          <p:nvPr/>
        </p:nvSpPr>
        <p:spPr bwMode="auto">
          <a:xfrm>
            <a:off x="217488" y="1071563"/>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0247" name="AutoShape 7"/>
          <p:cNvSpPr>
            <a:spLocks noChangeArrowheads="1"/>
          </p:cNvSpPr>
          <p:nvPr/>
        </p:nvSpPr>
        <p:spPr bwMode="auto">
          <a:xfrm>
            <a:off x="217488" y="3200400"/>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pl-PL" altLang="pl-PL" smtClean="0"/>
              <a:t>Czynniki redukcji kosztów konserwacji (2)</a:t>
            </a:r>
          </a:p>
        </p:txBody>
      </p:sp>
      <p:sp>
        <p:nvSpPr>
          <p:cNvPr id="11267" name="Text Box 3"/>
          <p:cNvSpPr txBox="1">
            <a:spLocks noChangeArrowheads="1"/>
          </p:cNvSpPr>
          <p:nvPr/>
        </p:nvSpPr>
        <p:spPr bwMode="auto">
          <a:xfrm>
            <a:off x="762000" y="930275"/>
            <a:ext cx="838200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Środowisko implementacji</a:t>
            </a:r>
            <a:r>
              <a:rPr lang="pl-PL" altLang="pl-PL"/>
              <a:t>. Zaawansowane środowisko implementacji sprzyja skróceniu czasu niezbędnego na wprowadzenie modyfikacji.</a:t>
            </a:r>
          </a:p>
          <a:p>
            <a:endParaRPr lang="pl-PL" altLang="pl-PL"/>
          </a:p>
          <a:p>
            <a:r>
              <a:rPr lang="pl-PL" altLang="pl-PL" b="1"/>
              <a:t>Niezawodność oprogramowania</a:t>
            </a:r>
            <a:r>
              <a:rPr lang="pl-PL" altLang="pl-PL"/>
              <a:t>. Wysoka niezawodność oprogramowania przekazanego klientowi zmniejsza liczbę modyfikacji.</a:t>
            </a:r>
          </a:p>
          <a:p>
            <a:endParaRPr lang="pl-PL" altLang="pl-PL"/>
          </a:p>
          <a:p>
            <a:r>
              <a:rPr lang="pl-PL" altLang="pl-PL" b="1"/>
              <a:t>Inżynieria odwrotna</a:t>
            </a:r>
            <a:r>
              <a:rPr lang="pl-PL" altLang="pl-PL"/>
              <a:t>. Pod tym pojęciem rozumie się odtwarzanie dokumentacji technicznej na podstawie istniejącego oprogramowania. </a:t>
            </a:r>
          </a:p>
          <a:p>
            <a:endParaRPr lang="pl-PL" altLang="pl-PL"/>
          </a:p>
          <a:p>
            <a:r>
              <a:rPr lang="pl-PL" altLang="pl-PL" b="1"/>
              <a:t>Zarządzanie wersjami</a:t>
            </a:r>
            <a:r>
              <a:rPr lang="pl-PL" altLang="pl-PL"/>
              <a:t>. </a:t>
            </a:r>
          </a:p>
        </p:txBody>
      </p:sp>
      <p:sp>
        <p:nvSpPr>
          <p:cNvPr id="11268" name="AutoShape 4"/>
          <p:cNvSpPr>
            <a:spLocks noChangeArrowheads="1"/>
          </p:cNvSpPr>
          <p:nvPr/>
        </p:nvSpPr>
        <p:spPr bwMode="auto">
          <a:xfrm>
            <a:off x="303213" y="3725863"/>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1269" name="AutoShape 5"/>
          <p:cNvSpPr>
            <a:spLocks noChangeArrowheads="1"/>
          </p:cNvSpPr>
          <p:nvPr/>
        </p:nvSpPr>
        <p:spPr bwMode="auto">
          <a:xfrm>
            <a:off x="303213" y="1878013"/>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1270" name="AutoShape 6"/>
          <p:cNvSpPr>
            <a:spLocks noChangeArrowheads="1"/>
          </p:cNvSpPr>
          <p:nvPr/>
        </p:nvSpPr>
        <p:spPr bwMode="auto">
          <a:xfrm>
            <a:off x="303213" y="992188"/>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1271" name="AutoShape 7"/>
          <p:cNvSpPr>
            <a:spLocks noChangeArrowheads="1"/>
          </p:cNvSpPr>
          <p:nvPr/>
        </p:nvSpPr>
        <p:spPr bwMode="auto">
          <a:xfrm>
            <a:off x="303213" y="2774950"/>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1272" name="Text Box 8"/>
          <p:cNvSpPr txBox="1">
            <a:spLocks noChangeArrowheads="1"/>
          </p:cNvSpPr>
          <p:nvPr/>
        </p:nvSpPr>
        <p:spPr bwMode="auto">
          <a:xfrm>
            <a:off x="303213" y="4559300"/>
            <a:ext cx="3230562" cy="1628775"/>
          </a:xfrm>
          <a:prstGeom prst="rect">
            <a:avLst/>
          </a:prstGeom>
          <a:solidFill>
            <a:srgbClr val="66FFFF"/>
          </a:solidFill>
          <a:ln w="12700">
            <a:solidFill>
              <a:srgbClr val="2F61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b="1"/>
              <a:t>Wiele działań zmierzających do redukcji kosztów konserwacji musi być podjęte już w fazie budowy systemu.</a:t>
            </a:r>
          </a:p>
        </p:txBody>
      </p:sp>
      <p:sp>
        <p:nvSpPr>
          <p:cNvPr id="11273" name="Text Box 9"/>
          <p:cNvSpPr txBox="1">
            <a:spLocks noChangeArrowheads="1"/>
          </p:cNvSpPr>
          <p:nvPr/>
        </p:nvSpPr>
        <p:spPr bwMode="auto">
          <a:xfrm>
            <a:off x="4545013" y="3600450"/>
            <a:ext cx="38735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r"/>
            <a:r>
              <a:rPr lang="pl-PL" altLang="pl-PL" sz="1600"/>
              <a:t>50</a:t>
            </a:r>
          </a:p>
          <a:p>
            <a:pPr algn="r"/>
            <a:r>
              <a:rPr lang="pl-PL" altLang="pl-PL" sz="1600"/>
              <a:t>45</a:t>
            </a:r>
          </a:p>
          <a:p>
            <a:pPr algn="r"/>
            <a:r>
              <a:rPr lang="pl-PL" altLang="pl-PL" sz="1600"/>
              <a:t>40</a:t>
            </a:r>
          </a:p>
          <a:p>
            <a:pPr algn="r"/>
            <a:r>
              <a:rPr lang="pl-PL" altLang="pl-PL" sz="1600"/>
              <a:t>35</a:t>
            </a:r>
          </a:p>
          <a:p>
            <a:pPr algn="r"/>
            <a:r>
              <a:rPr lang="pl-PL" altLang="pl-PL" sz="1600"/>
              <a:t>30</a:t>
            </a:r>
          </a:p>
          <a:p>
            <a:pPr algn="r"/>
            <a:r>
              <a:rPr lang="pl-PL" altLang="pl-PL" sz="1600"/>
              <a:t>25</a:t>
            </a:r>
          </a:p>
          <a:p>
            <a:pPr algn="r"/>
            <a:r>
              <a:rPr lang="pl-PL" altLang="pl-PL" sz="1600"/>
              <a:t>20</a:t>
            </a:r>
          </a:p>
          <a:p>
            <a:pPr algn="r"/>
            <a:r>
              <a:rPr lang="pl-PL" altLang="pl-PL" sz="1600"/>
              <a:t>15</a:t>
            </a:r>
          </a:p>
          <a:p>
            <a:pPr algn="r"/>
            <a:r>
              <a:rPr lang="pl-PL" altLang="pl-PL" sz="1600"/>
              <a:t>10</a:t>
            </a:r>
          </a:p>
          <a:p>
            <a:pPr algn="r"/>
            <a:r>
              <a:rPr lang="pl-PL" altLang="pl-PL" sz="1600"/>
              <a:t>5</a:t>
            </a:r>
          </a:p>
          <a:p>
            <a:pPr algn="r"/>
            <a:r>
              <a:rPr lang="pl-PL" altLang="pl-PL" sz="1600"/>
              <a:t>0</a:t>
            </a:r>
          </a:p>
        </p:txBody>
      </p:sp>
      <p:sp>
        <p:nvSpPr>
          <p:cNvPr id="11274" name="Text Box 10"/>
          <p:cNvSpPr txBox="1">
            <a:spLocks noChangeArrowheads="1"/>
          </p:cNvSpPr>
          <p:nvPr/>
        </p:nvSpPr>
        <p:spPr bwMode="auto">
          <a:xfrm rot="-5400000">
            <a:off x="3569494" y="4807744"/>
            <a:ext cx="1839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Całkowity koszt</a:t>
            </a:r>
          </a:p>
        </p:txBody>
      </p:sp>
      <p:sp>
        <p:nvSpPr>
          <p:cNvPr id="11275" name="Rectangle 11"/>
          <p:cNvSpPr>
            <a:spLocks noChangeArrowheads="1"/>
          </p:cNvSpPr>
          <p:nvPr/>
        </p:nvSpPr>
        <p:spPr bwMode="auto">
          <a:xfrm>
            <a:off x="4895850" y="3770313"/>
            <a:ext cx="2659063" cy="24495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1276" name="Line 12"/>
          <p:cNvSpPr>
            <a:spLocks noChangeShapeType="1"/>
          </p:cNvSpPr>
          <p:nvPr/>
        </p:nvSpPr>
        <p:spPr bwMode="auto">
          <a:xfrm>
            <a:off x="4846638" y="4029075"/>
            <a:ext cx="857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1277" name="Line 13"/>
          <p:cNvSpPr>
            <a:spLocks noChangeShapeType="1"/>
          </p:cNvSpPr>
          <p:nvPr/>
        </p:nvSpPr>
        <p:spPr bwMode="auto">
          <a:xfrm>
            <a:off x="4846638" y="4260850"/>
            <a:ext cx="857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1278" name="Line 14"/>
          <p:cNvSpPr>
            <a:spLocks noChangeShapeType="1"/>
          </p:cNvSpPr>
          <p:nvPr/>
        </p:nvSpPr>
        <p:spPr bwMode="auto">
          <a:xfrm>
            <a:off x="4846638" y="4508500"/>
            <a:ext cx="857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1279" name="Line 15"/>
          <p:cNvSpPr>
            <a:spLocks noChangeShapeType="1"/>
          </p:cNvSpPr>
          <p:nvPr/>
        </p:nvSpPr>
        <p:spPr bwMode="auto">
          <a:xfrm>
            <a:off x="4846638" y="4749800"/>
            <a:ext cx="857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1280" name="Line 16"/>
          <p:cNvSpPr>
            <a:spLocks noChangeShapeType="1"/>
          </p:cNvSpPr>
          <p:nvPr/>
        </p:nvSpPr>
        <p:spPr bwMode="auto">
          <a:xfrm>
            <a:off x="4846638" y="4997450"/>
            <a:ext cx="857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1281" name="Line 17"/>
          <p:cNvSpPr>
            <a:spLocks noChangeShapeType="1"/>
          </p:cNvSpPr>
          <p:nvPr/>
        </p:nvSpPr>
        <p:spPr bwMode="auto">
          <a:xfrm>
            <a:off x="4846638" y="5241925"/>
            <a:ext cx="857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1282" name="Line 18"/>
          <p:cNvSpPr>
            <a:spLocks noChangeShapeType="1"/>
          </p:cNvSpPr>
          <p:nvPr/>
        </p:nvSpPr>
        <p:spPr bwMode="auto">
          <a:xfrm>
            <a:off x="4846638" y="5495925"/>
            <a:ext cx="857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1283" name="Line 19"/>
          <p:cNvSpPr>
            <a:spLocks noChangeShapeType="1"/>
          </p:cNvSpPr>
          <p:nvPr/>
        </p:nvSpPr>
        <p:spPr bwMode="auto">
          <a:xfrm>
            <a:off x="4846638" y="5730875"/>
            <a:ext cx="857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1284" name="Line 20"/>
          <p:cNvSpPr>
            <a:spLocks noChangeShapeType="1"/>
          </p:cNvSpPr>
          <p:nvPr/>
        </p:nvSpPr>
        <p:spPr bwMode="auto">
          <a:xfrm>
            <a:off x="4846638" y="5981700"/>
            <a:ext cx="857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1285" name="Rectangle 21"/>
          <p:cNvSpPr>
            <a:spLocks noChangeArrowheads="1"/>
          </p:cNvSpPr>
          <p:nvPr/>
        </p:nvSpPr>
        <p:spPr bwMode="auto">
          <a:xfrm>
            <a:off x="5294313" y="3770313"/>
            <a:ext cx="742950" cy="2155825"/>
          </a:xfrm>
          <a:prstGeom prst="rect">
            <a:avLst/>
          </a:prstGeom>
          <a:solidFill>
            <a:srgbClr val="C9012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1286" name="Rectangle 22"/>
          <p:cNvSpPr>
            <a:spLocks noChangeArrowheads="1"/>
          </p:cNvSpPr>
          <p:nvPr/>
        </p:nvSpPr>
        <p:spPr bwMode="auto">
          <a:xfrm>
            <a:off x="5294313" y="5926138"/>
            <a:ext cx="742950" cy="29368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1287" name="Rectangle 23"/>
          <p:cNvSpPr>
            <a:spLocks noChangeArrowheads="1"/>
          </p:cNvSpPr>
          <p:nvPr/>
        </p:nvSpPr>
        <p:spPr bwMode="auto">
          <a:xfrm>
            <a:off x="6427788" y="4987925"/>
            <a:ext cx="742950" cy="776288"/>
          </a:xfrm>
          <a:prstGeom prst="rect">
            <a:avLst/>
          </a:prstGeom>
          <a:solidFill>
            <a:srgbClr val="C9012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1288" name="Rectangle 24"/>
          <p:cNvSpPr>
            <a:spLocks noChangeArrowheads="1"/>
          </p:cNvSpPr>
          <p:nvPr/>
        </p:nvSpPr>
        <p:spPr bwMode="auto">
          <a:xfrm>
            <a:off x="6427788" y="5764213"/>
            <a:ext cx="742950" cy="444500"/>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1289" name="Text Box 25"/>
          <p:cNvSpPr txBox="1">
            <a:spLocks noChangeArrowheads="1"/>
          </p:cNvSpPr>
          <p:nvPr/>
        </p:nvSpPr>
        <p:spPr bwMode="auto">
          <a:xfrm>
            <a:off x="7618413" y="4518025"/>
            <a:ext cx="14097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Koszt</a:t>
            </a:r>
          </a:p>
          <a:p>
            <a:r>
              <a:rPr lang="pl-PL" altLang="pl-PL"/>
              <a:t>konserwacji</a:t>
            </a:r>
          </a:p>
        </p:txBody>
      </p:sp>
      <p:sp>
        <p:nvSpPr>
          <p:cNvPr id="11290" name="Text Box 26"/>
          <p:cNvSpPr txBox="1">
            <a:spLocks noChangeArrowheads="1"/>
          </p:cNvSpPr>
          <p:nvPr/>
        </p:nvSpPr>
        <p:spPr bwMode="auto">
          <a:xfrm>
            <a:off x="7618413" y="5472113"/>
            <a:ext cx="1003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Koszt</a:t>
            </a:r>
          </a:p>
          <a:p>
            <a:r>
              <a:rPr lang="pl-PL" altLang="pl-PL"/>
              <a:t>budowy</a:t>
            </a:r>
          </a:p>
        </p:txBody>
      </p:sp>
      <p:sp>
        <p:nvSpPr>
          <p:cNvPr id="11291" name="Text Box 27"/>
          <p:cNvSpPr txBox="1">
            <a:spLocks noChangeArrowheads="1"/>
          </p:cNvSpPr>
          <p:nvPr/>
        </p:nvSpPr>
        <p:spPr bwMode="auto">
          <a:xfrm>
            <a:off x="5170488" y="6229350"/>
            <a:ext cx="2247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System 1   System 2</a:t>
            </a:r>
          </a:p>
        </p:txBody>
      </p:sp>
    </p:spTree>
  </p:cSld>
  <p:clrMapOvr>
    <a:masterClrMapping/>
  </p:clrMapOvr>
</p:sld>
</file>

<file path=ppt/theme/theme1.xml><?xml version="1.0" encoding="utf-8"?>
<a:theme xmlns:a="http://schemas.openxmlformats.org/drawingml/2006/main" name="shadbarb.ppt">
  <a:themeElements>
    <a:clrScheme name="">
      <a:dk1>
        <a:srgbClr val="000000"/>
      </a:dk1>
      <a:lt1>
        <a:srgbClr val="FFFFFF"/>
      </a:lt1>
      <a:dk2>
        <a:srgbClr val="000000"/>
      </a:dk2>
      <a:lt2>
        <a:srgbClr val="CECECE"/>
      </a:lt2>
      <a:accent1>
        <a:srgbClr val="FCFEB9"/>
      </a:accent1>
      <a:accent2>
        <a:srgbClr val="676767"/>
      </a:accent2>
      <a:accent3>
        <a:srgbClr val="FFFFFF"/>
      </a:accent3>
      <a:accent4>
        <a:srgbClr val="000000"/>
      </a:accent4>
      <a:accent5>
        <a:srgbClr val="FDFED9"/>
      </a:accent5>
      <a:accent6>
        <a:srgbClr val="5D5D5D"/>
      </a:accent6>
      <a:hlink>
        <a:srgbClr val="474747"/>
      </a:hlink>
      <a:folHlink>
        <a:srgbClr val="919191"/>
      </a:folHlink>
    </a:clrScheme>
    <a:fontScheme name="shadbarb.ppt">
      <a:majorFont>
        <a:latin typeface="Times New Roman"/>
        <a:ea typeface=""/>
        <a:cs typeface=""/>
      </a:majorFont>
      <a:minorFont>
        <a:latin typeface="Times New Roman 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pl-PL" sz="2000" b="0" i="0" u="none" strike="noStrike" cap="none" normalizeH="0" baseline="0" smtClean="0">
            <a:ln>
              <a:noFill/>
            </a:ln>
            <a:solidFill>
              <a:schemeClr val="tx2"/>
            </a:solidFill>
            <a:effectLst/>
            <a:latin typeface="Times New Roman CE"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pl-PL" sz="2000" b="0" i="0" u="none" strike="noStrike" cap="none" normalizeH="0" baseline="0" smtClean="0">
            <a:ln>
              <a:noFill/>
            </a:ln>
            <a:solidFill>
              <a:schemeClr val="tx2"/>
            </a:solidFill>
            <a:effectLst/>
            <a:latin typeface="Times New Roman CE" panose="02020603050405020304" pitchFamily="18" charset="0"/>
          </a:defRPr>
        </a:defPPr>
      </a:lstStyle>
    </a:lnDef>
  </a:objectDefaults>
  <a:extraClrSchemeLst>
    <a:extraClrScheme>
      <a:clrScheme name="shadbarb.pp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hadbarb.pp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hadbarb.pp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hadbarb.pp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hadbarb.pp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hadbarb.pp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hadbarb.pp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c:\powerpnt\template\bwovrhd\shadbarb.ppt</Template>
  <TotalTime>1470028359</TotalTime>
  <Pages>30</Pages>
  <Words>2934</Words>
  <Application>Microsoft Office PowerPoint</Application>
  <PresentationFormat>Pokaz na ekranie (4:3)</PresentationFormat>
  <Paragraphs>538</Paragraphs>
  <Slides>33</Slides>
  <Notes>0</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33</vt:i4>
      </vt:variant>
    </vt:vector>
  </HeadingPairs>
  <TitlesOfParts>
    <vt:vector size="40" baseType="lpstr">
      <vt:lpstr>Times New Roman CE</vt:lpstr>
      <vt:lpstr>Arial</vt:lpstr>
      <vt:lpstr>Times New Roman</vt:lpstr>
      <vt:lpstr>Monotype Sorts</vt:lpstr>
      <vt:lpstr>Courier</vt:lpstr>
      <vt:lpstr>Times New Roman (WE)</vt:lpstr>
      <vt:lpstr>shadbarb.ppt</vt:lpstr>
      <vt:lpstr>Budowa i integracja  systemów informacyjnych</vt:lpstr>
      <vt:lpstr>Instalacja</vt:lpstr>
      <vt:lpstr>Problemy podczas instalacji</vt:lpstr>
      <vt:lpstr>Konserwacja oprogramowania</vt:lpstr>
      <vt:lpstr>Modyfikacje ulepszające</vt:lpstr>
      <vt:lpstr>Analiza potrzeby wprowadzania modyfikacji</vt:lpstr>
      <vt:lpstr>Koszty konserwacji oprogramowania</vt:lpstr>
      <vt:lpstr>Czynniki redukcji kosztów konserwacji (1)</vt:lpstr>
      <vt:lpstr>Czynniki redukcji kosztów konserwacji (2)</vt:lpstr>
      <vt:lpstr>Czynniki redukcji kosztów konserwacji (3)</vt:lpstr>
      <vt:lpstr>Narzędzia i metody konserwacji oprogramowania</vt:lpstr>
      <vt:lpstr>Odtworzenie diagramu klas na podstawie SQL</vt:lpstr>
      <vt:lpstr>Odtworzenie diagramu klas na podstawie C++</vt:lpstr>
      <vt:lpstr>Faza konserwacji - zgłaszanie problemów</vt:lpstr>
      <vt:lpstr>Faza konserwacji - zlecanie zmian</vt:lpstr>
      <vt:lpstr>Faza konserwacji - ocena efektu zmian</vt:lpstr>
      <vt:lpstr>Kluczowe czynniki sukcesu fazy konserwacji</vt:lpstr>
      <vt:lpstr>Narzędzia CASE</vt:lpstr>
      <vt:lpstr>Korzyści ze stosowania narzędzi CASE</vt:lpstr>
      <vt:lpstr>Wielośrodowiskowe narzędzie I-CASE</vt:lpstr>
      <vt:lpstr>Aspekty narzędzi CASE</vt:lpstr>
      <vt:lpstr>Składowe narzędzi CASE</vt:lpstr>
      <vt:lpstr>Funkcje edytorów notacji graficznych</vt:lpstr>
      <vt:lpstr>Repozytorium narzędzia CASE (słownik)</vt:lpstr>
      <vt:lpstr>Pozostałe moduły narzędzi CASE (1)</vt:lpstr>
      <vt:lpstr>Pozostałe moduły narzędzi CASE (2)</vt:lpstr>
      <vt:lpstr>Ocena narzędzi CASE</vt:lpstr>
      <vt:lpstr>Przyczyny trudności z narzędziami CASE</vt:lpstr>
      <vt:lpstr>Wdrażanie i konfigurowanie pakietu CASE</vt:lpstr>
      <vt:lpstr>Przeszkody we wdrażaniu CASE</vt:lpstr>
      <vt:lpstr>Skala trudności zmian</vt:lpstr>
      <vt:lpstr>Rozkład kosztów realizacji SI</vt:lpstr>
      <vt:lpstr>Kierunki rozwoju narzędzi 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Wytwarzanie, integracja i testowanie SI</dc:title>
  <dc:subject>Wyklad 4. Faza analizy i projektowania (1)</dc:subject>
  <dc:creator>K. Subieta, IPI PAN, PJWSTK</dc:creator>
  <cp:keywords/>
  <dc:description/>
  <cp:lastModifiedBy>Windows User</cp:lastModifiedBy>
  <cp:revision>120</cp:revision>
  <cp:lastPrinted>1601-01-01T00:00:00Z</cp:lastPrinted>
  <dcterms:created xsi:type="dcterms:W3CDTF">1997-09-21T22:00:54Z</dcterms:created>
  <dcterms:modified xsi:type="dcterms:W3CDTF">2023-03-03T21:53:01Z</dcterms:modified>
</cp:coreProperties>
</file>