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3" r:id="rId2"/>
    <p:sldId id="346" r:id="rId3"/>
    <p:sldId id="381" r:id="rId4"/>
    <p:sldId id="349" r:id="rId5"/>
    <p:sldId id="382" r:id="rId6"/>
    <p:sldId id="350" r:id="rId7"/>
    <p:sldId id="351" r:id="rId8"/>
    <p:sldId id="385" r:id="rId9"/>
    <p:sldId id="386" r:id="rId10"/>
    <p:sldId id="387" r:id="rId11"/>
    <p:sldId id="388" r:id="rId12"/>
    <p:sldId id="390" r:id="rId13"/>
    <p:sldId id="391" r:id="rId14"/>
    <p:sldId id="392" r:id="rId15"/>
    <p:sldId id="393" r:id="rId16"/>
    <p:sldId id="396" r:id="rId17"/>
    <p:sldId id="395" r:id="rId18"/>
    <p:sldId id="352" r:id="rId19"/>
    <p:sldId id="347" r:id="rId20"/>
    <p:sldId id="353" r:id="rId21"/>
    <p:sldId id="354" r:id="rId22"/>
    <p:sldId id="355" r:id="rId23"/>
    <p:sldId id="356" r:id="rId24"/>
    <p:sldId id="357" r:id="rId25"/>
    <p:sldId id="383" r:id="rId26"/>
    <p:sldId id="384" r:id="rId27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61FF"/>
    <a:srgbClr val="FCFEB9"/>
    <a:srgbClr val="00279F"/>
    <a:srgbClr val="FFA27C"/>
    <a:srgbClr val="FAFD00"/>
    <a:srgbClr val="FC0128"/>
    <a:srgbClr val="33CC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57" d="100"/>
          <a:sy n="57" d="100"/>
        </p:scale>
        <p:origin x="78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/>
              <a:t>Click to edit Master notes styles</a:t>
            </a:r>
          </a:p>
          <a:p>
            <a:pPr lvl="1"/>
            <a:r>
              <a:rPr lang="en-US" altLang="pl-PL" noProof="0" smtClean="0"/>
              <a:t>Second Level</a:t>
            </a:r>
          </a:p>
          <a:p>
            <a:pPr lvl="2"/>
            <a:r>
              <a:rPr lang="en-US" altLang="pl-PL" noProof="0" smtClean="0"/>
              <a:t>Third Level</a:t>
            </a:r>
          </a:p>
          <a:p>
            <a:pPr lvl="3"/>
            <a:r>
              <a:rPr lang="en-US" altLang="pl-PL" noProof="0" smtClean="0"/>
              <a:t>Fourth Level</a:t>
            </a:r>
          </a:p>
          <a:p>
            <a:pPr lvl="4"/>
            <a:r>
              <a:rPr lang="en-US" altLang="pl-PL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847725"/>
            <a:ext cx="4578350" cy="3433763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6613"/>
            <a:ext cx="5029200" cy="4113212"/>
          </a:xfrm>
          <a:noFill/>
        </p:spPr>
        <p:txBody>
          <a:bodyPr lIns="92075" tIns="46038" rIns="92075" bIns="46038"/>
          <a:lstStyle/>
          <a:p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5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0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1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0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41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06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04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2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Click to edit Master title style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6616700"/>
            <a:ext cx="9144000" cy="2413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1000" smtClean="0">
                <a:latin typeface="Times New Roman" panose="02020603050405020304" pitchFamily="18" charset="0"/>
              </a:rPr>
              <a:t>K.Subieta. Budowa i integracja SI, Wykład 9, Folia </a:t>
            </a:r>
            <a:fld id="{A05A6996-4DDD-4FB7-80D0-A978A979CC85}" type="slidenum">
              <a:rPr lang="pl-PL" altLang="pl-PL" sz="100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pl-PL" altLang="pl-PL" sz="1000" smtClean="0">
              <a:latin typeface="Times New Roman" panose="02020603050405020304" pitchFamily="18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0" y="6608763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9788"/>
            <a:ext cx="7389813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273050"/>
            <a:ext cx="6864350" cy="781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pl-PL" altLang="pl-PL" smtClean="0"/>
              <a:t>Budowa i integracja </a:t>
            </a:r>
            <a:br>
              <a:rPr lang="pl-PL" altLang="pl-PL" smtClean="0"/>
            </a:br>
            <a:r>
              <a:rPr lang="pl-PL" altLang="pl-PL" smtClean="0"/>
              <a:t>systemów informacyjnych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48138" y="2636838"/>
            <a:ext cx="329406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latin typeface="Times New Roman" panose="02020603050405020304" pitchFamily="18" charset="0"/>
              </a:rPr>
              <a:t>Wykład 9: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Testowanie, 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weryfikacja i</a:t>
            </a:r>
          </a:p>
          <a:p>
            <a:r>
              <a:rPr lang="pl-PL" altLang="pl-PL" sz="2800" b="1">
                <a:latin typeface="Times New Roman" panose="02020603050405020304" pitchFamily="18" charset="0"/>
              </a:rPr>
              <a:t>atestowanie </a:t>
            </a:r>
          </a:p>
          <a:p>
            <a:r>
              <a:rPr lang="pl-PL" altLang="pl-PL" sz="2800" b="1">
                <a:latin typeface="Times New Roman" panose="02020603050405020304" pitchFamily="18" charset="0"/>
              </a:rPr>
              <a:t>oprogramowania (1)</a:t>
            </a:r>
            <a:endParaRPr lang="pl-PL" altLang="pl-PL" sz="3200" b="1">
              <a:latin typeface="Arial" panose="020B0604020202020204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86325" y="5240338"/>
            <a:ext cx="2832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 b="1">
                <a:latin typeface="Times New Roman" panose="02020603050405020304" pitchFamily="18" charset="0"/>
              </a:rPr>
              <a:t>Kazimierz Subieta 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  <a:p>
            <a:r>
              <a:rPr lang="pl-PL" altLang="pl-PL" sz="1400">
                <a:latin typeface="Times New Roman" panose="02020603050405020304" pitchFamily="18" charset="0"/>
              </a:rPr>
              <a:t>Polsko-Japońska Akademia</a:t>
            </a:r>
          </a:p>
          <a:p>
            <a:r>
              <a:rPr lang="pl-PL" altLang="pl-PL" sz="1400">
                <a:latin typeface="Times New Roman" panose="02020603050405020304" pitchFamily="18" charset="0"/>
              </a:rPr>
              <a:t>Technik Komputerowych, Warszawa</a:t>
            </a:r>
          </a:p>
        </p:txBody>
      </p:sp>
      <p:pic>
        <p:nvPicPr>
          <p:cNvPr id="3078" name="Picture 7" descr="D:\KSubieta\Wyklady\WyklWytOprogr\poja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5561013"/>
            <a:ext cx="6715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upa 6"/>
          <p:cNvGrpSpPr>
            <a:grpSpLocks/>
          </p:cNvGrpSpPr>
          <p:nvPr/>
        </p:nvGrpSpPr>
        <p:grpSpPr bwMode="auto">
          <a:xfrm>
            <a:off x="4148138" y="4779963"/>
            <a:ext cx="671512" cy="641350"/>
            <a:chOff x="7370445" y="1333500"/>
            <a:chExt cx="914400" cy="914400"/>
          </a:xfrm>
        </p:grpSpPr>
        <p:sp>
          <p:nvSpPr>
            <p:cNvPr id="8" name="Łuk 7"/>
            <p:cNvSpPr/>
            <p:nvPr/>
          </p:nvSpPr>
          <p:spPr bwMode="auto">
            <a:xfrm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  <p:sp>
          <p:nvSpPr>
            <p:cNvPr id="9" name="Łuk 8"/>
            <p:cNvSpPr/>
            <p:nvPr/>
          </p:nvSpPr>
          <p:spPr bwMode="auto">
            <a:xfrm flipV="1"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FAFD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147955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pl-PL" altLang="pl-PL" sz="2000" b="1" smtClean="0"/>
              <a:t>Przedmioty</a:t>
            </a:r>
            <a:endParaRPr lang="pl-PL" altLang="pl-PL" sz="2000" smtClean="0"/>
          </a:p>
          <a:p>
            <a:pPr lvl="1"/>
            <a:r>
              <a:rPr lang="pl-PL" altLang="pl-PL" sz="2000" b="1" smtClean="0"/>
              <a:t>Procesy</a:t>
            </a:r>
            <a:r>
              <a:rPr lang="pl-PL" altLang="pl-PL" sz="2000" smtClean="0"/>
              <a:t> projektu informatycznego - ma na celu sprawdzenie czy wykonywane prace oraz sposób ich wykonywania są prawidłowe</a:t>
            </a:r>
          </a:p>
          <a:p>
            <a:pPr lvl="1"/>
            <a:r>
              <a:rPr lang="pl-PL" altLang="pl-PL" sz="2000" b="1" smtClean="0"/>
              <a:t>Produkty</a:t>
            </a:r>
            <a:r>
              <a:rPr lang="pl-PL" altLang="pl-PL" sz="2000" smtClean="0"/>
              <a:t> (cząstkowe) projektu informatycznego - ma na celu sprawdzenie czy rezultaty poszczególnych prac odpowiadają zakładanym wymaganiom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b="1" smtClean="0"/>
              <a:t>Perspektywy</a:t>
            </a:r>
            <a:endParaRPr lang="pl-PL" altLang="pl-PL" sz="2000" smtClean="0"/>
          </a:p>
          <a:p>
            <a:pPr lvl="1"/>
            <a:r>
              <a:rPr lang="pl-PL" altLang="pl-PL" sz="2000" b="1" smtClean="0"/>
              <a:t>Technologia</a:t>
            </a:r>
            <a:r>
              <a:rPr lang="pl-PL" altLang="pl-PL" sz="2000" smtClean="0"/>
              <a:t> - ma na celu sprawdzenie czy użyte techniki oraz opracowane rozwiązania są prawidłowe i prawidłowo stosowane</a:t>
            </a:r>
          </a:p>
          <a:p>
            <a:pPr lvl="1"/>
            <a:r>
              <a:rPr lang="pl-PL" altLang="pl-PL" sz="2000" b="1" smtClean="0"/>
              <a:t>Zarządzanie</a:t>
            </a:r>
            <a:r>
              <a:rPr lang="pl-PL" altLang="pl-PL" sz="2000" smtClean="0"/>
              <a:t> - ma na celu sprawdzenie czy sposób zarządzania projektem umożliwia jego sukces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Przedmioty i perspektywy audytu</a:t>
            </a:r>
          </a:p>
        </p:txBody>
      </p:sp>
      <p:sp>
        <p:nvSpPr>
          <p:cNvPr id="12292" name="AutoShape 5"/>
          <p:cNvSpPr>
            <a:spLocks noChangeArrowheads="1"/>
          </p:cNvSpPr>
          <p:nvPr/>
        </p:nvSpPr>
        <p:spPr bwMode="auto">
          <a:xfrm>
            <a:off x="388938" y="17192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3" name="AutoShape 6"/>
          <p:cNvSpPr>
            <a:spLocks noChangeArrowheads="1"/>
          </p:cNvSpPr>
          <p:nvPr/>
        </p:nvSpPr>
        <p:spPr bwMode="auto">
          <a:xfrm>
            <a:off x="388938" y="36972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81013" y="2747963"/>
            <a:ext cx="83820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Technika o najlepszej skuteczności wykrywania niezgodności (od 50% do 80%; średnia 60%; dla testowania średnia 30%, max 50%)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Stosowane dla „elitarnych” systemów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Dlaczego nie są powszechne?</a:t>
            </a:r>
          </a:p>
          <a:p>
            <a:pPr lvl="1" defTabSz="762000"/>
            <a:r>
              <a:rPr lang="pl-PL" altLang="pl-PL" sz="2000" smtClean="0"/>
              <a:t>trudne w sprzedaży: nie potrzeba narzędzi, potrzeba planowania i kompetentnych ludzi</a:t>
            </a:r>
          </a:p>
          <a:p>
            <a:pPr lvl="1" defTabSz="762000"/>
            <a:r>
              <a:rPr lang="pl-PL" altLang="pl-PL" sz="2000" smtClean="0"/>
              <a:t>analiza kosztów i zysków nie jest prosta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20675" y="1035050"/>
            <a:ext cx="8823325" cy="1323975"/>
          </a:xfrm>
          <a:prstGeom prst="rect">
            <a:avLst/>
          </a:prstGeom>
          <a:solidFill>
            <a:srgbClr val="FFFFCC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Inspekcja to formalna technika oceny, w której wymagania na oprogramowanie, projekt lub kod są szczegółowo badane przez osobę lub grupę osób nie będących autorami, w celu identyfikacji błędów, naruszenia standardów i innych problemów [IEEE Std. 729-1983]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Inspekcje</a:t>
            </a:r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179388" y="34559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18" name="AutoShape 8"/>
          <p:cNvSpPr>
            <a:spLocks noChangeArrowheads="1"/>
          </p:cNvSpPr>
          <p:nvPr/>
        </p:nvSpPr>
        <p:spPr bwMode="auto">
          <a:xfrm>
            <a:off x="180975" y="38449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19" name="AutoShape 9"/>
          <p:cNvSpPr>
            <a:spLocks noChangeArrowheads="1"/>
          </p:cNvSpPr>
          <p:nvPr/>
        </p:nvSpPr>
        <p:spPr bwMode="auto">
          <a:xfrm>
            <a:off x="180975" y="28178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30238" y="1471613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Sesje są zaplanowane i przygotowane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Błędy i problemy są notowane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Wykonywana przez techników dla techników (bez udziału kierownictwa)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Dane nie są wykorzystywane do oceny pracowników (?)</a:t>
            </a:r>
          </a:p>
          <a:p>
            <a:pPr lvl="1" defTabSz="762000">
              <a:spcBef>
                <a:spcPct val="0"/>
              </a:spcBef>
              <a:spcAft>
                <a:spcPct val="35000"/>
              </a:spcAft>
            </a:pPr>
            <a:r>
              <a:rPr lang="pl-PL" altLang="pl-PL" sz="1600" smtClean="0"/>
              <a:t>Ocena produktu =&gt; pośrednia ocena pracownika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Zasoby na inspekcje są gwarantowane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Błędy są wykorzystywane w poprawie procesu programowego (prewencja)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Proces inspekcji jest mierzony</a:t>
            </a:r>
          </a:p>
          <a:p>
            <a:pPr defTabSz="762000">
              <a:spcBef>
                <a:spcPct val="0"/>
              </a:spcBef>
              <a:spcAft>
                <a:spcPct val="35000"/>
              </a:spcAft>
              <a:buFont typeface="Monotype Sorts" pitchFamily="2" charset="2"/>
              <a:buNone/>
            </a:pPr>
            <a:r>
              <a:rPr lang="pl-PL" altLang="pl-PL" sz="2000" smtClean="0"/>
              <a:t>Proces inspekcji jest poprawiany 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Cechy inspekcji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211138" y="34940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212725" y="19796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212725" y="241776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212725" y="15509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214313" y="28241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5" name="AutoShape 11"/>
          <p:cNvSpPr>
            <a:spLocks noChangeArrowheads="1"/>
          </p:cNvSpPr>
          <p:nvPr/>
        </p:nvSpPr>
        <p:spPr bwMode="auto">
          <a:xfrm>
            <a:off x="211138" y="39227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6" name="AutoShape 12"/>
          <p:cNvSpPr>
            <a:spLocks noChangeArrowheads="1"/>
          </p:cNvSpPr>
          <p:nvPr/>
        </p:nvSpPr>
        <p:spPr bwMode="auto">
          <a:xfrm>
            <a:off x="211138" y="46323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7" name="AutoShape 13"/>
          <p:cNvSpPr>
            <a:spLocks noChangeArrowheads="1"/>
          </p:cNvSpPr>
          <p:nvPr/>
        </p:nvSpPr>
        <p:spPr bwMode="auto">
          <a:xfrm>
            <a:off x="212725" y="50323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295400"/>
            <a:ext cx="8458200" cy="4943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Wzrost produktywności od 30% do 100%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Skrócenie czasu projektu od 10% do 30%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Skrócenie kosztu i czasu wykonywania testów (mniej błędów, mniej testów regresyjnych)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Znacznie mniejsze koszty pielęgnacji (naprawczej)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Poprawa procesu programowego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Dostarczanie na czas (bo wcześnie wiemy o problemach)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Większy komfort pracy (brak presji czasu i nadgodzin)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Zwiększenie motywacji</a:t>
            </a:r>
          </a:p>
          <a:p>
            <a:pPr lvl="1" defTabSz="762000"/>
            <a:r>
              <a:rPr lang="pl-PL" altLang="pl-PL" sz="2000" smtClean="0"/>
              <a:t>świadomość, że produkt będzie oceniany (wybór pomiędzy byciem zażenowanym a dumnym)</a:t>
            </a:r>
          </a:p>
          <a:p>
            <a:pPr lvl="1" defTabSz="762000"/>
            <a:r>
              <a:rPr lang="pl-PL" altLang="pl-PL" sz="2000" smtClean="0"/>
              <a:t>nauka przez znajdowanie błędów</a:t>
            </a:r>
          </a:p>
          <a:p>
            <a:pPr defTabSz="762000">
              <a:buFont typeface="Monotype Sorts" pitchFamily="2" charset="2"/>
              <a:buNone/>
            </a:pPr>
            <a:r>
              <a:rPr lang="pl-PL" altLang="pl-PL" sz="2000" smtClean="0"/>
              <a:t>Mniejsze koszty marketingu („przykrywanie” braku jakości)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Korzyści z inspekcji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77788" y="13303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77788" y="34385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77788" y="38115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77788" y="419893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77788" y="56134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9" name="AutoShape 10"/>
          <p:cNvSpPr>
            <a:spLocks noChangeArrowheads="1"/>
          </p:cNvSpPr>
          <p:nvPr/>
        </p:nvSpPr>
        <p:spPr bwMode="auto">
          <a:xfrm>
            <a:off x="77788" y="20891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77788" y="27352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77788" y="31099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72" name="AutoShape 13"/>
          <p:cNvSpPr>
            <a:spLocks noChangeArrowheads="1"/>
          </p:cNvSpPr>
          <p:nvPr/>
        </p:nvSpPr>
        <p:spPr bwMode="auto">
          <a:xfrm>
            <a:off x="77788" y="17176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Zagrożenia inspekcji</a:t>
            </a:r>
          </a:p>
        </p:txBody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52488" y="1360488"/>
            <a:ext cx="7772400" cy="4114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pl-PL" altLang="pl-PL" sz="2000" smtClean="0"/>
              <a:t>Ocena osób na podstawie zebranych metryk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Złe prowadzenie inspekcji - mała efektywność i skuteczność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Słabi kontrolerzy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Kontrola indywidualna niewystarczająca (jakość i ilość)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Skłonność autora do lekceważenia defektów na etapie opracowywania dokumentów (“inspekcja wskaże błędy...”)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Dyskusje o rozwiązaniach podczas spotkania kontrolnego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Poczucie zagrożenia u autora - obrona własnych rozwiązań, często na podstawie drugorzędnych lub wydumanych argumentów (syndrom NIH - </a:t>
            </a:r>
            <a:r>
              <a:rPr lang="pl-PL" altLang="pl-PL" sz="2000" i="1" smtClean="0"/>
              <a:t>Not Invented Here</a:t>
            </a:r>
            <a:r>
              <a:rPr lang="pl-PL" altLang="pl-PL" sz="200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Krytyczne nastawienie do autora programu, „czepialstwo”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96888" y="13652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96888" y="35369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96888" y="21240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495300" y="24860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496888" y="28717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496888" y="17526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4" name="AutoShape 11"/>
          <p:cNvSpPr>
            <a:spLocks noChangeArrowheads="1"/>
          </p:cNvSpPr>
          <p:nvPr/>
        </p:nvSpPr>
        <p:spPr bwMode="auto">
          <a:xfrm>
            <a:off x="496888" y="39084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5" name="AutoShape 12"/>
          <p:cNvSpPr>
            <a:spLocks noChangeArrowheads="1"/>
          </p:cNvSpPr>
          <p:nvPr/>
        </p:nvSpPr>
        <p:spPr bwMode="auto">
          <a:xfrm>
            <a:off x="496888" y="49164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Przebieg inspekcji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548063" y="855663"/>
            <a:ext cx="127635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Inicjowanie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3554413" y="1566863"/>
            <a:ext cx="126365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Planowanie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3155950" y="2297113"/>
            <a:ext cx="205740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Spotkanie inicjujące</a:t>
            </a: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2387600" y="4325938"/>
            <a:ext cx="360680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Spotkanie kontrolne (burza mózgów)</a:t>
            </a:r>
          </a:p>
        </p:txBody>
      </p:sp>
      <p:sp>
        <p:nvSpPr>
          <p:cNvPr id="18439" name="Text Box 11"/>
          <p:cNvSpPr txBox="1">
            <a:spLocks noChangeArrowheads="1"/>
          </p:cNvSpPr>
          <p:nvPr/>
        </p:nvSpPr>
        <p:spPr bwMode="auto">
          <a:xfrm>
            <a:off x="2676525" y="5056188"/>
            <a:ext cx="301625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Redakcja dokumentu inspekcji</a:t>
            </a:r>
          </a:p>
        </p:txBody>
      </p:sp>
      <p:grpSp>
        <p:nvGrpSpPr>
          <p:cNvPr id="18440" name="Group 14"/>
          <p:cNvGrpSpPr>
            <a:grpSpLocks/>
          </p:cNvGrpSpPr>
          <p:nvPr/>
        </p:nvGrpSpPr>
        <p:grpSpPr bwMode="auto">
          <a:xfrm>
            <a:off x="720725" y="3309938"/>
            <a:ext cx="6929438" cy="379412"/>
            <a:chOff x="454" y="1989"/>
            <a:chExt cx="4365" cy="239"/>
          </a:xfrm>
        </p:grpSpPr>
        <p:sp>
          <p:nvSpPr>
            <p:cNvPr id="18452" name="Text Box 9"/>
            <p:cNvSpPr txBox="1">
              <a:spLocks noChangeArrowheads="1"/>
            </p:cNvSpPr>
            <p:nvPr/>
          </p:nvSpPr>
          <p:spPr bwMode="auto">
            <a:xfrm>
              <a:off x="454" y="1989"/>
              <a:ext cx="1456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Kontrola indywidualna</a:t>
              </a:r>
            </a:p>
          </p:txBody>
        </p:sp>
        <p:sp>
          <p:nvSpPr>
            <p:cNvPr id="18453" name="Text Box 12"/>
            <p:cNvSpPr txBox="1">
              <a:spLocks noChangeArrowheads="1"/>
            </p:cNvSpPr>
            <p:nvPr/>
          </p:nvSpPr>
          <p:spPr bwMode="auto">
            <a:xfrm>
              <a:off x="3363" y="1989"/>
              <a:ext cx="1456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800"/>
                <a:t>Kontrola indywidualna</a:t>
              </a:r>
            </a:p>
          </p:txBody>
        </p:sp>
      </p:grp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2509838" y="5786438"/>
            <a:ext cx="3352800" cy="37941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Dystrybucja wniosków z inspekcji</a:t>
            </a:r>
          </a:p>
        </p:txBody>
      </p:sp>
      <p:sp>
        <p:nvSpPr>
          <p:cNvPr id="18442" name="Line 16"/>
          <p:cNvSpPr>
            <a:spLocks noChangeShapeType="1"/>
          </p:cNvSpPr>
          <p:nvPr/>
        </p:nvSpPr>
        <p:spPr bwMode="auto">
          <a:xfrm>
            <a:off x="4184650" y="1236663"/>
            <a:ext cx="0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3" name="Line 18"/>
          <p:cNvSpPr>
            <a:spLocks noChangeShapeType="1"/>
          </p:cNvSpPr>
          <p:nvPr/>
        </p:nvSpPr>
        <p:spPr bwMode="auto">
          <a:xfrm>
            <a:off x="4184650" y="5414963"/>
            <a:ext cx="0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>
            <a:off x="4184650" y="1952625"/>
            <a:ext cx="0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5" name="Line 20"/>
          <p:cNvSpPr>
            <a:spLocks noChangeShapeType="1"/>
          </p:cNvSpPr>
          <p:nvPr/>
        </p:nvSpPr>
        <p:spPr bwMode="auto">
          <a:xfrm>
            <a:off x="4184650" y="4705350"/>
            <a:ext cx="0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 flipH="1">
            <a:off x="2647950" y="2671763"/>
            <a:ext cx="841375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4960938" y="2671763"/>
            <a:ext cx="741362" cy="655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>
            <a:off x="4194175" y="268446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>
            <a:off x="3686175" y="3513138"/>
            <a:ext cx="1163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2684463" y="3686175"/>
            <a:ext cx="952500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51" name="Line 27"/>
          <p:cNvSpPr>
            <a:spLocks noChangeShapeType="1"/>
          </p:cNvSpPr>
          <p:nvPr/>
        </p:nvSpPr>
        <p:spPr bwMode="auto">
          <a:xfrm flipH="1">
            <a:off x="4762500" y="3686175"/>
            <a:ext cx="990600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Kroki inspekcji (1)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3413" y="941388"/>
            <a:ext cx="851058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Inicjowanie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zgłoszenie potrzeby inspekcji; wyłonienie lidera inspekcji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Planowanie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lider ustala uczestników, listy kontrolne, zbiory reguł, tempo kontroli, daty spotkań kontrolnych 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Spotkanie inicjujące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ustalenie ról, ustalenie celów i oczekiwań, dystrybucja dokumentu, szkolenie w inspekcjach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Kontrola indywidualna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uczestnicy sprawdzają dokument względem zadanych kryteriów, reguł i list kontrolnych (znaleźć jak najwięcej unikalnych błędów)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Spotkanie kontrolne (burza mózgów)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Notowanie uwag z kontroli indywidualnej;</a:t>
            </a:r>
          </a:p>
          <a:p>
            <a:pPr lvl="1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Każda uwaga jest kwalifikowana jako „zagadnienie” (potencjalny błąd), „pytanie o intencję”, „propozycja poprawy procesu”; Szukanie nowych zagadnień; Poprawa procesu inspekcji.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57175" y="16097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55588" y="10064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255588" y="25542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257175" y="43561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57175" y="34559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Kroki inspekcji (2)</a:t>
            </a:r>
          </a:p>
        </p:txBody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71538" y="1071563"/>
            <a:ext cx="8272462" cy="52927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pl-PL" altLang="pl-PL" sz="2000" smtClean="0"/>
              <a:t>Poprawa produktu: edytor (najczęściej autor) rozwiązuje zagadnienia; prawdziwy problem może być inny niż jest to zgłoszone; dokument jest redagowany by uniknąć błędnych interpretacji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Kontynuacja: lider sprawdza, że obsłużono wszystkie zagadnienia: są poprawione lub są w systemie zarządzania konfiguracją; sprawdza kompletność a nie poprawność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Decyzja o gotowości: lider podejmuje decyzję czy produkt jest gotowy do przekazania dalej (np. liczba błędów w określonym limicie)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Rozpowszechnienie dokumentu</a:t>
            </a:r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Burza mózgów ma na celu identyfikację przyczyn błędów (max 10 najpoważniejszych) i propozycji poprawy procesu programowego, by błędy te nie powtórzyły się w przyszłości; idee są notowane bez ich głębokiej oceny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336550" y="20272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38138" y="11112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336550" y="41338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336550" y="37338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336550" y="30543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Rodzaje testów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8613" y="1157288"/>
            <a:ext cx="596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Testy można klasyfikować z różnych punktów widzenia: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09638" y="1836738"/>
            <a:ext cx="80279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Wykrywanie błędów</a:t>
            </a:r>
            <a:r>
              <a:rPr lang="pl-PL" altLang="pl-PL"/>
              <a:t>, czyli testy, których głównym celem jest wykrycie jak największej liczby błędów w programie</a:t>
            </a:r>
          </a:p>
          <a:p>
            <a:endParaRPr lang="pl-PL" altLang="pl-PL"/>
          </a:p>
          <a:p>
            <a:r>
              <a:rPr lang="pl-PL" altLang="pl-PL" b="1"/>
              <a:t>Testy statystyczne</a:t>
            </a:r>
            <a:r>
              <a:rPr lang="pl-PL" altLang="pl-PL"/>
              <a:t>, których celem jest wykrycie przyczyn najczęstszych błędnych wykonań oraz ocena niezawodności systemu.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28613" y="3730625"/>
            <a:ext cx="7532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Z punktu widzenia techniki wykonywania testów można je podzielić na: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09638" y="4311650"/>
            <a:ext cx="8043862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pl-PL" altLang="pl-PL" b="1" dirty="0" smtClean="0"/>
              <a:t>Testy dynamiczne</a:t>
            </a:r>
            <a:r>
              <a:rPr lang="pl-PL" altLang="pl-PL" dirty="0" smtClean="0"/>
              <a:t>, które polegają na wykonywaniu (fragmentów) programu i porównywaniu uzyskanych wyników z wynikami poprawnymi,</a:t>
            </a:r>
          </a:p>
          <a:p>
            <a:pPr>
              <a:spcBef>
                <a:spcPts val="600"/>
              </a:spcBef>
              <a:defRPr/>
            </a:pPr>
            <a:r>
              <a:rPr lang="pl-PL" altLang="pl-PL" b="1" dirty="0" smtClean="0"/>
              <a:t>Testy statyczne</a:t>
            </a:r>
            <a:r>
              <a:rPr lang="pl-PL" altLang="pl-PL" dirty="0" smtClean="0"/>
              <a:t>, oparte na analizie kodu (wykonywanie kodu w myśli). Dla większych programów (&gt; 20 linii) mało efektywne.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l-PL" altLang="pl-PL" sz="1800" i="1" dirty="0" smtClean="0"/>
              <a:t>Metody matematyczne weryfikacji programów można uważać za testy statyczne ale w tej roli okazały się nieefektywne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471488" y="19018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71488" y="28209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69900" y="43688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469900" y="50482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Błąd i błędne wykonanie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4338" y="1181100"/>
            <a:ext cx="85788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2400" b="1" dirty="0" smtClean="0"/>
              <a:t>Błąd</a:t>
            </a:r>
            <a:r>
              <a:rPr lang="pl-PL" altLang="pl-PL" sz="2400" dirty="0" smtClean="0"/>
              <a:t> (</a:t>
            </a:r>
            <a:r>
              <a:rPr lang="pl-PL" altLang="pl-PL" sz="2400" i="1" dirty="0" err="1" smtClean="0"/>
              <a:t>failure</a:t>
            </a:r>
            <a:r>
              <a:rPr lang="pl-PL" altLang="pl-PL" sz="2400" i="1" dirty="0" smtClean="0"/>
              <a:t>, error</a:t>
            </a:r>
            <a:r>
              <a:rPr lang="pl-PL" altLang="pl-PL" sz="2400" dirty="0" smtClean="0"/>
              <a:t>) - niepoprawna konstrukcja znajdująca się w programie, która może doprowadzić do niewłaściwego działania.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 smtClean="0"/>
              <a:t>Pojęcie „błędu” jest w pewnym stopniu relatywne i subiektywne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 smtClean="0"/>
              <a:t>„Błąd” może oznaczać sytuację nie do przewidzenia w trakcie pisania programu, np. stworzenie luki, przez którą wcisnął się haker</a:t>
            </a:r>
          </a:p>
          <a:p>
            <a:pPr>
              <a:defRPr/>
            </a:pPr>
            <a:endParaRPr lang="pl-PL" altLang="pl-PL" dirty="0" smtClean="0"/>
          </a:p>
          <a:p>
            <a:pPr>
              <a:defRPr/>
            </a:pPr>
            <a:r>
              <a:rPr lang="pl-PL" altLang="pl-PL" sz="2400" b="1" dirty="0" smtClean="0"/>
              <a:t>Błędne wykonanie</a:t>
            </a:r>
            <a:r>
              <a:rPr lang="pl-PL" altLang="pl-PL" sz="2400" dirty="0" smtClean="0"/>
              <a:t> (</a:t>
            </a:r>
            <a:r>
              <a:rPr lang="pl-PL" altLang="pl-PL" sz="2400" i="1" dirty="0" err="1" smtClean="0"/>
              <a:t>failure</a:t>
            </a:r>
            <a:r>
              <a:rPr lang="pl-PL" altLang="pl-PL" sz="2400" dirty="0" smtClean="0"/>
              <a:t>) - niepoprawne działanie systemu w trakcie jego pracy.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14338" y="4011613"/>
            <a:ext cx="739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Błąd może prowadzić do różnych błędnych wykonań.</a:t>
            </a:r>
          </a:p>
          <a:p>
            <a:r>
              <a:rPr lang="pl-PL" altLang="pl-PL"/>
              <a:t>To samo błędne wykonanie może być spowodowane różnymi błędami.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4338" y="4951413"/>
            <a:ext cx="8355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Proces weryfikacji oprogramowania można określić jako poszukiwanie i usuwanie błędów na podstawie obserwacji błędnych wykonań oraz innych testów.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Faza testowania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27000" y="852488"/>
            <a:ext cx="8839200" cy="13493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30250" y="925513"/>
            <a:ext cx="1943100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Określenie wymagań</a:t>
            </a:r>
            <a:endParaRPr lang="pl-PL" altLang="pl-PL" sz="14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2914650" y="925513"/>
            <a:ext cx="1392238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Projektowanie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545013" y="925513"/>
            <a:ext cx="1428750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Implementacja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084888" y="900113"/>
            <a:ext cx="1323975" cy="3984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800" b="1"/>
              <a:t>Testowanie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7519988" y="925513"/>
            <a:ext cx="1277937" cy="3651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27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Konserwacja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735013" y="1268413"/>
            <a:ext cx="806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722313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7407275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6097588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427538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2781300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8791575" y="118745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92088" y="15049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Faza strategiczna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216150" y="150495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Analiza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288925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1801813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2079625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296863" y="1519238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084388" y="1519238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3294063" y="1438275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775450" y="1506538"/>
            <a:ext cx="96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Instalacja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6856413" y="1439863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6858000" y="1520825"/>
            <a:ext cx="823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7680325" y="1439863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2224088" y="179070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2225675" y="1871663"/>
            <a:ext cx="52085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7419975" y="1790700"/>
            <a:ext cx="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4251325" y="1801813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Dokumentacja</a:t>
            </a:r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6126163" y="1274763"/>
            <a:ext cx="12747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328613" y="2479675"/>
            <a:ext cx="3738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Rozróżnia się następujące terminy: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65125" y="3149600"/>
            <a:ext cx="85931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Weryfikacja</a:t>
            </a:r>
            <a:r>
              <a:rPr lang="pl-PL" altLang="pl-PL"/>
              <a:t> (</a:t>
            </a:r>
            <a:r>
              <a:rPr lang="pl-PL" altLang="pl-PL" i="1"/>
              <a:t>verification</a:t>
            </a:r>
            <a:r>
              <a:rPr lang="pl-PL" altLang="pl-PL"/>
              <a:t>) - testowanie zgodności systemu z wymaganiami zdefiniowanymi w fazie określenia wymagań. </a:t>
            </a:r>
          </a:p>
          <a:p>
            <a:endParaRPr lang="pl-PL" altLang="pl-PL"/>
          </a:p>
          <a:p>
            <a:r>
              <a:rPr lang="pl-PL" altLang="pl-PL" b="1"/>
              <a:t>Atestowanie</a:t>
            </a:r>
            <a:r>
              <a:rPr lang="pl-PL" altLang="pl-PL"/>
              <a:t> (</a:t>
            </a:r>
            <a:r>
              <a:rPr lang="pl-PL" altLang="pl-PL" i="1"/>
              <a:t>validation</a:t>
            </a:r>
            <a:r>
              <a:rPr lang="pl-PL" altLang="pl-PL"/>
              <a:t>) - ocena systemu lub komponentu podczas lub na końcu procesu jego rozwoju na zgodności z wyspecyfikowanymi wymaganiami. Atestowanie jest więc weryfikacją końcową.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465138" y="4992688"/>
            <a:ext cx="5353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Dwa główne cele testowania:</a:t>
            </a:r>
          </a:p>
          <a:p>
            <a:r>
              <a:rPr lang="pl-PL" altLang="pl-PL"/>
              <a:t>	- wykrycie i usunięcie błędów w systemie</a:t>
            </a:r>
          </a:p>
          <a:p>
            <a:r>
              <a:rPr lang="pl-PL" altLang="pl-PL"/>
              <a:t>	- ocena niezawodności systemu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Typowe fazy testowania systemu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36588" y="1701800"/>
            <a:ext cx="83312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b="1" dirty="0" smtClean="0"/>
              <a:t>Testy modułów</a:t>
            </a:r>
            <a:r>
              <a:rPr lang="pl-PL" altLang="pl-PL" dirty="0" smtClean="0"/>
              <a:t>: Są one wykonywane już w fazie implementacji bezpośrednio po zakończeniu realizacji poszczególnych modułów</a:t>
            </a:r>
          </a:p>
          <a:p>
            <a:pPr>
              <a:defRPr/>
            </a:pPr>
            <a:endParaRPr lang="pl-PL" altLang="pl-PL" dirty="0" smtClean="0"/>
          </a:p>
          <a:p>
            <a:pPr>
              <a:defRPr/>
            </a:pPr>
            <a:r>
              <a:rPr lang="pl-PL" altLang="pl-PL" b="1" dirty="0" smtClean="0"/>
              <a:t>Testy systemu</a:t>
            </a:r>
            <a:r>
              <a:rPr lang="pl-PL" altLang="pl-PL" dirty="0" smtClean="0"/>
              <a:t>: W tej fazie integrowane są poszczególne moduły i testowane są poszczególne podsystemy oraz system jako całość</a:t>
            </a:r>
          </a:p>
          <a:p>
            <a:pPr>
              <a:defRPr/>
            </a:pPr>
            <a:endParaRPr lang="pl-PL" altLang="pl-PL" dirty="0" smtClean="0"/>
          </a:p>
          <a:p>
            <a:pPr>
              <a:defRPr/>
            </a:pPr>
            <a:r>
              <a:rPr lang="pl-PL" altLang="pl-PL" b="1" dirty="0" smtClean="0"/>
              <a:t>Testy akceptacji</a:t>
            </a:r>
            <a:r>
              <a:rPr lang="pl-PL" altLang="pl-PL" dirty="0" smtClean="0"/>
              <a:t> (</a:t>
            </a:r>
            <a:r>
              <a:rPr lang="pl-PL" altLang="pl-PL" i="1" dirty="0" err="1" smtClean="0"/>
              <a:t>acceptance</a:t>
            </a:r>
            <a:r>
              <a:rPr lang="pl-PL" altLang="pl-PL" i="1" dirty="0" smtClean="0"/>
              <a:t> </a:t>
            </a:r>
            <a:r>
              <a:rPr lang="pl-PL" altLang="pl-PL" i="1" dirty="0" err="1" smtClean="0"/>
              <a:t>testing</a:t>
            </a:r>
            <a:r>
              <a:rPr lang="pl-PL" altLang="pl-PL" dirty="0" smtClean="0"/>
              <a:t>):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 smtClean="0"/>
              <a:t>Przekazanie do przetestowania przyszłemu użytkownikowi - testy </a:t>
            </a:r>
            <a:r>
              <a:rPr lang="pl-PL" altLang="pl-PL" b="1" dirty="0" smtClean="0"/>
              <a:t>alfa</a:t>
            </a:r>
            <a:endParaRPr lang="pl-PL" altLang="pl-PL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 smtClean="0"/>
              <a:t>W przypadku oprogramowania sprzedawanego rynkowo: nieodpłatne przekazanie oprogramowania grupie użytkowników - testy </a:t>
            </a:r>
            <a:r>
              <a:rPr lang="pl-PL" altLang="pl-PL" b="1" dirty="0" smtClean="0"/>
              <a:t>beta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altLang="pl-PL" dirty="0" smtClean="0"/>
              <a:t>Mówi się także o oprogramowaniu w </a:t>
            </a:r>
            <a:r>
              <a:rPr lang="pl-PL" altLang="pl-PL" b="1" i="1" dirty="0" smtClean="0"/>
              <a:t>wersji beta, </a:t>
            </a:r>
            <a:r>
              <a:rPr lang="pl-PL" altLang="pl-PL" dirty="0" smtClean="0"/>
              <a:t>czyli oprogramowaniu bez gwarancji wytwórcy (i bez obowiązku naprawy błędu)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23838" y="17780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23838" y="26479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222250" y="36020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Co podlega testowaniu (1)?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9738" y="811213"/>
            <a:ext cx="8704262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Wydajność systemu</a:t>
            </a:r>
            <a:r>
              <a:rPr lang="pl-PL" altLang="pl-PL"/>
              <a:t> i poszczególnych jego funkcji (czy jest satysfakcjonująca).</a:t>
            </a:r>
          </a:p>
          <a:p>
            <a:endParaRPr lang="pl-PL" altLang="pl-PL"/>
          </a:p>
          <a:p>
            <a:r>
              <a:rPr lang="pl-PL" altLang="pl-PL" b="1"/>
              <a:t>Interfejsy systemu</a:t>
            </a:r>
            <a:r>
              <a:rPr lang="pl-PL" altLang="pl-PL"/>
              <a:t> na zgodność z wymaganiami określonymi przez użytkowników</a:t>
            </a:r>
          </a:p>
          <a:p>
            <a:endParaRPr lang="pl-PL" altLang="pl-PL"/>
          </a:p>
          <a:p>
            <a:r>
              <a:rPr lang="pl-PL" altLang="pl-PL" b="1"/>
              <a:t>Własności operacyjne systemu</a:t>
            </a:r>
            <a:r>
              <a:rPr lang="pl-PL" altLang="pl-PL"/>
              <a:t>, np. wymagania logistyczne, organizacyjne, użyteczność/ stopień skomplikowania instrukcji kierowanych do systemu, czytelność ekranów, operacje wymagające zbyt wielu kroków, jakość komunikatów systemu, jakość informacji o błędach, jakość pomocy.</a:t>
            </a:r>
          </a:p>
          <a:p>
            <a:endParaRPr lang="pl-PL" altLang="pl-PL"/>
          </a:p>
          <a:p>
            <a:r>
              <a:rPr lang="pl-PL" altLang="pl-PL" b="1"/>
              <a:t>Testy zużycia zasobów</a:t>
            </a:r>
            <a:r>
              <a:rPr lang="pl-PL" altLang="pl-PL"/>
              <a:t>: zużycie czasu jednostki centralnej, zużycie pamięci operacyjnej, przestrzeni dyskowej, itd.</a:t>
            </a:r>
          </a:p>
          <a:p>
            <a:endParaRPr lang="pl-PL" altLang="pl-PL"/>
          </a:p>
          <a:p>
            <a:r>
              <a:rPr lang="pl-PL" altLang="pl-PL" b="1"/>
              <a:t>Zabezpieczenie systemu</a:t>
            </a:r>
            <a:r>
              <a:rPr lang="pl-PL" altLang="pl-PL"/>
              <a:t>: odporność systemu na naruszenia prywatności, tajności, integralności, spójności i dostępności. Testy powinny np. obejmować:</a:t>
            </a:r>
          </a:p>
          <a:p>
            <a:r>
              <a:rPr lang="pl-PL" altLang="pl-PL"/>
              <a:t>	- zabezpieczenie haseł użytkowników </a:t>
            </a:r>
          </a:p>
          <a:p>
            <a:r>
              <a:rPr lang="pl-PL" altLang="pl-PL"/>
              <a:t>	- testy zamykania zasobów przed niepowołanym dostępem</a:t>
            </a:r>
          </a:p>
          <a:p>
            <a:r>
              <a:rPr lang="pl-PL" altLang="pl-PL"/>
              <a:t>	- testy dostępu do plików przez niepowołanych użytkowników</a:t>
            </a:r>
          </a:p>
          <a:p>
            <a:r>
              <a:rPr lang="pl-PL" altLang="pl-PL"/>
              <a:t>	- testy na możliwość zablokowania systemu przez niepowołane osoby</a:t>
            </a:r>
          </a:p>
          <a:p>
            <a:r>
              <a:rPr lang="pl-PL" altLang="pl-PL"/>
              <a:t>	- ....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12713" y="8509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2713" y="147320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112713" y="206851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112713" y="36242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12713" y="45656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Co podlega testowaniu (2)?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03225" y="736600"/>
            <a:ext cx="87407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Przenaszalność oprogramowania</a:t>
            </a:r>
            <a:r>
              <a:rPr lang="pl-PL" altLang="pl-PL"/>
              <a:t>: czy oprogramowanie będzie działać w zróżnicowanym środowisku (np. różnych wersjach Windows, Unix), przy różnych wersjach instalacyjnych, rozmiarach zasobów, kartach graficznych, rozdzielczości ekranów, oprogramowaniu wspomagającym (bibliotekach), ...</a:t>
            </a:r>
          </a:p>
          <a:p>
            <a:endParaRPr lang="pl-PL" altLang="pl-PL"/>
          </a:p>
          <a:p>
            <a:r>
              <a:rPr lang="pl-PL" altLang="pl-PL" b="1"/>
              <a:t>Niezawodność oprogramowania</a:t>
            </a:r>
            <a:r>
              <a:rPr lang="pl-PL" altLang="pl-PL"/>
              <a:t>, zwykle mierzoną średnim czasem pomiędzy awariami. </a:t>
            </a:r>
          </a:p>
          <a:p>
            <a:endParaRPr lang="pl-PL" altLang="pl-PL"/>
          </a:p>
          <a:p>
            <a:r>
              <a:rPr lang="pl-PL" altLang="pl-PL" b="1"/>
              <a:t>Odtwarzalność oprogramowania</a:t>
            </a:r>
            <a:r>
              <a:rPr lang="pl-PL" altLang="pl-PL"/>
              <a:t> (</a:t>
            </a:r>
            <a:r>
              <a:rPr lang="pl-PL" altLang="pl-PL" i="1"/>
              <a:t>maintainability</a:t>
            </a:r>
            <a:r>
              <a:rPr lang="pl-PL" altLang="pl-PL"/>
              <a:t>), mierzoną zwykle średnim czasem reperowania oprogramowania po jego awarii. Pomiar powinien uwzględniać średni czas od zgłoszenia awarii do ponownego sprawnego działania.</a:t>
            </a:r>
          </a:p>
          <a:p>
            <a:endParaRPr lang="pl-PL" altLang="pl-PL"/>
          </a:p>
          <a:p>
            <a:r>
              <a:rPr lang="pl-PL" altLang="pl-PL" b="1"/>
              <a:t>Bezpieczeństwo oprogramowania</a:t>
            </a:r>
            <a:r>
              <a:rPr lang="pl-PL" altLang="pl-PL"/>
              <a:t>: stopień minimalizacji katastrofalnych skutków wynikających z niesprawnego działania. (Przykładem jest wyłączenie prądu podczas działania w banku i obserwacja, co się w takim przypadku stanie.)</a:t>
            </a:r>
          </a:p>
          <a:p>
            <a:endParaRPr lang="pl-PL" altLang="pl-PL"/>
          </a:p>
          <a:p>
            <a:r>
              <a:rPr lang="pl-PL" altLang="pl-PL" b="1"/>
              <a:t>Kompletność i jakość założonych funkcji systemu</a:t>
            </a:r>
            <a:r>
              <a:rPr lang="pl-PL" altLang="pl-PL"/>
              <a:t>.</a:t>
            </a:r>
          </a:p>
          <a:p>
            <a:endParaRPr lang="pl-PL" altLang="pl-PL"/>
          </a:p>
          <a:p>
            <a:r>
              <a:rPr lang="pl-PL" altLang="pl-PL" b="1"/>
              <a:t>Nie przekraczanie ograniczeń</a:t>
            </a:r>
            <a:r>
              <a:rPr lang="pl-PL" altLang="pl-PL"/>
              <a:t>, np. na zajmowaną pamięć, obciążenia procesora,... 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44450" y="7747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2863" y="56419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2863" y="22780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42863" y="32289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4450" y="44259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2863" y="62515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Co podlega testowaniu (3)?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5125" y="798513"/>
            <a:ext cx="87788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Modyfikowalność oprogramowania</a:t>
            </a:r>
            <a:r>
              <a:rPr lang="pl-PL" altLang="pl-PL"/>
              <a:t>, czyli zdolność jego do zmiany przy zmieniających się założeniach lub wymaganiach</a:t>
            </a:r>
          </a:p>
          <a:p>
            <a:endParaRPr lang="pl-PL" altLang="pl-PL"/>
          </a:p>
          <a:p>
            <a:r>
              <a:rPr lang="pl-PL" altLang="pl-PL" b="1"/>
              <a:t>Obciążalność oprogramowania</a:t>
            </a:r>
            <a:r>
              <a:rPr lang="pl-PL" altLang="pl-PL"/>
              <a:t>, tj. jego zdolność do poprawnej pracy przy ekstremalnie dużych obciążeniach. Np. maksymalnej liczbie użytkowników, bardzo dużych rozmiarach plików, dużej liczbie danych w bazie danych, ogromnych (maksymalnych) zapisach, bardzo długich liniach danych źródłowych. W tych testach czas nie odgrywa roli, chodzi wyłącznie o to, czy system poradzi sobie z ekstremalnymi rozmiarami danych lub ich komponentów oraz z maksymalnymi obciążeniami na jego wejściu. </a:t>
            </a:r>
          </a:p>
          <a:p>
            <a:endParaRPr lang="pl-PL" altLang="pl-PL"/>
          </a:p>
          <a:p>
            <a:r>
              <a:rPr lang="pl-PL" altLang="pl-PL" b="1"/>
              <a:t>Skalowalność systemu</a:t>
            </a:r>
            <a:r>
              <a:rPr lang="pl-PL" altLang="pl-PL"/>
              <a:t>, tj. spełnienie warunków (m.in. czasowych) przy znacznym wzroście obciążenia.</a:t>
            </a:r>
          </a:p>
          <a:p>
            <a:endParaRPr lang="pl-PL" altLang="pl-PL"/>
          </a:p>
          <a:p>
            <a:r>
              <a:rPr lang="pl-PL" altLang="pl-PL" b="1"/>
              <a:t>Akceptowalność systemu</a:t>
            </a:r>
            <a:r>
              <a:rPr lang="pl-PL" altLang="pl-PL"/>
              <a:t>, tj. stopień usatysfakcjonowania użytkowników. </a:t>
            </a:r>
          </a:p>
          <a:p>
            <a:endParaRPr lang="pl-PL" altLang="pl-PL"/>
          </a:p>
          <a:p>
            <a:r>
              <a:rPr lang="pl-PL" altLang="pl-PL" b="1"/>
              <a:t>Jakość dokumentacji</a:t>
            </a:r>
            <a:r>
              <a:rPr lang="pl-PL" altLang="pl-PL"/>
              <a:t>, pomocy, materiałów szkoleniowych, zmniejszenia bariery dla nowicjuszy.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8100" y="8477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8100" y="570388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8100" y="17351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8100" y="513556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8100" y="41783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Testy statystyczne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7188" y="1457325"/>
            <a:ext cx="8786812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Losowa konstrukcja danych wejściowych zgodnie z rozkładem prawdopodobieństwa tych danych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Określenie wyników poprawnego działania systemu na tych danych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Uruchomienie systemu oraz porównanie wyników jego działania z poprawnymi wynikami.</a:t>
            </a:r>
          </a:p>
        </p:txBody>
      </p: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241300" y="3289300"/>
            <a:ext cx="89027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l-PL" altLang="pl-PL" sz="1800"/>
              <a:t>Powyższe czynności powtarzane są cyklicznie.</a:t>
            </a:r>
          </a:p>
          <a:p>
            <a:pPr>
              <a:spcAft>
                <a:spcPts val="600"/>
              </a:spcAft>
            </a:pPr>
            <a:r>
              <a:rPr lang="pl-PL" altLang="pl-PL" sz="1800"/>
              <a:t>Stosowanie testów statystycznych wymaga określenia rozkładu prawdopodobieństwa danych wejściowych możliwie bliskiemu rozkładowi, który pojawi się w rzeczywistości. Dokładne przewidzenie takiego rozkładu jest trudne, w związku z czym wnioski wyciągnięte na podstawie takich testów mogą być nietrafne. </a:t>
            </a:r>
          </a:p>
          <a:p>
            <a:pPr>
              <a:spcAft>
                <a:spcPts val="600"/>
              </a:spcAft>
            </a:pPr>
            <a:r>
              <a:rPr lang="pl-PL" altLang="pl-PL" sz="1800"/>
              <a:t>Założeniem jest przetestowanie systemu w typowych sytuacjach. Istotne jest także przetestowanie systemu w sytuacjach skrajnych, nietypowych, ale dostatecznie ważnych.</a:t>
            </a:r>
          </a:p>
          <a:p>
            <a:pPr>
              <a:spcAft>
                <a:spcPts val="600"/>
              </a:spcAft>
            </a:pPr>
            <a:r>
              <a:rPr lang="pl-PL" altLang="pl-PL" sz="1800"/>
              <a:t>Istotną zaletą testów statystycznych jest możliwość ich automatyzacji, a co za tym idzie, możliwości wykonania dużej ich liczby. </a:t>
            </a:r>
          </a:p>
          <a:p>
            <a:pPr>
              <a:spcAft>
                <a:spcPts val="600"/>
              </a:spcAft>
            </a:pPr>
            <a:r>
              <a:rPr lang="pl-PL" altLang="pl-PL" sz="2400" b="1"/>
              <a:t>Testy statystyczne są mało efektywne, stosuje się je bardzo rzadko.</a:t>
            </a:r>
          </a:p>
        </p:txBody>
      </p:sp>
      <p:sp>
        <p:nvSpPr>
          <p:cNvPr id="27653" name="pole tekstowe 1"/>
          <p:cNvSpPr txBox="1">
            <a:spLocks noChangeArrowheads="1"/>
          </p:cNvSpPr>
          <p:nvPr/>
        </p:nvSpPr>
        <p:spPr bwMode="auto">
          <a:xfrm>
            <a:off x="166688" y="960438"/>
            <a:ext cx="8469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Podobne do testów z innych dziedzin wytwórczości technicznej.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Testowanie na zasadzie białej skrzynki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391400" y="60166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white-box testing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2438" y="1068388"/>
            <a:ext cx="8691562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/>
              <a:t>Tak określa się sprawdzanie wewnętrznej logiki oprogramowania. </a:t>
            </a:r>
            <a:r>
              <a:rPr lang="pl-PL" altLang="pl-PL" sz="1800"/>
              <a:t>(Lepszym  terminem byłoby „</a:t>
            </a:r>
            <a:r>
              <a:rPr lang="pl-PL" altLang="pl-PL" sz="1800" i="1"/>
              <a:t>testowanie na zasadzie szklanej skrzynki</a:t>
            </a:r>
            <a:r>
              <a:rPr lang="pl-PL" altLang="pl-PL" sz="1800"/>
              <a:t>”.)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Testowanie na zasadzie białej skrzynki pozwala sprawdzić wewnętrzną logikę programów poprzez odpowiedni dobór danych wejściowych, dzięki czemu można prześledzić wszystkie ścieżki przebiegu sterowania programu.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Tradycyjnie programiści wstawiają kod diagnostyczny do programu aby śledzić wewnętrzne przetwarzanie. Debuggery pozwalają programistom obserwować wykonanie programu krok po kroku.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Często niezbędne staje się wcześniejsze przygotowanie danych testowych lub specjalnych programów usprawniających testowanie (np. programu wywołującego testowaną procedurę z różnymi parametrami).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Dane testowe powinny być dobrane w taki sposób, aby każda ścieżka w programie była co najmniej raz przetestowana.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Ograniczeniem testowania na zasadzie białej skrzynki jest niemożliwość pokazania brakujących funkcji w programie. Wadę tę usuwa testowanie n/z czarnej skrzynki. 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98425" y="38068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8425" y="48371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00013" y="55689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00013" y="27987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Testowanie na zasadzie czarnej skrzynki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389813" y="60166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black-box testing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0075" y="928688"/>
            <a:ext cx="8542338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/>
              <a:t>Tak określa się sprawdzanie funkcji oprogramowania bez zaglądania do środka programu. Testujący traktuje sprawdzany moduł jak „czarną skrzynkę”, której wnętrze jest niewidoczne.</a:t>
            </a:r>
            <a:endParaRPr lang="pl-PL" altLang="pl-PL" sz="1800"/>
          </a:p>
          <a:p>
            <a:pPr>
              <a:spcAft>
                <a:spcPct val="35000"/>
              </a:spcAft>
            </a:pPr>
            <a:r>
              <a:rPr lang="pl-PL" altLang="pl-PL"/>
              <a:t>Testowanie na zasadzie czarnej skrzynki powinno obejmować cały zakres danych wejściowych. 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Testujący powinni podzielić dane wejściowe w „klasy równoważności”, co do których istnieje duże przypuszczenie, że będą produkować te same błędy. </a:t>
            </a:r>
            <a:r>
              <a:rPr lang="pl-PL" altLang="pl-PL" sz="1800"/>
              <a:t>Np. jeżeli testujemy wartość „Malinowski”, to prawdopodobnie w tej samej klasie równoważności jest wartość „Kowalski”. Celem jest zredukowanie „eksplozji danych testowych”.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„Klasy równoważności” mogą być również zależne od wyników zwracanych przez testowane funkcje. </a:t>
            </a:r>
            <a:r>
              <a:rPr lang="pl-PL" altLang="pl-PL" sz="1800"/>
              <a:t>Np. jeżeli wejściem jest wiek pracownika i istnieje funkcja zwracająca wartości „młodociany”, „normalny” „wiek emerytalny”, wówczas implikuje to odpowiednie klasy równoważności dla danych wejściowych.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Wiele wejść dla danych (wiele parametrów funkcji) może wymagać zastosowania pewnych systematycznych metod określania ich kombinacji, np. tablic decyzyjnych lub grafów przyczyna-skutek.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15900" y="20002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15900" y="27336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3" name="AutoShape 8"/>
          <p:cNvSpPr>
            <a:spLocks noChangeArrowheads="1"/>
          </p:cNvSpPr>
          <p:nvPr/>
        </p:nvSpPr>
        <p:spPr bwMode="auto">
          <a:xfrm>
            <a:off x="215900" y="425767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4" name="AutoShape 9"/>
          <p:cNvSpPr>
            <a:spLocks noChangeArrowheads="1"/>
          </p:cNvSpPr>
          <p:nvPr/>
        </p:nvSpPr>
        <p:spPr bwMode="auto">
          <a:xfrm>
            <a:off x="215900" y="54991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2714625"/>
            <a:ext cx="9144000" cy="4206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Weryfikacja oznacza...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14350" y="785813"/>
            <a:ext cx="862965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/>
              <a:t>Przeglądy, inspekcje, testowanie, sprawdzanie, audytowanie lub inną działalność ustalającą i dokumentującą czy składowe, procesy, usługi lub dokumenty zgadzają się z wyspecyfikowanymi wymaganiami.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Oceny systemu lub komponentu mające na celu określenie czy produkt w danej fazie rozwoju oprogramowania spełnia warunki zakładane podczas startu tej fazy.</a:t>
            </a:r>
          </a:p>
          <a:p>
            <a:pPr>
              <a:spcAft>
                <a:spcPct val="30000"/>
              </a:spcAft>
            </a:pPr>
            <a:endParaRPr lang="pl-PL" altLang="pl-PL" sz="1200"/>
          </a:p>
          <a:p>
            <a:pPr>
              <a:spcAft>
                <a:spcPct val="30000"/>
              </a:spcAft>
            </a:pPr>
            <a:r>
              <a:rPr lang="pl-PL" altLang="pl-PL" b="1"/>
              <a:t>Weryfikacja włącza następujące czynności: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Przeglądy techniczne oraz inspekcje oprogramowania.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Sprawdzanie czy wymagania na oprogramowanie są zgodne z wymaganiami użytkownika.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Sprawdzanie czy komponenty projektu są zgodne z wymaganiami na oprogramowanie.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Testowanie jednostek oprogramowania (modułów).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Testowanie integracji oprogramowania, testowanie systemu.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Testowanie akceptacji systemu przez użytkowników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Audyt.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168275" y="314166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68275" y="35639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68275" y="61674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168275" y="49911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166688" y="54165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168275" y="822325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168275" y="184785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32" name="AutoShape 13"/>
          <p:cNvSpPr>
            <a:spLocks noChangeArrowheads="1"/>
          </p:cNvSpPr>
          <p:nvPr/>
        </p:nvSpPr>
        <p:spPr bwMode="auto">
          <a:xfrm>
            <a:off x="168275" y="425291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33" name="AutoShape 15"/>
          <p:cNvSpPr>
            <a:spLocks noChangeArrowheads="1"/>
          </p:cNvSpPr>
          <p:nvPr/>
        </p:nvSpPr>
        <p:spPr bwMode="auto">
          <a:xfrm>
            <a:off x="168275" y="5799138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Związek faz projektu z fazami testowania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1600" y="1550988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Definicja wymagań użytkownika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63613" y="2755900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Definicja wymagań na oprogramowanie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46250" y="3854450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Projektowanie architektury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492375" y="4957763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Szczegółowe projektowanie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697288" y="5995988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Kodowanie</a:t>
            </a:r>
          </a:p>
          <a:p>
            <a:pPr algn="ctr"/>
            <a:endParaRPr lang="pl-PL" altLang="pl-PL" sz="160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967288" y="4957763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Testowanie modułów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722938" y="3854450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Testowanie </a:t>
            </a:r>
          </a:p>
          <a:p>
            <a:pPr algn="ctr"/>
            <a:r>
              <a:rPr lang="pl-PL" altLang="pl-PL" sz="1600"/>
              <a:t>integracji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397625" y="2755900"/>
            <a:ext cx="1933575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Testowanie całości systemu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959600" y="1550988"/>
            <a:ext cx="2082800" cy="5937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Testowanie akceptacji użytkowników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81013" y="1200150"/>
            <a:ext cx="309562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200150" y="2139950"/>
            <a:ext cx="495300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2189163" y="3365500"/>
            <a:ext cx="407987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3105150" y="4454525"/>
            <a:ext cx="420688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3959225" y="5554663"/>
            <a:ext cx="38258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4948238" y="5567363"/>
            <a:ext cx="384175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5826125" y="4454525"/>
            <a:ext cx="407988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6742113" y="3365500"/>
            <a:ext cx="433387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V="1">
            <a:off x="7694613" y="2127250"/>
            <a:ext cx="519112" cy="631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8672513" y="1212850"/>
            <a:ext cx="258762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12788" y="922338"/>
            <a:ext cx="1947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Decyzja o budowie oprogramowania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243763" y="915988"/>
            <a:ext cx="1947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Zaakceptowane oprogramowanie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4429125" y="5270500"/>
            <a:ext cx="5445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>
            <a:off x="3665538" y="4149725"/>
            <a:ext cx="2054225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2911475" y="3060700"/>
            <a:ext cx="3476625" cy="1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2058988" y="1811338"/>
            <a:ext cx="5033962" cy="2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80963" y="5400675"/>
            <a:ext cx="2574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Fazy projektu mają swoje odpowiedniki w fazach testowania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479800" y="938213"/>
            <a:ext cx="264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800" b="1"/>
              <a:t>Tzw. „model V”</a:t>
            </a:r>
            <a:endParaRPr lang="en-US" altLang="pl-PL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9"/>
          <p:cNvSpPr>
            <a:spLocks noChangeArrowheads="1"/>
          </p:cNvSpPr>
          <p:nvPr/>
        </p:nvSpPr>
        <p:spPr bwMode="auto">
          <a:xfrm>
            <a:off x="0" y="2239963"/>
            <a:ext cx="9144000" cy="6556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Przeglądy oprogramowania</a:t>
            </a:r>
          </a:p>
        </p:txBody>
      </p:sp>
      <p:sp>
        <p:nvSpPr>
          <p:cNvPr id="7172" name="Text Box 1027"/>
          <p:cNvSpPr txBox="1">
            <a:spLocks noChangeArrowheads="1"/>
          </p:cNvSpPr>
          <p:nvPr/>
        </p:nvSpPr>
        <p:spPr bwMode="auto">
          <a:xfrm>
            <a:off x="735013" y="900113"/>
            <a:ext cx="8407400" cy="5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/>
              <a:t>Przegląd jest procesem lub spotkaniem, podczas którego produkt roboczy lub pewien zbiór produktów roboczych jest prezentowany dla personelu projektu, kierownictwa, użytkowników, klientów lub innych zainteresowanych stron celem uzyskania komentarzy, opinii i akceptacji. 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Przeglądy mogą być formalne i nieformalne.                                              </a:t>
            </a:r>
            <a:r>
              <a:rPr lang="pl-PL" altLang="pl-PL" b="1"/>
              <a:t>Formalne przeglądy mogą mieć następującą postać:</a:t>
            </a:r>
          </a:p>
          <a:p>
            <a:pPr>
              <a:spcAft>
                <a:spcPct val="30000"/>
              </a:spcAft>
            </a:pPr>
            <a:r>
              <a:rPr lang="pl-PL" altLang="pl-PL" b="1"/>
              <a:t>Przegląd techniczny</a:t>
            </a:r>
            <a:r>
              <a:rPr lang="pl-PL" altLang="pl-PL"/>
              <a:t>. Oceniają elementy oprogramowania na zgodność postępu prac z przyjętym planem. </a:t>
            </a:r>
            <a:r>
              <a:rPr lang="pl-PL" altLang="pl-PL" sz="1800"/>
              <a:t>(Szczegóły można znaleźć w ANSI/IEEE Std 1028-1988 „</a:t>
            </a:r>
            <a:r>
              <a:rPr lang="pl-PL" altLang="pl-PL" sz="1800" i="1"/>
              <a:t>IEEE Standard for Reviews and Audits</a:t>
            </a:r>
            <a:r>
              <a:rPr lang="pl-PL" altLang="pl-PL" sz="1800"/>
              <a:t>”).</a:t>
            </a:r>
          </a:p>
          <a:p>
            <a:pPr>
              <a:spcAft>
                <a:spcPct val="30000"/>
              </a:spcAft>
            </a:pPr>
            <a:r>
              <a:rPr lang="pl-PL" altLang="pl-PL" b="1"/>
              <a:t>Przejście</a:t>
            </a:r>
            <a:r>
              <a:rPr lang="pl-PL" altLang="pl-PL"/>
              <a:t> (</a:t>
            </a:r>
            <a:r>
              <a:rPr lang="pl-PL" altLang="pl-PL" i="1"/>
              <a:t>walkthrough</a:t>
            </a:r>
            <a:r>
              <a:rPr lang="pl-PL" altLang="pl-PL"/>
              <a:t>). Wczesna ocena dokumentów, modeli, projektów i kodu. Celem jest zidentyfikowanie defektów i rozważenie możliwych rozwiązań. Wtórnym celem jest szkolenie i rozwiązanie problemów stylistycznych (np. z formą kodu, dokumentacji, interfejsów użytkownika).</a:t>
            </a:r>
          </a:p>
          <a:p>
            <a:pPr>
              <a:spcAft>
                <a:spcPct val="30000"/>
              </a:spcAft>
            </a:pPr>
            <a:r>
              <a:rPr lang="pl-PL" altLang="pl-PL" b="1"/>
              <a:t>Audyt</a:t>
            </a:r>
            <a:r>
              <a:rPr lang="pl-PL" altLang="pl-PL"/>
              <a:t>. Przeglądy potwierdzające zgodność oprogramowania z wymaganiami, specyfikacjami, zaleceniami, standardami, procedurami, instrukcjami, kontraktami i licencjami. Obiektywność audytu wymaga, aby był on przeprowadzony przez osoby niezależne od zespołu projektowego.</a:t>
            </a:r>
          </a:p>
        </p:txBody>
      </p:sp>
      <p:sp>
        <p:nvSpPr>
          <p:cNvPr id="7173" name="Text Box 1028"/>
          <p:cNvSpPr txBox="1">
            <a:spLocks noChangeArrowheads="1"/>
          </p:cNvSpPr>
          <p:nvPr/>
        </p:nvSpPr>
        <p:spPr bwMode="auto">
          <a:xfrm>
            <a:off x="8261350" y="4762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reviews</a:t>
            </a:r>
          </a:p>
        </p:txBody>
      </p:sp>
      <p:sp>
        <p:nvSpPr>
          <p:cNvPr id="7174" name="AutoShape 1030"/>
          <p:cNvSpPr>
            <a:spLocks noChangeArrowheads="1"/>
          </p:cNvSpPr>
          <p:nvPr/>
        </p:nvSpPr>
        <p:spPr bwMode="auto">
          <a:xfrm>
            <a:off x="285750" y="5257800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5" name="AutoShape 1031"/>
          <p:cNvSpPr>
            <a:spLocks noChangeArrowheads="1"/>
          </p:cNvSpPr>
          <p:nvPr/>
        </p:nvSpPr>
        <p:spPr bwMode="auto">
          <a:xfrm>
            <a:off x="284163" y="29749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6" name="AutoShape 1032"/>
          <p:cNvSpPr>
            <a:spLocks noChangeArrowheads="1"/>
          </p:cNvSpPr>
          <p:nvPr/>
        </p:nvSpPr>
        <p:spPr bwMode="auto">
          <a:xfrm>
            <a:off x="284163" y="3938588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Skład zespołu oceniającego oprogramowanie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0525" y="806450"/>
            <a:ext cx="8753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Dla poważnych projektów ocena oprogramowania nie może być wykonana w sposób amatorski. Musi być powołany zespół, którego zadaniem będzie zarówno przygotowanie testów jak i ich przeprowadzenie.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14338" y="1871663"/>
            <a:ext cx="4503737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Potencjalny skład zespołu oceniającego: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76250" y="2338388"/>
            <a:ext cx="66817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l-PL" altLang="pl-PL"/>
              <a:t> Kierownik</a:t>
            </a:r>
          </a:p>
          <a:p>
            <a:pPr>
              <a:buFontTx/>
              <a:buChar char="•"/>
            </a:pPr>
            <a:r>
              <a:rPr lang="pl-PL" altLang="pl-PL"/>
              <a:t> Sekretarz</a:t>
            </a:r>
          </a:p>
          <a:p>
            <a:pPr>
              <a:buFontTx/>
              <a:buChar char="•"/>
            </a:pPr>
            <a:r>
              <a:rPr lang="pl-PL" altLang="pl-PL"/>
              <a:t> Członkowie, w tym:</a:t>
            </a:r>
          </a:p>
          <a:p>
            <a:r>
              <a:rPr lang="pl-PL" altLang="pl-PL"/>
              <a:t> 	- użytkownicy</a:t>
            </a:r>
          </a:p>
          <a:p>
            <a:r>
              <a:rPr lang="pl-PL" altLang="pl-PL"/>
              <a:t>	- kierownik projektu oprogramowania</a:t>
            </a:r>
          </a:p>
          <a:p>
            <a:r>
              <a:rPr lang="pl-PL" altLang="pl-PL"/>
              <a:t>	- inżynierowie oprogramowania</a:t>
            </a:r>
          </a:p>
          <a:p>
            <a:r>
              <a:rPr lang="pl-PL" altLang="pl-PL"/>
              <a:t>	- bibliotekarz oprogramowania</a:t>
            </a:r>
          </a:p>
          <a:p>
            <a:r>
              <a:rPr lang="pl-PL" altLang="pl-PL"/>
              <a:t>	- personel zespołu zapewnienia jakości</a:t>
            </a:r>
          </a:p>
          <a:p>
            <a:r>
              <a:rPr lang="pl-PL" altLang="pl-PL"/>
              <a:t>	- niezależny personel weryfikacji i atestowania</a:t>
            </a:r>
          </a:p>
          <a:p>
            <a:r>
              <a:rPr lang="pl-PL" altLang="pl-PL"/>
              <a:t>	- niezależni eksperci nie związani z rozwojem projektu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1313" y="5462588"/>
            <a:ext cx="86248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Zadania kierownika</a:t>
            </a:r>
            <a:r>
              <a:rPr lang="pl-PL" altLang="pl-PL" sz="1800"/>
              <a:t>: nominacje na członków zespołu, organizacja przebiegu oceny i spotkań zespołu, rozpowszechnienie dokumentów oceny pomiędzy członków zespołu, organizacja pracy, przewodniczenie posiedzeniom, wydanie końcowego raportu, i być może inne zadania.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Co to jest audyt?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489950" y="46355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audit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2088" y="1033463"/>
            <a:ext cx="8951912" cy="535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Audytem nazywany jest niezależny przegląd i ocena jakości oprogramowania, która zapewnia zgodność z wymaganiami na oprogramowanie, a także ze specyfikacją, generalnymi założeniami, standardami, procedurami, instrukcjami, kodami oraz kontraktowymi i licencyjnymi wymaganiami.</a:t>
            </a:r>
          </a:p>
          <a:p>
            <a:endParaRPr lang="pl-PL" altLang="pl-PL"/>
          </a:p>
          <a:p>
            <a:r>
              <a:rPr lang="pl-PL" altLang="pl-PL"/>
              <a:t>Aby zapewnić obiektywność, audyt powinien być przeprowadzony przez osoby niezależne od zespołu projektowego.</a:t>
            </a:r>
          </a:p>
          <a:p>
            <a:endParaRPr lang="pl-PL" altLang="pl-PL"/>
          </a:p>
          <a:p>
            <a:r>
              <a:rPr lang="pl-PL" altLang="pl-PL"/>
              <a:t>Audyt powinien być przeprowadzany przez odpowiednią organizację audytu (w Polsce Polskie Stowarzyszenie Audytu), przez osoby posiadające uprawnienia/licencję audytorów. Wymagane jest zdanie egzaminu na audytora.</a:t>
            </a:r>
          </a:p>
          <a:p>
            <a:endParaRPr lang="pl-PL" altLang="pl-PL"/>
          </a:p>
          <a:p>
            <a:r>
              <a:rPr lang="pl-PL" altLang="pl-PL"/>
              <a:t>Reguły i zasady audytu są określone w normie:</a:t>
            </a:r>
          </a:p>
          <a:p>
            <a:r>
              <a:rPr lang="pl-PL" altLang="pl-PL"/>
              <a:t>ANSI/IEEE Std 1028-1988</a:t>
            </a:r>
            <a:r>
              <a:rPr lang="pl-PL" altLang="pl-PL" i="1"/>
              <a:t> „IEEE Standard for Reviews and Audits”.</a:t>
            </a:r>
          </a:p>
          <a:p>
            <a:endParaRPr lang="pl-PL" altLang="pl-PL" i="1"/>
          </a:p>
          <a:p>
            <a:r>
              <a:rPr lang="pl-PL" altLang="pl-PL" sz="2400" b="1">
                <a:solidFill>
                  <a:srgbClr val="FF0000"/>
                </a:solidFill>
              </a:rPr>
              <a:t>Audyt jest zwykle związany z normami jakości.</a:t>
            </a:r>
          </a:p>
          <a:p>
            <a:endParaRPr lang="pl-PL" altLang="pl-PL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Aspekty audytu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1849438" y="763588"/>
            <a:ext cx="42957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Przykłady</a:t>
            </a:r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stanu projektu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celowości projektu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procesu wytwórczego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dowolnego procesu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systemu jakości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Analiza stosowania systemu jakości</a:t>
            </a:r>
          </a:p>
          <a:p>
            <a:pPr algn="just"/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Relacje odbiorca dostawca</a:t>
            </a:r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audyt wewnętrzny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audyt zewnętrzny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audyt „trzeciej strony” </a:t>
            </a:r>
          </a:p>
          <a:p>
            <a:pPr algn="just"/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Etapy</a:t>
            </a:r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planowanie i przygotowanie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wykonywanie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raportowanie</a:t>
            </a:r>
          </a:p>
          <a:p>
            <a:pPr lvl="1" algn="just"/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zamknięcie</a:t>
            </a:r>
          </a:p>
        </p:txBody>
      </p:sp>
      <p:sp>
        <p:nvSpPr>
          <p:cNvPr id="10244" name="AutoShape 11"/>
          <p:cNvSpPr>
            <a:spLocks noChangeArrowheads="1"/>
          </p:cNvSpPr>
          <p:nvPr/>
        </p:nvSpPr>
        <p:spPr bwMode="auto">
          <a:xfrm>
            <a:off x="1411288" y="325437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5" name="AutoShape 12"/>
          <p:cNvSpPr>
            <a:spLocks noChangeArrowheads="1"/>
          </p:cNvSpPr>
          <p:nvPr/>
        </p:nvSpPr>
        <p:spPr bwMode="auto">
          <a:xfrm>
            <a:off x="1411288" y="8223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6" name="AutoShape 13"/>
          <p:cNvSpPr>
            <a:spLocks noChangeArrowheads="1"/>
          </p:cNvSpPr>
          <p:nvPr/>
        </p:nvSpPr>
        <p:spPr bwMode="auto">
          <a:xfrm>
            <a:off x="1409700" y="4767263"/>
            <a:ext cx="338138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857250"/>
            <a:ext cx="8434387" cy="536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pl-PL" altLang="pl-PL" sz="2000" smtClean="0"/>
              <a:t>Celem audytu projektu informatycznego jest dostarczenie odbiorcy i dostawcy obiektywnych, aktualnych i syntetycznych informacji o stanie całego projektu</a:t>
            </a:r>
          </a:p>
          <a:p>
            <a:pPr>
              <a:buFont typeface="Monotype Sorts" pitchFamily="2" charset="2"/>
              <a:buNone/>
            </a:pPr>
            <a:endParaRPr lang="pl-PL" altLang="pl-PL" sz="2000" smtClean="0"/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Jest to osiągane przez zbieranie dowodów, że projekt:</a:t>
            </a:r>
          </a:p>
          <a:p>
            <a:pPr lvl="1">
              <a:buFontTx/>
              <a:buNone/>
            </a:pPr>
            <a:r>
              <a:rPr lang="pl-PL" altLang="pl-PL" sz="2000" smtClean="0"/>
              <a:t>- posiada możliwości (zasoby, kompetencje, metody, standardy) by osiągnąć sukces, </a:t>
            </a:r>
          </a:p>
          <a:p>
            <a:pPr lvl="1">
              <a:buFontTx/>
              <a:buNone/>
            </a:pPr>
            <a:r>
              <a:rPr lang="pl-PL" altLang="pl-PL" sz="2000" smtClean="0"/>
              <a:t>- optymalnie wykorzystuje te możliwości,</a:t>
            </a:r>
          </a:p>
          <a:p>
            <a:pPr lvl="1">
              <a:buFontTx/>
              <a:buNone/>
            </a:pPr>
            <a:r>
              <a:rPr lang="pl-PL" altLang="pl-PL" sz="2000" smtClean="0"/>
              <a:t>- rzeczywiście osiąga założone cele (cząstkowe).</a:t>
            </a:r>
          </a:p>
          <a:p>
            <a:pPr lvl="1">
              <a:buFontTx/>
              <a:buNone/>
            </a:pPr>
            <a:endParaRPr lang="pl-PL" altLang="pl-PL" sz="2000" smtClean="0"/>
          </a:p>
          <a:p>
            <a:pPr>
              <a:buFont typeface="Monotype Sorts" pitchFamily="2" charset="2"/>
              <a:buNone/>
            </a:pPr>
            <a:r>
              <a:rPr lang="pl-PL" altLang="pl-PL" sz="2000" smtClean="0"/>
              <a:t>Zebrane informacje służą jako podstawa do podejmowania strategicznych decyzji w projekcie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Audyt projektu informatycznego</a:t>
            </a: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309563" y="4962525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309563" y="1490663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309563" y="2863850"/>
            <a:ext cx="338137" cy="3270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dbarb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CFEB9"/>
      </a:accent1>
      <a:accent2>
        <a:srgbClr val="676767"/>
      </a:accent2>
      <a:accent3>
        <a:srgbClr val="FFFFFF"/>
      </a:accent3>
      <a:accent4>
        <a:srgbClr val="000000"/>
      </a:accent4>
      <a:accent5>
        <a:srgbClr val="FDFED9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Times New Roman"/>
        <a:ea typeface=""/>
        <a:cs typeface=""/>
      </a:majorFont>
      <a:minorFont>
        <a:latin typeface="Times New Roman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1470028390</TotalTime>
  <Pages>30</Pages>
  <Words>2520</Words>
  <Application>Microsoft Office PowerPoint</Application>
  <PresentationFormat>Pokaz na ekranie (4:3)</PresentationFormat>
  <Paragraphs>276</Paragraphs>
  <Slides>26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Times New Roman CE</vt:lpstr>
      <vt:lpstr>Arial</vt:lpstr>
      <vt:lpstr>Times New Roman</vt:lpstr>
      <vt:lpstr>Monotype Sorts</vt:lpstr>
      <vt:lpstr>shadbarb.ppt</vt:lpstr>
      <vt:lpstr>Budowa i integracja  systemów informacyjnych</vt:lpstr>
      <vt:lpstr>Faza testowania</vt:lpstr>
      <vt:lpstr>Weryfikacja oznacza...</vt:lpstr>
      <vt:lpstr>Związek faz projektu z fazami testowania</vt:lpstr>
      <vt:lpstr>Przeglądy oprogramowania</vt:lpstr>
      <vt:lpstr>Skład zespołu oceniającego oprogramowanie</vt:lpstr>
      <vt:lpstr>Co to jest audyt?</vt:lpstr>
      <vt:lpstr>Aspekty audytu</vt:lpstr>
      <vt:lpstr>Audyt projektu informatycznego</vt:lpstr>
      <vt:lpstr>Przedmioty i perspektywy audytu</vt:lpstr>
      <vt:lpstr>Inspekcje</vt:lpstr>
      <vt:lpstr>Cechy inspekcji</vt:lpstr>
      <vt:lpstr>Korzyści z inspekcji</vt:lpstr>
      <vt:lpstr>Zagrożenia inspekcji</vt:lpstr>
      <vt:lpstr>Przebieg inspekcji</vt:lpstr>
      <vt:lpstr>Kroki inspekcji (1)</vt:lpstr>
      <vt:lpstr>Kroki inspekcji (2)</vt:lpstr>
      <vt:lpstr>Rodzaje testów</vt:lpstr>
      <vt:lpstr>Błąd i błędne wykonanie</vt:lpstr>
      <vt:lpstr>Typowe fazy testowania systemu</vt:lpstr>
      <vt:lpstr>Co podlega testowaniu (1)?</vt:lpstr>
      <vt:lpstr>Co podlega testowaniu (2)?</vt:lpstr>
      <vt:lpstr>Co podlega testowaniu (3)?</vt:lpstr>
      <vt:lpstr>Testy statystyczne</vt:lpstr>
      <vt:lpstr>Testowanie na zasadzie białej skrzynki</vt:lpstr>
      <vt:lpstr>Testowanie na zasadzie czarnej skrzynki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Wytwarzanie, integracja i testowanie SI</dc:title>
  <dc:subject>Wyklad 4. Faza analizy i projektowania (1)</dc:subject>
  <dc:creator>K. Subieta, IPI PAN, PJWSTK</dc:creator>
  <cp:keywords/>
  <dc:description/>
  <cp:lastModifiedBy>Windows User</cp:lastModifiedBy>
  <cp:revision>120</cp:revision>
  <cp:lastPrinted>1601-01-01T00:00:00Z</cp:lastPrinted>
  <dcterms:created xsi:type="dcterms:W3CDTF">1997-09-21T22:00:54Z</dcterms:created>
  <dcterms:modified xsi:type="dcterms:W3CDTF">2023-03-03T21:53:23Z</dcterms:modified>
</cp:coreProperties>
</file>