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6"/>
  </p:notesMasterIdLst>
  <p:handoutMasterIdLst>
    <p:handoutMasterId r:id="rId27"/>
  </p:handoutMasterIdLst>
  <p:sldIdLst>
    <p:sldId id="343" r:id="rId2"/>
    <p:sldId id="369" r:id="rId3"/>
    <p:sldId id="370" r:id="rId4"/>
    <p:sldId id="371" r:id="rId5"/>
    <p:sldId id="372" r:id="rId6"/>
    <p:sldId id="373" r:id="rId7"/>
    <p:sldId id="374" r:id="rId8"/>
    <p:sldId id="375" r:id="rId9"/>
    <p:sldId id="376" r:id="rId10"/>
    <p:sldId id="377" r:id="rId11"/>
    <p:sldId id="378" r:id="rId12"/>
    <p:sldId id="379" r:id="rId13"/>
    <p:sldId id="380" r:id="rId14"/>
    <p:sldId id="381" r:id="rId15"/>
    <p:sldId id="382" r:id="rId16"/>
    <p:sldId id="383" r:id="rId17"/>
    <p:sldId id="384" r:id="rId18"/>
    <p:sldId id="385" r:id="rId19"/>
    <p:sldId id="386" r:id="rId20"/>
    <p:sldId id="387" r:id="rId21"/>
    <p:sldId id="388" r:id="rId22"/>
    <p:sldId id="389" r:id="rId23"/>
    <p:sldId id="390" r:id="rId24"/>
    <p:sldId id="391" r:id="rId25"/>
  </p:sldIdLst>
  <p:sldSz cx="9144000" cy="6858000" type="screen4x3"/>
  <p:notesSz cx="6858000" cy="9774238"/>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1pPr>
    <a:lvl2pPr marL="4572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2pPr>
    <a:lvl3pPr marL="9144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3pPr>
    <a:lvl4pPr marL="13716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4pPr>
    <a:lvl5pPr marL="18288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5pPr>
    <a:lvl6pPr marL="2286000" algn="l" defTabSz="914400" rtl="0" eaLnBrk="1" latinLnBrk="0" hangingPunct="1">
      <a:defRPr sz="2000" kern="1200">
        <a:solidFill>
          <a:schemeClr val="tx2"/>
        </a:solidFill>
        <a:latin typeface="Times New Roman CE" panose="02020603050405020304" pitchFamily="18" charset="0"/>
        <a:ea typeface="+mn-ea"/>
        <a:cs typeface="+mn-cs"/>
      </a:defRPr>
    </a:lvl6pPr>
    <a:lvl7pPr marL="2743200" algn="l" defTabSz="914400" rtl="0" eaLnBrk="1" latinLnBrk="0" hangingPunct="1">
      <a:defRPr sz="2000" kern="1200">
        <a:solidFill>
          <a:schemeClr val="tx2"/>
        </a:solidFill>
        <a:latin typeface="Times New Roman CE" panose="02020603050405020304" pitchFamily="18" charset="0"/>
        <a:ea typeface="+mn-ea"/>
        <a:cs typeface="+mn-cs"/>
      </a:defRPr>
    </a:lvl7pPr>
    <a:lvl8pPr marL="3200400" algn="l" defTabSz="914400" rtl="0" eaLnBrk="1" latinLnBrk="0" hangingPunct="1">
      <a:defRPr sz="2000" kern="1200">
        <a:solidFill>
          <a:schemeClr val="tx2"/>
        </a:solidFill>
        <a:latin typeface="Times New Roman CE" panose="02020603050405020304" pitchFamily="18" charset="0"/>
        <a:ea typeface="+mn-ea"/>
        <a:cs typeface="+mn-cs"/>
      </a:defRPr>
    </a:lvl8pPr>
    <a:lvl9pPr marL="3657600" algn="l" defTabSz="914400" rtl="0" eaLnBrk="1" latinLnBrk="0" hangingPunct="1">
      <a:defRPr sz="2000" kern="1200">
        <a:solidFill>
          <a:schemeClr val="tx2"/>
        </a:solidFill>
        <a:latin typeface="Times New Roman CE"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CFEB9"/>
    <a:srgbClr val="00279F"/>
    <a:srgbClr val="FFA27C"/>
    <a:srgbClr val="FAFD00"/>
    <a:srgbClr val="FC0128"/>
    <a:srgbClr val="2F61FF"/>
    <a:srgbClr val="33CCCC"/>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72" y="8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6613"/>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pl-PL" noProof="0" smtClean="0"/>
              <a:t>Click to edit Master notes styles</a:t>
            </a:r>
          </a:p>
          <a:p>
            <a:pPr lvl="1"/>
            <a:r>
              <a:rPr lang="en-US" altLang="pl-PL" noProof="0" smtClean="0"/>
              <a:t>Second Level</a:t>
            </a:r>
          </a:p>
          <a:p>
            <a:pPr lvl="2"/>
            <a:r>
              <a:rPr lang="en-US" altLang="pl-PL" noProof="0" smtClean="0"/>
              <a:t>Third Level</a:t>
            </a:r>
          </a:p>
          <a:p>
            <a:pPr lvl="3"/>
            <a:r>
              <a:rPr lang="en-US" altLang="pl-PL" noProof="0" smtClean="0"/>
              <a:t>Fourth Level</a:t>
            </a:r>
          </a:p>
          <a:p>
            <a:pPr lvl="4"/>
            <a:r>
              <a:rPr lang="en-US" altLang="pl-PL" noProof="0" smtClean="0"/>
              <a:t>Fifth Level</a:t>
            </a:r>
          </a:p>
        </p:txBody>
      </p:sp>
      <p:sp>
        <p:nvSpPr>
          <p:cNvPr id="2051" name="Rectangle 3"/>
          <p:cNvSpPr>
            <a:spLocks noChangeArrowheads="1" noTextEdit="1"/>
          </p:cNvSpPr>
          <p:nvPr>
            <p:ph type="sldImg" idx="2"/>
          </p:nvPr>
        </p:nvSpPr>
        <p:spPr bwMode="auto">
          <a:xfrm>
            <a:off x="1144588" y="852488"/>
            <a:ext cx="4568825" cy="34258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pl-PL"/>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l-PL"/>
          </a:p>
        </p:txBody>
      </p:sp>
    </p:spTree>
    <p:extLst>
      <p:ext uri="{BB962C8B-B14F-4D97-AF65-F5344CB8AC3E}">
        <p14:creationId xmlns:p14="http://schemas.microsoft.com/office/powerpoint/2010/main" val="276647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2118607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176963"/>
          </a:xfrm>
        </p:spPr>
        <p:txBody>
          <a:bodyPr vert="eaVert"/>
          <a:lstStyle/>
          <a:p>
            <a:r>
              <a:rPr lang="en-US" smtClean="0"/>
              <a:t>Click to edit Master title style</a:t>
            </a:r>
            <a:endParaRPr lang="pl-PL"/>
          </a:p>
        </p:txBody>
      </p:sp>
      <p:sp>
        <p:nvSpPr>
          <p:cNvPr id="3" name="Vertical Text Placeholder 2"/>
          <p:cNvSpPr>
            <a:spLocks noGrp="1"/>
          </p:cNvSpPr>
          <p:nvPr>
            <p:ph type="body" orient="vert" idx="1"/>
          </p:nvPr>
        </p:nvSpPr>
        <p:spPr>
          <a:xfrm>
            <a:off x="0" y="0"/>
            <a:ext cx="6705600" cy="6176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3166576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2713093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pl-PL"/>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452707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2769666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pl-PL"/>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Tree>
    <p:extLst>
      <p:ext uri="{BB962C8B-B14F-4D97-AF65-F5344CB8AC3E}">
        <p14:creationId xmlns:p14="http://schemas.microsoft.com/office/powerpoint/2010/main" val="81961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Tree>
    <p:extLst>
      <p:ext uri="{BB962C8B-B14F-4D97-AF65-F5344CB8AC3E}">
        <p14:creationId xmlns:p14="http://schemas.microsoft.com/office/powerpoint/2010/main" val="785326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7862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pl-PL"/>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99643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pl-PL"/>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901740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0" y="0"/>
            <a:ext cx="9144000" cy="781050"/>
          </a:xfrm>
          <a:prstGeom prst="rect">
            <a:avLst/>
          </a:prstGeom>
          <a:gradFill rotWithShape="0">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pl-PL" altLang="pl-PL" smtClean="0"/>
              <a:t>Click to edit Master title style</a:t>
            </a:r>
          </a:p>
        </p:txBody>
      </p:sp>
      <p:sp>
        <p:nvSpPr>
          <p:cNvPr id="1027" name="Rectangle 10"/>
          <p:cNvSpPr>
            <a:spLocks noChangeArrowheads="1"/>
          </p:cNvSpPr>
          <p:nvPr/>
        </p:nvSpPr>
        <p:spPr bwMode="auto">
          <a:xfrm>
            <a:off x="0" y="6616700"/>
            <a:ext cx="9144000" cy="241300"/>
          </a:xfrm>
          <a:prstGeom prst="rect">
            <a:avLst/>
          </a:prstGeom>
          <a:gradFill rotWithShape="0">
            <a:gsLst>
              <a:gs pos="0">
                <a:srgbClr val="5E9EFF"/>
              </a:gs>
              <a:gs pos="39999">
                <a:srgbClr val="85C2FF"/>
              </a:gs>
              <a:gs pos="70000">
                <a:srgbClr val="C4D6EB"/>
              </a:gs>
              <a:gs pos="100000">
                <a:srgbClr val="FFEBF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defRPr/>
            </a:pPr>
            <a:r>
              <a:rPr lang="pl-PL" altLang="pl-PL" sz="1000" smtClean="0">
                <a:latin typeface="Times New Roman" panose="02020603050405020304" pitchFamily="18" charset="0"/>
              </a:rPr>
              <a:t>K.Subieta. Budowa i integracja SI, Wykład 10, Folia </a:t>
            </a:r>
            <a:fld id="{94C2985B-38E1-4ADD-B2CF-5E930045E14A}" type="slidenum">
              <a:rPr lang="pl-PL" altLang="pl-PL" sz="1000" smtClean="0">
                <a:latin typeface="Times New Roman" panose="02020603050405020304" pitchFamily="18" charset="0"/>
              </a:rPr>
              <a:pPr>
                <a:defRPr/>
              </a:pPr>
              <a:t>‹#›</a:t>
            </a:fld>
            <a:endParaRPr lang="pl-PL" altLang="pl-PL" sz="1000" smtClean="0">
              <a:latin typeface="Times New Roman" panose="02020603050405020304" pitchFamily="18" charset="0"/>
            </a:endParaRPr>
          </a:p>
        </p:txBody>
      </p:sp>
      <p:sp>
        <p:nvSpPr>
          <p:cNvPr id="1028" name="Line 12"/>
          <p:cNvSpPr>
            <a:spLocks noChangeShapeType="1"/>
          </p:cNvSpPr>
          <p:nvPr/>
        </p:nvSpPr>
        <p:spPr bwMode="auto">
          <a:xfrm>
            <a:off x="0" y="6608763"/>
            <a:ext cx="91440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200" b="1" kern="1200">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anose="02020603050405020304" pitchFamily="18" charset="0"/>
        </a:defRPr>
      </a:lvl2pPr>
      <a:lvl3pPr algn="ctr" rtl="0" eaLnBrk="0" fontAlgn="base" hangingPunct="0">
        <a:spcBef>
          <a:spcPct val="0"/>
        </a:spcBef>
        <a:spcAft>
          <a:spcPct val="0"/>
        </a:spcAft>
        <a:defRPr sz="3200" b="1">
          <a:solidFill>
            <a:schemeClr val="tx2"/>
          </a:solidFill>
          <a:latin typeface="Times New Roman" panose="02020603050405020304" pitchFamily="18" charset="0"/>
        </a:defRPr>
      </a:lvl3pPr>
      <a:lvl4pPr algn="ctr" rtl="0" eaLnBrk="0" fontAlgn="base" hangingPunct="0">
        <a:spcBef>
          <a:spcPct val="0"/>
        </a:spcBef>
        <a:spcAft>
          <a:spcPct val="0"/>
        </a:spcAft>
        <a:defRPr sz="3200" b="1">
          <a:solidFill>
            <a:schemeClr val="tx2"/>
          </a:solidFill>
          <a:latin typeface="Times New Roman" panose="02020603050405020304" pitchFamily="18" charset="0"/>
        </a:defRPr>
      </a:lvl4pPr>
      <a:lvl5pPr algn="ctr" rtl="0" eaLnBrk="0" fontAlgn="base" hangingPunct="0">
        <a:spcBef>
          <a:spcPct val="0"/>
        </a:spcBef>
        <a:spcAft>
          <a:spcPct val="0"/>
        </a:spcAft>
        <a:defRPr sz="3200" b="1">
          <a:solidFill>
            <a:schemeClr val="tx2"/>
          </a:solidFill>
          <a:latin typeface="Times New Roman" panose="02020603050405020304" pitchFamily="18" charset="0"/>
        </a:defRPr>
      </a:lvl5pPr>
      <a:lvl6pPr marL="457200" algn="ctr" rtl="0" eaLnBrk="0" fontAlgn="base" hangingPunct="0">
        <a:spcBef>
          <a:spcPct val="0"/>
        </a:spcBef>
        <a:spcAft>
          <a:spcPct val="0"/>
        </a:spcAft>
        <a:defRPr sz="3200" b="1">
          <a:solidFill>
            <a:schemeClr val="tx2"/>
          </a:solidFill>
          <a:latin typeface="Times New Roman" panose="02020603050405020304" pitchFamily="18" charset="0"/>
        </a:defRPr>
      </a:lvl6pPr>
      <a:lvl7pPr marL="914400" algn="ctr" rtl="0" eaLnBrk="0" fontAlgn="base" hangingPunct="0">
        <a:spcBef>
          <a:spcPct val="0"/>
        </a:spcBef>
        <a:spcAft>
          <a:spcPct val="0"/>
        </a:spcAft>
        <a:defRPr sz="3200" b="1">
          <a:solidFill>
            <a:schemeClr val="tx2"/>
          </a:solidFill>
          <a:latin typeface="Times New Roman" panose="02020603050405020304" pitchFamily="18" charset="0"/>
        </a:defRPr>
      </a:lvl7pPr>
      <a:lvl8pPr marL="1371600" algn="ctr" rtl="0" eaLnBrk="0" fontAlgn="base" hangingPunct="0">
        <a:spcBef>
          <a:spcPct val="0"/>
        </a:spcBef>
        <a:spcAft>
          <a:spcPct val="0"/>
        </a:spcAft>
        <a:defRPr sz="3200" b="1">
          <a:solidFill>
            <a:schemeClr val="tx2"/>
          </a:solidFill>
          <a:latin typeface="Times New Roman" panose="02020603050405020304" pitchFamily="18" charset="0"/>
        </a:defRPr>
      </a:lvl8pPr>
      <a:lvl9pPr marL="1828800" algn="ctr" rtl="0" eaLnBrk="0" fontAlgn="base" hangingPunct="0">
        <a:spcBef>
          <a:spcPct val="0"/>
        </a:spcBef>
        <a:spcAft>
          <a:spcPct val="0"/>
        </a:spcAft>
        <a:defRPr sz="3200" b="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1"/>
        </a:buClr>
        <a:buSzPct val="75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10000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65000"/>
        <a:buFont typeface="Monotype Sorts"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10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9788"/>
            <a:ext cx="7389813" cy="585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5" name="Rectangle 3"/>
          <p:cNvSpPr>
            <a:spLocks noGrp="1" noChangeArrowheads="1"/>
          </p:cNvSpPr>
          <p:nvPr>
            <p:ph type="title"/>
          </p:nvPr>
        </p:nvSpPr>
        <p:spPr>
          <a:xfrm>
            <a:off x="2279650" y="273050"/>
            <a:ext cx="6864350" cy="781050"/>
          </a:xfrm>
          <a:noFill/>
          <a:extLst>
            <a:ext uri="{909E8E84-426E-40DD-AFC4-6F175D3DCCD1}">
              <a14:hiddenFill xmlns:a14="http://schemas.microsoft.com/office/drawing/2010/main">
                <a:gradFill rotWithShape="0">
                  <a:gsLst>
                    <a:gs pos="0">
                      <a:srgbClr val="5E9EFF"/>
                    </a:gs>
                    <a:gs pos="39999">
                      <a:srgbClr val="85C2FF"/>
                    </a:gs>
                    <a:gs pos="70000">
                      <a:srgbClr val="C4D6EB"/>
                    </a:gs>
                    <a:gs pos="100000">
                      <a:srgbClr val="FFEBFA"/>
                    </a:gs>
                  </a:gsLst>
                  <a:lin ang="5400000" scaled="1"/>
                </a:gradFill>
              </a14:hiddenFill>
            </a:ext>
          </a:extLst>
        </p:spPr>
        <p:txBody>
          <a:bodyPr/>
          <a:lstStyle/>
          <a:p>
            <a:r>
              <a:rPr lang="pl-PL" altLang="pl-PL" smtClean="0"/>
              <a:t>Budowa i integracja </a:t>
            </a:r>
            <a:br>
              <a:rPr lang="pl-PL" altLang="pl-PL" smtClean="0"/>
            </a:br>
            <a:r>
              <a:rPr lang="pl-PL" altLang="pl-PL" smtClean="0"/>
              <a:t>systemów informacyjnych</a:t>
            </a:r>
          </a:p>
        </p:txBody>
      </p:sp>
      <p:sp>
        <p:nvSpPr>
          <p:cNvPr id="3076" name="Rectangle 4"/>
          <p:cNvSpPr>
            <a:spLocks noChangeArrowheads="1"/>
          </p:cNvSpPr>
          <p:nvPr/>
        </p:nvSpPr>
        <p:spPr bwMode="auto">
          <a:xfrm>
            <a:off x="4148138" y="2636838"/>
            <a:ext cx="3294062"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latin typeface="Times New Roman" panose="02020603050405020304" pitchFamily="18" charset="0"/>
              </a:rPr>
              <a:t>Wykład 10:</a:t>
            </a:r>
          </a:p>
          <a:p>
            <a:pPr eaLnBrk="1" hangingPunct="1"/>
            <a:r>
              <a:rPr lang="pl-PL" altLang="pl-PL" sz="2800" b="1">
                <a:latin typeface="Times New Roman" panose="02020603050405020304" pitchFamily="18" charset="0"/>
              </a:rPr>
              <a:t>Testowanie, </a:t>
            </a:r>
          </a:p>
          <a:p>
            <a:pPr eaLnBrk="1" hangingPunct="1"/>
            <a:r>
              <a:rPr lang="pl-PL" altLang="pl-PL" sz="2800" b="1">
                <a:latin typeface="Times New Roman" panose="02020603050405020304" pitchFamily="18" charset="0"/>
              </a:rPr>
              <a:t>weryfikacja i</a:t>
            </a:r>
          </a:p>
          <a:p>
            <a:r>
              <a:rPr lang="pl-PL" altLang="pl-PL" sz="2800" b="1">
                <a:latin typeface="Times New Roman" panose="02020603050405020304" pitchFamily="18" charset="0"/>
              </a:rPr>
              <a:t>atestowanie </a:t>
            </a:r>
          </a:p>
          <a:p>
            <a:r>
              <a:rPr lang="pl-PL" altLang="pl-PL" sz="2800" b="1">
                <a:latin typeface="Times New Roman" panose="02020603050405020304" pitchFamily="18" charset="0"/>
              </a:rPr>
              <a:t>oprogramowania (2)</a:t>
            </a:r>
            <a:endParaRPr lang="pl-PL" altLang="pl-PL" sz="3200" b="1">
              <a:latin typeface="Arial" panose="020B0604020202020204" pitchFamily="34" charset="0"/>
            </a:endParaRPr>
          </a:p>
        </p:txBody>
      </p:sp>
      <p:sp>
        <p:nvSpPr>
          <p:cNvPr id="3077" name="Rectangle 5"/>
          <p:cNvSpPr>
            <a:spLocks noChangeArrowheads="1"/>
          </p:cNvSpPr>
          <p:nvPr/>
        </p:nvSpPr>
        <p:spPr bwMode="auto">
          <a:xfrm>
            <a:off x="4886325" y="5370513"/>
            <a:ext cx="2832100" cy="95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b="1">
                <a:latin typeface="Times New Roman" panose="02020603050405020304" pitchFamily="18" charset="0"/>
              </a:rPr>
              <a:t>Kazimierz Subieta </a:t>
            </a:r>
          </a:p>
          <a:p>
            <a:endParaRPr lang="pl-PL" altLang="pl-PL" sz="1400">
              <a:latin typeface="Times New Roman" panose="02020603050405020304" pitchFamily="18" charset="0"/>
            </a:endParaRPr>
          </a:p>
          <a:p>
            <a:r>
              <a:rPr lang="pl-PL" altLang="pl-PL" sz="1400">
                <a:latin typeface="Times New Roman" panose="02020603050405020304" pitchFamily="18" charset="0"/>
              </a:rPr>
              <a:t>Polsko-Japońska Akademia</a:t>
            </a:r>
          </a:p>
          <a:p>
            <a:r>
              <a:rPr lang="pl-PL" altLang="pl-PL" sz="1400">
                <a:latin typeface="Times New Roman" panose="02020603050405020304" pitchFamily="18" charset="0"/>
              </a:rPr>
              <a:t>Technik Komputerowych, Warszawa</a:t>
            </a:r>
          </a:p>
        </p:txBody>
      </p:sp>
      <p:pic>
        <p:nvPicPr>
          <p:cNvPr id="3078" name="Picture 7" descr="D:\KSubieta\Wyklady\WyklWytOprogr\poja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48138" y="5589588"/>
            <a:ext cx="671512"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9" name="Grupa 6"/>
          <p:cNvGrpSpPr>
            <a:grpSpLocks/>
          </p:cNvGrpSpPr>
          <p:nvPr/>
        </p:nvGrpSpPr>
        <p:grpSpPr bwMode="auto">
          <a:xfrm>
            <a:off x="4148138" y="4738688"/>
            <a:ext cx="671512" cy="641350"/>
            <a:chOff x="7370445" y="1333500"/>
            <a:chExt cx="914400" cy="914400"/>
          </a:xfrm>
        </p:grpSpPr>
        <p:sp>
          <p:nvSpPr>
            <p:cNvPr id="8" name="Łuk 7"/>
            <p:cNvSpPr/>
            <p:nvPr/>
          </p:nvSpPr>
          <p:spPr bwMode="auto">
            <a:xfrm>
              <a:off x="7370445" y="1333500"/>
              <a:ext cx="914400" cy="914400"/>
            </a:xfrm>
            <a:prstGeom prst="arc">
              <a:avLst>
                <a:gd name="adj1" fmla="val 10735145"/>
                <a:gd name="adj2" fmla="val 0"/>
              </a:avLst>
            </a:prstGeom>
            <a:solidFill>
              <a:srgbClr val="00B0F0"/>
            </a:solidFill>
            <a:ln w="12700" cap="flat" cmpd="sng" algn="ctr">
              <a:solidFill>
                <a:srgbClr val="FF0000"/>
              </a:solidFill>
              <a:prstDash val="solid"/>
              <a:round/>
              <a:headEnd type="none" w="med" len="med"/>
              <a:tailEnd type="none" w="med" len="med"/>
            </a:ln>
            <a:effectLst/>
            <a:extLst/>
          </p:spPr>
          <p:txBody>
            <a:bodyPr/>
            <a:lstStyle>
              <a:defPPr>
                <a:defRPr lang="en-US"/>
              </a:defPPr>
              <a:lvl1pPr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1pPr>
              <a:lvl2pPr marL="4572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2pPr>
              <a:lvl3pPr marL="9144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3pPr>
              <a:lvl4pPr marL="13716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4pPr>
              <a:lvl5pPr marL="18288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5pPr>
              <a:lvl6pPr marL="2286000" algn="l" defTabSz="914400" rtl="0" eaLnBrk="1" latinLnBrk="0" hangingPunct="1">
                <a:defRPr sz="2000" kern="1200">
                  <a:solidFill>
                    <a:schemeClr val="tx2"/>
                  </a:solidFill>
                  <a:latin typeface="Times New Roman CE" panose="02020603050405020304" pitchFamily="18" charset="0"/>
                  <a:ea typeface="+mn-ea"/>
                  <a:cs typeface="+mn-cs"/>
                </a:defRPr>
              </a:lvl6pPr>
              <a:lvl7pPr marL="2743200" algn="l" defTabSz="914400" rtl="0" eaLnBrk="1" latinLnBrk="0" hangingPunct="1">
                <a:defRPr sz="2000" kern="1200">
                  <a:solidFill>
                    <a:schemeClr val="tx2"/>
                  </a:solidFill>
                  <a:latin typeface="Times New Roman CE" panose="02020603050405020304" pitchFamily="18" charset="0"/>
                  <a:ea typeface="+mn-ea"/>
                  <a:cs typeface="+mn-cs"/>
                </a:defRPr>
              </a:lvl7pPr>
              <a:lvl8pPr marL="3200400" algn="l" defTabSz="914400" rtl="0" eaLnBrk="1" latinLnBrk="0" hangingPunct="1">
                <a:defRPr sz="2000" kern="1200">
                  <a:solidFill>
                    <a:schemeClr val="tx2"/>
                  </a:solidFill>
                  <a:latin typeface="Times New Roman CE" panose="02020603050405020304" pitchFamily="18" charset="0"/>
                  <a:ea typeface="+mn-ea"/>
                  <a:cs typeface="+mn-cs"/>
                </a:defRPr>
              </a:lvl8pPr>
              <a:lvl9pPr marL="3657600" algn="l" defTabSz="914400" rtl="0" eaLnBrk="1" latinLnBrk="0" hangingPunct="1">
                <a:defRPr sz="2000" kern="1200">
                  <a:solidFill>
                    <a:schemeClr val="tx2"/>
                  </a:solidFill>
                  <a:latin typeface="Times New Roman CE" panose="02020603050405020304" pitchFamily="18" charset="0"/>
                  <a:ea typeface="+mn-ea"/>
                  <a:cs typeface="+mn-cs"/>
                </a:defRPr>
              </a:lvl9pPr>
            </a:lstStyle>
            <a:p>
              <a:pPr>
                <a:defRPr/>
              </a:pPr>
              <a:endParaRPr lang="pl-PL"/>
            </a:p>
          </p:txBody>
        </p:sp>
        <p:sp>
          <p:nvSpPr>
            <p:cNvPr id="9" name="Łuk 8"/>
            <p:cNvSpPr/>
            <p:nvPr/>
          </p:nvSpPr>
          <p:spPr bwMode="auto">
            <a:xfrm flipV="1">
              <a:off x="7370445" y="1333500"/>
              <a:ext cx="914400" cy="914400"/>
            </a:xfrm>
            <a:prstGeom prst="arc">
              <a:avLst>
                <a:gd name="adj1" fmla="val 10735145"/>
                <a:gd name="adj2" fmla="val 0"/>
              </a:avLst>
            </a:prstGeom>
            <a:solidFill>
              <a:srgbClr val="FAFD00"/>
            </a:solidFill>
            <a:ln w="12700" cap="flat" cmpd="sng" algn="ctr">
              <a:solidFill>
                <a:srgbClr val="FF0000"/>
              </a:solidFill>
              <a:prstDash val="solid"/>
              <a:round/>
              <a:headEnd type="none" w="med" len="med"/>
              <a:tailEnd type="none" w="med" len="med"/>
            </a:ln>
            <a:effectLst/>
            <a:extLst/>
          </p:spPr>
          <p:txBody>
            <a:bodyPr/>
            <a:lstStyle>
              <a:defPPr>
                <a:defRPr lang="en-US"/>
              </a:defPPr>
              <a:lvl1pPr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1pPr>
              <a:lvl2pPr marL="4572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2pPr>
              <a:lvl3pPr marL="9144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3pPr>
              <a:lvl4pPr marL="13716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4pPr>
              <a:lvl5pPr marL="1828800" algn="l" rtl="0" eaLnBrk="0" fontAlgn="base" hangingPunct="0">
                <a:spcBef>
                  <a:spcPct val="0"/>
                </a:spcBef>
                <a:spcAft>
                  <a:spcPct val="0"/>
                </a:spcAft>
                <a:defRPr sz="2000" kern="1200">
                  <a:solidFill>
                    <a:schemeClr val="tx2"/>
                  </a:solidFill>
                  <a:latin typeface="Times New Roman CE" panose="02020603050405020304" pitchFamily="18" charset="0"/>
                  <a:ea typeface="+mn-ea"/>
                  <a:cs typeface="+mn-cs"/>
                </a:defRPr>
              </a:lvl5pPr>
              <a:lvl6pPr marL="2286000" algn="l" defTabSz="914400" rtl="0" eaLnBrk="1" latinLnBrk="0" hangingPunct="1">
                <a:defRPr sz="2000" kern="1200">
                  <a:solidFill>
                    <a:schemeClr val="tx2"/>
                  </a:solidFill>
                  <a:latin typeface="Times New Roman CE" panose="02020603050405020304" pitchFamily="18" charset="0"/>
                  <a:ea typeface="+mn-ea"/>
                  <a:cs typeface="+mn-cs"/>
                </a:defRPr>
              </a:lvl6pPr>
              <a:lvl7pPr marL="2743200" algn="l" defTabSz="914400" rtl="0" eaLnBrk="1" latinLnBrk="0" hangingPunct="1">
                <a:defRPr sz="2000" kern="1200">
                  <a:solidFill>
                    <a:schemeClr val="tx2"/>
                  </a:solidFill>
                  <a:latin typeface="Times New Roman CE" panose="02020603050405020304" pitchFamily="18" charset="0"/>
                  <a:ea typeface="+mn-ea"/>
                  <a:cs typeface="+mn-cs"/>
                </a:defRPr>
              </a:lvl7pPr>
              <a:lvl8pPr marL="3200400" algn="l" defTabSz="914400" rtl="0" eaLnBrk="1" latinLnBrk="0" hangingPunct="1">
                <a:defRPr sz="2000" kern="1200">
                  <a:solidFill>
                    <a:schemeClr val="tx2"/>
                  </a:solidFill>
                  <a:latin typeface="Times New Roman CE" panose="02020603050405020304" pitchFamily="18" charset="0"/>
                  <a:ea typeface="+mn-ea"/>
                  <a:cs typeface="+mn-cs"/>
                </a:defRPr>
              </a:lvl8pPr>
              <a:lvl9pPr marL="3657600" algn="l" defTabSz="914400" rtl="0" eaLnBrk="1" latinLnBrk="0" hangingPunct="1">
                <a:defRPr sz="2000" kern="1200">
                  <a:solidFill>
                    <a:schemeClr val="tx2"/>
                  </a:solidFill>
                  <a:latin typeface="Times New Roman CE" panose="02020603050405020304" pitchFamily="18" charset="0"/>
                  <a:ea typeface="+mn-ea"/>
                  <a:cs typeface="+mn-cs"/>
                </a:defRPr>
              </a:lvl9pPr>
            </a:lstStyle>
            <a:p>
              <a:pPr>
                <a:defRPr/>
              </a:pPr>
              <a:endParaRPr lang="pl-PL"/>
            </a:p>
          </p:txBody>
        </p:sp>
      </p:gr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pl-PL" altLang="pl-PL" smtClean="0"/>
              <a:t>Testowanie programów zawierających pętle</a:t>
            </a:r>
          </a:p>
        </p:txBody>
      </p:sp>
      <p:sp>
        <p:nvSpPr>
          <p:cNvPr id="12291" name="Text Box 3"/>
          <p:cNvSpPr txBox="1">
            <a:spLocks noChangeArrowheads="1"/>
          </p:cNvSpPr>
          <p:nvPr/>
        </p:nvSpPr>
        <p:spPr bwMode="auto">
          <a:xfrm>
            <a:off x="736600" y="1838325"/>
            <a:ext cx="84074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Kryteria doboru danych wejściowych mogą opierać się o następujące zalecenia:</a:t>
            </a:r>
          </a:p>
          <a:p>
            <a:endParaRPr lang="pl-PL" altLang="pl-PL"/>
          </a:p>
          <a:p>
            <a:r>
              <a:rPr lang="pl-PL" altLang="pl-PL"/>
              <a:t>Należy dobrać dane wejściowe tak, aby nie została wykonana żadna iteracja pętli, lub, jeżeli to niemożliwe, została wykonana minimalna liczba iteracji.</a:t>
            </a:r>
          </a:p>
          <a:p>
            <a:endParaRPr lang="pl-PL" altLang="pl-PL"/>
          </a:p>
          <a:p>
            <a:r>
              <a:rPr lang="pl-PL" altLang="pl-PL"/>
              <a:t>Należy dobrać dane wejściowe tak, aby została wykonana maksymalna liczba iteracji.</a:t>
            </a:r>
          </a:p>
          <a:p>
            <a:endParaRPr lang="pl-PL" altLang="pl-PL"/>
          </a:p>
          <a:p>
            <a:r>
              <a:rPr lang="pl-PL" altLang="pl-PL"/>
              <a:t>Należy dobrać dane wejściowe tak, aby została wykonana przeciętna liczba iteracji.</a:t>
            </a:r>
          </a:p>
        </p:txBody>
      </p:sp>
      <p:sp>
        <p:nvSpPr>
          <p:cNvPr id="12292" name="AutoShape 4"/>
          <p:cNvSpPr>
            <a:spLocks noChangeArrowheads="1"/>
          </p:cNvSpPr>
          <p:nvPr/>
        </p:nvSpPr>
        <p:spPr bwMode="auto">
          <a:xfrm>
            <a:off x="346075" y="248920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2293" name="AutoShape 5"/>
          <p:cNvSpPr>
            <a:spLocks noChangeArrowheads="1"/>
          </p:cNvSpPr>
          <p:nvPr/>
        </p:nvSpPr>
        <p:spPr bwMode="auto">
          <a:xfrm>
            <a:off x="344488" y="3419475"/>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2294" name="AutoShape 6"/>
          <p:cNvSpPr>
            <a:spLocks noChangeArrowheads="1"/>
          </p:cNvSpPr>
          <p:nvPr/>
        </p:nvSpPr>
        <p:spPr bwMode="auto">
          <a:xfrm>
            <a:off x="346075" y="4325938"/>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altLang="pl-PL" smtClean="0"/>
              <a:t>Programy uruchamiające</a:t>
            </a:r>
          </a:p>
        </p:txBody>
      </p:sp>
      <p:sp>
        <p:nvSpPr>
          <p:cNvPr id="13315" name="Text Box 3"/>
          <p:cNvSpPr txBox="1">
            <a:spLocks noChangeArrowheads="1"/>
          </p:cNvSpPr>
          <p:nvPr/>
        </p:nvSpPr>
        <p:spPr bwMode="auto">
          <a:xfrm>
            <a:off x="8007350" y="463550"/>
            <a:ext cx="1136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i="1"/>
              <a:t>debuggers</a:t>
            </a:r>
          </a:p>
        </p:txBody>
      </p:sp>
      <p:sp>
        <p:nvSpPr>
          <p:cNvPr id="13316" name="Text Box 4"/>
          <p:cNvSpPr txBox="1">
            <a:spLocks noChangeArrowheads="1"/>
          </p:cNvSpPr>
          <p:nvPr/>
        </p:nvSpPr>
        <p:spPr bwMode="auto">
          <a:xfrm>
            <a:off x="328613" y="814388"/>
            <a:ext cx="87788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Mogą być przydatne dla wewnętrznego testowania jak i dla testowania przez osoby zewnętrzne. Zakładają testowanie na zasadzie białej skrzynki (znajomość kodu).</a:t>
            </a:r>
          </a:p>
        </p:txBody>
      </p:sp>
      <p:sp>
        <p:nvSpPr>
          <p:cNvPr id="13317" name="Text Box 5"/>
          <p:cNvSpPr txBox="1">
            <a:spLocks noChangeArrowheads="1"/>
          </p:cNvSpPr>
          <p:nvPr/>
        </p:nvSpPr>
        <p:spPr bwMode="auto">
          <a:xfrm>
            <a:off x="328613" y="1576388"/>
            <a:ext cx="4652962" cy="396875"/>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Własności programów uruchamiających:</a:t>
            </a:r>
          </a:p>
        </p:txBody>
      </p:sp>
      <p:sp>
        <p:nvSpPr>
          <p:cNvPr id="13318" name="Text Box 6"/>
          <p:cNvSpPr txBox="1">
            <a:spLocks noChangeArrowheads="1"/>
          </p:cNvSpPr>
          <p:nvPr/>
        </p:nvSpPr>
        <p:spPr bwMode="auto">
          <a:xfrm>
            <a:off x="220663" y="1973263"/>
            <a:ext cx="8923337" cy="324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ts val="600"/>
              </a:spcAft>
              <a:buFont typeface="Arial" panose="020B0604020202020204" pitchFamily="34" charset="0"/>
              <a:buChar char="•"/>
            </a:pPr>
            <a:r>
              <a:rPr lang="pl-PL" altLang="pl-PL"/>
              <a:t>Wyświetlenie stanu zmiennych programu i interakcja z testującym z użyciem symboli kodu źródłowego.</a:t>
            </a:r>
          </a:p>
          <a:p>
            <a:pPr>
              <a:spcAft>
                <a:spcPts val="600"/>
              </a:spcAft>
              <a:buFont typeface="Arial" panose="020B0604020202020204" pitchFamily="34" charset="0"/>
              <a:buChar char="•"/>
            </a:pPr>
            <a:r>
              <a:rPr lang="pl-PL" altLang="pl-PL"/>
              <a:t>Wykonywanie programów krok po kroku, z różną granulowością instrukcji</a:t>
            </a:r>
          </a:p>
          <a:p>
            <a:pPr>
              <a:spcAft>
                <a:spcPts val="600"/>
              </a:spcAft>
              <a:buFont typeface="Arial" panose="020B0604020202020204" pitchFamily="34" charset="0"/>
              <a:buChar char="•"/>
            </a:pPr>
            <a:r>
              <a:rPr lang="pl-PL" altLang="pl-PL"/>
              <a:t>Ustanowienie punktów kontrolnych w programie (zatrzymujących wykonanie)</a:t>
            </a:r>
          </a:p>
          <a:p>
            <a:pPr>
              <a:spcAft>
                <a:spcPts val="600"/>
              </a:spcAft>
              <a:buFont typeface="Arial" panose="020B0604020202020204" pitchFamily="34" charset="0"/>
              <a:buChar char="•"/>
            </a:pPr>
            <a:r>
              <a:rPr lang="pl-PL" altLang="pl-PL"/>
              <a:t>Ustanowienie obserwatorów wartości zmiennych</a:t>
            </a:r>
          </a:p>
          <a:p>
            <a:pPr>
              <a:spcAft>
                <a:spcPts val="600"/>
              </a:spcAft>
              <a:buFont typeface="Arial" panose="020B0604020202020204" pitchFamily="34" charset="0"/>
              <a:buChar char="•"/>
            </a:pPr>
            <a:r>
              <a:rPr lang="pl-PL" altLang="pl-PL"/>
              <a:t>Zarządzanie plikiem źródłowym podczas testowania i ewentualna poprawa wykrytych błędów w tym pliku.</a:t>
            </a:r>
          </a:p>
          <a:p>
            <a:pPr>
              <a:spcAft>
                <a:spcPts val="600"/>
              </a:spcAft>
              <a:buFont typeface="Arial" panose="020B0604020202020204" pitchFamily="34" charset="0"/>
              <a:buChar char="•"/>
            </a:pPr>
            <a:r>
              <a:rPr lang="pl-PL" altLang="pl-PL"/>
              <a:t>Tworzenie dziennika testowania, umożliwiającego powtórzenie testowego przebiegu.</a:t>
            </a:r>
          </a:p>
        </p:txBody>
      </p:sp>
      <p:sp>
        <p:nvSpPr>
          <p:cNvPr id="13319" name="pole tekstowe 1"/>
          <p:cNvSpPr txBox="1">
            <a:spLocks noChangeArrowheads="1"/>
          </p:cNvSpPr>
          <p:nvPr/>
        </p:nvSpPr>
        <p:spPr bwMode="auto">
          <a:xfrm>
            <a:off x="293688" y="5219700"/>
            <a:ext cx="8813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Debuggery odwołują się do kodu maszynowego, przez co ich znaczenie dla języków wyższego rzędu (np. Java) jest znacznie ograniczone.</a:t>
            </a:r>
          </a:p>
          <a:p>
            <a:r>
              <a:rPr lang="pl-PL" altLang="pl-PL"/>
              <a:t>Dla silnie optymalizowanych języków (np. SQL) stworzenie debuggera jest praktycznie niemożliwe.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pl-PL" altLang="pl-PL" smtClean="0"/>
              <a:t>Analizatory przykrycia kodu</a:t>
            </a:r>
          </a:p>
        </p:txBody>
      </p:sp>
      <p:sp>
        <p:nvSpPr>
          <p:cNvPr id="14339" name="Text Box 3"/>
          <p:cNvSpPr txBox="1">
            <a:spLocks noChangeArrowheads="1"/>
          </p:cNvSpPr>
          <p:nvPr/>
        </p:nvSpPr>
        <p:spPr bwMode="auto">
          <a:xfrm>
            <a:off x="7188200" y="549275"/>
            <a:ext cx="195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i="1"/>
              <a:t>coverage analysers</a:t>
            </a:r>
          </a:p>
        </p:txBody>
      </p:sp>
      <p:sp>
        <p:nvSpPr>
          <p:cNvPr id="14340" name="Text Box 4"/>
          <p:cNvSpPr txBox="1">
            <a:spLocks noChangeArrowheads="1"/>
          </p:cNvSpPr>
          <p:nvPr/>
        </p:nvSpPr>
        <p:spPr bwMode="auto">
          <a:xfrm>
            <a:off x="439738" y="842963"/>
            <a:ext cx="8507412"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Są to programy umożliwiające ustalenie obszarów kodu źródłowego, które były wykonane w danym przebiegu testowania. Umożliwiają wykrycie martwego kodu, kodu uruchamianego przy bardzo specyficznych danych wejściowych oraz (niekiedy) kodu wykonywanego bardzo często (co może być przyczyną wąskiego gardła w programie).</a:t>
            </a:r>
          </a:p>
        </p:txBody>
      </p:sp>
      <p:sp>
        <p:nvSpPr>
          <p:cNvPr id="14341" name="Text Box 5"/>
          <p:cNvSpPr txBox="1">
            <a:spLocks noChangeArrowheads="1"/>
          </p:cNvSpPr>
          <p:nvPr/>
        </p:nvSpPr>
        <p:spPr bwMode="auto">
          <a:xfrm>
            <a:off x="674688" y="2690813"/>
            <a:ext cx="8469312"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Bardziej zaawansowane analizatory przykrycia kodu umożliwiają:</a:t>
            </a:r>
          </a:p>
          <a:p>
            <a:endParaRPr lang="pl-PL" altLang="pl-PL"/>
          </a:p>
          <a:p>
            <a:r>
              <a:rPr lang="pl-PL" altLang="pl-PL"/>
              <a:t>Zsumowanie danych z kilku przebiegów (dla różnych kombinacji danych wejściowych) np. dla łatwiejszego wykrycia martwego kodu.</a:t>
            </a:r>
          </a:p>
          <a:p>
            <a:endParaRPr lang="pl-PL" altLang="pl-PL"/>
          </a:p>
          <a:p>
            <a:r>
              <a:rPr lang="pl-PL" altLang="pl-PL"/>
              <a:t>Wyświetlenie grafów sterowania, dzięki czemu można łatwiej monitorować przebieg programu</a:t>
            </a:r>
          </a:p>
          <a:p>
            <a:endParaRPr lang="pl-PL" altLang="pl-PL"/>
          </a:p>
          <a:p>
            <a:r>
              <a:rPr lang="pl-PL" altLang="pl-PL"/>
              <a:t>Wyprowadzenie informacji o przykryciu, umożliwiające poddanie przykrytego kodu dalszym testom.</a:t>
            </a:r>
          </a:p>
          <a:p>
            <a:endParaRPr lang="pl-PL" altLang="pl-PL"/>
          </a:p>
          <a:p>
            <a:r>
              <a:rPr lang="pl-PL" altLang="pl-PL"/>
              <a:t>Operowanie w środowisku rozwoju oprogramowania.</a:t>
            </a:r>
          </a:p>
        </p:txBody>
      </p:sp>
      <p:sp>
        <p:nvSpPr>
          <p:cNvPr id="14342" name="AutoShape 6"/>
          <p:cNvSpPr>
            <a:spLocks noChangeArrowheads="1"/>
          </p:cNvSpPr>
          <p:nvPr/>
        </p:nvSpPr>
        <p:spPr bwMode="auto">
          <a:xfrm>
            <a:off x="290513" y="6070600"/>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4343" name="AutoShape 7"/>
          <p:cNvSpPr>
            <a:spLocks noChangeArrowheads="1"/>
          </p:cNvSpPr>
          <p:nvPr/>
        </p:nvSpPr>
        <p:spPr bwMode="auto">
          <a:xfrm>
            <a:off x="290513" y="3348038"/>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4344" name="AutoShape 8"/>
          <p:cNvSpPr>
            <a:spLocks noChangeArrowheads="1"/>
          </p:cNvSpPr>
          <p:nvPr/>
        </p:nvSpPr>
        <p:spPr bwMode="auto">
          <a:xfrm>
            <a:off x="290513" y="4273550"/>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4345" name="AutoShape 9"/>
          <p:cNvSpPr>
            <a:spLocks noChangeArrowheads="1"/>
          </p:cNvSpPr>
          <p:nvPr/>
        </p:nvSpPr>
        <p:spPr bwMode="auto">
          <a:xfrm>
            <a:off x="290513" y="5232400"/>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pl-PL" altLang="pl-PL" smtClean="0"/>
              <a:t>Programy porównujące</a:t>
            </a:r>
          </a:p>
        </p:txBody>
      </p:sp>
      <p:sp>
        <p:nvSpPr>
          <p:cNvPr id="15363" name="Text Box 3"/>
          <p:cNvSpPr txBox="1">
            <a:spLocks noChangeArrowheads="1"/>
          </p:cNvSpPr>
          <p:nvPr/>
        </p:nvSpPr>
        <p:spPr bwMode="auto">
          <a:xfrm>
            <a:off x="354013" y="971550"/>
            <a:ext cx="8626475"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Są to narzędzia programistyczne umożliwiające porównanie dwóch programów, plików lub zbiorów danych celem wykrycia cech wspólnych i różnic. Często są niezbędne do porównania wyników testów z wynikami oczekiwanymi. Programy porównujące przekazują w czytelnej postaci różnice pomiędzy aktualnymi i oczekiwanymi danymi wyjściowymi.</a:t>
            </a:r>
          </a:p>
          <a:p>
            <a:endParaRPr lang="pl-PL" altLang="pl-PL"/>
          </a:p>
          <a:p>
            <a:r>
              <a:rPr lang="pl-PL" altLang="pl-PL"/>
              <a:t>Ekranowe programy porównujące mogą być bardzo użyteczne dla testowania oprogramowania interakcyjnego. Są niezastąpionym środkiem dla testowania programów z graficznym interfejsem użytkownika.</a:t>
            </a:r>
          </a:p>
        </p:txBody>
      </p:sp>
      <p:sp>
        <p:nvSpPr>
          <p:cNvPr id="15364" name="Text Box 4"/>
          <p:cNvSpPr txBox="1">
            <a:spLocks noChangeArrowheads="1"/>
          </p:cNvSpPr>
          <p:nvPr/>
        </p:nvSpPr>
        <p:spPr bwMode="auto">
          <a:xfrm>
            <a:off x="7791450" y="450850"/>
            <a:ext cx="1352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i="1"/>
              <a:t>comparators</a:t>
            </a:r>
          </a:p>
        </p:txBody>
      </p:sp>
      <p:sp>
        <p:nvSpPr>
          <p:cNvPr id="15365" name="Text Box 5"/>
          <p:cNvSpPr txBox="1">
            <a:spLocks noChangeArrowheads="1"/>
          </p:cNvSpPr>
          <p:nvPr/>
        </p:nvSpPr>
        <p:spPr bwMode="auto">
          <a:xfrm>
            <a:off x="354013" y="4040188"/>
            <a:ext cx="3725862" cy="396875"/>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Pozostałe narzędzia do testowania:</a:t>
            </a:r>
          </a:p>
        </p:txBody>
      </p:sp>
      <p:sp>
        <p:nvSpPr>
          <p:cNvPr id="15366" name="Text Box 6"/>
          <p:cNvSpPr txBox="1">
            <a:spLocks noChangeArrowheads="1"/>
          </p:cNvSpPr>
          <p:nvPr/>
        </p:nvSpPr>
        <p:spPr bwMode="auto">
          <a:xfrm>
            <a:off x="354013" y="4621213"/>
            <a:ext cx="8789987"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Duża różnorodność narzędzi stosowanych w różnych fazach rozwoju oprogramowania. Np. wspomaganie do planowania testów, automatyczne zarządzania danymi wyjściowymi, automatyczna generacja raportów z testów, generowanie statystyk jakości i niezawodności, wspomaganie powtarzalności testów, itd.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pl-PL" altLang="pl-PL" smtClean="0"/>
              <a:t>Testy statyczne</a:t>
            </a:r>
          </a:p>
        </p:txBody>
      </p:sp>
      <p:sp>
        <p:nvSpPr>
          <p:cNvPr id="16387" name="Text Box 3"/>
          <p:cNvSpPr txBox="1">
            <a:spLocks noChangeArrowheads="1"/>
          </p:cNvSpPr>
          <p:nvPr/>
        </p:nvSpPr>
        <p:spPr bwMode="auto">
          <a:xfrm>
            <a:off x="460375" y="741363"/>
            <a:ext cx="8382000" cy="116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ts val="600"/>
              </a:spcAft>
            </a:pPr>
            <a:r>
              <a:rPr lang="pl-PL" altLang="pl-PL"/>
              <a:t>Polegają na analizie kodu bez uruchomienia programu. Techniki są następujące:</a:t>
            </a:r>
          </a:p>
          <a:p>
            <a:pPr>
              <a:spcAft>
                <a:spcPts val="600"/>
              </a:spcAft>
              <a:buFontTx/>
              <a:buChar char="•"/>
            </a:pPr>
            <a:r>
              <a:rPr lang="pl-PL" altLang="pl-PL"/>
              <a:t> dowody poprawności</a:t>
            </a:r>
          </a:p>
          <a:p>
            <a:pPr>
              <a:spcAft>
                <a:spcPts val="600"/>
              </a:spcAft>
              <a:buFontTx/>
              <a:buChar char="•"/>
            </a:pPr>
            <a:r>
              <a:rPr lang="pl-PL" altLang="pl-PL"/>
              <a:t> metody nieformalne</a:t>
            </a:r>
          </a:p>
        </p:txBody>
      </p:sp>
      <p:sp>
        <p:nvSpPr>
          <p:cNvPr id="16388" name="Text Box 4"/>
          <p:cNvSpPr txBox="1">
            <a:spLocks noChangeArrowheads="1"/>
          </p:cNvSpPr>
          <p:nvPr/>
        </p:nvSpPr>
        <p:spPr bwMode="auto">
          <a:xfrm>
            <a:off x="460375" y="1939925"/>
            <a:ext cx="8683625" cy="2524125"/>
          </a:xfrm>
          <a:prstGeom prst="rect">
            <a:avLst/>
          </a:prstGeom>
          <a:solidFill>
            <a:srgbClr val="FCFEB9"/>
          </a:solidFill>
          <a:ln w="12700">
            <a:solidFill>
              <a:srgbClr val="2F61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marL="0" indent="0">
              <a:spcAft>
                <a:spcPts val="600"/>
              </a:spcAft>
              <a:defRPr/>
            </a:pPr>
            <a:r>
              <a:rPr lang="pl-PL" altLang="pl-PL" b="1" dirty="0" smtClean="0"/>
              <a:t>Dowody poprawności nie są możliwe dla rzeczywistych programów</a:t>
            </a:r>
          </a:p>
          <a:p>
            <a:pPr>
              <a:spcAft>
                <a:spcPts val="600"/>
              </a:spcAft>
              <a:buFont typeface="Arial" panose="020B0604020202020204" pitchFamily="34" charset="0"/>
              <a:buChar char="•"/>
              <a:defRPr/>
            </a:pPr>
            <a:r>
              <a:rPr lang="pl-PL" altLang="pl-PL" sz="1800" dirty="0" smtClean="0"/>
              <a:t>Są to urojenia pseudo-teoretyków informatyki (ignorujące skalę problemu)</a:t>
            </a:r>
          </a:p>
          <a:p>
            <a:pPr>
              <a:spcAft>
                <a:spcPts val="600"/>
              </a:spcAft>
              <a:buFont typeface="Arial" panose="020B0604020202020204" pitchFamily="34" charset="0"/>
              <a:buChar char="•"/>
              <a:defRPr/>
            </a:pPr>
            <a:r>
              <a:rPr lang="pl-PL" altLang="pl-PL" sz="1800" dirty="0" smtClean="0"/>
              <a:t>Specyfikacja formalna wymagałaby długiego szkolenia w zakresie jej użycia</a:t>
            </a:r>
          </a:p>
          <a:p>
            <a:pPr>
              <a:spcAft>
                <a:spcPts val="600"/>
              </a:spcAft>
              <a:buFont typeface="Arial" panose="020B0604020202020204" pitchFamily="34" charset="0"/>
              <a:buChar char="•"/>
              <a:defRPr/>
            </a:pPr>
            <a:r>
              <a:rPr lang="pl-PL" altLang="pl-PL" sz="1800" dirty="0" smtClean="0"/>
              <a:t>Jest obszerna (zwykle większa niż sam program)</a:t>
            </a:r>
          </a:p>
          <a:p>
            <a:pPr>
              <a:spcAft>
                <a:spcPts val="600"/>
              </a:spcAft>
              <a:buFont typeface="Arial" panose="020B0604020202020204" pitchFamily="34" charset="0"/>
              <a:buChar char="•"/>
              <a:defRPr/>
            </a:pPr>
            <a:r>
              <a:rPr lang="pl-PL" altLang="pl-PL" sz="1800" dirty="0" smtClean="0"/>
              <a:t>Może też zawierać błędy</a:t>
            </a:r>
          </a:p>
          <a:p>
            <a:pPr>
              <a:spcAft>
                <a:spcPts val="600"/>
              </a:spcAft>
              <a:buFont typeface="Arial" panose="020B0604020202020204" pitchFamily="34" charset="0"/>
              <a:buChar char="•"/>
              <a:defRPr/>
            </a:pPr>
            <a:r>
              <a:rPr lang="pl-PL" altLang="pl-PL" sz="1800" dirty="0" smtClean="0"/>
              <a:t>Programiści nie są przygotowani do przeprowadzania dowodów formalnych</a:t>
            </a:r>
          </a:p>
          <a:p>
            <a:pPr>
              <a:spcAft>
                <a:spcPts val="600"/>
              </a:spcAft>
              <a:buFont typeface="Arial" panose="020B0604020202020204" pitchFamily="34" charset="0"/>
              <a:buChar char="•"/>
              <a:defRPr/>
            </a:pPr>
            <a:r>
              <a:rPr lang="pl-PL" altLang="pl-PL" sz="1800" dirty="0" smtClean="0"/>
              <a:t>W programach mogą być sytuacje lub problemy formalnie nierozstrzygalne</a:t>
            </a:r>
            <a:endParaRPr lang="pl-PL" altLang="pl-PL" dirty="0" smtClean="0"/>
          </a:p>
        </p:txBody>
      </p:sp>
      <p:sp>
        <p:nvSpPr>
          <p:cNvPr id="16389" name="Text Box 5"/>
          <p:cNvSpPr txBox="1">
            <a:spLocks noChangeArrowheads="1"/>
          </p:cNvSpPr>
          <p:nvPr/>
        </p:nvSpPr>
        <p:spPr bwMode="auto">
          <a:xfrm>
            <a:off x="460375" y="4522788"/>
            <a:ext cx="8518525"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ts val="600"/>
              </a:spcAft>
            </a:pPr>
            <a:r>
              <a:rPr lang="pl-PL" altLang="pl-PL" b="1"/>
              <a:t>Statyczne metody nieformalne</a:t>
            </a:r>
            <a:r>
              <a:rPr lang="pl-PL" altLang="pl-PL"/>
              <a:t> polegają na analizie kodu przez programistów.</a:t>
            </a:r>
            <a:endParaRPr lang="pl-PL" altLang="pl-PL" b="1"/>
          </a:p>
          <a:p>
            <a:pPr>
              <a:spcAft>
                <a:spcPts val="600"/>
              </a:spcAft>
            </a:pPr>
            <a:r>
              <a:rPr lang="pl-PL" altLang="pl-PL"/>
              <a:t>Dwa niewykluczające się podejścia:</a:t>
            </a:r>
          </a:p>
          <a:p>
            <a:pPr>
              <a:spcAft>
                <a:spcPts val="600"/>
              </a:spcAft>
              <a:buFontTx/>
              <a:buChar char="•"/>
            </a:pPr>
            <a:r>
              <a:rPr lang="pl-PL" altLang="pl-PL"/>
              <a:t> śledzenie przebiegu programu (wykonywanie programu “w myśli” przez </a:t>
            </a:r>
          </a:p>
          <a:p>
            <a:pPr>
              <a:spcAft>
                <a:spcPts val="600"/>
              </a:spcAft>
            </a:pPr>
            <a:r>
              <a:rPr lang="pl-PL" altLang="pl-PL"/>
              <a:t>  analizujące osoby)</a:t>
            </a:r>
          </a:p>
          <a:p>
            <a:pPr>
              <a:spcAft>
                <a:spcPts val="600"/>
              </a:spcAft>
              <a:buFontTx/>
              <a:buChar char="•"/>
            </a:pPr>
            <a:r>
              <a:rPr lang="pl-PL" altLang="pl-PL"/>
              <a:t> wyszukiwanie typowych błędów i niebezpiecznych przypadków.</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pl-PL" altLang="pl-PL" smtClean="0"/>
              <a:t>Typowe błędy wykrywane statycznie</a:t>
            </a:r>
          </a:p>
        </p:txBody>
      </p:sp>
      <p:sp>
        <p:nvSpPr>
          <p:cNvPr id="17411" name="Text Box 3"/>
          <p:cNvSpPr txBox="1">
            <a:spLocks noChangeArrowheads="1"/>
          </p:cNvSpPr>
          <p:nvPr/>
        </p:nvSpPr>
        <p:spPr bwMode="auto">
          <a:xfrm>
            <a:off x="563563" y="787400"/>
            <a:ext cx="7165975"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buFont typeface="Symbol" panose="05050102010706020507" pitchFamily="18" charset="2"/>
              <a:buChar char="·"/>
            </a:pPr>
            <a:r>
              <a:rPr lang="pl-PL" altLang="pl-PL"/>
              <a:t> Niezainicjowane zmienne</a:t>
            </a:r>
          </a:p>
          <a:p>
            <a:pPr>
              <a:buFont typeface="Symbol" panose="05050102010706020507" pitchFamily="18" charset="2"/>
              <a:buChar char="·"/>
            </a:pPr>
            <a:r>
              <a:rPr lang="pl-PL" altLang="pl-PL"/>
              <a:t> Porównania na równość liczb zmiennoprzecinkowych</a:t>
            </a:r>
          </a:p>
          <a:p>
            <a:pPr>
              <a:buFont typeface="Symbol" panose="05050102010706020507" pitchFamily="18" charset="2"/>
              <a:buChar char="·"/>
            </a:pPr>
            <a:r>
              <a:rPr lang="pl-PL" altLang="pl-PL"/>
              <a:t> Indeksy wykraczające poza tablice</a:t>
            </a:r>
          </a:p>
          <a:p>
            <a:pPr>
              <a:buFont typeface="Symbol" panose="05050102010706020507" pitchFamily="18" charset="2"/>
              <a:buChar char="·"/>
            </a:pPr>
            <a:r>
              <a:rPr lang="pl-PL" altLang="pl-PL"/>
              <a:t> Błędne operacje na wskaźnikach</a:t>
            </a:r>
          </a:p>
          <a:p>
            <a:pPr>
              <a:buFont typeface="Symbol" panose="05050102010706020507" pitchFamily="18" charset="2"/>
              <a:buChar char="·"/>
            </a:pPr>
            <a:r>
              <a:rPr lang="pl-PL" altLang="pl-PL"/>
              <a:t> Błędy w warunkach instrukcji warunkowych</a:t>
            </a:r>
          </a:p>
          <a:p>
            <a:pPr>
              <a:buFont typeface="Symbol" panose="05050102010706020507" pitchFamily="18" charset="2"/>
              <a:buChar char="·"/>
            </a:pPr>
            <a:r>
              <a:rPr lang="pl-PL" altLang="pl-PL"/>
              <a:t> Niekończące się pętle</a:t>
            </a:r>
          </a:p>
          <a:p>
            <a:pPr>
              <a:buFont typeface="Symbol" panose="05050102010706020507" pitchFamily="18" charset="2"/>
              <a:buChar char="·"/>
            </a:pPr>
            <a:r>
              <a:rPr lang="pl-PL" altLang="pl-PL"/>
              <a:t> Błędy popełnione dla wartości granicznych (np. &gt; zamiast &gt;=)</a:t>
            </a:r>
          </a:p>
          <a:p>
            <a:pPr>
              <a:buFont typeface="Symbol" panose="05050102010706020507" pitchFamily="18" charset="2"/>
              <a:buChar char="·"/>
            </a:pPr>
            <a:r>
              <a:rPr lang="pl-PL" altLang="pl-PL"/>
              <a:t> Błędne użycie lub pominięcie nawiasów w złożonych wyrażeniach</a:t>
            </a:r>
          </a:p>
          <a:p>
            <a:pPr>
              <a:buFont typeface="Symbol" panose="05050102010706020507" pitchFamily="18" charset="2"/>
              <a:buChar char="·"/>
            </a:pPr>
            <a:r>
              <a:rPr lang="pl-PL" altLang="pl-PL"/>
              <a:t> Nieuwzględnienie błędnych danych</a:t>
            </a:r>
          </a:p>
        </p:txBody>
      </p:sp>
      <p:sp>
        <p:nvSpPr>
          <p:cNvPr id="17412" name="Text Box 4"/>
          <p:cNvSpPr txBox="1">
            <a:spLocks noChangeArrowheads="1"/>
          </p:cNvSpPr>
          <p:nvPr/>
        </p:nvSpPr>
        <p:spPr bwMode="auto">
          <a:xfrm>
            <a:off x="563563" y="3681413"/>
            <a:ext cx="3649662" cy="396875"/>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Strategia testów nieformalnych:</a:t>
            </a:r>
          </a:p>
        </p:txBody>
      </p:sp>
      <p:sp>
        <p:nvSpPr>
          <p:cNvPr id="17413" name="Text Box 5"/>
          <p:cNvSpPr txBox="1">
            <a:spLocks noChangeArrowheads="1"/>
          </p:cNvSpPr>
          <p:nvPr/>
        </p:nvSpPr>
        <p:spPr bwMode="auto">
          <a:xfrm>
            <a:off x="563563" y="4040188"/>
            <a:ext cx="850582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Programista, który dokonał implementacji danego modułu w nieformalny sposób analizuje jego kod.</a:t>
            </a:r>
          </a:p>
          <a:p>
            <a:endParaRPr lang="pl-PL" altLang="pl-PL"/>
          </a:p>
          <a:p>
            <a:r>
              <a:rPr lang="pl-PL" altLang="pl-PL"/>
              <a:t>Kod uznany przez programistę za poprawny jest analizowany przez doświadczonego programistę. Jeżeli znajdzie on pewną liczbę błędów, moduł jest zwracany programiście do poprawy.</a:t>
            </a:r>
          </a:p>
          <a:p>
            <a:endParaRPr lang="pl-PL" altLang="pl-PL"/>
          </a:p>
          <a:p>
            <a:r>
              <a:rPr lang="pl-PL" altLang="pl-PL"/>
              <a:t>Szczególnie istotne moduły są analizowane przez grupę osób.</a:t>
            </a:r>
          </a:p>
        </p:txBody>
      </p:sp>
      <p:sp>
        <p:nvSpPr>
          <p:cNvPr id="17414" name="AutoShape 6"/>
          <p:cNvSpPr>
            <a:spLocks noChangeArrowheads="1"/>
          </p:cNvSpPr>
          <p:nvPr/>
        </p:nvSpPr>
        <p:spPr bwMode="auto">
          <a:xfrm>
            <a:off x="225425" y="4110038"/>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7415" name="AutoShape 7"/>
          <p:cNvSpPr>
            <a:spLocks noChangeArrowheads="1"/>
          </p:cNvSpPr>
          <p:nvPr/>
        </p:nvSpPr>
        <p:spPr bwMode="auto">
          <a:xfrm>
            <a:off x="227013" y="504031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7416" name="AutoShape 8"/>
          <p:cNvSpPr>
            <a:spLocks noChangeArrowheads="1"/>
          </p:cNvSpPr>
          <p:nvPr/>
        </p:nvSpPr>
        <p:spPr bwMode="auto">
          <a:xfrm>
            <a:off x="227013" y="6218238"/>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pl-PL" altLang="pl-PL" smtClean="0"/>
              <a:t>Ocena liczby błędów</a:t>
            </a:r>
          </a:p>
        </p:txBody>
      </p:sp>
      <p:sp>
        <p:nvSpPr>
          <p:cNvPr id="18435" name="Text Box 3"/>
          <p:cNvSpPr txBox="1">
            <a:spLocks noChangeArrowheads="1"/>
          </p:cNvSpPr>
          <p:nvPr/>
        </p:nvSpPr>
        <p:spPr bwMode="auto">
          <a:xfrm>
            <a:off x="279400" y="1069975"/>
            <a:ext cx="88646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Błędy w oprogramowaniu niekoniecznie są bezpośrednio powiązane z jego zawodnością. Oszacowanie liczby błędów ma jednak znaczenie dla producenta oprogramowania, gdyż ma wpływ na koszty konserwacji oprogramowania.</a:t>
            </a:r>
          </a:p>
          <a:p>
            <a:r>
              <a:rPr lang="pl-PL" altLang="pl-PL"/>
              <a:t>Szczególnie istotne dla firm sprzedających oprogramowanie pojedynczym lub nielicznym użytkownikom (relatywnie duży koszt usunięcia błędu).</a:t>
            </a:r>
          </a:p>
        </p:txBody>
      </p:sp>
      <p:sp>
        <p:nvSpPr>
          <p:cNvPr id="18436" name="Text Box 4"/>
          <p:cNvSpPr txBox="1">
            <a:spLocks noChangeArrowheads="1"/>
          </p:cNvSpPr>
          <p:nvPr/>
        </p:nvSpPr>
        <p:spPr bwMode="auto">
          <a:xfrm>
            <a:off x="242888" y="2900363"/>
            <a:ext cx="8358187" cy="396875"/>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Podstawy szacowania kosztu konserwacji związanego z usuwaniem błędów:</a:t>
            </a:r>
          </a:p>
        </p:txBody>
      </p:sp>
      <p:sp>
        <p:nvSpPr>
          <p:cNvPr id="18437" name="Text Box 5"/>
          <p:cNvSpPr txBox="1">
            <a:spLocks noChangeArrowheads="1"/>
          </p:cNvSpPr>
          <p:nvPr/>
        </p:nvSpPr>
        <p:spPr bwMode="auto">
          <a:xfrm>
            <a:off x="762000" y="3732213"/>
            <a:ext cx="83820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Szacunkowa liczba błędów w programie</a:t>
            </a:r>
          </a:p>
          <a:p>
            <a:endParaRPr lang="pl-PL" altLang="pl-PL"/>
          </a:p>
          <a:p>
            <a:r>
              <a:rPr lang="pl-PL" altLang="pl-PL"/>
              <a:t>Średni procent błędów zgłaszanych przez użytkownika systemu, na podstawie danych z poprzednich przedsięwzięć.</a:t>
            </a:r>
          </a:p>
          <a:p>
            <a:endParaRPr lang="pl-PL" altLang="pl-PL"/>
          </a:p>
          <a:p>
            <a:r>
              <a:rPr lang="pl-PL" altLang="pl-PL"/>
              <a:t>Średni koszt usunięcia błędu na podstawie danych z poprzednich przedsięwzięć.</a:t>
            </a:r>
          </a:p>
        </p:txBody>
      </p:sp>
      <p:sp>
        <p:nvSpPr>
          <p:cNvPr id="18438" name="AutoShape 6"/>
          <p:cNvSpPr>
            <a:spLocks noChangeArrowheads="1"/>
          </p:cNvSpPr>
          <p:nvPr/>
        </p:nvSpPr>
        <p:spPr bwMode="auto">
          <a:xfrm>
            <a:off x="312738" y="3813175"/>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8439" name="AutoShape 7"/>
          <p:cNvSpPr>
            <a:spLocks noChangeArrowheads="1"/>
          </p:cNvSpPr>
          <p:nvPr/>
        </p:nvSpPr>
        <p:spPr bwMode="auto">
          <a:xfrm>
            <a:off x="312738" y="436086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8440" name="AutoShape 8"/>
          <p:cNvSpPr>
            <a:spLocks noChangeArrowheads="1"/>
          </p:cNvSpPr>
          <p:nvPr/>
        </p:nvSpPr>
        <p:spPr bwMode="auto">
          <a:xfrm>
            <a:off x="312738" y="5289550"/>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pl-PL" altLang="pl-PL" smtClean="0">
                <a:latin typeface="Times New Roman CE" panose="02020603050405020304" pitchFamily="18" charset="0"/>
              </a:rPr>
              <a:t>Technika “posiewania błędów”. </a:t>
            </a:r>
          </a:p>
        </p:txBody>
      </p:sp>
      <p:sp>
        <p:nvSpPr>
          <p:cNvPr id="19459" name="Text Box 3"/>
          <p:cNvSpPr txBox="1">
            <a:spLocks noChangeArrowheads="1"/>
          </p:cNvSpPr>
          <p:nvPr/>
        </p:nvSpPr>
        <p:spPr bwMode="auto">
          <a:xfrm>
            <a:off x="403225" y="995363"/>
            <a:ext cx="86788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Polega na tym, że do programu celowo wprowadza się pewną liczbę błędów podobnych do tych, które występują w programie. Wykryciem tych błędów zajmuje się inna grupa programistów niż ta, która dokonała “posiania” błędów.</a:t>
            </a:r>
          </a:p>
        </p:txBody>
      </p:sp>
      <p:sp>
        <p:nvSpPr>
          <p:cNvPr id="19460" name="Text Box 4"/>
          <p:cNvSpPr txBox="1">
            <a:spLocks noChangeArrowheads="1"/>
          </p:cNvSpPr>
          <p:nvPr/>
        </p:nvSpPr>
        <p:spPr bwMode="auto">
          <a:xfrm>
            <a:off x="655638" y="2082800"/>
            <a:ext cx="1508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Załóżmy, że:</a:t>
            </a:r>
          </a:p>
        </p:txBody>
      </p:sp>
      <p:sp>
        <p:nvSpPr>
          <p:cNvPr id="19461" name="Text Box 5"/>
          <p:cNvSpPr txBox="1">
            <a:spLocks noChangeArrowheads="1"/>
          </p:cNvSpPr>
          <p:nvPr/>
        </p:nvSpPr>
        <p:spPr bwMode="auto">
          <a:xfrm>
            <a:off x="403225" y="2459038"/>
            <a:ext cx="5446713"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N - liczba posianych błędów</a:t>
            </a:r>
          </a:p>
          <a:p>
            <a:r>
              <a:rPr lang="pl-PL" altLang="pl-PL"/>
              <a:t>M - liczba wszystkich wykrytych błędów</a:t>
            </a:r>
          </a:p>
          <a:p>
            <a:r>
              <a:rPr lang="pl-PL" altLang="pl-PL"/>
              <a:t>X - liczba posianych błędów, które zostały wykryte</a:t>
            </a:r>
          </a:p>
        </p:txBody>
      </p:sp>
      <p:sp>
        <p:nvSpPr>
          <p:cNvPr id="19462" name="Text Box 6"/>
          <p:cNvSpPr txBox="1">
            <a:spLocks noChangeArrowheads="1"/>
          </p:cNvSpPr>
          <p:nvPr/>
        </p:nvSpPr>
        <p:spPr bwMode="auto">
          <a:xfrm>
            <a:off x="403225" y="3684588"/>
            <a:ext cx="603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Szacunkowa liczba błędów przed wykonaniem testów</a:t>
            </a:r>
            <a:r>
              <a:rPr lang="pl-PL" altLang="pl-PL"/>
              <a:t>:</a:t>
            </a:r>
          </a:p>
        </p:txBody>
      </p:sp>
      <p:sp>
        <p:nvSpPr>
          <p:cNvPr id="19463" name="Text Box 7"/>
          <p:cNvSpPr txBox="1">
            <a:spLocks noChangeArrowheads="1"/>
          </p:cNvSpPr>
          <p:nvPr/>
        </p:nvSpPr>
        <p:spPr bwMode="auto">
          <a:xfrm>
            <a:off x="6562725" y="3757613"/>
            <a:ext cx="1677988" cy="409575"/>
          </a:xfrm>
          <a:prstGeom prst="rect">
            <a:avLst/>
          </a:prstGeom>
          <a:solidFill>
            <a:srgbClr val="66FFFF"/>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(M - X) * N/X</a:t>
            </a:r>
          </a:p>
        </p:txBody>
      </p:sp>
      <p:sp>
        <p:nvSpPr>
          <p:cNvPr id="19464" name="Text Box 8"/>
          <p:cNvSpPr txBox="1">
            <a:spLocks noChangeArrowheads="1"/>
          </p:cNvSpPr>
          <p:nvPr/>
        </p:nvSpPr>
        <p:spPr bwMode="auto">
          <a:xfrm>
            <a:off x="403225" y="4308475"/>
            <a:ext cx="57213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Szacunkowa liczba błędów po usunięciu wykrytych</a:t>
            </a:r>
          </a:p>
          <a:p>
            <a:r>
              <a:rPr lang="pl-PL" altLang="pl-PL"/>
              <a:t>(“posiane” błędy zostały też usunięte):</a:t>
            </a:r>
          </a:p>
        </p:txBody>
      </p:sp>
      <p:sp>
        <p:nvSpPr>
          <p:cNvPr id="19465" name="Text Box 9"/>
          <p:cNvSpPr txBox="1">
            <a:spLocks noChangeArrowheads="1"/>
          </p:cNvSpPr>
          <p:nvPr/>
        </p:nvSpPr>
        <p:spPr bwMode="auto">
          <a:xfrm>
            <a:off x="6562725" y="4432300"/>
            <a:ext cx="2184400" cy="409575"/>
          </a:xfrm>
          <a:prstGeom prst="rect">
            <a:avLst/>
          </a:prstGeom>
          <a:solidFill>
            <a:srgbClr val="66FFFF"/>
          </a:solidFill>
          <a:ln w="12700">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(M - X) * (N/X - 1)</a:t>
            </a:r>
          </a:p>
        </p:txBody>
      </p:sp>
      <p:sp>
        <p:nvSpPr>
          <p:cNvPr id="19466" name="Text Box 10"/>
          <p:cNvSpPr txBox="1">
            <a:spLocks noChangeArrowheads="1"/>
          </p:cNvSpPr>
          <p:nvPr/>
        </p:nvSpPr>
        <p:spPr bwMode="auto">
          <a:xfrm>
            <a:off x="403225" y="5181600"/>
            <a:ext cx="855186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Szacunki te mogą być mocno chybione, jeżeli “posiane” błędy nie będą podobne do rzeczywistych błędów występujących w programie. </a:t>
            </a:r>
          </a:p>
          <a:p>
            <a:r>
              <a:rPr lang="pl-PL" altLang="pl-PL"/>
              <a:t>Technika ta pozwala również na przetestowanie skuteczności metod testowania.</a:t>
            </a:r>
          </a:p>
          <a:p>
            <a:r>
              <a:rPr lang="pl-PL" altLang="pl-PL"/>
              <a:t>Zbyt mała wartość X/N oznacza konieczność poprawy tych metod.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pl-PL" altLang="pl-PL" smtClean="0"/>
              <a:t>Testy systemu</a:t>
            </a:r>
          </a:p>
        </p:txBody>
      </p:sp>
      <p:sp>
        <p:nvSpPr>
          <p:cNvPr id="20483" name="Text Box 3"/>
          <p:cNvSpPr txBox="1">
            <a:spLocks noChangeArrowheads="1"/>
          </p:cNvSpPr>
          <p:nvPr/>
        </p:nvSpPr>
        <p:spPr bwMode="auto">
          <a:xfrm>
            <a:off x="452438" y="971550"/>
            <a:ext cx="35210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Techniki:</a:t>
            </a:r>
          </a:p>
          <a:p>
            <a:r>
              <a:rPr lang="pl-PL" altLang="pl-PL"/>
              <a:t>	- testowanie wstępujące</a:t>
            </a:r>
          </a:p>
          <a:p>
            <a:r>
              <a:rPr lang="pl-PL" altLang="pl-PL"/>
              <a:t>	- testowanie zstępujące</a:t>
            </a:r>
          </a:p>
        </p:txBody>
      </p:sp>
      <p:sp>
        <p:nvSpPr>
          <p:cNvPr id="20484" name="Text Box 4"/>
          <p:cNvSpPr txBox="1">
            <a:spLocks noChangeArrowheads="1"/>
          </p:cNvSpPr>
          <p:nvPr/>
        </p:nvSpPr>
        <p:spPr bwMode="auto">
          <a:xfrm>
            <a:off x="612775" y="2308225"/>
            <a:ext cx="85312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Testowanie wstępujące</a:t>
            </a:r>
            <a:r>
              <a:rPr lang="pl-PL" altLang="pl-PL"/>
              <a:t>: najpierw testowane są pojedyncze moduły, następnie moduły coraz wyższego poziomu, aż do osiągnięcia poziomu całego systemu.</a:t>
            </a:r>
          </a:p>
          <a:p>
            <a:r>
              <a:rPr lang="pl-PL" altLang="pl-PL"/>
              <a:t>Zastosowanie tej metody nie zawsze jest możliwe, gdyż często moduły są od siebie zależne. Niekiedy moduły współpracujące można zastąpić implementacjami szkieletowymi.</a:t>
            </a:r>
          </a:p>
        </p:txBody>
      </p:sp>
      <p:sp>
        <p:nvSpPr>
          <p:cNvPr id="20485" name="Text Box 5"/>
          <p:cNvSpPr txBox="1">
            <a:spLocks noChangeArrowheads="1"/>
          </p:cNvSpPr>
          <p:nvPr/>
        </p:nvSpPr>
        <p:spPr bwMode="auto">
          <a:xfrm>
            <a:off x="612775" y="4064000"/>
            <a:ext cx="84804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Testowanie zstępujące</a:t>
            </a:r>
            <a:r>
              <a:rPr lang="pl-PL" altLang="pl-PL"/>
              <a:t>: rozpoczyna się od testowania modułów wyższego poziomu. Moduły niższego poziomu zastępuje się implementacjami szkieletowymi. Po przetestowaniu modułów wyższego poziomu dołączane są moduły niższego poziomu.  Proces ten jest kontynuowany aż do zintegrowania i przetestowania całego systemu.</a:t>
            </a:r>
          </a:p>
        </p:txBody>
      </p:sp>
      <p:sp>
        <p:nvSpPr>
          <p:cNvPr id="20486" name="AutoShape 6"/>
          <p:cNvSpPr>
            <a:spLocks noChangeArrowheads="1"/>
          </p:cNvSpPr>
          <p:nvPr/>
        </p:nvSpPr>
        <p:spPr bwMode="auto">
          <a:xfrm>
            <a:off x="227013" y="2368550"/>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0487" name="AutoShape 7"/>
          <p:cNvSpPr>
            <a:spLocks noChangeArrowheads="1"/>
          </p:cNvSpPr>
          <p:nvPr/>
        </p:nvSpPr>
        <p:spPr bwMode="auto">
          <a:xfrm>
            <a:off x="227013" y="4138613"/>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pl-PL" altLang="pl-PL" smtClean="0"/>
              <a:t>Testy pod obciążeniem, testy odporności</a:t>
            </a:r>
          </a:p>
        </p:txBody>
      </p:sp>
      <p:sp>
        <p:nvSpPr>
          <p:cNvPr id="21507" name="Text Box 3"/>
          <p:cNvSpPr txBox="1">
            <a:spLocks noChangeArrowheads="1"/>
          </p:cNvSpPr>
          <p:nvPr/>
        </p:nvSpPr>
        <p:spPr bwMode="auto">
          <a:xfrm>
            <a:off x="377825" y="1131888"/>
            <a:ext cx="8766175"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Testy obciążeniowe</a:t>
            </a:r>
            <a:r>
              <a:rPr lang="pl-PL" altLang="pl-PL"/>
              <a:t> (</a:t>
            </a:r>
            <a:r>
              <a:rPr lang="pl-PL" altLang="pl-PL" i="1"/>
              <a:t>stress testing</a:t>
            </a:r>
            <a:r>
              <a:rPr lang="pl-PL" altLang="pl-PL"/>
              <a:t>). Celem tych testów jest zbadanie wydajności i niezawodności systemu podczas pracy pod pełnym lub nawet nadmiernym obciążeniem. Dotyczy to szczególnie systemów wielodostępnych i sieciowych. Systemy takie muszą spełniać wymagania dotyczące wydajności, liczby użytkowników, liczby transakcji na godzinę. Testy polegają na wymuszeniu obciążenia równego lub większego od maksymalnego.</a:t>
            </a:r>
          </a:p>
          <a:p>
            <a:endParaRPr lang="pl-PL" altLang="pl-PL"/>
          </a:p>
          <a:p>
            <a:r>
              <a:rPr lang="pl-PL" altLang="pl-PL" b="1"/>
              <a:t>Testy odporności</a:t>
            </a:r>
            <a:r>
              <a:rPr lang="pl-PL" altLang="pl-PL"/>
              <a:t> (</a:t>
            </a:r>
            <a:r>
              <a:rPr lang="pl-PL" altLang="pl-PL" i="1"/>
              <a:t>robustness testing</a:t>
            </a:r>
            <a:r>
              <a:rPr lang="pl-PL" altLang="pl-PL"/>
              <a:t>). Celem tych testów jest sprawdzenie działania w przypadku zajścia niepożądanych zdarzeń, np.</a:t>
            </a:r>
          </a:p>
        </p:txBody>
      </p:sp>
      <p:sp>
        <p:nvSpPr>
          <p:cNvPr id="21508" name="Text Box 4"/>
          <p:cNvSpPr txBox="1">
            <a:spLocks noChangeArrowheads="1"/>
          </p:cNvSpPr>
          <p:nvPr/>
        </p:nvSpPr>
        <p:spPr bwMode="auto">
          <a:xfrm>
            <a:off x="922338" y="4076700"/>
            <a:ext cx="47561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buFontTx/>
              <a:buChar char="•"/>
            </a:pPr>
            <a:r>
              <a:rPr lang="pl-PL" altLang="pl-PL"/>
              <a:t> zaniku zasilania</a:t>
            </a:r>
          </a:p>
          <a:p>
            <a:pPr>
              <a:buFontTx/>
              <a:buChar char="•"/>
            </a:pPr>
            <a:r>
              <a:rPr lang="pl-PL" altLang="pl-PL"/>
              <a:t> awarii sprzętowej</a:t>
            </a:r>
          </a:p>
          <a:p>
            <a:pPr>
              <a:buFontTx/>
              <a:buChar char="•"/>
            </a:pPr>
            <a:r>
              <a:rPr lang="pl-PL" altLang="pl-PL"/>
              <a:t> wprowadzenia niepoprawnych danych</a:t>
            </a:r>
          </a:p>
          <a:p>
            <a:pPr>
              <a:buFontTx/>
              <a:buChar char="•"/>
            </a:pPr>
            <a:r>
              <a:rPr lang="pl-PL" altLang="pl-PL"/>
              <a:t> wydania sekwencji niepoprawnych poleceń</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pl-PL" altLang="pl-PL" smtClean="0"/>
              <a:t>Określenie niezawodności oprogramowania</a:t>
            </a:r>
          </a:p>
        </p:txBody>
      </p:sp>
      <p:sp>
        <p:nvSpPr>
          <p:cNvPr id="4099" name="Text Box 3"/>
          <p:cNvSpPr txBox="1">
            <a:spLocks noChangeArrowheads="1"/>
          </p:cNvSpPr>
          <p:nvPr/>
        </p:nvSpPr>
        <p:spPr bwMode="auto">
          <a:xfrm>
            <a:off x="266700" y="822325"/>
            <a:ext cx="3052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2400" b="1"/>
              <a:t>Miary niezawodności:</a:t>
            </a:r>
          </a:p>
        </p:txBody>
      </p:sp>
      <p:sp>
        <p:nvSpPr>
          <p:cNvPr id="4100" name="Text Box 4"/>
          <p:cNvSpPr txBox="1">
            <a:spLocks noChangeArrowheads="1"/>
          </p:cNvSpPr>
          <p:nvPr/>
        </p:nvSpPr>
        <p:spPr bwMode="auto">
          <a:xfrm>
            <a:off x="785813" y="1328738"/>
            <a:ext cx="8358187"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Prawdopodobieństwo błędnego wykonania</a:t>
            </a:r>
            <a:r>
              <a:rPr lang="pl-PL" altLang="pl-PL"/>
              <a:t> podczas realizacji transakcji. Błędne wykonanie powoduje zerwanie całej transakcji. Miarą jest częstość występowania transakcji, które nie powiodły się wskutek błędów.</a:t>
            </a:r>
          </a:p>
          <a:p>
            <a:endParaRPr lang="pl-PL" altLang="pl-PL"/>
          </a:p>
          <a:p>
            <a:r>
              <a:rPr lang="pl-PL" altLang="pl-PL" b="1"/>
              <a:t>Częstotliwość występowania błędnych wykonań</a:t>
            </a:r>
            <a:r>
              <a:rPr lang="pl-PL" altLang="pl-PL"/>
              <a:t>: ilość błędów w jednostce czasu. Np. 0.1/h oznacza, że w ciągu godziny ilość spodziewanych błędnych wykonań wynosi 0.1. Miara ta jest stosowana w przypadku systemów, które nie mają charakteru transakcyjnego.</a:t>
            </a:r>
          </a:p>
          <a:p>
            <a:endParaRPr lang="pl-PL" altLang="pl-PL"/>
          </a:p>
          <a:p>
            <a:r>
              <a:rPr lang="pl-PL" altLang="pl-PL" b="1"/>
              <a:t>Średni czas między błędnymi wykonaniami</a:t>
            </a:r>
            <a:r>
              <a:rPr lang="pl-PL" altLang="pl-PL"/>
              <a:t> - odwrotność poprzedniej miary.</a:t>
            </a:r>
          </a:p>
          <a:p>
            <a:endParaRPr lang="pl-PL" altLang="pl-PL"/>
          </a:p>
          <a:p>
            <a:r>
              <a:rPr lang="pl-PL" altLang="pl-PL" b="1"/>
              <a:t>Dostępność</a:t>
            </a:r>
            <a:r>
              <a:rPr lang="pl-PL" altLang="pl-PL"/>
              <a:t>: prawdopodobieństwo, że w danej chwili system będzie dostępny do użytkowania. Miarę tę można oszacować na podstawie stosunku czasu, w którym system jest dostępny, do czasu od wystąpienia błędu do powrotu do normalnej sytuacji. Miara zależy nie tylko od błędnych wykonań, ale także od narzutu błędów na niedostępność systemu.</a:t>
            </a:r>
          </a:p>
        </p:txBody>
      </p:sp>
      <p:sp>
        <p:nvSpPr>
          <p:cNvPr id="4101" name="AutoShape 5"/>
          <p:cNvSpPr>
            <a:spLocks noChangeArrowheads="1"/>
          </p:cNvSpPr>
          <p:nvPr/>
        </p:nvSpPr>
        <p:spPr bwMode="auto">
          <a:xfrm>
            <a:off x="384175" y="139541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2" name="AutoShape 6"/>
          <p:cNvSpPr>
            <a:spLocks noChangeArrowheads="1"/>
          </p:cNvSpPr>
          <p:nvPr/>
        </p:nvSpPr>
        <p:spPr bwMode="auto">
          <a:xfrm>
            <a:off x="384175" y="2611438"/>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3" name="AutoShape 7"/>
          <p:cNvSpPr>
            <a:spLocks noChangeArrowheads="1"/>
          </p:cNvSpPr>
          <p:nvPr/>
        </p:nvSpPr>
        <p:spPr bwMode="auto">
          <a:xfrm>
            <a:off x="384175" y="4135438"/>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4104" name="AutoShape 8"/>
          <p:cNvSpPr>
            <a:spLocks noChangeArrowheads="1"/>
          </p:cNvSpPr>
          <p:nvPr/>
        </p:nvSpPr>
        <p:spPr bwMode="auto">
          <a:xfrm>
            <a:off x="384175" y="480695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pl-PL" altLang="pl-PL" smtClean="0"/>
              <a:t>Bezpieczeństwo oprogramowania</a:t>
            </a:r>
          </a:p>
        </p:txBody>
      </p:sp>
      <p:sp>
        <p:nvSpPr>
          <p:cNvPr id="22531" name="Text Box 3"/>
          <p:cNvSpPr txBox="1">
            <a:spLocks noChangeArrowheads="1"/>
          </p:cNvSpPr>
          <p:nvPr/>
        </p:nvSpPr>
        <p:spPr bwMode="auto">
          <a:xfrm>
            <a:off x="909638" y="984250"/>
            <a:ext cx="8043862"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Pewnej systemy są krytyczne z punktu widzenia bezpieczeństwa ludzi, np. aparatura medyczna, oprogramowanie wspomagające sterowanie samolotem. Może to być także zagrożenie pośrednie, np. systemy eksperckie w dziedzinie medycyny, systemy informacji o lekach. </a:t>
            </a:r>
          </a:p>
          <a:p>
            <a:endParaRPr lang="pl-PL" altLang="pl-PL"/>
          </a:p>
          <a:p>
            <a:r>
              <a:rPr lang="pl-PL" altLang="pl-PL" b="1"/>
              <a:t>Bezpieczeństwo niekoniecznie jest pojęciem tożsamym z niezawodnością</a:t>
            </a:r>
            <a:r>
              <a:rPr lang="pl-PL" altLang="pl-PL"/>
              <a:t>.</a:t>
            </a:r>
          </a:p>
          <a:p>
            <a:endParaRPr lang="pl-PL" altLang="pl-PL"/>
          </a:p>
          <a:p>
            <a:r>
              <a:rPr lang="pl-PL" altLang="pl-PL"/>
              <a:t>System zawodny może być bezpieczny, jeżeli skutki błędnych wykonań nie są groźne.</a:t>
            </a:r>
          </a:p>
          <a:p>
            <a:endParaRPr lang="pl-PL" altLang="pl-PL"/>
          </a:p>
          <a:p>
            <a:r>
              <a:rPr lang="pl-PL" altLang="pl-PL"/>
              <a:t>Wymagania wobec systemu mogą być niepełne i nie opisywać zachowania systemu we wszystkich sytuacjach. Dotyczy to zwłaszcza sytuacji wyjątkowych, np. wprowadzenia niepoprawnych danych. Ważne jest, aby system zachował się bezpiecznie także wtedy, gdy właściwy sposób reakcji nie został opisany.</a:t>
            </a:r>
          </a:p>
          <a:p>
            <a:endParaRPr lang="pl-PL" altLang="pl-PL"/>
          </a:p>
          <a:p>
            <a:r>
              <a:rPr lang="pl-PL" altLang="pl-PL"/>
              <a:t>Niebezpieczeństwo może także wynikać z awarii sprzętowych. Analiza bezpieczeństwa musi uwzględniać oba czynniki.  </a:t>
            </a:r>
          </a:p>
        </p:txBody>
      </p:sp>
      <p:sp>
        <p:nvSpPr>
          <p:cNvPr id="22532" name="AutoShape 4"/>
          <p:cNvSpPr>
            <a:spLocks noChangeArrowheads="1"/>
          </p:cNvSpPr>
          <p:nvPr/>
        </p:nvSpPr>
        <p:spPr bwMode="auto">
          <a:xfrm>
            <a:off x="446088" y="5930900"/>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33" name="AutoShape 5"/>
          <p:cNvSpPr>
            <a:spLocks noChangeArrowheads="1"/>
          </p:cNvSpPr>
          <p:nvPr/>
        </p:nvSpPr>
        <p:spPr bwMode="auto">
          <a:xfrm>
            <a:off x="444500" y="410210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2534" name="AutoShape 6"/>
          <p:cNvSpPr>
            <a:spLocks noChangeArrowheads="1"/>
          </p:cNvSpPr>
          <p:nvPr/>
        </p:nvSpPr>
        <p:spPr bwMode="auto">
          <a:xfrm>
            <a:off x="444500" y="3178175"/>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pl-PL" altLang="pl-PL" smtClean="0"/>
              <a:t>Analiza bezpieczeństwa</a:t>
            </a:r>
          </a:p>
        </p:txBody>
      </p:sp>
      <p:sp>
        <p:nvSpPr>
          <p:cNvPr id="23555" name="Text Box 3"/>
          <p:cNvSpPr txBox="1">
            <a:spLocks noChangeArrowheads="1"/>
          </p:cNvSpPr>
          <p:nvPr/>
        </p:nvSpPr>
        <p:spPr bwMode="auto">
          <a:xfrm>
            <a:off x="465138" y="2171700"/>
            <a:ext cx="8678862"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Zaczyna się od określenia potencjalnych niebezpieczeństw związanych z użytkowaniem systemu: możliwości utraty życia, zdrowia, strat materialnych, złamania przepisów prawnych.</a:t>
            </a:r>
          </a:p>
          <a:p>
            <a:endParaRPr lang="pl-PL" altLang="pl-PL"/>
          </a:p>
          <a:p>
            <a:r>
              <a:rPr lang="pl-PL" altLang="pl-PL"/>
              <a:t>Np. dla programu podatkowego mogą wystąpić następujące niebezpieczeństwa:</a:t>
            </a:r>
          </a:p>
          <a:p>
            <a:endParaRPr lang="pl-PL" altLang="pl-PL"/>
          </a:p>
          <a:p>
            <a:r>
              <a:rPr lang="pl-PL" altLang="pl-PL"/>
              <a:t>	- błędne rozliczenie się z urzędem podatkowym  </a:t>
            </a:r>
          </a:p>
          <a:p>
            <a:r>
              <a:rPr lang="pl-PL" altLang="pl-PL"/>
              <a:t>	- nie złożenie zeznania podatkowego</a:t>
            </a:r>
          </a:p>
          <a:p>
            <a:r>
              <a:rPr lang="pl-PL" altLang="pl-PL"/>
              <a:t>	- złożenie wielu zeznań dla jednego podatnika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pl-PL" altLang="pl-PL" smtClean="0"/>
              <a:t>Drzewo błędów</a:t>
            </a:r>
          </a:p>
        </p:txBody>
      </p:sp>
      <p:sp>
        <p:nvSpPr>
          <p:cNvPr id="24579" name="Text Box 3"/>
          <p:cNvSpPr txBox="1">
            <a:spLocks noChangeArrowheads="1"/>
          </p:cNvSpPr>
          <p:nvPr/>
        </p:nvSpPr>
        <p:spPr bwMode="auto">
          <a:xfrm>
            <a:off x="8039100" y="438150"/>
            <a:ext cx="101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i="1"/>
              <a:t>fault tree</a:t>
            </a:r>
          </a:p>
        </p:txBody>
      </p:sp>
      <p:sp>
        <p:nvSpPr>
          <p:cNvPr id="24580" name="Text Box 4"/>
          <p:cNvSpPr txBox="1">
            <a:spLocks noChangeArrowheads="1"/>
          </p:cNvSpPr>
          <p:nvPr/>
        </p:nvSpPr>
        <p:spPr bwMode="auto">
          <a:xfrm>
            <a:off x="290513" y="785813"/>
            <a:ext cx="86677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Korzeniem drzewa są jest jedna z rozważanych niebezpiecznych sytuacji.</a:t>
            </a:r>
          </a:p>
          <a:p>
            <a:r>
              <a:rPr lang="pl-PL" altLang="pl-PL"/>
              <a:t>Wierzchołkami są sytuacje pośrednie, które mogą prowadzić do sytuacji odpowiadającej wierzchołkowi wyższego poziomu.</a:t>
            </a:r>
          </a:p>
        </p:txBody>
      </p:sp>
      <p:sp>
        <p:nvSpPr>
          <p:cNvPr id="24581" name="AutoShape 5"/>
          <p:cNvSpPr>
            <a:spLocks noChangeArrowheads="1"/>
          </p:cNvSpPr>
          <p:nvPr/>
        </p:nvSpPr>
        <p:spPr bwMode="auto">
          <a:xfrm>
            <a:off x="4167188" y="1997075"/>
            <a:ext cx="2028825" cy="714375"/>
          </a:xfrm>
          <a:prstGeom prst="roundRect">
            <a:avLst>
              <a:gd name="adj" fmla="val 16667"/>
            </a:avLst>
          </a:prstGeom>
          <a:solidFill>
            <a:srgbClr val="66FFFF"/>
          </a:solidFill>
          <a:ln w="12700">
            <a:solidFill>
              <a:schemeClr val="tx1"/>
            </a:solidFill>
            <a:round/>
            <a:headEnd/>
            <a:tailEnd/>
          </a:ln>
          <a:effectLst>
            <a:outerShdw dist="107763" dir="2700000" algn="ctr" rotWithShape="0">
              <a:schemeClr val="bg2"/>
            </a:outerShdw>
          </a:effec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Błędne rozliczenie podatnika</a:t>
            </a:r>
          </a:p>
        </p:txBody>
      </p:sp>
      <p:sp>
        <p:nvSpPr>
          <p:cNvPr id="24582" name="AutoShape 6"/>
          <p:cNvSpPr>
            <a:spLocks noChangeArrowheads="1"/>
          </p:cNvSpPr>
          <p:nvPr/>
        </p:nvSpPr>
        <p:spPr bwMode="auto">
          <a:xfrm>
            <a:off x="969963" y="3167063"/>
            <a:ext cx="2687637" cy="714375"/>
          </a:xfrm>
          <a:prstGeom prst="roundRect">
            <a:avLst>
              <a:gd name="adj" fmla="val 16667"/>
            </a:avLst>
          </a:prstGeom>
          <a:solidFill>
            <a:srgbClr val="66FFFF"/>
          </a:solidFill>
          <a:ln w="12700">
            <a:solidFill>
              <a:schemeClr val="tx1"/>
            </a:solidFill>
            <a:round/>
            <a:headEnd/>
            <a:tailEnd/>
          </a:ln>
          <a:effectLst>
            <a:outerShdw dist="107763" dir="2700000" algn="ctr" rotWithShape="0">
              <a:schemeClr val="bg2"/>
            </a:outerShdw>
          </a:effec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Wprowadzenie błędnych danych</a:t>
            </a:r>
          </a:p>
        </p:txBody>
      </p:sp>
      <p:sp>
        <p:nvSpPr>
          <p:cNvPr id="24583" name="AutoShape 7"/>
          <p:cNvSpPr>
            <a:spLocks noChangeArrowheads="1"/>
          </p:cNvSpPr>
          <p:nvPr/>
        </p:nvSpPr>
        <p:spPr bwMode="auto">
          <a:xfrm>
            <a:off x="4387850" y="3167063"/>
            <a:ext cx="1589088" cy="714375"/>
          </a:xfrm>
          <a:prstGeom prst="roundRect">
            <a:avLst>
              <a:gd name="adj" fmla="val 16667"/>
            </a:avLst>
          </a:prstGeom>
          <a:solidFill>
            <a:srgbClr val="66FFFF"/>
          </a:solidFill>
          <a:ln w="12700">
            <a:solidFill>
              <a:schemeClr val="tx1"/>
            </a:solidFill>
            <a:round/>
            <a:headEnd/>
            <a:tailEnd/>
          </a:ln>
          <a:effectLst>
            <a:outerShdw dist="107763" dir="2700000" algn="ctr" rotWithShape="0">
              <a:schemeClr val="bg2"/>
            </a:outerShdw>
          </a:effec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Błąd obliczeniowy</a:t>
            </a:r>
          </a:p>
        </p:txBody>
      </p:sp>
      <p:sp>
        <p:nvSpPr>
          <p:cNvPr id="24584" name="AutoShape 8"/>
          <p:cNvSpPr>
            <a:spLocks noChangeArrowheads="1"/>
          </p:cNvSpPr>
          <p:nvPr/>
        </p:nvSpPr>
        <p:spPr bwMode="auto">
          <a:xfrm>
            <a:off x="6694488" y="3167063"/>
            <a:ext cx="1731962" cy="714375"/>
          </a:xfrm>
          <a:prstGeom prst="roundRect">
            <a:avLst>
              <a:gd name="adj" fmla="val 16667"/>
            </a:avLst>
          </a:prstGeom>
          <a:solidFill>
            <a:srgbClr val="66FFFF"/>
          </a:solidFill>
          <a:ln w="12700">
            <a:solidFill>
              <a:schemeClr val="tx1"/>
            </a:solidFill>
            <a:round/>
            <a:headEnd/>
            <a:tailEnd/>
          </a:ln>
          <a:effectLst>
            <a:outerShdw dist="107763" dir="2700000" algn="ctr" rotWithShape="0">
              <a:schemeClr val="bg2"/>
            </a:outerShdw>
          </a:effec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Błędny wydruk rozliczenia</a:t>
            </a:r>
          </a:p>
        </p:txBody>
      </p:sp>
      <p:sp>
        <p:nvSpPr>
          <p:cNvPr id="24585" name="AutoShape 9"/>
          <p:cNvSpPr>
            <a:spLocks noChangeArrowheads="1"/>
          </p:cNvSpPr>
          <p:nvPr/>
        </p:nvSpPr>
        <p:spPr bwMode="auto">
          <a:xfrm>
            <a:off x="1282700" y="4391025"/>
            <a:ext cx="2647950" cy="714375"/>
          </a:xfrm>
          <a:prstGeom prst="roundRect">
            <a:avLst>
              <a:gd name="adj" fmla="val 16667"/>
            </a:avLst>
          </a:prstGeom>
          <a:solidFill>
            <a:srgbClr val="66FFFF"/>
          </a:solidFill>
          <a:ln w="12700">
            <a:solidFill>
              <a:schemeClr val="tx1"/>
            </a:solidFill>
            <a:round/>
            <a:headEnd/>
            <a:tailEnd/>
          </a:ln>
          <a:effectLst>
            <a:outerShdw dist="107763" dir="2700000" algn="ctr" rotWithShape="0">
              <a:schemeClr val="bg2"/>
            </a:outerShdw>
          </a:effec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Błędnie obliczona podstawa opodatkowania</a:t>
            </a:r>
          </a:p>
        </p:txBody>
      </p:sp>
      <p:sp>
        <p:nvSpPr>
          <p:cNvPr id="24586" name="AutoShape 10"/>
          <p:cNvSpPr>
            <a:spLocks noChangeArrowheads="1"/>
          </p:cNvSpPr>
          <p:nvPr/>
        </p:nvSpPr>
        <p:spPr bwMode="auto">
          <a:xfrm>
            <a:off x="4176713" y="4391025"/>
            <a:ext cx="2009775" cy="714375"/>
          </a:xfrm>
          <a:prstGeom prst="roundRect">
            <a:avLst>
              <a:gd name="adj" fmla="val 16667"/>
            </a:avLst>
          </a:prstGeom>
          <a:solidFill>
            <a:srgbClr val="66FFFF"/>
          </a:solidFill>
          <a:ln w="12700">
            <a:solidFill>
              <a:schemeClr val="tx1"/>
            </a:solidFill>
            <a:round/>
            <a:headEnd/>
            <a:tailEnd/>
          </a:ln>
          <a:effectLst>
            <a:outerShdw dist="107763" dir="2700000" algn="ctr" rotWithShape="0">
              <a:schemeClr val="bg2"/>
            </a:outerShdw>
          </a:effec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Błędnie obliczony podatek</a:t>
            </a:r>
          </a:p>
        </p:txBody>
      </p:sp>
      <p:sp>
        <p:nvSpPr>
          <p:cNvPr id="24587" name="AutoShape 11"/>
          <p:cNvSpPr>
            <a:spLocks noChangeArrowheads="1"/>
          </p:cNvSpPr>
          <p:nvPr/>
        </p:nvSpPr>
        <p:spPr bwMode="auto">
          <a:xfrm>
            <a:off x="6464300" y="4391025"/>
            <a:ext cx="1943100" cy="714375"/>
          </a:xfrm>
          <a:prstGeom prst="roundRect">
            <a:avLst>
              <a:gd name="adj" fmla="val 16667"/>
            </a:avLst>
          </a:prstGeom>
          <a:solidFill>
            <a:srgbClr val="66FFFF"/>
          </a:solidFill>
          <a:ln w="12700">
            <a:solidFill>
              <a:schemeClr val="tx1"/>
            </a:solidFill>
            <a:round/>
            <a:headEnd/>
            <a:tailEnd/>
          </a:ln>
          <a:effectLst>
            <a:outerShdw dist="107763" dir="2700000" algn="ctr" rotWithShape="0">
              <a:schemeClr val="bg2"/>
            </a:outerShdw>
          </a:effec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Błędnie obliczona nadpłata/dopłata</a:t>
            </a:r>
          </a:p>
        </p:txBody>
      </p:sp>
      <p:sp>
        <p:nvSpPr>
          <p:cNvPr id="24588" name="AutoShape 12"/>
          <p:cNvSpPr>
            <a:spLocks noChangeArrowheads="1"/>
          </p:cNvSpPr>
          <p:nvPr/>
        </p:nvSpPr>
        <p:spPr bwMode="auto">
          <a:xfrm>
            <a:off x="842963" y="5621338"/>
            <a:ext cx="2127250" cy="714375"/>
          </a:xfrm>
          <a:prstGeom prst="roundRect">
            <a:avLst>
              <a:gd name="adj" fmla="val 16667"/>
            </a:avLst>
          </a:prstGeom>
          <a:solidFill>
            <a:srgbClr val="66FFFF"/>
          </a:solidFill>
          <a:ln w="12700">
            <a:solidFill>
              <a:schemeClr val="tx1"/>
            </a:solidFill>
            <a:round/>
            <a:headEnd/>
            <a:tailEnd/>
          </a:ln>
          <a:effectLst>
            <a:outerShdw dist="107763" dir="2700000" algn="ctr" rotWithShape="0">
              <a:schemeClr val="bg2"/>
            </a:outerShdw>
          </a:effec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Błędnie zsumowane dochody</a:t>
            </a:r>
          </a:p>
        </p:txBody>
      </p:sp>
      <p:sp>
        <p:nvSpPr>
          <p:cNvPr id="24589" name="AutoShape 13"/>
          <p:cNvSpPr>
            <a:spLocks noChangeArrowheads="1"/>
          </p:cNvSpPr>
          <p:nvPr/>
        </p:nvSpPr>
        <p:spPr bwMode="auto">
          <a:xfrm>
            <a:off x="3344863" y="5622925"/>
            <a:ext cx="2127250" cy="714375"/>
          </a:xfrm>
          <a:prstGeom prst="roundRect">
            <a:avLst>
              <a:gd name="adj" fmla="val 16667"/>
            </a:avLst>
          </a:prstGeom>
          <a:solidFill>
            <a:srgbClr val="66FFFF"/>
          </a:solidFill>
          <a:ln w="12700">
            <a:solidFill>
              <a:schemeClr val="tx1"/>
            </a:solidFill>
            <a:round/>
            <a:headEnd/>
            <a:tailEnd/>
          </a:ln>
          <a:effectLst>
            <a:outerShdw dist="107763" dir="2700000" algn="ctr" rotWithShape="0">
              <a:schemeClr val="bg2"/>
            </a:outerShdw>
          </a:effec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a:t>Błędnie zsumowane ulgi</a:t>
            </a:r>
          </a:p>
        </p:txBody>
      </p:sp>
      <p:sp>
        <p:nvSpPr>
          <p:cNvPr id="24590" name="Line 14"/>
          <p:cNvSpPr>
            <a:spLocks noChangeShapeType="1"/>
          </p:cNvSpPr>
          <p:nvPr/>
        </p:nvSpPr>
        <p:spPr bwMode="auto">
          <a:xfrm>
            <a:off x="5181600" y="2709863"/>
            <a:ext cx="0" cy="469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591" name="Line 15"/>
          <p:cNvSpPr>
            <a:spLocks noChangeShapeType="1"/>
          </p:cNvSpPr>
          <p:nvPr/>
        </p:nvSpPr>
        <p:spPr bwMode="auto">
          <a:xfrm>
            <a:off x="2182813" y="2919413"/>
            <a:ext cx="53816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592" name="Line 16"/>
          <p:cNvSpPr>
            <a:spLocks noChangeShapeType="1"/>
          </p:cNvSpPr>
          <p:nvPr/>
        </p:nvSpPr>
        <p:spPr bwMode="auto">
          <a:xfrm>
            <a:off x="7551738" y="2906713"/>
            <a:ext cx="0" cy="2476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593" name="Line 17"/>
          <p:cNvSpPr>
            <a:spLocks noChangeShapeType="1"/>
          </p:cNvSpPr>
          <p:nvPr/>
        </p:nvSpPr>
        <p:spPr bwMode="auto">
          <a:xfrm>
            <a:off x="2195513" y="2919413"/>
            <a:ext cx="0" cy="2476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594" name="Line 18"/>
          <p:cNvSpPr>
            <a:spLocks noChangeShapeType="1"/>
          </p:cNvSpPr>
          <p:nvPr/>
        </p:nvSpPr>
        <p:spPr bwMode="auto">
          <a:xfrm>
            <a:off x="5181600" y="3884613"/>
            <a:ext cx="0" cy="508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595" name="Text Box 19"/>
          <p:cNvSpPr txBox="1">
            <a:spLocks noChangeArrowheads="1"/>
          </p:cNvSpPr>
          <p:nvPr/>
        </p:nvSpPr>
        <p:spPr bwMode="auto">
          <a:xfrm>
            <a:off x="5195888" y="2628900"/>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i="1"/>
              <a:t>lub</a:t>
            </a:r>
          </a:p>
        </p:txBody>
      </p:sp>
      <p:sp>
        <p:nvSpPr>
          <p:cNvPr id="24596" name="Line 20"/>
          <p:cNvSpPr>
            <a:spLocks noChangeShapeType="1"/>
          </p:cNvSpPr>
          <p:nvPr/>
        </p:nvSpPr>
        <p:spPr bwMode="auto">
          <a:xfrm>
            <a:off x="2652713" y="4119563"/>
            <a:ext cx="46894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597" name="Line 21"/>
          <p:cNvSpPr>
            <a:spLocks noChangeShapeType="1"/>
          </p:cNvSpPr>
          <p:nvPr/>
        </p:nvSpPr>
        <p:spPr bwMode="auto">
          <a:xfrm>
            <a:off x="7329488" y="4119563"/>
            <a:ext cx="0" cy="2730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598" name="Line 22"/>
          <p:cNvSpPr>
            <a:spLocks noChangeShapeType="1"/>
          </p:cNvSpPr>
          <p:nvPr/>
        </p:nvSpPr>
        <p:spPr bwMode="auto">
          <a:xfrm>
            <a:off x="2652713" y="4132263"/>
            <a:ext cx="0" cy="2603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599" name="Text Box 23"/>
          <p:cNvSpPr txBox="1">
            <a:spLocks noChangeArrowheads="1"/>
          </p:cNvSpPr>
          <p:nvPr/>
        </p:nvSpPr>
        <p:spPr bwMode="auto">
          <a:xfrm>
            <a:off x="2687638" y="5057775"/>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i="1"/>
              <a:t>lub</a:t>
            </a:r>
          </a:p>
        </p:txBody>
      </p:sp>
      <p:sp>
        <p:nvSpPr>
          <p:cNvPr id="24600" name="Text Box 24"/>
          <p:cNvSpPr txBox="1">
            <a:spLocks noChangeArrowheads="1"/>
          </p:cNvSpPr>
          <p:nvPr/>
        </p:nvSpPr>
        <p:spPr bwMode="auto">
          <a:xfrm>
            <a:off x="5181600" y="3824288"/>
            <a:ext cx="47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i="1"/>
              <a:t>lub</a:t>
            </a:r>
          </a:p>
        </p:txBody>
      </p:sp>
      <p:sp>
        <p:nvSpPr>
          <p:cNvPr id="24601" name="Line 25"/>
          <p:cNvSpPr>
            <a:spLocks noChangeShapeType="1"/>
          </p:cNvSpPr>
          <p:nvPr/>
        </p:nvSpPr>
        <p:spPr bwMode="auto">
          <a:xfrm>
            <a:off x="2641600" y="5110163"/>
            <a:ext cx="0" cy="284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602" name="Line 26"/>
          <p:cNvSpPr>
            <a:spLocks noChangeShapeType="1"/>
          </p:cNvSpPr>
          <p:nvPr/>
        </p:nvSpPr>
        <p:spPr bwMode="auto">
          <a:xfrm>
            <a:off x="1874838" y="5380038"/>
            <a:ext cx="25225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603" name="Line 27"/>
          <p:cNvSpPr>
            <a:spLocks noChangeShapeType="1"/>
          </p:cNvSpPr>
          <p:nvPr/>
        </p:nvSpPr>
        <p:spPr bwMode="auto">
          <a:xfrm>
            <a:off x="4397375" y="5394325"/>
            <a:ext cx="0" cy="258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4604" name="Line 28"/>
          <p:cNvSpPr>
            <a:spLocks noChangeShapeType="1"/>
          </p:cNvSpPr>
          <p:nvPr/>
        </p:nvSpPr>
        <p:spPr bwMode="auto">
          <a:xfrm>
            <a:off x="1874838" y="5381625"/>
            <a:ext cx="0" cy="2349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pl-PL" altLang="pl-PL" smtClean="0"/>
              <a:t>Techniki zmniejszania niebezpieczeństwa</a:t>
            </a:r>
          </a:p>
        </p:txBody>
      </p:sp>
      <p:sp>
        <p:nvSpPr>
          <p:cNvPr id="25603" name="Text Box 3"/>
          <p:cNvSpPr txBox="1">
            <a:spLocks noChangeArrowheads="1"/>
          </p:cNvSpPr>
          <p:nvPr/>
        </p:nvSpPr>
        <p:spPr bwMode="auto">
          <a:xfrm>
            <a:off x="700088" y="1255713"/>
            <a:ext cx="8443912"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Położenie większego nacisku na unikanie błędów podczas implementacji fragmentów systemu, w których błędy mogą prowadzić do niebezpieczeństw.</a:t>
            </a:r>
          </a:p>
          <a:p>
            <a:endParaRPr lang="pl-PL" altLang="pl-PL"/>
          </a:p>
          <a:p>
            <a:r>
              <a:rPr lang="pl-PL" altLang="pl-PL"/>
              <a:t>Zlecenie realizacji odpowiedzialnych fragmentów systemu bardziej doświadczonym programistom.</a:t>
            </a:r>
          </a:p>
          <a:p>
            <a:endParaRPr lang="pl-PL" altLang="pl-PL"/>
          </a:p>
          <a:p>
            <a:r>
              <a:rPr lang="pl-PL" altLang="pl-PL"/>
              <a:t>Zastosowanie techniki programowania N-wersyjnego w przypadku odpowiedzialnych fragmentów systemu.</a:t>
            </a:r>
          </a:p>
          <a:p>
            <a:endParaRPr lang="pl-PL" altLang="pl-PL"/>
          </a:p>
          <a:p>
            <a:r>
              <a:rPr lang="pl-PL" altLang="pl-PL"/>
              <a:t>Szczególnie dokładne przetestowanie odpowiedzialnych fragmentów systemu.</a:t>
            </a:r>
          </a:p>
          <a:p>
            <a:endParaRPr lang="pl-PL" altLang="pl-PL"/>
          </a:p>
          <a:p>
            <a:r>
              <a:rPr lang="pl-PL" altLang="pl-PL"/>
              <a:t>Wczesne wykrywanie sytuacji, które mogą być przyczyną niebezpieczeństwa i podjęcie odpowiednich, bezpiecznych akcji. Np. ostrzeżenie w pewnej fazie użytkownika o możliwości zajścia błędu (asercje + zrozumiałe komunikaty o niezgodności).</a:t>
            </a:r>
          </a:p>
        </p:txBody>
      </p:sp>
      <p:sp>
        <p:nvSpPr>
          <p:cNvPr id="25604" name="AutoShape 4"/>
          <p:cNvSpPr>
            <a:spLocks noChangeArrowheads="1"/>
          </p:cNvSpPr>
          <p:nvPr/>
        </p:nvSpPr>
        <p:spPr bwMode="auto">
          <a:xfrm>
            <a:off x="327025" y="405130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05" name="AutoShape 5"/>
          <p:cNvSpPr>
            <a:spLocks noChangeArrowheads="1"/>
          </p:cNvSpPr>
          <p:nvPr/>
        </p:nvSpPr>
        <p:spPr bwMode="auto">
          <a:xfrm>
            <a:off x="327025" y="129381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06" name="AutoShape 6"/>
          <p:cNvSpPr>
            <a:spLocks noChangeArrowheads="1"/>
          </p:cNvSpPr>
          <p:nvPr/>
        </p:nvSpPr>
        <p:spPr bwMode="auto">
          <a:xfrm>
            <a:off x="327025" y="468471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07" name="AutoShape 7"/>
          <p:cNvSpPr>
            <a:spLocks noChangeArrowheads="1"/>
          </p:cNvSpPr>
          <p:nvPr/>
        </p:nvSpPr>
        <p:spPr bwMode="auto">
          <a:xfrm>
            <a:off x="327025" y="315436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5608" name="AutoShape 8"/>
          <p:cNvSpPr>
            <a:spLocks noChangeArrowheads="1"/>
          </p:cNvSpPr>
          <p:nvPr/>
        </p:nvSpPr>
        <p:spPr bwMode="auto">
          <a:xfrm>
            <a:off x="327025" y="223996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pl-PL" altLang="pl-PL" smtClean="0"/>
              <a:t>Czynniki sukcesu, rezultaty testowania</a:t>
            </a:r>
          </a:p>
        </p:txBody>
      </p:sp>
      <p:sp>
        <p:nvSpPr>
          <p:cNvPr id="26627" name="Text Box 3"/>
          <p:cNvSpPr txBox="1">
            <a:spLocks noChangeArrowheads="1"/>
          </p:cNvSpPr>
          <p:nvPr/>
        </p:nvSpPr>
        <p:spPr bwMode="auto">
          <a:xfrm>
            <a:off x="354013" y="1119188"/>
            <a:ext cx="2165350" cy="396875"/>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Czynniki sukcesu:</a:t>
            </a:r>
          </a:p>
        </p:txBody>
      </p:sp>
      <p:sp>
        <p:nvSpPr>
          <p:cNvPr id="26628" name="Text Box 4"/>
          <p:cNvSpPr txBox="1">
            <a:spLocks noChangeArrowheads="1"/>
          </p:cNvSpPr>
          <p:nvPr/>
        </p:nvSpPr>
        <p:spPr bwMode="auto">
          <a:xfrm>
            <a:off x="762000" y="1787525"/>
            <a:ext cx="8370888"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Określenie fragmentów systemu o szczególnych wymaganiach wobec niezawodności.</a:t>
            </a:r>
          </a:p>
          <a:p>
            <a:endParaRPr lang="pl-PL" altLang="pl-PL"/>
          </a:p>
          <a:p>
            <a:r>
              <a:rPr lang="pl-PL" altLang="pl-PL"/>
              <a:t>Właściwa motywacja osób zaangażowanych w testowanie. Np. stosowanie nagród dla osób testujących za wykrycie szczególnie groźnych błędów, zaangażowanie osób posiadających szczególny talent do wykrywania błędów</a:t>
            </a:r>
          </a:p>
        </p:txBody>
      </p:sp>
      <p:sp>
        <p:nvSpPr>
          <p:cNvPr id="26629" name="Text Box 5"/>
          <p:cNvSpPr txBox="1">
            <a:spLocks noChangeArrowheads="1"/>
          </p:cNvSpPr>
          <p:nvPr/>
        </p:nvSpPr>
        <p:spPr bwMode="auto">
          <a:xfrm>
            <a:off x="354013" y="3865563"/>
            <a:ext cx="3863975" cy="396875"/>
          </a:xfrm>
          <a:prstGeom prst="rect">
            <a:avLst/>
          </a:prstGeom>
          <a:solidFill>
            <a:srgbClr val="66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Podstawowe rezultaty testowania:</a:t>
            </a:r>
          </a:p>
        </p:txBody>
      </p:sp>
      <p:sp>
        <p:nvSpPr>
          <p:cNvPr id="26630" name="Text Box 6"/>
          <p:cNvSpPr txBox="1">
            <a:spLocks noChangeArrowheads="1"/>
          </p:cNvSpPr>
          <p:nvPr/>
        </p:nvSpPr>
        <p:spPr bwMode="auto">
          <a:xfrm>
            <a:off x="762000" y="4484688"/>
            <a:ext cx="83820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Poprawiony kod, projekt, model i specyfikacja wymagań</a:t>
            </a:r>
          </a:p>
          <a:p>
            <a:endParaRPr lang="pl-PL" altLang="pl-PL"/>
          </a:p>
          <a:p>
            <a:r>
              <a:rPr lang="pl-PL" altLang="pl-PL"/>
              <a:t>Raport przebiegu testów, zawierający informację o przeprowadzonych testach i ich rezultatach.</a:t>
            </a:r>
          </a:p>
          <a:p>
            <a:endParaRPr lang="pl-PL" altLang="pl-PL"/>
          </a:p>
          <a:p>
            <a:r>
              <a:rPr lang="pl-PL" altLang="pl-PL"/>
              <a:t>Oszacowanie niezawodności oprogramowania i kosztów konserwacji.</a:t>
            </a:r>
          </a:p>
        </p:txBody>
      </p:sp>
      <p:sp>
        <p:nvSpPr>
          <p:cNvPr id="26631" name="AutoShape 7"/>
          <p:cNvSpPr>
            <a:spLocks noChangeArrowheads="1"/>
          </p:cNvSpPr>
          <p:nvPr/>
        </p:nvSpPr>
        <p:spPr bwMode="auto">
          <a:xfrm>
            <a:off x="352425" y="4510088"/>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6632" name="AutoShape 8"/>
          <p:cNvSpPr>
            <a:spLocks noChangeArrowheads="1"/>
          </p:cNvSpPr>
          <p:nvPr/>
        </p:nvSpPr>
        <p:spPr bwMode="auto">
          <a:xfrm>
            <a:off x="352425" y="1825625"/>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6633" name="AutoShape 9"/>
          <p:cNvSpPr>
            <a:spLocks noChangeArrowheads="1"/>
          </p:cNvSpPr>
          <p:nvPr/>
        </p:nvSpPr>
        <p:spPr bwMode="auto">
          <a:xfrm>
            <a:off x="352425" y="513080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6634" name="AutoShape 10"/>
          <p:cNvSpPr>
            <a:spLocks noChangeArrowheads="1"/>
          </p:cNvSpPr>
          <p:nvPr/>
        </p:nvSpPr>
        <p:spPr bwMode="auto">
          <a:xfrm>
            <a:off x="352425" y="6073775"/>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26635" name="AutoShape 11"/>
          <p:cNvSpPr>
            <a:spLocks noChangeArrowheads="1"/>
          </p:cNvSpPr>
          <p:nvPr/>
        </p:nvSpPr>
        <p:spPr bwMode="auto">
          <a:xfrm>
            <a:off x="352425" y="2759075"/>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pl-PL" altLang="pl-PL" smtClean="0"/>
              <a:t>Oszacowanie niezawodności</a:t>
            </a:r>
          </a:p>
        </p:txBody>
      </p:sp>
      <p:sp>
        <p:nvSpPr>
          <p:cNvPr id="5123" name="Text Box 3"/>
          <p:cNvSpPr txBox="1">
            <a:spLocks noChangeArrowheads="1"/>
          </p:cNvSpPr>
          <p:nvPr/>
        </p:nvSpPr>
        <p:spPr bwMode="auto">
          <a:xfrm>
            <a:off x="538163" y="1082675"/>
            <a:ext cx="8605837"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Niekiedy poziom niezawodności (wartość pewnej miary lub miar) jest określany w wymaganiach klienta.</a:t>
            </a:r>
          </a:p>
          <a:p>
            <a:endParaRPr lang="pl-PL" altLang="pl-PL"/>
          </a:p>
          <a:p>
            <a:r>
              <a:rPr lang="pl-PL" altLang="pl-PL"/>
              <a:t>Częściej, jest on jednak wyrażony w terminach jakościowych, co bardzo utrudnia obiektywną weryfikację. Jednakże informacja o niezawodności jest przydatna również wtedy, gdy klient nie określił jej jednoznacznie w wymaganiach.</a:t>
            </a:r>
          </a:p>
          <a:p>
            <a:endParaRPr lang="pl-PL" altLang="pl-PL"/>
          </a:p>
          <a:p>
            <a:r>
              <a:rPr lang="pl-PL" altLang="pl-PL" b="1"/>
              <a:t>Dlaczego</a:t>
            </a:r>
            <a:r>
              <a:rPr lang="pl-PL" altLang="pl-PL"/>
              <a:t>?</a:t>
            </a:r>
          </a:p>
        </p:txBody>
      </p:sp>
      <p:sp>
        <p:nvSpPr>
          <p:cNvPr id="5124" name="Text Box 4"/>
          <p:cNvSpPr txBox="1">
            <a:spLocks noChangeArrowheads="1"/>
          </p:cNvSpPr>
          <p:nvPr/>
        </p:nvSpPr>
        <p:spPr bwMode="auto">
          <a:xfrm>
            <a:off x="1027113" y="3665538"/>
            <a:ext cx="7985125"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Częstotliwość występowania błędnych wykonań ma duży wpływ na koszt konserwacji oprogramowania (serwis telefoniczny + wizyty u klienta).</a:t>
            </a:r>
          </a:p>
          <a:p>
            <a:endParaRPr lang="pl-PL" altLang="pl-PL"/>
          </a:p>
          <a:p>
            <a:r>
              <a:rPr lang="pl-PL" altLang="pl-PL"/>
              <a:t>Znajomość niezawodności pozwala oszacować koszt serwisu, liczbę personelu, liczbę zgłoszeń telefonicznych, łączny koszt serwisu.</a:t>
            </a:r>
          </a:p>
          <a:p>
            <a:endParaRPr lang="pl-PL" altLang="pl-PL"/>
          </a:p>
          <a:p>
            <a:r>
              <a:rPr lang="pl-PL" altLang="pl-PL"/>
              <a:t>Znajomość niezawodności pozwala ocenić i polepszyć procesy wytwarzania pod kątem zminimalizowania łącznego kosztu wynikającego z kosztów wytwarzania, kosztów utrzymania, powodzenia na rynku, reputacji firmy.</a:t>
            </a:r>
          </a:p>
        </p:txBody>
      </p:sp>
      <p:sp>
        <p:nvSpPr>
          <p:cNvPr id="5125" name="AutoShape 5"/>
          <p:cNvSpPr>
            <a:spLocks noChangeArrowheads="1"/>
          </p:cNvSpPr>
          <p:nvPr/>
        </p:nvSpPr>
        <p:spPr bwMode="auto">
          <a:xfrm>
            <a:off x="550863" y="3749675"/>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5126" name="AutoShape 6"/>
          <p:cNvSpPr>
            <a:spLocks noChangeArrowheads="1"/>
          </p:cNvSpPr>
          <p:nvPr/>
        </p:nvSpPr>
        <p:spPr bwMode="auto">
          <a:xfrm>
            <a:off x="550863" y="4656138"/>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5127" name="AutoShape 7"/>
          <p:cNvSpPr>
            <a:spLocks noChangeArrowheads="1"/>
          </p:cNvSpPr>
          <p:nvPr/>
        </p:nvSpPr>
        <p:spPr bwMode="auto">
          <a:xfrm>
            <a:off x="550863" y="5549900"/>
            <a:ext cx="338137"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pl-PL" altLang="pl-PL" smtClean="0"/>
              <a:t>Wzrost niezawodności oprogramowania </a:t>
            </a:r>
          </a:p>
        </p:txBody>
      </p:sp>
      <p:sp>
        <p:nvSpPr>
          <p:cNvPr id="6147" name="Text Box 3"/>
          <p:cNvSpPr txBox="1">
            <a:spLocks noChangeArrowheads="1"/>
          </p:cNvSpPr>
          <p:nvPr/>
        </p:nvSpPr>
        <p:spPr bwMode="auto">
          <a:xfrm>
            <a:off x="98425" y="781050"/>
            <a:ext cx="9045575" cy="586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marL="342900" indent="-342900">
              <a:spcAft>
                <a:spcPts val="600"/>
              </a:spcAft>
              <a:buFont typeface="Arial" panose="020B0604020202020204" pitchFamily="34" charset="0"/>
              <a:buChar char="•"/>
              <a:defRPr/>
            </a:pPr>
            <a:r>
              <a:rPr lang="pl-PL" altLang="pl-PL" dirty="0" smtClean="0"/>
              <a:t>Rezultatem wykrycia przyczyn błędów jest ich usunięcie.</a:t>
            </a:r>
          </a:p>
          <a:p>
            <a:pPr marL="342900" indent="-342900">
              <a:spcAft>
                <a:spcPts val="600"/>
              </a:spcAft>
              <a:buFont typeface="Arial" panose="020B0604020202020204" pitchFamily="34" charset="0"/>
              <a:buChar char="•"/>
              <a:defRPr/>
            </a:pPr>
            <a:r>
              <a:rPr lang="pl-PL" altLang="pl-PL" dirty="0" smtClean="0"/>
              <a:t>Jeżeli przy tym nie wprowadza się nowych błędów, to można mówić o wzroście niezawodności.</a:t>
            </a:r>
          </a:p>
          <a:p>
            <a:pPr marL="342900" indent="-342900">
              <a:spcAft>
                <a:spcPts val="600"/>
              </a:spcAft>
              <a:buFont typeface="Arial" panose="020B0604020202020204" pitchFamily="34" charset="0"/>
              <a:buChar char="•"/>
              <a:defRPr/>
            </a:pPr>
            <a:r>
              <a:rPr lang="pl-PL" altLang="pl-PL" dirty="0" smtClean="0"/>
              <a:t>Jeżeli wykonywane są testy czysto statystyczne to wzrost niezawodności określa się następującym wzorem (logarytmiczny wzrost niezawodności):</a:t>
            </a:r>
          </a:p>
          <a:p>
            <a:pPr>
              <a:spcAft>
                <a:spcPts val="600"/>
              </a:spcAft>
              <a:defRPr/>
            </a:pPr>
            <a:r>
              <a:rPr lang="pl-PL" altLang="pl-PL" b="1" dirty="0" smtClean="0"/>
              <a:t>Błędne wykonania = Błędne wykonania początkowe </a:t>
            </a:r>
            <a:r>
              <a:rPr lang="pl-PL" altLang="pl-PL" b="1" dirty="0" smtClean="0">
                <a:sym typeface="Symbol" panose="05050102010706020507" pitchFamily="18" charset="2"/>
              </a:rPr>
              <a:t></a:t>
            </a:r>
            <a:r>
              <a:rPr lang="pl-PL" altLang="pl-PL" b="1" dirty="0" smtClean="0"/>
              <a:t> </a:t>
            </a:r>
            <a:r>
              <a:rPr lang="pl-PL" altLang="pl-PL" b="1" dirty="0" err="1" smtClean="0"/>
              <a:t>exp</a:t>
            </a:r>
            <a:r>
              <a:rPr lang="pl-PL" altLang="pl-PL" b="1" dirty="0" smtClean="0"/>
              <a:t>(-C </a:t>
            </a:r>
            <a:r>
              <a:rPr lang="pl-PL" altLang="pl-PL" b="1" dirty="0" smtClean="0">
                <a:sym typeface="Symbol" panose="05050102010706020507" pitchFamily="18" charset="2"/>
              </a:rPr>
              <a:t></a:t>
            </a:r>
            <a:r>
              <a:rPr lang="pl-PL" altLang="pl-PL" b="1" dirty="0" smtClean="0"/>
              <a:t> liczba testów)</a:t>
            </a:r>
          </a:p>
          <a:p>
            <a:pPr>
              <a:spcAft>
                <a:spcPts val="600"/>
              </a:spcAft>
              <a:defRPr/>
            </a:pPr>
            <a:endParaRPr lang="pl-PL" altLang="pl-PL" dirty="0" smtClean="0"/>
          </a:p>
          <a:p>
            <a:pPr>
              <a:spcAft>
                <a:spcPts val="600"/>
              </a:spcAft>
              <a:defRPr/>
            </a:pPr>
            <a:endParaRPr lang="pl-PL" altLang="pl-PL" dirty="0" smtClean="0"/>
          </a:p>
          <a:p>
            <a:pPr>
              <a:spcAft>
                <a:spcPts val="600"/>
              </a:spcAft>
              <a:defRPr/>
            </a:pPr>
            <a:endParaRPr lang="pl-PL" altLang="pl-PL" dirty="0" smtClean="0"/>
          </a:p>
          <a:p>
            <a:pPr>
              <a:spcAft>
                <a:spcPts val="600"/>
              </a:spcAft>
              <a:defRPr/>
            </a:pPr>
            <a:endParaRPr lang="pl-PL" altLang="pl-PL" dirty="0" smtClean="0"/>
          </a:p>
          <a:p>
            <a:pPr>
              <a:spcAft>
                <a:spcPts val="600"/>
              </a:spcAft>
              <a:defRPr/>
            </a:pPr>
            <a:endParaRPr lang="pl-PL" altLang="pl-PL" dirty="0" smtClean="0"/>
          </a:p>
          <a:p>
            <a:pPr marL="342900" indent="-342900">
              <a:spcAft>
                <a:spcPts val="600"/>
              </a:spcAft>
              <a:buFont typeface="Arial" panose="020B0604020202020204" pitchFamily="34" charset="0"/>
              <a:buChar char="•"/>
              <a:defRPr/>
            </a:pPr>
            <a:r>
              <a:rPr lang="pl-PL" altLang="pl-PL" dirty="0" smtClean="0"/>
              <a:t>Miarą niezawodności jest częstotliwość występowania błędnych </a:t>
            </a:r>
            <a:r>
              <a:rPr lang="pl-PL" altLang="pl-PL" dirty="0" err="1" smtClean="0"/>
              <a:t>wykonań</a:t>
            </a:r>
            <a:r>
              <a:rPr lang="pl-PL" altLang="pl-PL" dirty="0" smtClean="0"/>
              <a:t>.</a:t>
            </a:r>
          </a:p>
          <a:p>
            <a:pPr marL="342900" indent="-342900">
              <a:spcAft>
                <a:spcPts val="600"/>
              </a:spcAft>
              <a:buFont typeface="Arial" panose="020B0604020202020204" pitchFamily="34" charset="0"/>
              <a:buChar char="•"/>
              <a:defRPr/>
            </a:pPr>
            <a:r>
              <a:rPr lang="pl-PL" altLang="pl-PL" dirty="0" smtClean="0"/>
              <a:t>Stała C zależy od konkretnego systemu. Można ją określić na podstawie obserwacji statystycznych. </a:t>
            </a:r>
          </a:p>
          <a:p>
            <a:pPr marL="342900" indent="-342900">
              <a:spcAft>
                <a:spcPts val="600"/>
              </a:spcAft>
              <a:buFont typeface="Arial" panose="020B0604020202020204" pitchFamily="34" charset="0"/>
              <a:buChar char="•"/>
              <a:defRPr/>
            </a:pPr>
            <a:r>
              <a:rPr lang="pl-PL" altLang="pl-PL" dirty="0" smtClean="0"/>
              <a:t>Szybszy wzrost niezawodności można osiągnąć jeżeli kolejnych przebiegach testuje się sytuacje, które dotąd nie były testowane. </a:t>
            </a:r>
          </a:p>
        </p:txBody>
      </p:sp>
      <p:cxnSp>
        <p:nvCxnSpPr>
          <p:cNvPr id="3" name="Łącznik prosty 2"/>
          <p:cNvCxnSpPr/>
          <p:nvPr/>
        </p:nvCxnSpPr>
        <p:spPr bwMode="auto">
          <a:xfrm flipV="1">
            <a:off x="1616075" y="3214688"/>
            <a:ext cx="6350" cy="1439862"/>
          </a:xfrm>
          <a:prstGeom prst="line">
            <a:avLst/>
          </a:prstGeom>
          <a:ln w="9525" cap="flat" cmpd="sng" algn="ctr">
            <a:solidFill>
              <a:schemeClr val="dk1"/>
            </a:solidFill>
            <a:prstDash val="solid"/>
            <a:round/>
            <a:headEnd type="none" w="med" len="med"/>
            <a:tailEnd type="arrow" w="med" len="med"/>
          </a:ln>
          <a:extLst/>
        </p:spPr>
        <p:style>
          <a:lnRef idx="0">
            <a:scrgbClr r="0" g="0" b="0"/>
          </a:lnRef>
          <a:fillRef idx="0">
            <a:scrgbClr r="0" g="0" b="0"/>
          </a:fillRef>
          <a:effectRef idx="0">
            <a:scrgbClr r="0" g="0" b="0"/>
          </a:effectRef>
          <a:fontRef idx="minor">
            <a:schemeClr val="tx1"/>
          </a:fontRef>
        </p:style>
      </p:cxnSp>
      <p:cxnSp>
        <p:nvCxnSpPr>
          <p:cNvPr id="5" name="Łącznik prosty 4"/>
          <p:cNvCxnSpPr/>
          <p:nvPr/>
        </p:nvCxnSpPr>
        <p:spPr bwMode="auto">
          <a:xfrm flipV="1">
            <a:off x="1616075" y="4646613"/>
            <a:ext cx="2825750" cy="15875"/>
          </a:xfrm>
          <a:prstGeom prst="line">
            <a:avLst/>
          </a:prstGeom>
          <a:ln w="9525" cap="flat" cmpd="sng" algn="ctr">
            <a:solidFill>
              <a:schemeClr val="dk1"/>
            </a:solidFill>
            <a:prstDash val="solid"/>
            <a:round/>
            <a:headEnd type="none" w="med" len="med"/>
            <a:tailEnd type="arrow" w="med" len="med"/>
          </a:ln>
          <a:extLst/>
        </p:spPr>
        <p:style>
          <a:lnRef idx="0">
            <a:scrgbClr r="0" g="0" b="0"/>
          </a:lnRef>
          <a:fillRef idx="0">
            <a:scrgbClr r="0" g="0" b="0"/>
          </a:fillRef>
          <a:effectRef idx="0">
            <a:scrgbClr r="0" g="0" b="0"/>
          </a:effectRef>
          <a:fontRef idx="minor">
            <a:schemeClr val="tx1"/>
          </a:fontRef>
        </p:style>
      </p:cxnSp>
      <p:sp>
        <p:nvSpPr>
          <p:cNvPr id="6" name="Łuk 5"/>
          <p:cNvSpPr/>
          <p:nvPr/>
        </p:nvSpPr>
        <p:spPr bwMode="auto">
          <a:xfrm flipH="1" flipV="1">
            <a:off x="1616075" y="2303463"/>
            <a:ext cx="7527925" cy="2112962"/>
          </a:xfrm>
          <a:prstGeom prst="arc">
            <a:avLst>
              <a:gd name="adj1" fmla="val 18987158"/>
              <a:gd name="adj2" fmla="val 21482315"/>
            </a:avLst>
          </a:prstGeom>
          <a:noFill/>
          <a:ln w="12700" cap="flat" cmpd="sng" algn="ctr">
            <a:solidFill>
              <a:srgbClr val="C00000"/>
            </a:solidFill>
            <a:prstDash val="solid"/>
            <a:round/>
            <a:headEnd type="none" w="med" len="med"/>
            <a:tailEnd type="none" w="med" len="med"/>
          </a:ln>
          <a:effectLst/>
          <a:extLst/>
        </p:spPr>
        <p:txBody>
          <a:bodyPr/>
          <a:lstStyle/>
          <a:p>
            <a:pPr>
              <a:defRPr/>
            </a:pPr>
            <a:endParaRPr lang="pl-PL"/>
          </a:p>
        </p:txBody>
      </p:sp>
      <p:sp>
        <p:nvSpPr>
          <p:cNvPr id="6151" name="pole tekstowe 6"/>
          <p:cNvSpPr txBox="1">
            <a:spLocks noChangeArrowheads="1"/>
          </p:cNvSpPr>
          <p:nvPr/>
        </p:nvSpPr>
        <p:spPr bwMode="auto">
          <a:xfrm>
            <a:off x="4441825" y="4492625"/>
            <a:ext cx="11890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i="1"/>
              <a:t>Liczba testów</a:t>
            </a:r>
          </a:p>
        </p:txBody>
      </p:sp>
      <p:sp>
        <p:nvSpPr>
          <p:cNvPr id="6152" name="pole tekstowe 7"/>
          <p:cNvSpPr txBox="1">
            <a:spLocks noChangeArrowheads="1"/>
          </p:cNvSpPr>
          <p:nvPr/>
        </p:nvSpPr>
        <p:spPr bwMode="auto">
          <a:xfrm>
            <a:off x="877888" y="2906713"/>
            <a:ext cx="1506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400" i="1"/>
              <a:t>Błędne wykonania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pl-PL" altLang="pl-PL" smtClean="0"/>
              <a:t>Wykrywanie błędów - rodzaje testów</a:t>
            </a:r>
          </a:p>
        </p:txBody>
      </p:sp>
      <p:sp>
        <p:nvSpPr>
          <p:cNvPr id="7171" name="Text Box 3"/>
          <p:cNvSpPr txBox="1">
            <a:spLocks noChangeArrowheads="1"/>
          </p:cNvSpPr>
          <p:nvPr/>
        </p:nvSpPr>
        <p:spPr bwMode="auto">
          <a:xfrm>
            <a:off x="693738" y="1130300"/>
            <a:ext cx="8450262" cy="463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Bef>
                <a:spcPts val="600"/>
              </a:spcBef>
              <a:defRPr/>
            </a:pPr>
            <a:r>
              <a:rPr lang="pl-PL" altLang="pl-PL" dirty="0" smtClean="0"/>
              <a:t>Dynamiczne testy zorientowane na wykrywanie błędów dzieli się na:</a:t>
            </a:r>
          </a:p>
          <a:p>
            <a:pPr>
              <a:spcBef>
                <a:spcPts val="600"/>
              </a:spcBef>
              <a:defRPr/>
            </a:pPr>
            <a:endParaRPr lang="pl-PL" altLang="pl-PL" dirty="0" smtClean="0"/>
          </a:p>
          <a:p>
            <a:pPr>
              <a:spcBef>
                <a:spcPts val="600"/>
              </a:spcBef>
              <a:defRPr/>
            </a:pPr>
            <a:r>
              <a:rPr lang="pl-PL" altLang="pl-PL" b="1" dirty="0" smtClean="0"/>
              <a:t>Testy funkcjonalne – „czarnej skrzynki”</a:t>
            </a:r>
            <a:r>
              <a:rPr lang="pl-PL" altLang="pl-PL" dirty="0" smtClean="0"/>
              <a:t> (</a:t>
            </a:r>
            <a:r>
              <a:rPr lang="pl-PL" altLang="pl-PL" i="1" dirty="0" err="1" smtClean="0"/>
              <a:t>functional</a:t>
            </a:r>
            <a:r>
              <a:rPr lang="pl-PL" altLang="pl-PL" i="1" dirty="0" smtClean="0"/>
              <a:t> </a:t>
            </a:r>
            <a:r>
              <a:rPr lang="pl-PL" altLang="pl-PL" i="1" dirty="0" err="1" smtClean="0"/>
              <a:t>tests</a:t>
            </a:r>
            <a:r>
              <a:rPr lang="pl-PL" altLang="pl-PL" i="1" dirty="0" smtClean="0"/>
              <a:t>, </a:t>
            </a:r>
            <a:r>
              <a:rPr lang="pl-PL" altLang="pl-PL" i="1" dirty="0" err="1" smtClean="0"/>
              <a:t>black-box</a:t>
            </a:r>
            <a:r>
              <a:rPr lang="pl-PL" altLang="pl-PL" i="1" dirty="0" smtClean="0"/>
              <a:t> </a:t>
            </a:r>
            <a:r>
              <a:rPr lang="pl-PL" altLang="pl-PL" i="1" dirty="0" err="1" smtClean="0"/>
              <a:t>tests</a:t>
            </a:r>
            <a:r>
              <a:rPr lang="pl-PL" altLang="pl-PL" dirty="0" smtClean="0"/>
              <a:t>), które zakładają znajomość jedynie wymagań wobec testowanej funkcji. </a:t>
            </a:r>
          </a:p>
          <a:p>
            <a:pPr marL="342900" indent="-342900">
              <a:spcBef>
                <a:spcPts val="600"/>
              </a:spcBef>
              <a:buFont typeface="Arial" panose="020B0604020202020204" pitchFamily="34" charset="0"/>
              <a:buChar char="•"/>
              <a:defRPr/>
            </a:pPr>
            <a:r>
              <a:rPr lang="pl-PL" altLang="pl-PL" dirty="0" smtClean="0"/>
              <a:t>System jest traktowany jako czarna skrzynka, która w nieznany sposób realizuje wykonywane funkcje. </a:t>
            </a:r>
          </a:p>
          <a:p>
            <a:pPr marL="342900" indent="-342900">
              <a:spcBef>
                <a:spcPts val="600"/>
              </a:spcBef>
              <a:buFont typeface="Arial" panose="020B0604020202020204" pitchFamily="34" charset="0"/>
              <a:buChar char="•"/>
              <a:defRPr/>
            </a:pPr>
            <a:r>
              <a:rPr lang="pl-PL" altLang="pl-PL" dirty="0" smtClean="0"/>
              <a:t>Testy powinny wykonywać osoby, które nie były zaangażowane w realizację testowanych fragmentów systemu.</a:t>
            </a:r>
          </a:p>
          <a:p>
            <a:pPr>
              <a:spcBef>
                <a:spcPts val="600"/>
              </a:spcBef>
              <a:defRPr/>
            </a:pPr>
            <a:endParaRPr lang="pl-PL" altLang="pl-PL" dirty="0" smtClean="0"/>
          </a:p>
          <a:p>
            <a:pPr>
              <a:spcBef>
                <a:spcPts val="600"/>
              </a:spcBef>
              <a:defRPr/>
            </a:pPr>
            <a:r>
              <a:rPr lang="pl-PL" altLang="pl-PL" b="1" dirty="0" smtClean="0"/>
              <a:t>Testy strukturalne – „szklanej skrzynki”</a:t>
            </a:r>
            <a:r>
              <a:rPr lang="pl-PL" altLang="pl-PL" dirty="0" smtClean="0"/>
              <a:t> (</a:t>
            </a:r>
            <a:r>
              <a:rPr lang="pl-PL" altLang="pl-PL" i="1" dirty="0" err="1" smtClean="0"/>
              <a:t>structural</a:t>
            </a:r>
            <a:r>
              <a:rPr lang="pl-PL" altLang="pl-PL" i="1" dirty="0" smtClean="0"/>
              <a:t> </a:t>
            </a:r>
            <a:r>
              <a:rPr lang="pl-PL" altLang="pl-PL" i="1" dirty="0" err="1" smtClean="0"/>
              <a:t>tests</a:t>
            </a:r>
            <a:r>
              <a:rPr lang="pl-PL" altLang="pl-PL" i="1" dirty="0" smtClean="0"/>
              <a:t>, </a:t>
            </a:r>
            <a:r>
              <a:rPr lang="pl-PL" altLang="pl-PL" i="1" dirty="0" err="1" smtClean="0"/>
              <a:t>white-box</a:t>
            </a:r>
            <a:r>
              <a:rPr lang="pl-PL" altLang="pl-PL" i="1" dirty="0" smtClean="0"/>
              <a:t> </a:t>
            </a:r>
            <a:r>
              <a:rPr lang="pl-PL" altLang="pl-PL" i="1" dirty="0" err="1" smtClean="0"/>
              <a:t>tests</a:t>
            </a:r>
            <a:r>
              <a:rPr lang="pl-PL" altLang="pl-PL" i="1" dirty="0" smtClean="0"/>
              <a:t>, </a:t>
            </a:r>
            <a:r>
              <a:rPr lang="pl-PL" altLang="pl-PL" i="1" dirty="0" err="1" smtClean="0"/>
              <a:t>glass-box</a:t>
            </a:r>
            <a:r>
              <a:rPr lang="pl-PL" altLang="pl-PL" i="1" dirty="0" smtClean="0"/>
              <a:t> </a:t>
            </a:r>
            <a:r>
              <a:rPr lang="pl-PL" altLang="pl-PL" i="1" dirty="0" err="1" smtClean="0"/>
              <a:t>tests</a:t>
            </a:r>
            <a:r>
              <a:rPr lang="pl-PL" altLang="pl-PL" dirty="0" smtClean="0"/>
              <a:t>): zakładają znajomość i analizę sposobu implementacji testowanych funkcji. </a:t>
            </a:r>
          </a:p>
          <a:p>
            <a:pPr marL="342900" indent="-342900">
              <a:spcBef>
                <a:spcPts val="600"/>
              </a:spcBef>
              <a:buFont typeface="Arial" panose="020B0604020202020204" pitchFamily="34" charset="0"/>
              <a:buChar char="•"/>
              <a:defRPr/>
            </a:pPr>
            <a:r>
              <a:rPr lang="pl-PL" altLang="pl-PL" dirty="0" smtClean="0"/>
              <a:t>Śledzenie wykonywania programu przy pomocy </a:t>
            </a:r>
            <a:r>
              <a:rPr lang="pl-PL" altLang="pl-PL" dirty="0" err="1" smtClean="0"/>
              <a:t>debuggera</a:t>
            </a:r>
            <a:endParaRPr lang="pl-PL" altLang="pl-PL" dirty="0" smtClean="0"/>
          </a:p>
        </p:txBody>
      </p:sp>
      <p:sp>
        <p:nvSpPr>
          <p:cNvPr id="7172" name="AutoShape 4"/>
          <p:cNvSpPr>
            <a:spLocks noChangeArrowheads="1"/>
          </p:cNvSpPr>
          <p:nvPr/>
        </p:nvSpPr>
        <p:spPr bwMode="auto">
          <a:xfrm>
            <a:off x="222250" y="1957388"/>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7173" name="AutoShape 5"/>
          <p:cNvSpPr>
            <a:spLocks noChangeArrowheads="1"/>
          </p:cNvSpPr>
          <p:nvPr/>
        </p:nvSpPr>
        <p:spPr bwMode="auto">
          <a:xfrm>
            <a:off x="222250" y="4395788"/>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pl-PL" altLang="pl-PL" smtClean="0"/>
              <a:t>Testy funkcjonalne</a:t>
            </a:r>
          </a:p>
        </p:txBody>
      </p:sp>
      <p:sp>
        <p:nvSpPr>
          <p:cNvPr id="8195" name="Text Box 3"/>
          <p:cNvSpPr txBox="1">
            <a:spLocks noChangeArrowheads="1"/>
          </p:cNvSpPr>
          <p:nvPr/>
        </p:nvSpPr>
        <p:spPr bwMode="auto">
          <a:xfrm>
            <a:off x="292100" y="796925"/>
            <a:ext cx="8851900" cy="273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chemeClr val="tx2"/>
                </a:solidFill>
                <a:latin typeface="Times New Roman CE" panose="02020603050405020304" pitchFamily="18" charset="0"/>
              </a:defRPr>
            </a:lvl1pPr>
            <a:lvl2pPr marL="1085850" indent="-34290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ts val="600"/>
              </a:spcAft>
              <a:buFont typeface="Arial" panose="020B0604020202020204" pitchFamily="34" charset="0"/>
              <a:buChar char="•"/>
            </a:pPr>
            <a:r>
              <a:rPr lang="pl-PL" altLang="pl-PL"/>
              <a:t>Pełne przetestowanie rzeczywistego systemu jest niemożliwe z powodu ogromnej liczby kombinacji danych wejściowych i stanów. </a:t>
            </a:r>
          </a:p>
          <a:p>
            <a:pPr lvl="1">
              <a:spcAft>
                <a:spcPts val="600"/>
              </a:spcAft>
              <a:buFont typeface="Arial" panose="020B0604020202020204" pitchFamily="34" charset="0"/>
              <a:buChar char="•"/>
            </a:pPr>
            <a:r>
              <a:rPr lang="pl-PL" altLang="pl-PL" sz="1800"/>
              <a:t>Nawet dla stosunkowo małych programów. </a:t>
            </a:r>
          </a:p>
          <a:p>
            <a:pPr>
              <a:spcAft>
                <a:spcPts val="600"/>
              </a:spcAft>
              <a:buFont typeface="Arial" panose="020B0604020202020204" pitchFamily="34" charset="0"/>
              <a:buChar char="•"/>
            </a:pPr>
            <a:r>
              <a:rPr lang="pl-PL" altLang="pl-PL"/>
              <a:t>Zakłada się, że jeżeli dana funkcja działa poprawnie dla </a:t>
            </a:r>
            <a:r>
              <a:rPr lang="pl-PL" altLang="pl-PL" b="1"/>
              <a:t>kilku</a:t>
            </a:r>
            <a:r>
              <a:rPr lang="pl-PL" altLang="pl-PL"/>
              <a:t> danych wejściowych, to działa także poprawnie dla </a:t>
            </a:r>
            <a:r>
              <a:rPr lang="pl-PL" altLang="pl-PL" b="1"/>
              <a:t>całej klasy</a:t>
            </a:r>
            <a:r>
              <a:rPr lang="pl-PL" altLang="pl-PL"/>
              <a:t> danych wejściowych.</a:t>
            </a:r>
          </a:p>
          <a:p>
            <a:pPr lvl="1">
              <a:spcAft>
                <a:spcPts val="600"/>
              </a:spcAft>
              <a:buFont typeface="Arial" panose="020B0604020202020204" pitchFamily="34" charset="0"/>
              <a:buChar char="•"/>
            </a:pPr>
            <a:r>
              <a:rPr lang="pl-PL" altLang="pl-PL" sz="1800"/>
              <a:t>Jest to wnioskowanie czysto heurystyczne. </a:t>
            </a:r>
          </a:p>
          <a:p>
            <a:pPr lvl="1">
              <a:spcAft>
                <a:spcPts val="600"/>
              </a:spcAft>
              <a:buFont typeface="Arial" panose="020B0604020202020204" pitchFamily="34" charset="0"/>
              <a:buChar char="•"/>
            </a:pPr>
            <a:r>
              <a:rPr lang="pl-PL" altLang="pl-PL" sz="1800"/>
              <a:t>Fakt poprawnego działania w kilku przebiegach nie gwarantuje, że błędne wykonanie nie pojawi się dla innych danych z tej samej klasy.</a:t>
            </a:r>
          </a:p>
        </p:txBody>
      </p:sp>
      <p:sp>
        <p:nvSpPr>
          <p:cNvPr id="8196" name="Text Box 4"/>
          <p:cNvSpPr txBox="1">
            <a:spLocks noChangeArrowheads="1"/>
          </p:cNvSpPr>
          <p:nvPr/>
        </p:nvSpPr>
        <p:spPr bwMode="auto">
          <a:xfrm>
            <a:off x="1016000" y="4095750"/>
            <a:ext cx="7404100" cy="641350"/>
          </a:xfrm>
          <a:prstGeom prst="rect">
            <a:avLst/>
          </a:prstGeom>
          <a:solidFill>
            <a:srgbClr val="FCFEB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i="1"/>
              <a:t>Rachunek o wartości do 1000 zł może być zatwierdzony przez kierownika. </a:t>
            </a:r>
          </a:p>
          <a:p>
            <a:r>
              <a:rPr lang="pl-PL" altLang="pl-PL" sz="1800" i="1"/>
              <a:t>Rachunek o wartości powyżej 1000 zł musi być zatwierdzony przez prezesa.</a:t>
            </a:r>
          </a:p>
        </p:txBody>
      </p:sp>
      <p:sp>
        <p:nvSpPr>
          <p:cNvPr id="8197" name="Text Box 5"/>
          <p:cNvSpPr txBox="1">
            <a:spLocks noChangeArrowheads="1"/>
          </p:cNvSpPr>
          <p:nvPr/>
        </p:nvSpPr>
        <p:spPr bwMode="auto">
          <a:xfrm>
            <a:off x="292100" y="4792663"/>
            <a:ext cx="8828088"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ts val="600"/>
              </a:spcAft>
              <a:buFont typeface="Arial" panose="020B0604020202020204" pitchFamily="34" charset="0"/>
              <a:buChar char="•"/>
            </a:pPr>
            <a:r>
              <a:rPr lang="pl-PL" altLang="pl-PL"/>
              <a:t>Jednak przetestowanie tylko dwóch wartości, np. 500 i 1500, jest zazwyczaj niewystarczające. </a:t>
            </a:r>
          </a:p>
          <a:p>
            <a:pPr>
              <a:spcAft>
                <a:spcPts val="600"/>
              </a:spcAft>
              <a:buFont typeface="Arial" panose="020B0604020202020204" pitchFamily="34" charset="0"/>
              <a:buChar char="•"/>
            </a:pPr>
            <a:r>
              <a:rPr lang="pl-PL" altLang="pl-PL"/>
              <a:t>Konieczne jest także przetestowanie wartości </a:t>
            </a:r>
            <a:r>
              <a:rPr lang="pl-PL" altLang="pl-PL" b="1"/>
              <a:t>granicznych</a:t>
            </a:r>
            <a:r>
              <a:rPr lang="pl-PL" altLang="pl-PL"/>
              <a:t>, np. 0, dokładnie 1000 oraz maksymalnej wyobrażalnej wartości. </a:t>
            </a:r>
          </a:p>
        </p:txBody>
      </p:sp>
      <p:sp>
        <p:nvSpPr>
          <p:cNvPr id="8198" name="Text Box 3"/>
          <p:cNvSpPr txBox="1">
            <a:spLocks noChangeArrowheads="1"/>
          </p:cNvSpPr>
          <p:nvPr/>
        </p:nvSpPr>
        <p:spPr bwMode="auto">
          <a:xfrm>
            <a:off x="292100" y="3641725"/>
            <a:ext cx="88519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buFont typeface="Arial" panose="020B0604020202020204" pitchFamily="34" charset="0"/>
              <a:buChar char="•"/>
            </a:pPr>
            <a:r>
              <a:rPr lang="pl-PL" altLang="pl-PL"/>
              <a:t>Podział danych wejściowych na klasy odbywa się na podstawie opisu wymagań:</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pl-PL" altLang="pl-PL" smtClean="0"/>
              <a:t>Kombinacja elementarnych warunków</a:t>
            </a:r>
          </a:p>
        </p:txBody>
      </p:sp>
      <p:sp>
        <p:nvSpPr>
          <p:cNvPr id="9219" name="Text Box 3"/>
          <p:cNvSpPr txBox="1">
            <a:spLocks noChangeArrowheads="1"/>
          </p:cNvSpPr>
          <p:nvPr/>
        </p:nvSpPr>
        <p:spPr bwMode="auto">
          <a:xfrm>
            <a:off x="365125" y="958850"/>
            <a:ext cx="85820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buFont typeface="Arial" panose="020B0604020202020204" pitchFamily="34" charset="0"/>
              <a:buChar char="•"/>
            </a:pPr>
            <a:r>
              <a:rPr lang="pl-PL" altLang="pl-PL"/>
              <a:t>Jak widać, testy tylko dla jednej danej wejściowej muszą być przeprowadzone dla pięciu wartości: np. 0, 500, 1000, 1500, max. </a:t>
            </a:r>
          </a:p>
          <a:p>
            <a:pPr>
              <a:buFont typeface="Arial" panose="020B0604020202020204" pitchFamily="34" charset="0"/>
              <a:buChar char="•"/>
            </a:pPr>
            <a:r>
              <a:rPr lang="pl-PL" altLang="pl-PL"/>
              <a:t>Jeżeli takich danych jest wiele, to mamy do czynienia z </a:t>
            </a:r>
            <a:r>
              <a:rPr lang="pl-PL" altLang="pl-PL" b="1">
                <a:solidFill>
                  <a:srgbClr val="C00000"/>
                </a:solidFill>
              </a:rPr>
              <a:t>kombinatoryczną eksplozją</a:t>
            </a:r>
            <a:r>
              <a:rPr lang="pl-PL" altLang="pl-PL"/>
              <a:t> przypadków testowych.</a:t>
            </a:r>
          </a:p>
        </p:txBody>
      </p:sp>
      <p:sp>
        <p:nvSpPr>
          <p:cNvPr id="9220" name="Text Box 4"/>
          <p:cNvSpPr txBox="1">
            <a:spLocks noChangeArrowheads="1"/>
          </p:cNvSpPr>
          <p:nvPr/>
        </p:nvSpPr>
        <p:spPr bwMode="auto">
          <a:xfrm>
            <a:off x="365125" y="2308225"/>
            <a:ext cx="87042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Dzieląc dane wejściowe na klasy należy więc brać pod uwagę rozmaite kombinacje elementarnych warunków.  Np. do wymienionego warunku dołączony jest następujący:</a:t>
            </a:r>
          </a:p>
        </p:txBody>
      </p:sp>
      <p:sp>
        <p:nvSpPr>
          <p:cNvPr id="9221" name="Text Box 5"/>
          <p:cNvSpPr txBox="1">
            <a:spLocks noChangeArrowheads="1"/>
          </p:cNvSpPr>
          <p:nvPr/>
        </p:nvSpPr>
        <p:spPr bwMode="auto">
          <a:xfrm>
            <a:off x="969963" y="3387725"/>
            <a:ext cx="8161337" cy="641350"/>
          </a:xfrm>
          <a:prstGeom prst="rect">
            <a:avLst/>
          </a:prstGeom>
          <a:solidFill>
            <a:srgbClr val="FCFEB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sz="1800" i="1"/>
              <a:t>Kierownik może zatwierdzić miesięcznie rachunek o łącznej wartości do 10 000 zł. </a:t>
            </a:r>
          </a:p>
          <a:p>
            <a:r>
              <a:rPr lang="pl-PL" altLang="pl-PL" sz="1800" i="1"/>
              <a:t>Każdy rachunek przekraczający tę wartość musi być zatwierdzony przez prezesa.</a:t>
            </a:r>
          </a:p>
        </p:txBody>
      </p:sp>
      <p:sp>
        <p:nvSpPr>
          <p:cNvPr id="9222" name="Text Box 6"/>
          <p:cNvSpPr txBox="1">
            <a:spLocks noChangeArrowheads="1"/>
          </p:cNvSpPr>
          <p:nvPr/>
        </p:nvSpPr>
        <p:spPr bwMode="auto">
          <a:xfrm>
            <a:off x="365125" y="4192588"/>
            <a:ext cx="7278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Wśród danych wyjściowych można teraz wyróżnić następujące klasy:</a:t>
            </a:r>
          </a:p>
        </p:txBody>
      </p:sp>
      <p:sp>
        <p:nvSpPr>
          <p:cNvPr id="9223" name="Text Box 7"/>
          <p:cNvSpPr txBox="1">
            <a:spLocks noChangeArrowheads="1"/>
          </p:cNvSpPr>
          <p:nvPr/>
        </p:nvSpPr>
        <p:spPr bwMode="auto">
          <a:xfrm>
            <a:off x="798513" y="4664075"/>
            <a:ext cx="69310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buFontTx/>
              <a:buChar char="•"/>
            </a:pPr>
            <a:r>
              <a:rPr lang="pl-PL" altLang="pl-PL" sz="1800"/>
              <a:t> rachunek do 1000 zł nie przekraczający łącznego limitu 10 000 zł.</a:t>
            </a:r>
          </a:p>
          <a:p>
            <a:pPr>
              <a:buFontTx/>
              <a:buChar char="•"/>
            </a:pPr>
            <a:r>
              <a:rPr lang="pl-PL" altLang="pl-PL" sz="1800"/>
              <a:t> rachunek do 1000 zł przekraczający łączny limit 10 000 zł.</a:t>
            </a:r>
          </a:p>
          <a:p>
            <a:pPr>
              <a:buFontTx/>
              <a:buChar char="•"/>
            </a:pPr>
            <a:r>
              <a:rPr lang="pl-PL" altLang="pl-PL" sz="1800"/>
              <a:t> rachunek powyżej 1000 zł nie przekraczający łącznego limitu 10 000 zł.</a:t>
            </a:r>
          </a:p>
          <a:p>
            <a:pPr>
              <a:buFontTx/>
              <a:buChar char="•"/>
            </a:pPr>
            <a:r>
              <a:rPr lang="pl-PL" altLang="pl-PL" sz="1800"/>
              <a:t> rachunek powyżej 1000 zł przekraczający łączny limit 10 000 zł.</a:t>
            </a:r>
          </a:p>
        </p:txBody>
      </p:sp>
      <p:sp>
        <p:nvSpPr>
          <p:cNvPr id="9224" name="Text Box 8"/>
          <p:cNvSpPr txBox="1">
            <a:spLocks noChangeArrowheads="1"/>
          </p:cNvSpPr>
          <p:nvPr/>
        </p:nvSpPr>
        <p:spPr bwMode="auto">
          <a:xfrm>
            <a:off x="365125" y="5865813"/>
            <a:ext cx="87661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Uwzględnienie przypadków granicznych powoduje dalsze rozmnożenie przypadków testowych: (0, 500, 1000, 1500, max) </a:t>
            </a:r>
            <a:r>
              <a:rPr lang="pl-PL" altLang="pl-PL">
                <a:sym typeface="Symbol" panose="05050102010706020507" pitchFamily="18" charset="2"/>
              </a:rPr>
              <a:t></a:t>
            </a:r>
            <a:r>
              <a:rPr lang="pl-PL" altLang="pl-PL"/>
              <a:t> (&lt;10000, 10000, &gt;10000)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pl-PL" altLang="pl-PL" smtClean="0"/>
              <a:t>Eksplozja kombinacji danych testowych</a:t>
            </a:r>
          </a:p>
        </p:txBody>
      </p:sp>
      <p:sp>
        <p:nvSpPr>
          <p:cNvPr id="10243" name="Text Box 3"/>
          <p:cNvSpPr txBox="1">
            <a:spLocks noChangeArrowheads="1"/>
          </p:cNvSpPr>
          <p:nvPr/>
        </p:nvSpPr>
        <p:spPr bwMode="auto">
          <a:xfrm>
            <a:off x="414338" y="855663"/>
            <a:ext cx="8729662"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pPr>
              <a:spcAft>
                <a:spcPts val="0"/>
              </a:spcAft>
              <a:defRPr/>
            </a:pPr>
            <a:r>
              <a:rPr lang="pl-PL" altLang="pl-PL" dirty="0" smtClean="0"/>
              <a:t>Przetestowanie wszystkich kombinacji danych wejściowych (nawet zredukowanych do “typowych” i “granicznych”) jest niemożliwe. </a:t>
            </a:r>
          </a:p>
          <a:p>
            <a:pPr marL="457200">
              <a:spcAft>
                <a:spcPts val="0"/>
              </a:spcAft>
              <a:defRPr/>
            </a:pPr>
            <a:r>
              <a:rPr lang="pl-PL" altLang="pl-PL" sz="1600" dirty="0" smtClean="0"/>
              <a:t>Np. przyjmując, że jest 10 danych wejściowych, każda przyjmuje 5 wartości i przetestowanie jednej kombinacji potrzebuje 10 sec otrzymamy: 5</a:t>
            </a:r>
            <a:r>
              <a:rPr lang="pl-PL" altLang="pl-PL" sz="1600" baseline="30000" dirty="0" smtClean="0"/>
              <a:t>10 </a:t>
            </a:r>
            <a:r>
              <a:rPr lang="pl-PL" altLang="pl-PL" sz="1600" dirty="0" smtClean="0"/>
              <a:t> * 10 sec = ~100 milionów sec = ~75 lat</a:t>
            </a:r>
          </a:p>
          <a:p>
            <a:pPr>
              <a:spcBef>
                <a:spcPts val="600"/>
              </a:spcBef>
              <a:spcAft>
                <a:spcPts val="1200"/>
              </a:spcAft>
              <a:defRPr/>
            </a:pPr>
            <a:r>
              <a:rPr lang="pl-PL" altLang="pl-PL" dirty="0" smtClean="0"/>
              <a:t>Konieczny jest wybór kombinacji. </a:t>
            </a:r>
            <a:r>
              <a:rPr lang="pl-PL" altLang="pl-PL" b="1" dirty="0" smtClean="0"/>
              <a:t>Ogólne zalecenia takiego wyboru</a:t>
            </a:r>
            <a:endParaRPr lang="pl-PL" altLang="pl-PL" dirty="0" smtClean="0"/>
          </a:p>
        </p:txBody>
      </p:sp>
      <p:sp>
        <p:nvSpPr>
          <p:cNvPr id="10244" name="Text Box 4"/>
          <p:cNvSpPr txBox="1">
            <a:spLocks noChangeArrowheads="1"/>
          </p:cNvSpPr>
          <p:nvPr/>
        </p:nvSpPr>
        <p:spPr bwMode="auto">
          <a:xfrm>
            <a:off x="938213" y="2565400"/>
            <a:ext cx="8099425"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Możliwość wykonania funkcji jest ważniejsza niż jakość jej wykonania</a:t>
            </a:r>
            <a:r>
              <a:rPr lang="pl-PL" altLang="pl-PL"/>
              <a:t>. Brak możliwości wykonania funkcji jest poważniejszym błędem niż np. niezbyt poprawne wyświetlenie jej rezultatów na ekranie.</a:t>
            </a:r>
          </a:p>
          <a:p>
            <a:endParaRPr lang="pl-PL" altLang="pl-PL"/>
          </a:p>
          <a:p>
            <a:r>
              <a:rPr lang="pl-PL" altLang="pl-PL" b="1"/>
              <a:t>Funkcje systemu znajdujące się w poprzedniej wersji są istotniejsze niż nowo wprowadzone</a:t>
            </a:r>
            <a:r>
              <a:rPr lang="pl-PL" altLang="pl-PL"/>
              <a:t>. Użytkownicy, którzy posługiwali się dana funkcją w poprzedniej wersji systemu będą bardzo niezadowoleni jeżeli w nowej wersji ta funkcja przestanie działać.</a:t>
            </a:r>
          </a:p>
          <a:p>
            <a:endParaRPr lang="pl-PL" altLang="pl-PL"/>
          </a:p>
          <a:p>
            <a:r>
              <a:rPr lang="pl-PL" altLang="pl-PL" b="1"/>
              <a:t>Typowe sytuacje są ważniejsze niż wyjątki lub sytuacje skrajne</a:t>
            </a:r>
            <a:r>
              <a:rPr lang="pl-PL" altLang="pl-PL"/>
              <a:t>. Błąd w funkcji wykonywanej często lub dla danych typowych jest znacznie bardziej istotny niż błąd w funkcji wykonywanej rzadko dla nietypowych danych. </a:t>
            </a:r>
          </a:p>
        </p:txBody>
      </p:sp>
      <p:sp>
        <p:nvSpPr>
          <p:cNvPr id="10245" name="AutoShape 5"/>
          <p:cNvSpPr>
            <a:spLocks noChangeArrowheads="1"/>
          </p:cNvSpPr>
          <p:nvPr/>
        </p:nvSpPr>
        <p:spPr bwMode="auto">
          <a:xfrm>
            <a:off x="530225" y="2622550"/>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0246" name="AutoShape 6"/>
          <p:cNvSpPr>
            <a:spLocks noChangeArrowheads="1"/>
          </p:cNvSpPr>
          <p:nvPr/>
        </p:nvSpPr>
        <p:spPr bwMode="auto">
          <a:xfrm>
            <a:off x="530225" y="3862388"/>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0247" name="AutoShape 7"/>
          <p:cNvSpPr>
            <a:spLocks noChangeArrowheads="1"/>
          </p:cNvSpPr>
          <p:nvPr/>
        </p:nvSpPr>
        <p:spPr bwMode="auto">
          <a:xfrm>
            <a:off x="530225" y="533876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pl-PL" altLang="pl-PL" smtClean="0"/>
              <a:t>Testy strukturalne</a:t>
            </a:r>
          </a:p>
        </p:txBody>
      </p:sp>
      <p:sp>
        <p:nvSpPr>
          <p:cNvPr id="11267" name="Text Box 3"/>
          <p:cNvSpPr txBox="1">
            <a:spLocks noChangeArrowheads="1"/>
          </p:cNvSpPr>
          <p:nvPr/>
        </p:nvSpPr>
        <p:spPr bwMode="auto">
          <a:xfrm>
            <a:off x="465138" y="779463"/>
            <a:ext cx="86788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W przypadku testów strukturalnych, dane wejściowe dobiera się na podstawie analizy struktury programu realizującego testowane funkcje.</a:t>
            </a:r>
          </a:p>
          <a:p>
            <a:r>
              <a:rPr lang="pl-PL" altLang="pl-PL"/>
              <a:t>Kryteria doboru danych testowych są następujące:</a:t>
            </a:r>
          </a:p>
        </p:txBody>
      </p:sp>
      <p:sp>
        <p:nvSpPr>
          <p:cNvPr id="11268" name="Text Box 4"/>
          <p:cNvSpPr txBox="1">
            <a:spLocks noChangeArrowheads="1"/>
          </p:cNvSpPr>
          <p:nvPr/>
        </p:nvSpPr>
        <p:spPr bwMode="auto">
          <a:xfrm>
            <a:off x="465138" y="1917700"/>
            <a:ext cx="856773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Kryterium pokrycia wszystkich instrukcji</a:t>
            </a:r>
            <a:r>
              <a:rPr lang="pl-PL" altLang="pl-PL"/>
              <a:t>. Zgodnie z tym kryterium dane wejściowe należy dobierać tak, aby każda instrukcja została wykonana co najmniej raz. Spełnienie tego kryterium zwykle wymaga niewielkiej liczby testów. To kryterium może być jednak nieskuteczne.</a:t>
            </a:r>
          </a:p>
        </p:txBody>
      </p:sp>
      <p:sp>
        <p:nvSpPr>
          <p:cNvPr id="11269" name="Text Box 5"/>
          <p:cNvSpPr txBox="1">
            <a:spLocks noChangeArrowheads="1"/>
          </p:cNvSpPr>
          <p:nvPr/>
        </p:nvSpPr>
        <p:spPr bwMode="auto">
          <a:xfrm>
            <a:off x="1096963" y="3302000"/>
            <a:ext cx="4062412" cy="396875"/>
          </a:xfrm>
          <a:prstGeom prst="rect">
            <a:avLst/>
          </a:prstGeom>
          <a:solidFill>
            <a:srgbClr val="FCFEB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if</a:t>
            </a:r>
            <a:r>
              <a:rPr lang="pl-PL" altLang="pl-PL"/>
              <a:t> x &gt; 0 </a:t>
            </a:r>
            <a:r>
              <a:rPr lang="pl-PL" altLang="pl-PL" b="1"/>
              <a:t>then begin</a:t>
            </a:r>
            <a:r>
              <a:rPr lang="pl-PL" altLang="pl-PL"/>
              <a:t> ... </a:t>
            </a:r>
            <a:r>
              <a:rPr lang="pl-PL" altLang="pl-PL" b="1"/>
              <a:t>end</a:t>
            </a:r>
            <a:r>
              <a:rPr lang="pl-PL" altLang="pl-PL"/>
              <a:t>; y := ln( x);</a:t>
            </a:r>
          </a:p>
        </p:txBody>
      </p:sp>
      <p:sp>
        <p:nvSpPr>
          <p:cNvPr id="11270" name="Text Box 6"/>
          <p:cNvSpPr txBox="1">
            <a:spLocks noChangeArrowheads="1"/>
          </p:cNvSpPr>
          <p:nvPr/>
        </p:nvSpPr>
        <p:spPr bwMode="auto">
          <a:xfrm>
            <a:off x="465138" y="3711575"/>
            <a:ext cx="8531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a:t>Dla x &gt;0 wykonane będą wszystkie instrukcje, ale dla x &lt;= 0 program jest błędny.</a:t>
            </a:r>
          </a:p>
        </p:txBody>
      </p:sp>
      <p:sp>
        <p:nvSpPr>
          <p:cNvPr id="11271" name="Text Box 7"/>
          <p:cNvSpPr txBox="1">
            <a:spLocks noChangeArrowheads="1"/>
          </p:cNvSpPr>
          <p:nvPr/>
        </p:nvSpPr>
        <p:spPr bwMode="auto">
          <a:xfrm>
            <a:off x="465138" y="4286250"/>
            <a:ext cx="861695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r>
              <a:rPr lang="pl-PL" altLang="pl-PL" b="1"/>
              <a:t>Kryterium pokrycia instrukcji warunkowych</a:t>
            </a:r>
            <a:r>
              <a:rPr lang="pl-PL" altLang="pl-PL"/>
              <a:t>. Dane wejściowe należy dobierać tak, aby każdy elementarny warunek instrukcji warunkowej został co najmniej raz spełniony i co najmniej raz nie spełniony. Testy należy wykonać także dla każdej wartości granicznej takiego warunku. Zastosowanie tego warunku pozwoli wykryć błąd z poprzedniego przykładu, gdyż zmusi do testu dla x = 0 oraz x &lt; 0.</a:t>
            </a:r>
          </a:p>
          <a:p>
            <a:endParaRPr lang="pl-PL" altLang="pl-PL"/>
          </a:p>
          <a:p>
            <a:r>
              <a:rPr lang="pl-PL" altLang="pl-PL"/>
              <a:t>Istnieje szereg innych kryteriów prowadzących do bardziej wymagających testów.</a:t>
            </a:r>
          </a:p>
        </p:txBody>
      </p:sp>
      <p:sp>
        <p:nvSpPr>
          <p:cNvPr id="11272" name="AutoShape 8"/>
          <p:cNvSpPr>
            <a:spLocks noChangeArrowheads="1"/>
          </p:cNvSpPr>
          <p:nvPr/>
        </p:nvSpPr>
        <p:spPr bwMode="auto">
          <a:xfrm>
            <a:off x="114300" y="1947863"/>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
        <p:nvSpPr>
          <p:cNvPr id="11273" name="AutoShape 9"/>
          <p:cNvSpPr>
            <a:spLocks noChangeArrowheads="1"/>
          </p:cNvSpPr>
          <p:nvPr/>
        </p:nvSpPr>
        <p:spPr bwMode="auto">
          <a:xfrm>
            <a:off x="114300" y="4351338"/>
            <a:ext cx="338138" cy="327025"/>
          </a:xfrm>
          <a:prstGeom prst="star4">
            <a:avLst>
              <a:gd name="adj" fmla="val 12500"/>
            </a:avLst>
          </a:prstGeom>
          <a:gradFill rotWithShape="0">
            <a:gsLst>
              <a:gs pos="0">
                <a:srgbClr val="FC0128"/>
              </a:gs>
              <a:gs pos="100000">
                <a:srgbClr val="750013"/>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2"/>
                </a:solidFill>
                <a:latin typeface="Times New Roman CE" panose="02020603050405020304" pitchFamily="18" charset="0"/>
              </a:defRPr>
            </a:lvl1pPr>
            <a:lvl2pPr marL="742950" indent="-285750">
              <a:defRPr sz="2000">
                <a:solidFill>
                  <a:schemeClr val="tx2"/>
                </a:solidFill>
                <a:latin typeface="Times New Roman CE" panose="02020603050405020304" pitchFamily="18" charset="0"/>
              </a:defRPr>
            </a:lvl2pPr>
            <a:lvl3pPr marL="1143000" indent="-228600">
              <a:defRPr sz="2000">
                <a:solidFill>
                  <a:schemeClr val="tx2"/>
                </a:solidFill>
                <a:latin typeface="Times New Roman CE" panose="02020603050405020304" pitchFamily="18" charset="0"/>
              </a:defRPr>
            </a:lvl3pPr>
            <a:lvl4pPr marL="1600200" indent="-228600">
              <a:defRPr sz="2000">
                <a:solidFill>
                  <a:schemeClr val="tx2"/>
                </a:solidFill>
                <a:latin typeface="Times New Roman CE" panose="02020603050405020304" pitchFamily="18" charset="0"/>
              </a:defRPr>
            </a:lvl4pPr>
            <a:lvl5pPr marL="2057400" indent="-228600">
              <a:defRPr sz="2000">
                <a:solidFill>
                  <a:schemeClr val="tx2"/>
                </a:solidFill>
                <a:latin typeface="Times New Roman CE" panose="02020603050405020304" pitchFamily="18" charset="0"/>
              </a:defRPr>
            </a:lvl5pPr>
            <a:lvl6pPr marL="2514600" indent="-228600" eaLnBrk="0" fontAlgn="base" hangingPunct="0">
              <a:spcBef>
                <a:spcPct val="0"/>
              </a:spcBef>
              <a:spcAft>
                <a:spcPct val="0"/>
              </a:spcAft>
              <a:defRPr sz="2000">
                <a:solidFill>
                  <a:schemeClr val="tx2"/>
                </a:solidFill>
                <a:latin typeface="Times New Roman CE" panose="02020603050405020304" pitchFamily="18" charset="0"/>
              </a:defRPr>
            </a:lvl6pPr>
            <a:lvl7pPr marL="2971800" indent="-228600" eaLnBrk="0" fontAlgn="base" hangingPunct="0">
              <a:spcBef>
                <a:spcPct val="0"/>
              </a:spcBef>
              <a:spcAft>
                <a:spcPct val="0"/>
              </a:spcAft>
              <a:defRPr sz="2000">
                <a:solidFill>
                  <a:schemeClr val="tx2"/>
                </a:solidFill>
                <a:latin typeface="Times New Roman CE" panose="02020603050405020304" pitchFamily="18" charset="0"/>
              </a:defRPr>
            </a:lvl7pPr>
            <a:lvl8pPr marL="3429000" indent="-228600" eaLnBrk="0" fontAlgn="base" hangingPunct="0">
              <a:spcBef>
                <a:spcPct val="0"/>
              </a:spcBef>
              <a:spcAft>
                <a:spcPct val="0"/>
              </a:spcAft>
              <a:defRPr sz="2000">
                <a:solidFill>
                  <a:schemeClr val="tx2"/>
                </a:solidFill>
                <a:latin typeface="Times New Roman CE" panose="02020603050405020304" pitchFamily="18" charset="0"/>
              </a:defRPr>
            </a:lvl8pPr>
            <a:lvl9pPr marL="3886200" indent="-228600" eaLnBrk="0" fontAlgn="base" hangingPunct="0">
              <a:spcBef>
                <a:spcPct val="0"/>
              </a:spcBef>
              <a:spcAft>
                <a:spcPct val="0"/>
              </a:spcAft>
              <a:defRPr sz="2000">
                <a:solidFill>
                  <a:schemeClr val="tx2"/>
                </a:solidFill>
                <a:latin typeface="Times New Roman CE" panose="02020603050405020304" pitchFamily="18" charset="0"/>
              </a:defRPr>
            </a:lvl9pPr>
          </a:lstStyle>
          <a:p>
            <a:endParaRPr lang="pl-PL" altLang="pl-PL"/>
          </a:p>
        </p:txBody>
      </p:sp>
    </p:spTree>
  </p:cSld>
  <p:clrMapOvr>
    <a:masterClrMapping/>
  </p:clrMapOvr>
</p:sld>
</file>

<file path=ppt/theme/theme1.xml><?xml version="1.0" encoding="utf-8"?>
<a:theme xmlns:a="http://schemas.openxmlformats.org/drawingml/2006/main" name="shadbarb.ppt">
  <a:themeElements>
    <a:clrScheme name="">
      <a:dk1>
        <a:srgbClr val="000000"/>
      </a:dk1>
      <a:lt1>
        <a:srgbClr val="FFFFFF"/>
      </a:lt1>
      <a:dk2>
        <a:srgbClr val="000000"/>
      </a:dk2>
      <a:lt2>
        <a:srgbClr val="CECECE"/>
      </a:lt2>
      <a:accent1>
        <a:srgbClr val="FCFEB9"/>
      </a:accent1>
      <a:accent2>
        <a:srgbClr val="676767"/>
      </a:accent2>
      <a:accent3>
        <a:srgbClr val="FFFFFF"/>
      </a:accent3>
      <a:accent4>
        <a:srgbClr val="000000"/>
      </a:accent4>
      <a:accent5>
        <a:srgbClr val="FDFED9"/>
      </a:accent5>
      <a:accent6>
        <a:srgbClr val="5D5D5D"/>
      </a:accent6>
      <a:hlink>
        <a:srgbClr val="474747"/>
      </a:hlink>
      <a:folHlink>
        <a:srgbClr val="919191"/>
      </a:folHlink>
    </a:clrScheme>
    <a:fontScheme name="shadbarb.ppt">
      <a:majorFont>
        <a:latin typeface="Times New Roman"/>
        <a:ea typeface=""/>
        <a:cs typeface=""/>
      </a:majorFont>
      <a:minorFont>
        <a:latin typeface="Times New Roman 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pl-PL" sz="2000" b="0" i="0" u="none" strike="noStrike" cap="none" normalizeH="0" baseline="0" smtClean="0">
            <a:ln>
              <a:noFill/>
            </a:ln>
            <a:solidFill>
              <a:schemeClr val="tx2"/>
            </a:solidFill>
            <a:effectLst/>
            <a:latin typeface="Times New Roman CE"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pl-PL" sz="2000" b="0" i="0" u="none" strike="noStrike" cap="none" normalizeH="0" baseline="0" smtClean="0">
            <a:ln>
              <a:noFill/>
            </a:ln>
            <a:solidFill>
              <a:schemeClr val="tx2"/>
            </a:solidFill>
            <a:effectLst/>
            <a:latin typeface="Times New Roman CE" panose="02020603050405020304" pitchFamily="18" charset="0"/>
          </a:defRPr>
        </a:defPPr>
      </a:lstStyle>
    </a:lnDef>
  </a:objectDefaults>
  <a:extraClrSchemeLst>
    <a:extraClrScheme>
      <a:clrScheme name="shadbarb.pp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adbarb.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hadbarb.pp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hadbarb.pp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hadbarb.pp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hadbarb.pp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hadbarb.pp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c:\powerpnt\template\bwovrhd\shadbarb.ppt</Template>
  <TotalTime>1470028130</TotalTime>
  <Pages>30</Pages>
  <Words>2615</Words>
  <Application>Microsoft Office PowerPoint</Application>
  <PresentationFormat>Pokaz na ekranie (4:3)</PresentationFormat>
  <Paragraphs>259</Paragraphs>
  <Slides>24</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24</vt:i4>
      </vt:variant>
    </vt:vector>
  </HeadingPairs>
  <TitlesOfParts>
    <vt:vector size="30" baseType="lpstr">
      <vt:lpstr>Times New Roman CE</vt:lpstr>
      <vt:lpstr>Arial</vt:lpstr>
      <vt:lpstr>Times New Roman</vt:lpstr>
      <vt:lpstr>Monotype Sorts</vt:lpstr>
      <vt:lpstr>Symbol</vt:lpstr>
      <vt:lpstr>shadbarb.ppt</vt:lpstr>
      <vt:lpstr>Budowa i integracja  systemów informacyjnych</vt:lpstr>
      <vt:lpstr>Określenie niezawodności oprogramowania</vt:lpstr>
      <vt:lpstr>Oszacowanie niezawodności</vt:lpstr>
      <vt:lpstr>Wzrost niezawodności oprogramowania </vt:lpstr>
      <vt:lpstr>Wykrywanie błędów - rodzaje testów</vt:lpstr>
      <vt:lpstr>Testy funkcjonalne</vt:lpstr>
      <vt:lpstr>Kombinacja elementarnych warunków</vt:lpstr>
      <vt:lpstr>Eksplozja kombinacji danych testowych</vt:lpstr>
      <vt:lpstr>Testy strukturalne</vt:lpstr>
      <vt:lpstr>Testowanie programów zawierających pętle</vt:lpstr>
      <vt:lpstr>Programy uruchamiające</vt:lpstr>
      <vt:lpstr>Analizatory przykrycia kodu</vt:lpstr>
      <vt:lpstr>Programy porównujące</vt:lpstr>
      <vt:lpstr>Testy statyczne</vt:lpstr>
      <vt:lpstr>Typowe błędy wykrywane statycznie</vt:lpstr>
      <vt:lpstr>Ocena liczby błędów</vt:lpstr>
      <vt:lpstr>Technika “posiewania błędów”. </vt:lpstr>
      <vt:lpstr>Testy systemu</vt:lpstr>
      <vt:lpstr>Testy pod obciążeniem, testy odporności</vt:lpstr>
      <vt:lpstr>Bezpieczeństwo oprogramowania</vt:lpstr>
      <vt:lpstr>Analiza bezpieczeństwa</vt:lpstr>
      <vt:lpstr>Drzewo błędów</vt:lpstr>
      <vt:lpstr>Techniki zmniejszania niebezpieczeństwa</vt:lpstr>
      <vt:lpstr>Czynniki sukcesu, rezultaty testowania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Wytwarzanie, integracja i testowanie SI</dc:title>
  <dc:subject>Wyklad 4. Faza analizy i projektowania (1)</dc:subject>
  <dc:creator>K. Subieta, IPI PAN, PJWSTK</dc:creator>
  <cp:keywords/>
  <dc:description/>
  <cp:lastModifiedBy>Windows User</cp:lastModifiedBy>
  <cp:revision>125</cp:revision>
  <cp:lastPrinted>1601-01-01T00:00:00Z</cp:lastPrinted>
  <dcterms:created xsi:type="dcterms:W3CDTF">1997-09-21T22:00:54Z</dcterms:created>
  <dcterms:modified xsi:type="dcterms:W3CDTF">2023-03-03T21:53:54Z</dcterms:modified>
</cp:coreProperties>
</file>