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343" r:id="rId2"/>
    <p:sldId id="344" r:id="rId3"/>
    <p:sldId id="345" r:id="rId4"/>
    <p:sldId id="374" r:id="rId5"/>
    <p:sldId id="373" r:id="rId6"/>
    <p:sldId id="348" r:id="rId7"/>
    <p:sldId id="355" r:id="rId8"/>
    <p:sldId id="357" r:id="rId9"/>
    <p:sldId id="356" r:id="rId10"/>
    <p:sldId id="353" r:id="rId11"/>
    <p:sldId id="368" r:id="rId12"/>
    <p:sldId id="369" r:id="rId13"/>
    <p:sldId id="370" r:id="rId14"/>
    <p:sldId id="354" r:id="rId15"/>
    <p:sldId id="358" r:id="rId16"/>
    <p:sldId id="346" r:id="rId17"/>
    <p:sldId id="347" r:id="rId18"/>
    <p:sldId id="349" r:id="rId19"/>
    <p:sldId id="350" r:id="rId20"/>
    <p:sldId id="351" r:id="rId21"/>
    <p:sldId id="371" r:id="rId22"/>
    <p:sldId id="352" r:id="rId23"/>
    <p:sldId id="372" r:id="rId24"/>
    <p:sldId id="359" r:id="rId25"/>
    <p:sldId id="360" r:id="rId26"/>
    <p:sldId id="361" r:id="rId27"/>
    <p:sldId id="362" r:id="rId28"/>
    <p:sldId id="363" r:id="rId29"/>
    <p:sldId id="364" r:id="rId30"/>
    <p:sldId id="365" r:id="rId31"/>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FEB9"/>
    <a:srgbClr val="00279F"/>
    <a:srgbClr val="FFA27C"/>
    <a:srgbClr val="FAFD00"/>
    <a:srgbClr val="FC0128"/>
    <a:srgbClr val="2F61FF"/>
    <a:srgbClr val="33CC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2" y="8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6613"/>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pl-PL" noProof="0" smtClean="0"/>
              <a:t>Click to edit Master notes styles</a:t>
            </a:r>
          </a:p>
          <a:p>
            <a:pPr lvl="1"/>
            <a:r>
              <a:rPr lang="en-US" altLang="pl-PL" noProof="0" smtClean="0"/>
              <a:t>Second Level</a:t>
            </a:r>
          </a:p>
          <a:p>
            <a:pPr lvl="2"/>
            <a:r>
              <a:rPr lang="en-US" altLang="pl-PL" noProof="0" smtClean="0"/>
              <a:t>Third Level</a:t>
            </a:r>
          </a:p>
          <a:p>
            <a:pPr lvl="3"/>
            <a:r>
              <a:rPr lang="en-US" altLang="pl-PL" noProof="0" smtClean="0"/>
              <a:t>Fourth Level</a:t>
            </a:r>
          </a:p>
          <a:p>
            <a:pPr lvl="4"/>
            <a:r>
              <a:rPr lang="en-US" altLang="pl-PL" noProof="0" smtClean="0"/>
              <a:t>Fifth Level</a:t>
            </a:r>
          </a:p>
        </p:txBody>
      </p:sp>
      <p:sp>
        <p:nvSpPr>
          <p:cNvPr id="2051" name="Rectangle 3"/>
          <p:cNvSpPr>
            <a:spLocks noChangeArrowheads="1" noTextEdit="1"/>
          </p:cNvSpPr>
          <p:nvPr>
            <p:ph type="sldImg" idx="2"/>
          </p:nvPr>
        </p:nvSpPr>
        <p:spPr bwMode="auto">
          <a:xfrm>
            <a:off x="1144588" y="852488"/>
            <a:ext cx="4568825" cy="3425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Tree>
    <p:extLst>
      <p:ext uri="{BB962C8B-B14F-4D97-AF65-F5344CB8AC3E}">
        <p14:creationId xmlns:p14="http://schemas.microsoft.com/office/powerpoint/2010/main" val="86478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7562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6963"/>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0" y="0"/>
            <a:ext cx="6705600" cy="6176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415536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72786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35672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18577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85673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Tree>
    <p:extLst>
      <p:ext uri="{BB962C8B-B14F-4D97-AF65-F5344CB8AC3E}">
        <p14:creationId xmlns:p14="http://schemas.microsoft.com/office/powerpoint/2010/main" val="220220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2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77469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8368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8105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pl-PL" altLang="pl-PL" smtClean="0"/>
              <a:t>Click to edit Master title style</a:t>
            </a:r>
          </a:p>
        </p:txBody>
      </p:sp>
      <p:sp>
        <p:nvSpPr>
          <p:cNvPr id="1027" name="Rectangle 10"/>
          <p:cNvSpPr>
            <a:spLocks noChangeArrowheads="1"/>
          </p:cNvSpPr>
          <p:nvPr/>
        </p:nvSpPr>
        <p:spPr bwMode="auto">
          <a:xfrm>
            <a:off x="0" y="6616700"/>
            <a:ext cx="9144000" cy="24130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sz="1000" smtClean="0">
                <a:latin typeface="Times New Roman" panose="02020603050405020304" pitchFamily="18" charset="0"/>
              </a:rPr>
              <a:t>K.Subieta. Budowa i integracja SI, Wykład 11, Folia </a:t>
            </a:r>
            <a:fld id="{517836B8-1148-4C31-A6A3-2ED0E9EABBE9}" type="slidenum">
              <a:rPr lang="pl-PL" altLang="pl-PL" sz="1000" smtClean="0">
                <a:latin typeface="Times New Roman" panose="02020603050405020304" pitchFamily="18" charset="0"/>
              </a:rPr>
              <a:pPr>
                <a:defRPr/>
              </a:pPr>
              <a:t>‹#›</a:t>
            </a:fld>
            <a:endParaRPr lang="pl-PL" altLang="pl-PL" sz="1000" smtClean="0">
              <a:latin typeface="Times New Roman" panose="02020603050405020304" pitchFamily="18" charset="0"/>
            </a:endParaRPr>
          </a:p>
        </p:txBody>
      </p:sp>
      <p:sp>
        <p:nvSpPr>
          <p:cNvPr id="1028" name="Line 12"/>
          <p:cNvSpPr>
            <a:spLocks noChangeShapeType="1"/>
          </p:cNvSpPr>
          <p:nvPr/>
        </p:nvSpPr>
        <p:spPr bwMode="auto">
          <a:xfrm>
            <a:off x="0" y="6608763"/>
            <a:ext cx="91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9788"/>
            <a:ext cx="7389813"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3"/>
          <p:cNvSpPr>
            <a:spLocks noGrp="1" noChangeArrowheads="1"/>
          </p:cNvSpPr>
          <p:nvPr>
            <p:ph type="title"/>
          </p:nvPr>
        </p:nvSpPr>
        <p:spPr>
          <a:xfrm>
            <a:off x="2279650" y="273050"/>
            <a:ext cx="6864350" cy="781050"/>
          </a:xfrm>
          <a:noFill/>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Lst>
        </p:spPr>
        <p:txBody>
          <a:bodyPr/>
          <a:lstStyle/>
          <a:p>
            <a:r>
              <a:rPr lang="pl-PL" altLang="pl-PL" smtClean="0"/>
              <a:t>Budowa i integracja </a:t>
            </a:r>
            <a:br>
              <a:rPr lang="pl-PL" altLang="pl-PL" smtClean="0"/>
            </a:br>
            <a:r>
              <a:rPr lang="pl-PL" altLang="pl-PL" smtClean="0"/>
              <a:t>systemów informacyjnych</a:t>
            </a:r>
          </a:p>
        </p:txBody>
      </p:sp>
      <p:sp>
        <p:nvSpPr>
          <p:cNvPr id="3076" name="Rectangle 4"/>
          <p:cNvSpPr>
            <a:spLocks noChangeArrowheads="1"/>
          </p:cNvSpPr>
          <p:nvPr/>
        </p:nvSpPr>
        <p:spPr bwMode="auto">
          <a:xfrm>
            <a:off x="4148138" y="2636838"/>
            <a:ext cx="3271837"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latin typeface="Times New Roman" panose="02020603050405020304" pitchFamily="18" charset="0"/>
              </a:rPr>
              <a:t>Wykład 11:</a:t>
            </a:r>
          </a:p>
          <a:p>
            <a:pPr eaLnBrk="1" hangingPunct="1"/>
            <a:r>
              <a:rPr lang="pl-PL" altLang="pl-PL" sz="2800" b="1">
                <a:latin typeface="Times New Roman" panose="02020603050405020304" pitchFamily="18" charset="0"/>
              </a:rPr>
              <a:t>Zapewnienie jakości</a:t>
            </a:r>
          </a:p>
          <a:p>
            <a:pPr eaLnBrk="1" hangingPunct="1"/>
            <a:r>
              <a:rPr lang="pl-PL" altLang="pl-PL" sz="2800" b="1">
                <a:latin typeface="Times New Roman" panose="02020603050405020304" pitchFamily="18" charset="0"/>
              </a:rPr>
              <a:t>oprogramowania</a:t>
            </a:r>
          </a:p>
        </p:txBody>
      </p:sp>
      <p:sp>
        <p:nvSpPr>
          <p:cNvPr id="3077" name="Rectangle 5"/>
          <p:cNvSpPr>
            <a:spLocks noChangeArrowheads="1"/>
          </p:cNvSpPr>
          <p:nvPr/>
        </p:nvSpPr>
        <p:spPr bwMode="auto">
          <a:xfrm>
            <a:off x="4894263" y="4797425"/>
            <a:ext cx="28321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latin typeface="Times New Roman" panose="02020603050405020304" pitchFamily="18" charset="0"/>
              </a:rPr>
              <a:t>Kazimierz Subieta </a:t>
            </a:r>
          </a:p>
          <a:p>
            <a:endParaRPr lang="pl-PL" altLang="pl-PL" sz="1400">
              <a:latin typeface="Times New Roman" panose="02020603050405020304" pitchFamily="18" charset="0"/>
            </a:endParaRPr>
          </a:p>
          <a:p>
            <a:r>
              <a:rPr lang="pl-PL" altLang="pl-PL" sz="1400">
                <a:latin typeface="Times New Roman" panose="02020603050405020304" pitchFamily="18" charset="0"/>
              </a:rPr>
              <a:t>Polsko-Japońska Akademia</a:t>
            </a:r>
          </a:p>
          <a:p>
            <a:r>
              <a:rPr lang="pl-PL" altLang="pl-PL" sz="1400">
                <a:latin typeface="Times New Roman" panose="02020603050405020304" pitchFamily="18" charset="0"/>
              </a:rPr>
              <a:t>Technik Komputerowych, Warszawa</a:t>
            </a:r>
          </a:p>
        </p:txBody>
      </p:sp>
      <p:pic>
        <p:nvPicPr>
          <p:cNvPr id="3078" name="Picture 7" descr="D:\KSubieta\Wyklady\WyklWytOprogr\poja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6225" y="5116513"/>
            <a:ext cx="67151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9" name="Grupa 6"/>
          <p:cNvGrpSpPr>
            <a:grpSpLocks/>
          </p:cNvGrpSpPr>
          <p:nvPr/>
        </p:nvGrpSpPr>
        <p:grpSpPr bwMode="auto">
          <a:xfrm>
            <a:off x="4086225" y="4210050"/>
            <a:ext cx="671513" cy="641350"/>
            <a:chOff x="7370445" y="1333500"/>
            <a:chExt cx="914400" cy="914400"/>
          </a:xfrm>
        </p:grpSpPr>
        <p:sp>
          <p:nvSpPr>
            <p:cNvPr id="8" name="Łuk 7"/>
            <p:cNvSpPr/>
            <p:nvPr/>
          </p:nvSpPr>
          <p:spPr bwMode="auto">
            <a:xfrm>
              <a:off x="7370445" y="1333500"/>
              <a:ext cx="914400" cy="914400"/>
            </a:xfrm>
            <a:prstGeom prst="arc">
              <a:avLst>
                <a:gd name="adj1" fmla="val 10735145"/>
                <a:gd name="adj2" fmla="val 0"/>
              </a:avLst>
            </a:prstGeom>
            <a:solidFill>
              <a:srgbClr val="00B0F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sp>
          <p:nvSpPr>
            <p:cNvPr id="9" name="Łuk 8"/>
            <p:cNvSpPr/>
            <p:nvPr/>
          </p:nvSpPr>
          <p:spPr bwMode="auto">
            <a:xfrm flipV="1">
              <a:off x="7370445" y="1333500"/>
              <a:ext cx="914400" cy="914400"/>
            </a:xfrm>
            <a:prstGeom prst="arc">
              <a:avLst>
                <a:gd name="adj1" fmla="val 10735145"/>
                <a:gd name="adj2" fmla="val 0"/>
              </a:avLst>
            </a:prstGeom>
            <a:solidFill>
              <a:srgbClr val="FAFD0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l-PL" altLang="pl-PL" smtClean="0"/>
              <a:t>Zapewnienie Jakości Oprogramowania (ZJO)</a:t>
            </a:r>
          </a:p>
        </p:txBody>
      </p:sp>
      <p:sp>
        <p:nvSpPr>
          <p:cNvPr id="12291" name="Text Box 3"/>
          <p:cNvSpPr txBox="1">
            <a:spLocks noChangeArrowheads="1"/>
          </p:cNvSpPr>
          <p:nvPr/>
        </p:nvSpPr>
        <p:spPr bwMode="auto">
          <a:xfrm>
            <a:off x="527050" y="1090613"/>
            <a:ext cx="8616950" cy="437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35000"/>
              </a:spcAft>
            </a:pPr>
            <a:r>
              <a:rPr lang="pl-PL" altLang="pl-PL"/>
              <a:t>Zgodnie z normą jest to „</a:t>
            </a:r>
            <a:r>
              <a:rPr lang="pl-PL" altLang="pl-PL" b="1"/>
              <a:t>planowany i systematyczny wzorzec wszystkich działań potrzebnych dla dostarczenia adekwatnego potwierdzenia że element lub produkt jest zgodny z ustanowionymi wymaganiami technicznymi</a:t>
            </a:r>
            <a:r>
              <a:rPr lang="pl-PL" altLang="pl-PL"/>
              <a:t>”.</a:t>
            </a:r>
          </a:p>
          <a:p>
            <a:pPr>
              <a:spcAft>
                <a:spcPct val="35000"/>
              </a:spcAft>
            </a:pPr>
            <a:r>
              <a:rPr lang="pl-PL" altLang="pl-PL" b="1"/>
              <a:t>ZJO oznacza sprawdzanie</a:t>
            </a:r>
            <a:r>
              <a:rPr lang="pl-PL" altLang="pl-PL"/>
              <a:t>:</a:t>
            </a:r>
          </a:p>
          <a:p>
            <a:pPr>
              <a:spcAft>
                <a:spcPct val="35000"/>
              </a:spcAft>
            </a:pPr>
            <a:r>
              <a:rPr lang="pl-PL" altLang="pl-PL"/>
              <a:t>czy plany są zdefiniowane zgodnie ze standardami;</a:t>
            </a:r>
          </a:p>
          <a:p>
            <a:pPr>
              <a:spcAft>
                <a:spcPct val="35000"/>
              </a:spcAft>
            </a:pPr>
            <a:r>
              <a:rPr lang="pl-PL" altLang="pl-PL"/>
              <a:t>czy procedury są wykonywane zgodnie z planami;</a:t>
            </a:r>
          </a:p>
          <a:p>
            <a:pPr>
              <a:spcAft>
                <a:spcPct val="35000"/>
              </a:spcAft>
            </a:pPr>
            <a:r>
              <a:rPr lang="pl-PL" altLang="pl-PL"/>
              <a:t>czy produkty są implementowane zgodnie z planami.</a:t>
            </a:r>
          </a:p>
          <a:p>
            <a:pPr>
              <a:spcAft>
                <a:spcPct val="35000"/>
              </a:spcAft>
            </a:pPr>
            <a:endParaRPr lang="pl-PL" altLang="pl-PL" sz="1200"/>
          </a:p>
          <a:p>
            <a:pPr>
              <a:spcAft>
                <a:spcPct val="35000"/>
              </a:spcAft>
            </a:pPr>
            <a:r>
              <a:rPr lang="pl-PL" altLang="pl-PL"/>
              <a:t>Kompletne sprawdzenie jest zwykle niemożliwe. Projekty bardziej odpowiedzialne powinny być dokładniej sprawdzane odnośnie jakości.</a:t>
            </a:r>
          </a:p>
          <a:p>
            <a:pPr>
              <a:spcAft>
                <a:spcPct val="35000"/>
              </a:spcAft>
            </a:pPr>
            <a:r>
              <a:rPr lang="pl-PL" altLang="pl-PL"/>
              <a:t>W ramach ZJO musi być ustalony plan ustalający czynności sprawdzające  przeprowadzane w poszczególnych fazach projektu. </a:t>
            </a:r>
          </a:p>
        </p:txBody>
      </p:sp>
      <p:sp>
        <p:nvSpPr>
          <p:cNvPr id="12292" name="Text Box 4"/>
          <p:cNvSpPr txBox="1">
            <a:spLocks noChangeArrowheads="1"/>
          </p:cNvSpPr>
          <p:nvPr/>
        </p:nvSpPr>
        <p:spPr bwMode="auto">
          <a:xfrm>
            <a:off x="5962650" y="684213"/>
            <a:ext cx="318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software quality assurance, SQA</a:t>
            </a:r>
          </a:p>
        </p:txBody>
      </p:sp>
      <p:sp>
        <p:nvSpPr>
          <p:cNvPr id="12293" name="AutoShape 5"/>
          <p:cNvSpPr>
            <a:spLocks noChangeArrowheads="1"/>
          </p:cNvSpPr>
          <p:nvPr/>
        </p:nvSpPr>
        <p:spPr bwMode="auto">
          <a:xfrm>
            <a:off x="165100" y="25844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4" name="AutoShape 6"/>
          <p:cNvSpPr>
            <a:spLocks noChangeArrowheads="1"/>
          </p:cNvSpPr>
          <p:nvPr/>
        </p:nvSpPr>
        <p:spPr bwMode="auto">
          <a:xfrm>
            <a:off x="165100" y="29972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5" name="AutoShape 7"/>
          <p:cNvSpPr>
            <a:spLocks noChangeArrowheads="1"/>
          </p:cNvSpPr>
          <p:nvPr/>
        </p:nvSpPr>
        <p:spPr bwMode="auto">
          <a:xfrm>
            <a:off x="165100" y="34353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0" y="3946525"/>
            <a:ext cx="9144000" cy="7175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3315" name="Rectangle 2"/>
          <p:cNvSpPr>
            <a:spLocks noGrp="1" noChangeArrowheads="1"/>
          </p:cNvSpPr>
          <p:nvPr>
            <p:ph type="title"/>
          </p:nvPr>
        </p:nvSpPr>
        <p:spPr/>
        <p:txBody>
          <a:bodyPr/>
          <a:lstStyle/>
          <a:p>
            <a:r>
              <a:rPr lang="pl-PL" altLang="pl-PL" smtClean="0"/>
              <a:t>Ryzyko utraty jakości</a:t>
            </a:r>
          </a:p>
        </p:txBody>
      </p:sp>
      <p:sp>
        <p:nvSpPr>
          <p:cNvPr id="13316" name="Text Box 3"/>
          <p:cNvSpPr txBox="1">
            <a:spLocks noChangeArrowheads="1"/>
          </p:cNvSpPr>
          <p:nvPr/>
        </p:nvSpPr>
        <p:spPr bwMode="auto">
          <a:xfrm>
            <a:off x="377825" y="1219200"/>
            <a:ext cx="8766175"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10000"/>
              </a:spcAft>
            </a:pPr>
            <a:r>
              <a:rPr lang="pl-PL" altLang="pl-PL"/>
              <a:t>Najbardziej istotnym kryterium przy zapewnianiu jakości jest </a:t>
            </a:r>
            <a:r>
              <a:rPr lang="pl-PL" altLang="pl-PL" b="1"/>
              <a:t>ryzyko</a:t>
            </a:r>
            <a:r>
              <a:rPr lang="pl-PL" altLang="pl-PL"/>
              <a:t>. Najczęstszymi czynnikami ryzyka utraty jakości są: </a:t>
            </a:r>
          </a:p>
          <a:p>
            <a:pPr lvl="1">
              <a:spcAft>
                <a:spcPct val="10000"/>
              </a:spcAft>
              <a:buFontTx/>
              <a:buChar char="•"/>
            </a:pPr>
            <a:r>
              <a:rPr lang="pl-PL" altLang="pl-PL"/>
              <a:t> nowość projektu, </a:t>
            </a:r>
          </a:p>
          <a:p>
            <a:pPr lvl="1">
              <a:spcAft>
                <a:spcPct val="10000"/>
              </a:spcAft>
              <a:buFontTx/>
              <a:buChar char="•"/>
            </a:pPr>
            <a:r>
              <a:rPr lang="pl-PL" altLang="pl-PL"/>
              <a:t> złożoność projektu, </a:t>
            </a:r>
          </a:p>
          <a:p>
            <a:pPr lvl="1">
              <a:spcAft>
                <a:spcPct val="10000"/>
              </a:spcAft>
              <a:buFontTx/>
              <a:buChar char="•"/>
            </a:pPr>
            <a:r>
              <a:rPr lang="pl-PL" altLang="pl-PL"/>
              <a:t> niedostateczne wyszkolenie personelu, </a:t>
            </a:r>
          </a:p>
          <a:p>
            <a:pPr lvl="1">
              <a:spcAft>
                <a:spcPct val="10000"/>
              </a:spcAft>
              <a:buFontTx/>
              <a:buChar char="•"/>
            </a:pPr>
            <a:r>
              <a:rPr lang="pl-PL" altLang="pl-PL"/>
              <a:t> zbyt małe doświadczenie personelu, </a:t>
            </a:r>
          </a:p>
          <a:p>
            <a:pPr lvl="1">
              <a:spcAft>
                <a:spcPct val="10000"/>
              </a:spcAft>
              <a:buFontTx/>
              <a:buChar char="•"/>
            </a:pPr>
            <a:r>
              <a:rPr lang="pl-PL" altLang="pl-PL"/>
              <a:t> niesformalizowane (tworzone i zarządzane ad hoc) procedury</a:t>
            </a:r>
          </a:p>
          <a:p>
            <a:pPr lvl="1">
              <a:spcAft>
                <a:spcPct val="35000"/>
              </a:spcAft>
              <a:buFontTx/>
              <a:buChar char="•"/>
            </a:pPr>
            <a:r>
              <a:rPr lang="pl-PL" altLang="pl-PL"/>
              <a:t> niska dojrzałość organizacyjna wytwórcy.</a:t>
            </a:r>
          </a:p>
          <a:p>
            <a:r>
              <a:rPr lang="pl-PL" altLang="pl-PL" b="1"/>
              <a:t>Dla zmniejszenia ryzyka personel ZJO powinien być zaangażowany w projekt programistyczny jak najwcześniej.</a:t>
            </a:r>
            <a:r>
              <a:rPr lang="pl-PL" altLang="pl-PL"/>
              <a:t> </a:t>
            </a:r>
          </a:p>
          <a:p>
            <a:endParaRPr lang="pl-PL" altLang="pl-PL"/>
          </a:p>
          <a:p>
            <a:r>
              <a:rPr lang="pl-PL" altLang="pl-PL"/>
              <a:t>Powinien on sprawdzać wymagania użytkownika, plany, procedury i dokumenty na zgodność ze standardami i przyjętymi procedurami postępowania. </a:t>
            </a:r>
          </a:p>
          <a:p>
            <a:endParaRPr lang="pl-PL" altLang="pl-PL"/>
          </a:p>
          <a:p>
            <a:r>
              <a:rPr lang="pl-PL" altLang="pl-PL"/>
              <a:t>Wynika to z faktu, że dodatkowe koszty związane z problemem lub błędem są tym większe, im później zostanie on zidentyfikowany.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3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0" name="Rectangle 5"/>
          <p:cNvSpPr>
            <a:spLocks noChangeArrowheads="1"/>
          </p:cNvSpPr>
          <p:nvPr>
            <p:ph type="body" idx="1"/>
          </p:nvPr>
        </p:nvSpPr>
        <p:spPr bwMode="auto">
          <a:xfrm>
            <a:off x="685800" y="1201738"/>
            <a:ext cx="7772400" cy="4894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buFont typeface="Monotype Sorts" pitchFamily="2" charset="2"/>
              <a:buNone/>
            </a:pPr>
            <a:r>
              <a:rPr lang="pl-PL" altLang="pl-PL" sz="2000" b="1" smtClean="0"/>
              <a:t>Firma</a:t>
            </a:r>
            <a:endParaRPr lang="pl-PL" altLang="pl-PL" sz="2000" smtClean="0"/>
          </a:p>
          <a:p>
            <a:pPr lvl="1"/>
            <a:r>
              <a:rPr lang="pl-PL" altLang="pl-PL" sz="2000" smtClean="0"/>
              <a:t>ciągła pielęgnacja procesu wytwarzania </a:t>
            </a:r>
          </a:p>
          <a:p>
            <a:pPr lvl="1"/>
            <a:r>
              <a:rPr lang="pl-PL" altLang="pl-PL" sz="2000" smtClean="0"/>
              <a:t>definiowanie standardów</a:t>
            </a:r>
          </a:p>
          <a:p>
            <a:pPr lvl="1"/>
            <a:r>
              <a:rPr lang="pl-PL" altLang="pl-PL" sz="2000" smtClean="0"/>
              <a:t>nadzór i zatwierdzanie procesu wytwarzania</a:t>
            </a:r>
          </a:p>
          <a:p>
            <a:pPr>
              <a:buFont typeface="Monotype Sorts" pitchFamily="2" charset="2"/>
              <a:buNone/>
            </a:pPr>
            <a:endParaRPr lang="pl-PL" altLang="pl-PL" sz="2000" smtClean="0"/>
          </a:p>
          <a:p>
            <a:pPr>
              <a:buFont typeface="Monotype Sorts" pitchFamily="2" charset="2"/>
              <a:buNone/>
            </a:pPr>
            <a:r>
              <a:rPr lang="pl-PL" altLang="pl-PL" sz="2000" b="1" smtClean="0"/>
              <a:t>Projekt</a:t>
            </a:r>
            <a:endParaRPr lang="pl-PL" altLang="pl-PL" sz="2000" smtClean="0"/>
          </a:p>
          <a:p>
            <a:pPr lvl="1"/>
            <a:r>
              <a:rPr lang="pl-PL" altLang="pl-PL" sz="2000" smtClean="0"/>
              <a:t>dostosowywanie standardów</a:t>
            </a:r>
          </a:p>
          <a:p>
            <a:pPr lvl="1"/>
            <a:r>
              <a:rPr lang="pl-PL" altLang="pl-PL" sz="2000" smtClean="0"/>
              <a:t>przeglądy projektu</a:t>
            </a:r>
          </a:p>
          <a:p>
            <a:pPr lvl="1"/>
            <a:r>
              <a:rPr lang="pl-PL" altLang="pl-PL" sz="2000" smtClean="0"/>
              <a:t>testowanie i udział w inspekcjach</a:t>
            </a:r>
          </a:p>
          <a:p>
            <a:pPr lvl="1"/>
            <a:r>
              <a:rPr lang="pl-PL" altLang="pl-PL" sz="2000" smtClean="0"/>
              <a:t>ocena planów wytwarzania i jakościowych</a:t>
            </a:r>
          </a:p>
          <a:p>
            <a:pPr lvl="1"/>
            <a:r>
              <a:rPr lang="pl-PL" altLang="pl-PL" sz="2000" smtClean="0"/>
              <a:t>audyt systemu zarządzania konfiguracją</a:t>
            </a:r>
          </a:p>
          <a:p>
            <a:pPr lvl="1"/>
            <a:r>
              <a:rPr lang="pl-PL" altLang="pl-PL" sz="2000" smtClean="0"/>
              <a:t>udział w komitecie sterującym projektu</a:t>
            </a:r>
          </a:p>
        </p:txBody>
      </p:sp>
      <p:sp>
        <p:nvSpPr>
          <p:cNvPr id="14341" name="Rectangle 6"/>
          <p:cNvSpPr>
            <a:spLocks noGrp="1" noChangeArrowheads="1"/>
          </p:cNvSpPr>
          <p:nvPr>
            <p:ph type="title"/>
          </p:nvPr>
        </p:nvSpPr>
        <p:spPr/>
        <p:txBody>
          <a:bodyPr/>
          <a:lstStyle/>
          <a:p>
            <a:r>
              <a:rPr lang="pl-PL" altLang="pl-PL" smtClean="0"/>
              <a:t>Zadania zapewniania jakości</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7"/>
          <p:cNvSpPr>
            <a:spLocks noChangeArrowheads="1"/>
          </p:cNvSpPr>
          <p:nvPr>
            <p:ph type="body" idx="1"/>
          </p:nvPr>
        </p:nvSpPr>
        <p:spPr bwMode="auto">
          <a:xfrm>
            <a:off x="1206500" y="1201738"/>
            <a:ext cx="7772400" cy="4894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just">
              <a:buFont typeface="Monotype Sorts" pitchFamily="2" charset="2"/>
              <a:buNone/>
            </a:pPr>
            <a:r>
              <a:rPr lang="pl-PL" altLang="pl-PL" sz="2000" b="1" smtClean="0"/>
              <a:t>Tworzenie technologii</a:t>
            </a:r>
            <a:endParaRPr lang="pl-PL" altLang="pl-PL" sz="2000" smtClean="0"/>
          </a:p>
          <a:p>
            <a:pPr lvl="1"/>
            <a:r>
              <a:rPr lang="pl-PL" altLang="pl-PL" sz="2000" smtClean="0"/>
              <a:t>tworzenie standardu</a:t>
            </a:r>
          </a:p>
          <a:p>
            <a:pPr lvl="1"/>
            <a:r>
              <a:rPr lang="pl-PL" altLang="pl-PL" sz="2000" smtClean="0"/>
              <a:t>wdrażanie standardu</a:t>
            </a:r>
          </a:p>
          <a:p>
            <a:pPr algn="just">
              <a:buFont typeface="Monotype Sorts" pitchFamily="2" charset="2"/>
              <a:buNone/>
            </a:pPr>
            <a:r>
              <a:rPr lang="pl-PL" altLang="pl-PL" sz="2000" b="1" smtClean="0"/>
              <a:t>Kontrola jakości</a:t>
            </a:r>
            <a:endParaRPr lang="pl-PL" altLang="pl-PL" sz="2000" smtClean="0"/>
          </a:p>
          <a:p>
            <a:pPr lvl="1"/>
            <a:r>
              <a:rPr lang="pl-PL" altLang="pl-PL" sz="2000" smtClean="0"/>
              <a:t>ocena produktu</a:t>
            </a:r>
          </a:p>
          <a:p>
            <a:pPr lvl="1"/>
            <a:r>
              <a:rPr lang="pl-PL" altLang="pl-PL" sz="2000" smtClean="0"/>
              <a:t>ocena procesu</a:t>
            </a:r>
          </a:p>
          <a:p>
            <a:pPr lvl="1"/>
            <a:r>
              <a:rPr lang="pl-PL" altLang="pl-PL" sz="2000" smtClean="0"/>
              <a:t>zatwierdzanie jakości</a:t>
            </a:r>
          </a:p>
          <a:p>
            <a:pPr>
              <a:buFont typeface="Monotype Sorts" pitchFamily="2" charset="2"/>
              <a:buNone/>
            </a:pPr>
            <a:r>
              <a:rPr lang="pl-PL" altLang="pl-PL" sz="2000" b="1" smtClean="0"/>
              <a:t>Analiza działalności firmy</a:t>
            </a:r>
            <a:endParaRPr lang="pl-PL" altLang="pl-PL" sz="2000" smtClean="0"/>
          </a:p>
          <a:p>
            <a:pPr lvl="1"/>
            <a:r>
              <a:rPr lang="pl-PL" altLang="pl-PL" sz="2000" smtClean="0"/>
              <a:t>zbieranie danych</a:t>
            </a:r>
          </a:p>
          <a:p>
            <a:pPr lvl="1"/>
            <a:r>
              <a:rPr lang="pl-PL" altLang="pl-PL" sz="2000" smtClean="0"/>
              <a:t>analiza danych</a:t>
            </a:r>
          </a:p>
          <a:p>
            <a:pPr algn="just">
              <a:buFont typeface="Monotype Sorts" pitchFamily="2" charset="2"/>
              <a:buNone/>
            </a:pPr>
            <a:r>
              <a:rPr lang="pl-PL" altLang="pl-PL" sz="2000" b="1" smtClean="0"/>
              <a:t>Zarządzanie personelem</a:t>
            </a:r>
            <a:endParaRPr lang="pl-PL" altLang="pl-PL" sz="2000" smtClean="0"/>
          </a:p>
        </p:txBody>
      </p:sp>
      <p:sp>
        <p:nvSpPr>
          <p:cNvPr id="15363" name="Rectangle 1028"/>
          <p:cNvSpPr>
            <a:spLocks noGrp="1" noChangeArrowheads="1"/>
          </p:cNvSpPr>
          <p:nvPr>
            <p:ph type="title"/>
          </p:nvPr>
        </p:nvSpPr>
        <p:spPr/>
        <p:txBody>
          <a:bodyPr/>
          <a:lstStyle/>
          <a:p>
            <a:r>
              <a:rPr lang="pl-PL" altLang="pl-PL" smtClean="0"/>
              <a:t>Procesy obsługiwane przez personel ZJO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pl-PL" altLang="pl-PL" smtClean="0"/>
              <a:t>Personel ZJO powinien ustalić, czy... (1)</a:t>
            </a:r>
          </a:p>
        </p:txBody>
      </p:sp>
      <p:sp>
        <p:nvSpPr>
          <p:cNvPr id="16387" name="Text Box 4"/>
          <p:cNvSpPr txBox="1">
            <a:spLocks noChangeArrowheads="1"/>
          </p:cNvSpPr>
          <p:nvPr/>
        </p:nvSpPr>
        <p:spPr bwMode="auto">
          <a:xfrm>
            <a:off x="334963" y="1128713"/>
            <a:ext cx="8809037"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5000"/>
              </a:spcAft>
              <a:buFont typeface="Wingdings" panose="05000000000000000000" pitchFamily="2" charset="2"/>
              <a:buChar char="v"/>
            </a:pPr>
            <a:r>
              <a:rPr lang="pl-PL" altLang="pl-PL" sz="2200"/>
              <a:t>Projekt jest właściwie zorganizowany, z odpowiednim cyklem życiowym;</a:t>
            </a:r>
          </a:p>
          <a:p>
            <a:pPr>
              <a:spcAft>
                <a:spcPct val="45000"/>
              </a:spcAft>
              <a:buFont typeface="Wingdings" panose="05000000000000000000" pitchFamily="2" charset="2"/>
              <a:buChar char="v"/>
            </a:pPr>
            <a:r>
              <a:rPr lang="pl-PL" altLang="pl-PL" sz="2200"/>
              <a:t>Członkowie zespołu projektowego mają zdefiniowane zadania i odpowiedzialności;</a:t>
            </a:r>
          </a:p>
          <a:p>
            <a:pPr>
              <a:spcAft>
                <a:spcPct val="45000"/>
              </a:spcAft>
              <a:buFont typeface="Wingdings" panose="05000000000000000000" pitchFamily="2" charset="2"/>
              <a:buChar char="v"/>
            </a:pPr>
            <a:r>
              <a:rPr lang="pl-PL" altLang="pl-PL" sz="2200"/>
              <a:t>Plany w zakresie dokumentacji są implementowane;</a:t>
            </a:r>
          </a:p>
          <a:p>
            <a:pPr>
              <a:spcAft>
                <a:spcPct val="45000"/>
              </a:spcAft>
              <a:buFont typeface="Wingdings" panose="05000000000000000000" pitchFamily="2" charset="2"/>
              <a:buChar char="v"/>
            </a:pPr>
            <a:r>
              <a:rPr lang="pl-PL" altLang="pl-PL" sz="2200"/>
              <a:t>Dokumentacja zawiera to, co powinna zawierać;</a:t>
            </a:r>
          </a:p>
          <a:p>
            <a:pPr>
              <a:spcAft>
                <a:spcPct val="45000"/>
              </a:spcAft>
              <a:buFont typeface="Wingdings" panose="05000000000000000000" pitchFamily="2" charset="2"/>
              <a:buChar char="v"/>
            </a:pPr>
            <a:r>
              <a:rPr lang="pl-PL" altLang="pl-PL" sz="2200"/>
              <a:t>Przestrzegane są standardy dokumentacji i kodowania; </a:t>
            </a:r>
          </a:p>
          <a:p>
            <a:pPr>
              <a:spcAft>
                <a:spcPct val="45000"/>
              </a:spcAft>
              <a:buFont typeface="Wingdings" panose="05000000000000000000" pitchFamily="2" charset="2"/>
              <a:buChar char="v"/>
            </a:pPr>
            <a:r>
              <a:rPr lang="pl-PL" altLang="pl-PL" sz="2200"/>
              <a:t>Standardy, praktyki i konwencje są przestrzegane;</a:t>
            </a:r>
          </a:p>
          <a:p>
            <a:pPr>
              <a:spcAft>
                <a:spcPct val="45000"/>
              </a:spcAft>
              <a:buFont typeface="Wingdings" panose="05000000000000000000" pitchFamily="2" charset="2"/>
              <a:buChar char="v"/>
            </a:pPr>
            <a:r>
              <a:rPr lang="pl-PL" altLang="pl-PL" sz="2200"/>
              <a:t>Dane pomiarowe są gromadzone i używane do poprawy produktów i procesów;</a:t>
            </a:r>
          </a:p>
          <a:p>
            <a:pPr>
              <a:spcAft>
                <a:spcPct val="45000"/>
              </a:spcAft>
              <a:buFont typeface="Wingdings" panose="05000000000000000000" pitchFamily="2" charset="2"/>
              <a:buChar char="v"/>
            </a:pPr>
            <a:r>
              <a:rPr lang="pl-PL" altLang="pl-PL" sz="2200"/>
              <a:t>Przeglądy i audyty są przeprowadzane i są właściwie kierowane;</a:t>
            </a:r>
          </a:p>
          <a:p>
            <a:pPr>
              <a:spcAft>
                <a:spcPct val="45000"/>
              </a:spcAft>
              <a:buFont typeface="Wingdings" panose="05000000000000000000" pitchFamily="2" charset="2"/>
              <a:buChar char="v"/>
            </a:pPr>
            <a:r>
              <a:rPr lang="pl-PL" altLang="pl-PL" sz="2200"/>
              <a:t>Testy są specyfikowane i rygorystycznie przeprowadzane;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l-PL" altLang="pl-PL" smtClean="0"/>
              <a:t>Personel ZJO powinien ustalić, czy... (2)</a:t>
            </a:r>
          </a:p>
        </p:txBody>
      </p:sp>
      <p:sp>
        <p:nvSpPr>
          <p:cNvPr id="17411" name="Text Box 3"/>
          <p:cNvSpPr txBox="1">
            <a:spLocks noChangeArrowheads="1"/>
          </p:cNvSpPr>
          <p:nvPr/>
        </p:nvSpPr>
        <p:spPr bwMode="auto">
          <a:xfrm>
            <a:off x="608013" y="1377950"/>
            <a:ext cx="8535987" cy="454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5000"/>
              </a:spcAft>
              <a:buFont typeface="Wingdings" panose="05000000000000000000" pitchFamily="2" charset="2"/>
              <a:buChar char="v"/>
            </a:pPr>
            <a:r>
              <a:rPr lang="pl-PL" altLang="pl-PL" sz="2200"/>
              <a:t>Problemy są rejestrowane i reakcja na problemy jest właściwa</a:t>
            </a:r>
          </a:p>
          <a:p>
            <a:pPr>
              <a:spcAft>
                <a:spcPct val="45000"/>
              </a:spcAft>
              <a:buFont typeface="Wingdings" panose="05000000000000000000" pitchFamily="2" charset="2"/>
              <a:buChar char="v"/>
            </a:pPr>
            <a:r>
              <a:rPr lang="pl-PL" altLang="pl-PL" sz="2200"/>
              <a:t>Projekty używają właściwych narzędzi, technik i metod</a:t>
            </a:r>
          </a:p>
          <a:p>
            <a:pPr>
              <a:spcAft>
                <a:spcPct val="45000"/>
              </a:spcAft>
              <a:buFont typeface="Wingdings" panose="05000000000000000000" pitchFamily="2" charset="2"/>
              <a:buChar char="v"/>
            </a:pPr>
            <a:r>
              <a:rPr lang="pl-PL" altLang="pl-PL" sz="2200"/>
              <a:t>Oprogramowanie jest przechowywane w kontrolowanych bibliotekach</a:t>
            </a:r>
          </a:p>
          <a:p>
            <a:pPr>
              <a:spcAft>
                <a:spcPct val="45000"/>
              </a:spcAft>
              <a:buFont typeface="Wingdings" panose="05000000000000000000" pitchFamily="2" charset="2"/>
              <a:buChar char="v"/>
            </a:pPr>
            <a:r>
              <a:rPr lang="pl-PL" altLang="pl-PL" sz="2200"/>
              <a:t>Oprogramowanie jest przechowywane w chroniony i bezpieczny sposób</a:t>
            </a:r>
          </a:p>
          <a:p>
            <a:pPr>
              <a:spcAft>
                <a:spcPct val="45000"/>
              </a:spcAft>
              <a:buFont typeface="Wingdings" panose="05000000000000000000" pitchFamily="2" charset="2"/>
              <a:buChar char="v"/>
            </a:pPr>
            <a:r>
              <a:rPr lang="pl-PL" altLang="pl-PL" sz="2200"/>
              <a:t>Oprogramowanie od zewnętrznych dostawców spełnia odpowiednie standardy</a:t>
            </a:r>
          </a:p>
          <a:p>
            <a:pPr>
              <a:spcAft>
                <a:spcPct val="45000"/>
              </a:spcAft>
              <a:buFont typeface="Wingdings" panose="05000000000000000000" pitchFamily="2" charset="2"/>
              <a:buChar char="v"/>
            </a:pPr>
            <a:r>
              <a:rPr lang="pl-PL" altLang="pl-PL" sz="2200"/>
              <a:t>Rejestrowane są wszelkie aktywności związane z oprogramowaniem</a:t>
            </a:r>
          </a:p>
          <a:p>
            <a:pPr>
              <a:spcAft>
                <a:spcPct val="45000"/>
              </a:spcAft>
              <a:buFont typeface="Wingdings" panose="05000000000000000000" pitchFamily="2" charset="2"/>
              <a:buChar char="v"/>
            </a:pPr>
            <a:r>
              <a:rPr lang="pl-PL" altLang="pl-PL" sz="2200"/>
              <a:t>Personel jest odpowiednio przeszkolony</a:t>
            </a:r>
          </a:p>
          <a:p>
            <a:pPr>
              <a:spcAft>
                <a:spcPct val="45000"/>
              </a:spcAft>
              <a:buFont typeface="Wingdings" panose="05000000000000000000" pitchFamily="2" charset="2"/>
              <a:buChar char="v"/>
            </a:pPr>
            <a:r>
              <a:rPr lang="pl-PL" altLang="pl-PL" sz="2200"/>
              <a:t>Zagrożenia projektu są zminimalizowane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l-PL" altLang="pl-PL" smtClean="0"/>
              <a:t>Zakres działań dla zapewnienia jakości</a:t>
            </a:r>
          </a:p>
        </p:txBody>
      </p:sp>
      <p:sp>
        <p:nvSpPr>
          <p:cNvPr id="18435" name="Text Box 3"/>
          <p:cNvSpPr txBox="1">
            <a:spLocks noChangeArrowheads="1"/>
          </p:cNvSpPr>
          <p:nvPr/>
        </p:nvSpPr>
        <p:spPr bwMode="auto">
          <a:xfrm>
            <a:off x="1177925" y="1111250"/>
            <a:ext cx="6592888"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buFont typeface="Wingdings" panose="05000000000000000000" pitchFamily="2" charset="2"/>
              <a:buChar char="v"/>
            </a:pPr>
            <a:r>
              <a:rPr lang="pl-PL" altLang="pl-PL" sz="2200"/>
              <a:t>Modele i miary służące ocenie kosztu i nakładu pracy</a:t>
            </a:r>
          </a:p>
          <a:p>
            <a:pPr>
              <a:spcBef>
                <a:spcPct val="50000"/>
              </a:spcBef>
              <a:buFont typeface="Wingdings" panose="05000000000000000000" pitchFamily="2" charset="2"/>
              <a:buChar char="v"/>
            </a:pPr>
            <a:r>
              <a:rPr lang="pl-PL" altLang="pl-PL" sz="2200"/>
              <a:t>Modele i miary wydajności ludzi</a:t>
            </a:r>
          </a:p>
          <a:p>
            <a:pPr>
              <a:spcBef>
                <a:spcPct val="50000"/>
              </a:spcBef>
              <a:buFont typeface="Wingdings" panose="05000000000000000000" pitchFamily="2" charset="2"/>
              <a:buChar char="v"/>
            </a:pPr>
            <a:r>
              <a:rPr lang="pl-PL" altLang="pl-PL" sz="2200"/>
              <a:t>Gromadzenie danych</a:t>
            </a:r>
          </a:p>
          <a:p>
            <a:pPr>
              <a:spcBef>
                <a:spcPct val="50000"/>
              </a:spcBef>
              <a:buFont typeface="Wingdings" panose="05000000000000000000" pitchFamily="2" charset="2"/>
              <a:buChar char="v"/>
            </a:pPr>
            <a:r>
              <a:rPr lang="pl-PL" altLang="pl-PL" sz="2200"/>
              <a:t>Modele i miary jakości</a:t>
            </a:r>
          </a:p>
          <a:p>
            <a:pPr>
              <a:spcBef>
                <a:spcPct val="50000"/>
              </a:spcBef>
              <a:buFont typeface="Wingdings" panose="05000000000000000000" pitchFamily="2" charset="2"/>
              <a:buChar char="v"/>
            </a:pPr>
            <a:r>
              <a:rPr lang="pl-PL" altLang="pl-PL" sz="2200"/>
              <a:t>Modele niezawodności</a:t>
            </a:r>
          </a:p>
          <a:p>
            <a:pPr>
              <a:spcBef>
                <a:spcPct val="50000"/>
              </a:spcBef>
              <a:buFont typeface="Wingdings" panose="05000000000000000000" pitchFamily="2" charset="2"/>
              <a:buChar char="v"/>
            </a:pPr>
            <a:r>
              <a:rPr lang="pl-PL" altLang="pl-PL" sz="2200"/>
              <a:t>Ocena i modelowanie wydajności oprogramowania</a:t>
            </a:r>
          </a:p>
          <a:p>
            <a:pPr>
              <a:spcBef>
                <a:spcPct val="50000"/>
              </a:spcBef>
              <a:buFont typeface="Wingdings" panose="05000000000000000000" pitchFamily="2" charset="2"/>
              <a:buChar char="v"/>
            </a:pPr>
            <a:r>
              <a:rPr lang="pl-PL" altLang="pl-PL" sz="2200"/>
              <a:t>Miary struktury i złożoności</a:t>
            </a:r>
          </a:p>
          <a:p>
            <a:pPr>
              <a:spcBef>
                <a:spcPct val="50000"/>
              </a:spcBef>
              <a:buFont typeface="Wingdings" panose="05000000000000000000" pitchFamily="2" charset="2"/>
              <a:buChar char="v"/>
            </a:pPr>
            <a:r>
              <a:rPr lang="pl-PL" altLang="pl-PL" sz="2200"/>
              <a:t>Ocena dojrzałości technologicznej</a:t>
            </a:r>
          </a:p>
          <a:p>
            <a:pPr>
              <a:spcBef>
                <a:spcPct val="50000"/>
              </a:spcBef>
              <a:buFont typeface="Wingdings" panose="05000000000000000000" pitchFamily="2" charset="2"/>
              <a:buChar char="v"/>
            </a:pPr>
            <a:r>
              <a:rPr lang="pl-PL" altLang="pl-PL" sz="2200"/>
              <a:t>Zarządzanie z wykorzystaniem metryk</a:t>
            </a:r>
          </a:p>
          <a:p>
            <a:pPr>
              <a:spcBef>
                <a:spcPct val="50000"/>
              </a:spcBef>
              <a:buFont typeface="Wingdings" panose="05000000000000000000" pitchFamily="2" charset="2"/>
              <a:buChar char="v"/>
            </a:pPr>
            <a:r>
              <a:rPr lang="pl-PL" altLang="pl-PL" sz="2200"/>
              <a:t>Ocena metod i narzędzi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r>
              <a:rPr lang="pl-PL" altLang="pl-PL" smtClean="0"/>
              <a:t>Klasyfikacja zadań zapewnienia jakości</a:t>
            </a:r>
          </a:p>
        </p:txBody>
      </p:sp>
      <p:sp>
        <p:nvSpPr>
          <p:cNvPr id="19459" name="Text Box 1027"/>
          <p:cNvSpPr txBox="1">
            <a:spLocks noChangeArrowheads="1"/>
          </p:cNvSpPr>
          <p:nvPr/>
        </p:nvSpPr>
        <p:spPr bwMode="auto">
          <a:xfrm>
            <a:off x="427038" y="1162050"/>
            <a:ext cx="8716962"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50000"/>
              </a:spcBef>
              <a:buFont typeface="Wingdings" panose="05000000000000000000" pitchFamily="2" charset="2"/>
              <a:buChar char="v"/>
            </a:pPr>
            <a:r>
              <a:rPr lang="pl-PL" altLang="pl-PL" sz="2200"/>
              <a:t>Certyfikacja systemów przed skierowaniem do produkcji</a:t>
            </a:r>
          </a:p>
          <a:p>
            <a:pPr>
              <a:spcBef>
                <a:spcPct val="50000"/>
              </a:spcBef>
              <a:buFont typeface="Wingdings" panose="05000000000000000000" pitchFamily="2" charset="2"/>
              <a:buChar char="v"/>
            </a:pPr>
            <a:r>
              <a:rPr lang="pl-PL" altLang="pl-PL" sz="2200"/>
              <a:t>Wymuszanie standardów gromadzenia i przetwarzania danych</a:t>
            </a:r>
          </a:p>
          <a:p>
            <a:pPr>
              <a:spcBef>
                <a:spcPct val="50000"/>
              </a:spcBef>
              <a:buFont typeface="Wingdings" panose="05000000000000000000" pitchFamily="2" charset="2"/>
              <a:buChar char="v"/>
            </a:pPr>
            <a:r>
              <a:rPr lang="pl-PL" altLang="pl-PL" sz="2200"/>
              <a:t>Recenzowanie i certyfikacja wytwarzania i dokumentacji</a:t>
            </a:r>
          </a:p>
          <a:p>
            <a:pPr>
              <a:spcBef>
                <a:spcPct val="50000"/>
              </a:spcBef>
              <a:buFont typeface="Wingdings" panose="05000000000000000000" pitchFamily="2" charset="2"/>
              <a:buChar char="v"/>
            </a:pPr>
            <a:r>
              <a:rPr lang="pl-PL" altLang="pl-PL" sz="2200"/>
              <a:t>Opracowanie standardów dotyczących architektury systemu i praktyk programowania</a:t>
            </a:r>
          </a:p>
          <a:p>
            <a:pPr>
              <a:spcBef>
                <a:spcPct val="50000"/>
              </a:spcBef>
              <a:buFont typeface="Wingdings" panose="05000000000000000000" pitchFamily="2" charset="2"/>
              <a:buChar char="v"/>
            </a:pPr>
            <a:r>
              <a:rPr lang="pl-PL" altLang="pl-PL" sz="2200"/>
              <a:t>Recenzowanie projektu systemu pod względem kompletności</a:t>
            </a:r>
          </a:p>
          <a:p>
            <a:pPr>
              <a:spcBef>
                <a:spcPct val="50000"/>
              </a:spcBef>
              <a:buFont typeface="Wingdings" panose="05000000000000000000" pitchFamily="2" charset="2"/>
              <a:buChar char="v"/>
            </a:pPr>
            <a:r>
              <a:rPr lang="pl-PL" altLang="pl-PL" sz="2200"/>
              <a:t>Testowanie nowego lub zmodyfikowanego oprogramowania</a:t>
            </a:r>
          </a:p>
          <a:p>
            <a:pPr>
              <a:spcBef>
                <a:spcPct val="50000"/>
              </a:spcBef>
              <a:buFont typeface="Wingdings" panose="05000000000000000000" pitchFamily="2" charset="2"/>
              <a:buChar char="v"/>
            </a:pPr>
            <a:r>
              <a:rPr lang="pl-PL" altLang="pl-PL" sz="2200"/>
              <a:t>Opracowanie standardów zarządzania</a:t>
            </a:r>
          </a:p>
          <a:p>
            <a:pPr>
              <a:spcBef>
                <a:spcPct val="50000"/>
              </a:spcBef>
              <a:buFont typeface="Wingdings" panose="05000000000000000000" pitchFamily="2" charset="2"/>
              <a:buChar char="v"/>
            </a:pPr>
            <a:r>
              <a:rPr lang="pl-PL" altLang="pl-PL" sz="2200"/>
              <a:t>Szkolenie</a:t>
            </a:r>
          </a:p>
        </p:txBody>
      </p:sp>
      <p:sp>
        <p:nvSpPr>
          <p:cNvPr id="19460" name="Text Box 1036"/>
          <p:cNvSpPr txBox="1">
            <a:spLocks noChangeArrowheads="1"/>
          </p:cNvSpPr>
          <p:nvPr/>
        </p:nvSpPr>
        <p:spPr bwMode="auto">
          <a:xfrm>
            <a:off x="427038" y="5626100"/>
            <a:ext cx="8531225" cy="714375"/>
          </a:xfrm>
          <a:prstGeom prst="rect">
            <a:avLst/>
          </a:prstGeom>
          <a:solidFill>
            <a:schemeClr val="accent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Pomiary odgrywają istotną rolę, jednakże są one postrzegane jako jedno z wielu specjalistycznych działań, a nie podstawa całego procesu zapewnienia jakości.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l-PL" altLang="pl-PL" smtClean="0"/>
              <a:t>Normy ISO dotyczące jakości</a:t>
            </a:r>
          </a:p>
        </p:txBody>
      </p:sp>
      <p:grpSp>
        <p:nvGrpSpPr>
          <p:cNvPr id="20483" name="Group 3"/>
          <p:cNvGrpSpPr>
            <a:grpSpLocks/>
          </p:cNvGrpSpPr>
          <p:nvPr/>
        </p:nvGrpSpPr>
        <p:grpSpPr bwMode="auto">
          <a:xfrm>
            <a:off x="3198813" y="2717800"/>
            <a:ext cx="2971800" cy="1804988"/>
            <a:chOff x="2304" y="2191"/>
            <a:chExt cx="1872" cy="1137"/>
          </a:xfrm>
        </p:grpSpPr>
        <p:sp>
          <p:nvSpPr>
            <p:cNvPr id="20490" name="Text Box 4"/>
            <p:cNvSpPr txBox="1">
              <a:spLocks noChangeArrowheads="1"/>
            </p:cNvSpPr>
            <p:nvPr/>
          </p:nvSpPr>
          <p:spPr bwMode="auto">
            <a:xfrm>
              <a:off x="2688" y="2191"/>
              <a:ext cx="1488" cy="5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spcBef>
                  <a:spcPct val="50000"/>
                </a:spcBef>
              </a:pPr>
              <a:r>
                <a:rPr lang="pl-PL" altLang="pl-PL">
                  <a:solidFill>
                    <a:schemeClr val="tx1"/>
                  </a:solidFill>
                  <a:latin typeface="Times New Roman" panose="02020603050405020304" pitchFamily="18" charset="0"/>
                </a:rPr>
                <a:t>ISO 9001</a:t>
              </a:r>
            </a:p>
            <a:p>
              <a:pPr algn="ctr">
                <a:spcBef>
                  <a:spcPct val="50000"/>
                </a:spcBef>
              </a:pPr>
              <a:endParaRPr lang="pl-PL" altLang="pl-PL">
                <a:solidFill>
                  <a:schemeClr val="tx1"/>
                </a:solidFill>
                <a:latin typeface="Times New Roman" panose="02020603050405020304" pitchFamily="18" charset="0"/>
              </a:endParaRPr>
            </a:p>
          </p:txBody>
        </p:sp>
        <p:sp>
          <p:nvSpPr>
            <p:cNvPr id="20491" name="Text Box 5"/>
            <p:cNvSpPr txBox="1">
              <a:spLocks noChangeArrowheads="1"/>
            </p:cNvSpPr>
            <p:nvPr/>
          </p:nvSpPr>
          <p:spPr bwMode="auto">
            <a:xfrm>
              <a:off x="2496" y="2400"/>
              <a:ext cx="1488" cy="5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spcBef>
                  <a:spcPct val="50000"/>
                </a:spcBef>
              </a:pPr>
              <a:r>
                <a:rPr lang="pl-PL" altLang="pl-PL">
                  <a:solidFill>
                    <a:schemeClr val="tx1"/>
                  </a:solidFill>
                  <a:latin typeface="Times New Roman" panose="02020603050405020304" pitchFamily="18" charset="0"/>
                </a:rPr>
                <a:t>ISO 9002</a:t>
              </a:r>
            </a:p>
            <a:p>
              <a:pPr algn="ctr">
                <a:spcBef>
                  <a:spcPct val="50000"/>
                </a:spcBef>
              </a:pPr>
              <a:endParaRPr lang="pl-PL" altLang="pl-PL">
                <a:solidFill>
                  <a:schemeClr val="tx1"/>
                </a:solidFill>
                <a:latin typeface="Times New Roman" panose="02020603050405020304" pitchFamily="18" charset="0"/>
              </a:endParaRPr>
            </a:p>
          </p:txBody>
        </p:sp>
        <p:sp>
          <p:nvSpPr>
            <p:cNvPr id="20492" name="Text Box 6"/>
            <p:cNvSpPr txBox="1">
              <a:spLocks noChangeArrowheads="1"/>
            </p:cNvSpPr>
            <p:nvPr/>
          </p:nvSpPr>
          <p:spPr bwMode="auto">
            <a:xfrm>
              <a:off x="2304" y="2592"/>
              <a:ext cx="1488" cy="7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spcBef>
                  <a:spcPct val="50000"/>
                </a:spcBef>
              </a:pPr>
              <a:r>
                <a:rPr lang="pl-PL" altLang="pl-PL">
                  <a:solidFill>
                    <a:schemeClr val="tx1"/>
                  </a:solidFill>
                  <a:latin typeface="Times New Roman" panose="02020603050405020304" pitchFamily="18" charset="0"/>
                </a:rPr>
                <a:t>ISO 9003</a:t>
              </a:r>
            </a:p>
            <a:p>
              <a:pPr algn="ctr">
                <a:spcBef>
                  <a:spcPct val="50000"/>
                </a:spcBef>
              </a:pPr>
              <a:r>
                <a:rPr lang="pl-PL" altLang="pl-PL" b="1">
                  <a:solidFill>
                    <a:schemeClr val="tx1"/>
                  </a:solidFill>
                  <a:latin typeface="Times New Roman" panose="02020603050405020304" pitchFamily="18" charset="0"/>
                </a:rPr>
                <a:t>Modele systemu jakości</a:t>
              </a:r>
              <a:endParaRPr lang="pl-PL" altLang="pl-PL">
                <a:solidFill>
                  <a:schemeClr val="tx1"/>
                </a:solidFill>
                <a:latin typeface="Times New Roman" panose="02020603050405020304" pitchFamily="18" charset="0"/>
              </a:endParaRPr>
            </a:p>
          </p:txBody>
        </p:sp>
      </p:grpSp>
      <p:sp>
        <p:nvSpPr>
          <p:cNvPr id="20484" name="Text Box 7"/>
          <p:cNvSpPr txBox="1">
            <a:spLocks noChangeArrowheads="1"/>
          </p:cNvSpPr>
          <p:nvPr/>
        </p:nvSpPr>
        <p:spPr bwMode="auto">
          <a:xfrm>
            <a:off x="6627813" y="3022600"/>
            <a:ext cx="2362200" cy="116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spcBef>
                <a:spcPct val="50000"/>
              </a:spcBef>
            </a:pPr>
            <a:r>
              <a:rPr lang="pl-PL" altLang="pl-PL">
                <a:solidFill>
                  <a:schemeClr val="tx1"/>
                </a:solidFill>
                <a:latin typeface="Times New Roman" panose="02020603050405020304" pitchFamily="18" charset="0"/>
              </a:rPr>
              <a:t>ISO 9004</a:t>
            </a:r>
          </a:p>
          <a:p>
            <a:pPr algn="ctr">
              <a:spcBef>
                <a:spcPct val="50000"/>
              </a:spcBef>
            </a:pPr>
            <a:r>
              <a:rPr lang="pl-PL" altLang="pl-PL" b="1">
                <a:solidFill>
                  <a:schemeClr val="tx1"/>
                </a:solidFill>
                <a:latin typeface="Times New Roman" panose="02020603050405020304" pitchFamily="18" charset="0"/>
              </a:rPr>
              <a:t>Elementy systemu jakości</a:t>
            </a:r>
            <a:endParaRPr lang="pl-PL" altLang="pl-PL">
              <a:solidFill>
                <a:schemeClr val="tx1"/>
              </a:solidFill>
              <a:latin typeface="Times New Roman" panose="02020603050405020304" pitchFamily="18" charset="0"/>
            </a:endParaRPr>
          </a:p>
        </p:txBody>
      </p:sp>
      <p:sp>
        <p:nvSpPr>
          <p:cNvPr id="20485" name="Text Box 8"/>
          <p:cNvSpPr txBox="1">
            <a:spLocks noChangeArrowheads="1"/>
          </p:cNvSpPr>
          <p:nvPr/>
        </p:nvSpPr>
        <p:spPr bwMode="auto">
          <a:xfrm>
            <a:off x="379413" y="3022600"/>
            <a:ext cx="2362200" cy="1168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spcBef>
                <a:spcPct val="50000"/>
              </a:spcBef>
            </a:pPr>
            <a:r>
              <a:rPr lang="pl-PL" altLang="pl-PL">
                <a:solidFill>
                  <a:schemeClr val="tx1"/>
                </a:solidFill>
                <a:latin typeface="Times New Roman" panose="02020603050405020304" pitchFamily="18" charset="0"/>
              </a:rPr>
              <a:t>ISO 9000</a:t>
            </a:r>
          </a:p>
          <a:p>
            <a:pPr algn="ctr">
              <a:spcBef>
                <a:spcPct val="50000"/>
              </a:spcBef>
            </a:pPr>
            <a:r>
              <a:rPr lang="pl-PL" altLang="pl-PL" b="1">
                <a:solidFill>
                  <a:schemeClr val="tx1"/>
                </a:solidFill>
                <a:latin typeface="Times New Roman" panose="02020603050405020304" pitchFamily="18" charset="0"/>
              </a:rPr>
              <a:t>Wytyczne wyboru modelu</a:t>
            </a:r>
            <a:endParaRPr lang="pl-PL" altLang="pl-PL">
              <a:solidFill>
                <a:schemeClr val="tx1"/>
              </a:solidFill>
              <a:latin typeface="Times New Roman" panose="02020603050405020304" pitchFamily="18" charset="0"/>
            </a:endParaRPr>
          </a:p>
        </p:txBody>
      </p:sp>
      <p:sp>
        <p:nvSpPr>
          <p:cNvPr id="20486" name="Text Box 9"/>
          <p:cNvSpPr txBox="1">
            <a:spLocks noChangeArrowheads="1"/>
          </p:cNvSpPr>
          <p:nvPr/>
        </p:nvSpPr>
        <p:spPr bwMode="auto">
          <a:xfrm>
            <a:off x="3656013" y="1117600"/>
            <a:ext cx="2362200" cy="86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spcBef>
                <a:spcPct val="50000"/>
              </a:spcBef>
            </a:pPr>
            <a:r>
              <a:rPr lang="pl-PL" altLang="pl-PL">
                <a:solidFill>
                  <a:schemeClr val="tx1"/>
                </a:solidFill>
                <a:latin typeface="Times New Roman" panose="02020603050405020304" pitchFamily="18" charset="0"/>
              </a:rPr>
              <a:t>ISO 8402</a:t>
            </a:r>
          </a:p>
          <a:p>
            <a:pPr algn="ctr">
              <a:spcBef>
                <a:spcPct val="50000"/>
              </a:spcBef>
            </a:pPr>
            <a:r>
              <a:rPr lang="pl-PL" altLang="pl-PL" b="1">
                <a:solidFill>
                  <a:schemeClr val="tx1"/>
                </a:solidFill>
                <a:latin typeface="Times New Roman" panose="02020603050405020304" pitchFamily="18" charset="0"/>
              </a:rPr>
              <a:t>Terminologia</a:t>
            </a:r>
            <a:endParaRPr lang="pl-PL" altLang="pl-PL">
              <a:solidFill>
                <a:schemeClr val="tx1"/>
              </a:solidFill>
              <a:latin typeface="Times New Roman" panose="02020603050405020304" pitchFamily="18" charset="0"/>
            </a:endParaRPr>
          </a:p>
        </p:txBody>
      </p:sp>
      <p:sp>
        <p:nvSpPr>
          <p:cNvPr id="20487" name="Text Box 10"/>
          <p:cNvSpPr txBox="1">
            <a:spLocks noChangeArrowheads="1"/>
          </p:cNvSpPr>
          <p:nvPr/>
        </p:nvSpPr>
        <p:spPr bwMode="auto">
          <a:xfrm>
            <a:off x="4951413" y="4622800"/>
            <a:ext cx="2362200" cy="1778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spcBef>
                <a:spcPct val="50000"/>
              </a:spcBef>
            </a:pPr>
            <a:r>
              <a:rPr lang="pl-PL" altLang="pl-PL">
                <a:solidFill>
                  <a:schemeClr val="tx1"/>
                </a:solidFill>
                <a:latin typeface="Times New Roman" panose="02020603050405020304" pitchFamily="18" charset="0"/>
              </a:rPr>
              <a:t>ISO/IEC 1508</a:t>
            </a:r>
          </a:p>
          <a:p>
            <a:pPr algn="ctr">
              <a:spcBef>
                <a:spcPct val="50000"/>
              </a:spcBef>
            </a:pPr>
            <a:r>
              <a:rPr lang="pl-PL" altLang="pl-PL" b="1">
                <a:solidFill>
                  <a:schemeClr val="tx1"/>
                </a:solidFill>
                <a:latin typeface="Times New Roman" panose="02020603050405020304" pitchFamily="18" charset="0"/>
              </a:rPr>
              <a:t>Bezpieczeństwo oprogramowania systemów krytycznych</a:t>
            </a:r>
            <a:endParaRPr lang="pl-PL" altLang="pl-PL">
              <a:solidFill>
                <a:schemeClr val="tx1"/>
              </a:solidFill>
              <a:latin typeface="Times New Roman" panose="02020603050405020304" pitchFamily="18" charset="0"/>
            </a:endParaRPr>
          </a:p>
        </p:txBody>
      </p:sp>
      <p:sp>
        <p:nvSpPr>
          <p:cNvPr id="20488" name="Text Box 11"/>
          <p:cNvSpPr txBox="1">
            <a:spLocks noChangeArrowheads="1"/>
          </p:cNvSpPr>
          <p:nvPr/>
        </p:nvSpPr>
        <p:spPr bwMode="auto">
          <a:xfrm>
            <a:off x="2284413" y="4622800"/>
            <a:ext cx="2362200" cy="1778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spcBef>
                <a:spcPct val="50000"/>
              </a:spcBef>
            </a:pPr>
            <a:r>
              <a:rPr lang="pl-PL" altLang="pl-PL">
                <a:solidFill>
                  <a:schemeClr val="tx1"/>
                </a:solidFill>
                <a:latin typeface="Times New Roman" panose="02020603050405020304" pitchFamily="18" charset="0"/>
              </a:rPr>
              <a:t>IEC/TC 56</a:t>
            </a:r>
          </a:p>
          <a:p>
            <a:pPr algn="ctr">
              <a:spcBef>
                <a:spcPct val="50000"/>
              </a:spcBef>
            </a:pPr>
            <a:r>
              <a:rPr lang="pl-PL" altLang="pl-PL" b="1">
                <a:solidFill>
                  <a:schemeClr val="tx1"/>
                </a:solidFill>
                <a:latin typeface="Times New Roman" panose="02020603050405020304" pitchFamily="18" charset="0"/>
              </a:rPr>
              <a:t>Niezawodność oprogramowania systemów krytycznych</a:t>
            </a:r>
            <a:endParaRPr lang="pl-PL" altLang="pl-PL">
              <a:solidFill>
                <a:schemeClr val="tx1"/>
              </a:solidFill>
              <a:latin typeface="Times New Roman" panose="02020603050405020304" pitchFamily="18" charset="0"/>
            </a:endParaRPr>
          </a:p>
        </p:txBody>
      </p:sp>
      <p:sp>
        <p:nvSpPr>
          <p:cNvPr id="20489" name="Text Box 12"/>
          <p:cNvSpPr txBox="1">
            <a:spLocks noChangeArrowheads="1"/>
          </p:cNvSpPr>
          <p:nvPr/>
        </p:nvSpPr>
        <p:spPr bwMode="auto">
          <a:xfrm>
            <a:off x="455613" y="1125538"/>
            <a:ext cx="2374900" cy="1127125"/>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20000"/>
              </a:spcBef>
            </a:pPr>
            <a:r>
              <a:rPr lang="pl-PL" altLang="pl-PL">
                <a:solidFill>
                  <a:schemeClr val="tx1"/>
                </a:solidFill>
                <a:latin typeface="Times New Roman" panose="02020603050405020304" pitchFamily="18" charset="0"/>
              </a:rPr>
              <a:t>Oprogramowanie jest</a:t>
            </a:r>
          </a:p>
          <a:p>
            <a:pPr>
              <a:spcBef>
                <a:spcPct val="20000"/>
              </a:spcBef>
            </a:pPr>
            <a:r>
              <a:rPr lang="pl-PL" altLang="pl-PL">
                <a:solidFill>
                  <a:schemeClr val="tx1"/>
                </a:solidFill>
                <a:latin typeface="Times New Roman" panose="02020603050405020304" pitchFamily="18" charset="0"/>
              </a:rPr>
              <a:t>rozumiane jako jeden</a:t>
            </a:r>
          </a:p>
          <a:p>
            <a:pPr>
              <a:spcBef>
                <a:spcPct val="20000"/>
              </a:spcBef>
            </a:pPr>
            <a:r>
              <a:rPr lang="pl-PL" altLang="pl-PL">
                <a:solidFill>
                  <a:schemeClr val="tx1"/>
                </a:solidFill>
                <a:latin typeface="Times New Roman" panose="02020603050405020304" pitchFamily="18" charset="0"/>
              </a:rPr>
              <a:t>z rodzajów wyrobów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l-PL" altLang="pl-PL" smtClean="0"/>
              <a:t>Norma IEEE-730</a:t>
            </a:r>
          </a:p>
        </p:txBody>
      </p:sp>
      <p:sp>
        <p:nvSpPr>
          <p:cNvPr id="21507" name="Text Box 3"/>
          <p:cNvSpPr txBox="1">
            <a:spLocks noChangeArrowheads="1"/>
          </p:cNvSpPr>
          <p:nvPr/>
        </p:nvSpPr>
        <p:spPr bwMode="auto">
          <a:xfrm>
            <a:off x="266700" y="936625"/>
            <a:ext cx="8877300" cy="50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dirty="0" smtClean="0">
                <a:solidFill>
                  <a:schemeClr val="tx1"/>
                </a:solidFill>
                <a:latin typeface="Times New Roman" panose="02020603050405020304" pitchFamily="18" charset="0"/>
              </a:rPr>
              <a:t>Norma IEEE-730 podaje ogólne ramy planu zapewniania jakości. Powinien on obejmować następujące zagadnienia:</a:t>
            </a:r>
          </a:p>
          <a:p>
            <a:pPr marL="800100" lvl="1" indent="-342900">
              <a:spcBef>
                <a:spcPct val="40000"/>
              </a:spcBef>
              <a:buFont typeface="Wingdings" panose="05000000000000000000" pitchFamily="2" charset="2"/>
              <a:buChar char="v"/>
              <a:defRPr/>
            </a:pPr>
            <a:r>
              <a:rPr lang="pl-PL" altLang="pl-PL" dirty="0" smtClean="0">
                <a:solidFill>
                  <a:schemeClr val="tx1"/>
                </a:solidFill>
                <a:latin typeface="Times New Roman" panose="02020603050405020304" pitchFamily="18" charset="0"/>
              </a:rPr>
              <a:t> analiza punktów widzenia</a:t>
            </a:r>
          </a:p>
          <a:p>
            <a:pPr marL="800100" lvl="1" indent="-342900">
              <a:buFont typeface="Wingdings" panose="05000000000000000000" pitchFamily="2" charset="2"/>
              <a:buChar char="v"/>
              <a:defRPr/>
            </a:pPr>
            <a:r>
              <a:rPr lang="pl-PL" altLang="pl-PL" dirty="0" smtClean="0">
                <a:solidFill>
                  <a:schemeClr val="tx1"/>
                </a:solidFill>
                <a:latin typeface="Times New Roman" panose="02020603050405020304" pitchFamily="18" charset="0"/>
              </a:rPr>
              <a:t> referencje wykonawcy</a:t>
            </a:r>
          </a:p>
          <a:p>
            <a:pPr marL="800100" lvl="1" indent="-342900">
              <a:buFont typeface="Wingdings" panose="05000000000000000000" pitchFamily="2" charset="2"/>
              <a:buChar char="v"/>
              <a:defRPr/>
            </a:pPr>
            <a:r>
              <a:rPr lang="pl-PL" altLang="pl-PL" dirty="0" smtClean="0">
                <a:solidFill>
                  <a:schemeClr val="tx1"/>
                </a:solidFill>
                <a:latin typeface="Times New Roman" panose="02020603050405020304" pitchFamily="18" charset="0"/>
              </a:rPr>
              <a:t> zarządzanie przedsięwzięciem informatycznym</a:t>
            </a:r>
          </a:p>
          <a:p>
            <a:pPr marL="800100" lvl="1" indent="-342900">
              <a:buFont typeface="Wingdings" panose="05000000000000000000" pitchFamily="2" charset="2"/>
              <a:buChar char="v"/>
              <a:defRPr/>
            </a:pPr>
            <a:r>
              <a:rPr lang="pl-PL" altLang="pl-PL" dirty="0" smtClean="0">
                <a:solidFill>
                  <a:schemeClr val="tx1"/>
                </a:solidFill>
                <a:latin typeface="Times New Roman" panose="02020603050405020304" pitchFamily="18" charset="0"/>
              </a:rPr>
              <a:t> dokumentacja</a:t>
            </a:r>
          </a:p>
          <a:p>
            <a:pPr marL="800100" lvl="1" indent="-342900">
              <a:buFont typeface="Wingdings" panose="05000000000000000000" pitchFamily="2" charset="2"/>
              <a:buChar char="v"/>
              <a:defRPr/>
            </a:pPr>
            <a:r>
              <a:rPr lang="pl-PL" altLang="pl-PL" dirty="0" smtClean="0">
                <a:solidFill>
                  <a:schemeClr val="tx1"/>
                </a:solidFill>
                <a:latin typeface="Times New Roman" panose="02020603050405020304" pitchFamily="18" charset="0"/>
              </a:rPr>
              <a:t> standaryzacja działań</a:t>
            </a:r>
          </a:p>
          <a:p>
            <a:pPr marL="800100" lvl="1" indent="-342900">
              <a:buFont typeface="Wingdings" panose="05000000000000000000" pitchFamily="2" charset="2"/>
              <a:buChar char="v"/>
              <a:defRPr/>
            </a:pPr>
            <a:r>
              <a:rPr lang="pl-PL" altLang="pl-PL" dirty="0" smtClean="0">
                <a:solidFill>
                  <a:schemeClr val="tx1"/>
                </a:solidFill>
                <a:latin typeface="Times New Roman" panose="02020603050405020304" pitchFamily="18" charset="0"/>
              </a:rPr>
              <a:t> przeglądy i audyty</a:t>
            </a:r>
          </a:p>
          <a:p>
            <a:pPr marL="800100" lvl="1" indent="-342900">
              <a:buFont typeface="Wingdings" panose="05000000000000000000" pitchFamily="2" charset="2"/>
              <a:buChar char="v"/>
              <a:defRPr/>
            </a:pPr>
            <a:r>
              <a:rPr lang="pl-PL" altLang="pl-PL" dirty="0" smtClean="0">
                <a:solidFill>
                  <a:schemeClr val="tx1"/>
                </a:solidFill>
                <a:latin typeface="Times New Roman" panose="02020603050405020304" pitchFamily="18" charset="0"/>
              </a:rPr>
              <a:t> zarządzanie konfiguracją oprogramowania</a:t>
            </a:r>
          </a:p>
          <a:p>
            <a:pPr marL="800100" lvl="1" indent="-342900">
              <a:buFont typeface="Wingdings" panose="05000000000000000000" pitchFamily="2" charset="2"/>
              <a:buChar char="v"/>
              <a:defRPr/>
            </a:pPr>
            <a:r>
              <a:rPr lang="pl-PL" altLang="pl-PL" dirty="0" smtClean="0">
                <a:solidFill>
                  <a:schemeClr val="tx1"/>
                </a:solidFill>
                <a:latin typeface="Times New Roman" panose="02020603050405020304" pitchFamily="18" charset="0"/>
              </a:rPr>
              <a:t> raport napotykanych trudności i podjętych działań prewencyjnych</a:t>
            </a:r>
          </a:p>
          <a:p>
            <a:pPr marL="800100" lvl="1" indent="-342900">
              <a:buFont typeface="Wingdings" panose="05000000000000000000" pitchFamily="2" charset="2"/>
              <a:buChar char="v"/>
              <a:defRPr/>
            </a:pPr>
            <a:r>
              <a:rPr lang="pl-PL" altLang="pl-PL" dirty="0" smtClean="0">
                <a:solidFill>
                  <a:schemeClr val="tx1"/>
                </a:solidFill>
                <a:latin typeface="Times New Roman" panose="02020603050405020304" pitchFamily="18" charset="0"/>
              </a:rPr>
              <a:t> wykorzystywane metody i narzędzia</a:t>
            </a:r>
          </a:p>
          <a:p>
            <a:pPr marL="800100" lvl="1" indent="-342900">
              <a:buFont typeface="Wingdings" panose="05000000000000000000" pitchFamily="2" charset="2"/>
              <a:buChar char="v"/>
              <a:defRPr/>
            </a:pPr>
            <a:r>
              <a:rPr lang="pl-PL" altLang="pl-PL" dirty="0" smtClean="0">
                <a:solidFill>
                  <a:schemeClr val="tx1"/>
                </a:solidFill>
                <a:latin typeface="Times New Roman" panose="02020603050405020304" pitchFamily="18" charset="0"/>
              </a:rPr>
              <a:t> kontrola kodu, mediów, dostawców</a:t>
            </a:r>
          </a:p>
          <a:p>
            <a:pPr marL="800100" lvl="1" indent="-342900">
              <a:buFont typeface="Wingdings" panose="05000000000000000000" pitchFamily="2" charset="2"/>
              <a:buChar char="v"/>
              <a:defRPr/>
            </a:pPr>
            <a:r>
              <a:rPr lang="pl-PL" altLang="pl-PL" dirty="0" smtClean="0">
                <a:solidFill>
                  <a:schemeClr val="tx1"/>
                </a:solidFill>
                <a:latin typeface="Times New Roman" panose="02020603050405020304" pitchFamily="18" charset="0"/>
              </a:rPr>
              <a:t> zarządzanie hurtowniami danych</a:t>
            </a:r>
          </a:p>
          <a:p>
            <a:pPr marL="800100" lvl="1" indent="-342900">
              <a:buFont typeface="Wingdings" panose="05000000000000000000" pitchFamily="2" charset="2"/>
              <a:buChar char="v"/>
              <a:defRPr/>
            </a:pPr>
            <a:r>
              <a:rPr lang="pl-PL" altLang="pl-PL" dirty="0" smtClean="0">
                <a:solidFill>
                  <a:schemeClr val="tx1"/>
                </a:solidFill>
                <a:latin typeface="Times New Roman" panose="02020603050405020304" pitchFamily="18" charset="0"/>
              </a:rPr>
              <a:t> pielęgnacja</a:t>
            </a:r>
          </a:p>
          <a:p>
            <a:pPr lvl="1">
              <a:defRPr/>
            </a:pPr>
            <a:endParaRPr lang="pl-PL" altLang="pl-PL" dirty="0" smtClean="0">
              <a:solidFill>
                <a:schemeClr val="tx1"/>
              </a:solidFill>
              <a:latin typeface="Times New Roman" panose="02020603050405020304" pitchFamily="18" charset="0"/>
            </a:endParaRPr>
          </a:p>
          <a:p>
            <a:pPr>
              <a:defRPr/>
            </a:pPr>
            <a:r>
              <a:rPr lang="pl-PL" altLang="pl-PL" dirty="0" smtClean="0">
                <a:solidFill>
                  <a:schemeClr val="tx1"/>
                </a:solidFill>
                <a:latin typeface="Times New Roman" panose="02020603050405020304" pitchFamily="18" charset="0"/>
              </a:rPr>
              <a:t>Norma IEEE-730 została uzupełniona i uszczegółowiona normą IEEE-983. </a:t>
            </a:r>
            <a:endParaRPr lang="pl-PL" altLang="pl-PL" dirty="0" smtClean="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l-PL" altLang="pl-PL" smtClean="0"/>
              <a:t>Co to jest “jakość oprogramowania”?</a:t>
            </a:r>
          </a:p>
        </p:txBody>
      </p:sp>
      <p:sp>
        <p:nvSpPr>
          <p:cNvPr id="4099" name="Text Box 3"/>
          <p:cNvSpPr txBox="1">
            <a:spLocks noChangeArrowheads="1"/>
          </p:cNvSpPr>
          <p:nvPr/>
        </p:nvSpPr>
        <p:spPr bwMode="auto">
          <a:xfrm>
            <a:off x="442913" y="1027113"/>
            <a:ext cx="8701087"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just">
              <a:spcAft>
                <a:spcPct val="50000"/>
              </a:spcAft>
              <a:buFont typeface="Wingdings" panose="05000000000000000000" pitchFamily="2" charset="2"/>
              <a:buChar char="v"/>
            </a:pPr>
            <a:r>
              <a:rPr lang="pl-PL" altLang="pl-PL">
                <a:solidFill>
                  <a:schemeClr val="tx1"/>
                </a:solidFill>
                <a:latin typeface="Times New Roman" panose="02020603050405020304" pitchFamily="18" charset="0"/>
              </a:rPr>
              <a:t>Zapewnienie jakości jest rozumiane jako zespół działań zmierzających do wytworzenia u wszystkich zainteresowanych </a:t>
            </a:r>
            <a:r>
              <a:rPr lang="pl-PL" altLang="pl-PL" b="1">
                <a:solidFill>
                  <a:schemeClr val="tx1"/>
                </a:solidFill>
                <a:latin typeface="Times New Roman" panose="02020603050405020304" pitchFamily="18" charset="0"/>
              </a:rPr>
              <a:t>przekonania</a:t>
            </a:r>
            <a:r>
              <a:rPr lang="pl-PL" altLang="pl-PL">
                <a:solidFill>
                  <a:schemeClr val="tx1"/>
                </a:solidFill>
                <a:latin typeface="Times New Roman" panose="02020603050405020304" pitchFamily="18" charset="0"/>
              </a:rPr>
              <a:t>, że dostarczony produkt właściwie realizuje swoje funkcje i odpowiada aktualnym wymaganiom i standardom. </a:t>
            </a:r>
          </a:p>
          <a:p>
            <a:pPr algn="just">
              <a:spcAft>
                <a:spcPct val="50000"/>
              </a:spcAft>
              <a:buFont typeface="Wingdings" panose="05000000000000000000" pitchFamily="2" charset="2"/>
              <a:buChar char="v"/>
            </a:pPr>
            <a:r>
              <a:rPr lang="pl-PL" altLang="pl-PL">
                <a:solidFill>
                  <a:schemeClr val="tx1"/>
                </a:solidFill>
                <a:latin typeface="Times New Roman" panose="02020603050405020304" pitchFamily="18" charset="0"/>
              </a:rPr>
              <a:t>Jakość, oprócz mierzalnych czynników technicznych, włącza dużą liczbę niemierzalnych obiektywnie czynników psychologicznych. </a:t>
            </a:r>
          </a:p>
          <a:p>
            <a:pPr algn="just">
              <a:spcAft>
                <a:spcPct val="50000"/>
              </a:spcAft>
              <a:buFont typeface="Wingdings" panose="05000000000000000000" pitchFamily="2" charset="2"/>
              <a:buChar char="v"/>
            </a:pPr>
            <a:r>
              <a:rPr lang="pl-PL" altLang="pl-PL">
                <a:solidFill>
                  <a:schemeClr val="tx1"/>
                </a:solidFill>
                <a:latin typeface="Times New Roman" panose="02020603050405020304" pitchFamily="18" charset="0"/>
              </a:rPr>
              <a:t>Podstawą obiektywnych wniosków co do jakości oprogramowania są </a:t>
            </a:r>
            <a:r>
              <a:rPr lang="pl-PL" altLang="pl-PL" b="1">
                <a:solidFill>
                  <a:schemeClr val="tx1"/>
                </a:solidFill>
                <a:latin typeface="Times New Roman" panose="02020603050405020304" pitchFamily="18" charset="0"/>
              </a:rPr>
              <a:t>pomiary</a:t>
            </a:r>
            <a:r>
              <a:rPr lang="pl-PL" altLang="pl-PL">
                <a:solidFill>
                  <a:schemeClr val="tx1"/>
                </a:solidFill>
                <a:latin typeface="Times New Roman" panose="02020603050405020304" pitchFamily="18" charset="0"/>
              </a:rPr>
              <a:t> pewnych parametrów użytkowych (niezawodności, szybkości, itd.) w realnym środowisku, np. przy użyciu metod statystycznych. </a:t>
            </a:r>
          </a:p>
          <a:p>
            <a:pPr algn="just">
              <a:spcAft>
                <a:spcPct val="50000"/>
              </a:spcAft>
              <a:buFont typeface="Wingdings" panose="05000000000000000000" pitchFamily="2" charset="2"/>
              <a:buChar char="v"/>
            </a:pPr>
            <a:r>
              <a:rPr lang="pl-PL" altLang="pl-PL">
                <a:solidFill>
                  <a:schemeClr val="tx1"/>
                </a:solidFill>
                <a:latin typeface="Times New Roman" panose="02020603050405020304" pitchFamily="18" charset="0"/>
              </a:rPr>
              <a:t>Obiektywne pomiary cech produktów programistycznych są utrudnione lub niemożliwe (tak jak pomiary jakości fundamentów w budynku). </a:t>
            </a:r>
          </a:p>
          <a:p>
            <a:pPr algn="just">
              <a:spcAft>
                <a:spcPct val="50000"/>
              </a:spcAft>
              <a:buFont typeface="Wingdings" panose="05000000000000000000" pitchFamily="2" charset="2"/>
              <a:buChar char="v"/>
            </a:pPr>
            <a:r>
              <a:rPr lang="pl-PL" altLang="pl-PL">
                <a:solidFill>
                  <a:schemeClr val="tx1"/>
                </a:solidFill>
                <a:latin typeface="Times New Roman" panose="02020603050405020304" pitchFamily="18" charset="0"/>
              </a:rPr>
              <a:t>Jakość gotowych produktów programistycznych jest nieokreślona ze względu na ich złożoność (eksplozja danych testowych), wieloaspektowość, identyczność wszystkich kopii produktu, oraz niską przewidywalności wszystkich aspektów ich zastosowań w długim czasie.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pl-PL" altLang="pl-PL" smtClean="0"/>
              <a:t>Model jakości oprogramowania</a:t>
            </a:r>
          </a:p>
        </p:txBody>
      </p:sp>
      <p:sp>
        <p:nvSpPr>
          <p:cNvPr id="22531" name="Text Box 3"/>
          <p:cNvSpPr txBox="1">
            <a:spLocks noChangeArrowheads="1"/>
          </p:cNvSpPr>
          <p:nvPr/>
        </p:nvSpPr>
        <p:spPr bwMode="auto">
          <a:xfrm>
            <a:off x="155575" y="1797050"/>
            <a:ext cx="1443038" cy="6540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Działanie</a:t>
            </a:r>
          </a:p>
          <a:p>
            <a:pPr algn="ctr"/>
            <a:r>
              <a:rPr lang="pl-PL" altLang="pl-PL" sz="1800"/>
              <a:t>produktu</a:t>
            </a:r>
          </a:p>
        </p:txBody>
      </p:sp>
      <p:sp>
        <p:nvSpPr>
          <p:cNvPr id="22532" name="Text Box 4"/>
          <p:cNvSpPr txBox="1">
            <a:spLocks noChangeArrowheads="1"/>
          </p:cNvSpPr>
          <p:nvPr/>
        </p:nvSpPr>
        <p:spPr bwMode="auto">
          <a:xfrm>
            <a:off x="190500" y="4483100"/>
            <a:ext cx="1449388" cy="6540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Retrospekcja</a:t>
            </a:r>
          </a:p>
          <a:p>
            <a:pPr algn="ctr"/>
            <a:r>
              <a:rPr lang="pl-PL" altLang="pl-PL" sz="1800"/>
              <a:t>produktu</a:t>
            </a:r>
          </a:p>
        </p:txBody>
      </p:sp>
      <p:sp>
        <p:nvSpPr>
          <p:cNvPr id="22533" name="Text Box 5"/>
          <p:cNvSpPr txBox="1">
            <a:spLocks noChangeArrowheads="1"/>
          </p:cNvSpPr>
          <p:nvPr/>
        </p:nvSpPr>
        <p:spPr bwMode="auto">
          <a:xfrm>
            <a:off x="5143500" y="2554288"/>
            <a:ext cx="2373313" cy="3794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Efektywność urządzeń</a:t>
            </a:r>
          </a:p>
        </p:txBody>
      </p:sp>
      <p:sp>
        <p:nvSpPr>
          <p:cNvPr id="22534" name="Text Box 6"/>
          <p:cNvSpPr txBox="1">
            <a:spLocks noChangeArrowheads="1"/>
          </p:cNvSpPr>
          <p:nvPr/>
        </p:nvSpPr>
        <p:spPr bwMode="auto">
          <a:xfrm>
            <a:off x="2322513" y="3800475"/>
            <a:ext cx="2019300" cy="3794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Wielokrotne użycie</a:t>
            </a:r>
          </a:p>
        </p:txBody>
      </p:sp>
      <p:sp>
        <p:nvSpPr>
          <p:cNvPr id="22535" name="Text Box 7"/>
          <p:cNvSpPr txBox="1">
            <a:spLocks noChangeArrowheads="1"/>
          </p:cNvSpPr>
          <p:nvPr/>
        </p:nvSpPr>
        <p:spPr bwMode="auto">
          <a:xfrm>
            <a:off x="2322513" y="1335088"/>
            <a:ext cx="2019300" cy="3794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Użyteczność</a:t>
            </a:r>
          </a:p>
        </p:txBody>
      </p:sp>
      <p:sp>
        <p:nvSpPr>
          <p:cNvPr id="22536" name="Text Box 8"/>
          <p:cNvSpPr txBox="1">
            <a:spLocks noChangeArrowheads="1"/>
          </p:cNvSpPr>
          <p:nvPr/>
        </p:nvSpPr>
        <p:spPr bwMode="auto">
          <a:xfrm>
            <a:off x="2322513" y="1897063"/>
            <a:ext cx="2019300" cy="3794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Niezawodność</a:t>
            </a:r>
          </a:p>
        </p:txBody>
      </p:sp>
      <p:sp>
        <p:nvSpPr>
          <p:cNvPr id="22537" name="Text Box 9"/>
          <p:cNvSpPr txBox="1">
            <a:spLocks noChangeArrowheads="1"/>
          </p:cNvSpPr>
          <p:nvPr/>
        </p:nvSpPr>
        <p:spPr bwMode="auto">
          <a:xfrm>
            <a:off x="2322513" y="2447925"/>
            <a:ext cx="2019300" cy="3794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Efektywność</a:t>
            </a:r>
          </a:p>
        </p:txBody>
      </p:sp>
      <p:sp>
        <p:nvSpPr>
          <p:cNvPr id="22538" name="Text Box 10"/>
          <p:cNvSpPr txBox="1">
            <a:spLocks noChangeArrowheads="1"/>
          </p:cNvSpPr>
          <p:nvPr/>
        </p:nvSpPr>
        <p:spPr bwMode="auto">
          <a:xfrm>
            <a:off x="2322513" y="4352925"/>
            <a:ext cx="2019300" cy="3794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Pielęgnacyjność</a:t>
            </a:r>
          </a:p>
        </p:txBody>
      </p:sp>
      <p:sp>
        <p:nvSpPr>
          <p:cNvPr id="22539" name="Text Box 11"/>
          <p:cNvSpPr txBox="1">
            <a:spLocks noChangeArrowheads="1"/>
          </p:cNvSpPr>
          <p:nvPr/>
        </p:nvSpPr>
        <p:spPr bwMode="auto">
          <a:xfrm>
            <a:off x="2322513" y="4927600"/>
            <a:ext cx="2019300" cy="3794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Przenośność</a:t>
            </a:r>
          </a:p>
        </p:txBody>
      </p:sp>
      <p:sp>
        <p:nvSpPr>
          <p:cNvPr id="22540" name="Text Box 12"/>
          <p:cNvSpPr txBox="1">
            <a:spLocks noChangeArrowheads="1"/>
          </p:cNvSpPr>
          <p:nvPr/>
        </p:nvSpPr>
        <p:spPr bwMode="auto">
          <a:xfrm>
            <a:off x="2322513" y="5500688"/>
            <a:ext cx="2019300" cy="3794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Testowalność</a:t>
            </a:r>
          </a:p>
        </p:txBody>
      </p:sp>
      <p:sp>
        <p:nvSpPr>
          <p:cNvPr id="22541" name="Text Box 13"/>
          <p:cNvSpPr txBox="1">
            <a:spLocks noChangeArrowheads="1"/>
          </p:cNvSpPr>
          <p:nvPr/>
        </p:nvSpPr>
        <p:spPr bwMode="auto">
          <a:xfrm>
            <a:off x="5143500" y="5345113"/>
            <a:ext cx="2373313" cy="3794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Czytelność</a:t>
            </a:r>
          </a:p>
        </p:txBody>
      </p:sp>
      <p:sp>
        <p:nvSpPr>
          <p:cNvPr id="22542" name="Text Box 14"/>
          <p:cNvSpPr txBox="1">
            <a:spLocks noChangeArrowheads="1"/>
          </p:cNvSpPr>
          <p:nvPr/>
        </p:nvSpPr>
        <p:spPr bwMode="auto">
          <a:xfrm>
            <a:off x="5143500" y="5756275"/>
            <a:ext cx="2373313" cy="3794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Autoopisowość</a:t>
            </a:r>
          </a:p>
        </p:txBody>
      </p:sp>
      <p:sp>
        <p:nvSpPr>
          <p:cNvPr id="22543" name="Text Box 15"/>
          <p:cNvSpPr txBox="1">
            <a:spLocks noChangeArrowheads="1"/>
          </p:cNvSpPr>
          <p:nvPr/>
        </p:nvSpPr>
        <p:spPr bwMode="auto">
          <a:xfrm>
            <a:off x="5143500" y="6173788"/>
            <a:ext cx="2373313" cy="3794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Śladowość</a:t>
            </a:r>
          </a:p>
        </p:txBody>
      </p:sp>
      <p:sp>
        <p:nvSpPr>
          <p:cNvPr id="22544" name="Text Box 16"/>
          <p:cNvSpPr txBox="1">
            <a:spLocks noChangeArrowheads="1"/>
          </p:cNvSpPr>
          <p:nvPr/>
        </p:nvSpPr>
        <p:spPr bwMode="auto">
          <a:xfrm>
            <a:off x="5143500" y="4643438"/>
            <a:ext cx="2373313" cy="6540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Niezależność od urządzeń</a:t>
            </a:r>
          </a:p>
        </p:txBody>
      </p:sp>
      <p:sp>
        <p:nvSpPr>
          <p:cNvPr id="22545" name="Text Box 17"/>
          <p:cNvSpPr txBox="1">
            <a:spLocks noChangeArrowheads="1"/>
          </p:cNvSpPr>
          <p:nvPr/>
        </p:nvSpPr>
        <p:spPr bwMode="auto">
          <a:xfrm>
            <a:off x="5143500" y="4235450"/>
            <a:ext cx="2373313" cy="3794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Zwartość</a:t>
            </a:r>
          </a:p>
        </p:txBody>
      </p:sp>
      <p:sp>
        <p:nvSpPr>
          <p:cNvPr id="22546" name="Text Box 18"/>
          <p:cNvSpPr txBox="1">
            <a:spLocks noChangeArrowheads="1"/>
          </p:cNvSpPr>
          <p:nvPr/>
        </p:nvSpPr>
        <p:spPr bwMode="auto">
          <a:xfrm>
            <a:off x="5143500" y="3817938"/>
            <a:ext cx="2373313" cy="3794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Strukturalność</a:t>
            </a:r>
          </a:p>
        </p:txBody>
      </p:sp>
      <p:sp>
        <p:nvSpPr>
          <p:cNvPr id="22547" name="Text Box 19"/>
          <p:cNvSpPr txBox="1">
            <a:spLocks noChangeArrowheads="1"/>
          </p:cNvSpPr>
          <p:nvPr/>
        </p:nvSpPr>
        <p:spPr bwMode="auto">
          <a:xfrm>
            <a:off x="5143500" y="1298575"/>
            <a:ext cx="2373313" cy="3794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Komunikatywność</a:t>
            </a:r>
          </a:p>
        </p:txBody>
      </p:sp>
      <p:sp>
        <p:nvSpPr>
          <p:cNvPr id="22548" name="Text Box 20"/>
          <p:cNvSpPr txBox="1">
            <a:spLocks noChangeArrowheads="1"/>
          </p:cNvSpPr>
          <p:nvPr/>
        </p:nvSpPr>
        <p:spPr bwMode="auto">
          <a:xfrm>
            <a:off x="5143500" y="1720850"/>
            <a:ext cx="2373313" cy="3794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Dokładność</a:t>
            </a:r>
          </a:p>
        </p:txBody>
      </p:sp>
      <p:sp>
        <p:nvSpPr>
          <p:cNvPr id="22549" name="Text Box 21"/>
          <p:cNvSpPr txBox="1">
            <a:spLocks noChangeArrowheads="1"/>
          </p:cNvSpPr>
          <p:nvPr/>
        </p:nvSpPr>
        <p:spPr bwMode="auto">
          <a:xfrm>
            <a:off x="5143500" y="2135188"/>
            <a:ext cx="2373313" cy="37941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Spójność</a:t>
            </a:r>
          </a:p>
        </p:txBody>
      </p:sp>
      <p:sp>
        <p:nvSpPr>
          <p:cNvPr id="22550" name="Text Box 22"/>
          <p:cNvSpPr txBox="1">
            <a:spLocks noChangeArrowheads="1"/>
          </p:cNvSpPr>
          <p:nvPr/>
        </p:nvSpPr>
        <p:spPr bwMode="auto">
          <a:xfrm>
            <a:off x="5143500" y="2978150"/>
            <a:ext cx="2373313" cy="3794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Dostępność</a:t>
            </a:r>
          </a:p>
        </p:txBody>
      </p:sp>
      <p:sp>
        <p:nvSpPr>
          <p:cNvPr id="22551" name="Text Box 23"/>
          <p:cNvSpPr txBox="1">
            <a:spLocks noChangeArrowheads="1"/>
          </p:cNvSpPr>
          <p:nvPr/>
        </p:nvSpPr>
        <p:spPr bwMode="auto">
          <a:xfrm>
            <a:off x="5143500" y="3403600"/>
            <a:ext cx="2373313" cy="37941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sz="1800"/>
              <a:t>Kompletność</a:t>
            </a:r>
          </a:p>
        </p:txBody>
      </p:sp>
      <p:sp>
        <p:nvSpPr>
          <p:cNvPr id="22552" name="Text Box 24"/>
          <p:cNvSpPr txBox="1">
            <a:spLocks noChangeArrowheads="1"/>
          </p:cNvSpPr>
          <p:nvPr/>
        </p:nvSpPr>
        <p:spPr bwMode="auto">
          <a:xfrm>
            <a:off x="315913" y="711200"/>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Użycie</a:t>
            </a:r>
          </a:p>
        </p:txBody>
      </p:sp>
      <p:sp>
        <p:nvSpPr>
          <p:cNvPr id="22553" name="Text Box 25"/>
          <p:cNvSpPr txBox="1">
            <a:spLocks noChangeArrowheads="1"/>
          </p:cNvSpPr>
          <p:nvPr/>
        </p:nvSpPr>
        <p:spPr bwMode="auto">
          <a:xfrm>
            <a:off x="2790825" y="698500"/>
            <a:ext cx="1044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Czynnik</a:t>
            </a:r>
          </a:p>
        </p:txBody>
      </p:sp>
      <p:sp>
        <p:nvSpPr>
          <p:cNvPr id="22554" name="Text Box 26"/>
          <p:cNvSpPr txBox="1">
            <a:spLocks noChangeArrowheads="1"/>
          </p:cNvSpPr>
          <p:nvPr/>
        </p:nvSpPr>
        <p:spPr bwMode="auto">
          <a:xfrm>
            <a:off x="5449888" y="687388"/>
            <a:ext cx="1028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Kryteria</a:t>
            </a:r>
          </a:p>
        </p:txBody>
      </p:sp>
      <p:sp>
        <p:nvSpPr>
          <p:cNvPr id="22555" name="Text Box 27"/>
          <p:cNvSpPr txBox="1">
            <a:spLocks noChangeArrowheads="1"/>
          </p:cNvSpPr>
          <p:nvPr/>
        </p:nvSpPr>
        <p:spPr bwMode="auto">
          <a:xfrm>
            <a:off x="8016875" y="1281113"/>
            <a:ext cx="1012825" cy="53244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a:p>
            <a:endParaRPr lang="pl-PL" altLang="pl-PL"/>
          </a:p>
          <a:p>
            <a:endParaRPr lang="pl-PL" altLang="pl-PL"/>
          </a:p>
          <a:p>
            <a:endParaRPr lang="pl-PL" altLang="pl-PL"/>
          </a:p>
          <a:p>
            <a:endParaRPr lang="pl-PL" altLang="pl-PL"/>
          </a:p>
          <a:p>
            <a:endParaRPr lang="pl-PL" altLang="pl-PL"/>
          </a:p>
          <a:p>
            <a:endParaRPr lang="pl-PL" altLang="pl-PL"/>
          </a:p>
          <a:p>
            <a:endParaRPr lang="pl-PL" altLang="pl-PL"/>
          </a:p>
          <a:p>
            <a:r>
              <a:rPr lang="pl-PL" altLang="pl-PL"/>
              <a:t>Metryki</a:t>
            </a:r>
          </a:p>
          <a:p>
            <a:r>
              <a:rPr lang="pl-PL" altLang="pl-PL"/>
              <a:t>?</a:t>
            </a:r>
          </a:p>
          <a:p>
            <a:endParaRPr lang="pl-PL" altLang="pl-PL"/>
          </a:p>
          <a:p>
            <a:endParaRPr lang="pl-PL" altLang="pl-PL"/>
          </a:p>
          <a:p>
            <a:endParaRPr lang="pl-PL" altLang="pl-PL"/>
          </a:p>
          <a:p>
            <a:endParaRPr lang="pl-PL" altLang="pl-PL"/>
          </a:p>
          <a:p>
            <a:endParaRPr lang="pl-PL" altLang="pl-PL"/>
          </a:p>
          <a:p>
            <a:endParaRPr lang="pl-PL" altLang="pl-PL"/>
          </a:p>
          <a:p>
            <a:endParaRPr lang="pl-PL" altLang="pl-PL"/>
          </a:p>
        </p:txBody>
      </p:sp>
      <p:sp>
        <p:nvSpPr>
          <p:cNvPr id="22556" name="Line 28"/>
          <p:cNvSpPr>
            <a:spLocks noChangeShapeType="1"/>
          </p:cNvSpPr>
          <p:nvPr/>
        </p:nvSpPr>
        <p:spPr bwMode="auto">
          <a:xfrm>
            <a:off x="7515225" y="1509713"/>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57" name="Line 29"/>
          <p:cNvSpPr>
            <a:spLocks noChangeShapeType="1"/>
          </p:cNvSpPr>
          <p:nvPr/>
        </p:nvSpPr>
        <p:spPr bwMode="auto">
          <a:xfrm>
            <a:off x="7515225" y="2751138"/>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58" name="Line 30"/>
          <p:cNvSpPr>
            <a:spLocks noChangeShapeType="1"/>
          </p:cNvSpPr>
          <p:nvPr/>
        </p:nvSpPr>
        <p:spPr bwMode="auto">
          <a:xfrm>
            <a:off x="7515225" y="3149600"/>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59" name="Line 31"/>
          <p:cNvSpPr>
            <a:spLocks noChangeShapeType="1"/>
          </p:cNvSpPr>
          <p:nvPr/>
        </p:nvSpPr>
        <p:spPr bwMode="auto">
          <a:xfrm>
            <a:off x="7515225" y="3600450"/>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0" name="Line 32"/>
          <p:cNvSpPr>
            <a:spLocks noChangeShapeType="1"/>
          </p:cNvSpPr>
          <p:nvPr/>
        </p:nvSpPr>
        <p:spPr bwMode="auto">
          <a:xfrm>
            <a:off x="7515225" y="4011613"/>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1" name="Line 33"/>
          <p:cNvSpPr>
            <a:spLocks noChangeShapeType="1"/>
          </p:cNvSpPr>
          <p:nvPr/>
        </p:nvSpPr>
        <p:spPr bwMode="auto">
          <a:xfrm>
            <a:off x="7515225" y="4398963"/>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2" name="Line 34"/>
          <p:cNvSpPr>
            <a:spLocks noChangeShapeType="1"/>
          </p:cNvSpPr>
          <p:nvPr/>
        </p:nvSpPr>
        <p:spPr bwMode="auto">
          <a:xfrm>
            <a:off x="7515225" y="4935538"/>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3" name="Line 35"/>
          <p:cNvSpPr>
            <a:spLocks noChangeShapeType="1"/>
          </p:cNvSpPr>
          <p:nvPr/>
        </p:nvSpPr>
        <p:spPr bwMode="auto">
          <a:xfrm>
            <a:off x="7515225" y="5545138"/>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4" name="Line 36"/>
          <p:cNvSpPr>
            <a:spLocks noChangeShapeType="1"/>
          </p:cNvSpPr>
          <p:nvPr/>
        </p:nvSpPr>
        <p:spPr bwMode="auto">
          <a:xfrm>
            <a:off x="7515225" y="5884863"/>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5" name="Line 37"/>
          <p:cNvSpPr>
            <a:spLocks noChangeShapeType="1"/>
          </p:cNvSpPr>
          <p:nvPr/>
        </p:nvSpPr>
        <p:spPr bwMode="auto">
          <a:xfrm>
            <a:off x="7515225" y="6357938"/>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6" name="Line 38"/>
          <p:cNvSpPr>
            <a:spLocks noChangeShapeType="1"/>
          </p:cNvSpPr>
          <p:nvPr/>
        </p:nvSpPr>
        <p:spPr bwMode="auto">
          <a:xfrm>
            <a:off x="7515225" y="2309813"/>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7" name="Line 39"/>
          <p:cNvSpPr>
            <a:spLocks noChangeShapeType="1"/>
          </p:cNvSpPr>
          <p:nvPr/>
        </p:nvSpPr>
        <p:spPr bwMode="auto">
          <a:xfrm>
            <a:off x="7515225" y="1879600"/>
            <a:ext cx="49530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8" name="Line 40"/>
          <p:cNvSpPr>
            <a:spLocks noChangeShapeType="1"/>
          </p:cNvSpPr>
          <p:nvPr/>
        </p:nvSpPr>
        <p:spPr bwMode="auto">
          <a:xfrm flipV="1">
            <a:off x="1595438" y="1522413"/>
            <a:ext cx="730250" cy="593725"/>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69" name="Line 41"/>
          <p:cNvSpPr>
            <a:spLocks noChangeShapeType="1"/>
          </p:cNvSpPr>
          <p:nvPr/>
        </p:nvSpPr>
        <p:spPr bwMode="auto">
          <a:xfrm>
            <a:off x="1595438" y="2103438"/>
            <a:ext cx="730250"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0" name="Line 42"/>
          <p:cNvSpPr>
            <a:spLocks noChangeShapeType="1"/>
          </p:cNvSpPr>
          <p:nvPr/>
        </p:nvSpPr>
        <p:spPr bwMode="auto">
          <a:xfrm>
            <a:off x="1595438" y="2116138"/>
            <a:ext cx="730250" cy="506412"/>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1" name="Line 43"/>
          <p:cNvSpPr>
            <a:spLocks noChangeShapeType="1"/>
          </p:cNvSpPr>
          <p:nvPr/>
        </p:nvSpPr>
        <p:spPr bwMode="auto">
          <a:xfrm flipV="1">
            <a:off x="1644650" y="4033838"/>
            <a:ext cx="668338" cy="754062"/>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2" name="Line 44"/>
          <p:cNvSpPr>
            <a:spLocks noChangeShapeType="1"/>
          </p:cNvSpPr>
          <p:nvPr/>
        </p:nvSpPr>
        <p:spPr bwMode="auto">
          <a:xfrm flipV="1">
            <a:off x="1644650" y="4540250"/>
            <a:ext cx="681038" cy="24765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3" name="Line 45"/>
          <p:cNvSpPr>
            <a:spLocks noChangeShapeType="1"/>
          </p:cNvSpPr>
          <p:nvPr/>
        </p:nvSpPr>
        <p:spPr bwMode="auto">
          <a:xfrm>
            <a:off x="1644650" y="4787900"/>
            <a:ext cx="681038" cy="322263"/>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4" name="Line 46"/>
          <p:cNvSpPr>
            <a:spLocks noChangeShapeType="1"/>
          </p:cNvSpPr>
          <p:nvPr/>
        </p:nvSpPr>
        <p:spPr bwMode="auto">
          <a:xfrm>
            <a:off x="1657350" y="4787900"/>
            <a:ext cx="668338" cy="815975"/>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5" name="Line 47"/>
          <p:cNvSpPr>
            <a:spLocks noChangeShapeType="1"/>
          </p:cNvSpPr>
          <p:nvPr/>
        </p:nvSpPr>
        <p:spPr bwMode="auto">
          <a:xfrm flipV="1">
            <a:off x="4338638" y="1484313"/>
            <a:ext cx="808037" cy="3810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6" name="Line 48"/>
          <p:cNvSpPr>
            <a:spLocks noChangeShapeType="1"/>
          </p:cNvSpPr>
          <p:nvPr/>
        </p:nvSpPr>
        <p:spPr bwMode="auto">
          <a:xfrm>
            <a:off x="4341813" y="1522413"/>
            <a:ext cx="798512" cy="1565275"/>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7" name="Line 49"/>
          <p:cNvSpPr>
            <a:spLocks noChangeShapeType="1"/>
          </p:cNvSpPr>
          <p:nvPr/>
        </p:nvSpPr>
        <p:spPr bwMode="auto">
          <a:xfrm flipV="1">
            <a:off x="4341813" y="1881188"/>
            <a:ext cx="804862" cy="20320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8" name="Line 50"/>
          <p:cNvSpPr>
            <a:spLocks noChangeShapeType="1"/>
          </p:cNvSpPr>
          <p:nvPr/>
        </p:nvSpPr>
        <p:spPr bwMode="auto">
          <a:xfrm>
            <a:off x="4341813" y="2085975"/>
            <a:ext cx="804862" cy="239713"/>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79" name="Line 51"/>
          <p:cNvSpPr>
            <a:spLocks noChangeShapeType="1"/>
          </p:cNvSpPr>
          <p:nvPr/>
        </p:nvSpPr>
        <p:spPr bwMode="auto">
          <a:xfrm>
            <a:off x="4341813" y="2089150"/>
            <a:ext cx="798512" cy="140335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0" name="Line 52"/>
          <p:cNvSpPr>
            <a:spLocks noChangeShapeType="1"/>
          </p:cNvSpPr>
          <p:nvPr/>
        </p:nvSpPr>
        <p:spPr bwMode="auto">
          <a:xfrm>
            <a:off x="4341813" y="2603500"/>
            <a:ext cx="793750" cy="150813"/>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1" name="Line 53"/>
          <p:cNvSpPr>
            <a:spLocks noChangeShapeType="1"/>
          </p:cNvSpPr>
          <p:nvPr/>
        </p:nvSpPr>
        <p:spPr bwMode="auto">
          <a:xfrm>
            <a:off x="4341813" y="2603500"/>
            <a:ext cx="798512" cy="644525"/>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2" name="Line 54"/>
          <p:cNvSpPr>
            <a:spLocks noChangeShapeType="1"/>
          </p:cNvSpPr>
          <p:nvPr/>
        </p:nvSpPr>
        <p:spPr bwMode="auto">
          <a:xfrm flipV="1">
            <a:off x="4344988" y="4092575"/>
            <a:ext cx="788987" cy="1585913"/>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3" name="Line 55"/>
          <p:cNvSpPr>
            <a:spLocks noChangeShapeType="1"/>
          </p:cNvSpPr>
          <p:nvPr/>
        </p:nvSpPr>
        <p:spPr bwMode="auto">
          <a:xfrm flipV="1">
            <a:off x="4341813" y="5665788"/>
            <a:ext cx="798512" cy="1270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4" name="Line 56"/>
          <p:cNvSpPr>
            <a:spLocks noChangeShapeType="1"/>
          </p:cNvSpPr>
          <p:nvPr/>
        </p:nvSpPr>
        <p:spPr bwMode="auto">
          <a:xfrm>
            <a:off x="4341813" y="5678488"/>
            <a:ext cx="804862" cy="757237"/>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5" name="Line 57"/>
          <p:cNvSpPr>
            <a:spLocks noChangeShapeType="1"/>
          </p:cNvSpPr>
          <p:nvPr/>
        </p:nvSpPr>
        <p:spPr bwMode="auto">
          <a:xfrm flipV="1">
            <a:off x="4341813" y="3700463"/>
            <a:ext cx="795337" cy="139700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6" name="Line 58"/>
          <p:cNvSpPr>
            <a:spLocks noChangeShapeType="1"/>
          </p:cNvSpPr>
          <p:nvPr/>
        </p:nvSpPr>
        <p:spPr bwMode="auto">
          <a:xfrm flipV="1">
            <a:off x="4341813" y="5048250"/>
            <a:ext cx="804862" cy="49213"/>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7" name="Line 59"/>
          <p:cNvSpPr>
            <a:spLocks noChangeShapeType="1"/>
          </p:cNvSpPr>
          <p:nvPr/>
        </p:nvSpPr>
        <p:spPr bwMode="auto">
          <a:xfrm>
            <a:off x="4344988" y="4543425"/>
            <a:ext cx="801687" cy="1020763"/>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8" name="Line 60"/>
          <p:cNvSpPr>
            <a:spLocks noChangeShapeType="1"/>
          </p:cNvSpPr>
          <p:nvPr/>
        </p:nvSpPr>
        <p:spPr bwMode="auto">
          <a:xfrm flipV="1">
            <a:off x="4341813" y="4457700"/>
            <a:ext cx="795337" cy="8255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89" name="Line 61"/>
          <p:cNvSpPr>
            <a:spLocks noChangeShapeType="1"/>
          </p:cNvSpPr>
          <p:nvPr/>
        </p:nvSpPr>
        <p:spPr bwMode="auto">
          <a:xfrm flipV="1">
            <a:off x="4341813" y="3959225"/>
            <a:ext cx="801687" cy="581025"/>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90" name="Line 62"/>
          <p:cNvSpPr>
            <a:spLocks noChangeShapeType="1"/>
          </p:cNvSpPr>
          <p:nvPr/>
        </p:nvSpPr>
        <p:spPr bwMode="auto">
          <a:xfrm flipV="1">
            <a:off x="4341813" y="3876675"/>
            <a:ext cx="795337" cy="106363"/>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91" name="Line 63"/>
          <p:cNvSpPr>
            <a:spLocks noChangeShapeType="1"/>
          </p:cNvSpPr>
          <p:nvPr/>
        </p:nvSpPr>
        <p:spPr bwMode="auto">
          <a:xfrm>
            <a:off x="4341813" y="3984625"/>
            <a:ext cx="798512" cy="36195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92" name="Line 64"/>
          <p:cNvSpPr>
            <a:spLocks noChangeShapeType="1"/>
          </p:cNvSpPr>
          <p:nvPr/>
        </p:nvSpPr>
        <p:spPr bwMode="auto">
          <a:xfrm>
            <a:off x="4354513" y="3990975"/>
            <a:ext cx="803275" cy="822325"/>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93" name="Line 65"/>
          <p:cNvSpPr>
            <a:spLocks noChangeShapeType="1"/>
          </p:cNvSpPr>
          <p:nvPr/>
        </p:nvSpPr>
        <p:spPr bwMode="auto">
          <a:xfrm>
            <a:off x="4344988" y="3990975"/>
            <a:ext cx="792162" cy="142240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94" name="Line 66"/>
          <p:cNvSpPr>
            <a:spLocks noChangeShapeType="1"/>
          </p:cNvSpPr>
          <p:nvPr/>
        </p:nvSpPr>
        <p:spPr bwMode="auto">
          <a:xfrm>
            <a:off x="4352925" y="3984625"/>
            <a:ext cx="793750" cy="1916113"/>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595" name="Line 67"/>
          <p:cNvSpPr>
            <a:spLocks noChangeShapeType="1"/>
          </p:cNvSpPr>
          <p:nvPr/>
        </p:nvSpPr>
        <p:spPr bwMode="auto">
          <a:xfrm>
            <a:off x="4349750" y="3987800"/>
            <a:ext cx="784225" cy="229235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pl-PL" altLang="pl-PL" smtClean="0"/>
              <a:t>Niedojrzałość i dojrzałość procesów wytwórczych</a:t>
            </a:r>
          </a:p>
        </p:txBody>
      </p:sp>
      <p:sp>
        <p:nvSpPr>
          <p:cNvPr id="23555" name="Rectangle 3"/>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56" name="Rectangle 4"/>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57" name="Rectangle 6"/>
          <p:cNvSpPr>
            <a:spLocks noChangeArrowheads="1"/>
          </p:cNvSpPr>
          <p:nvPr/>
        </p:nvSpPr>
        <p:spPr bwMode="auto">
          <a:xfrm>
            <a:off x="528638" y="1571625"/>
            <a:ext cx="3929062"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40000"/>
              </a:spcBef>
              <a:buClr>
                <a:schemeClr val="tx1"/>
              </a:buClr>
              <a:buSzPct val="75000"/>
              <a:buFont typeface="Wingdings" panose="05000000000000000000" pitchFamily="2" charset="2"/>
              <a:buNone/>
            </a:pPr>
            <a:r>
              <a:rPr lang="pl-PL" altLang="pl-PL">
                <a:solidFill>
                  <a:schemeClr val="tx1"/>
                </a:solidFill>
              </a:rPr>
              <a:t>Improwizacja podczas procesu wytwórczego</a:t>
            </a:r>
          </a:p>
          <a:p>
            <a:pPr>
              <a:spcBef>
                <a:spcPct val="40000"/>
              </a:spcBef>
              <a:buClr>
                <a:schemeClr val="tx1"/>
              </a:buClr>
              <a:buSzPct val="75000"/>
              <a:buFont typeface="Wingdings" panose="05000000000000000000" pitchFamily="2" charset="2"/>
              <a:buNone/>
            </a:pPr>
            <a:r>
              <a:rPr lang="pl-PL" altLang="pl-PL">
                <a:solidFill>
                  <a:schemeClr val="tx1"/>
                </a:solidFill>
              </a:rPr>
              <a:t>Proces jest wyspecyfikowany, ale specyfikacja nie jest stosowana </a:t>
            </a:r>
          </a:p>
          <a:p>
            <a:pPr>
              <a:spcBef>
                <a:spcPct val="40000"/>
              </a:spcBef>
              <a:buClr>
                <a:schemeClr val="tx1"/>
              </a:buClr>
              <a:buSzPct val="75000"/>
              <a:buFont typeface="Wingdings" panose="05000000000000000000" pitchFamily="2" charset="2"/>
              <a:buNone/>
            </a:pPr>
            <a:r>
              <a:rPr lang="pl-PL" altLang="pl-PL">
                <a:solidFill>
                  <a:schemeClr val="tx1"/>
                </a:solidFill>
              </a:rPr>
              <a:t>Doraźne  reagowanie w sytuacji kryzysów</a:t>
            </a:r>
          </a:p>
          <a:p>
            <a:pPr>
              <a:spcBef>
                <a:spcPct val="40000"/>
              </a:spcBef>
              <a:buClr>
                <a:schemeClr val="tx1"/>
              </a:buClr>
              <a:buSzPct val="75000"/>
              <a:buFont typeface="Wingdings" panose="05000000000000000000" pitchFamily="2" charset="2"/>
              <a:buNone/>
            </a:pPr>
            <a:r>
              <a:rPr lang="pl-PL" altLang="pl-PL">
                <a:solidFill>
                  <a:schemeClr val="tx1"/>
                </a:solidFill>
              </a:rPr>
              <a:t>Harmonogram i budżet są przekraczane</a:t>
            </a:r>
          </a:p>
          <a:p>
            <a:pPr>
              <a:spcBef>
                <a:spcPct val="40000"/>
              </a:spcBef>
              <a:buClr>
                <a:schemeClr val="tx1"/>
              </a:buClr>
              <a:buSzPct val="75000"/>
              <a:buFont typeface="Wingdings" panose="05000000000000000000" pitchFamily="2" charset="2"/>
              <a:buNone/>
            </a:pPr>
            <a:r>
              <a:rPr lang="pl-PL" altLang="pl-PL">
                <a:solidFill>
                  <a:schemeClr val="tx1"/>
                </a:solidFill>
              </a:rPr>
              <a:t>Funkcjonalność jest stopniowo okrajana</a:t>
            </a:r>
          </a:p>
          <a:p>
            <a:pPr>
              <a:spcBef>
                <a:spcPct val="40000"/>
              </a:spcBef>
              <a:buClr>
                <a:schemeClr val="tx1"/>
              </a:buClr>
              <a:buSzPct val="75000"/>
              <a:buFont typeface="Wingdings" panose="05000000000000000000" pitchFamily="2" charset="2"/>
              <a:buNone/>
            </a:pPr>
            <a:r>
              <a:rPr lang="pl-PL" altLang="pl-PL">
                <a:solidFill>
                  <a:schemeClr val="tx1"/>
                </a:solidFill>
              </a:rPr>
              <a:t>Jakość produktu jest niska</a:t>
            </a:r>
          </a:p>
          <a:p>
            <a:pPr>
              <a:spcBef>
                <a:spcPct val="40000"/>
              </a:spcBef>
              <a:buClr>
                <a:schemeClr val="tx1"/>
              </a:buClr>
              <a:buSzPct val="75000"/>
              <a:buFont typeface="Wingdings" panose="05000000000000000000" pitchFamily="2" charset="2"/>
              <a:buNone/>
            </a:pPr>
            <a:r>
              <a:rPr lang="pl-PL" altLang="pl-PL">
                <a:solidFill>
                  <a:schemeClr val="tx1"/>
                </a:solidFill>
              </a:rPr>
              <a:t>Brak obiektywnych kryteriów oceny</a:t>
            </a:r>
          </a:p>
        </p:txBody>
      </p:sp>
      <p:sp>
        <p:nvSpPr>
          <p:cNvPr id="23558" name="Rectangle 7"/>
          <p:cNvSpPr>
            <a:spLocks noChangeArrowheads="1"/>
          </p:cNvSpPr>
          <p:nvPr/>
        </p:nvSpPr>
        <p:spPr bwMode="auto">
          <a:xfrm>
            <a:off x="4984750" y="1571625"/>
            <a:ext cx="4006850"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40000"/>
              </a:spcBef>
              <a:buClr>
                <a:schemeClr val="tx1"/>
              </a:buClr>
              <a:buSzPct val="75000"/>
              <a:buFont typeface="Wingdings" panose="05000000000000000000" pitchFamily="2" charset="2"/>
              <a:buNone/>
            </a:pPr>
            <a:r>
              <a:rPr lang="pl-PL" altLang="pl-PL">
                <a:solidFill>
                  <a:schemeClr val="tx1"/>
                </a:solidFill>
              </a:rPr>
              <a:t>Zdolność do  budowy oprogramowania jest cechą organizacji a nie personelu</a:t>
            </a:r>
          </a:p>
          <a:p>
            <a:pPr>
              <a:spcBef>
                <a:spcPct val="40000"/>
              </a:spcBef>
              <a:buClr>
                <a:schemeClr val="tx1"/>
              </a:buClr>
              <a:buSzPct val="75000"/>
              <a:buFont typeface="Wingdings" panose="05000000000000000000" pitchFamily="2" charset="2"/>
              <a:buNone/>
            </a:pPr>
            <a:r>
              <a:rPr lang="pl-PL" altLang="pl-PL">
                <a:solidFill>
                  <a:schemeClr val="tx1"/>
                </a:solidFill>
              </a:rPr>
              <a:t>Proces jest zdefiniowany, znany i wykorzystywany</a:t>
            </a:r>
          </a:p>
          <a:p>
            <a:pPr>
              <a:spcBef>
                <a:spcPct val="40000"/>
              </a:spcBef>
              <a:buClr>
                <a:schemeClr val="tx1"/>
              </a:buClr>
              <a:buSzPct val="75000"/>
              <a:buFont typeface="Wingdings" panose="05000000000000000000" pitchFamily="2" charset="2"/>
              <a:buNone/>
            </a:pPr>
            <a:r>
              <a:rPr lang="pl-PL" altLang="pl-PL">
                <a:solidFill>
                  <a:schemeClr val="tx1"/>
                </a:solidFill>
              </a:rPr>
              <a:t>Proces jest obserwowany i ulepszany</a:t>
            </a:r>
          </a:p>
          <a:p>
            <a:pPr>
              <a:spcBef>
                <a:spcPct val="40000"/>
              </a:spcBef>
              <a:buClr>
                <a:schemeClr val="tx1"/>
              </a:buClr>
              <a:buSzPct val="75000"/>
              <a:buFont typeface="Wingdings" panose="05000000000000000000" pitchFamily="2" charset="2"/>
              <a:buNone/>
            </a:pPr>
            <a:r>
              <a:rPr lang="pl-PL" altLang="pl-PL">
                <a:solidFill>
                  <a:schemeClr val="tx1"/>
                </a:solidFill>
              </a:rPr>
              <a:t>Prace są planowane i monitorowane </a:t>
            </a:r>
          </a:p>
          <a:p>
            <a:pPr>
              <a:spcBef>
                <a:spcPct val="40000"/>
              </a:spcBef>
              <a:buClr>
                <a:schemeClr val="tx1"/>
              </a:buClr>
              <a:buSzPct val="75000"/>
              <a:buFont typeface="Wingdings" panose="05000000000000000000" pitchFamily="2" charset="2"/>
              <a:buNone/>
            </a:pPr>
            <a:r>
              <a:rPr lang="pl-PL" altLang="pl-PL">
                <a:solidFill>
                  <a:schemeClr val="tx1"/>
                </a:solidFill>
              </a:rPr>
              <a:t>Role i odpowiedzialności są zdefiniowane</a:t>
            </a:r>
          </a:p>
          <a:p>
            <a:pPr>
              <a:spcBef>
                <a:spcPct val="40000"/>
              </a:spcBef>
              <a:buClr>
                <a:schemeClr val="tx1"/>
              </a:buClr>
              <a:buSzPct val="75000"/>
              <a:buFont typeface="Wingdings" panose="05000000000000000000" pitchFamily="2" charset="2"/>
              <a:buNone/>
            </a:pPr>
            <a:r>
              <a:rPr lang="pl-PL" altLang="pl-PL">
                <a:solidFill>
                  <a:schemeClr val="tx1"/>
                </a:solidFill>
              </a:rPr>
              <a:t>Obiektywna, ilościowa ocena</a:t>
            </a:r>
          </a:p>
        </p:txBody>
      </p:sp>
      <p:sp>
        <p:nvSpPr>
          <p:cNvPr id="23559" name="Text Box 11"/>
          <p:cNvSpPr txBox="1">
            <a:spLocks noChangeArrowheads="1"/>
          </p:cNvSpPr>
          <p:nvPr/>
        </p:nvSpPr>
        <p:spPr bwMode="auto">
          <a:xfrm>
            <a:off x="701675" y="909638"/>
            <a:ext cx="1973263" cy="469900"/>
          </a:xfrm>
          <a:prstGeom prst="rect">
            <a:avLst/>
          </a:prstGeom>
          <a:solidFill>
            <a:schemeClr val="accent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solidFill>
                  <a:schemeClr val="tx1"/>
                </a:solidFill>
                <a:latin typeface="Times New Roman" panose="02020603050405020304" pitchFamily="18" charset="0"/>
              </a:rPr>
              <a:t>Niedojrzałość</a:t>
            </a:r>
          </a:p>
        </p:txBody>
      </p:sp>
      <p:sp>
        <p:nvSpPr>
          <p:cNvPr id="23560" name="Text Box 13"/>
          <p:cNvSpPr txBox="1">
            <a:spLocks noChangeArrowheads="1"/>
          </p:cNvSpPr>
          <p:nvPr/>
        </p:nvSpPr>
        <p:spPr bwMode="auto">
          <a:xfrm>
            <a:off x="5092700" y="909638"/>
            <a:ext cx="1584325" cy="469900"/>
          </a:xfrm>
          <a:prstGeom prst="rect">
            <a:avLst/>
          </a:prstGeom>
          <a:solidFill>
            <a:schemeClr val="accent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solidFill>
                  <a:schemeClr val="tx1"/>
                </a:solidFill>
                <a:latin typeface="Times New Roman" panose="02020603050405020304" pitchFamily="18" charset="0"/>
              </a:rPr>
              <a:t>Dojrzałość</a:t>
            </a:r>
          </a:p>
        </p:txBody>
      </p:sp>
      <p:sp>
        <p:nvSpPr>
          <p:cNvPr id="23561" name="AutoShape 14"/>
          <p:cNvSpPr>
            <a:spLocks noChangeArrowheads="1"/>
          </p:cNvSpPr>
          <p:nvPr/>
        </p:nvSpPr>
        <p:spPr bwMode="auto">
          <a:xfrm>
            <a:off x="4645025" y="19415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2" name="AutoShape 16"/>
          <p:cNvSpPr>
            <a:spLocks noChangeArrowheads="1"/>
          </p:cNvSpPr>
          <p:nvPr/>
        </p:nvSpPr>
        <p:spPr bwMode="auto">
          <a:xfrm>
            <a:off x="4645025" y="29622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3" name="AutoShape 17"/>
          <p:cNvSpPr>
            <a:spLocks noChangeArrowheads="1"/>
          </p:cNvSpPr>
          <p:nvPr/>
        </p:nvSpPr>
        <p:spPr bwMode="auto">
          <a:xfrm>
            <a:off x="4645025" y="36718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4" name="AutoShape 18"/>
          <p:cNvSpPr>
            <a:spLocks noChangeArrowheads="1"/>
          </p:cNvSpPr>
          <p:nvPr/>
        </p:nvSpPr>
        <p:spPr bwMode="auto">
          <a:xfrm>
            <a:off x="4645025" y="41275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5" name="AutoShape 19"/>
          <p:cNvSpPr>
            <a:spLocks noChangeArrowheads="1"/>
          </p:cNvSpPr>
          <p:nvPr/>
        </p:nvSpPr>
        <p:spPr bwMode="auto">
          <a:xfrm>
            <a:off x="4645025" y="45640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6" name="AutoShape 20"/>
          <p:cNvSpPr>
            <a:spLocks noChangeArrowheads="1"/>
          </p:cNvSpPr>
          <p:nvPr/>
        </p:nvSpPr>
        <p:spPr bwMode="auto">
          <a:xfrm>
            <a:off x="4645025" y="53070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7" name="AutoShape 22"/>
          <p:cNvSpPr>
            <a:spLocks noChangeArrowheads="1"/>
          </p:cNvSpPr>
          <p:nvPr/>
        </p:nvSpPr>
        <p:spPr bwMode="auto">
          <a:xfrm>
            <a:off x="190500" y="1839913"/>
            <a:ext cx="338138" cy="327025"/>
          </a:xfrm>
          <a:prstGeom prst="star4">
            <a:avLst>
              <a:gd name="adj" fmla="val 12500"/>
            </a:avLst>
          </a:prstGeom>
          <a:gradFill rotWithShape="0">
            <a:gsLst>
              <a:gs pos="0">
                <a:srgbClr val="33CCCC"/>
              </a:gs>
              <a:gs pos="100000">
                <a:srgbClr val="185E5E"/>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8" name="AutoShape 23"/>
          <p:cNvSpPr>
            <a:spLocks noChangeArrowheads="1"/>
          </p:cNvSpPr>
          <p:nvPr/>
        </p:nvSpPr>
        <p:spPr bwMode="auto">
          <a:xfrm>
            <a:off x="190500" y="5508625"/>
            <a:ext cx="338138" cy="327025"/>
          </a:xfrm>
          <a:prstGeom prst="star4">
            <a:avLst>
              <a:gd name="adj" fmla="val 12500"/>
            </a:avLst>
          </a:prstGeom>
          <a:gradFill rotWithShape="0">
            <a:gsLst>
              <a:gs pos="0">
                <a:srgbClr val="33CCCC"/>
              </a:gs>
              <a:gs pos="100000">
                <a:srgbClr val="185E5E"/>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69" name="AutoShape 24"/>
          <p:cNvSpPr>
            <a:spLocks noChangeArrowheads="1"/>
          </p:cNvSpPr>
          <p:nvPr/>
        </p:nvSpPr>
        <p:spPr bwMode="auto">
          <a:xfrm>
            <a:off x="190500" y="4792663"/>
            <a:ext cx="338138" cy="327025"/>
          </a:xfrm>
          <a:prstGeom prst="star4">
            <a:avLst>
              <a:gd name="adj" fmla="val 12500"/>
            </a:avLst>
          </a:prstGeom>
          <a:gradFill rotWithShape="0">
            <a:gsLst>
              <a:gs pos="0">
                <a:srgbClr val="33CCCC"/>
              </a:gs>
              <a:gs pos="100000">
                <a:srgbClr val="185E5E"/>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70" name="AutoShape 25"/>
          <p:cNvSpPr>
            <a:spLocks noChangeArrowheads="1"/>
          </p:cNvSpPr>
          <p:nvPr/>
        </p:nvSpPr>
        <p:spPr bwMode="auto">
          <a:xfrm>
            <a:off x="190500" y="4043363"/>
            <a:ext cx="338138" cy="327025"/>
          </a:xfrm>
          <a:prstGeom prst="star4">
            <a:avLst>
              <a:gd name="adj" fmla="val 12500"/>
            </a:avLst>
          </a:prstGeom>
          <a:gradFill rotWithShape="0">
            <a:gsLst>
              <a:gs pos="0">
                <a:srgbClr val="33CCCC"/>
              </a:gs>
              <a:gs pos="100000">
                <a:srgbClr val="185E5E"/>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71" name="AutoShape 26"/>
          <p:cNvSpPr>
            <a:spLocks noChangeArrowheads="1"/>
          </p:cNvSpPr>
          <p:nvPr/>
        </p:nvSpPr>
        <p:spPr bwMode="auto">
          <a:xfrm>
            <a:off x="190500" y="3316288"/>
            <a:ext cx="338138" cy="327025"/>
          </a:xfrm>
          <a:prstGeom prst="star4">
            <a:avLst>
              <a:gd name="adj" fmla="val 12500"/>
            </a:avLst>
          </a:prstGeom>
          <a:gradFill rotWithShape="0">
            <a:gsLst>
              <a:gs pos="0">
                <a:srgbClr val="33CCCC"/>
              </a:gs>
              <a:gs pos="100000">
                <a:srgbClr val="185E5E"/>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72" name="AutoShape 27"/>
          <p:cNvSpPr>
            <a:spLocks noChangeArrowheads="1"/>
          </p:cNvSpPr>
          <p:nvPr/>
        </p:nvSpPr>
        <p:spPr bwMode="auto">
          <a:xfrm>
            <a:off x="190500" y="2603500"/>
            <a:ext cx="338138" cy="327025"/>
          </a:xfrm>
          <a:prstGeom prst="star4">
            <a:avLst>
              <a:gd name="adj" fmla="val 12500"/>
            </a:avLst>
          </a:prstGeom>
          <a:gradFill rotWithShape="0">
            <a:gsLst>
              <a:gs pos="0">
                <a:srgbClr val="33CCCC"/>
              </a:gs>
              <a:gs pos="100000">
                <a:srgbClr val="185E5E"/>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3573" name="AutoShape 28"/>
          <p:cNvSpPr>
            <a:spLocks noChangeArrowheads="1"/>
          </p:cNvSpPr>
          <p:nvPr/>
        </p:nvSpPr>
        <p:spPr bwMode="auto">
          <a:xfrm>
            <a:off x="190500" y="5934075"/>
            <a:ext cx="338138" cy="327025"/>
          </a:xfrm>
          <a:prstGeom prst="star4">
            <a:avLst>
              <a:gd name="adj" fmla="val 12500"/>
            </a:avLst>
          </a:prstGeom>
          <a:gradFill rotWithShape="0">
            <a:gsLst>
              <a:gs pos="0">
                <a:srgbClr val="33CCCC"/>
              </a:gs>
              <a:gs pos="100000">
                <a:srgbClr val="185E5E"/>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l-PL" altLang="pl-PL" smtClean="0"/>
              <a:t>CMM - model dojrzałości procesu wytwórczego</a:t>
            </a:r>
          </a:p>
        </p:txBody>
      </p:sp>
      <p:sp>
        <p:nvSpPr>
          <p:cNvPr id="24579" name="Rectangle 3"/>
          <p:cNvSpPr>
            <a:spLocks noChangeArrowheads="1"/>
          </p:cNvSpPr>
          <p:nvPr/>
        </p:nvSpPr>
        <p:spPr bwMode="auto">
          <a:xfrm>
            <a:off x="320675" y="884238"/>
            <a:ext cx="882332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tabLst>
                <a:tab pos="3810000" algn="l"/>
              </a:tabLst>
              <a:defRPr sz="2000">
                <a:solidFill>
                  <a:schemeClr val="tx2"/>
                </a:solidFill>
                <a:latin typeface="Times New Roman CE" panose="02020603050405020304" pitchFamily="18" charset="0"/>
              </a:defRPr>
            </a:lvl1pPr>
            <a:lvl2pPr marL="800100" indent="-342900">
              <a:tabLst>
                <a:tab pos="3810000" algn="l"/>
              </a:tabLst>
              <a:defRPr sz="2000">
                <a:solidFill>
                  <a:schemeClr val="tx2"/>
                </a:solidFill>
                <a:latin typeface="Times New Roman CE" panose="02020603050405020304" pitchFamily="18" charset="0"/>
              </a:defRPr>
            </a:lvl2pPr>
            <a:lvl3pPr marL="1143000" indent="-228600">
              <a:tabLst>
                <a:tab pos="3810000" algn="l"/>
              </a:tabLst>
              <a:defRPr sz="2000">
                <a:solidFill>
                  <a:schemeClr val="tx2"/>
                </a:solidFill>
                <a:latin typeface="Times New Roman CE" panose="02020603050405020304" pitchFamily="18" charset="0"/>
              </a:defRPr>
            </a:lvl3pPr>
            <a:lvl4pPr marL="1600200" indent="-228600">
              <a:tabLst>
                <a:tab pos="3810000" algn="l"/>
              </a:tabLst>
              <a:defRPr sz="2000">
                <a:solidFill>
                  <a:schemeClr val="tx2"/>
                </a:solidFill>
                <a:latin typeface="Times New Roman CE" panose="02020603050405020304" pitchFamily="18" charset="0"/>
              </a:defRPr>
            </a:lvl4pPr>
            <a:lvl5pPr marL="2057400" indent="-228600">
              <a:tabLst>
                <a:tab pos="3810000" algn="l"/>
              </a:tabLst>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tabLst>
                <a:tab pos="3810000" algn="l"/>
              </a:tabLs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tabLst>
                <a:tab pos="3810000" algn="l"/>
              </a:tabLs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tabLst>
                <a:tab pos="3810000" algn="l"/>
              </a:tabLs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tabLst>
                <a:tab pos="3810000" algn="l"/>
              </a:tabLst>
              <a:defRPr sz="2000">
                <a:solidFill>
                  <a:schemeClr val="tx2"/>
                </a:solidFill>
                <a:latin typeface="Times New Roman CE" panose="02020603050405020304" pitchFamily="18" charset="0"/>
              </a:defRPr>
            </a:lvl9pPr>
          </a:lstStyle>
          <a:p>
            <a:pPr>
              <a:spcBef>
                <a:spcPct val="20000"/>
              </a:spcBef>
              <a:buClr>
                <a:schemeClr val="tx1"/>
              </a:buClr>
              <a:buSzPct val="75000"/>
              <a:buFont typeface="Wingdings" panose="05000000000000000000" pitchFamily="2" charset="2"/>
              <a:buChar char="v"/>
            </a:pPr>
            <a:r>
              <a:rPr lang="pl-PL" altLang="pl-PL">
                <a:solidFill>
                  <a:schemeClr val="tx1"/>
                </a:solidFill>
                <a:latin typeface="Times New Roman" panose="02020603050405020304" pitchFamily="18" charset="0"/>
              </a:rPr>
              <a:t>Wykorzystywany w procedurach klasyfikacji potencjalnych wykonawców oprogramowania dla Departamentu Obrony USA</a:t>
            </a:r>
          </a:p>
          <a:p>
            <a:pPr>
              <a:spcBef>
                <a:spcPct val="20000"/>
              </a:spcBef>
              <a:buClr>
                <a:schemeClr val="tx1"/>
              </a:buClr>
              <a:buSzPct val="75000"/>
              <a:buFont typeface="Wingdings" panose="05000000000000000000" pitchFamily="2" charset="2"/>
              <a:buChar char="v"/>
            </a:pPr>
            <a:r>
              <a:rPr lang="pl-PL" altLang="pl-PL">
                <a:solidFill>
                  <a:schemeClr val="tx1"/>
                </a:solidFill>
                <a:latin typeface="Times New Roman" panose="02020603050405020304" pitchFamily="18" charset="0"/>
              </a:rPr>
              <a:t>Wyróżniono 5 poziomów dojrzałości wytwórców (poczynając od poziomu najniższego):</a:t>
            </a:r>
          </a:p>
          <a:p>
            <a:pPr lvl="1">
              <a:spcBef>
                <a:spcPct val="20000"/>
              </a:spcBef>
              <a:buClr>
                <a:schemeClr val="tx1"/>
              </a:buClr>
              <a:buSzPct val="100000"/>
              <a:buFont typeface="Wingdings" panose="05000000000000000000" pitchFamily="2" charset="2"/>
              <a:buChar char="§"/>
            </a:pPr>
            <a:r>
              <a:rPr lang="pl-PL" altLang="pl-PL">
                <a:solidFill>
                  <a:schemeClr val="tx1"/>
                </a:solidFill>
                <a:latin typeface="Times New Roman" panose="02020603050405020304" pitchFamily="18" charset="0"/>
              </a:rPr>
              <a:t>1 poziom początkowy (proces chaotyczny)</a:t>
            </a:r>
          </a:p>
          <a:p>
            <a:pPr lvl="1">
              <a:spcBef>
                <a:spcPct val="20000"/>
              </a:spcBef>
              <a:buClr>
                <a:schemeClr val="tx1"/>
              </a:buClr>
              <a:buSzPct val="100000"/>
              <a:buFont typeface="Wingdings" panose="05000000000000000000" pitchFamily="2" charset="2"/>
              <a:buChar char="§"/>
            </a:pPr>
            <a:r>
              <a:rPr lang="pl-PL" altLang="pl-PL">
                <a:solidFill>
                  <a:schemeClr val="tx1"/>
                </a:solidFill>
                <a:latin typeface="Times New Roman" panose="02020603050405020304" pitchFamily="18" charset="0"/>
              </a:rPr>
              <a:t>2 poziom powtarzalny (proces zindywidualizowany)</a:t>
            </a:r>
          </a:p>
          <a:p>
            <a:pPr lvl="1">
              <a:spcBef>
                <a:spcPct val="20000"/>
              </a:spcBef>
              <a:buClr>
                <a:schemeClr val="tx1"/>
              </a:buClr>
              <a:buSzPct val="100000"/>
              <a:buFont typeface="Wingdings" panose="05000000000000000000" pitchFamily="2" charset="2"/>
              <a:buChar char="§"/>
            </a:pPr>
            <a:r>
              <a:rPr lang="pl-PL" altLang="pl-PL">
                <a:solidFill>
                  <a:schemeClr val="tx1"/>
                </a:solidFill>
                <a:latin typeface="Times New Roman" panose="02020603050405020304" pitchFamily="18" charset="0"/>
              </a:rPr>
              <a:t>3 poziom zdefiniowany (proces zinstytucjonalizowany)</a:t>
            </a:r>
          </a:p>
          <a:p>
            <a:pPr lvl="1">
              <a:spcBef>
                <a:spcPct val="20000"/>
              </a:spcBef>
              <a:buClr>
                <a:schemeClr val="tx1"/>
              </a:buClr>
              <a:buSzPct val="100000"/>
              <a:buFont typeface="Wingdings" panose="05000000000000000000" pitchFamily="2" charset="2"/>
              <a:buChar char="§"/>
            </a:pPr>
            <a:r>
              <a:rPr lang="pl-PL" altLang="pl-PL">
                <a:solidFill>
                  <a:schemeClr val="tx1"/>
                </a:solidFill>
                <a:latin typeface="Times New Roman" panose="02020603050405020304" pitchFamily="18" charset="0"/>
              </a:rPr>
              <a:t>4 poziom zarządzany (proces + informacje zwrotne dla sterowania procesem)</a:t>
            </a:r>
          </a:p>
          <a:p>
            <a:pPr lvl="1">
              <a:spcBef>
                <a:spcPct val="20000"/>
              </a:spcBef>
              <a:buClr>
                <a:schemeClr val="tx1"/>
              </a:buClr>
              <a:buSzPct val="100000"/>
              <a:buFont typeface="Wingdings" panose="05000000000000000000" pitchFamily="2" charset="2"/>
              <a:buChar char="§"/>
            </a:pPr>
            <a:r>
              <a:rPr lang="pl-PL" altLang="pl-PL">
                <a:solidFill>
                  <a:schemeClr val="tx1"/>
                </a:solidFill>
                <a:latin typeface="Times New Roman" panose="02020603050405020304" pitchFamily="18" charset="0"/>
              </a:rPr>
              <a:t>5 poziom optymalizujący (proces + informacje zwrotne wpływające na ulepszenie procesu</a:t>
            </a:r>
          </a:p>
          <a:p>
            <a:pPr>
              <a:spcBef>
                <a:spcPct val="20000"/>
              </a:spcBef>
              <a:buClr>
                <a:schemeClr val="tx1"/>
              </a:buClr>
              <a:buSzPct val="75000"/>
              <a:buFont typeface="Wingdings" panose="05000000000000000000" pitchFamily="2" charset="2"/>
              <a:buChar char="v"/>
            </a:pPr>
            <a:r>
              <a:rPr lang="pl-PL" altLang="pl-PL">
                <a:solidFill>
                  <a:schemeClr val="tx1"/>
                </a:solidFill>
                <a:latin typeface="Times New Roman" panose="02020603050405020304" pitchFamily="18" charset="0"/>
              </a:rPr>
              <a:t>Niewiele firm uzyskało poziom 3-ci, umożliwiający uzyskanie prawa dostaw dla Departamentu Obrony USA,</a:t>
            </a:r>
          </a:p>
          <a:p>
            <a:pPr>
              <a:spcBef>
                <a:spcPct val="20000"/>
              </a:spcBef>
              <a:buClr>
                <a:schemeClr val="tx1"/>
              </a:buClr>
              <a:buSzPct val="75000"/>
              <a:buFont typeface="Wingdings" panose="05000000000000000000" pitchFamily="2" charset="2"/>
              <a:buChar char="v"/>
            </a:pPr>
            <a:r>
              <a:rPr lang="pl-PL" altLang="pl-PL">
                <a:solidFill>
                  <a:schemeClr val="tx1"/>
                </a:solidFill>
                <a:latin typeface="Times New Roman" panose="02020603050405020304" pitchFamily="18" charset="0"/>
              </a:rPr>
              <a:t>Tylko IBM w zakresie oprogramowania promu kosmicznego dla NASA uzyskał poziom 5-ty (najwyższy) \</a:t>
            </a:r>
          </a:p>
          <a:p>
            <a:pPr>
              <a:spcBef>
                <a:spcPct val="20000"/>
              </a:spcBef>
              <a:buClr>
                <a:schemeClr val="tx1"/>
              </a:buClr>
              <a:buSzPct val="75000"/>
              <a:buFont typeface="Wingdings" panose="05000000000000000000" pitchFamily="2" charset="2"/>
              <a:buChar char="v"/>
            </a:pPr>
            <a:r>
              <a:rPr lang="pl-PL" altLang="pl-PL">
                <a:solidFill>
                  <a:schemeClr val="tx1"/>
                </a:solidFill>
                <a:latin typeface="Times New Roman" panose="02020603050405020304" pitchFamily="18" charset="0"/>
              </a:rPr>
              <a:t>Klasyfikacja postrzegana także jako arbitralna, tendencyjna i protekcjonistyczna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9"/>
          <p:cNvSpPr>
            <a:spLocks noGrp="1" noChangeArrowheads="1"/>
          </p:cNvSpPr>
          <p:nvPr>
            <p:ph type="title"/>
          </p:nvPr>
        </p:nvSpPr>
        <p:spPr/>
        <p:txBody>
          <a:bodyPr/>
          <a:lstStyle/>
          <a:p>
            <a:r>
              <a:rPr lang="pl-PL" altLang="pl-PL" smtClean="0"/>
              <a:t>Główne czynniki poprawy jakości</a:t>
            </a:r>
          </a:p>
        </p:txBody>
      </p:sp>
      <p:sp>
        <p:nvSpPr>
          <p:cNvPr id="25603" name="Text Box 1032"/>
          <p:cNvSpPr txBox="1">
            <a:spLocks noChangeArrowheads="1"/>
          </p:cNvSpPr>
          <p:nvPr/>
        </p:nvSpPr>
        <p:spPr bwMode="auto">
          <a:xfrm>
            <a:off x="687388" y="1749425"/>
            <a:ext cx="8456612"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5000"/>
              </a:spcAft>
              <a:buFont typeface="Wingdings" panose="05000000000000000000" pitchFamily="2" charset="2"/>
              <a:buChar char="v"/>
            </a:pPr>
            <a:r>
              <a:rPr lang="pl-PL" altLang="pl-PL" sz="2200">
                <a:solidFill>
                  <a:schemeClr val="tx1"/>
                </a:solidFill>
                <a:latin typeface="Times New Roman" panose="02020603050405020304" pitchFamily="18" charset="0"/>
              </a:rPr>
              <a:t>Poprawa zarządzania projektem</a:t>
            </a:r>
          </a:p>
          <a:p>
            <a:pPr>
              <a:spcAft>
                <a:spcPct val="45000"/>
              </a:spcAft>
              <a:buFont typeface="Wingdings" panose="05000000000000000000" pitchFamily="2" charset="2"/>
              <a:buChar char="v"/>
            </a:pPr>
            <a:r>
              <a:rPr lang="pl-PL" altLang="pl-PL" sz="2200">
                <a:solidFill>
                  <a:schemeClr val="tx1"/>
                </a:solidFill>
                <a:latin typeface="Times New Roman" panose="02020603050405020304" pitchFamily="18" charset="0"/>
              </a:rPr>
              <a:t>Wzmocnienie inżynierii wymagań</a:t>
            </a:r>
          </a:p>
          <a:p>
            <a:pPr>
              <a:spcAft>
                <a:spcPct val="45000"/>
              </a:spcAft>
              <a:buFont typeface="Wingdings" panose="05000000000000000000" pitchFamily="2" charset="2"/>
              <a:buChar char="v"/>
            </a:pPr>
            <a:r>
              <a:rPr lang="pl-PL" altLang="pl-PL" sz="2200">
                <a:solidFill>
                  <a:schemeClr val="tx1"/>
                </a:solidFill>
                <a:latin typeface="Times New Roman" panose="02020603050405020304" pitchFamily="18" charset="0"/>
              </a:rPr>
              <a:t>Zwiększenie nacisku na jakość</a:t>
            </a:r>
          </a:p>
          <a:p>
            <a:pPr>
              <a:spcAft>
                <a:spcPct val="45000"/>
              </a:spcAft>
              <a:buFont typeface="Wingdings" panose="05000000000000000000" pitchFamily="2" charset="2"/>
              <a:buChar char="v"/>
            </a:pPr>
            <a:r>
              <a:rPr lang="pl-PL" altLang="pl-PL" sz="2200">
                <a:solidFill>
                  <a:schemeClr val="tx1"/>
                </a:solidFill>
                <a:latin typeface="Times New Roman" panose="02020603050405020304" pitchFamily="18" charset="0"/>
              </a:rPr>
              <a:t>Zwiększenie nacisku na kwalifikacje i wyszkolenie ludzi</a:t>
            </a:r>
          </a:p>
          <a:p>
            <a:pPr>
              <a:spcAft>
                <a:spcPct val="45000"/>
              </a:spcAft>
              <a:buFont typeface="Wingdings" panose="05000000000000000000" pitchFamily="2" charset="2"/>
              <a:buChar char="v"/>
            </a:pPr>
            <a:r>
              <a:rPr lang="pl-PL" altLang="pl-PL" sz="2200">
                <a:solidFill>
                  <a:schemeClr val="tx1"/>
                </a:solidFill>
                <a:latin typeface="Times New Roman" panose="02020603050405020304" pitchFamily="18" charset="0"/>
              </a:rPr>
              <a:t>Szybsze wykonywanie pracy (lepsze narzędzia) 10%</a:t>
            </a:r>
          </a:p>
          <a:p>
            <a:pPr>
              <a:spcAft>
                <a:spcPct val="45000"/>
              </a:spcAft>
              <a:buFont typeface="Wingdings" panose="05000000000000000000" pitchFamily="2" charset="2"/>
              <a:buChar char="v"/>
            </a:pPr>
            <a:r>
              <a:rPr lang="pl-PL" altLang="pl-PL" sz="2200">
                <a:solidFill>
                  <a:schemeClr val="tx1"/>
                </a:solidFill>
                <a:latin typeface="Times New Roman" panose="02020603050405020304" pitchFamily="18" charset="0"/>
              </a:rPr>
              <a:t>Bardziej inteligentne wykonywanie pracy (lepsza organizacja i metody) 20% </a:t>
            </a:r>
          </a:p>
          <a:p>
            <a:pPr>
              <a:spcAft>
                <a:spcPct val="45000"/>
              </a:spcAft>
              <a:buFont typeface="Wingdings" panose="05000000000000000000" pitchFamily="2" charset="2"/>
              <a:buChar char="v"/>
            </a:pPr>
            <a:r>
              <a:rPr lang="pl-PL" altLang="pl-PL" sz="2200">
                <a:solidFill>
                  <a:schemeClr val="tx1"/>
                </a:solidFill>
                <a:latin typeface="Times New Roman" panose="02020603050405020304" pitchFamily="18" charset="0"/>
              </a:rPr>
              <a:t>Powtórne wykorzystanie pracy już wykonanej (ponowne użycie) 65 %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pl-PL" altLang="pl-PL" smtClean="0"/>
              <a:t>Plan zapewnienia jakości oprogramowania (PZJO)</a:t>
            </a:r>
          </a:p>
        </p:txBody>
      </p:sp>
      <p:sp>
        <p:nvSpPr>
          <p:cNvPr id="26627" name="Text Box 3"/>
          <p:cNvSpPr txBox="1">
            <a:spLocks noChangeArrowheads="1"/>
          </p:cNvSpPr>
          <p:nvPr/>
        </p:nvSpPr>
        <p:spPr bwMode="auto">
          <a:xfrm>
            <a:off x="174625" y="852488"/>
            <a:ext cx="8969375" cy="555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600"/>
              </a:spcAft>
              <a:defRPr/>
            </a:pPr>
            <a:r>
              <a:rPr lang="pl-PL" altLang="pl-PL" sz="2200" b="1" dirty="0" smtClean="0">
                <a:solidFill>
                  <a:schemeClr val="tx1"/>
                </a:solidFill>
                <a:latin typeface="Times New Roman" panose="02020603050405020304" pitchFamily="18" charset="0"/>
              </a:rPr>
              <a:t>PZJO</a:t>
            </a:r>
            <a:r>
              <a:rPr lang="pl-PL" altLang="pl-PL" sz="2200" b="1" dirty="0" smtClean="0"/>
              <a:t> powinien być sporządzany i modyfikowany przez cały okres życia oprogramowania. Pierwsze jego wydanie powinno pojawić się na końcu fazy wymagań użytkownika.</a:t>
            </a:r>
          </a:p>
          <a:p>
            <a:pPr marL="342900" indent="-342900">
              <a:spcAft>
                <a:spcPts val="600"/>
              </a:spcAft>
              <a:buFont typeface="Wingdings" panose="05000000000000000000" pitchFamily="2" charset="2"/>
              <a:buChar char="v"/>
              <a:defRPr/>
            </a:pPr>
            <a:r>
              <a:rPr lang="pl-PL" altLang="pl-PL" sz="2200" dirty="0" smtClean="0"/>
              <a:t>PZJO powinien ustalać i opisywać wszelkie aktywności związane z zapewnieniem jakości dla całego projektu. Odpowiednie sekcje planu jakości powinny dotyczyć wszystkich ustalonych w danym modelu rozwoju oprogramowania faz cyklu życia oprogramowania.</a:t>
            </a:r>
          </a:p>
          <a:p>
            <a:pPr marL="342900" indent="-342900">
              <a:spcAft>
                <a:spcPts val="600"/>
              </a:spcAft>
              <a:buFont typeface="Wingdings" panose="05000000000000000000" pitchFamily="2" charset="2"/>
              <a:buChar char="v"/>
              <a:defRPr/>
            </a:pPr>
            <a:r>
              <a:rPr lang="pl-PL" altLang="pl-PL" sz="2200" dirty="0" smtClean="0"/>
              <a:t>Podane dalej zalecenia co do PZJO pochodzą z normy ANSI/IEEE </a:t>
            </a:r>
            <a:r>
              <a:rPr lang="pl-PL" altLang="pl-PL" sz="2200" dirty="0" err="1" smtClean="0"/>
              <a:t>Std</a:t>
            </a:r>
            <a:r>
              <a:rPr lang="pl-PL" altLang="pl-PL" sz="2200" dirty="0" smtClean="0"/>
              <a:t> 730-1989 „</a:t>
            </a:r>
            <a:r>
              <a:rPr lang="pl-PL" altLang="pl-PL" sz="2200" i="1" dirty="0" smtClean="0"/>
              <a:t>IEEE Standard for Software </a:t>
            </a:r>
            <a:r>
              <a:rPr lang="pl-PL" altLang="pl-PL" sz="2200" i="1" dirty="0" err="1" smtClean="0"/>
              <a:t>Quality</a:t>
            </a:r>
            <a:r>
              <a:rPr lang="pl-PL" altLang="pl-PL" sz="2200" i="1" dirty="0" smtClean="0"/>
              <a:t> Assurance Plan</a:t>
            </a:r>
            <a:r>
              <a:rPr lang="pl-PL" altLang="pl-PL" sz="2200" dirty="0" smtClean="0"/>
              <a:t>”. </a:t>
            </a:r>
          </a:p>
          <a:p>
            <a:pPr marL="342900" indent="-342900">
              <a:spcAft>
                <a:spcPts val="600"/>
              </a:spcAft>
              <a:buFont typeface="Wingdings" panose="05000000000000000000" pitchFamily="2" charset="2"/>
              <a:buChar char="v"/>
              <a:defRPr/>
            </a:pPr>
            <a:r>
              <a:rPr lang="pl-PL" altLang="pl-PL" sz="2200" dirty="0" smtClean="0"/>
              <a:t>Dodatkowe wytyczne co do PZJO pochodzą z ANSI/IEEE </a:t>
            </a:r>
            <a:r>
              <a:rPr lang="pl-PL" altLang="pl-PL" sz="2200" dirty="0" err="1" smtClean="0"/>
              <a:t>Std</a:t>
            </a:r>
            <a:r>
              <a:rPr lang="pl-PL" altLang="pl-PL" sz="2200" dirty="0" smtClean="0"/>
              <a:t> 983-1989 „</a:t>
            </a:r>
            <a:r>
              <a:rPr lang="pl-PL" altLang="pl-PL" sz="2200" i="1" dirty="0" smtClean="0"/>
              <a:t>IEEE Guide for Software </a:t>
            </a:r>
            <a:r>
              <a:rPr lang="pl-PL" altLang="pl-PL" sz="2200" i="1" dirty="0" err="1" smtClean="0"/>
              <a:t>Quality</a:t>
            </a:r>
            <a:r>
              <a:rPr lang="pl-PL" altLang="pl-PL" sz="2200" i="1" dirty="0" smtClean="0"/>
              <a:t> Assurance Plan</a:t>
            </a:r>
            <a:r>
              <a:rPr lang="pl-PL" altLang="pl-PL" sz="2200" dirty="0" smtClean="0"/>
              <a:t>”.</a:t>
            </a:r>
          </a:p>
          <a:p>
            <a:pPr marL="342900" indent="-342900">
              <a:spcAft>
                <a:spcPts val="600"/>
              </a:spcAft>
              <a:buFont typeface="Wingdings" panose="05000000000000000000" pitchFamily="2" charset="2"/>
              <a:buChar char="v"/>
              <a:defRPr/>
            </a:pPr>
            <a:r>
              <a:rPr lang="pl-PL" altLang="pl-PL" sz="2200" dirty="0" smtClean="0"/>
              <a:t>Rozmiar i zawartość PZJO powinny odpowiadać skali i złożoności projektu.</a:t>
            </a:r>
          </a:p>
          <a:p>
            <a:pPr marL="342900" indent="-342900">
              <a:spcAft>
                <a:spcPts val="600"/>
              </a:spcAft>
              <a:buFont typeface="Wingdings" panose="05000000000000000000" pitchFamily="2" charset="2"/>
              <a:buChar char="v"/>
              <a:defRPr/>
            </a:pPr>
            <a:r>
              <a:rPr lang="pl-PL" altLang="pl-PL" sz="2200" dirty="0" smtClean="0"/>
              <a:t>Zalecany (podany dalej) spis treści może i niekiedy powinien być uzupełniony o punkty specyficzne dla konkretnego projektu.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pl-PL" altLang="pl-PL" smtClean="0"/>
              <a:t>Styl, odpowiedzialność, sekcje PZJO</a:t>
            </a:r>
          </a:p>
        </p:txBody>
      </p:sp>
      <p:sp>
        <p:nvSpPr>
          <p:cNvPr id="27651" name="Text Box 3"/>
          <p:cNvSpPr txBox="1">
            <a:spLocks noChangeArrowheads="1"/>
          </p:cNvSpPr>
          <p:nvPr/>
        </p:nvSpPr>
        <p:spPr bwMode="auto">
          <a:xfrm>
            <a:off x="136525" y="903288"/>
            <a:ext cx="9007475" cy="55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800100" indent="-34290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0000"/>
              </a:spcAft>
              <a:buFont typeface="Wingdings" panose="05000000000000000000" pitchFamily="2" charset="2"/>
              <a:buChar char="v"/>
            </a:pPr>
            <a:r>
              <a:rPr lang="pl-PL" altLang="pl-PL" b="1"/>
              <a:t>Styl</a:t>
            </a:r>
            <a:r>
              <a:rPr lang="pl-PL" altLang="pl-PL"/>
              <a:t>. PZJO powinien być zrozumiały, lakoniczny, jasny spójny i modyfikowalny.</a:t>
            </a:r>
          </a:p>
          <a:p>
            <a:pPr>
              <a:spcAft>
                <a:spcPct val="40000"/>
              </a:spcAft>
              <a:buFont typeface="Wingdings" panose="05000000000000000000" pitchFamily="2" charset="2"/>
              <a:buChar char="v"/>
            </a:pPr>
            <a:r>
              <a:rPr lang="pl-PL" altLang="pl-PL" b="1"/>
              <a:t>Odpowiedzialność</a:t>
            </a:r>
            <a:r>
              <a:rPr lang="pl-PL" altLang="pl-PL"/>
              <a:t>. PZJO powinien być wyprodukowany przez komórkę jakości zespołu podejmujący się produkcji oprogramowania. </a:t>
            </a:r>
          </a:p>
          <a:p>
            <a:pPr>
              <a:spcAft>
                <a:spcPct val="40000"/>
              </a:spcAft>
              <a:buFont typeface="Wingdings" panose="05000000000000000000" pitchFamily="2" charset="2"/>
              <a:buChar char="v"/>
            </a:pPr>
            <a:r>
              <a:rPr lang="pl-PL" altLang="pl-PL"/>
              <a:t>PZJO powinien być przejrzany i zrecenzowany przez ciało, któremu podlega dana komórka jakości oprogramowania. </a:t>
            </a:r>
          </a:p>
          <a:p>
            <a:pPr>
              <a:spcAft>
                <a:spcPct val="40000"/>
              </a:spcAft>
              <a:buFont typeface="Wingdings" panose="05000000000000000000" pitchFamily="2" charset="2"/>
              <a:buChar char="v"/>
            </a:pPr>
            <a:r>
              <a:rPr lang="pl-PL" altLang="pl-PL" b="1"/>
              <a:t>Medium</a:t>
            </a:r>
            <a:r>
              <a:rPr lang="pl-PL" altLang="pl-PL"/>
              <a:t>. Zwykle PZJO jest dokumentem papierowym, może być także rozpowszechniony w formie elektronicznej.</a:t>
            </a:r>
          </a:p>
          <a:p>
            <a:pPr>
              <a:spcAft>
                <a:spcPct val="20000"/>
              </a:spcAft>
              <a:buFont typeface="Wingdings" panose="05000000000000000000" pitchFamily="2" charset="2"/>
              <a:buChar char="v"/>
            </a:pPr>
            <a:r>
              <a:rPr lang="pl-PL" altLang="pl-PL" b="1"/>
              <a:t>Zawartość</a:t>
            </a:r>
            <a:r>
              <a:rPr lang="pl-PL" altLang="pl-PL"/>
              <a:t>. PZJO powinien być podzielony na 4 rozdziały, każdy dla następujących faz rozwoju oprogramowania:</a:t>
            </a:r>
          </a:p>
          <a:p>
            <a:pPr lvl="1">
              <a:spcAft>
                <a:spcPct val="20000"/>
              </a:spcAft>
              <a:buFont typeface="Wingdings" panose="05000000000000000000" pitchFamily="2" charset="2"/>
              <a:buChar char="§"/>
            </a:pPr>
            <a:r>
              <a:rPr lang="pl-PL" altLang="pl-PL"/>
              <a:t> PZJO dla fazy wymagań użytkownika i analizy;</a:t>
            </a:r>
          </a:p>
          <a:p>
            <a:pPr lvl="1">
              <a:spcAft>
                <a:spcPct val="20000"/>
              </a:spcAft>
              <a:buFont typeface="Wingdings" panose="05000000000000000000" pitchFamily="2" charset="2"/>
              <a:buChar char="§"/>
            </a:pPr>
            <a:r>
              <a:rPr lang="pl-PL" altLang="pl-PL"/>
              <a:t> PZJO dla fazy projektu architektury;</a:t>
            </a:r>
          </a:p>
          <a:p>
            <a:pPr lvl="1">
              <a:spcAft>
                <a:spcPct val="20000"/>
              </a:spcAft>
              <a:buFont typeface="Wingdings" panose="05000000000000000000" pitchFamily="2" charset="2"/>
              <a:buChar char="§"/>
            </a:pPr>
            <a:r>
              <a:rPr lang="pl-PL" altLang="pl-PL"/>
              <a:t> PZJO dla fazy projektowania i konstrukcji;</a:t>
            </a:r>
          </a:p>
          <a:p>
            <a:pPr lvl="1">
              <a:spcAft>
                <a:spcPct val="40000"/>
              </a:spcAft>
              <a:buFont typeface="Wingdings" panose="05000000000000000000" pitchFamily="2" charset="2"/>
              <a:buChar char="§"/>
            </a:pPr>
            <a:r>
              <a:rPr lang="pl-PL" altLang="pl-PL"/>
              <a:t> PZJO dla fazy budowy, testowania i instalacji oprogramowania.</a:t>
            </a:r>
          </a:p>
          <a:p>
            <a:pPr>
              <a:spcAft>
                <a:spcPct val="40000"/>
              </a:spcAft>
              <a:buFont typeface="Wingdings" panose="05000000000000000000" pitchFamily="2" charset="2"/>
              <a:buChar char="v"/>
            </a:pPr>
            <a:r>
              <a:rPr lang="pl-PL" altLang="pl-PL" b="1"/>
              <a:t>Ewolucja</a:t>
            </a:r>
            <a:r>
              <a:rPr lang="pl-PL" altLang="pl-PL"/>
              <a:t>. PZJO powinien być tworzony dla następnej fazy po zakończeniu fazy poprzedniej.</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pl-PL" altLang="pl-PL" smtClean="0"/>
              <a:t>Spis treści PZJO (1)</a:t>
            </a:r>
          </a:p>
        </p:txBody>
      </p:sp>
      <p:sp>
        <p:nvSpPr>
          <p:cNvPr id="28675" name="Text Box 3"/>
          <p:cNvSpPr txBox="1">
            <a:spLocks noChangeArrowheads="1"/>
          </p:cNvSpPr>
          <p:nvPr/>
        </p:nvSpPr>
        <p:spPr bwMode="auto">
          <a:xfrm>
            <a:off x="2984500" y="785813"/>
            <a:ext cx="6159500" cy="1323975"/>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solidFill>
                  <a:schemeClr val="tx1"/>
                </a:solidFill>
                <a:latin typeface="Times New Roman" panose="02020603050405020304" pitchFamily="18" charset="0"/>
              </a:rPr>
              <a:t>a - Streszczenie (maksymalnie 200 słów)</a:t>
            </a:r>
          </a:p>
          <a:p>
            <a:r>
              <a:rPr lang="pl-PL" altLang="pl-PL">
                <a:solidFill>
                  <a:schemeClr val="tx1"/>
                </a:solidFill>
                <a:latin typeface="Times New Roman" panose="02020603050405020304" pitchFamily="18" charset="0"/>
              </a:rPr>
              <a:t>b - Spis treści</a:t>
            </a:r>
          </a:p>
          <a:p>
            <a:r>
              <a:rPr lang="pl-PL" altLang="pl-PL">
                <a:solidFill>
                  <a:schemeClr val="tx1"/>
                </a:solidFill>
                <a:latin typeface="Times New Roman" panose="02020603050405020304" pitchFamily="18" charset="0"/>
              </a:rPr>
              <a:t>c - Status dokumentu (autorzy, firmy, daty, podpisy, itd.)</a:t>
            </a:r>
          </a:p>
          <a:p>
            <a:r>
              <a:rPr lang="pl-PL" altLang="pl-PL">
                <a:solidFill>
                  <a:schemeClr val="tx1"/>
                </a:solidFill>
                <a:latin typeface="Times New Roman" panose="02020603050405020304" pitchFamily="18" charset="0"/>
              </a:rPr>
              <a:t>d - Zmiany w stosunku do wersji poprzedniej</a:t>
            </a:r>
          </a:p>
        </p:txBody>
      </p:sp>
      <p:sp>
        <p:nvSpPr>
          <p:cNvPr id="28676" name="Text Box 4"/>
          <p:cNvSpPr txBox="1">
            <a:spLocks noChangeArrowheads="1"/>
          </p:cNvSpPr>
          <p:nvPr/>
        </p:nvSpPr>
        <p:spPr bwMode="auto">
          <a:xfrm>
            <a:off x="371475" y="1663700"/>
            <a:ext cx="1706563" cy="7016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solidFill>
                  <a:schemeClr val="tx1"/>
                </a:solidFill>
                <a:latin typeface="Times New Roman" panose="02020603050405020304" pitchFamily="18" charset="0"/>
              </a:rPr>
              <a:t>Informacje</a:t>
            </a:r>
          </a:p>
          <a:p>
            <a:pPr algn="ctr"/>
            <a:r>
              <a:rPr lang="pl-PL" altLang="pl-PL" b="1">
                <a:solidFill>
                  <a:schemeClr val="tx1"/>
                </a:solidFill>
                <a:latin typeface="Times New Roman" panose="02020603050405020304" pitchFamily="18" charset="0"/>
              </a:rPr>
              <a:t>organizacyjne</a:t>
            </a:r>
          </a:p>
        </p:txBody>
      </p:sp>
      <p:sp>
        <p:nvSpPr>
          <p:cNvPr id="28677" name="Text Box 5"/>
          <p:cNvSpPr txBox="1">
            <a:spLocks noChangeArrowheads="1"/>
          </p:cNvSpPr>
          <p:nvPr/>
        </p:nvSpPr>
        <p:spPr bwMode="auto">
          <a:xfrm>
            <a:off x="2984500" y="2117725"/>
            <a:ext cx="6159500" cy="4494213"/>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solidFill>
                  <a:schemeClr val="tx1"/>
                </a:solidFill>
                <a:latin typeface="Times New Roman" panose="02020603050405020304" pitchFamily="18" charset="0"/>
              </a:rPr>
              <a:t>1. Cel</a:t>
            </a:r>
          </a:p>
          <a:p>
            <a:r>
              <a:rPr lang="pl-PL" altLang="pl-PL" b="1">
                <a:solidFill>
                  <a:schemeClr val="tx1"/>
                </a:solidFill>
                <a:latin typeface="Times New Roman" panose="02020603050405020304" pitchFamily="18" charset="0"/>
              </a:rPr>
              <a:t>2. Referencje, odsyłacze do innych dokumentów</a:t>
            </a:r>
          </a:p>
          <a:p>
            <a:r>
              <a:rPr lang="pl-PL" altLang="pl-PL" b="1">
                <a:solidFill>
                  <a:schemeClr val="tx1"/>
                </a:solidFill>
                <a:latin typeface="Times New Roman" panose="02020603050405020304" pitchFamily="18" charset="0"/>
              </a:rPr>
              <a:t>3. Zarządzanie</a:t>
            </a:r>
          </a:p>
          <a:p>
            <a:r>
              <a:rPr lang="pl-PL" altLang="pl-PL" b="1">
                <a:solidFill>
                  <a:schemeClr val="tx1"/>
                </a:solidFill>
                <a:latin typeface="Times New Roman" panose="02020603050405020304" pitchFamily="18" charset="0"/>
              </a:rPr>
              <a:t>4. Dokumentacja</a:t>
            </a:r>
          </a:p>
          <a:p>
            <a:r>
              <a:rPr lang="pl-PL" altLang="pl-PL" b="1">
                <a:solidFill>
                  <a:schemeClr val="tx1"/>
                </a:solidFill>
                <a:latin typeface="Times New Roman" panose="02020603050405020304" pitchFamily="18" charset="0"/>
              </a:rPr>
              <a:t>5. Standardy, praktyki konwencje i metryki</a:t>
            </a:r>
          </a:p>
          <a:p>
            <a:r>
              <a:rPr lang="pl-PL" altLang="pl-PL" b="1">
                <a:solidFill>
                  <a:schemeClr val="tx1"/>
                </a:solidFill>
                <a:latin typeface="Times New Roman" panose="02020603050405020304" pitchFamily="18" charset="0"/>
              </a:rPr>
              <a:t>   </a:t>
            </a:r>
            <a:r>
              <a:rPr lang="pl-PL" altLang="pl-PL">
                <a:solidFill>
                  <a:schemeClr val="tx1"/>
                </a:solidFill>
                <a:latin typeface="Times New Roman" panose="02020603050405020304" pitchFamily="18" charset="0"/>
              </a:rPr>
              <a:t>5.1. Standardy dokumentacyjne</a:t>
            </a:r>
          </a:p>
          <a:p>
            <a:r>
              <a:rPr lang="pl-PL" altLang="pl-PL">
                <a:solidFill>
                  <a:schemeClr val="tx1"/>
                </a:solidFill>
                <a:latin typeface="Times New Roman" panose="02020603050405020304" pitchFamily="18" charset="0"/>
              </a:rPr>
              <a:t>   5.2. Standardy projektowe</a:t>
            </a:r>
          </a:p>
          <a:p>
            <a:r>
              <a:rPr lang="pl-PL" altLang="pl-PL">
                <a:solidFill>
                  <a:schemeClr val="tx1"/>
                </a:solidFill>
                <a:latin typeface="Times New Roman" panose="02020603050405020304" pitchFamily="18" charset="0"/>
              </a:rPr>
              <a:t>   5.3. Standardy kodowania</a:t>
            </a:r>
          </a:p>
          <a:p>
            <a:r>
              <a:rPr lang="pl-PL" altLang="pl-PL">
                <a:solidFill>
                  <a:schemeClr val="tx1"/>
                </a:solidFill>
                <a:latin typeface="Times New Roman" panose="02020603050405020304" pitchFamily="18" charset="0"/>
              </a:rPr>
              <a:t>   5.4. Standardy komentowania</a:t>
            </a:r>
          </a:p>
          <a:p>
            <a:r>
              <a:rPr lang="pl-PL" altLang="pl-PL">
                <a:solidFill>
                  <a:schemeClr val="tx1"/>
                </a:solidFill>
                <a:latin typeface="Times New Roman" panose="02020603050405020304" pitchFamily="18" charset="0"/>
              </a:rPr>
              <a:t>   5.5. Standardy i praktyki testowania</a:t>
            </a:r>
          </a:p>
          <a:p>
            <a:r>
              <a:rPr lang="pl-PL" altLang="pl-PL">
                <a:solidFill>
                  <a:schemeClr val="tx1"/>
                </a:solidFill>
                <a:latin typeface="Times New Roman" panose="02020603050405020304" pitchFamily="18" charset="0"/>
              </a:rPr>
              <a:t>   5.6. Wybrane metryki ZJO</a:t>
            </a:r>
          </a:p>
          <a:p>
            <a:r>
              <a:rPr lang="pl-PL" altLang="pl-PL">
                <a:solidFill>
                  <a:schemeClr val="tx1"/>
                </a:solidFill>
                <a:latin typeface="Times New Roman" panose="02020603050405020304" pitchFamily="18" charset="0"/>
              </a:rPr>
              <a:t>   5.7. Ustalenia dotyczące sposobu monitorowania</a:t>
            </a:r>
          </a:p>
          <a:p>
            <a:r>
              <a:rPr lang="pl-PL" altLang="pl-PL">
                <a:solidFill>
                  <a:schemeClr val="tx1"/>
                </a:solidFill>
                <a:latin typeface="Times New Roman" panose="02020603050405020304" pitchFamily="18" charset="0"/>
              </a:rPr>
              <a:t>          zgodności z planem</a:t>
            </a:r>
          </a:p>
          <a:p>
            <a:endParaRPr lang="pl-PL" altLang="pl-PL" sz="1200">
              <a:solidFill>
                <a:schemeClr val="tx1"/>
              </a:solidFill>
              <a:latin typeface="Times New Roman" panose="02020603050405020304" pitchFamily="18" charset="0"/>
            </a:endParaRPr>
          </a:p>
          <a:p>
            <a:r>
              <a:rPr lang="pl-PL" altLang="pl-PL" sz="1600">
                <a:solidFill>
                  <a:schemeClr val="tx1"/>
                </a:solidFill>
                <a:latin typeface="Times New Roman" panose="02020603050405020304" pitchFamily="18" charset="0"/>
              </a:rPr>
              <a:t>...... </a:t>
            </a:r>
            <a:r>
              <a:rPr lang="pl-PL" altLang="pl-PL" sz="1600" i="1">
                <a:solidFill>
                  <a:schemeClr val="tx1"/>
                </a:solidFill>
                <a:latin typeface="Times New Roman" panose="02020603050405020304" pitchFamily="18" charset="0"/>
              </a:rPr>
              <a:t>na następnym slajdzie</a:t>
            </a:r>
            <a:endParaRPr lang="pl-PL" altLang="pl-PL" sz="1600">
              <a:solidFill>
                <a:schemeClr val="tx1"/>
              </a:solidFill>
              <a:latin typeface="Times New Roman" panose="02020603050405020304" pitchFamily="18" charset="0"/>
            </a:endParaRPr>
          </a:p>
        </p:txBody>
      </p:sp>
      <p:sp>
        <p:nvSpPr>
          <p:cNvPr id="28678" name="Line 6"/>
          <p:cNvSpPr>
            <a:spLocks noChangeShapeType="1"/>
          </p:cNvSpPr>
          <p:nvPr/>
        </p:nvSpPr>
        <p:spPr bwMode="auto">
          <a:xfrm>
            <a:off x="2217738" y="1738313"/>
            <a:ext cx="555625" cy="0"/>
          </a:xfrm>
          <a:prstGeom prst="line">
            <a:avLst/>
          </a:prstGeom>
          <a:noFill/>
          <a:ln w="76200">
            <a:solidFill>
              <a:srgbClr val="0027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8679" name="Text Box 7"/>
          <p:cNvSpPr txBox="1">
            <a:spLocks noChangeArrowheads="1"/>
          </p:cNvSpPr>
          <p:nvPr/>
        </p:nvSpPr>
        <p:spPr bwMode="auto">
          <a:xfrm>
            <a:off x="371475" y="3375025"/>
            <a:ext cx="1425575" cy="10064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solidFill>
                  <a:schemeClr val="tx1"/>
                </a:solidFill>
                <a:latin typeface="Times New Roman" panose="02020603050405020304" pitchFamily="18" charset="0"/>
              </a:rPr>
              <a:t>Zasadnicza</a:t>
            </a:r>
          </a:p>
          <a:p>
            <a:pPr algn="ctr"/>
            <a:r>
              <a:rPr lang="pl-PL" altLang="pl-PL" b="1">
                <a:solidFill>
                  <a:schemeClr val="tx1"/>
                </a:solidFill>
                <a:latin typeface="Times New Roman" panose="02020603050405020304" pitchFamily="18" charset="0"/>
              </a:rPr>
              <a:t>zawartość</a:t>
            </a:r>
          </a:p>
          <a:p>
            <a:pPr algn="ctr"/>
            <a:r>
              <a:rPr lang="pl-PL" altLang="pl-PL" b="1">
                <a:solidFill>
                  <a:schemeClr val="tx1"/>
                </a:solidFill>
                <a:latin typeface="Times New Roman" panose="02020603050405020304" pitchFamily="18" charset="0"/>
              </a:rPr>
              <a:t>dokumentu</a:t>
            </a:r>
          </a:p>
        </p:txBody>
      </p:sp>
      <p:sp>
        <p:nvSpPr>
          <p:cNvPr id="28680" name="Line 8"/>
          <p:cNvSpPr>
            <a:spLocks noChangeShapeType="1"/>
          </p:cNvSpPr>
          <p:nvPr/>
        </p:nvSpPr>
        <p:spPr bwMode="auto">
          <a:xfrm>
            <a:off x="2217738" y="3584575"/>
            <a:ext cx="555625" cy="0"/>
          </a:xfrm>
          <a:prstGeom prst="line">
            <a:avLst/>
          </a:prstGeom>
          <a:noFill/>
          <a:ln w="76200">
            <a:solidFill>
              <a:srgbClr val="0027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pl-PL" altLang="pl-PL" smtClean="0"/>
              <a:t>Spis treści PZJO (2)</a:t>
            </a:r>
          </a:p>
        </p:txBody>
      </p:sp>
      <p:sp>
        <p:nvSpPr>
          <p:cNvPr id="29699" name="Text Box 4"/>
          <p:cNvSpPr txBox="1">
            <a:spLocks noChangeArrowheads="1"/>
          </p:cNvSpPr>
          <p:nvPr/>
        </p:nvSpPr>
        <p:spPr bwMode="auto">
          <a:xfrm>
            <a:off x="2984500" y="890588"/>
            <a:ext cx="6159500" cy="415925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600" i="1">
                <a:solidFill>
                  <a:schemeClr val="tx1"/>
                </a:solidFill>
                <a:latin typeface="Times New Roman" panose="02020603050405020304" pitchFamily="18" charset="0"/>
              </a:rPr>
              <a:t>..... z poprzedniego slajdu</a:t>
            </a:r>
          </a:p>
          <a:p>
            <a:endParaRPr lang="pl-PL" altLang="pl-PL" sz="1000">
              <a:solidFill>
                <a:schemeClr val="tx1"/>
              </a:solidFill>
              <a:latin typeface="Times New Roman" panose="02020603050405020304" pitchFamily="18" charset="0"/>
            </a:endParaRPr>
          </a:p>
          <a:p>
            <a:r>
              <a:rPr lang="pl-PL" altLang="pl-PL" b="1">
                <a:solidFill>
                  <a:schemeClr val="tx1"/>
                </a:solidFill>
                <a:latin typeface="Times New Roman" panose="02020603050405020304" pitchFamily="18" charset="0"/>
              </a:rPr>
              <a:t>6. Przeglądy i audyty</a:t>
            </a:r>
          </a:p>
          <a:p>
            <a:r>
              <a:rPr lang="pl-PL" altLang="pl-PL" b="1">
                <a:solidFill>
                  <a:schemeClr val="tx1"/>
                </a:solidFill>
                <a:latin typeface="Times New Roman" panose="02020603050405020304" pitchFamily="18" charset="0"/>
              </a:rPr>
              <a:t>7. Testowanie</a:t>
            </a:r>
          </a:p>
          <a:p>
            <a:r>
              <a:rPr lang="pl-PL" altLang="pl-PL" b="1">
                <a:solidFill>
                  <a:schemeClr val="tx1"/>
                </a:solidFill>
                <a:latin typeface="Times New Roman" panose="02020603050405020304" pitchFamily="18" charset="0"/>
              </a:rPr>
              <a:t>8. Raportowanie problemów i akcje korygujące</a:t>
            </a:r>
          </a:p>
          <a:p>
            <a:r>
              <a:rPr lang="pl-PL" altLang="pl-PL" b="1">
                <a:solidFill>
                  <a:schemeClr val="tx1"/>
                </a:solidFill>
                <a:latin typeface="Times New Roman" panose="02020603050405020304" pitchFamily="18" charset="0"/>
              </a:rPr>
              <a:t>9. Narzędzia, techniki i metody</a:t>
            </a:r>
          </a:p>
          <a:p>
            <a:r>
              <a:rPr lang="pl-PL" altLang="pl-PL" b="1">
                <a:solidFill>
                  <a:schemeClr val="tx1"/>
                </a:solidFill>
                <a:latin typeface="Times New Roman" panose="02020603050405020304" pitchFamily="18" charset="0"/>
              </a:rPr>
              <a:t>10. Kontrola kodu</a:t>
            </a:r>
          </a:p>
          <a:p>
            <a:r>
              <a:rPr lang="pl-PL" altLang="pl-PL" b="1">
                <a:solidFill>
                  <a:schemeClr val="tx1"/>
                </a:solidFill>
                <a:latin typeface="Times New Roman" panose="02020603050405020304" pitchFamily="18" charset="0"/>
              </a:rPr>
              <a:t>11. Kontrola mediów</a:t>
            </a:r>
          </a:p>
          <a:p>
            <a:r>
              <a:rPr lang="pl-PL" altLang="pl-PL" b="1">
                <a:solidFill>
                  <a:schemeClr val="tx1"/>
                </a:solidFill>
                <a:latin typeface="Times New Roman" panose="02020603050405020304" pitchFamily="18" charset="0"/>
              </a:rPr>
              <a:t>12. Kontrola dostawców</a:t>
            </a:r>
          </a:p>
          <a:p>
            <a:r>
              <a:rPr lang="pl-PL" altLang="pl-PL" b="1">
                <a:solidFill>
                  <a:schemeClr val="tx1"/>
                </a:solidFill>
                <a:latin typeface="Times New Roman" panose="02020603050405020304" pitchFamily="18" charset="0"/>
              </a:rPr>
              <a:t>13. Zbieranie, pielęgnacja i utrzymanie zapisów</a:t>
            </a:r>
          </a:p>
          <a:p>
            <a:r>
              <a:rPr lang="pl-PL" altLang="pl-PL" b="1">
                <a:solidFill>
                  <a:schemeClr val="tx1"/>
                </a:solidFill>
                <a:latin typeface="Times New Roman" panose="02020603050405020304" pitchFamily="18" charset="0"/>
              </a:rPr>
              <a:t>14. Szkolenie</a:t>
            </a:r>
          </a:p>
          <a:p>
            <a:r>
              <a:rPr lang="pl-PL" altLang="pl-PL" b="1">
                <a:solidFill>
                  <a:schemeClr val="tx1"/>
                </a:solidFill>
                <a:latin typeface="Times New Roman" panose="02020603050405020304" pitchFamily="18" charset="0"/>
              </a:rPr>
              <a:t>15. Zarządzanie ryzykiem</a:t>
            </a:r>
          </a:p>
          <a:p>
            <a:r>
              <a:rPr lang="pl-PL" altLang="pl-PL" b="1">
                <a:solidFill>
                  <a:schemeClr val="tx1"/>
                </a:solidFill>
                <a:latin typeface="Times New Roman" panose="02020603050405020304" pitchFamily="18" charset="0"/>
              </a:rPr>
              <a:t>16. Przegląd pozostałej części projektu</a:t>
            </a:r>
          </a:p>
          <a:p>
            <a:r>
              <a:rPr lang="pl-PL" altLang="pl-PL" b="1">
                <a:solidFill>
                  <a:schemeClr val="tx1"/>
                </a:solidFill>
                <a:latin typeface="Times New Roman" panose="02020603050405020304" pitchFamily="18" charset="0"/>
              </a:rPr>
              <a:t>Dodatek A: Słownik pojęć i akronimów</a:t>
            </a:r>
          </a:p>
        </p:txBody>
      </p:sp>
      <p:sp>
        <p:nvSpPr>
          <p:cNvPr id="29700" name="Text Box 5"/>
          <p:cNvSpPr txBox="1">
            <a:spLocks noChangeArrowheads="1"/>
          </p:cNvSpPr>
          <p:nvPr/>
        </p:nvSpPr>
        <p:spPr bwMode="auto">
          <a:xfrm>
            <a:off x="371475" y="2460625"/>
            <a:ext cx="1425575" cy="1006475"/>
          </a:xfrm>
          <a:prstGeom prst="rect">
            <a:avLst/>
          </a:prstGeom>
          <a:solidFill>
            <a:srgbClr val="FF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000">
                <a:solidFill>
                  <a:schemeClr val="tx2"/>
                </a:solidFill>
                <a:latin typeface="Times New Roman CE" panose="02020603050405020304" pitchFamily="18" charset="0"/>
              </a:defRPr>
            </a:lvl1pPr>
            <a:lvl2pPr marL="742950" indent="-285750" defTabSz="762000">
              <a:defRPr sz="2000">
                <a:solidFill>
                  <a:schemeClr val="tx2"/>
                </a:solidFill>
                <a:latin typeface="Times New Roman CE" panose="02020603050405020304" pitchFamily="18" charset="0"/>
              </a:defRPr>
            </a:lvl2pPr>
            <a:lvl3pPr marL="1143000" indent="-228600" defTabSz="762000">
              <a:defRPr sz="2000">
                <a:solidFill>
                  <a:schemeClr val="tx2"/>
                </a:solidFill>
                <a:latin typeface="Times New Roman CE" panose="02020603050405020304" pitchFamily="18" charset="0"/>
              </a:defRPr>
            </a:lvl3pPr>
            <a:lvl4pPr marL="1600200" indent="-228600" defTabSz="762000">
              <a:defRPr sz="2000">
                <a:solidFill>
                  <a:schemeClr val="tx2"/>
                </a:solidFill>
                <a:latin typeface="Times New Roman CE" panose="02020603050405020304" pitchFamily="18" charset="0"/>
              </a:defRPr>
            </a:lvl4pPr>
            <a:lvl5pPr marL="2057400" indent="-228600" defTabSz="762000">
              <a:defRPr sz="2000">
                <a:solidFill>
                  <a:schemeClr val="tx2"/>
                </a:solidFill>
                <a:latin typeface="Times New Roman CE" panose="02020603050405020304" pitchFamily="18" charset="0"/>
              </a:defRPr>
            </a:lvl5pPr>
            <a:lvl6pPr marL="2514600" indent="-228600" defTabSz="7620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defTabSz="7620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defTabSz="7620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defTabSz="762000" eaLnBrk="0" fontAlgn="base" hangingPunct="0">
              <a:spcBef>
                <a:spcPct val="0"/>
              </a:spcBef>
              <a:spcAft>
                <a:spcPct val="0"/>
              </a:spcAft>
              <a:defRPr sz="2000">
                <a:solidFill>
                  <a:schemeClr val="tx2"/>
                </a:solidFill>
                <a:latin typeface="Times New Roman CE" panose="02020603050405020304" pitchFamily="18" charset="0"/>
              </a:defRPr>
            </a:lvl9pPr>
          </a:lstStyle>
          <a:p>
            <a:pPr algn="ctr"/>
            <a:r>
              <a:rPr lang="pl-PL" altLang="pl-PL" b="1">
                <a:solidFill>
                  <a:schemeClr val="tx1"/>
                </a:solidFill>
                <a:latin typeface="Times New Roman" panose="02020603050405020304" pitchFamily="18" charset="0"/>
              </a:rPr>
              <a:t>Zasadnicza</a:t>
            </a:r>
          </a:p>
          <a:p>
            <a:pPr algn="ctr"/>
            <a:r>
              <a:rPr lang="pl-PL" altLang="pl-PL" b="1">
                <a:solidFill>
                  <a:schemeClr val="tx1"/>
                </a:solidFill>
                <a:latin typeface="Times New Roman" panose="02020603050405020304" pitchFamily="18" charset="0"/>
              </a:rPr>
              <a:t>zawartość</a:t>
            </a:r>
          </a:p>
          <a:p>
            <a:pPr algn="ctr"/>
            <a:r>
              <a:rPr lang="pl-PL" altLang="pl-PL" b="1">
                <a:solidFill>
                  <a:schemeClr val="tx1"/>
                </a:solidFill>
                <a:latin typeface="Times New Roman" panose="02020603050405020304" pitchFamily="18" charset="0"/>
              </a:rPr>
              <a:t>dokumentu</a:t>
            </a:r>
          </a:p>
        </p:txBody>
      </p:sp>
      <p:sp>
        <p:nvSpPr>
          <p:cNvPr id="29701" name="Line 6"/>
          <p:cNvSpPr>
            <a:spLocks noChangeShapeType="1"/>
          </p:cNvSpPr>
          <p:nvPr/>
        </p:nvSpPr>
        <p:spPr bwMode="auto">
          <a:xfrm>
            <a:off x="2217738" y="2670175"/>
            <a:ext cx="555625" cy="0"/>
          </a:xfrm>
          <a:prstGeom prst="line">
            <a:avLst/>
          </a:prstGeom>
          <a:noFill/>
          <a:ln w="76200">
            <a:solidFill>
              <a:srgbClr val="00279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9702" name="Text Box 7"/>
          <p:cNvSpPr txBox="1">
            <a:spLocks noChangeArrowheads="1"/>
          </p:cNvSpPr>
          <p:nvPr/>
        </p:nvSpPr>
        <p:spPr bwMode="auto">
          <a:xfrm>
            <a:off x="341313" y="5153025"/>
            <a:ext cx="8839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Numeracja punktów nie powinna być zmieniana. Jeżeli pewien punkt nie ma treści, </a:t>
            </a:r>
          </a:p>
          <a:p>
            <a:r>
              <a:rPr lang="pl-PL" altLang="pl-PL"/>
              <a:t>powinna tam znajdować się informacja „Nie dotyczy”.</a:t>
            </a:r>
          </a:p>
          <a:p>
            <a:r>
              <a:rPr lang="pl-PL" altLang="pl-PL"/>
              <a:t>Informacje nie mieszczące się w tym spisie treści powinny być zawarte w dodatkach.</a:t>
            </a:r>
          </a:p>
          <a:p>
            <a:r>
              <a:rPr lang="pl-PL" altLang="pl-PL"/>
              <a:t>Punkty 3-15 powinny określać jak plany techniczne i zarządzania będą sprawdzane.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pl-PL" altLang="pl-PL" smtClean="0"/>
              <a:t>Spis treści PZJO - omówienie (1)</a:t>
            </a:r>
          </a:p>
        </p:txBody>
      </p:sp>
      <p:sp>
        <p:nvSpPr>
          <p:cNvPr id="30723" name="Text Box 3"/>
          <p:cNvSpPr txBox="1">
            <a:spLocks noChangeArrowheads="1"/>
          </p:cNvSpPr>
          <p:nvPr/>
        </p:nvSpPr>
        <p:spPr bwMode="auto">
          <a:xfrm>
            <a:off x="452438" y="1255713"/>
            <a:ext cx="8691562" cy="50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marL="342900" indent="-342900">
              <a:spcAft>
                <a:spcPct val="35000"/>
              </a:spcAft>
              <a:buFont typeface="Wingdings" panose="05000000000000000000" pitchFamily="2" charset="2"/>
              <a:buChar char="v"/>
              <a:defRPr/>
            </a:pPr>
            <a:r>
              <a:rPr lang="pl-PL" altLang="pl-PL" sz="2200" b="1" dirty="0" smtClean="0"/>
              <a:t>Cel</a:t>
            </a:r>
            <a:r>
              <a:rPr lang="pl-PL" altLang="pl-PL" sz="2200" dirty="0" smtClean="0"/>
              <a:t>. Sekcja ta powinna krótko określać: cel PZJO, rodzaj czytelnika, produkty programistyczne podlegające PZJO, zamierzone użycie oprogramowania, fazę cyklu życiowego, do którego PZJO się odnosi.</a:t>
            </a:r>
          </a:p>
          <a:p>
            <a:pPr marL="342900" indent="-342900">
              <a:spcAft>
                <a:spcPct val="35000"/>
              </a:spcAft>
              <a:buFont typeface="Wingdings" panose="05000000000000000000" pitchFamily="2" charset="2"/>
              <a:buChar char="v"/>
              <a:defRPr/>
            </a:pPr>
            <a:r>
              <a:rPr lang="pl-PL" altLang="pl-PL" sz="2200" b="1" dirty="0" smtClean="0"/>
              <a:t>Zarządzanie</a:t>
            </a:r>
            <a:r>
              <a:rPr lang="pl-PL" altLang="pl-PL" sz="2200" dirty="0" smtClean="0"/>
              <a:t>. Sekcja powinna opisywać organizację zarządzania jakością i związane z nią odpowiedzialności i role, bez określania przypisania ludzi do ról i bez określania pracochłonności i harmonogramu. Zalecana jest następująca struktura tego rozdziału: </a:t>
            </a:r>
          </a:p>
          <a:p>
            <a:pPr marL="640080" indent="-285750">
              <a:spcAft>
                <a:spcPct val="35000"/>
              </a:spcAft>
              <a:buFont typeface="Wingdings" panose="05000000000000000000" pitchFamily="2" charset="2"/>
              <a:buChar char="§"/>
              <a:defRPr/>
            </a:pPr>
            <a:r>
              <a:rPr lang="pl-PL" altLang="pl-PL" b="1" dirty="0" smtClean="0"/>
              <a:t>Organizacja</a:t>
            </a:r>
            <a:r>
              <a:rPr lang="pl-PL" altLang="pl-PL" dirty="0" smtClean="0"/>
              <a:t>: identyfikacja ról w organizacji (kierownik projektu, prowadzący zespołu, inżynierowie oprogramowania, bibliotekarze oprogramowania, prowadzący weryfikację i walidację , inżynier ZJO), opis związków pomiędzy rolami, opis interfejsu z organizacją użytkownika.</a:t>
            </a:r>
            <a:endParaRPr lang="pl-PL" altLang="pl-PL" b="1" dirty="0" smtClean="0"/>
          </a:p>
          <a:p>
            <a:pPr marL="640080" indent="-285750">
              <a:spcAft>
                <a:spcPct val="35000"/>
              </a:spcAft>
              <a:buFont typeface="Wingdings" panose="05000000000000000000" pitchFamily="2" charset="2"/>
              <a:buChar char="§"/>
              <a:defRPr/>
            </a:pPr>
            <a:r>
              <a:rPr lang="pl-PL" altLang="pl-PL" b="1" dirty="0" smtClean="0"/>
              <a:t>Zadania</a:t>
            </a:r>
            <a:r>
              <a:rPr lang="pl-PL" altLang="pl-PL" dirty="0" smtClean="0"/>
              <a:t>: Opisuje zadania ZJO, które będą wykonywane w tej fazie.</a:t>
            </a:r>
          </a:p>
          <a:p>
            <a:pPr marL="640080" indent="-285750">
              <a:spcAft>
                <a:spcPct val="35000"/>
              </a:spcAft>
              <a:buFont typeface="Wingdings" panose="05000000000000000000" pitchFamily="2" charset="2"/>
              <a:buChar char="§"/>
              <a:defRPr/>
            </a:pPr>
            <a:r>
              <a:rPr lang="pl-PL" altLang="pl-PL" b="1" dirty="0" smtClean="0"/>
              <a:t>Odpowiedzialności</a:t>
            </a:r>
            <a:r>
              <a:rPr lang="pl-PL" altLang="pl-PL" dirty="0" smtClean="0"/>
              <a:t>: Opisuje odpowiedzialność poszczególnych ról za poszczególne zadania oraz ustala kolejność wybranych zadań.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pl-PL" altLang="pl-PL" smtClean="0"/>
              <a:t>Spis treści PZJO - omówienie (2)</a:t>
            </a:r>
          </a:p>
        </p:txBody>
      </p:sp>
      <p:sp>
        <p:nvSpPr>
          <p:cNvPr id="31747" name="Text Box 3"/>
          <p:cNvSpPr txBox="1">
            <a:spLocks noChangeArrowheads="1"/>
          </p:cNvSpPr>
          <p:nvPr/>
        </p:nvSpPr>
        <p:spPr bwMode="auto">
          <a:xfrm>
            <a:off x="138113" y="874713"/>
            <a:ext cx="9005887"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35000"/>
              </a:spcAft>
              <a:buFont typeface="Wingdings" panose="05000000000000000000" pitchFamily="2" charset="2"/>
              <a:buChar char="v"/>
            </a:pPr>
            <a:r>
              <a:rPr lang="pl-PL" altLang="pl-PL" sz="2200" b="1"/>
              <a:t>Dokumentacja</a:t>
            </a:r>
            <a:r>
              <a:rPr lang="pl-PL" altLang="pl-PL" sz="2200"/>
              <a:t>. Identyfikuje wszystkie dokumenty, które będą wyprodukowane w tej fazie. Sekcja powinna ustalać jak te dokumenty będą sprawdzane na zgodność ze standardami.</a:t>
            </a:r>
          </a:p>
          <a:p>
            <a:pPr>
              <a:spcAft>
                <a:spcPct val="35000"/>
              </a:spcAft>
              <a:buFont typeface="Wingdings" panose="05000000000000000000" pitchFamily="2" charset="2"/>
              <a:buChar char="v"/>
            </a:pPr>
            <a:r>
              <a:rPr lang="pl-PL" altLang="pl-PL" sz="2200" b="1"/>
              <a:t>Standardy, konwencje metryki</a:t>
            </a:r>
            <a:r>
              <a:rPr lang="pl-PL" altLang="pl-PL" sz="2200"/>
              <a:t>. Opisuje je detalicznie lub zawiera odsyłacze do innych dokumentów.</a:t>
            </a:r>
          </a:p>
          <a:p>
            <a:pPr>
              <a:spcAft>
                <a:spcPct val="35000"/>
              </a:spcAft>
              <a:buFont typeface="Wingdings" panose="05000000000000000000" pitchFamily="2" charset="2"/>
              <a:buChar char="v"/>
            </a:pPr>
            <a:r>
              <a:rPr lang="pl-PL" altLang="pl-PL" sz="2200" b="1">
                <a:solidFill>
                  <a:schemeClr val="tx1"/>
                </a:solidFill>
                <a:latin typeface="Times New Roman" panose="02020603050405020304" pitchFamily="18" charset="0"/>
              </a:rPr>
              <a:t>Przeglądy i audyty</a:t>
            </a:r>
            <a:r>
              <a:rPr lang="pl-PL" altLang="pl-PL" sz="2200">
                <a:solidFill>
                  <a:schemeClr val="tx1"/>
                </a:solidFill>
                <a:latin typeface="Times New Roman" panose="02020603050405020304" pitchFamily="18" charset="0"/>
              </a:rPr>
              <a:t>. Identyfikuje techniczne przeglądy, przejścia, inspekcje, audyty mające zastosowanie w tej fazie, oraz cel każdego z nich. Opisuje sposoby monitorowania zgodności tych procedur z planem oraz rolę personelu ZJO w tych procedurach.</a:t>
            </a:r>
          </a:p>
          <a:p>
            <a:pPr>
              <a:spcAft>
                <a:spcPct val="35000"/>
              </a:spcAft>
              <a:buFont typeface="Wingdings" panose="05000000000000000000" pitchFamily="2" charset="2"/>
              <a:buChar char="v"/>
            </a:pPr>
            <a:r>
              <a:rPr lang="pl-PL" altLang="pl-PL" sz="2200" b="1">
                <a:solidFill>
                  <a:schemeClr val="tx1"/>
                </a:solidFill>
                <a:latin typeface="Times New Roman" panose="02020603050405020304" pitchFamily="18" charset="0"/>
              </a:rPr>
              <a:t>Testy</a:t>
            </a:r>
            <a:r>
              <a:rPr lang="pl-PL" altLang="pl-PL" sz="2200">
                <a:solidFill>
                  <a:schemeClr val="tx1"/>
                </a:solidFill>
                <a:latin typeface="Times New Roman" panose="02020603050405020304" pitchFamily="18" charset="0"/>
              </a:rPr>
              <a:t>. Opisuje w jaki sposób czynności weryfikacji i walidacji oprogramowania będą monitorowane i sprawdzane.</a:t>
            </a:r>
          </a:p>
          <a:p>
            <a:pPr>
              <a:spcAft>
                <a:spcPct val="35000"/>
              </a:spcAft>
              <a:buFont typeface="Wingdings" panose="05000000000000000000" pitchFamily="2" charset="2"/>
              <a:buChar char="v"/>
            </a:pPr>
            <a:r>
              <a:rPr lang="pl-PL" altLang="pl-PL" sz="2200" b="1">
                <a:solidFill>
                  <a:schemeClr val="tx1"/>
                </a:solidFill>
                <a:latin typeface="Times New Roman" panose="02020603050405020304" pitchFamily="18" charset="0"/>
              </a:rPr>
              <a:t>Raportowanie problemów i akcje korygujące</a:t>
            </a:r>
            <a:r>
              <a:rPr lang="pl-PL" altLang="pl-PL" sz="2200">
                <a:solidFill>
                  <a:schemeClr val="tx1"/>
                </a:solidFill>
                <a:latin typeface="Times New Roman" panose="02020603050405020304" pitchFamily="18" charset="0"/>
              </a:rPr>
              <a:t>. Identyfikuje procedury zgłaszania problemów oraz podejmowania akcji mających na celu usunięcie problemów. Może opisywać metryki stosowane do procedur zgłaszania problemów mające wpływ na jakość oprogramowania.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5738" y="5356225"/>
            <a:ext cx="8958262" cy="8540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3" name="Rectangle 3"/>
          <p:cNvSpPr>
            <a:spLocks noGrp="1" noChangeArrowheads="1"/>
          </p:cNvSpPr>
          <p:nvPr>
            <p:ph type="title"/>
          </p:nvPr>
        </p:nvSpPr>
        <p:spPr/>
        <p:txBody>
          <a:bodyPr/>
          <a:lstStyle/>
          <a:p>
            <a:r>
              <a:rPr lang="pl-PL" altLang="pl-PL" smtClean="0"/>
              <a:t>Trudności z oceną jakości oprogramowania</a:t>
            </a:r>
          </a:p>
        </p:txBody>
      </p:sp>
      <p:sp>
        <p:nvSpPr>
          <p:cNvPr id="5124" name="Text Box 4"/>
          <p:cNvSpPr txBox="1">
            <a:spLocks noChangeArrowheads="1"/>
          </p:cNvSpPr>
          <p:nvPr/>
        </p:nvSpPr>
        <p:spPr bwMode="auto">
          <a:xfrm>
            <a:off x="185738" y="971550"/>
            <a:ext cx="8958262" cy="51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marL="342900" indent="-342900">
              <a:spcBef>
                <a:spcPts val="600"/>
              </a:spcBef>
              <a:buFont typeface="Wingdings" panose="05000000000000000000" pitchFamily="2" charset="2"/>
              <a:buChar char="v"/>
              <a:defRPr/>
            </a:pPr>
            <a:r>
              <a:rPr lang="pl-PL" altLang="pl-PL" dirty="0" smtClean="0">
                <a:solidFill>
                  <a:schemeClr val="tx1"/>
                </a:solidFill>
                <a:latin typeface="Times New Roman" panose="02020603050405020304" pitchFamily="18" charset="0"/>
              </a:rPr>
              <a:t>Oceny jakości najczęściej muszą być znane zanim powstanie gotowy, działający produkt, co wyklucza zastosowanie obiektywnych metod pomiarowych.</a:t>
            </a:r>
          </a:p>
          <a:p>
            <a:pPr marL="342900" indent="-342900">
              <a:spcBef>
                <a:spcPts val="600"/>
              </a:spcBef>
              <a:buFont typeface="Wingdings" panose="05000000000000000000" pitchFamily="2" charset="2"/>
              <a:buChar char="v"/>
              <a:defRPr/>
            </a:pPr>
            <a:r>
              <a:rPr lang="pl-PL" altLang="pl-PL" dirty="0" smtClean="0">
                <a:solidFill>
                  <a:schemeClr val="tx1"/>
                </a:solidFill>
                <a:latin typeface="Times New Roman" panose="02020603050405020304" pitchFamily="18" charset="0"/>
              </a:rPr>
              <a:t>Wiele czynników składających się na jakość produktu jest niemierzalna. </a:t>
            </a:r>
          </a:p>
          <a:p>
            <a:pPr marL="342900" indent="-342900">
              <a:spcBef>
                <a:spcPts val="600"/>
              </a:spcBef>
              <a:buFont typeface="Wingdings" panose="05000000000000000000" pitchFamily="2" charset="2"/>
              <a:buChar char="v"/>
              <a:defRPr/>
            </a:pPr>
            <a:r>
              <a:rPr lang="pl-PL" altLang="pl-PL" dirty="0" smtClean="0">
                <a:solidFill>
                  <a:schemeClr val="tx1"/>
                </a:solidFill>
                <a:latin typeface="Times New Roman" panose="02020603050405020304" pitchFamily="18" charset="0"/>
              </a:rPr>
              <a:t>Produkty programistyczne są złożone i wieloaspektowe, co powoduje trudności w wyodrębnieniu cech mierzalnych, które odzwierciedlałyby istotne aspekty jakości.</a:t>
            </a:r>
          </a:p>
          <a:p>
            <a:pPr marL="342900" indent="-342900">
              <a:spcBef>
                <a:spcPts val="600"/>
              </a:spcBef>
              <a:buFont typeface="Wingdings" panose="05000000000000000000" pitchFamily="2" charset="2"/>
              <a:buChar char="v"/>
              <a:defRPr/>
            </a:pPr>
            <a:r>
              <a:rPr lang="pl-PL" altLang="pl-PL" dirty="0" smtClean="0">
                <a:solidFill>
                  <a:schemeClr val="tx1"/>
                </a:solidFill>
                <a:latin typeface="Times New Roman" panose="02020603050405020304" pitchFamily="18" charset="0"/>
              </a:rPr>
              <a:t>Produkty programistyczne mogą działać w różnych zastosowaniach, o różnej skali. Pomiary jakości mogą okazać się nieadekwatne przy zmianie skali (np. zwiększonej liczbie danych lub użytkowników), w innym środowisku, itp. </a:t>
            </a:r>
          </a:p>
          <a:p>
            <a:pPr marL="342900" indent="-342900">
              <a:spcBef>
                <a:spcPts val="600"/>
              </a:spcBef>
              <a:buFont typeface="Wingdings" panose="05000000000000000000" pitchFamily="2" charset="2"/>
              <a:buChar char="v"/>
              <a:defRPr/>
            </a:pPr>
            <a:r>
              <a:rPr lang="pl-PL" altLang="pl-PL" dirty="0" smtClean="0">
                <a:solidFill>
                  <a:schemeClr val="tx1"/>
                </a:solidFill>
                <a:latin typeface="Times New Roman" panose="02020603050405020304" pitchFamily="18" charset="0"/>
              </a:rPr>
              <a:t>Pomiary mogą okazać się bardzo kosztowne, czasochłonne lub niewykonalne (z powodu niemożliwości stworzenia środowiska pomiarowego przed wdrożeniem); </a:t>
            </a:r>
          </a:p>
          <a:p>
            <a:pPr marL="342900" indent="-342900">
              <a:spcBef>
                <a:spcPts val="600"/>
              </a:spcBef>
              <a:buFont typeface="Wingdings" panose="05000000000000000000" pitchFamily="2" charset="2"/>
              <a:buChar char="v"/>
              <a:defRPr/>
            </a:pPr>
            <a:r>
              <a:rPr lang="pl-PL" altLang="pl-PL" dirty="0" smtClean="0">
                <a:solidFill>
                  <a:schemeClr val="tx1"/>
                </a:solidFill>
                <a:latin typeface="Times New Roman" panose="02020603050405020304" pitchFamily="18" charset="0"/>
              </a:rPr>
              <a:t>Nie ma zgody co do tego, w jaki sposób pomierzone cechy danego produktu składają się na ogólny wskaźnik jego jakości.</a:t>
            </a:r>
          </a:p>
          <a:p>
            <a:pPr>
              <a:spcBef>
                <a:spcPts val="600"/>
              </a:spcBef>
              <a:defRPr/>
            </a:pPr>
            <a:endParaRPr lang="pl-PL" altLang="pl-PL" dirty="0" smtClean="0">
              <a:solidFill>
                <a:schemeClr val="tx1"/>
              </a:solidFill>
              <a:latin typeface="Times New Roman" panose="02020603050405020304" pitchFamily="18" charset="0"/>
            </a:endParaRPr>
          </a:p>
          <a:p>
            <a:pPr>
              <a:defRPr/>
            </a:pPr>
            <a:r>
              <a:rPr lang="pl-PL" altLang="pl-PL" b="1" dirty="0" smtClean="0">
                <a:solidFill>
                  <a:schemeClr val="tx1"/>
                </a:solidFill>
                <a:latin typeface="Times New Roman" panose="02020603050405020304" pitchFamily="18" charset="0"/>
              </a:rPr>
              <a:t>Oceny jakości produktów programistycznych są skazane na metody spekulacyjne, oparte na uproszczeniach oraz dodatkowych założeniach.</a:t>
            </a:r>
            <a:endParaRPr lang="pl-PL" altLang="pl-PL" b="1"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pl-PL" altLang="pl-PL" smtClean="0"/>
              <a:t>Spis treści PZJO - omówienie (3)</a:t>
            </a:r>
          </a:p>
        </p:txBody>
      </p:sp>
      <p:sp>
        <p:nvSpPr>
          <p:cNvPr id="32771" name="Text Box 3"/>
          <p:cNvSpPr txBox="1">
            <a:spLocks noChangeArrowheads="1"/>
          </p:cNvSpPr>
          <p:nvPr/>
        </p:nvSpPr>
        <p:spPr bwMode="auto">
          <a:xfrm>
            <a:off x="200025" y="942975"/>
            <a:ext cx="8943975" cy="552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35000"/>
              </a:spcAft>
              <a:buFont typeface="Wingdings" panose="05000000000000000000" pitchFamily="2" charset="2"/>
              <a:buChar char="v"/>
            </a:pPr>
            <a:r>
              <a:rPr lang="pl-PL" altLang="pl-PL" sz="2200" b="1"/>
              <a:t>Kontrola kodu</a:t>
            </a:r>
            <a:r>
              <a:rPr lang="pl-PL" altLang="pl-PL" sz="2200"/>
              <a:t>. Procedury stosowane do pielęgnacji, przechowywania, zabezpieczania i dokumentowania kodu oprogramowania.</a:t>
            </a:r>
          </a:p>
          <a:p>
            <a:pPr>
              <a:spcAft>
                <a:spcPct val="35000"/>
              </a:spcAft>
              <a:buFont typeface="Wingdings" panose="05000000000000000000" pitchFamily="2" charset="2"/>
              <a:buChar char="v"/>
            </a:pPr>
            <a:r>
              <a:rPr lang="pl-PL" altLang="pl-PL" sz="2200" b="1"/>
              <a:t>Kontrola mediów</a:t>
            </a:r>
            <a:r>
              <a:rPr lang="pl-PL" altLang="pl-PL" sz="2200"/>
              <a:t>. Dotyczy mediów, na których oprogramowanie i dokumentacja będą przechowywane.</a:t>
            </a:r>
            <a:endParaRPr lang="pl-PL" altLang="pl-PL" sz="2200">
              <a:solidFill>
                <a:schemeClr val="tx1"/>
              </a:solidFill>
              <a:latin typeface="Times New Roman" panose="02020603050405020304" pitchFamily="18" charset="0"/>
            </a:endParaRPr>
          </a:p>
          <a:p>
            <a:pPr>
              <a:spcAft>
                <a:spcPct val="35000"/>
              </a:spcAft>
              <a:buFont typeface="Wingdings" panose="05000000000000000000" pitchFamily="2" charset="2"/>
              <a:buChar char="v"/>
            </a:pPr>
            <a:r>
              <a:rPr lang="pl-PL" altLang="pl-PL" sz="2200" b="1">
                <a:solidFill>
                  <a:schemeClr val="tx1"/>
                </a:solidFill>
                <a:latin typeface="Times New Roman" panose="02020603050405020304" pitchFamily="18" charset="0"/>
              </a:rPr>
              <a:t>Kontrola dostawców</a:t>
            </a:r>
            <a:r>
              <a:rPr lang="pl-PL" altLang="pl-PL" sz="2200">
                <a:solidFill>
                  <a:schemeClr val="tx1"/>
                </a:solidFill>
                <a:latin typeface="Times New Roman" panose="02020603050405020304" pitchFamily="18" charset="0"/>
              </a:rPr>
              <a:t>. Procedury stosowane do kontroli zewnętrznych organizacji lub osób, które rozwijają lub dostarczają oprogramowanie niezbędne dla projektu. Procedury powinny określać standardy, które mają być stosowane przez dostawców, oraz powinny określać sposoby kontroli przestrzegania tych standardów. </a:t>
            </a:r>
          </a:p>
          <a:p>
            <a:pPr>
              <a:spcAft>
                <a:spcPct val="35000"/>
              </a:spcAft>
              <a:buFont typeface="Wingdings" panose="05000000000000000000" pitchFamily="2" charset="2"/>
              <a:buChar char="v"/>
            </a:pPr>
            <a:r>
              <a:rPr lang="pl-PL" altLang="pl-PL" sz="2200" b="1">
                <a:solidFill>
                  <a:schemeClr val="tx1"/>
                </a:solidFill>
                <a:latin typeface="Times New Roman" panose="02020603050405020304" pitchFamily="18" charset="0"/>
              </a:rPr>
              <a:t>Zbieranie, pielęgnacja i utrzymanie zapisów</a:t>
            </a:r>
            <a:r>
              <a:rPr lang="pl-PL" altLang="pl-PL" sz="2200">
                <a:solidFill>
                  <a:schemeClr val="tx1"/>
                </a:solidFill>
                <a:latin typeface="Times New Roman" panose="02020603050405020304" pitchFamily="18" charset="0"/>
              </a:rPr>
              <a:t>. Identyfikuje procedury stosowane do przechowywania informacji zebranych ze wszelkich aktywności, takich jak spotkania, przeglądy, przejścia, audyty, notatki, korespondencja. Powinny określać gdzie te informacje/dokumenty są przechowywane i jak długo, oraz określać sposób dostępu do tych informacji.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ytuł 1"/>
          <p:cNvSpPr>
            <a:spLocks noGrp="1"/>
          </p:cNvSpPr>
          <p:nvPr>
            <p:ph type="title"/>
          </p:nvPr>
        </p:nvSpPr>
        <p:spPr/>
        <p:txBody>
          <a:bodyPr/>
          <a:lstStyle/>
          <a:p>
            <a:r>
              <a:rPr lang="pl-PL" altLang="pl-PL" smtClean="0"/>
              <a:t>Metody zapewnienia jakości w projektach</a:t>
            </a:r>
          </a:p>
        </p:txBody>
      </p:sp>
      <p:sp>
        <p:nvSpPr>
          <p:cNvPr id="6147" name="pole tekstowe 2"/>
          <p:cNvSpPr txBox="1">
            <a:spLocks noChangeArrowheads="1"/>
          </p:cNvSpPr>
          <p:nvPr/>
        </p:nvSpPr>
        <p:spPr bwMode="auto">
          <a:xfrm>
            <a:off x="595313" y="906463"/>
            <a:ext cx="82137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Opierają się na </a:t>
            </a:r>
            <a:r>
              <a:rPr lang="pl-PL" altLang="pl-PL" sz="2400" b="1">
                <a:solidFill>
                  <a:srgbClr val="FF0000"/>
                </a:solidFill>
              </a:rPr>
              <a:t>dyscyplinie</a:t>
            </a:r>
            <a:r>
              <a:rPr lang="pl-PL" altLang="pl-PL" sz="2400" b="1"/>
              <a:t> całości procesu, raczej niż na pomiarach efektów procesów.</a:t>
            </a:r>
          </a:p>
        </p:txBody>
      </p:sp>
      <p:sp>
        <p:nvSpPr>
          <p:cNvPr id="6148" name="pole tekstowe 3"/>
          <p:cNvSpPr txBox="1">
            <a:spLocks noChangeArrowheads="1"/>
          </p:cNvSpPr>
          <p:nvPr/>
        </p:nvSpPr>
        <p:spPr bwMode="auto">
          <a:xfrm>
            <a:off x="266700" y="1890713"/>
            <a:ext cx="8755063"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ts val="1200"/>
              </a:spcBef>
              <a:buFont typeface="Wingdings" panose="05000000000000000000" pitchFamily="2" charset="2"/>
              <a:buChar char="v"/>
            </a:pPr>
            <a:r>
              <a:rPr lang="pl-PL" altLang="pl-PL" sz="2200"/>
              <a:t>Pomiary są istotne, o ile dadzą się przeprowadzić.</a:t>
            </a:r>
          </a:p>
          <a:p>
            <a:pPr>
              <a:spcBef>
                <a:spcPts val="1200"/>
              </a:spcBef>
              <a:buFont typeface="Wingdings" panose="05000000000000000000" pitchFamily="2" charset="2"/>
              <a:buChar char="v"/>
            </a:pPr>
            <a:r>
              <a:rPr lang="pl-PL" altLang="pl-PL" sz="2200"/>
              <a:t>Obowiązuje założenie, że brak dyscypliny, bałagan, brak kontroli podczas dowolnego procesu jest czynnikiem uniemożliwiającym jakościowe wykonanie produktu lub usługi.</a:t>
            </a:r>
          </a:p>
          <a:p>
            <a:pPr>
              <a:spcBef>
                <a:spcPts val="1200"/>
              </a:spcBef>
              <a:buFont typeface="Wingdings" panose="05000000000000000000" pitchFamily="2" charset="2"/>
              <a:buChar char="v"/>
            </a:pPr>
            <a:r>
              <a:rPr lang="pl-PL" altLang="pl-PL" sz="2200"/>
              <a:t>Z tego oczywiście </a:t>
            </a:r>
            <a:r>
              <a:rPr lang="pl-PL" altLang="pl-PL" sz="2200" b="1"/>
              <a:t>nie wynika</a:t>
            </a:r>
            <a:r>
              <a:rPr lang="pl-PL" altLang="pl-PL" sz="2200"/>
              <a:t>, że dyscyplina, kontrola i porządek zapewniają jakość.</a:t>
            </a:r>
          </a:p>
          <a:p>
            <a:pPr>
              <a:spcBef>
                <a:spcPts val="1200"/>
              </a:spcBef>
              <a:buFont typeface="Wingdings" panose="05000000000000000000" pitchFamily="2" charset="2"/>
              <a:buChar char="v"/>
            </a:pPr>
            <a:r>
              <a:rPr lang="pl-PL" altLang="pl-PL" sz="2200"/>
              <a:t>Ale w zarządzaniu jakością w projektach nie istnieją inne, lepsze metody.</a:t>
            </a:r>
          </a:p>
          <a:p>
            <a:pPr>
              <a:spcBef>
                <a:spcPts val="1200"/>
              </a:spcBef>
              <a:buFont typeface="Wingdings" panose="05000000000000000000" pitchFamily="2" charset="2"/>
              <a:buChar char="v"/>
            </a:pPr>
            <a:r>
              <a:rPr lang="pl-PL" altLang="pl-PL" sz="2200"/>
              <a:t>W zarządzaniu projektami metody zapewnienia jakości mało zależą od dziedziny wytwarzania lub usługi, zatem normy jakości również w dużym stopniu są niezależnie od dziedziny (np. ISO 9000, Prince -2,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smtClean="0"/>
              <a:t>TQM - zarządzanie przez jakość</a:t>
            </a:r>
          </a:p>
        </p:txBody>
      </p:sp>
      <p:sp>
        <p:nvSpPr>
          <p:cNvPr id="7171" name="Text Box 7"/>
          <p:cNvSpPr txBox="1">
            <a:spLocks noChangeArrowheads="1"/>
          </p:cNvSpPr>
          <p:nvPr/>
        </p:nvSpPr>
        <p:spPr bwMode="auto">
          <a:xfrm>
            <a:off x="117475" y="1022350"/>
            <a:ext cx="902652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45000"/>
              </a:spcBef>
              <a:buFont typeface="Wingdings" panose="05000000000000000000" pitchFamily="2" charset="2"/>
              <a:buChar char="v"/>
            </a:pPr>
            <a:r>
              <a:rPr lang="pl-PL" altLang="pl-PL">
                <a:solidFill>
                  <a:schemeClr val="tx1"/>
                </a:solidFill>
                <a:latin typeface="Times New Roman" panose="02020603050405020304" pitchFamily="18" charset="0"/>
              </a:rPr>
              <a:t>W latach 50-tych produkty japońskie uważano za buble (tak jak obecnie niektórzy postrzegają wyroby chińskie)</a:t>
            </a:r>
          </a:p>
          <a:p>
            <a:pPr>
              <a:spcBef>
                <a:spcPct val="45000"/>
              </a:spcBef>
              <a:buFont typeface="Wingdings" panose="05000000000000000000" pitchFamily="2" charset="2"/>
              <a:buChar char="v"/>
            </a:pPr>
            <a:r>
              <a:rPr lang="pl-PL" altLang="pl-PL">
                <a:solidFill>
                  <a:schemeClr val="tx1"/>
                </a:solidFill>
                <a:latin typeface="Times New Roman" panose="02020603050405020304" pitchFamily="18" charset="0"/>
              </a:rPr>
              <a:t>Koncepcja TQM została zaproponowania przez Japończyka </a:t>
            </a:r>
            <a:r>
              <a:rPr lang="pl-PL" altLang="pl-PL" b="1">
                <a:solidFill>
                  <a:schemeClr val="tx1"/>
                </a:solidFill>
                <a:latin typeface="Times New Roman" panose="02020603050405020304" pitchFamily="18" charset="0"/>
              </a:rPr>
              <a:t>Eiji Toyodę</a:t>
            </a:r>
            <a:r>
              <a:rPr lang="pl-PL" altLang="pl-PL">
                <a:solidFill>
                  <a:schemeClr val="tx1"/>
                </a:solidFill>
                <a:latin typeface="Times New Roman" panose="02020603050405020304" pitchFamily="18" charset="0"/>
              </a:rPr>
              <a:t> dla potrzeb naprawy prestiżu japońskiego przemysłu motoryzacyjnego - 1950 r. </a:t>
            </a:r>
          </a:p>
          <a:p>
            <a:pPr>
              <a:spcBef>
                <a:spcPct val="45000"/>
              </a:spcBef>
              <a:buFont typeface="Wingdings" panose="05000000000000000000" pitchFamily="2" charset="2"/>
              <a:buChar char="v"/>
            </a:pPr>
            <a:r>
              <a:rPr lang="pl-PL" altLang="pl-PL">
                <a:solidFill>
                  <a:schemeClr val="tx1"/>
                </a:solidFill>
                <a:latin typeface="Times New Roman" panose="02020603050405020304" pitchFamily="18" charset="0"/>
              </a:rPr>
              <a:t>Główna myśl TQM mówiła o tym, że w związku z tym, że to klient stanowi o rentowności przedsiębiorstwa, to należy tak sterować wszystkimi fazami procesu produkcyjnego wyrobu, aby klient był zadowolony z jakości tego wyrobu,</a:t>
            </a:r>
          </a:p>
          <a:p>
            <a:pPr>
              <a:spcBef>
                <a:spcPct val="45000"/>
              </a:spcBef>
              <a:buFont typeface="Wingdings" panose="05000000000000000000" pitchFamily="2" charset="2"/>
              <a:buChar char="v"/>
            </a:pPr>
            <a:r>
              <a:rPr lang="pl-PL" altLang="pl-PL">
                <a:solidFill>
                  <a:schemeClr val="tx1"/>
                </a:solidFill>
                <a:latin typeface="Times New Roman" panose="02020603050405020304" pitchFamily="18" charset="0"/>
              </a:rPr>
              <a:t>TQM została rozwinięta przez amerykanów (W.E.Deming, P.Crosby, J.M.Juran, A.V.Feigenbaum), japończyków (E.Toyoda, M.Imai, K.Ishikawa) i brytyjczyka (J.Oaklanda),</a:t>
            </a:r>
          </a:p>
          <a:p>
            <a:pPr>
              <a:spcBef>
                <a:spcPct val="45000"/>
              </a:spcBef>
              <a:buFont typeface="Wingdings" panose="05000000000000000000" pitchFamily="2" charset="2"/>
              <a:buChar char="v"/>
            </a:pPr>
            <a:r>
              <a:rPr lang="pl-PL" altLang="pl-PL">
                <a:solidFill>
                  <a:schemeClr val="tx1"/>
                </a:solidFill>
                <a:latin typeface="Times New Roman" panose="02020603050405020304" pitchFamily="18" charset="0"/>
              </a:rPr>
              <a:t>Każdy z powyższych autorów zdefiniował własne zasady TQM. Wszystkie one obracają się jednak wokół zasady Toyody: „Jakość jest najważniejszym kryterium oceny przydatności produktów dla klienta, a to właśnie klient umożliwia funkcjonowanie wytwórcy tych produktów”. </a:t>
            </a:r>
          </a:p>
          <a:p>
            <a:pPr>
              <a:spcBef>
                <a:spcPct val="45000"/>
              </a:spcBef>
              <a:buFont typeface="Wingdings" panose="05000000000000000000" pitchFamily="2" charset="2"/>
              <a:buChar char="v"/>
            </a:pPr>
            <a:r>
              <a:rPr lang="pl-PL" altLang="pl-PL">
                <a:solidFill>
                  <a:schemeClr val="tx1"/>
                </a:solidFill>
                <a:latin typeface="Times New Roman" panose="02020603050405020304" pitchFamily="18" charset="0"/>
              </a:rPr>
              <a:t>Producent wytwarzający produkty kiepskie powinien wypaść z rynku.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l-PL" altLang="pl-PL" smtClean="0"/>
              <a:t>Jakość w terminologii ISO 9000</a:t>
            </a:r>
          </a:p>
        </p:txBody>
      </p:sp>
      <p:sp>
        <p:nvSpPr>
          <p:cNvPr id="8195" name="Text Box 3"/>
          <p:cNvSpPr txBox="1">
            <a:spLocks noChangeArrowheads="1"/>
          </p:cNvSpPr>
          <p:nvPr/>
        </p:nvSpPr>
        <p:spPr bwMode="auto">
          <a:xfrm>
            <a:off x="312738" y="906463"/>
            <a:ext cx="867727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40000"/>
              </a:spcBef>
              <a:buFont typeface="Wingdings" panose="05000000000000000000" pitchFamily="2" charset="2"/>
              <a:buChar char="v"/>
            </a:pPr>
            <a:r>
              <a:rPr lang="pl-PL" altLang="pl-PL" b="1" u="sng">
                <a:solidFill>
                  <a:schemeClr val="tx1"/>
                </a:solidFill>
                <a:latin typeface="Times New Roman" panose="02020603050405020304" pitchFamily="18" charset="0"/>
              </a:rPr>
              <a:t>jakość</a:t>
            </a:r>
            <a:r>
              <a:rPr lang="pl-PL" altLang="pl-PL">
                <a:solidFill>
                  <a:schemeClr val="tx1"/>
                </a:solidFill>
                <a:latin typeface="Times New Roman" panose="02020603050405020304" pitchFamily="18" charset="0"/>
              </a:rPr>
              <a:t> - ogół cech i właściwości wyrobu lub usługi decydujący o zdolności wyrobu lub usługi do zaspokojenia stwierdzonych lub przewidywanych potrzeb użytkownika produktu</a:t>
            </a:r>
          </a:p>
          <a:p>
            <a:pPr>
              <a:spcBef>
                <a:spcPct val="40000"/>
              </a:spcBef>
              <a:buFont typeface="Wingdings" panose="05000000000000000000" pitchFamily="2" charset="2"/>
              <a:buChar char="v"/>
            </a:pPr>
            <a:r>
              <a:rPr lang="pl-PL" altLang="pl-PL" b="1" u="sng">
                <a:solidFill>
                  <a:schemeClr val="tx1"/>
                </a:solidFill>
                <a:latin typeface="Times New Roman" panose="02020603050405020304" pitchFamily="18" charset="0"/>
              </a:rPr>
              <a:t>system jakości</a:t>
            </a:r>
            <a:r>
              <a:rPr lang="pl-PL" altLang="pl-PL">
                <a:solidFill>
                  <a:schemeClr val="tx1"/>
                </a:solidFill>
                <a:latin typeface="Times New Roman" panose="02020603050405020304" pitchFamily="18" charset="0"/>
              </a:rPr>
              <a:t> - odpowiednio zbudowana struktura organizacyjna z jednoznacznym podziałem odpowiedzialności, określeniem procedur, procesów i zasobów, umożliwiających wdrożenie tzw. z</a:t>
            </a:r>
            <a:r>
              <a:rPr lang="pl-PL" altLang="pl-PL" i="1">
                <a:solidFill>
                  <a:schemeClr val="tx1"/>
                </a:solidFill>
                <a:latin typeface="Times New Roman" panose="02020603050405020304" pitchFamily="18" charset="0"/>
              </a:rPr>
              <a:t>arządzania jakością</a:t>
            </a:r>
            <a:r>
              <a:rPr lang="pl-PL" altLang="pl-PL">
                <a:solidFill>
                  <a:schemeClr val="tx1"/>
                </a:solidFill>
                <a:latin typeface="Times New Roman" panose="02020603050405020304" pitchFamily="18" charset="0"/>
              </a:rPr>
              <a:t> </a:t>
            </a:r>
          </a:p>
          <a:p>
            <a:pPr>
              <a:spcBef>
                <a:spcPct val="40000"/>
              </a:spcBef>
              <a:buFont typeface="Wingdings" panose="05000000000000000000" pitchFamily="2" charset="2"/>
              <a:buChar char="v"/>
            </a:pPr>
            <a:r>
              <a:rPr lang="pl-PL" altLang="pl-PL" b="1" u="sng">
                <a:solidFill>
                  <a:schemeClr val="tx1"/>
                </a:solidFill>
                <a:latin typeface="Times New Roman" panose="02020603050405020304" pitchFamily="18" charset="0"/>
              </a:rPr>
              <a:t>zarządzanie jakością</a:t>
            </a:r>
            <a:r>
              <a:rPr lang="pl-PL" altLang="pl-PL">
                <a:solidFill>
                  <a:schemeClr val="tx1"/>
                </a:solidFill>
                <a:latin typeface="Times New Roman" panose="02020603050405020304" pitchFamily="18" charset="0"/>
              </a:rPr>
              <a:t> - jest związane z aspektem całości funkcji zarządzania organizacji, który jest decydujący w określaniu i wdrażaniu </a:t>
            </a:r>
            <a:r>
              <a:rPr lang="pl-PL" altLang="pl-PL" i="1">
                <a:solidFill>
                  <a:schemeClr val="tx1"/>
                </a:solidFill>
                <a:latin typeface="Times New Roman" panose="02020603050405020304" pitchFamily="18" charset="0"/>
              </a:rPr>
              <a:t>polityki jakości</a:t>
            </a:r>
            <a:endParaRPr lang="pl-PL" altLang="pl-PL">
              <a:solidFill>
                <a:schemeClr val="tx1"/>
              </a:solidFill>
              <a:latin typeface="Times New Roman" panose="02020603050405020304" pitchFamily="18" charset="0"/>
            </a:endParaRPr>
          </a:p>
          <a:p>
            <a:pPr>
              <a:spcBef>
                <a:spcPct val="40000"/>
              </a:spcBef>
              <a:buFont typeface="Wingdings" panose="05000000000000000000" pitchFamily="2" charset="2"/>
              <a:buChar char="v"/>
            </a:pPr>
            <a:r>
              <a:rPr lang="pl-PL" altLang="pl-PL" b="1" u="sng">
                <a:solidFill>
                  <a:schemeClr val="tx1"/>
                </a:solidFill>
                <a:latin typeface="Times New Roman" panose="02020603050405020304" pitchFamily="18" charset="0"/>
              </a:rPr>
              <a:t>polityka jakości</a:t>
            </a:r>
            <a:r>
              <a:rPr lang="pl-PL" altLang="pl-PL">
                <a:solidFill>
                  <a:schemeClr val="tx1"/>
                </a:solidFill>
                <a:latin typeface="Times New Roman" panose="02020603050405020304" pitchFamily="18" charset="0"/>
              </a:rPr>
              <a:t> - ogół zamierzeń i kierunków działań organizacji dotyczących jakości, w sposób formalny wyrażony przez najwyższe kierownictwo organizacji, będącej systemem jakości</a:t>
            </a:r>
          </a:p>
          <a:p>
            <a:pPr>
              <a:spcBef>
                <a:spcPct val="40000"/>
              </a:spcBef>
              <a:buFont typeface="Wingdings" panose="05000000000000000000" pitchFamily="2" charset="2"/>
              <a:buChar char="v"/>
            </a:pPr>
            <a:r>
              <a:rPr lang="pl-PL" altLang="pl-PL" b="1" u="sng">
                <a:solidFill>
                  <a:schemeClr val="tx1"/>
                </a:solidFill>
                <a:latin typeface="Times New Roman" panose="02020603050405020304" pitchFamily="18" charset="0"/>
              </a:rPr>
              <a:t>audyt jakości</a:t>
            </a:r>
            <a:r>
              <a:rPr lang="pl-PL" altLang="pl-PL">
                <a:solidFill>
                  <a:schemeClr val="tx1"/>
                </a:solidFill>
                <a:latin typeface="Times New Roman" panose="02020603050405020304" pitchFamily="18" charset="0"/>
              </a:rPr>
              <a:t> - systematyczne i niezależne badanie, mające określić, czy działania dotyczące jakości i ich wyniki odpowiadają zaplanowanym ustaleniom, czy te ustalenia są skutecznie realizowane i czy pozwalają na osiągnięcie odpowiedniego </a:t>
            </a:r>
            <a:r>
              <a:rPr lang="pl-PL" altLang="pl-PL" i="1">
                <a:solidFill>
                  <a:schemeClr val="tx1"/>
                </a:solidFill>
                <a:latin typeface="Times New Roman" panose="02020603050405020304" pitchFamily="18" charset="0"/>
              </a:rPr>
              <a:t>poziomu jakości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298450" y="1035050"/>
            <a:ext cx="8845550" cy="774700"/>
          </a:xfrm>
          <a:prstGeom prst="rect">
            <a:avLst/>
          </a:prstGeom>
          <a:solidFill>
            <a:srgbClr val="FFFFCC"/>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20000"/>
              </a:spcBef>
            </a:pPr>
            <a:r>
              <a:rPr lang="pl-PL" altLang="pl-PL" sz="2400" b="1">
                <a:solidFill>
                  <a:schemeClr val="tx1"/>
                </a:solidFill>
                <a:latin typeface="Times New Roman" panose="02020603050405020304" pitchFamily="18" charset="0"/>
              </a:rPr>
              <a:t>Polityka jakości</a:t>
            </a:r>
            <a:r>
              <a:rPr lang="pl-PL" altLang="pl-PL">
                <a:solidFill>
                  <a:schemeClr val="tx1"/>
                </a:solidFill>
                <a:latin typeface="Times New Roman" panose="02020603050405020304" pitchFamily="18" charset="0"/>
              </a:rPr>
              <a:t> to ogólne intencje i zamierzenia  danej organizacji w odniesieniu do jakości [ISO8402] wyrażana w sposób formalny przez zarząd firmy.</a:t>
            </a:r>
          </a:p>
        </p:txBody>
      </p:sp>
      <p:sp>
        <p:nvSpPr>
          <p:cNvPr id="9219" name="Rectangle 6"/>
          <p:cNvSpPr>
            <a:spLocks noGrp="1" noChangeArrowheads="1"/>
          </p:cNvSpPr>
          <p:nvPr>
            <p:ph type="title"/>
          </p:nvPr>
        </p:nvSpPr>
        <p:spPr/>
        <p:txBody>
          <a:bodyPr/>
          <a:lstStyle/>
          <a:p>
            <a:r>
              <a:rPr lang="pl-PL" altLang="pl-PL" smtClean="0"/>
              <a:t>Polityka i system jakości</a:t>
            </a:r>
          </a:p>
        </p:txBody>
      </p:sp>
      <p:sp>
        <p:nvSpPr>
          <p:cNvPr id="9220" name="Text Box 8"/>
          <p:cNvSpPr txBox="1">
            <a:spLocks noChangeArrowheads="1"/>
          </p:cNvSpPr>
          <p:nvPr/>
        </p:nvSpPr>
        <p:spPr bwMode="auto">
          <a:xfrm>
            <a:off x="298450" y="2122488"/>
            <a:ext cx="8845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lvl="1">
              <a:buFontTx/>
              <a:buChar char="•"/>
            </a:pPr>
            <a:r>
              <a:rPr lang="pl-PL" altLang="pl-PL"/>
              <a:t> Musi być zdefiniowana i udokumentowana;</a:t>
            </a:r>
          </a:p>
          <a:p>
            <a:pPr lvl="1">
              <a:buFontTx/>
              <a:buChar char="•"/>
            </a:pPr>
            <a:r>
              <a:rPr lang="pl-PL" altLang="pl-PL"/>
              <a:t> Muszą być określone cele i zaangażowanie w jakość;</a:t>
            </a:r>
          </a:p>
          <a:p>
            <a:pPr lvl="1">
              <a:buFontTx/>
              <a:buChar char="•"/>
            </a:pPr>
            <a:r>
              <a:rPr lang="pl-PL" altLang="pl-PL"/>
              <a:t> Musi być zgodna z działaniami przedsiębiorstwa i oczekiwaniami klienta;</a:t>
            </a:r>
          </a:p>
          <a:p>
            <a:pPr lvl="1">
              <a:buFontTx/>
              <a:buChar char="•"/>
            </a:pPr>
            <a:r>
              <a:rPr lang="pl-PL" altLang="pl-PL"/>
              <a:t> Musi być zakomunikowana i rozumiana na wszystkich szczeblach zarządzania.</a:t>
            </a:r>
          </a:p>
        </p:txBody>
      </p:sp>
      <p:sp>
        <p:nvSpPr>
          <p:cNvPr id="9221" name="Text Box 9"/>
          <p:cNvSpPr txBox="1">
            <a:spLocks noChangeArrowheads="1"/>
          </p:cNvSpPr>
          <p:nvPr/>
        </p:nvSpPr>
        <p:spPr bwMode="auto">
          <a:xfrm>
            <a:off x="298450" y="4324350"/>
            <a:ext cx="8845550" cy="1809750"/>
          </a:xfrm>
          <a:prstGeom prst="rect">
            <a:avLst/>
          </a:prstGeom>
          <a:solidFill>
            <a:schemeClr val="accent1"/>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20000"/>
              </a:spcBef>
            </a:pPr>
            <a:r>
              <a:rPr lang="pl-PL" altLang="pl-PL" sz="2400" b="1">
                <a:solidFill>
                  <a:schemeClr val="tx1"/>
                </a:solidFill>
                <a:latin typeface="Times New Roman" panose="02020603050405020304" pitchFamily="18" charset="0"/>
              </a:rPr>
              <a:t>System jakości</a:t>
            </a:r>
            <a:r>
              <a:rPr lang="pl-PL" altLang="pl-PL">
                <a:solidFill>
                  <a:schemeClr val="tx1"/>
                </a:solidFill>
                <a:latin typeface="Times New Roman" panose="02020603050405020304" pitchFamily="18" charset="0"/>
              </a:rPr>
              <a:t> to struktura organizacyjna, przydział odpowiedzialności, procedury postępowania, zasoby użyte do implementacji polityki jakości w danej organizacji [ISO8402]</a:t>
            </a:r>
          </a:p>
          <a:p>
            <a:pPr lvl="1">
              <a:spcBef>
                <a:spcPct val="20000"/>
              </a:spcBef>
              <a:buFontTx/>
              <a:buChar char="•"/>
            </a:pPr>
            <a:r>
              <a:rPr lang="pl-PL" altLang="pl-PL">
                <a:solidFill>
                  <a:schemeClr val="tx1"/>
                </a:solidFill>
                <a:latin typeface="Times New Roman" panose="02020603050405020304" pitchFamily="18" charset="0"/>
              </a:rPr>
              <a:t> </a:t>
            </a:r>
            <a:r>
              <a:rPr lang="pl-PL" altLang="pl-PL" b="1">
                <a:solidFill>
                  <a:schemeClr val="tx1"/>
                </a:solidFill>
                <a:latin typeface="Times New Roman" panose="02020603050405020304" pitchFamily="18" charset="0"/>
              </a:rPr>
              <a:t>pełnomocnik</a:t>
            </a:r>
            <a:r>
              <a:rPr lang="pl-PL" altLang="pl-PL">
                <a:solidFill>
                  <a:schemeClr val="tx1"/>
                </a:solidFill>
                <a:latin typeface="Times New Roman" panose="02020603050405020304" pitchFamily="18" charset="0"/>
              </a:rPr>
              <a:t> lub zespół do spraw jakości;</a:t>
            </a:r>
          </a:p>
          <a:p>
            <a:pPr lvl="1">
              <a:spcBef>
                <a:spcPct val="20000"/>
              </a:spcBef>
              <a:buFontTx/>
              <a:buChar char="•"/>
            </a:pPr>
            <a:r>
              <a:rPr lang="pl-PL" altLang="pl-PL">
                <a:solidFill>
                  <a:schemeClr val="tx1"/>
                </a:solidFill>
                <a:latin typeface="Times New Roman" panose="02020603050405020304" pitchFamily="18" charset="0"/>
              </a:rPr>
              <a:t> </a:t>
            </a:r>
            <a:r>
              <a:rPr lang="pl-PL" altLang="pl-PL" b="1">
                <a:solidFill>
                  <a:schemeClr val="tx1"/>
                </a:solidFill>
                <a:latin typeface="Times New Roman" panose="02020603050405020304" pitchFamily="18" charset="0"/>
              </a:rPr>
              <a:t>księga jakości</a:t>
            </a:r>
            <a:r>
              <a:rPr lang="pl-PL" altLang="pl-PL">
                <a:solidFill>
                  <a:schemeClr val="tx1"/>
                </a:solidFill>
                <a:latin typeface="Times New Roman" panose="02020603050405020304" pitchFamily="18" charset="0"/>
              </a:rPr>
              <a:t>: udokumentowane procedury systemu jakości.</a:t>
            </a:r>
            <a:endParaRPr lang="pl-PL" altLang="pl-PL"/>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ph type="body" sz="half" idx="1"/>
          </p:nvPr>
        </p:nvSpPr>
        <p:spPr bwMode="auto">
          <a:xfrm>
            <a:off x="492125" y="935038"/>
            <a:ext cx="4081463" cy="5168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buFont typeface="Monotype Sorts" pitchFamily="2" charset="2"/>
              <a:buNone/>
            </a:pPr>
            <a:r>
              <a:rPr lang="pl-PL" altLang="pl-PL" sz="2000" b="1" smtClean="0"/>
              <a:t>Funkcjonalność</a:t>
            </a:r>
            <a:endParaRPr lang="pl-PL" altLang="pl-PL" sz="2000" smtClean="0"/>
          </a:p>
          <a:p>
            <a:pPr lvl="1"/>
            <a:r>
              <a:rPr lang="pl-PL" altLang="pl-PL" sz="2000" smtClean="0"/>
              <a:t>odpowiedniość</a:t>
            </a:r>
          </a:p>
          <a:p>
            <a:pPr lvl="1"/>
            <a:r>
              <a:rPr lang="pl-PL" altLang="pl-PL" sz="2000" smtClean="0"/>
              <a:t>dokładność</a:t>
            </a:r>
          </a:p>
          <a:p>
            <a:pPr lvl="1"/>
            <a:r>
              <a:rPr lang="pl-PL" altLang="pl-PL" sz="2000" smtClean="0"/>
              <a:t>współdziałanie</a:t>
            </a:r>
          </a:p>
          <a:p>
            <a:pPr lvl="1"/>
            <a:r>
              <a:rPr lang="pl-PL" altLang="pl-PL" sz="2000" smtClean="0"/>
              <a:t>zgodność</a:t>
            </a:r>
          </a:p>
          <a:p>
            <a:pPr lvl="1"/>
            <a:r>
              <a:rPr lang="pl-PL" altLang="pl-PL" sz="2000" smtClean="0"/>
              <a:t>bezpieczeństwo</a:t>
            </a:r>
          </a:p>
          <a:p>
            <a:pPr>
              <a:buFont typeface="Monotype Sorts" pitchFamily="2" charset="2"/>
              <a:buNone/>
            </a:pPr>
            <a:r>
              <a:rPr lang="pl-PL" altLang="pl-PL" sz="2000" b="1" smtClean="0"/>
              <a:t>Niezawodność</a:t>
            </a:r>
            <a:endParaRPr lang="pl-PL" altLang="pl-PL" sz="2000" smtClean="0"/>
          </a:p>
          <a:p>
            <a:pPr lvl="1"/>
            <a:r>
              <a:rPr lang="pl-PL" altLang="pl-PL" sz="2000" smtClean="0"/>
              <a:t>dojrzałość</a:t>
            </a:r>
          </a:p>
          <a:p>
            <a:pPr lvl="1"/>
            <a:r>
              <a:rPr lang="pl-PL" altLang="pl-PL" sz="2000" smtClean="0"/>
              <a:t>tolerancja błędów</a:t>
            </a:r>
          </a:p>
          <a:p>
            <a:pPr lvl="1"/>
            <a:r>
              <a:rPr lang="pl-PL" altLang="pl-PL" sz="2000" smtClean="0"/>
              <a:t>odtwarzalność</a:t>
            </a:r>
          </a:p>
          <a:p>
            <a:pPr>
              <a:buFont typeface="Monotype Sorts" pitchFamily="2" charset="2"/>
              <a:buNone/>
            </a:pPr>
            <a:r>
              <a:rPr lang="pl-PL" altLang="pl-PL" sz="2000" b="1" smtClean="0"/>
              <a:t>Użyteczność</a:t>
            </a:r>
            <a:endParaRPr lang="pl-PL" altLang="pl-PL" sz="2000" smtClean="0"/>
          </a:p>
          <a:p>
            <a:pPr lvl="1"/>
            <a:r>
              <a:rPr lang="pl-PL" altLang="pl-PL" sz="2000" smtClean="0"/>
              <a:t>zrozumiałość</a:t>
            </a:r>
          </a:p>
          <a:p>
            <a:pPr lvl="1"/>
            <a:r>
              <a:rPr lang="pl-PL" altLang="pl-PL" sz="2000" smtClean="0"/>
              <a:t>łatwość uczenia</a:t>
            </a:r>
          </a:p>
          <a:p>
            <a:pPr lvl="1"/>
            <a:r>
              <a:rPr lang="pl-PL" altLang="pl-PL" sz="2000" smtClean="0"/>
              <a:t>łatwość posługiwania się</a:t>
            </a:r>
          </a:p>
        </p:txBody>
      </p:sp>
      <p:sp>
        <p:nvSpPr>
          <p:cNvPr id="10243" name="Rectangle 4"/>
          <p:cNvSpPr>
            <a:spLocks noChangeArrowheads="1"/>
          </p:cNvSpPr>
          <p:nvPr>
            <p:ph type="body" sz="half" idx="2"/>
          </p:nvPr>
        </p:nvSpPr>
        <p:spPr bwMode="auto">
          <a:xfrm>
            <a:off x="4598988" y="935038"/>
            <a:ext cx="4152900" cy="4764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buFont typeface="Monotype Sorts" pitchFamily="2" charset="2"/>
              <a:buNone/>
            </a:pPr>
            <a:r>
              <a:rPr lang="pl-PL" altLang="pl-PL" sz="2000" b="1" smtClean="0"/>
              <a:t>Efektywność</a:t>
            </a:r>
            <a:endParaRPr lang="pl-PL" altLang="pl-PL" sz="2000" smtClean="0"/>
          </a:p>
          <a:p>
            <a:pPr lvl="1"/>
            <a:r>
              <a:rPr lang="pl-PL" altLang="pl-PL" sz="2000" smtClean="0"/>
              <a:t>charakterystyka czasowa</a:t>
            </a:r>
          </a:p>
          <a:p>
            <a:pPr lvl="1"/>
            <a:r>
              <a:rPr lang="pl-PL" altLang="pl-PL" sz="2000" smtClean="0"/>
              <a:t>wykorzystanie zasobów</a:t>
            </a:r>
          </a:p>
          <a:p>
            <a:pPr>
              <a:buFont typeface="Monotype Sorts" pitchFamily="2" charset="2"/>
              <a:buNone/>
            </a:pPr>
            <a:r>
              <a:rPr lang="pl-PL" altLang="pl-PL" sz="2000" b="1" smtClean="0"/>
              <a:t>Pielęgnowalność</a:t>
            </a:r>
            <a:endParaRPr lang="pl-PL" altLang="pl-PL" sz="2000" smtClean="0"/>
          </a:p>
          <a:p>
            <a:pPr lvl="1"/>
            <a:r>
              <a:rPr lang="pl-PL" altLang="pl-PL" sz="2000" smtClean="0"/>
              <a:t>dostępność</a:t>
            </a:r>
          </a:p>
          <a:p>
            <a:pPr lvl="1"/>
            <a:r>
              <a:rPr lang="pl-PL" altLang="pl-PL" sz="2000" smtClean="0"/>
              <a:t>podatność na zmiany</a:t>
            </a:r>
          </a:p>
          <a:p>
            <a:pPr lvl="1"/>
            <a:r>
              <a:rPr lang="pl-PL" altLang="pl-PL" sz="2000" smtClean="0"/>
              <a:t>stabilność</a:t>
            </a:r>
          </a:p>
          <a:p>
            <a:pPr lvl="1"/>
            <a:r>
              <a:rPr lang="pl-PL" altLang="pl-PL" sz="2000" smtClean="0"/>
              <a:t>łatwość walidacji</a:t>
            </a:r>
          </a:p>
          <a:p>
            <a:pPr>
              <a:buFont typeface="Monotype Sorts" pitchFamily="2" charset="2"/>
              <a:buNone/>
            </a:pPr>
            <a:r>
              <a:rPr lang="pl-PL" altLang="pl-PL" sz="2000" b="1" smtClean="0"/>
              <a:t>Przenośność</a:t>
            </a:r>
            <a:endParaRPr lang="pl-PL" altLang="pl-PL" sz="2000" smtClean="0"/>
          </a:p>
          <a:p>
            <a:pPr lvl="1"/>
            <a:r>
              <a:rPr lang="pl-PL" altLang="pl-PL" sz="2000" smtClean="0"/>
              <a:t>dostosowywalność</a:t>
            </a:r>
          </a:p>
          <a:p>
            <a:pPr lvl="1"/>
            <a:r>
              <a:rPr lang="pl-PL" altLang="pl-PL" sz="2000" smtClean="0"/>
              <a:t>instalacyjność</a:t>
            </a:r>
          </a:p>
          <a:p>
            <a:pPr lvl="1"/>
            <a:r>
              <a:rPr lang="pl-PL" altLang="pl-PL" sz="2000" smtClean="0"/>
              <a:t>zgodność</a:t>
            </a:r>
          </a:p>
          <a:p>
            <a:pPr lvl="1"/>
            <a:r>
              <a:rPr lang="pl-PL" altLang="pl-PL" sz="2000" smtClean="0"/>
              <a:t>zamienność</a:t>
            </a:r>
          </a:p>
        </p:txBody>
      </p:sp>
      <p:sp>
        <p:nvSpPr>
          <p:cNvPr id="10244" name="Rectangle 5"/>
          <p:cNvSpPr>
            <a:spLocks noChangeArrowheads="1"/>
          </p:cNvSpPr>
          <p:nvPr/>
        </p:nvSpPr>
        <p:spPr bwMode="auto">
          <a:xfrm>
            <a:off x="3957638" y="5873750"/>
            <a:ext cx="5186362" cy="714375"/>
          </a:xfrm>
          <a:prstGeom prst="rect">
            <a:avLst/>
          </a:prstGeom>
          <a:solidFill>
            <a:srgbClr val="FFFFCC"/>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ct val="20000"/>
              </a:spcBef>
            </a:pPr>
            <a:r>
              <a:rPr lang="pl-PL" altLang="pl-PL">
                <a:solidFill>
                  <a:schemeClr val="tx1"/>
                </a:solidFill>
                <a:latin typeface="Times New Roman" panose="02020603050405020304" pitchFamily="18" charset="0"/>
              </a:rPr>
              <a:t>Atrybut jakościowy to cecha lub charakterystyka mająca wpływ na jakość danego obiektu</a:t>
            </a:r>
          </a:p>
        </p:txBody>
      </p:sp>
      <p:sp>
        <p:nvSpPr>
          <p:cNvPr id="10245" name="Rectangle 6"/>
          <p:cNvSpPr>
            <a:spLocks noGrp="1" noChangeArrowheads="1"/>
          </p:cNvSpPr>
          <p:nvPr>
            <p:ph type="title"/>
          </p:nvPr>
        </p:nvSpPr>
        <p:spPr/>
        <p:txBody>
          <a:bodyPr/>
          <a:lstStyle/>
          <a:p>
            <a:r>
              <a:rPr lang="pl-PL" altLang="pl-PL" smtClean="0"/>
              <a:t>Model jakości ISO 9126</a:t>
            </a:r>
          </a:p>
        </p:txBody>
      </p:sp>
      <p:sp>
        <p:nvSpPr>
          <p:cNvPr id="10246" name="AutoShape 7"/>
          <p:cNvSpPr>
            <a:spLocks noChangeArrowheads="1"/>
          </p:cNvSpPr>
          <p:nvPr/>
        </p:nvSpPr>
        <p:spPr bwMode="auto">
          <a:xfrm>
            <a:off x="184150" y="31861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7" name="AutoShape 8"/>
          <p:cNvSpPr>
            <a:spLocks noChangeArrowheads="1"/>
          </p:cNvSpPr>
          <p:nvPr/>
        </p:nvSpPr>
        <p:spPr bwMode="auto">
          <a:xfrm>
            <a:off x="185738" y="9858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8" name="AutoShape 9"/>
          <p:cNvSpPr>
            <a:spLocks noChangeArrowheads="1"/>
          </p:cNvSpPr>
          <p:nvPr/>
        </p:nvSpPr>
        <p:spPr bwMode="auto">
          <a:xfrm>
            <a:off x="4246563" y="9556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9" name="AutoShape 10"/>
          <p:cNvSpPr>
            <a:spLocks noChangeArrowheads="1"/>
          </p:cNvSpPr>
          <p:nvPr/>
        </p:nvSpPr>
        <p:spPr bwMode="auto">
          <a:xfrm>
            <a:off x="184150" y="46466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50" name="AutoShape 11"/>
          <p:cNvSpPr>
            <a:spLocks noChangeArrowheads="1"/>
          </p:cNvSpPr>
          <p:nvPr/>
        </p:nvSpPr>
        <p:spPr bwMode="auto">
          <a:xfrm>
            <a:off x="4248150" y="20732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51" name="AutoShape 12"/>
          <p:cNvSpPr>
            <a:spLocks noChangeArrowheads="1"/>
          </p:cNvSpPr>
          <p:nvPr/>
        </p:nvSpPr>
        <p:spPr bwMode="auto">
          <a:xfrm>
            <a:off x="4246563" y="390842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pl-PL" altLang="pl-PL" smtClean="0"/>
              <a:t>Zasady zarządzania jakością</a:t>
            </a:r>
          </a:p>
        </p:txBody>
      </p:sp>
      <p:sp>
        <p:nvSpPr>
          <p:cNvPr id="11267" name="Text Box 1027"/>
          <p:cNvSpPr txBox="1">
            <a:spLocks noChangeArrowheads="1"/>
          </p:cNvSpPr>
          <p:nvPr/>
        </p:nvSpPr>
        <p:spPr bwMode="auto">
          <a:xfrm>
            <a:off x="144463" y="1366838"/>
            <a:ext cx="8999537"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ct val="45000"/>
              </a:spcAft>
              <a:buFont typeface="Wingdings" panose="05000000000000000000" pitchFamily="2" charset="2"/>
              <a:buChar char="v"/>
            </a:pPr>
            <a:r>
              <a:rPr lang="pl-PL" altLang="pl-PL">
                <a:solidFill>
                  <a:schemeClr val="tx1"/>
                </a:solidFill>
                <a:latin typeface="Times New Roman" panose="02020603050405020304" pitchFamily="18" charset="0"/>
              </a:rPr>
              <a:t>Ukierunkowanie na klienta (również klient wewnętrzny)</a:t>
            </a:r>
          </a:p>
          <a:p>
            <a:pPr>
              <a:spcAft>
                <a:spcPct val="45000"/>
              </a:spcAft>
              <a:buFont typeface="Wingdings" panose="05000000000000000000" pitchFamily="2" charset="2"/>
              <a:buChar char="v"/>
            </a:pPr>
            <a:r>
              <a:rPr lang="pl-PL" altLang="pl-PL">
                <a:solidFill>
                  <a:schemeClr val="tx1"/>
                </a:solidFill>
                <a:latin typeface="Times New Roman" panose="02020603050405020304" pitchFamily="18" charset="0"/>
              </a:rPr>
              <a:t>Przywództwo (budowa wizji, identyfikacja wartości)</a:t>
            </a:r>
          </a:p>
          <a:p>
            <a:pPr>
              <a:spcAft>
                <a:spcPct val="45000"/>
              </a:spcAft>
              <a:buFont typeface="Wingdings" panose="05000000000000000000" pitchFamily="2" charset="2"/>
              <a:buChar char="v"/>
            </a:pPr>
            <a:r>
              <a:rPr lang="pl-PL" altLang="pl-PL">
                <a:solidFill>
                  <a:schemeClr val="tx1"/>
                </a:solidFill>
                <a:latin typeface="Times New Roman" panose="02020603050405020304" pitchFamily="18" charset="0"/>
              </a:rPr>
              <a:t>Zaangażowanie ludzi (satysfakcja, motywacja, szkolenia)</a:t>
            </a:r>
          </a:p>
          <a:p>
            <a:pPr>
              <a:spcAft>
                <a:spcPct val="45000"/>
              </a:spcAft>
              <a:buFont typeface="Wingdings" panose="05000000000000000000" pitchFamily="2" charset="2"/>
              <a:buChar char="v"/>
            </a:pPr>
            <a:r>
              <a:rPr lang="pl-PL" altLang="pl-PL">
                <a:solidFill>
                  <a:schemeClr val="tx1"/>
                </a:solidFill>
                <a:latin typeface="Times New Roman" panose="02020603050405020304" pitchFamily="18" charset="0"/>
              </a:rPr>
              <a:t>Podejście procesowe (koncentracja na poszczególnych krokach procesu i relacjach pomiędzy tymi krokami, pomiary)</a:t>
            </a:r>
          </a:p>
          <a:p>
            <a:pPr>
              <a:spcAft>
                <a:spcPct val="45000"/>
              </a:spcAft>
              <a:buFont typeface="Wingdings" panose="05000000000000000000" pitchFamily="2" charset="2"/>
              <a:buChar char="v"/>
            </a:pPr>
            <a:r>
              <a:rPr lang="pl-PL" altLang="pl-PL">
                <a:solidFill>
                  <a:schemeClr val="tx1"/>
                </a:solidFill>
                <a:latin typeface="Times New Roman" panose="02020603050405020304" pitchFamily="18" charset="0"/>
              </a:rPr>
              <a:t>Podejście systemowe (całe otoczenie procesu wytwórczego)</a:t>
            </a:r>
          </a:p>
          <a:p>
            <a:pPr>
              <a:spcAft>
                <a:spcPct val="45000"/>
              </a:spcAft>
              <a:buFont typeface="Wingdings" panose="05000000000000000000" pitchFamily="2" charset="2"/>
              <a:buChar char="v"/>
            </a:pPr>
            <a:r>
              <a:rPr lang="pl-PL" altLang="pl-PL">
                <a:solidFill>
                  <a:schemeClr val="tx1"/>
                </a:solidFill>
                <a:latin typeface="Times New Roman" panose="02020603050405020304" pitchFamily="18" charset="0"/>
              </a:rPr>
              <a:t>Ciągłe doskonalenie (doskonalenie stanu obecnego, ewolucja a nie rewolucja)</a:t>
            </a:r>
          </a:p>
          <a:p>
            <a:pPr>
              <a:spcAft>
                <a:spcPct val="45000"/>
              </a:spcAft>
              <a:buFont typeface="Wingdings" panose="05000000000000000000" pitchFamily="2" charset="2"/>
              <a:buChar char="v"/>
            </a:pPr>
            <a:r>
              <a:rPr lang="pl-PL" altLang="pl-PL">
                <a:solidFill>
                  <a:schemeClr val="tx1"/>
                </a:solidFill>
                <a:latin typeface="Times New Roman" panose="02020603050405020304" pitchFamily="18" charset="0"/>
              </a:rPr>
              <a:t>Rzetelna informacja (zbieranie i zabezpieczanie danych do podejmowania obiektywnych decyzji)</a:t>
            </a:r>
          </a:p>
          <a:p>
            <a:pPr>
              <a:spcAft>
                <a:spcPct val="45000"/>
              </a:spcAft>
              <a:buFont typeface="Wingdings" panose="05000000000000000000" pitchFamily="2" charset="2"/>
              <a:buChar char="v"/>
            </a:pPr>
            <a:r>
              <a:rPr lang="pl-PL" altLang="pl-PL">
                <a:solidFill>
                  <a:schemeClr val="tx1"/>
                </a:solidFill>
                <a:latin typeface="Times New Roman" panose="02020603050405020304" pitchFamily="18" charset="0"/>
              </a:rPr>
              <a:t>Partnerstwo dla jakości (bliskie związki producentów z klientami)</a:t>
            </a:r>
          </a:p>
        </p:txBody>
      </p:sp>
    </p:spTree>
  </p:cSld>
  <p:clrMapOvr>
    <a:masterClrMapping/>
  </p:clrMapOvr>
</p:sld>
</file>

<file path=ppt/theme/theme1.xml><?xml version="1.0" encoding="utf-8"?>
<a:theme xmlns:a="http://schemas.openxmlformats.org/drawingml/2006/main" name="shadbarb.ppt">
  <a:themeElements>
    <a:clrScheme name="">
      <a:dk1>
        <a:srgbClr val="000000"/>
      </a:dk1>
      <a:lt1>
        <a:srgbClr val="FFFFFF"/>
      </a:lt1>
      <a:dk2>
        <a:srgbClr val="000000"/>
      </a:dk2>
      <a:lt2>
        <a:srgbClr val="CECECE"/>
      </a:lt2>
      <a:accent1>
        <a:srgbClr val="FCFEB9"/>
      </a:accent1>
      <a:accent2>
        <a:srgbClr val="676767"/>
      </a:accent2>
      <a:accent3>
        <a:srgbClr val="FFFFFF"/>
      </a:accent3>
      <a:accent4>
        <a:srgbClr val="000000"/>
      </a:accent4>
      <a:accent5>
        <a:srgbClr val="FDFED9"/>
      </a:accent5>
      <a:accent6>
        <a:srgbClr val="5D5D5D"/>
      </a:accent6>
      <a:hlink>
        <a:srgbClr val="474747"/>
      </a:hlink>
      <a:folHlink>
        <a:srgbClr val="919191"/>
      </a:folHlink>
    </a:clrScheme>
    <a:fontScheme name="shadbarb.ppt">
      <a:majorFont>
        <a:latin typeface="Times New Roman"/>
        <a:ea typeface=""/>
        <a:cs typeface=""/>
      </a:majorFont>
      <a:minorFont>
        <a:latin typeface="Times New Roman 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lnDef>
  </a:objectDefaults>
  <a:extraClrSchemeLst>
    <a:extraClrScheme>
      <a:clrScheme name="shadbarb.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dbarb.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adbarb.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dbarb.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dbarb.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dbarb.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adbarb.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c:\powerpnt\template\bwovrhd\shadbarb.ppt</Template>
  <TotalTime>1470028503</TotalTime>
  <Pages>30</Pages>
  <Words>2747</Words>
  <Application>Microsoft Office PowerPoint</Application>
  <PresentationFormat>Pokaz na ekranie (4:3)</PresentationFormat>
  <Paragraphs>371</Paragraphs>
  <Slides>30</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30</vt:i4>
      </vt:variant>
    </vt:vector>
  </HeadingPairs>
  <TitlesOfParts>
    <vt:vector size="36" baseType="lpstr">
      <vt:lpstr>Times New Roman CE</vt:lpstr>
      <vt:lpstr>Arial</vt:lpstr>
      <vt:lpstr>Times New Roman</vt:lpstr>
      <vt:lpstr>Monotype Sorts</vt:lpstr>
      <vt:lpstr>Wingdings</vt:lpstr>
      <vt:lpstr>shadbarb.ppt</vt:lpstr>
      <vt:lpstr>Budowa i integracja  systemów informacyjnych</vt:lpstr>
      <vt:lpstr>Co to jest “jakość oprogramowania”?</vt:lpstr>
      <vt:lpstr>Trudności z oceną jakości oprogramowania</vt:lpstr>
      <vt:lpstr>Metody zapewnienia jakości w projektach</vt:lpstr>
      <vt:lpstr>TQM - zarządzanie przez jakość</vt:lpstr>
      <vt:lpstr>Jakość w terminologii ISO 9000</vt:lpstr>
      <vt:lpstr>Polityka i system jakości</vt:lpstr>
      <vt:lpstr>Model jakości ISO 9126</vt:lpstr>
      <vt:lpstr>Zasady zarządzania jakością</vt:lpstr>
      <vt:lpstr>Zapewnienie Jakości Oprogramowania (ZJO)</vt:lpstr>
      <vt:lpstr>Ryzyko utraty jakości</vt:lpstr>
      <vt:lpstr>Zadania zapewniania jakości</vt:lpstr>
      <vt:lpstr>Procesy obsługiwane przez personel ZJO</vt:lpstr>
      <vt:lpstr>Personel ZJO powinien ustalić, czy... (1)</vt:lpstr>
      <vt:lpstr>Personel ZJO powinien ustalić, czy... (2)</vt:lpstr>
      <vt:lpstr>Zakres działań dla zapewnienia jakości</vt:lpstr>
      <vt:lpstr>Klasyfikacja zadań zapewnienia jakości</vt:lpstr>
      <vt:lpstr>Normy ISO dotyczące jakości</vt:lpstr>
      <vt:lpstr>Norma IEEE-730</vt:lpstr>
      <vt:lpstr>Model jakości oprogramowania</vt:lpstr>
      <vt:lpstr>Niedojrzałość i dojrzałość procesów wytwórczych</vt:lpstr>
      <vt:lpstr>CMM - model dojrzałości procesu wytwórczego</vt:lpstr>
      <vt:lpstr>Główne czynniki poprawy jakości</vt:lpstr>
      <vt:lpstr>Plan zapewnienia jakości oprogramowania (PZJO)</vt:lpstr>
      <vt:lpstr>Styl, odpowiedzialność, sekcje PZJO</vt:lpstr>
      <vt:lpstr>Spis treści PZJO (1)</vt:lpstr>
      <vt:lpstr>Spis treści PZJO (2)</vt:lpstr>
      <vt:lpstr>Spis treści PZJO - omówienie (1)</vt:lpstr>
      <vt:lpstr>Spis treści PZJO - omówienie (2)</vt:lpstr>
      <vt:lpstr>Spis treści PZJO - omówienie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Wytwarzanie, integracja i testowanie SI</dc:title>
  <dc:subject>Wyklad 4. Faza analizy i projektowania (1)</dc:subject>
  <dc:creator>K. Subieta, IPI PAN, PJWSTK</dc:creator>
  <cp:keywords/>
  <dc:description/>
  <cp:lastModifiedBy>Windows User</cp:lastModifiedBy>
  <cp:revision>140</cp:revision>
  <cp:lastPrinted>1601-01-01T00:00:00Z</cp:lastPrinted>
  <dcterms:created xsi:type="dcterms:W3CDTF">1997-09-21T22:00:54Z</dcterms:created>
  <dcterms:modified xsi:type="dcterms:W3CDTF">2023-03-03T21:54:20Z</dcterms:modified>
</cp:coreProperties>
</file>