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43" r:id="rId2"/>
    <p:sldId id="377" r:id="rId3"/>
    <p:sldId id="378" r:id="rId4"/>
    <p:sldId id="379" r:id="rId5"/>
    <p:sldId id="380" r:id="rId6"/>
    <p:sldId id="372" r:id="rId7"/>
    <p:sldId id="373" r:id="rId8"/>
    <p:sldId id="374" r:id="rId9"/>
    <p:sldId id="375" r:id="rId10"/>
    <p:sldId id="376" r:id="rId11"/>
    <p:sldId id="346" r:id="rId12"/>
    <p:sldId id="347" r:id="rId13"/>
    <p:sldId id="348" r:id="rId14"/>
    <p:sldId id="349" r:id="rId15"/>
    <p:sldId id="368" r:id="rId16"/>
    <p:sldId id="369" r:id="rId17"/>
    <p:sldId id="370" r:id="rId18"/>
    <p:sldId id="371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3" r:id="rId29"/>
    <p:sldId id="364" r:id="rId30"/>
    <p:sldId id="365" r:id="rId31"/>
    <p:sldId id="350" r:id="rId32"/>
    <p:sldId id="351" r:id="rId33"/>
    <p:sldId id="366" r:id="rId34"/>
    <p:sldId id="367" r:id="rId35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D00"/>
    <a:srgbClr val="FFA27C"/>
    <a:srgbClr val="FCFEB9"/>
    <a:srgbClr val="00279F"/>
    <a:srgbClr val="FC0128"/>
    <a:srgbClr val="2F61FF"/>
    <a:srgbClr val="33CC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 smtClean="0"/>
              <a:t>Click to edit Master notes styles</a:t>
            </a:r>
          </a:p>
          <a:p>
            <a:pPr lvl="1"/>
            <a:r>
              <a:rPr lang="en-US" altLang="pl-PL" noProof="0" smtClean="0"/>
              <a:t>Second Level</a:t>
            </a:r>
          </a:p>
          <a:p>
            <a:pPr lvl="2"/>
            <a:r>
              <a:rPr lang="en-US" altLang="pl-PL" noProof="0" smtClean="0"/>
              <a:t>Third Level</a:t>
            </a:r>
          </a:p>
          <a:p>
            <a:pPr lvl="3"/>
            <a:r>
              <a:rPr lang="en-US" altLang="pl-PL" noProof="0" smtClean="0"/>
              <a:t>Fourth Level</a:t>
            </a:r>
          </a:p>
          <a:p>
            <a:pPr lvl="4"/>
            <a:r>
              <a:rPr lang="en-US" altLang="pl-PL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06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2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80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pl-PL" noProof="0" smtClean="0"/>
          </a:p>
        </p:txBody>
      </p:sp>
    </p:spTree>
    <p:extLst>
      <p:ext uri="{BB962C8B-B14F-4D97-AF65-F5344CB8AC3E}">
        <p14:creationId xmlns:p14="http://schemas.microsoft.com/office/powerpoint/2010/main" val="185056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pl-PL" noProof="0" smtClean="0"/>
          </a:p>
        </p:txBody>
      </p:sp>
    </p:spTree>
    <p:extLst>
      <p:ext uri="{BB962C8B-B14F-4D97-AF65-F5344CB8AC3E}">
        <p14:creationId xmlns:p14="http://schemas.microsoft.com/office/powerpoint/2010/main" val="2173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97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59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940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2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840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2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26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0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Click to edit Master title style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6616700"/>
            <a:ext cx="9144000" cy="2413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defRPr/>
            </a:pPr>
            <a:r>
              <a:rPr lang="pl-PL" altLang="pl-PL" sz="1000" smtClean="0">
                <a:latin typeface="Times New Roman" panose="02020603050405020304" pitchFamily="18" charset="0"/>
              </a:rPr>
              <a:t>K.Subieta. Budowa i integracja SI, Wykład 12, Folia </a:t>
            </a:r>
            <a:fld id="{A2D202C0-1D46-4FCA-A9F5-CA04AE20E252}" type="slidenum">
              <a:rPr lang="pl-PL" altLang="pl-PL" sz="1000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pl-PL" altLang="pl-PL" sz="1000" smtClean="0">
              <a:latin typeface="Times New Roman" panose="02020603050405020304" pitchFamily="18" charset="0"/>
            </a:endParaRPr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0" y="6608763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9788"/>
            <a:ext cx="7389813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273050"/>
            <a:ext cx="6864350" cy="78105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pl-PL" altLang="pl-PL" smtClean="0"/>
              <a:t>Budowa i integracja </a:t>
            </a:r>
            <a:br>
              <a:rPr lang="pl-PL" altLang="pl-PL" smtClean="0"/>
            </a:br>
            <a:r>
              <a:rPr lang="pl-PL" altLang="pl-PL" smtClean="0"/>
              <a:t>systemów informacyjnych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148138" y="2636838"/>
            <a:ext cx="2789237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>
                <a:latin typeface="Times New Roman" panose="02020603050405020304" pitchFamily="18" charset="0"/>
              </a:rPr>
              <a:t>Wykład 12:</a:t>
            </a:r>
          </a:p>
          <a:p>
            <a:pPr eaLnBrk="1" hangingPunct="1"/>
            <a:r>
              <a:rPr lang="pl-PL" altLang="pl-PL" sz="2800" b="1">
                <a:latin typeface="Times New Roman" panose="02020603050405020304" pitchFamily="18" charset="0"/>
              </a:rPr>
              <a:t>Miary</a:t>
            </a:r>
          </a:p>
          <a:p>
            <a:pPr eaLnBrk="1" hangingPunct="1"/>
            <a:r>
              <a:rPr lang="pl-PL" altLang="pl-PL" sz="2800" b="1">
                <a:latin typeface="Times New Roman" panose="02020603050405020304" pitchFamily="18" charset="0"/>
              </a:rPr>
              <a:t>oprogramowania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894263" y="4797425"/>
            <a:ext cx="28321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400" b="1">
                <a:latin typeface="Times New Roman" panose="02020603050405020304" pitchFamily="18" charset="0"/>
              </a:rPr>
              <a:t>Kazimierz Subieta </a:t>
            </a:r>
          </a:p>
          <a:p>
            <a:endParaRPr lang="pl-PL" altLang="pl-PL" sz="1400">
              <a:latin typeface="Times New Roman" panose="02020603050405020304" pitchFamily="18" charset="0"/>
            </a:endParaRPr>
          </a:p>
          <a:p>
            <a:r>
              <a:rPr lang="pl-PL" altLang="pl-PL" sz="1400">
                <a:latin typeface="Times New Roman" panose="02020603050405020304" pitchFamily="18" charset="0"/>
              </a:rPr>
              <a:t>Polsko-Japońska Akademia</a:t>
            </a:r>
          </a:p>
          <a:p>
            <a:r>
              <a:rPr lang="pl-PL" altLang="pl-PL" sz="1400">
                <a:latin typeface="Times New Roman" panose="02020603050405020304" pitchFamily="18" charset="0"/>
              </a:rPr>
              <a:t>Technik Komputerowych, Warszawa</a:t>
            </a:r>
          </a:p>
        </p:txBody>
      </p:sp>
      <p:pic>
        <p:nvPicPr>
          <p:cNvPr id="3078" name="Picture 7" descr="D:\KSubieta\Wyklady\WyklWytOprogr\poja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5116513"/>
            <a:ext cx="6715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9" name="Grupa 6"/>
          <p:cNvGrpSpPr>
            <a:grpSpLocks/>
          </p:cNvGrpSpPr>
          <p:nvPr/>
        </p:nvGrpSpPr>
        <p:grpSpPr bwMode="auto">
          <a:xfrm>
            <a:off x="4086225" y="4210050"/>
            <a:ext cx="671513" cy="641350"/>
            <a:chOff x="7370445" y="1333500"/>
            <a:chExt cx="914400" cy="914400"/>
          </a:xfrm>
        </p:grpSpPr>
        <p:sp>
          <p:nvSpPr>
            <p:cNvPr id="8" name="Łuk 7"/>
            <p:cNvSpPr/>
            <p:nvPr/>
          </p:nvSpPr>
          <p:spPr bwMode="auto">
            <a:xfrm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  <p:sp>
          <p:nvSpPr>
            <p:cNvPr id="9" name="Łuk 8"/>
            <p:cNvSpPr/>
            <p:nvPr/>
          </p:nvSpPr>
          <p:spPr bwMode="auto">
            <a:xfrm flipV="1"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FAFD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Modele i miary wydajności ludzi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90963" y="1492250"/>
            <a:ext cx="1338262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Wydajność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14550" y="2135188"/>
            <a:ext cx="1041400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Wartość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932488" y="2135188"/>
            <a:ext cx="788987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Koszt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373188" y="2905125"/>
            <a:ext cx="873125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Jakość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252788" y="2905125"/>
            <a:ext cx="688975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Ilość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508500" y="2905125"/>
            <a:ext cx="1069975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Personel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894388" y="2905125"/>
            <a:ext cx="944562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Zasoby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207250" y="2905125"/>
            <a:ext cx="1254125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Złożoność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57163" y="3698875"/>
            <a:ext cx="1692275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Niezawodność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152525" y="4514850"/>
            <a:ext cx="1014413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Defekty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544763" y="3698875"/>
            <a:ext cx="1154112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Wielkość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349500" y="4514850"/>
            <a:ext cx="1803400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Funkcjonalność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114800" y="3698875"/>
            <a:ext cx="690563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Czas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308475" y="4514850"/>
            <a:ext cx="1182688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Pieniądze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375275" y="3698875"/>
            <a:ext cx="844550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Sprzęt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646738" y="4514850"/>
            <a:ext cx="1973262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Oprogramowanie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588125" y="3698875"/>
            <a:ext cx="1663700" cy="7143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Ograniczenia</a:t>
            </a:r>
          </a:p>
          <a:p>
            <a:r>
              <a:rPr lang="pl-PL" altLang="pl-PL"/>
              <a:t>środowiskowe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7854950" y="4514850"/>
            <a:ext cx="1219200" cy="7143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Trudność </a:t>
            </a:r>
          </a:p>
          <a:p>
            <a:r>
              <a:rPr lang="pl-PL" altLang="pl-PL"/>
              <a:t>problemu</a:t>
            </a: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>
            <a:off x="3154363" y="1906588"/>
            <a:ext cx="1125537" cy="433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4997450" y="1906588"/>
            <a:ext cx="939800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1879600" y="2549525"/>
            <a:ext cx="544513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2894013" y="2549525"/>
            <a:ext cx="681037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>
            <a:off x="5084763" y="2549525"/>
            <a:ext cx="1038225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6357938" y="2549525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569075" y="2549525"/>
            <a:ext cx="1089025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1089025" y="3317875"/>
            <a:ext cx="7048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2028825" y="3317875"/>
            <a:ext cx="61913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3179763" y="3317875"/>
            <a:ext cx="309562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711575" y="3317875"/>
            <a:ext cx="271463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H="1">
            <a:off x="4465638" y="3317875"/>
            <a:ext cx="346075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5059363" y="3317875"/>
            <a:ext cx="49212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H="1">
            <a:off x="5802313" y="3317875"/>
            <a:ext cx="333375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6334125" y="3317875"/>
            <a:ext cx="23813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H="1">
            <a:off x="7335838" y="3317875"/>
            <a:ext cx="309562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8140700" y="3317875"/>
            <a:ext cx="754063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166688" y="1370013"/>
            <a:ext cx="1460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Czynniki </a:t>
            </a:r>
          </a:p>
          <a:p>
            <a:r>
              <a:rPr lang="pl-PL" altLang="pl-PL"/>
              <a:t>wpływające </a:t>
            </a:r>
          </a:p>
          <a:p>
            <a:r>
              <a:rPr lang="pl-PL" altLang="pl-PL"/>
              <a:t>na ogólną</a:t>
            </a:r>
          </a:p>
          <a:p>
            <a:r>
              <a:rPr lang="pl-PL" altLang="pl-PL"/>
              <a:t>wydajność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354013" y="5302250"/>
            <a:ext cx="6176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Mylące, wręcz niebezpieczne jest zastępowanie wielu miar</a:t>
            </a:r>
          </a:p>
          <a:p>
            <a:r>
              <a:rPr lang="pl-PL" altLang="pl-PL"/>
              <a:t>jedną miarą, np. długością wyprodukowanego kodu.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Ocena złożoności w planowaniu projektu</a:t>
            </a:r>
          </a:p>
        </p:txBody>
      </p:sp>
      <p:sp>
        <p:nvSpPr>
          <p:cNvPr id="13315" name="Freeform 3"/>
          <p:cNvSpPr>
            <a:spLocks/>
          </p:cNvSpPr>
          <p:nvPr/>
        </p:nvSpPr>
        <p:spPr bwMode="auto">
          <a:xfrm>
            <a:off x="3738563" y="4570413"/>
            <a:ext cx="781050" cy="168275"/>
          </a:xfrm>
          <a:custGeom>
            <a:avLst/>
            <a:gdLst>
              <a:gd name="T0" fmla="*/ 2147483646 w 492"/>
              <a:gd name="T1" fmla="*/ 0 h 106"/>
              <a:gd name="T2" fmla="*/ 2147483646 w 492"/>
              <a:gd name="T3" fmla="*/ 2147483646 h 106"/>
              <a:gd name="T4" fmla="*/ 2147483646 w 492"/>
              <a:gd name="T5" fmla="*/ 2147483646 h 106"/>
              <a:gd name="T6" fmla="*/ 2147483646 w 492"/>
              <a:gd name="T7" fmla="*/ 2147483646 h 106"/>
              <a:gd name="T8" fmla="*/ 2147483646 w 492"/>
              <a:gd name="T9" fmla="*/ 2147483646 h 106"/>
              <a:gd name="T10" fmla="*/ 2147483646 w 492"/>
              <a:gd name="T11" fmla="*/ 2147483646 h 106"/>
              <a:gd name="T12" fmla="*/ 2147483646 w 492"/>
              <a:gd name="T13" fmla="*/ 2147483646 h 106"/>
              <a:gd name="T14" fmla="*/ 2147483646 w 492"/>
              <a:gd name="T15" fmla="*/ 2147483646 h 106"/>
              <a:gd name="T16" fmla="*/ 2147483646 w 492"/>
              <a:gd name="T17" fmla="*/ 2147483646 h 106"/>
              <a:gd name="T18" fmla="*/ 2147483646 w 492"/>
              <a:gd name="T19" fmla="*/ 2147483646 h 106"/>
              <a:gd name="T20" fmla="*/ 2147483646 w 492"/>
              <a:gd name="T21" fmla="*/ 2147483646 h 106"/>
              <a:gd name="T22" fmla="*/ 2147483646 w 492"/>
              <a:gd name="T23" fmla="*/ 2147483646 h 106"/>
              <a:gd name="T24" fmla="*/ 2147483646 w 492"/>
              <a:gd name="T25" fmla="*/ 2147483646 h 106"/>
              <a:gd name="T26" fmla="*/ 2147483646 w 492"/>
              <a:gd name="T27" fmla="*/ 2147483646 h 106"/>
              <a:gd name="T28" fmla="*/ 2147483646 w 492"/>
              <a:gd name="T29" fmla="*/ 2147483646 h 106"/>
              <a:gd name="T30" fmla="*/ 2147483646 w 492"/>
              <a:gd name="T31" fmla="*/ 2147483646 h 106"/>
              <a:gd name="T32" fmla="*/ 2147483646 w 492"/>
              <a:gd name="T33" fmla="*/ 2147483646 h 106"/>
              <a:gd name="T34" fmla="*/ 2147483646 w 492"/>
              <a:gd name="T35" fmla="*/ 2147483646 h 106"/>
              <a:gd name="T36" fmla="*/ 2147483646 w 492"/>
              <a:gd name="T37" fmla="*/ 2147483646 h 106"/>
              <a:gd name="T38" fmla="*/ 2147483646 w 492"/>
              <a:gd name="T39" fmla="*/ 2147483646 h 106"/>
              <a:gd name="T40" fmla="*/ 2147483646 w 492"/>
              <a:gd name="T41" fmla="*/ 2147483646 h 106"/>
              <a:gd name="T42" fmla="*/ 2147483646 w 492"/>
              <a:gd name="T43" fmla="*/ 2147483646 h 106"/>
              <a:gd name="T44" fmla="*/ 2147483646 w 492"/>
              <a:gd name="T45" fmla="*/ 2147483646 h 106"/>
              <a:gd name="T46" fmla="*/ 2147483646 w 492"/>
              <a:gd name="T47" fmla="*/ 2147483646 h 106"/>
              <a:gd name="T48" fmla="*/ 2147483646 w 492"/>
              <a:gd name="T49" fmla="*/ 2147483646 h 106"/>
              <a:gd name="T50" fmla="*/ 2147483646 w 492"/>
              <a:gd name="T51" fmla="*/ 2147483646 h 106"/>
              <a:gd name="T52" fmla="*/ 2147483646 w 492"/>
              <a:gd name="T53" fmla="*/ 2147483646 h 106"/>
              <a:gd name="T54" fmla="*/ 2147483646 w 492"/>
              <a:gd name="T55" fmla="*/ 2147483646 h 106"/>
              <a:gd name="T56" fmla="*/ 0 w 492"/>
              <a:gd name="T57" fmla="*/ 2147483646 h 10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2" h="106">
                <a:moveTo>
                  <a:pt x="492" y="0"/>
                </a:moveTo>
                <a:lnTo>
                  <a:pt x="490" y="20"/>
                </a:lnTo>
                <a:lnTo>
                  <a:pt x="488" y="38"/>
                </a:lnTo>
                <a:lnTo>
                  <a:pt x="483" y="52"/>
                </a:lnTo>
                <a:lnTo>
                  <a:pt x="476" y="63"/>
                </a:lnTo>
                <a:lnTo>
                  <a:pt x="468" y="72"/>
                </a:lnTo>
                <a:lnTo>
                  <a:pt x="458" y="81"/>
                </a:lnTo>
                <a:lnTo>
                  <a:pt x="445" y="86"/>
                </a:lnTo>
                <a:lnTo>
                  <a:pt x="432" y="90"/>
                </a:lnTo>
                <a:lnTo>
                  <a:pt x="418" y="92"/>
                </a:lnTo>
                <a:lnTo>
                  <a:pt x="402" y="93"/>
                </a:lnTo>
                <a:lnTo>
                  <a:pt x="386" y="93"/>
                </a:lnTo>
                <a:lnTo>
                  <a:pt x="368" y="92"/>
                </a:lnTo>
                <a:lnTo>
                  <a:pt x="348" y="90"/>
                </a:lnTo>
                <a:lnTo>
                  <a:pt x="328" y="88"/>
                </a:lnTo>
                <a:lnTo>
                  <a:pt x="306" y="84"/>
                </a:lnTo>
                <a:lnTo>
                  <a:pt x="285" y="83"/>
                </a:lnTo>
                <a:lnTo>
                  <a:pt x="263" y="79"/>
                </a:lnTo>
                <a:lnTo>
                  <a:pt x="240" y="77"/>
                </a:lnTo>
                <a:lnTo>
                  <a:pt x="216" y="75"/>
                </a:lnTo>
                <a:lnTo>
                  <a:pt x="193" y="74"/>
                </a:lnTo>
                <a:lnTo>
                  <a:pt x="170" y="72"/>
                </a:lnTo>
                <a:lnTo>
                  <a:pt x="144" y="72"/>
                </a:lnTo>
                <a:lnTo>
                  <a:pt x="121" y="74"/>
                </a:lnTo>
                <a:lnTo>
                  <a:pt x="96" y="77"/>
                </a:lnTo>
                <a:lnTo>
                  <a:pt x="72" y="81"/>
                </a:lnTo>
                <a:lnTo>
                  <a:pt x="47" y="88"/>
                </a:lnTo>
                <a:lnTo>
                  <a:pt x="24" y="95"/>
                </a:lnTo>
                <a:lnTo>
                  <a:pt x="0" y="106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4516438" y="4570413"/>
            <a:ext cx="3175" cy="3175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3709988" y="4738688"/>
            <a:ext cx="28575" cy="17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18" name="Freeform 6"/>
          <p:cNvSpPr>
            <a:spLocks/>
          </p:cNvSpPr>
          <p:nvPr/>
        </p:nvSpPr>
        <p:spPr bwMode="auto">
          <a:xfrm>
            <a:off x="3595688" y="4681538"/>
            <a:ext cx="188912" cy="163512"/>
          </a:xfrm>
          <a:custGeom>
            <a:avLst/>
            <a:gdLst>
              <a:gd name="T0" fmla="*/ 0 w 119"/>
              <a:gd name="T1" fmla="*/ 2147483646 h 103"/>
              <a:gd name="T2" fmla="*/ 2147483646 w 119"/>
              <a:gd name="T3" fmla="*/ 0 h 103"/>
              <a:gd name="T4" fmla="*/ 2147483646 w 119"/>
              <a:gd name="T5" fmla="*/ 2147483646 h 103"/>
              <a:gd name="T6" fmla="*/ 2147483646 w 119"/>
              <a:gd name="T7" fmla="*/ 2147483646 h 103"/>
              <a:gd name="T8" fmla="*/ 0 w 119"/>
              <a:gd name="T9" fmla="*/ 2147483646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" h="103">
                <a:moveTo>
                  <a:pt x="0" y="103"/>
                </a:moveTo>
                <a:lnTo>
                  <a:pt x="76" y="0"/>
                </a:lnTo>
                <a:lnTo>
                  <a:pt x="74" y="45"/>
                </a:lnTo>
                <a:lnTo>
                  <a:pt x="119" y="54"/>
                </a:lnTo>
                <a:lnTo>
                  <a:pt x="0" y="10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19" name="Freeform 7"/>
          <p:cNvSpPr>
            <a:spLocks/>
          </p:cNvSpPr>
          <p:nvPr/>
        </p:nvSpPr>
        <p:spPr bwMode="auto">
          <a:xfrm>
            <a:off x="5173663" y="4587875"/>
            <a:ext cx="1468437" cy="862013"/>
          </a:xfrm>
          <a:custGeom>
            <a:avLst/>
            <a:gdLst>
              <a:gd name="T0" fmla="*/ 2147483646 w 925"/>
              <a:gd name="T1" fmla="*/ 0 h 543"/>
              <a:gd name="T2" fmla="*/ 2147483646 w 925"/>
              <a:gd name="T3" fmla="*/ 2147483646 h 543"/>
              <a:gd name="T4" fmla="*/ 2147483646 w 925"/>
              <a:gd name="T5" fmla="*/ 2147483646 h 543"/>
              <a:gd name="T6" fmla="*/ 2147483646 w 925"/>
              <a:gd name="T7" fmla="*/ 2147483646 h 543"/>
              <a:gd name="T8" fmla="*/ 2147483646 w 925"/>
              <a:gd name="T9" fmla="*/ 2147483646 h 543"/>
              <a:gd name="T10" fmla="*/ 2147483646 w 925"/>
              <a:gd name="T11" fmla="*/ 2147483646 h 543"/>
              <a:gd name="T12" fmla="*/ 2147483646 w 925"/>
              <a:gd name="T13" fmla="*/ 2147483646 h 543"/>
              <a:gd name="T14" fmla="*/ 2147483646 w 925"/>
              <a:gd name="T15" fmla="*/ 2147483646 h 543"/>
              <a:gd name="T16" fmla="*/ 2147483646 w 925"/>
              <a:gd name="T17" fmla="*/ 2147483646 h 543"/>
              <a:gd name="T18" fmla="*/ 2147483646 w 925"/>
              <a:gd name="T19" fmla="*/ 2147483646 h 543"/>
              <a:gd name="T20" fmla="*/ 2147483646 w 925"/>
              <a:gd name="T21" fmla="*/ 2147483646 h 543"/>
              <a:gd name="T22" fmla="*/ 2147483646 w 925"/>
              <a:gd name="T23" fmla="*/ 2147483646 h 543"/>
              <a:gd name="T24" fmla="*/ 2147483646 w 925"/>
              <a:gd name="T25" fmla="*/ 2147483646 h 543"/>
              <a:gd name="T26" fmla="*/ 2147483646 w 925"/>
              <a:gd name="T27" fmla="*/ 2147483646 h 543"/>
              <a:gd name="T28" fmla="*/ 2147483646 w 925"/>
              <a:gd name="T29" fmla="*/ 2147483646 h 543"/>
              <a:gd name="T30" fmla="*/ 2147483646 w 925"/>
              <a:gd name="T31" fmla="*/ 2147483646 h 543"/>
              <a:gd name="T32" fmla="*/ 2147483646 w 925"/>
              <a:gd name="T33" fmla="*/ 2147483646 h 543"/>
              <a:gd name="T34" fmla="*/ 2147483646 w 925"/>
              <a:gd name="T35" fmla="*/ 2147483646 h 543"/>
              <a:gd name="T36" fmla="*/ 2147483646 w 925"/>
              <a:gd name="T37" fmla="*/ 2147483646 h 543"/>
              <a:gd name="T38" fmla="*/ 2147483646 w 925"/>
              <a:gd name="T39" fmla="*/ 2147483646 h 543"/>
              <a:gd name="T40" fmla="*/ 2147483646 w 925"/>
              <a:gd name="T41" fmla="*/ 2147483646 h 543"/>
              <a:gd name="T42" fmla="*/ 2147483646 w 925"/>
              <a:gd name="T43" fmla="*/ 2147483646 h 543"/>
              <a:gd name="T44" fmla="*/ 2147483646 w 925"/>
              <a:gd name="T45" fmla="*/ 2147483646 h 543"/>
              <a:gd name="T46" fmla="*/ 2147483646 w 925"/>
              <a:gd name="T47" fmla="*/ 2147483646 h 543"/>
              <a:gd name="T48" fmla="*/ 2147483646 w 925"/>
              <a:gd name="T49" fmla="*/ 2147483646 h 543"/>
              <a:gd name="T50" fmla="*/ 2147483646 w 925"/>
              <a:gd name="T51" fmla="*/ 2147483646 h 543"/>
              <a:gd name="T52" fmla="*/ 2147483646 w 925"/>
              <a:gd name="T53" fmla="*/ 2147483646 h 543"/>
              <a:gd name="T54" fmla="*/ 2147483646 w 925"/>
              <a:gd name="T55" fmla="*/ 2147483646 h 543"/>
              <a:gd name="T56" fmla="*/ 2147483646 w 925"/>
              <a:gd name="T57" fmla="*/ 2147483646 h 543"/>
              <a:gd name="T58" fmla="*/ 0 w 925"/>
              <a:gd name="T59" fmla="*/ 2147483646 h 54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25" h="543">
                <a:moveTo>
                  <a:pt x="925" y="0"/>
                </a:moveTo>
                <a:lnTo>
                  <a:pt x="904" y="37"/>
                </a:lnTo>
                <a:lnTo>
                  <a:pt x="880" y="73"/>
                </a:lnTo>
                <a:lnTo>
                  <a:pt x="853" y="106"/>
                </a:lnTo>
                <a:lnTo>
                  <a:pt x="823" y="135"/>
                </a:lnTo>
                <a:lnTo>
                  <a:pt x="792" y="160"/>
                </a:lnTo>
                <a:lnTo>
                  <a:pt x="758" y="183"/>
                </a:lnTo>
                <a:lnTo>
                  <a:pt x="724" y="205"/>
                </a:lnTo>
                <a:lnTo>
                  <a:pt x="688" y="223"/>
                </a:lnTo>
                <a:lnTo>
                  <a:pt x="650" y="241"/>
                </a:lnTo>
                <a:lnTo>
                  <a:pt x="612" y="255"/>
                </a:lnTo>
                <a:lnTo>
                  <a:pt x="572" y="270"/>
                </a:lnTo>
                <a:lnTo>
                  <a:pt x="533" y="282"/>
                </a:lnTo>
                <a:lnTo>
                  <a:pt x="493" y="293"/>
                </a:lnTo>
                <a:lnTo>
                  <a:pt x="452" y="306"/>
                </a:lnTo>
                <a:lnTo>
                  <a:pt x="412" y="315"/>
                </a:lnTo>
                <a:lnTo>
                  <a:pt x="373" y="325"/>
                </a:lnTo>
                <a:lnTo>
                  <a:pt x="335" y="336"/>
                </a:lnTo>
                <a:lnTo>
                  <a:pt x="297" y="347"/>
                </a:lnTo>
                <a:lnTo>
                  <a:pt x="259" y="358"/>
                </a:lnTo>
                <a:lnTo>
                  <a:pt x="223" y="369"/>
                </a:lnTo>
                <a:lnTo>
                  <a:pt x="191" y="381"/>
                </a:lnTo>
                <a:lnTo>
                  <a:pt x="158" y="396"/>
                </a:lnTo>
                <a:lnTo>
                  <a:pt x="128" y="410"/>
                </a:lnTo>
                <a:lnTo>
                  <a:pt x="99" y="428"/>
                </a:lnTo>
                <a:lnTo>
                  <a:pt x="74" y="446"/>
                </a:lnTo>
                <a:lnTo>
                  <a:pt x="50" y="466"/>
                </a:lnTo>
                <a:lnTo>
                  <a:pt x="31" y="489"/>
                </a:lnTo>
                <a:lnTo>
                  <a:pt x="14" y="514"/>
                </a:lnTo>
                <a:lnTo>
                  <a:pt x="0" y="543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6608763" y="4587875"/>
            <a:ext cx="33337" cy="5873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5167313" y="5449888"/>
            <a:ext cx="6350" cy="20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2" name="Freeform 10"/>
          <p:cNvSpPr>
            <a:spLocks/>
          </p:cNvSpPr>
          <p:nvPr/>
        </p:nvSpPr>
        <p:spPr bwMode="auto">
          <a:xfrm>
            <a:off x="5122863" y="5410200"/>
            <a:ext cx="107950" cy="206375"/>
          </a:xfrm>
          <a:custGeom>
            <a:avLst/>
            <a:gdLst>
              <a:gd name="T0" fmla="*/ 2147483646 w 68"/>
              <a:gd name="T1" fmla="*/ 2147483646 h 130"/>
              <a:gd name="T2" fmla="*/ 0 w 68"/>
              <a:gd name="T3" fmla="*/ 0 h 130"/>
              <a:gd name="T4" fmla="*/ 2147483646 w 68"/>
              <a:gd name="T5" fmla="*/ 2147483646 h 130"/>
              <a:gd name="T6" fmla="*/ 2147483646 w 68"/>
              <a:gd name="T7" fmla="*/ 2147483646 h 130"/>
              <a:gd name="T8" fmla="*/ 2147483646 w 68"/>
              <a:gd name="T9" fmla="*/ 2147483646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" h="130">
                <a:moveTo>
                  <a:pt x="14" y="130"/>
                </a:moveTo>
                <a:lnTo>
                  <a:pt x="0" y="0"/>
                </a:lnTo>
                <a:lnTo>
                  <a:pt x="28" y="36"/>
                </a:lnTo>
                <a:lnTo>
                  <a:pt x="68" y="11"/>
                </a:lnTo>
                <a:lnTo>
                  <a:pt x="14" y="1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23" name="Freeform 11"/>
          <p:cNvSpPr>
            <a:spLocks/>
          </p:cNvSpPr>
          <p:nvPr/>
        </p:nvSpPr>
        <p:spPr bwMode="auto">
          <a:xfrm>
            <a:off x="3595688" y="5449888"/>
            <a:ext cx="731837" cy="82550"/>
          </a:xfrm>
          <a:custGeom>
            <a:avLst/>
            <a:gdLst>
              <a:gd name="T0" fmla="*/ 0 w 461"/>
              <a:gd name="T1" fmla="*/ 0 h 52"/>
              <a:gd name="T2" fmla="*/ 2147483646 w 461"/>
              <a:gd name="T3" fmla="*/ 2147483646 h 52"/>
              <a:gd name="T4" fmla="*/ 2147483646 w 461"/>
              <a:gd name="T5" fmla="*/ 2147483646 h 52"/>
              <a:gd name="T6" fmla="*/ 2147483646 w 461"/>
              <a:gd name="T7" fmla="*/ 2147483646 h 52"/>
              <a:gd name="T8" fmla="*/ 2147483646 w 461"/>
              <a:gd name="T9" fmla="*/ 2147483646 h 52"/>
              <a:gd name="T10" fmla="*/ 2147483646 w 461"/>
              <a:gd name="T11" fmla="*/ 2147483646 h 52"/>
              <a:gd name="T12" fmla="*/ 2147483646 w 461"/>
              <a:gd name="T13" fmla="*/ 2147483646 h 52"/>
              <a:gd name="T14" fmla="*/ 2147483646 w 461"/>
              <a:gd name="T15" fmla="*/ 2147483646 h 52"/>
              <a:gd name="T16" fmla="*/ 2147483646 w 461"/>
              <a:gd name="T17" fmla="*/ 2147483646 h 52"/>
              <a:gd name="T18" fmla="*/ 2147483646 w 461"/>
              <a:gd name="T19" fmla="*/ 2147483646 h 52"/>
              <a:gd name="T20" fmla="*/ 2147483646 w 461"/>
              <a:gd name="T21" fmla="*/ 2147483646 h 52"/>
              <a:gd name="T22" fmla="*/ 2147483646 w 461"/>
              <a:gd name="T23" fmla="*/ 2147483646 h 52"/>
              <a:gd name="T24" fmla="*/ 2147483646 w 461"/>
              <a:gd name="T25" fmla="*/ 2147483646 h 52"/>
              <a:gd name="T26" fmla="*/ 2147483646 w 461"/>
              <a:gd name="T27" fmla="*/ 2147483646 h 52"/>
              <a:gd name="T28" fmla="*/ 2147483646 w 461"/>
              <a:gd name="T29" fmla="*/ 2147483646 h 52"/>
              <a:gd name="T30" fmla="*/ 2147483646 w 461"/>
              <a:gd name="T31" fmla="*/ 2147483646 h 52"/>
              <a:gd name="T32" fmla="*/ 2147483646 w 461"/>
              <a:gd name="T33" fmla="*/ 2147483646 h 52"/>
              <a:gd name="T34" fmla="*/ 2147483646 w 461"/>
              <a:gd name="T35" fmla="*/ 2147483646 h 52"/>
              <a:gd name="T36" fmla="*/ 2147483646 w 461"/>
              <a:gd name="T37" fmla="*/ 2147483646 h 52"/>
              <a:gd name="T38" fmla="*/ 2147483646 w 461"/>
              <a:gd name="T39" fmla="*/ 2147483646 h 52"/>
              <a:gd name="T40" fmla="*/ 2147483646 w 461"/>
              <a:gd name="T41" fmla="*/ 2147483646 h 52"/>
              <a:gd name="T42" fmla="*/ 2147483646 w 461"/>
              <a:gd name="T43" fmla="*/ 2147483646 h 52"/>
              <a:gd name="T44" fmla="*/ 2147483646 w 461"/>
              <a:gd name="T45" fmla="*/ 2147483646 h 52"/>
              <a:gd name="T46" fmla="*/ 2147483646 w 461"/>
              <a:gd name="T47" fmla="*/ 2147483646 h 52"/>
              <a:gd name="T48" fmla="*/ 2147483646 w 461"/>
              <a:gd name="T49" fmla="*/ 2147483646 h 52"/>
              <a:gd name="T50" fmla="*/ 2147483646 w 461"/>
              <a:gd name="T51" fmla="*/ 2147483646 h 52"/>
              <a:gd name="T52" fmla="*/ 2147483646 w 461"/>
              <a:gd name="T53" fmla="*/ 2147483646 h 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61" h="52">
                <a:moveTo>
                  <a:pt x="0" y="0"/>
                </a:moveTo>
                <a:lnTo>
                  <a:pt x="2" y="13"/>
                </a:lnTo>
                <a:lnTo>
                  <a:pt x="6" y="24"/>
                </a:lnTo>
                <a:lnTo>
                  <a:pt x="11" y="33"/>
                </a:lnTo>
                <a:lnTo>
                  <a:pt x="20" y="40"/>
                </a:lnTo>
                <a:lnTo>
                  <a:pt x="29" y="45"/>
                </a:lnTo>
                <a:lnTo>
                  <a:pt x="42" y="49"/>
                </a:lnTo>
                <a:lnTo>
                  <a:pt x="56" y="51"/>
                </a:lnTo>
                <a:lnTo>
                  <a:pt x="71" y="52"/>
                </a:lnTo>
                <a:lnTo>
                  <a:pt x="89" y="52"/>
                </a:lnTo>
                <a:lnTo>
                  <a:pt x="107" y="52"/>
                </a:lnTo>
                <a:lnTo>
                  <a:pt x="126" y="52"/>
                </a:lnTo>
                <a:lnTo>
                  <a:pt x="146" y="51"/>
                </a:lnTo>
                <a:lnTo>
                  <a:pt x="168" y="47"/>
                </a:lnTo>
                <a:lnTo>
                  <a:pt x="189" y="45"/>
                </a:lnTo>
                <a:lnTo>
                  <a:pt x="213" y="42"/>
                </a:lnTo>
                <a:lnTo>
                  <a:pt x="234" y="40"/>
                </a:lnTo>
                <a:lnTo>
                  <a:pt x="258" y="36"/>
                </a:lnTo>
                <a:lnTo>
                  <a:pt x="283" y="34"/>
                </a:lnTo>
                <a:lnTo>
                  <a:pt x="306" y="33"/>
                </a:lnTo>
                <a:lnTo>
                  <a:pt x="330" y="31"/>
                </a:lnTo>
                <a:lnTo>
                  <a:pt x="353" y="31"/>
                </a:lnTo>
                <a:lnTo>
                  <a:pt x="377" y="31"/>
                </a:lnTo>
                <a:lnTo>
                  <a:pt x="398" y="31"/>
                </a:lnTo>
                <a:lnTo>
                  <a:pt x="420" y="33"/>
                </a:lnTo>
                <a:lnTo>
                  <a:pt x="441" y="36"/>
                </a:lnTo>
                <a:lnTo>
                  <a:pt x="461" y="4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595688" y="5449888"/>
            <a:ext cx="3175" cy="2063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327525" y="5513388"/>
            <a:ext cx="31750" cy="11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6" name="Freeform 14"/>
          <p:cNvSpPr>
            <a:spLocks/>
          </p:cNvSpPr>
          <p:nvPr/>
        </p:nvSpPr>
        <p:spPr bwMode="auto">
          <a:xfrm>
            <a:off x="4287838" y="5453063"/>
            <a:ext cx="188912" cy="163512"/>
          </a:xfrm>
          <a:custGeom>
            <a:avLst/>
            <a:gdLst>
              <a:gd name="T0" fmla="*/ 2147483646 w 119"/>
              <a:gd name="T1" fmla="*/ 2147483646 h 103"/>
              <a:gd name="T2" fmla="*/ 0 w 119"/>
              <a:gd name="T3" fmla="*/ 2147483646 h 103"/>
              <a:gd name="T4" fmla="*/ 2147483646 w 119"/>
              <a:gd name="T5" fmla="*/ 2147483646 h 103"/>
              <a:gd name="T6" fmla="*/ 2147483646 w 119"/>
              <a:gd name="T7" fmla="*/ 0 h 103"/>
              <a:gd name="T8" fmla="*/ 2147483646 w 119"/>
              <a:gd name="T9" fmla="*/ 2147483646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" h="103">
                <a:moveTo>
                  <a:pt x="119" y="103"/>
                </a:moveTo>
                <a:lnTo>
                  <a:pt x="0" y="54"/>
                </a:lnTo>
                <a:lnTo>
                  <a:pt x="45" y="45"/>
                </a:lnTo>
                <a:lnTo>
                  <a:pt x="43" y="0"/>
                </a:lnTo>
                <a:lnTo>
                  <a:pt x="119" y="10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2344738" y="4570413"/>
            <a:ext cx="263525" cy="133350"/>
          </a:xfrm>
          <a:custGeom>
            <a:avLst/>
            <a:gdLst>
              <a:gd name="T0" fmla="*/ 0 w 166"/>
              <a:gd name="T1" fmla="*/ 0 h 84"/>
              <a:gd name="T2" fmla="*/ 0 w 166"/>
              <a:gd name="T3" fmla="*/ 2147483646 h 84"/>
              <a:gd name="T4" fmla="*/ 2147483646 w 166"/>
              <a:gd name="T5" fmla="*/ 2147483646 h 84"/>
              <a:gd name="T6" fmla="*/ 2147483646 w 166"/>
              <a:gd name="T7" fmla="*/ 2147483646 h 84"/>
              <a:gd name="T8" fmla="*/ 2147483646 w 166"/>
              <a:gd name="T9" fmla="*/ 2147483646 h 84"/>
              <a:gd name="T10" fmla="*/ 2147483646 w 166"/>
              <a:gd name="T11" fmla="*/ 2147483646 h 84"/>
              <a:gd name="T12" fmla="*/ 2147483646 w 166"/>
              <a:gd name="T13" fmla="*/ 2147483646 h 84"/>
              <a:gd name="T14" fmla="*/ 2147483646 w 166"/>
              <a:gd name="T15" fmla="*/ 2147483646 h 84"/>
              <a:gd name="T16" fmla="*/ 2147483646 w 166"/>
              <a:gd name="T17" fmla="*/ 2147483646 h 84"/>
              <a:gd name="T18" fmla="*/ 2147483646 w 166"/>
              <a:gd name="T19" fmla="*/ 2147483646 h 84"/>
              <a:gd name="T20" fmla="*/ 2147483646 w 166"/>
              <a:gd name="T21" fmla="*/ 2147483646 h 84"/>
              <a:gd name="T22" fmla="*/ 2147483646 w 166"/>
              <a:gd name="T23" fmla="*/ 2147483646 h 84"/>
              <a:gd name="T24" fmla="*/ 2147483646 w 166"/>
              <a:gd name="T25" fmla="*/ 2147483646 h 84"/>
              <a:gd name="T26" fmla="*/ 2147483646 w 166"/>
              <a:gd name="T27" fmla="*/ 2147483646 h 84"/>
              <a:gd name="T28" fmla="*/ 2147483646 w 166"/>
              <a:gd name="T29" fmla="*/ 2147483646 h 84"/>
              <a:gd name="T30" fmla="*/ 2147483646 w 166"/>
              <a:gd name="T31" fmla="*/ 2147483646 h 84"/>
              <a:gd name="T32" fmla="*/ 2147483646 w 166"/>
              <a:gd name="T33" fmla="*/ 2147483646 h 84"/>
              <a:gd name="T34" fmla="*/ 2147483646 w 166"/>
              <a:gd name="T35" fmla="*/ 2147483646 h 84"/>
              <a:gd name="T36" fmla="*/ 2147483646 w 166"/>
              <a:gd name="T37" fmla="*/ 2147483646 h 84"/>
              <a:gd name="T38" fmla="*/ 2147483646 w 166"/>
              <a:gd name="T39" fmla="*/ 2147483646 h 84"/>
              <a:gd name="T40" fmla="*/ 2147483646 w 166"/>
              <a:gd name="T41" fmla="*/ 2147483646 h 84"/>
              <a:gd name="T42" fmla="*/ 2147483646 w 166"/>
              <a:gd name="T43" fmla="*/ 2147483646 h 84"/>
              <a:gd name="T44" fmla="*/ 2147483646 w 166"/>
              <a:gd name="T45" fmla="*/ 2147483646 h 8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66" h="84">
                <a:moveTo>
                  <a:pt x="0" y="0"/>
                </a:moveTo>
                <a:lnTo>
                  <a:pt x="0" y="11"/>
                </a:lnTo>
                <a:lnTo>
                  <a:pt x="2" y="20"/>
                </a:lnTo>
                <a:lnTo>
                  <a:pt x="5" y="27"/>
                </a:lnTo>
                <a:lnTo>
                  <a:pt x="9" y="34"/>
                </a:lnTo>
                <a:lnTo>
                  <a:pt x="14" y="41"/>
                </a:lnTo>
                <a:lnTo>
                  <a:pt x="20" y="47"/>
                </a:lnTo>
                <a:lnTo>
                  <a:pt x="27" y="50"/>
                </a:lnTo>
                <a:lnTo>
                  <a:pt x="34" y="54"/>
                </a:lnTo>
                <a:lnTo>
                  <a:pt x="41" y="57"/>
                </a:lnTo>
                <a:lnTo>
                  <a:pt x="50" y="59"/>
                </a:lnTo>
                <a:lnTo>
                  <a:pt x="59" y="63"/>
                </a:lnTo>
                <a:lnTo>
                  <a:pt x="68" y="65"/>
                </a:lnTo>
                <a:lnTo>
                  <a:pt x="77" y="66"/>
                </a:lnTo>
                <a:lnTo>
                  <a:pt x="88" y="66"/>
                </a:lnTo>
                <a:lnTo>
                  <a:pt x="97" y="68"/>
                </a:lnTo>
                <a:lnTo>
                  <a:pt x="108" y="70"/>
                </a:lnTo>
                <a:lnTo>
                  <a:pt x="119" y="72"/>
                </a:lnTo>
                <a:lnTo>
                  <a:pt x="128" y="74"/>
                </a:lnTo>
                <a:lnTo>
                  <a:pt x="139" y="75"/>
                </a:lnTo>
                <a:lnTo>
                  <a:pt x="148" y="77"/>
                </a:lnTo>
                <a:lnTo>
                  <a:pt x="157" y="81"/>
                </a:lnTo>
                <a:lnTo>
                  <a:pt x="166" y="84"/>
                </a:lnTo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2344738" y="4570413"/>
            <a:ext cx="1587" cy="17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608263" y="4703763"/>
            <a:ext cx="11112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2547938" y="4641850"/>
            <a:ext cx="139700" cy="203200"/>
          </a:xfrm>
          <a:custGeom>
            <a:avLst/>
            <a:gdLst>
              <a:gd name="T0" fmla="*/ 2147483646 w 88"/>
              <a:gd name="T1" fmla="*/ 2147483646 h 128"/>
              <a:gd name="T2" fmla="*/ 0 w 88"/>
              <a:gd name="T3" fmla="*/ 2147483646 h 128"/>
              <a:gd name="T4" fmla="*/ 2147483646 w 88"/>
              <a:gd name="T5" fmla="*/ 2147483646 h 128"/>
              <a:gd name="T6" fmla="*/ 2147483646 w 88"/>
              <a:gd name="T7" fmla="*/ 0 h 128"/>
              <a:gd name="T8" fmla="*/ 2147483646 w 88"/>
              <a:gd name="T9" fmla="*/ 2147483646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" h="128">
                <a:moveTo>
                  <a:pt x="88" y="128"/>
                </a:moveTo>
                <a:lnTo>
                  <a:pt x="0" y="32"/>
                </a:lnTo>
                <a:lnTo>
                  <a:pt x="45" y="43"/>
                </a:lnTo>
                <a:lnTo>
                  <a:pt x="61" y="0"/>
                </a:lnTo>
                <a:lnTo>
                  <a:pt x="88" y="12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31" name="Freeform 19"/>
          <p:cNvSpPr>
            <a:spLocks/>
          </p:cNvSpPr>
          <p:nvPr/>
        </p:nvSpPr>
        <p:spPr bwMode="auto">
          <a:xfrm>
            <a:off x="4851400" y="3316288"/>
            <a:ext cx="1668463" cy="522287"/>
          </a:xfrm>
          <a:custGeom>
            <a:avLst/>
            <a:gdLst>
              <a:gd name="T0" fmla="*/ 0 w 1051"/>
              <a:gd name="T1" fmla="*/ 0 h 167"/>
              <a:gd name="T2" fmla="*/ 2147483646 w 1051"/>
              <a:gd name="T3" fmla="*/ 2147483646 h 167"/>
              <a:gd name="T4" fmla="*/ 2147483646 w 1051"/>
              <a:gd name="T5" fmla="*/ 2147483646 h 167"/>
              <a:gd name="T6" fmla="*/ 2147483646 w 1051"/>
              <a:gd name="T7" fmla="*/ 2147483646 h 167"/>
              <a:gd name="T8" fmla="*/ 2147483646 w 1051"/>
              <a:gd name="T9" fmla="*/ 2147483646 h 167"/>
              <a:gd name="T10" fmla="*/ 2147483646 w 1051"/>
              <a:gd name="T11" fmla="*/ 2147483646 h 167"/>
              <a:gd name="T12" fmla="*/ 2147483646 w 1051"/>
              <a:gd name="T13" fmla="*/ 2147483646 h 167"/>
              <a:gd name="T14" fmla="*/ 2147483646 w 1051"/>
              <a:gd name="T15" fmla="*/ 2147483646 h 167"/>
              <a:gd name="T16" fmla="*/ 2147483646 w 1051"/>
              <a:gd name="T17" fmla="*/ 2147483646 h 167"/>
              <a:gd name="T18" fmla="*/ 2147483646 w 1051"/>
              <a:gd name="T19" fmla="*/ 2147483646 h 167"/>
              <a:gd name="T20" fmla="*/ 2147483646 w 1051"/>
              <a:gd name="T21" fmla="*/ 2147483646 h 167"/>
              <a:gd name="T22" fmla="*/ 2147483646 w 1051"/>
              <a:gd name="T23" fmla="*/ 2147483646 h 167"/>
              <a:gd name="T24" fmla="*/ 2147483646 w 1051"/>
              <a:gd name="T25" fmla="*/ 2147483646 h 167"/>
              <a:gd name="T26" fmla="*/ 2147483646 w 1051"/>
              <a:gd name="T27" fmla="*/ 2147483646 h 167"/>
              <a:gd name="T28" fmla="*/ 2147483646 w 1051"/>
              <a:gd name="T29" fmla="*/ 2147483646 h 167"/>
              <a:gd name="T30" fmla="*/ 2147483646 w 1051"/>
              <a:gd name="T31" fmla="*/ 2147483646 h 167"/>
              <a:gd name="T32" fmla="*/ 2147483646 w 1051"/>
              <a:gd name="T33" fmla="*/ 2147483646 h 167"/>
              <a:gd name="T34" fmla="*/ 2147483646 w 1051"/>
              <a:gd name="T35" fmla="*/ 2147483646 h 167"/>
              <a:gd name="T36" fmla="*/ 2147483646 w 1051"/>
              <a:gd name="T37" fmla="*/ 2147483646 h 167"/>
              <a:gd name="T38" fmla="*/ 2147483646 w 1051"/>
              <a:gd name="T39" fmla="*/ 2147483646 h 167"/>
              <a:gd name="T40" fmla="*/ 2147483646 w 1051"/>
              <a:gd name="T41" fmla="*/ 2147483646 h 167"/>
              <a:gd name="T42" fmla="*/ 2147483646 w 1051"/>
              <a:gd name="T43" fmla="*/ 2147483646 h 167"/>
              <a:gd name="T44" fmla="*/ 2147483646 w 1051"/>
              <a:gd name="T45" fmla="*/ 2147483646 h 167"/>
              <a:gd name="T46" fmla="*/ 2147483646 w 1051"/>
              <a:gd name="T47" fmla="*/ 2147483646 h 167"/>
              <a:gd name="T48" fmla="*/ 2147483646 w 1051"/>
              <a:gd name="T49" fmla="*/ 2147483646 h 167"/>
              <a:gd name="T50" fmla="*/ 2147483646 w 1051"/>
              <a:gd name="T51" fmla="*/ 2147483646 h 167"/>
              <a:gd name="T52" fmla="*/ 2147483646 w 1051"/>
              <a:gd name="T53" fmla="*/ 2147483646 h 167"/>
              <a:gd name="T54" fmla="*/ 2147483646 w 1051"/>
              <a:gd name="T55" fmla="*/ 2147483646 h 167"/>
              <a:gd name="T56" fmla="*/ 2147483646 w 1051"/>
              <a:gd name="T57" fmla="*/ 2147483646 h 16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51" h="167">
                <a:moveTo>
                  <a:pt x="0" y="0"/>
                </a:moveTo>
                <a:lnTo>
                  <a:pt x="3" y="18"/>
                </a:lnTo>
                <a:lnTo>
                  <a:pt x="10" y="32"/>
                </a:lnTo>
                <a:lnTo>
                  <a:pt x="25" y="47"/>
                </a:lnTo>
                <a:lnTo>
                  <a:pt x="45" y="57"/>
                </a:lnTo>
                <a:lnTo>
                  <a:pt x="68" y="66"/>
                </a:lnTo>
                <a:lnTo>
                  <a:pt x="95" y="74"/>
                </a:lnTo>
                <a:lnTo>
                  <a:pt x="126" y="79"/>
                </a:lnTo>
                <a:lnTo>
                  <a:pt x="162" y="84"/>
                </a:lnTo>
                <a:lnTo>
                  <a:pt x="199" y="86"/>
                </a:lnTo>
                <a:lnTo>
                  <a:pt x="241" y="90"/>
                </a:lnTo>
                <a:lnTo>
                  <a:pt x="284" y="92"/>
                </a:lnTo>
                <a:lnTo>
                  <a:pt x="329" y="92"/>
                </a:lnTo>
                <a:lnTo>
                  <a:pt x="378" y="92"/>
                </a:lnTo>
                <a:lnTo>
                  <a:pt x="426" y="92"/>
                </a:lnTo>
                <a:lnTo>
                  <a:pt x="475" y="92"/>
                </a:lnTo>
                <a:lnTo>
                  <a:pt x="525" y="92"/>
                </a:lnTo>
                <a:lnTo>
                  <a:pt x="576" y="93"/>
                </a:lnTo>
                <a:lnTo>
                  <a:pt x="626" y="93"/>
                </a:lnTo>
                <a:lnTo>
                  <a:pt x="676" y="95"/>
                </a:lnTo>
                <a:lnTo>
                  <a:pt x="727" y="97"/>
                </a:lnTo>
                <a:lnTo>
                  <a:pt x="774" y="101"/>
                </a:lnTo>
                <a:lnTo>
                  <a:pt x="820" y="106"/>
                </a:lnTo>
                <a:lnTo>
                  <a:pt x="865" y="111"/>
                </a:lnTo>
                <a:lnTo>
                  <a:pt x="909" y="119"/>
                </a:lnTo>
                <a:lnTo>
                  <a:pt x="948" y="128"/>
                </a:lnTo>
                <a:lnTo>
                  <a:pt x="986" y="138"/>
                </a:lnTo>
                <a:lnTo>
                  <a:pt x="1020" y="153"/>
                </a:lnTo>
                <a:lnTo>
                  <a:pt x="1051" y="167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851400" y="3254375"/>
            <a:ext cx="4763" cy="285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6519863" y="3838575"/>
            <a:ext cx="33337" cy="2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34" name="Freeform 22"/>
          <p:cNvSpPr>
            <a:spLocks/>
          </p:cNvSpPr>
          <p:nvPr/>
        </p:nvSpPr>
        <p:spPr bwMode="auto">
          <a:xfrm>
            <a:off x="6480175" y="3790950"/>
            <a:ext cx="161925" cy="187325"/>
          </a:xfrm>
          <a:custGeom>
            <a:avLst/>
            <a:gdLst>
              <a:gd name="T0" fmla="*/ 2147483646 w 102"/>
              <a:gd name="T1" fmla="*/ 2147483646 h 118"/>
              <a:gd name="T2" fmla="*/ 0 w 102"/>
              <a:gd name="T3" fmla="*/ 2147483646 h 118"/>
              <a:gd name="T4" fmla="*/ 2147483646 w 102"/>
              <a:gd name="T5" fmla="*/ 2147483646 h 118"/>
              <a:gd name="T6" fmla="*/ 2147483646 w 102"/>
              <a:gd name="T7" fmla="*/ 0 h 118"/>
              <a:gd name="T8" fmla="*/ 2147483646 w 102"/>
              <a:gd name="T9" fmla="*/ 2147483646 h 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" h="118">
                <a:moveTo>
                  <a:pt x="102" y="118"/>
                </a:moveTo>
                <a:lnTo>
                  <a:pt x="0" y="43"/>
                </a:lnTo>
                <a:lnTo>
                  <a:pt x="45" y="45"/>
                </a:lnTo>
                <a:lnTo>
                  <a:pt x="54" y="0"/>
                </a:lnTo>
                <a:lnTo>
                  <a:pt x="102" y="11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35" name="Freeform 23"/>
          <p:cNvSpPr>
            <a:spLocks/>
          </p:cNvSpPr>
          <p:nvPr/>
        </p:nvSpPr>
        <p:spPr bwMode="auto">
          <a:xfrm>
            <a:off x="4408488" y="3316288"/>
            <a:ext cx="109537" cy="493712"/>
          </a:xfrm>
          <a:custGeom>
            <a:avLst/>
            <a:gdLst>
              <a:gd name="T0" fmla="*/ 0 w 109537"/>
              <a:gd name="T1" fmla="*/ 0 h 147"/>
              <a:gd name="T2" fmla="*/ 0 w 109537"/>
              <a:gd name="T3" fmla="*/ 2147483646 h 147"/>
              <a:gd name="T4" fmla="*/ 0 w 109537"/>
              <a:gd name="T5" fmla="*/ 2147483646 h 147"/>
              <a:gd name="T6" fmla="*/ 0 w 109537"/>
              <a:gd name="T7" fmla="*/ 2147483646 h 147"/>
              <a:gd name="T8" fmla="*/ 0 w 109537"/>
              <a:gd name="T9" fmla="*/ 2147483646 h 147"/>
              <a:gd name="T10" fmla="*/ 0 w 109537"/>
              <a:gd name="T11" fmla="*/ 2147483646 h 147"/>
              <a:gd name="T12" fmla="*/ 0 w 109537"/>
              <a:gd name="T13" fmla="*/ 2147483646 h 147"/>
              <a:gd name="T14" fmla="*/ 0 w 109537"/>
              <a:gd name="T15" fmla="*/ 2147483646 h 147"/>
              <a:gd name="T16" fmla="*/ 0 w 109537"/>
              <a:gd name="T17" fmla="*/ 2147483646 h 147"/>
              <a:gd name="T18" fmla="*/ 0 w 109537"/>
              <a:gd name="T19" fmla="*/ 2147483646 h 147"/>
              <a:gd name="T20" fmla="*/ 0 w 109537"/>
              <a:gd name="T21" fmla="*/ 2147483646 h 147"/>
              <a:gd name="T22" fmla="*/ 0 w 109537"/>
              <a:gd name="T23" fmla="*/ 2147483646 h 147"/>
              <a:gd name="T24" fmla="*/ 0 w 109537"/>
              <a:gd name="T25" fmla="*/ 2147483646 h 147"/>
              <a:gd name="T26" fmla="*/ 0 w 109537"/>
              <a:gd name="T27" fmla="*/ 2147483646 h 147"/>
              <a:gd name="T28" fmla="*/ 0 w 109537"/>
              <a:gd name="T29" fmla="*/ 2147483646 h 147"/>
              <a:gd name="T30" fmla="*/ 0 w 109537"/>
              <a:gd name="T31" fmla="*/ 2147483646 h 147"/>
              <a:gd name="T32" fmla="*/ 0 w 109537"/>
              <a:gd name="T33" fmla="*/ 2147483646 h 147"/>
              <a:gd name="T34" fmla="*/ 0 w 109537"/>
              <a:gd name="T35" fmla="*/ 2147483646 h 147"/>
              <a:gd name="T36" fmla="*/ 0 w 109537"/>
              <a:gd name="T37" fmla="*/ 2147483646 h 147"/>
              <a:gd name="T38" fmla="*/ 0 w 109537"/>
              <a:gd name="T39" fmla="*/ 2147483646 h 147"/>
              <a:gd name="T40" fmla="*/ 0 w 109537"/>
              <a:gd name="T41" fmla="*/ 2147483646 h 1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537" h="147">
                <a:moveTo>
                  <a:pt x="0" y="0"/>
                </a:moveTo>
                <a:lnTo>
                  <a:pt x="0" y="10"/>
                </a:lnTo>
                <a:lnTo>
                  <a:pt x="0" y="21"/>
                </a:lnTo>
                <a:lnTo>
                  <a:pt x="0" y="32"/>
                </a:lnTo>
                <a:lnTo>
                  <a:pt x="0" y="41"/>
                </a:lnTo>
                <a:lnTo>
                  <a:pt x="0" y="50"/>
                </a:lnTo>
                <a:lnTo>
                  <a:pt x="0" y="59"/>
                </a:lnTo>
                <a:lnTo>
                  <a:pt x="0" y="66"/>
                </a:lnTo>
                <a:lnTo>
                  <a:pt x="0" y="73"/>
                </a:lnTo>
                <a:lnTo>
                  <a:pt x="0" y="81"/>
                </a:lnTo>
                <a:lnTo>
                  <a:pt x="0" y="88"/>
                </a:lnTo>
                <a:lnTo>
                  <a:pt x="0" y="95"/>
                </a:lnTo>
                <a:lnTo>
                  <a:pt x="0" y="100"/>
                </a:lnTo>
                <a:lnTo>
                  <a:pt x="0" y="108"/>
                </a:lnTo>
                <a:lnTo>
                  <a:pt x="0" y="113"/>
                </a:lnTo>
                <a:lnTo>
                  <a:pt x="0" y="118"/>
                </a:lnTo>
                <a:lnTo>
                  <a:pt x="0" y="124"/>
                </a:lnTo>
                <a:lnTo>
                  <a:pt x="0" y="131"/>
                </a:lnTo>
                <a:lnTo>
                  <a:pt x="0" y="136"/>
                </a:lnTo>
                <a:lnTo>
                  <a:pt x="0" y="142"/>
                </a:lnTo>
                <a:lnTo>
                  <a:pt x="0" y="147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4519613" y="3257550"/>
            <a:ext cx="1587" cy="158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4519613" y="3810000"/>
            <a:ext cx="1587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38" name="Freeform 26"/>
          <p:cNvSpPr>
            <a:spLocks/>
          </p:cNvSpPr>
          <p:nvPr/>
        </p:nvSpPr>
        <p:spPr bwMode="auto">
          <a:xfrm>
            <a:off x="4354513" y="3773488"/>
            <a:ext cx="107950" cy="198437"/>
          </a:xfrm>
          <a:custGeom>
            <a:avLst/>
            <a:gdLst>
              <a:gd name="T0" fmla="*/ 2147483646 w 68"/>
              <a:gd name="T1" fmla="*/ 2147483646 h 125"/>
              <a:gd name="T2" fmla="*/ 0 w 68"/>
              <a:gd name="T3" fmla="*/ 0 h 125"/>
              <a:gd name="T4" fmla="*/ 2147483646 w 68"/>
              <a:gd name="T5" fmla="*/ 2147483646 h 125"/>
              <a:gd name="T6" fmla="*/ 2147483646 w 68"/>
              <a:gd name="T7" fmla="*/ 0 h 125"/>
              <a:gd name="T8" fmla="*/ 2147483646 w 68"/>
              <a:gd name="T9" fmla="*/ 2147483646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" h="125">
                <a:moveTo>
                  <a:pt x="34" y="125"/>
                </a:moveTo>
                <a:lnTo>
                  <a:pt x="0" y="0"/>
                </a:lnTo>
                <a:lnTo>
                  <a:pt x="34" y="31"/>
                </a:lnTo>
                <a:lnTo>
                  <a:pt x="68" y="0"/>
                </a:lnTo>
                <a:lnTo>
                  <a:pt x="34" y="12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39" name="Freeform 27"/>
          <p:cNvSpPr>
            <a:spLocks/>
          </p:cNvSpPr>
          <p:nvPr/>
        </p:nvSpPr>
        <p:spPr bwMode="auto">
          <a:xfrm>
            <a:off x="2470150" y="3316288"/>
            <a:ext cx="1711325" cy="531812"/>
          </a:xfrm>
          <a:custGeom>
            <a:avLst/>
            <a:gdLst>
              <a:gd name="T0" fmla="*/ 2147483646 w 1078"/>
              <a:gd name="T1" fmla="*/ 0 h 173"/>
              <a:gd name="T2" fmla="*/ 2147483646 w 1078"/>
              <a:gd name="T3" fmla="*/ 2147483646 h 173"/>
              <a:gd name="T4" fmla="*/ 2147483646 w 1078"/>
              <a:gd name="T5" fmla="*/ 2147483646 h 173"/>
              <a:gd name="T6" fmla="*/ 2147483646 w 1078"/>
              <a:gd name="T7" fmla="*/ 2147483646 h 173"/>
              <a:gd name="T8" fmla="*/ 2147483646 w 1078"/>
              <a:gd name="T9" fmla="*/ 2147483646 h 173"/>
              <a:gd name="T10" fmla="*/ 2147483646 w 1078"/>
              <a:gd name="T11" fmla="*/ 2147483646 h 173"/>
              <a:gd name="T12" fmla="*/ 2147483646 w 1078"/>
              <a:gd name="T13" fmla="*/ 2147483646 h 173"/>
              <a:gd name="T14" fmla="*/ 2147483646 w 1078"/>
              <a:gd name="T15" fmla="*/ 2147483646 h 173"/>
              <a:gd name="T16" fmla="*/ 2147483646 w 1078"/>
              <a:gd name="T17" fmla="*/ 2147483646 h 173"/>
              <a:gd name="T18" fmla="*/ 2147483646 w 1078"/>
              <a:gd name="T19" fmla="*/ 2147483646 h 173"/>
              <a:gd name="T20" fmla="*/ 2147483646 w 1078"/>
              <a:gd name="T21" fmla="*/ 2147483646 h 173"/>
              <a:gd name="T22" fmla="*/ 2147483646 w 1078"/>
              <a:gd name="T23" fmla="*/ 2147483646 h 173"/>
              <a:gd name="T24" fmla="*/ 2147483646 w 1078"/>
              <a:gd name="T25" fmla="*/ 2147483646 h 173"/>
              <a:gd name="T26" fmla="*/ 2147483646 w 1078"/>
              <a:gd name="T27" fmla="*/ 2147483646 h 173"/>
              <a:gd name="T28" fmla="*/ 2147483646 w 1078"/>
              <a:gd name="T29" fmla="*/ 2147483646 h 173"/>
              <a:gd name="T30" fmla="*/ 2147483646 w 1078"/>
              <a:gd name="T31" fmla="*/ 2147483646 h 173"/>
              <a:gd name="T32" fmla="*/ 2147483646 w 1078"/>
              <a:gd name="T33" fmla="*/ 2147483646 h 173"/>
              <a:gd name="T34" fmla="*/ 2147483646 w 1078"/>
              <a:gd name="T35" fmla="*/ 2147483646 h 173"/>
              <a:gd name="T36" fmla="*/ 2147483646 w 1078"/>
              <a:gd name="T37" fmla="*/ 2147483646 h 173"/>
              <a:gd name="T38" fmla="*/ 2147483646 w 1078"/>
              <a:gd name="T39" fmla="*/ 2147483646 h 173"/>
              <a:gd name="T40" fmla="*/ 2147483646 w 1078"/>
              <a:gd name="T41" fmla="*/ 2147483646 h 173"/>
              <a:gd name="T42" fmla="*/ 2147483646 w 1078"/>
              <a:gd name="T43" fmla="*/ 2147483646 h 173"/>
              <a:gd name="T44" fmla="*/ 2147483646 w 1078"/>
              <a:gd name="T45" fmla="*/ 2147483646 h 173"/>
              <a:gd name="T46" fmla="*/ 2147483646 w 1078"/>
              <a:gd name="T47" fmla="*/ 2147483646 h 173"/>
              <a:gd name="T48" fmla="*/ 2147483646 w 1078"/>
              <a:gd name="T49" fmla="*/ 2147483646 h 173"/>
              <a:gd name="T50" fmla="*/ 2147483646 w 1078"/>
              <a:gd name="T51" fmla="*/ 2147483646 h 173"/>
              <a:gd name="T52" fmla="*/ 2147483646 w 1078"/>
              <a:gd name="T53" fmla="*/ 2147483646 h 173"/>
              <a:gd name="T54" fmla="*/ 2147483646 w 1078"/>
              <a:gd name="T55" fmla="*/ 2147483646 h 173"/>
              <a:gd name="T56" fmla="*/ 0 w 1078"/>
              <a:gd name="T57" fmla="*/ 2147483646 h 1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78" h="173">
                <a:moveTo>
                  <a:pt x="1078" y="0"/>
                </a:moveTo>
                <a:lnTo>
                  <a:pt x="1068" y="21"/>
                </a:lnTo>
                <a:lnTo>
                  <a:pt x="1051" y="41"/>
                </a:lnTo>
                <a:lnTo>
                  <a:pt x="1032" y="57"/>
                </a:lnTo>
                <a:lnTo>
                  <a:pt x="1006" y="72"/>
                </a:lnTo>
                <a:lnTo>
                  <a:pt x="978" y="84"/>
                </a:lnTo>
                <a:lnTo>
                  <a:pt x="947" y="93"/>
                </a:lnTo>
                <a:lnTo>
                  <a:pt x="911" y="102"/>
                </a:lnTo>
                <a:lnTo>
                  <a:pt x="873" y="108"/>
                </a:lnTo>
                <a:lnTo>
                  <a:pt x="834" y="113"/>
                </a:lnTo>
                <a:lnTo>
                  <a:pt x="792" y="117"/>
                </a:lnTo>
                <a:lnTo>
                  <a:pt x="747" y="120"/>
                </a:lnTo>
                <a:lnTo>
                  <a:pt x="700" y="120"/>
                </a:lnTo>
                <a:lnTo>
                  <a:pt x="654" y="122"/>
                </a:lnTo>
                <a:lnTo>
                  <a:pt x="605" y="122"/>
                </a:lnTo>
                <a:lnTo>
                  <a:pt x="556" y="122"/>
                </a:lnTo>
                <a:lnTo>
                  <a:pt x="508" y="122"/>
                </a:lnTo>
                <a:lnTo>
                  <a:pt x="457" y="122"/>
                </a:lnTo>
                <a:lnTo>
                  <a:pt x="409" y="122"/>
                </a:lnTo>
                <a:lnTo>
                  <a:pt x="360" y="122"/>
                </a:lnTo>
                <a:lnTo>
                  <a:pt x="312" y="124"/>
                </a:lnTo>
                <a:lnTo>
                  <a:pt x="267" y="124"/>
                </a:lnTo>
                <a:lnTo>
                  <a:pt x="222" y="128"/>
                </a:lnTo>
                <a:lnTo>
                  <a:pt x="178" y="131"/>
                </a:lnTo>
                <a:lnTo>
                  <a:pt x="137" y="137"/>
                </a:lnTo>
                <a:lnTo>
                  <a:pt x="97" y="142"/>
                </a:lnTo>
                <a:lnTo>
                  <a:pt x="61" y="151"/>
                </a:lnTo>
                <a:lnTo>
                  <a:pt x="29" y="160"/>
                </a:lnTo>
                <a:lnTo>
                  <a:pt x="0" y="173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>
            <a:off x="4165600" y="3254375"/>
            <a:ext cx="15875" cy="3333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451100" y="3848100"/>
            <a:ext cx="19050" cy="11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42" name="Freeform 30"/>
          <p:cNvSpPr>
            <a:spLocks/>
          </p:cNvSpPr>
          <p:nvPr/>
        </p:nvSpPr>
        <p:spPr bwMode="auto">
          <a:xfrm>
            <a:off x="2344738" y="3784600"/>
            <a:ext cx="177800" cy="177800"/>
          </a:xfrm>
          <a:custGeom>
            <a:avLst/>
            <a:gdLst>
              <a:gd name="T0" fmla="*/ 0 w 112"/>
              <a:gd name="T1" fmla="*/ 2147483646 h 112"/>
              <a:gd name="T2" fmla="*/ 2147483646 w 112"/>
              <a:gd name="T3" fmla="*/ 0 h 112"/>
              <a:gd name="T4" fmla="*/ 2147483646 w 112"/>
              <a:gd name="T5" fmla="*/ 2147483646 h 112"/>
              <a:gd name="T6" fmla="*/ 2147483646 w 112"/>
              <a:gd name="T7" fmla="*/ 2147483646 h 112"/>
              <a:gd name="T8" fmla="*/ 0 w 112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2" h="112">
                <a:moveTo>
                  <a:pt x="0" y="112"/>
                </a:moveTo>
                <a:lnTo>
                  <a:pt x="65" y="0"/>
                </a:lnTo>
                <a:lnTo>
                  <a:pt x="67" y="47"/>
                </a:lnTo>
                <a:lnTo>
                  <a:pt x="112" y="50"/>
                </a:lnTo>
                <a:lnTo>
                  <a:pt x="0" y="112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43" name="Freeform 31"/>
          <p:cNvSpPr>
            <a:spLocks/>
          </p:cNvSpPr>
          <p:nvPr/>
        </p:nvSpPr>
        <p:spPr bwMode="auto">
          <a:xfrm>
            <a:off x="4519613" y="2351088"/>
            <a:ext cx="1587" cy="123825"/>
          </a:xfrm>
          <a:custGeom>
            <a:avLst/>
            <a:gdLst>
              <a:gd name="T0" fmla="*/ 0 w 1587"/>
              <a:gd name="T1" fmla="*/ 0 h 78"/>
              <a:gd name="T2" fmla="*/ 0 w 1587"/>
              <a:gd name="T3" fmla="*/ 2147483646 h 78"/>
              <a:gd name="T4" fmla="*/ 0 w 1587"/>
              <a:gd name="T5" fmla="*/ 2147483646 h 78"/>
              <a:gd name="T6" fmla="*/ 0 w 1587"/>
              <a:gd name="T7" fmla="*/ 2147483646 h 78"/>
              <a:gd name="T8" fmla="*/ 0 w 1587"/>
              <a:gd name="T9" fmla="*/ 2147483646 h 78"/>
              <a:gd name="T10" fmla="*/ 0 w 1587"/>
              <a:gd name="T11" fmla="*/ 2147483646 h 78"/>
              <a:gd name="T12" fmla="*/ 0 w 1587"/>
              <a:gd name="T13" fmla="*/ 2147483646 h 78"/>
              <a:gd name="T14" fmla="*/ 0 w 1587"/>
              <a:gd name="T15" fmla="*/ 2147483646 h 78"/>
              <a:gd name="T16" fmla="*/ 0 w 1587"/>
              <a:gd name="T17" fmla="*/ 2147483646 h 78"/>
              <a:gd name="T18" fmla="*/ 0 w 1587"/>
              <a:gd name="T19" fmla="*/ 2147483646 h 78"/>
              <a:gd name="T20" fmla="*/ 0 w 1587"/>
              <a:gd name="T21" fmla="*/ 2147483646 h 78"/>
              <a:gd name="T22" fmla="*/ 0 w 1587"/>
              <a:gd name="T23" fmla="*/ 2147483646 h 78"/>
              <a:gd name="T24" fmla="*/ 0 w 1587"/>
              <a:gd name="T25" fmla="*/ 2147483646 h 78"/>
              <a:gd name="T26" fmla="*/ 0 w 1587"/>
              <a:gd name="T27" fmla="*/ 2147483646 h 7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87" h="78">
                <a:moveTo>
                  <a:pt x="0" y="0"/>
                </a:moveTo>
                <a:lnTo>
                  <a:pt x="0" y="9"/>
                </a:lnTo>
                <a:lnTo>
                  <a:pt x="0" y="17"/>
                </a:lnTo>
                <a:lnTo>
                  <a:pt x="0" y="24"/>
                </a:lnTo>
                <a:lnTo>
                  <a:pt x="0" y="31"/>
                </a:lnTo>
                <a:lnTo>
                  <a:pt x="0" y="36"/>
                </a:lnTo>
                <a:lnTo>
                  <a:pt x="0" y="42"/>
                </a:lnTo>
                <a:lnTo>
                  <a:pt x="0" y="49"/>
                </a:lnTo>
                <a:lnTo>
                  <a:pt x="0" y="54"/>
                </a:lnTo>
                <a:lnTo>
                  <a:pt x="0" y="58"/>
                </a:lnTo>
                <a:lnTo>
                  <a:pt x="0" y="63"/>
                </a:lnTo>
                <a:lnTo>
                  <a:pt x="0" y="69"/>
                </a:lnTo>
                <a:lnTo>
                  <a:pt x="0" y="72"/>
                </a:lnTo>
                <a:lnTo>
                  <a:pt x="0" y="78"/>
                </a:lnTo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519613" y="2351088"/>
            <a:ext cx="1587" cy="14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519613" y="2474913"/>
            <a:ext cx="1587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46" name="Freeform 34"/>
          <p:cNvSpPr>
            <a:spLocks/>
          </p:cNvSpPr>
          <p:nvPr/>
        </p:nvSpPr>
        <p:spPr bwMode="auto">
          <a:xfrm>
            <a:off x="4465638" y="2451100"/>
            <a:ext cx="107950" cy="196850"/>
          </a:xfrm>
          <a:custGeom>
            <a:avLst/>
            <a:gdLst>
              <a:gd name="T0" fmla="*/ 2147483646 w 68"/>
              <a:gd name="T1" fmla="*/ 2147483646 h 124"/>
              <a:gd name="T2" fmla="*/ 0 w 68"/>
              <a:gd name="T3" fmla="*/ 0 h 124"/>
              <a:gd name="T4" fmla="*/ 2147483646 w 68"/>
              <a:gd name="T5" fmla="*/ 2147483646 h 124"/>
              <a:gd name="T6" fmla="*/ 2147483646 w 68"/>
              <a:gd name="T7" fmla="*/ 0 h 124"/>
              <a:gd name="T8" fmla="*/ 2147483646 w 68"/>
              <a:gd name="T9" fmla="*/ 2147483646 h 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" h="124">
                <a:moveTo>
                  <a:pt x="34" y="124"/>
                </a:moveTo>
                <a:lnTo>
                  <a:pt x="0" y="0"/>
                </a:lnTo>
                <a:lnTo>
                  <a:pt x="34" y="31"/>
                </a:lnTo>
                <a:lnTo>
                  <a:pt x="68" y="0"/>
                </a:lnTo>
                <a:lnTo>
                  <a:pt x="34" y="124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13347" name="AutoShape 35"/>
          <p:cNvSpPr>
            <a:spLocks noChangeArrowheads="1"/>
          </p:cNvSpPr>
          <p:nvPr/>
        </p:nvSpPr>
        <p:spPr bwMode="auto">
          <a:xfrm>
            <a:off x="3287713" y="1743075"/>
            <a:ext cx="2474912" cy="611188"/>
          </a:xfrm>
          <a:prstGeom prst="roundRect">
            <a:avLst>
              <a:gd name="adj" fmla="val 20093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3684588" y="1868488"/>
            <a:ext cx="17875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CELE i OGRANICZENIA 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3436938" y="2051050"/>
            <a:ext cx="19431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Rezultaty, czas, koszty,zasoby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0" name="AutoShape 38"/>
          <p:cNvSpPr>
            <a:spLocks noChangeArrowheads="1"/>
          </p:cNvSpPr>
          <p:nvPr/>
        </p:nvSpPr>
        <p:spPr bwMode="auto">
          <a:xfrm>
            <a:off x="3881438" y="2682875"/>
            <a:ext cx="1371600" cy="633413"/>
          </a:xfrm>
          <a:prstGeom prst="roundRect">
            <a:avLst>
              <a:gd name="adj" fmla="val 20046"/>
            </a:avLst>
          </a:prstGeom>
          <a:solidFill>
            <a:srgbClr val="00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51" name="AutoShape 39"/>
          <p:cNvSpPr>
            <a:spLocks noChangeArrowheads="1"/>
          </p:cNvSpPr>
          <p:nvPr/>
        </p:nvSpPr>
        <p:spPr bwMode="auto">
          <a:xfrm>
            <a:off x="3848100" y="2647950"/>
            <a:ext cx="1347788" cy="611188"/>
          </a:xfrm>
          <a:prstGeom prst="roundRect">
            <a:avLst>
              <a:gd name="adj" fmla="val 20093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3948113" y="2771775"/>
            <a:ext cx="12207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DEFINIOWANIE 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4267200" y="295433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ZADAŃ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4" name="AutoShape 42"/>
          <p:cNvSpPr>
            <a:spLocks noChangeArrowheads="1"/>
          </p:cNvSpPr>
          <p:nvPr/>
        </p:nvSpPr>
        <p:spPr bwMode="auto">
          <a:xfrm>
            <a:off x="1430338" y="3962400"/>
            <a:ext cx="1836737" cy="611188"/>
          </a:xfrm>
          <a:prstGeom prst="roundRect">
            <a:avLst>
              <a:gd name="adj" fmla="val 20093"/>
            </a:avLst>
          </a:prstGeom>
          <a:solidFill>
            <a:srgbClr val="FF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1716088" y="4084638"/>
            <a:ext cx="13065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SZEREGOWANIE 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2095500" y="4267200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ZADAŃ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7" name="AutoShape 45"/>
          <p:cNvSpPr>
            <a:spLocks noChangeArrowheads="1"/>
          </p:cNvSpPr>
          <p:nvPr/>
        </p:nvSpPr>
        <p:spPr bwMode="auto">
          <a:xfrm>
            <a:off x="3605213" y="3962400"/>
            <a:ext cx="1836737" cy="611188"/>
          </a:xfrm>
          <a:prstGeom prst="roundRect">
            <a:avLst>
              <a:gd name="adj" fmla="val 20093"/>
            </a:avLst>
          </a:prstGeom>
          <a:solidFill>
            <a:srgbClr val="FF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3959225" y="4084638"/>
            <a:ext cx="1139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OCENA CZASU 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3810000" y="4267200"/>
            <a:ext cx="1514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REALIZACJI ZADAŃ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0" name="AutoShape 48"/>
          <p:cNvSpPr>
            <a:spLocks noChangeArrowheads="1"/>
          </p:cNvSpPr>
          <p:nvPr/>
        </p:nvSpPr>
        <p:spPr bwMode="auto">
          <a:xfrm>
            <a:off x="5727700" y="3978275"/>
            <a:ext cx="1838325" cy="611188"/>
          </a:xfrm>
          <a:prstGeom prst="roundRect">
            <a:avLst>
              <a:gd name="adj" fmla="val 20093"/>
            </a:avLst>
          </a:prstGeom>
          <a:solidFill>
            <a:srgbClr val="FF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5948363" y="4013200"/>
            <a:ext cx="1412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OCENA ZASOBÓW 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5962650" y="4195763"/>
            <a:ext cx="14208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(LUDZIE, KOSZTY, 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5788025" y="4378325"/>
            <a:ext cx="17795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SPRZĘT, MATERIAŁY...)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4" name="AutoShape 52"/>
          <p:cNvSpPr>
            <a:spLocks noChangeArrowheads="1"/>
          </p:cNvSpPr>
          <p:nvPr/>
        </p:nvSpPr>
        <p:spPr bwMode="auto">
          <a:xfrm>
            <a:off x="2233613" y="4845050"/>
            <a:ext cx="1831975" cy="611188"/>
          </a:xfrm>
          <a:prstGeom prst="roundRect">
            <a:avLst>
              <a:gd name="adj" fmla="val 20093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2576513" y="4970463"/>
            <a:ext cx="1230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OPRACOWANIE 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2476500" y="5153025"/>
            <a:ext cx="142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HARMONOGRAMU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7" name="AutoShape 55"/>
          <p:cNvSpPr>
            <a:spLocks noChangeArrowheads="1"/>
          </p:cNvSpPr>
          <p:nvPr/>
        </p:nvSpPr>
        <p:spPr bwMode="auto">
          <a:xfrm>
            <a:off x="4141788" y="5616575"/>
            <a:ext cx="1349375" cy="611188"/>
          </a:xfrm>
          <a:prstGeom prst="roundRect">
            <a:avLst>
              <a:gd name="adj" fmla="val 20093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4419600" y="5738813"/>
            <a:ext cx="8223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SCALANIE 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4562475" y="5921375"/>
            <a:ext cx="523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200" b="1">
                <a:solidFill>
                  <a:srgbClr val="000000"/>
                </a:solidFill>
                <a:latin typeface="Times New Roman" panose="02020603050405020304" pitchFamily="18" charset="0"/>
              </a:rPr>
              <a:t>PLANU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5351463" y="2659063"/>
            <a:ext cx="349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 b="1">
                <a:solidFill>
                  <a:srgbClr val="FF0000"/>
                </a:solidFill>
                <a:latin typeface="Times New Roman" panose="02020603050405020304" pitchFamily="18" charset="0"/>
              </a:rPr>
              <a:t>Co?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4560888" y="3621088"/>
            <a:ext cx="954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 b="1">
                <a:solidFill>
                  <a:srgbClr val="FF0000"/>
                </a:solidFill>
                <a:latin typeface="Times New Roman" panose="02020603050405020304" pitchFamily="18" charset="0"/>
              </a:rPr>
              <a:t>Jak długo?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6710363" y="3570288"/>
            <a:ext cx="1041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 b="1">
                <a:solidFill>
                  <a:srgbClr val="FF0000"/>
                </a:solidFill>
                <a:latin typeface="Times New Roman" panose="02020603050405020304" pitchFamily="18" charset="0"/>
              </a:rPr>
              <a:t>Kto i czym?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5551488" y="5221288"/>
            <a:ext cx="593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 b="1">
                <a:solidFill>
                  <a:srgbClr val="FF0000"/>
                </a:solidFill>
                <a:latin typeface="Times New Roman" panose="02020603050405020304" pitchFamily="18" charset="0"/>
              </a:rPr>
              <a:t>Za ile?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74" name="Rectangle 62"/>
          <p:cNvSpPr>
            <a:spLocks noChangeArrowheads="1"/>
          </p:cNvSpPr>
          <p:nvPr/>
        </p:nvSpPr>
        <p:spPr bwMode="auto">
          <a:xfrm>
            <a:off x="2884488" y="5602288"/>
            <a:ext cx="982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 b="1">
                <a:solidFill>
                  <a:srgbClr val="FF0000"/>
                </a:solidFill>
                <a:latin typeface="Times New Roman" panose="02020603050405020304" pitchFamily="18" charset="0"/>
              </a:rPr>
              <a:t>Co i kiedy?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990600" y="3505200"/>
            <a:ext cx="17764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 b="1">
                <a:solidFill>
                  <a:srgbClr val="FF0000"/>
                </a:solidFill>
                <a:latin typeface="Times New Roman" panose="02020603050405020304" pitchFamily="18" charset="0"/>
              </a:rPr>
              <a:t>W jakiej kolejności?</a:t>
            </a:r>
            <a:endParaRPr lang="pl-PL" altLang="pl-PL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309563" y="1001713"/>
            <a:ext cx="6977062" cy="879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graphicFrame>
        <p:nvGraphicFramePr>
          <p:cNvPr id="14339" name="Object 2"/>
          <p:cNvGraphicFramePr>
            <a:graphicFrameLocks/>
          </p:cNvGraphicFramePr>
          <p:nvPr>
            <p:ph type="body" idx="1"/>
          </p:nvPr>
        </p:nvGraphicFramePr>
        <p:xfrm>
          <a:off x="1447800" y="1981200"/>
          <a:ext cx="6351588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ABC FlowCharter" r:id="rId3" imgW="6269355" imgH="4380548" progId="ABCFlow">
                  <p:embed/>
                </p:oleObj>
              </mc:Choice>
              <mc:Fallback>
                <p:oleObj name="ABC FlowCharter" r:id="rId3" imgW="6269355" imgH="4380548" progId="ABCFlow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6351588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4267200" y="2590800"/>
          <a:ext cx="8064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355292" imgH="203024" progId="Equation.3">
                  <p:embed/>
                </p:oleObj>
              </mc:Choice>
              <mc:Fallback>
                <p:oleObj name="Equation" r:id="rId5" imgW="355292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8064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4953000" y="4191000"/>
          <a:ext cx="8064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8064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Efekt skali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38163" y="1157288"/>
            <a:ext cx="6218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ZużycieZasobu = ZużycieStałe + K * WielkośćProjektu 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537325" y="963613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>
                <a:sym typeface="Symbol" panose="05050102010706020507" pitchFamily="18" charset="2"/>
              </a:rPr>
              <a:t>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Czynniki wpływające na efekt skali</a:t>
            </a:r>
          </a:p>
        </p:txBody>
      </p:sp>
      <p:sp>
        <p:nvSpPr>
          <p:cNvPr id="15363" name="Rectangle 3"/>
          <p:cNvSpPr>
            <a:spLocks noChangeArrowheads="1"/>
          </p:cNvSpPr>
          <p:nvPr>
            <p:ph type="body" sz="half" idx="1"/>
          </p:nvPr>
        </p:nvSpPr>
        <p:spPr bwMode="auto">
          <a:xfrm>
            <a:off x="427038" y="1701800"/>
            <a:ext cx="4046537" cy="4510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pl-PL" altLang="pl-PL" sz="2800" smtClean="0"/>
          </a:p>
          <a:p>
            <a:pPr>
              <a:lnSpc>
                <a:spcPct val="90000"/>
              </a:lnSpc>
            </a:pPr>
            <a:r>
              <a:rPr lang="pl-PL" altLang="pl-PL" sz="2800" smtClean="0"/>
              <a:t>Specjalizacja</a:t>
            </a:r>
          </a:p>
          <a:p>
            <a:pPr>
              <a:lnSpc>
                <a:spcPct val="90000"/>
              </a:lnSpc>
            </a:pPr>
            <a:r>
              <a:rPr lang="pl-PL" altLang="pl-PL" sz="2800" smtClean="0"/>
              <a:t>Uczenie się, doświadczenie</a:t>
            </a:r>
          </a:p>
          <a:p>
            <a:pPr>
              <a:lnSpc>
                <a:spcPct val="90000"/>
              </a:lnSpc>
            </a:pPr>
            <a:r>
              <a:rPr lang="pl-PL" altLang="pl-PL" sz="2800" smtClean="0"/>
              <a:t>Narzędzia CASE</a:t>
            </a:r>
          </a:p>
          <a:p>
            <a:pPr>
              <a:lnSpc>
                <a:spcPct val="90000"/>
              </a:lnSpc>
            </a:pPr>
            <a:r>
              <a:rPr lang="pl-PL" altLang="pl-PL" sz="2800" smtClean="0"/>
              <a:t>Wspomaganie dokumentowania</a:t>
            </a:r>
          </a:p>
          <a:p>
            <a:pPr>
              <a:lnSpc>
                <a:spcPct val="90000"/>
              </a:lnSpc>
            </a:pPr>
            <a:r>
              <a:rPr lang="pl-PL" altLang="pl-PL" sz="2800" smtClean="0"/>
              <a:t>Biblioteki gotowych elementów</a:t>
            </a:r>
          </a:p>
          <a:p>
            <a:pPr>
              <a:lnSpc>
                <a:spcPct val="90000"/>
              </a:lnSpc>
            </a:pPr>
            <a:r>
              <a:rPr lang="pl-PL" altLang="pl-PL" sz="2800" smtClean="0"/>
              <a:t>Stałe koszty projektu</a:t>
            </a:r>
          </a:p>
        </p:txBody>
      </p:sp>
      <p:sp>
        <p:nvSpPr>
          <p:cNvPr id="15364" name="Rectangle 4"/>
          <p:cNvSpPr>
            <a:spLocks noChangeArrowheads="1"/>
          </p:cNvSpPr>
          <p:nvPr>
            <p:ph type="body" sz="half" idx="2"/>
          </p:nvPr>
        </p:nvSpPr>
        <p:spPr bwMode="auto">
          <a:xfrm>
            <a:off x="4610100" y="1701800"/>
            <a:ext cx="4152900" cy="4510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pl-PL" altLang="pl-PL" sz="2800" smtClean="0"/>
          </a:p>
          <a:p>
            <a:pPr>
              <a:lnSpc>
                <a:spcPct val="90000"/>
              </a:lnSpc>
            </a:pPr>
            <a:r>
              <a:rPr lang="pl-PL" altLang="pl-PL" sz="2800" smtClean="0"/>
              <a:t>Koszty zarządzania (czas produkcyjny/nie)</a:t>
            </a:r>
          </a:p>
          <a:p>
            <a:pPr>
              <a:lnSpc>
                <a:spcPct val="90000"/>
              </a:lnSpc>
            </a:pPr>
            <a:r>
              <a:rPr lang="pl-PL" altLang="pl-PL" sz="2800" smtClean="0"/>
              <a:t>Lawinowy wzrost liczby powiązań</a:t>
            </a:r>
          </a:p>
          <a:p>
            <a:pPr>
              <a:lnSpc>
                <a:spcPct val="90000"/>
              </a:lnSpc>
            </a:pPr>
            <a:r>
              <a:rPr lang="pl-PL" altLang="pl-PL" sz="2800" smtClean="0"/>
              <a:t>Integracja modułów</a:t>
            </a:r>
          </a:p>
          <a:p>
            <a:pPr>
              <a:lnSpc>
                <a:spcPct val="90000"/>
              </a:lnSpc>
            </a:pPr>
            <a:r>
              <a:rPr lang="pl-PL" altLang="pl-PL" sz="2800" smtClean="0"/>
              <a:t>Komunikacja wewnątrz zespołu</a:t>
            </a:r>
          </a:p>
          <a:p>
            <a:pPr>
              <a:lnSpc>
                <a:spcPct val="90000"/>
              </a:lnSpc>
            </a:pPr>
            <a:r>
              <a:rPr lang="pl-PL" altLang="pl-PL" sz="2800" smtClean="0"/>
              <a:t>Eksplozja złożoności  testowania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685800" y="901700"/>
            <a:ext cx="3833813" cy="1066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pl-PL" sz="32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Czynniki spłaszczenia</a:t>
            </a:r>
          </a:p>
          <a:p>
            <a:pPr>
              <a:defRPr/>
            </a:pPr>
            <a:r>
              <a:rPr lang="pl-PL" altLang="pl-PL" sz="32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krzywej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4889500" y="901700"/>
            <a:ext cx="3700463" cy="1066800"/>
          </a:xfrm>
          <a:prstGeom prst="rect">
            <a:avLst/>
          </a:pr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l-PL" altLang="pl-PL" sz="32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Czynniki wzrostu </a:t>
            </a:r>
          </a:p>
          <a:p>
            <a:pPr>
              <a:defRPr/>
            </a:pPr>
            <a:r>
              <a:rPr lang="pl-PL" altLang="pl-PL" sz="32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krzywej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1055688" y="1866900"/>
          <a:ext cx="7010400" cy="391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Wykres" r:id="rId3" imgW="10582772" imgH="5448782" progId="MSGraph.Chart.8">
                  <p:embed/>
                </p:oleObj>
              </mc:Choice>
              <mc:Fallback>
                <p:oleObj name="Wykres" r:id="rId3" imgW="10582772" imgH="5448782" progId="MSGraph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866900"/>
                        <a:ext cx="7010400" cy="391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95388" y="1087438"/>
            <a:ext cx="73358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Empiryczne koszty poszczególnych faz wytwarzania oprogramowania</a:t>
            </a:r>
          </a:p>
          <a:p>
            <a:pPr>
              <a:spcBef>
                <a:spcPct val="2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systemów informatycznych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25463" y="5786438"/>
            <a:ext cx="8174037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l-PL" altLang="pl-PL" u="sng">
                <a:solidFill>
                  <a:schemeClr val="tx1"/>
                </a:solidFill>
                <a:latin typeface="Times New Roman" panose="02020603050405020304" pitchFamily="18" charset="0"/>
              </a:rPr>
              <a:t>Źródło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: Oracle Corp. Badaniom podlegały realizacje systemów przetwarzania danych, realizowane metodą CDM, prze użyciu narzędzi CASE firmy Oracle.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Etapy i koszty wytwarzania oprogramowania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Metoda szacowania kosztów COCOMO (1)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483350" y="519113"/>
            <a:ext cx="262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COnstructive COst MOdel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7963" y="1033463"/>
            <a:ext cx="89360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Wymaga oszacowania liczby instrukcji, z których będzie składał się system. Rozważane przedsięwzięcie jest następnie zaliczane do jednej z klas: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71513" y="1820863"/>
            <a:ext cx="8472487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Przedsięwzięć łatwych </a:t>
            </a:r>
            <a:r>
              <a:rPr lang="pl-PL" altLang="pl-PL"/>
              <a:t>(organicznych, </a:t>
            </a:r>
            <a:r>
              <a:rPr lang="pl-PL" altLang="pl-PL" i="1"/>
              <a:t>organic</a:t>
            </a:r>
            <a:r>
              <a:rPr lang="pl-PL" altLang="pl-PL"/>
              <a:t>). Klasa ta obejmuje przedsięwzięcia wykonywane przez stosunkowo małe zespoły, złożone z osób o podobnych wysokich kwalifikacjach. Dziedzina jest dobrze znana. Przedsięwzięcie jest wykonywane przy pomocy dobrze znanych metod i narzędzi.</a:t>
            </a:r>
          </a:p>
          <a:p>
            <a:endParaRPr lang="pl-PL" altLang="pl-PL"/>
          </a:p>
          <a:p>
            <a:r>
              <a:rPr lang="pl-PL" altLang="pl-PL" b="1"/>
              <a:t>Przedsięwzięć niełatwych </a:t>
            </a:r>
            <a:r>
              <a:rPr lang="pl-PL" altLang="pl-PL"/>
              <a:t>(pół-oderwanych, </a:t>
            </a:r>
            <a:r>
              <a:rPr lang="pl-PL" altLang="pl-PL" i="1"/>
              <a:t>semi-detached</a:t>
            </a:r>
            <a:r>
              <a:rPr lang="pl-PL" altLang="pl-PL"/>
              <a:t>).  Członkowie zespołu różnią się stopniem zaawansowania. Pewne aspekty dziedziny problemu nie są dobrze znane.</a:t>
            </a:r>
          </a:p>
          <a:p>
            <a:endParaRPr lang="pl-PL" altLang="pl-PL"/>
          </a:p>
          <a:p>
            <a:r>
              <a:rPr lang="pl-PL" altLang="pl-PL" b="1"/>
              <a:t>Przedsięwzięć trudnych </a:t>
            </a:r>
            <a:r>
              <a:rPr lang="pl-PL" altLang="pl-PL"/>
              <a:t>(osadzonych, </a:t>
            </a:r>
            <a:r>
              <a:rPr lang="pl-PL" altLang="pl-PL" i="1"/>
              <a:t>embedded</a:t>
            </a:r>
            <a:r>
              <a:rPr lang="pl-PL" altLang="pl-PL"/>
              <a:t>). Obejmują przedsięwzięcia realizujące systemy o bardzo złożonych wymaganiach. Dziedzina problemu, stosowane narzędzia i metody są w dużej mierze nieznane. Większość członków zespołu nie ma doświadczenia w realizacji podobnych zadań.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14313" y="1844675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01613" y="3659188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00025" y="4870450"/>
            <a:ext cx="400050" cy="4127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Metoda szacowania kosztów COCOMO (2)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6688" y="1058863"/>
            <a:ext cx="7329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Podstawowy wzór dla oszacowania nakładów w metodzie COCOMO: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31900" y="1666875"/>
            <a:ext cx="3659188" cy="5222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pl-PL" altLang="pl-PL"/>
              <a:t>Nakład[osobomiesiące] = A * K </a:t>
            </a:r>
            <a:r>
              <a:rPr lang="pl-PL" altLang="pl-PL" sz="2800" baseline="30000"/>
              <a:t>b</a:t>
            </a:r>
            <a:endParaRPr lang="pl-PL" altLang="pl-PL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66688" y="2308225"/>
            <a:ext cx="86741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K (określane jako KDSI, </a:t>
            </a:r>
            <a:r>
              <a:rPr lang="pl-PL" altLang="pl-PL" i="1"/>
              <a:t>Kilo (thousand) of Delivered Source code Instructions</a:t>
            </a:r>
            <a:r>
              <a:rPr lang="pl-PL" altLang="pl-PL"/>
              <a:t> ) oznacza rozmiar kodu źródłowego mierzony w tysiącach linii. KDSI nie obejmuje kodu, który nie został wykorzystany w systemie.</a:t>
            </a:r>
          </a:p>
          <a:p>
            <a:r>
              <a:rPr lang="pl-PL" altLang="pl-PL"/>
              <a:t>Wartości stałych A i b zależą od klasy, do której zaliczono przedsięwzięcie: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61925" y="4006850"/>
            <a:ext cx="5037138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/>
              <a:t>Przedsięwzięcie łatwe</a:t>
            </a:r>
            <a:r>
              <a:rPr lang="pl-PL" altLang="pl-PL" sz="1800"/>
              <a:t>: 	Nakład = 2.4 * K </a:t>
            </a:r>
            <a:r>
              <a:rPr lang="pl-PL" altLang="pl-PL" sz="2400" baseline="30000"/>
              <a:t>1.05</a:t>
            </a:r>
            <a:endParaRPr lang="pl-PL" altLang="pl-PL" sz="18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61925" y="4519613"/>
            <a:ext cx="5033963" cy="3794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/>
              <a:t>Przedsięwzięcie niełatwe</a:t>
            </a:r>
            <a:r>
              <a:rPr lang="pl-PL" altLang="pl-PL" sz="1800"/>
              <a:t>: 	Nakład = 3 * K </a:t>
            </a:r>
            <a:r>
              <a:rPr lang="pl-PL" altLang="pl-PL" sz="2400" baseline="30000"/>
              <a:t>1.12</a:t>
            </a:r>
            <a:endParaRPr lang="pl-PL" altLang="pl-PL" sz="18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61925" y="5030788"/>
            <a:ext cx="5022850" cy="3794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/>
              <a:t>Przedsięwzięcie trudne</a:t>
            </a:r>
            <a:r>
              <a:rPr lang="pl-PL" altLang="pl-PL" sz="1800"/>
              <a:t>: 	Nakład = 3.6 * K </a:t>
            </a:r>
            <a:r>
              <a:rPr lang="pl-PL" altLang="pl-PL" sz="2400" baseline="30000"/>
              <a:t>1.20</a:t>
            </a:r>
            <a:endParaRPr lang="pl-PL" altLang="pl-PL" sz="18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216525" y="1646238"/>
            <a:ext cx="268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(zależność wykładnicza)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71450" y="5538788"/>
            <a:ext cx="5211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Dla niewielkich przedsięwzięć są to zależności bliskie liniowym. Wzrost jest szczególnie szybki dla przedsięwzięć trudnych (duży rozmiar kodu).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 flipV="1">
            <a:off x="5592763" y="4083050"/>
            <a:ext cx="0" cy="226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5605463" y="6350000"/>
            <a:ext cx="325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5605463" y="5364163"/>
            <a:ext cx="2740025" cy="9731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8435975" y="631825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KDSI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589588" y="39401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600"/>
              <a:t>Nakład</a:t>
            </a:r>
          </a:p>
        </p:txBody>
      </p:sp>
      <p:sp>
        <p:nvSpPr>
          <p:cNvPr id="18448" name="Arc 16"/>
          <p:cNvSpPr>
            <a:spLocks/>
          </p:cNvSpPr>
          <p:nvPr/>
        </p:nvSpPr>
        <p:spPr bwMode="auto">
          <a:xfrm rot="9557159" flipH="1">
            <a:off x="5159375" y="3968750"/>
            <a:ext cx="3073400" cy="1865313"/>
          </a:xfrm>
          <a:custGeom>
            <a:avLst/>
            <a:gdLst>
              <a:gd name="T0" fmla="*/ 0 w 19963"/>
              <a:gd name="T1" fmla="*/ 0 h 21600"/>
              <a:gd name="T2" fmla="*/ 2147483646 w 19963"/>
              <a:gd name="T3" fmla="*/ 2147483646 h 21600"/>
              <a:gd name="T4" fmla="*/ 0 w 19963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63" h="21600" fill="none" extrusionOk="0">
                <a:moveTo>
                  <a:pt x="0" y="0"/>
                </a:moveTo>
                <a:cubicBezTo>
                  <a:pt x="8743" y="0"/>
                  <a:pt x="16623" y="5270"/>
                  <a:pt x="19962" y="13351"/>
                </a:cubicBezTo>
              </a:path>
              <a:path w="19963" h="21600" stroke="0" extrusionOk="0">
                <a:moveTo>
                  <a:pt x="0" y="0"/>
                </a:moveTo>
                <a:cubicBezTo>
                  <a:pt x="8743" y="0"/>
                  <a:pt x="16623" y="5270"/>
                  <a:pt x="19962" y="13351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8305800" y="53117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łatwe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7983538" y="39433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trudne</a:t>
            </a:r>
          </a:p>
        </p:txBody>
      </p:sp>
      <p:sp>
        <p:nvSpPr>
          <p:cNvPr id="18451" name="Arc 19"/>
          <p:cNvSpPr>
            <a:spLocks/>
          </p:cNvSpPr>
          <p:nvPr/>
        </p:nvSpPr>
        <p:spPr bwMode="auto">
          <a:xfrm rot="9557159" flipH="1">
            <a:off x="5402263" y="5040313"/>
            <a:ext cx="3000375" cy="790575"/>
          </a:xfrm>
          <a:custGeom>
            <a:avLst/>
            <a:gdLst>
              <a:gd name="T0" fmla="*/ 0 w 19638"/>
              <a:gd name="T1" fmla="*/ 0 h 21600"/>
              <a:gd name="T2" fmla="*/ 2147483646 w 19638"/>
              <a:gd name="T3" fmla="*/ 2147483646 h 21600"/>
              <a:gd name="T4" fmla="*/ 0 w 19638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38" h="21600" fill="none" extrusionOk="0">
                <a:moveTo>
                  <a:pt x="0" y="0"/>
                </a:moveTo>
                <a:cubicBezTo>
                  <a:pt x="8447" y="0"/>
                  <a:pt x="16119" y="4924"/>
                  <a:pt x="19637" y="12604"/>
                </a:cubicBezTo>
              </a:path>
              <a:path w="19638" h="21600" stroke="0" extrusionOk="0">
                <a:moveTo>
                  <a:pt x="0" y="0"/>
                </a:moveTo>
                <a:cubicBezTo>
                  <a:pt x="8447" y="0"/>
                  <a:pt x="16119" y="4924"/>
                  <a:pt x="19637" y="12604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8185150" y="465931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niełatwe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Metoda szacowania kosztów COCOMO (3)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1925" y="971550"/>
            <a:ext cx="8982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/>
              <a:t>Metoda COCOMO zakłada, że znając nakład można oszacować czas realizacji przedsięwzięcia, z czego wynika przybliżona wielkość zespołu. Z obserwacji wiadomo, że dla każdego przedsięwzięcia istnieje optymalna liczba członków zespołu wykonawców. Zwiększenie tej liczby może nawet wydłużyć czas realizacji. Proponowane są następujące wzory: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61925" y="2330450"/>
            <a:ext cx="74358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/>
              <a:t>Przedsięwzięcie łatwe</a:t>
            </a:r>
            <a:r>
              <a:rPr lang="pl-PL" altLang="pl-PL" sz="1800"/>
              <a:t>: 	Czas[miesiące] = 2.5 * Nakład </a:t>
            </a:r>
            <a:r>
              <a:rPr lang="pl-PL" altLang="pl-PL" sz="2400" baseline="30000"/>
              <a:t>0.32</a:t>
            </a:r>
            <a:endParaRPr lang="pl-PL" altLang="pl-PL" sz="18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61925" y="2843213"/>
            <a:ext cx="7407275" cy="3794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/>
              <a:t>Przedsięwzięcie niełatwe</a:t>
            </a:r>
            <a:r>
              <a:rPr lang="pl-PL" altLang="pl-PL" sz="1800"/>
              <a:t>: 	 Czas[miesiące] = 2.5 * Nakład </a:t>
            </a:r>
            <a:r>
              <a:rPr lang="pl-PL" altLang="pl-PL" sz="2400" baseline="30000"/>
              <a:t>0.35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61925" y="3354388"/>
            <a:ext cx="7408863" cy="3794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b="1"/>
              <a:t>Przedsięwzięcie trudne</a:t>
            </a:r>
            <a:r>
              <a:rPr lang="pl-PL" altLang="pl-PL" sz="1800"/>
              <a:t>: 	 Czas[miesiące] = 2.5 * Nakład </a:t>
            </a:r>
            <a:r>
              <a:rPr lang="pl-PL" altLang="pl-PL" sz="2400" baseline="30000"/>
              <a:t>0.38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0" y="3806825"/>
            <a:ext cx="9144000" cy="64135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l-PL" altLang="pl-PL" sz="1800"/>
              <a:t>Otrzymane w ten sposób oszacowania powinny być skorygowane przy pomocy tzw. czynników modyfikujących. Biorą one pod uwagę następujące atrybuty przedsięwzięcia: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07963" y="4532313"/>
            <a:ext cx="8936037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Clr>
                <a:srgbClr val="2F61FF"/>
              </a:buClr>
              <a:buFont typeface="Monotype Sorts" pitchFamily="2" charset="2"/>
              <a:buChar char="+"/>
            </a:pPr>
            <a:r>
              <a:rPr lang="pl-PL" altLang="pl-PL" sz="1800"/>
              <a:t> wymagania wobec niezawodności systemu</a:t>
            </a:r>
          </a:p>
          <a:p>
            <a:pPr>
              <a:buClr>
                <a:srgbClr val="2F61FF"/>
              </a:buClr>
              <a:buFont typeface="Monotype Sorts" pitchFamily="2" charset="2"/>
              <a:buChar char="+"/>
            </a:pPr>
            <a:r>
              <a:rPr lang="pl-PL" altLang="pl-PL" sz="1800"/>
              <a:t> rozmiar bazy danych w stosunku do rozmiaru kodu</a:t>
            </a:r>
          </a:p>
          <a:p>
            <a:pPr>
              <a:buClr>
                <a:srgbClr val="2F61FF"/>
              </a:buClr>
              <a:buFont typeface="Monotype Sorts" pitchFamily="2" charset="2"/>
              <a:buChar char="+"/>
            </a:pPr>
            <a:r>
              <a:rPr lang="pl-PL" altLang="pl-PL" sz="1800"/>
              <a:t> złożoność systemu: złożoność struktur danych, złożoność algorytmów, komunikacja z </a:t>
            </a:r>
          </a:p>
          <a:p>
            <a:pPr>
              <a:buClr>
                <a:srgbClr val="2F61FF"/>
              </a:buClr>
              <a:buFont typeface="Monotype Sorts" pitchFamily="2" charset="2"/>
              <a:buNone/>
            </a:pPr>
            <a:r>
              <a:rPr lang="pl-PL" altLang="pl-PL" sz="1800"/>
              <a:t>     innymi  systemami, stosowanie obliczeń równoległych</a:t>
            </a:r>
          </a:p>
          <a:p>
            <a:pPr>
              <a:buClr>
                <a:srgbClr val="2F61FF"/>
              </a:buClr>
              <a:buFont typeface="Monotype Sorts" pitchFamily="2" charset="2"/>
              <a:buChar char="+"/>
            </a:pPr>
            <a:r>
              <a:rPr lang="pl-PL" altLang="pl-PL" sz="1800"/>
              <a:t> wymagania co do wydajności systemu</a:t>
            </a:r>
          </a:p>
          <a:p>
            <a:pPr>
              <a:buClr>
                <a:srgbClr val="2F61FF"/>
              </a:buClr>
              <a:buFont typeface="Monotype Sorts" pitchFamily="2" charset="2"/>
              <a:buChar char="+"/>
            </a:pPr>
            <a:r>
              <a:rPr lang="pl-PL" altLang="pl-PL" sz="1800"/>
              <a:t> ograniczenia pamięci</a:t>
            </a:r>
          </a:p>
          <a:p>
            <a:pPr>
              <a:buClr>
                <a:srgbClr val="2F61FF"/>
              </a:buClr>
              <a:buFont typeface="Monotype Sorts" pitchFamily="2" charset="2"/>
              <a:buChar char="+"/>
            </a:pPr>
            <a:r>
              <a:rPr lang="pl-PL" altLang="pl-PL" sz="1800"/>
              <a:t> zmienność sprzętu i oprogramowania systemowego tworzącego środowisko pracy systemu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/>
          <p:cNvSpPr>
            <a:spLocks/>
          </p:cNvSpPr>
          <p:nvPr/>
        </p:nvSpPr>
        <p:spPr bwMode="auto">
          <a:xfrm>
            <a:off x="0" y="5153025"/>
            <a:ext cx="9042400" cy="1349375"/>
          </a:xfrm>
          <a:custGeom>
            <a:avLst/>
            <a:gdLst>
              <a:gd name="T0" fmla="*/ 2147483646 w 4616"/>
              <a:gd name="T1" fmla="*/ 2147483646 h 849"/>
              <a:gd name="T2" fmla="*/ 2147483646 w 4616"/>
              <a:gd name="T3" fmla="*/ 0 h 849"/>
              <a:gd name="T4" fmla="*/ 2147483646 w 4616"/>
              <a:gd name="T5" fmla="*/ 2147483646 h 849"/>
              <a:gd name="T6" fmla="*/ 2147483646 w 4616"/>
              <a:gd name="T7" fmla="*/ 2147483646 h 849"/>
              <a:gd name="T8" fmla="*/ 2147483646 w 4616"/>
              <a:gd name="T9" fmla="*/ 2147483646 h 849"/>
              <a:gd name="T10" fmla="*/ 2147483646 w 4616"/>
              <a:gd name="T11" fmla="*/ 2147483646 h 849"/>
              <a:gd name="T12" fmla="*/ 2147483646 w 4616"/>
              <a:gd name="T13" fmla="*/ 2147483646 h 849"/>
              <a:gd name="T14" fmla="*/ 2147483646 w 4616"/>
              <a:gd name="T15" fmla="*/ 2147483646 h 849"/>
              <a:gd name="T16" fmla="*/ 2147483646 w 4616"/>
              <a:gd name="T17" fmla="*/ 2147483646 h 849"/>
              <a:gd name="T18" fmla="*/ 2147483646 w 4616"/>
              <a:gd name="T19" fmla="*/ 2147483646 h 849"/>
              <a:gd name="T20" fmla="*/ 2147483646 w 4616"/>
              <a:gd name="T21" fmla="*/ 2147483646 h 849"/>
              <a:gd name="T22" fmla="*/ 2147483646 w 4616"/>
              <a:gd name="T23" fmla="*/ 2147483646 h 849"/>
              <a:gd name="T24" fmla="*/ 2147483646 w 4616"/>
              <a:gd name="T25" fmla="*/ 2147483646 h 849"/>
              <a:gd name="T26" fmla="*/ 2147483646 w 4616"/>
              <a:gd name="T27" fmla="*/ 2147483646 h 849"/>
              <a:gd name="T28" fmla="*/ 2147483646 w 4616"/>
              <a:gd name="T29" fmla="*/ 2147483646 h 849"/>
              <a:gd name="T30" fmla="*/ 2147483646 w 4616"/>
              <a:gd name="T31" fmla="*/ 2147483646 h 849"/>
              <a:gd name="T32" fmla="*/ 2147483646 w 4616"/>
              <a:gd name="T33" fmla="*/ 2147483646 h 849"/>
              <a:gd name="T34" fmla="*/ 2147483646 w 4616"/>
              <a:gd name="T35" fmla="*/ 2147483646 h 849"/>
              <a:gd name="T36" fmla="*/ 2147483646 w 4616"/>
              <a:gd name="T37" fmla="*/ 2147483646 h 849"/>
              <a:gd name="T38" fmla="*/ 2147483646 w 4616"/>
              <a:gd name="T39" fmla="*/ 2147483646 h 849"/>
              <a:gd name="T40" fmla="*/ 2147483646 w 4616"/>
              <a:gd name="T41" fmla="*/ 2147483646 h 849"/>
              <a:gd name="T42" fmla="*/ 2147483646 w 4616"/>
              <a:gd name="T43" fmla="*/ 2147483646 h 849"/>
              <a:gd name="T44" fmla="*/ 2147483646 w 4616"/>
              <a:gd name="T45" fmla="*/ 2147483646 h 849"/>
              <a:gd name="T46" fmla="*/ 2147483646 w 4616"/>
              <a:gd name="T47" fmla="*/ 2147483646 h 8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16" h="849">
                <a:moveTo>
                  <a:pt x="2461" y="23"/>
                </a:moveTo>
                <a:cubicBezTo>
                  <a:pt x="1961" y="19"/>
                  <a:pt x="1571" y="9"/>
                  <a:pt x="1099" y="0"/>
                </a:cubicBezTo>
                <a:cubicBezTo>
                  <a:pt x="826" y="2"/>
                  <a:pt x="554" y="0"/>
                  <a:pt x="281" y="7"/>
                </a:cubicBezTo>
                <a:cubicBezTo>
                  <a:pt x="279" y="7"/>
                  <a:pt x="204" y="27"/>
                  <a:pt x="187" y="31"/>
                </a:cubicBezTo>
                <a:cubicBezTo>
                  <a:pt x="176" y="34"/>
                  <a:pt x="155" y="39"/>
                  <a:pt x="155" y="39"/>
                </a:cubicBezTo>
                <a:cubicBezTo>
                  <a:pt x="147" y="49"/>
                  <a:pt x="140" y="60"/>
                  <a:pt x="132" y="70"/>
                </a:cubicBezTo>
                <a:cubicBezTo>
                  <a:pt x="125" y="79"/>
                  <a:pt x="115" y="85"/>
                  <a:pt x="108" y="94"/>
                </a:cubicBezTo>
                <a:cubicBezTo>
                  <a:pt x="76" y="135"/>
                  <a:pt x="59" y="180"/>
                  <a:pt x="29" y="220"/>
                </a:cubicBezTo>
                <a:cubicBezTo>
                  <a:pt x="0" y="318"/>
                  <a:pt x="12" y="402"/>
                  <a:pt x="22" y="511"/>
                </a:cubicBezTo>
                <a:cubicBezTo>
                  <a:pt x="29" y="584"/>
                  <a:pt x="130" y="645"/>
                  <a:pt x="187" y="676"/>
                </a:cubicBezTo>
                <a:cubicBezTo>
                  <a:pt x="352" y="765"/>
                  <a:pt x="535" y="803"/>
                  <a:pt x="722" y="810"/>
                </a:cubicBezTo>
                <a:cubicBezTo>
                  <a:pt x="848" y="814"/>
                  <a:pt x="973" y="816"/>
                  <a:pt x="1099" y="818"/>
                </a:cubicBezTo>
                <a:cubicBezTo>
                  <a:pt x="1304" y="821"/>
                  <a:pt x="1508" y="823"/>
                  <a:pt x="1713" y="826"/>
                </a:cubicBezTo>
                <a:cubicBezTo>
                  <a:pt x="2285" y="844"/>
                  <a:pt x="2059" y="834"/>
                  <a:pt x="2390" y="849"/>
                </a:cubicBezTo>
                <a:cubicBezTo>
                  <a:pt x="3096" y="840"/>
                  <a:pt x="3799" y="815"/>
                  <a:pt x="4506" y="810"/>
                </a:cubicBezTo>
                <a:cubicBezTo>
                  <a:pt x="4564" y="796"/>
                  <a:pt x="4567" y="790"/>
                  <a:pt x="4601" y="739"/>
                </a:cubicBezTo>
                <a:cubicBezTo>
                  <a:pt x="4606" y="721"/>
                  <a:pt x="4616" y="703"/>
                  <a:pt x="4616" y="684"/>
                </a:cubicBezTo>
                <a:cubicBezTo>
                  <a:pt x="4616" y="613"/>
                  <a:pt x="4613" y="543"/>
                  <a:pt x="4609" y="472"/>
                </a:cubicBezTo>
                <a:cubicBezTo>
                  <a:pt x="4602" y="363"/>
                  <a:pt x="4578" y="269"/>
                  <a:pt x="4514" y="181"/>
                </a:cubicBezTo>
                <a:cubicBezTo>
                  <a:pt x="4504" y="167"/>
                  <a:pt x="4491" y="142"/>
                  <a:pt x="4475" y="133"/>
                </a:cubicBezTo>
                <a:cubicBezTo>
                  <a:pt x="4384" y="83"/>
                  <a:pt x="4251" y="78"/>
                  <a:pt x="4152" y="70"/>
                </a:cubicBezTo>
                <a:cubicBezTo>
                  <a:pt x="3858" y="17"/>
                  <a:pt x="3308" y="48"/>
                  <a:pt x="3161" y="47"/>
                </a:cubicBezTo>
                <a:cubicBezTo>
                  <a:pt x="2940" y="38"/>
                  <a:pt x="2720" y="20"/>
                  <a:pt x="2500" y="7"/>
                </a:cubicBezTo>
                <a:cubicBezTo>
                  <a:pt x="2458" y="16"/>
                  <a:pt x="2461" y="2"/>
                  <a:pt x="2461" y="23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Wady metody COCOMO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981075"/>
            <a:ext cx="86995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Liczba linii kodu jest znana dokładnie dopiero wtedy, gdy system jest napisany.</a:t>
            </a:r>
          </a:p>
          <a:p>
            <a:r>
              <a:rPr lang="pl-PL" altLang="pl-PL"/>
              <a:t>Szacunki są zwykle obarczone bardzo poważnym błędem (niekiedy ponad 100%)</a:t>
            </a:r>
          </a:p>
          <a:p>
            <a:endParaRPr lang="pl-PL" altLang="pl-PL"/>
          </a:p>
          <a:p>
            <a:r>
              <a:rPr lang="pl-PL" altLang="pl-PL"/>
              <a:t>Określenie “linii kodu źródłowego” inaczej wygląda dla każdego języka programowania. Jedna linia w Smalltalk’u jest równoważna 10-ciu linii w C.</a:t>
            </a:r>
          </a:p>
          <a:p>
            <a:r>
              <a:rPr lang="pl-PL" altLang="pl-PL"/>
              <a:t>Dla języków 4GL i języków zapytań ten stosunek może być nawet 1000 : 1.</a:t>
            </a:r>
          </a:p>
          <a:p>
            <a:endParaRPr lang="pl-PL" altLang="pl-PL"/>
          </a:p>
          <a:p>
            <a:r>
              <a:rPr lang="pl-PL" altLang="pl-PL"/>
              <a:t>Koncepcja oparta na liniach kodu źródłowego jest całkowicie nieadekwatna dla nowoczesnych środków programistycznych, np. opartych o programowanie wizyjne.</a:t>
            </a:r>
          </a:p>
          <a:p>
            <a:endParaRPr lang="pl-PL" altLang="pl-PL"/>
          </a:p>
          <a:p>
            <a:r>
              <a:rPr lang="pl-PL" altLang="pl-PL"/>
              <a:t>Zły wybór czynników modyfikujących może prowadzić do znacznych rozbieżności pomiędzy oczekiwanym i rzeczywistym kosztem przedsięwzięcia.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09575" y="5318125"/>
            <a:ext cx="8615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Żadna metoda przewidywania kosztów nie jest więc doskonała i jest oparta na szeregu arbitralnych założeń. Niemniej dla celów planowania tego rodzaju metody stają się koniecznością. Czy niedoskonała metoda jest lepsza niż “sufit”?  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28575" y="106838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28575" y="317023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28575" y="4348163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28575" y="195738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1111250" y="3144838"/>
            <a:ext cx="80327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Wejścia użytkownika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: obiekty wejściowe wpływających na dane w systemie</a:t>
            </a:r>
          </a:p>
          <a:p>
            <a:pPr>
              <a:spcAft>
                <a:spcPct val="30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Wyjścia użytkownika: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obiekty wyjściowe związane z danymi w systemie</a:t>
            </a:r>
          </a:p>
          <a:p>
            <a:pPr>
              <a:spcAft>
                <a:spcPct val="30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Zbiory danych wewnętrzne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: liczba wewnętrznych plików roboczych.</a:t>
            </a:r>
          </a:p>
          <a:p>
            <a:pPr>
              <a:spcAft>
                <a:spcPct val="30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Zbiory danych zewnętrzne: 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liczba plików zewnętrznych zapełnianych przez produkt programowy</a:t>
            </a:r>
          </a:p>
          <a:p>
            <a:pPr>
              <a:spcAft>
                <a:spcPct val="30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Zapytania zewnętrzne:</a:t>
            </a: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interfejsy z otoczeniem programu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Analiza Punktów Funkcyjnych</a:t>
            </a: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538163" y="968375"/>
            <a:ext cx="860583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Metoda analizy punktów funkcyjnych (FPA), opracowana przez Albrechta w latach 1979-1983 bada pewien zestaw wartości. Łączy ona własności metody, badającej rozmiar projektu programu z możliwościami metody badającej produkt programowy.</a:t>
            </a:r>
          </a:p>
          <a:p>
            <a:pPr>
              <a:spcAft>
                <a:spcPct val="5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Liczbę nie skorygowanych punktów funkcyjnych wylicza się na podstawie formuły korzystając z następujących danych:</a:t>
            </a:r>
            <a:endParaRPr lang="pl-PL" altLang="pl-PL"/>
          </a:p>
        </p:txBody>
      </p:sp>
      <p:sp>
        <p:nvSpPr>
          <p:cNvPr id="21509" name="AutoShape 9"/>
          <p:cNvSpPr>
            <a:spLocks noChangeArrowheads="1"/>
          </p:cNvSpPr>
          <p:nvPr/>
        </p:nvSpPr>
        <p:spPr bwMode="auto">
          <a:xfrm>
            <a:off x="681038" y="386397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0" name="AutoShape 10"/>
          <p:cNvSpPr>
            <a:spLocks noChangeArrowheads="1"/>
          </p:cNvSpPr>
          <p:nvPr/>
        </p:nvSpPr>
        <p:spPr bwMode="auto">
          <a:xfrm>
            <a:off x="681038" y="4654550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681038" y="538797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2" name="AutoShape 12"/>
          <p:cNvSpPr>
            <a:spLocks noChangeArrowheads="1"/>
          </p:cNvSpPr>
          <p:nvPr/>
        </p:nvSpPr>
        <p:spPr bwMode="auto">
          <a:xfrm>
            <a:off x="681038" y="4259263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1513" name="AutoShape 13"/>
          <p:cNvSpPr>
            <a:spLocks noChangeArrowheads="1"/>
          </p:cNvSpPr>
          <p:nvPr/>
        </p:nvSpPr>
        <p:spPr bwMode="auto">
          <a:xfrm>
            <a:off x="681038" y="3200400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1"/>
          <p:cNvSpPr>
            <a:spLocks noChangeArrowheads="1"/>
          </p:cNvSpPr>
          <p:nvPr/>
        </p:nvSpPr>
        <p:spPr bwMode="auto">
          <a:xfrm>
            <a:off x="1196975" y="1382713"/>
            <a:ext cx="6872288" cy="3416300"/>
          </a:xfrm>
          <a:prstGeom prst="rect">
            <a:avLst/>
          </a:prstGeom>
          <a:solidFill>
            <a:srgbClr val="FFA2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/>
              <a:t>Sześć znaków zodiaku, które często się rozwodzą</a:t>
            </a:r>
          </a:p>
          <a:p>
            <a:endParaRPr lang="pl-PL" altLang="pl-PL" sz="2400"/>
          </a:p>
          <a:p>
            <a:r>
              <a:rPr lang="pl-PL" altLang="pl-PL" sz="2400"/>
              <a:t>Chociaż nie każdy musi wierzyć w to, że astrologia ma realny wpływ na nasze życie, na całym świecie jest mnóstwo ludzi, którzy regularnie czytają horoskopy i analizują swoje kosmogramy po to, aby dowiedzieć się o sobie jak najwięcej. Czy znak zodiaku może mieć wpływ na trwałość naszych związków? Okazuje się, że to możliwe!</a:t>
            </a:r>
          </a:p>
        </p:txBody>
      </p:sp>
      <p:sp>
        <p:nvSpPr>
          <p:cNvPr id="4099" name="pole tekstowe 3"/>
          <p:cNvSpPr txBox="1">
            <a:spLocks noChangeArrowheads="1"/>
          </p:cNvSpPr>
          <p:nvPr/>
        </p:nvSpPr>
        <p:spPr bwMode="auto">
          <a:xfrm>
            <a:off x="1303338" y="701675"/>
            <a:ext cx="3060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Informacja z portalu Interia: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4"/>
          <p:cNvGraphicFramePr>
            <a:graphicFrameLocks/>
          </p:cNvGraphicFramePr>
          <p:nvPr/>
        </p:nvGraphicFramePr>
        <p:xfrm>
          <a:off x="841375" y="963613"/>
          <a:ext cx="26781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1257300" imgH="457200" progId="Equation.3">
                  <p:embed/>
                </p:oleObj>
              </mc:Choice>
              <mc:Fallback>
                <p:oleObj name="Equation" r:id="rId3" imgW="1257300" imgH="4572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963613"/>
                        <a:ext cx="2678113" cy="952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699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738563" y="1006475"/>
            <a:ext cx="5135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UFP- nieskorygowane punkty funkcyjne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UFP - nieskorygowane punkty</a:t>
            </a:r>
          </a:p>
        </p:txBody>
      </p:sp>
      <p:sp>
        <p:nvSpPr>
          <p:cNvPr id="22533" name="Text Box 26"/>
          <p:cNvSpPr txBox="1">
            <a:spLocks noChangeArrowheads="1"/>
          </p:cNvSpPr>
          <p:nvPr/>
        </p:nvSpPr>
        <p:spPr bwMode="auto">
          <a:xfrm>
            <a:off x="3717925" y="1428750"/>
            <a:ext cx="482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/>
              <a:t>gdzie: </a:t>
            </a:r>
            <a:r>
              <a:rPr lang="pl-PL" altLang="pl-PL" sz="2400" i="1"/>
              <a:t>w</a:t>
            </a:r>
            <a:r>
              <a:rPr lang="pl-PL" altLang="pl-PL" sz="2400" i="1" baseline="-25000"/>
              <a:t>ij</a:t>
            </a:r>
            <a:r>
              <a:rPr lang="pl-PL" altLang="pl-PL" sz="2400"/>
              <a:t> - wagi, </a:t>
            </a:r>
            <a:r>
              <a:rPr lang="pl-PL" altLang="pl-PL" sz="2400" i="1"/>
              <a:t>n</a:t>
            </a:r>
            <a:r>
              <a:rPr lang="pl-PL" altLang="pl-PL" sz="2400" i="1" baseline="-25000"/>
              <a:t>ij</a:t>
            </a:r>
            <a:r>
              <a:rPr lang="pl-PL" altLang="pl-PL" sz="2400"/>
              <a:t> - ilość elementów</a:t>
            </a:r>
          </a:p>
        </p:txBody>
      </p:sp>
      <p:sp>
        <p:nvSpPr>
          <p:cNvPr id="22534" name="Text Box 27"/>
          <p:cNvSpPr txBox="1">
            <a:spLocks noChangeArrowheads="1"/>
          </p:cNvSpPr>
          <p:nvPr/>
        </p:nvSpPr>
        <p:spPr bwMode="auto">
          <a:xfrm>
            <a:off x="1714500" y="2992438"/>
            <a:ext cx="3025775" cy="27908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 b="1"/>
              <a:t>Czynnik                     złożoności</a:t>
            </a:r>
            <a:endParaRPr lang="pl-PL" altLang="pl-PL"/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Wejścia użytkownika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Wyjścia użytkownika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Zbiory danych wewnętrzne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Zbiory danych zewnętrzne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Zapytania zewnętrzne</a:t>
            </a:r>
            <a:endParaRPr lang="pl-PL" altLang="pl-PL"/>
          </a:p>
        </p:txBody>
      </p:sp>
      <p:sp>
        <p:nvSpPr>
          <p:cNvPr id="22535" name="Text Box 28"/>
          <p:cNvSpPr txBox="1">
            <a:spLocks noChangeArrowheads="1"/>
          </p:cNvSpPr>
          <p:nvPr/>
        </p:nvSpPr>
        <p:spPr bwMode="auto">
          <a:xfrm>
            <a:off x="4738688" y="2992438"/>
            <a:ext cx="1216025" cy="27908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b="1"/>
              <a:t>Projekt prosty</a:t>
            </a:r>
            <a:endParaRPr lang="pl-PL" altLang="pl-PL"/>
          </a:p>
          <a:p>
            <a:pPr algn="ctr">
              <a:spcAft>
                <a:spcPct val="30000"/>
              </a:spcAft>
            </a:pPr>
            <a:r>
              <a:rPr lang="pl-PL" altLang="pl-PL"/>
              <a:t>3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4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7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5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3</a:t>
            </a:r>
            <a:endParaRPr lang="pl-PL" altLang="pl-PL" b="1"/>
          </a:p>
        </p:txBody>
      </p:sp>
      <p:sp>
        <p:nvSpPr>
          <p:cNvPr id="22536" name="Text Box 29"/>
          <p:cNvSpPr txBox="1">
            <a:spLocks noChangeArrowheads="1"/>
          </p:cNvSpPr>
          <p:nvPr/>
        </p:nvSpPr>
        <p:spPr bwMode="auto">
          <a:xfrm>
            <a:off x="5937250" y="2992438"/>
            <a:ext cx="1223963" cy="27908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b="1"/>
              <a:t>Projekt średni</a:t>
            </a:r>
            <a:endParaRPr lang="pl-PL" altLang="pl-PL"/>
          </a:p>
          <a:p>
            <a:pPr algn="ctr">
              <a:spcAft>
                <a:spcPct val="30000"/>
              </a:spcAft>
            </a:pPr>
            <a:r>
              <a:rPr lang="pl-PL" altLang="pl-PL"/>
              <a:t>4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5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10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7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4</a:t>
            </a:r>
          </a:p>
        </p:txBody>
      </p:sp>
      <p:sp>
        <p:nvSpPr>
          <p:cNvPr id="22537" name="Text Box 30"/>
          <p:cNvSpPr txBox="1">
            <a:spLocks noChangeArrowheads="1"/>
          </p:cNvSpPr>
          <p:nvPr/>
        </p:nvSpPr>
        <p:spPr bwMode="auto">
          <a:xfrm>
            <a:off x="7158038" y="2992438"/>
            <a:ext cx="1195387" cy="27908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b="1"/>
              <a:t>Projekt złożony</a:t>
            </a:r>
            <a:endParaRPr lang="pl-PL" altLang="pl-PL"/>
          </a:p>
          <a:p>
            <a:pPr algn="ctr">
              <a:spcAft>
                <a:spcPct val="30000"/>
              </a:spcAft>
            </a:pPr>
            <a:r>
              <a:rPr lang="pl-PL" altLang="pl-PL"/>
              <a:t>6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7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15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10</a:t>
            </a:r>
          </a:p>
          <a:p>
            <a:pPr algn="ctr">
              <a:spcAft>
                <a:spcPct val="30000"/>
              </a:spcAft>
            </a:pPr>
            <a:r>
              <a:rPr lang="pl-PL" altLang="pl-PL"/>
              <a:t>6</a:t>
            </a:r>
          </a:p>
        </p:txBody>
      </p:sp>
      <p:sp>
        <p:nvSpPr>
          <p:cNvPr id="22538" name="Text Box 31"/>
          <p:cNvSpPr txBox="1">
            <a:spLocks noChangeArrowheads="1"/>
          </p:cNvSpPr>
          <p:nvPr/>
        </p:nvSpPr>
        <p:spPr bwMode="auto">
          <a:xfrm>
            <a:off x="4730750" y="2582863"/>
            <a:ext cx="3622675" cy="4095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Wagi przypisywane projektom:</a:t>
            </a:r>
          </a:p>
        </p:txBody>
      </p:sp>
      <p:sp>
        <p:nvSpPr>
          <p:cNvPr id="22539" name="Text Box 33"/>
          <p:cNvSpPr txBox="1">
            <a:spLocks noChangeArrowheads="1"/>
          </p:cNvSpPr>
          <p:nvPr/>
        </p:nvSpPr>
        <p:spPr bwMode="auto">
          <a:xfrm>
            <a:off x="1025525" y="3705225"/>
            <a:ext cx="6508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/>
              <a:t>i = 1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i = 2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i = 3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i = 4</a:t>
            </a:r>
          </a:p>
          <a:p>
            <a:pPr>
              <a:spcAft>
                <a:spcPct val="30000"/>
              </a:spcAft>
            </a:pPr>
            <a:r>
              <a:rPr lang="pl-PL" altLang="pl-PL"/>
              <a:t>i = 5</a:t>
            </a:r>
          </a:p>
        </p:txBody>
      </p:sp>
      <p:sp>
        <p:nvSpPr>
          <p:cNvPr id="22540" name="Text Box 34"/>
          <p:cNvSpPr txBox="1">
            <a:spLocks noChangeArrowheads="1"/>
          </p:cNvSpPr>
          <p:nvPr/>
        </p:nvSpPr>
        <p:spPr bwMode="auto">
          <a:xfrm>
            <a:off x="5091113" y="5799138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j = 1</a:t>
            </a:r>
          </a:p>
        </p:txBody>
      </p:sp>
      <p:sp>
        <p:nvSpPr>
          <p:cNvPr id="22541" name="Text Box 35"/>
          <p:cNvSpPr txBox="1">
            <a:spLocks noChangeArrowheads="1"/>
          </p:cNvSpPr>
          <p:nvPr/>
        </p:nvSpPr>
        <p:spPr bwMode="auto">
          <a:xfrm>
            <a:off x="6257925" y="5799138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j = 2</a:t>
            </a:r>
          </a:p>
        </p:txBody>
      </p:sp>
      <p:sp>
        <p:nvSpPr>
          <p:cNvPr id="22542" name="Text Box 36"/>
          <p:cNvSpPr txBox="1">
            <a:spLocks noChangeArrowheads="1"/>
          </p:cNvSpPr>
          <p:nvPr/>
        </p:nvSpPr>
        <p:spPr bwMode="auto">
          <a:xfrm>
            <a:off x="7523163" y="5799138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j = 3</a:t>
            </a:r>
          </a:p>
        </p:txBody>
      </p:sp>
      <p:sp>
        <p:nvSpPr>
          <p:cNvPr id="22543" name="Line 37"/>
          <p:cNvSpPr>
            <a:spLocks noChangeShapeType="1"/>
          </p:cNvSpPr>
          <p:nvPr/>
        </p:nvSpPr>
        <p:spPr bwMode="auto">
          <a:xfrm>
            <a:off x="1719263" y="3686175"/>
            <a:ext cx="6630987" cy="0"/>
          </a:xfrm>
          <a:prstGeom prst="line">
            <a:avLst/>
          </a:prstGeom>
          <a:noFill/>
          <a:ln w="12700">
            <a:solidFill>
              <a:srgbClr val="2F61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>
            <p:ph type="body" sz="half" idx="1"/>
          </p:nvPr>
        </p:nvSpPr>
        <p:spPr bwMode="auto">
          <a:xfrm>
            <a:off x="747713" y="1214438"/>
            <a:ext cx="38100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2000" smtClean="0">
                <a:solidFill>
                  <a:schemeClr val="tx2"/>
                </a:solidFill>
              </a:rPr>
              <a:t>występowanie urządzeń komunikacyjnych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rozproszenie przetwarzania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długość czasu oczekiwania na odpowiedź systemu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stopień obciążenia sprzętu istniejącego 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częstotliwość wykonywania dużych transakcji 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wprowadzanie danych w trybie bezpośrednim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wydajność użytkownika końcowego</a:t>
            </a:r>
          </a:p>
        </p:txBody>
      </p:sp>
      <p:sp>
        <p:nvSpPr>
          <p:cNvPr id="23555" name="Rectangle 4"/>
          <p:cNvSpPr>
            <a:spLocks noChangeArrowheads="1"/>
          </p:cNvSpPr>
          <p:nvPr>
            <p:ph type="body" sz="half" idx="2"/>
          </p:nvPr>
        </p:nvSpPr>
        <p:spPr bwMode="auto">
          <a:xfrm>
            <a:off x="4710113" y="1214438"/>
            <a:ext cx="38100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2000" smtClean="0">
                <a:solidFill>
                  <a:schemeClr val="tx2"/>
                </a:solidFill>
              </a:rPr>
              <a:t>aktualizacja danych w trybie bezpośrednim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złożoność przetwarzania danych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możliwość ponownego użycia programów w innych zastosowaniach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łatwość instalacji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łatwość obsługi systemu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rozproszenie terytorialne</a:t>
            </a:r>
          </a:p>
          <a:p>
            <a:r>
              <a:rPr lang="pl-PL" altLang="pl-PL" sz="2000" smtClean="0">
                <a:solidFill>
                  <a:schemeClr val="tx2"/>
                </a:solidFill>
              </a:rPr>
              <a:t>łatwość wprowadzania zmian - pielęgnowania systemu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6037263" y="6110288"/>
            <a:ext cx="3106737" cy="519112"/>
          </a:xfrm>
          <a:prstGeom prst="rect">
            <a:avLst/>
          </a:pr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19 - </a:t>
            </a:r>
            <a:r>
              <a:rPr lang="en-GB" altLang="pl-PL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British Mark</a:t>
            </a:r>
            <a:r>
              <a:rPr lang="pl-PL" altLang="pl-PL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II</a:t>
            </a:r>
          </a:p>
        </p:txBody>
      </p:sp>
      <p:sp>
        <p:nvSpPr>
          <p:cNvPr id="235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 Korekcja Punktów Funkcyjnych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endParaRPr lang="pl-PL" altLang="pl-PL" smtClean="0"/>
          </a:p>
          <a:p>
            <a:pPr>
              <a:buFont typeface="Monotype Sorts" pitchFamily="2" charset="2"/>
              <a:buNone/>
            </a:pPr>
            <a:endParaRPr lang="pl-PL" altLang="pl-PL" smtClean="0"/>
          </a:p>
          <a:p>
            <a:pPr>
              <a:buFont typeface="Monotype Sorts" pitchFamily="2" charset="2"/>
              <a:buNone/>
            </a:pPr>
            <a:endParaRPr lang="pl-PL" altLang="pl-PL" smtClean="0"/>
          </a:p>
        </p:txBody>
      </p:sp>
      <p:graphicFrame>
        <p:nvGraphicFramePr>
          <p:cNvPr id="24579" name="Object 3"/>
          <p:cNvGraphicFramePr>
            <a:graphicFrameLocks/>
          </p:cNvGraphicFramePr>
          <p:nvPr/>
        </p:nvGraphicFramePr>
        <p:xfrm>
          <a:off x="6096000" y="2667000"/>
          <a:ext cx="19986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812447" imgH="431613" progId="Equation.3">
                  <p:embed/>
                </p:oleObj>
              </mc:Choice>
              <mc:Fallback>
                <p:oleObj name="Equation" r:id="rId3" imgW="812447" imgH="43161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67000"/>
                        <a:ext cx="1998663" cy="10445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699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/>
          </p:cNvGraphicFramePr>
          <p:nvPr/>
        </p:nvGraphicFramePr>
        <p:xfrm>
          <a:off x="966788" y="4659313"/>
          <a:ext cx="5502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5" imgW="1879600" imgH="190500" progId="Equation.3">
                  <p:embed/>
                </p:oleObj>
              </mc:Choice>
              <mc:Fallback>
                <p:oleObj name="Equation" r:id="rId5" imgW="1879600" imgH="190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659313"/>
                        <a:ext cx="5502275" cy="520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699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343400" y="1905000"/>
            <a:ext cx="3738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kompleksowy współczynnik </a:t>
            </a:r>
          </a:p>
          <a:p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korygujący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822325" y="3870325"/>
            <a:ext cx="316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Punkty funkcyjne (FPs):</a:t>
            </a:r>
          </a:p>
        </p:txBody>
      </p:sp>
      <p:graphicFrame>
        <p:nvGraphicFramePr>
          <p:cNvPr id="24583" name="Object 7"/>
          <p:cNvGraphicFramePr>
            <a:graphicFrameLocks/>
          </p:cNvGraphicFramePr>
          <p:nvPr/>
        </p:nvGraphicFramePr>
        <p:xfrm>
          <a:off x="990600" y="5562600"/>
          <a:ext cx="44878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7" imgW="1524000" imgH="190500" progId="Equation.3">
                  <p:embed/>
                </p:oleObj>
              </mc:Choice>
              <mc:Fallback>
                <p:oleObj name="Equation" r:id="rId7" imgW="1524000" imgH="1905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4487863" cy="5254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699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/>
          </p:cNvGraphicFramePr>
          <p:nvPr/>
        </p:nvGraphicFramePr>
        <p:xfrm>
          <a:off x="838200" y="1828800"/>
          <a:ext cx="3275013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ABC FlowCharter" r:id="rId9" imgW="4254818" imgH="1880235" progId="ABCFlow">
                  <p:embed/>
                </p:oleObj>
              </mc:Choice>
              <mc:Fallback>
                <p:oleObj name="ABC FlowCharter" r:id="rId9" imgW="4254818" imgH="1880235" progId="ABCFlow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3275013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Skorygowane Punkty Funkcyjne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Kolejność obliczeń Punktów Funkcyjnych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811213" y="1589088"/>
            <a:ext cx="8026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Identyfikacja systemu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Obliczenie współczynnika korygującego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Wyznaczenie ilości zbiorów danych i ich złożoności 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Wyznaczenie ilości i złożoności elementów funkcjonalnych (we, wy, zapytania)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Realizacja obliczeń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Weryfikacja 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pl-PL" altLang="pl-PL" sz="2400">
                <a:solidFill>
                  <a:schemeClr val="tx1"/>
                </a:solidFill>
                <a:latin typeface="Times New Roman" panose="02020603050405020304" pitchFamily="18" charset="0"/>
              </a:rPr>
              <a:t>Raport, zebranie recenzujące</a:t>
            </a:r>
          </a:p>
        </p:txBody>
      </p:sp>
      <p:sp>
        <p:nvSpPr>
          <p:cNvPr id="25604" name="AutoShape 7"/>
          <p:cNvSpPr>
            <a:spLocks noChangeArrowheads="1"/>
          </p:cNvSpPr>
          <p:nvPr/>
        </p:nvSpPr>
        <p:spPr bwMode="auto">
          <a:xfrm>
            <a:off x="393700" y="304482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5" name="AutoShape 8"/>
          <p:cNvSpPr>
            <a:spLocks noChangeArrowheads="1"/>
          </p:cNvSpPr>
          <p:nvPr/>
        </p:nvSpPr>
        <p:spPr bwMode="auto">
          <a:xfrm>
            <a:off x="393700" y="4322763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6" name="AutoShape 9"/>
          <p:cNvSpPr>
            <a:spLocks noChangeArrowheads="1"/>
          </p:cNvSpPr>
          <p:nvPr/>
        </p:nvSpPr>
        <p:spPr bwMode="auto">
          <a:xfrm>
            <a:off x="393700" y="2093913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7" name="AutoShape 10"/>
          <p:cNvSpPr>
            <a:spLocks noChangeArrowheads="1"/>
          </p:cNvSpPr>
          <p:nvPr/>
        </p:nvSpPr>
        <p:spPr bwMode="auto">
          <a:xfrm>
            <a:off x="393700" y="1592263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8" name="AutoShape 11"/>
          <p:cNvSpPr>
            <a:spLocks noChangeArrowheads="1"/>
          </p:cNvSpPr>
          <p:nvPr/>
        </p:nvSpPr>
        <p:spPr bwMode="auto">
          <a:xfrm>
            <a:off x="393700" y="3841750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09" name="AutoShape 12"/>
          <p:cNvSpPr>
            <a:spLocks noChangeArrowheads="1"/>
          </p:cNvSpPr>
          <p:nvPr/>
        </p:nvSpPr>
        <p:spPr bwMode="auto">
          <a:xfrm>
            <a:off x="393700" y="479742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5610" name="AutoShape 13"/>
          <p:cNvSpPr>
            <a:spLocks noChangeArrowheads="1"/>
          </p:cNvSpPr>
          <p:nvPr/>
        </p:nvSpPr>
        <p:spPr bwMode="auto">
          <a:xfrm>
            <a:off x="393700" y="254158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Przykład obliczania punktów funkcyjnych</a:t>
            </a:r>
          </a:p>
        </p:txBody>
      </p:sp>
      <p:sp>
        <p:nvSpPr>
          <p:cNvPr id="26627" name="Text Box 218"/>
          <p:cNvSpPr txBox="1">
            <a:spLocks noChangeArrowheads="1"/>
          </p:cNvSpPr>
          <p:nvPr/>
        </p:nvSpPr>
        <p:spPr bwMode="auto">
          <a:xfrm>
            <a:off x="257175" y="1792288"/>
            <a:ext cx="1662113" cy="29527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 sz="2400" b="1"/>
              <a:t>Elementy</a:t>
            </a:r>
          </a:p>
          <a:p>
            <a:pPr>
              <a:spcAft>
                <a:spcPct val="30000"/>
              </a:spcAft>
            </a:pPr>
            <a:r>
              <a:rPr lang="pl-PL" altLang="pl-PL" sz="2400"/>
              <a:t>Wejścia</a:t>
            </a:r>
          </a:p>
          <a:p>
            <a:pPr>
              <a:spcAft>
                <a:spcPct val="30000"/>
              </a:spcAft>
            </a:pPr>
            <a:r>
              <a:rPr lang="pl-PL" altLang="pl-PL" sz="2400"/>
              <a:t>Wyjścia</a:t>
            </a:r>
          </a:p>
          <a:p>
            <a:pPr>
              <a:spcAft>
                <a:spcPct val="30000"/>
              </a:spcAft>
            </a:pPr>
            <a:r>
              <a:rPr lang="pl-PL" altLang="pl-PL" sz="2400"/>
              <a:t>Zbiory wew.</a:t>
            </a:r>
          </a:p>
          <a:p>
            <a:pPr>
              <a:spcAft>
                <a:spcPct val="30000"/>
              </a:spcAft>
            </a:pPr>
            <a:r>
              <a:rPr lang="pl-PL" altLang="pl-PL" sz="2400"/>
              <a:t>Zbiory zew.</a:t>
            </a:r>
          </a:p>
          <a:p>
            <a:pPr>
              <a:spcAft>
                <a:spcPct val="30000"/>
              </a:spcAft>
            </a:pPr>
            <a:r>
              <a:rPr lang="pl-PL" altLang="pl-PL" sz="2400"/>
              <a:t>Zapytania</a:t>
            </a:r>
            <a:endParaRPr lang="pl-PL" altLang="pl-PL" sz="2400" b="1"/>
          </a:p>
        </p:txBody>
      </p:sp>
      <p:sp>
        <p:nvSpPr>
          <p:cNvPr id="26628" name="Text Box 217"/>
          <p:cNvSpPr txBox="1">
            <a:spLocks noChangeArrowheads="1"/>
          </p:cNvSpPr>
          <p:nvPr/>
        </p:nvSpPr>
        <p:spPr bwMode="auto">
          <a:xfrm>
            <a:off x="2005013" y="1792288"/>
            <a:ext cx="933450" cy="29527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sz="2400" b="1"/>
              <a:t>Proste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2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10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3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0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10</a:t>
            </a:r>
          </a:p>
        </p:txBody>
      </p:sp>
      <p:sp>
        <p:nvSpPr>
          <p:cNvPr id="26629" name="Text Box 219"/>
          <p:cNvSpPr txBox="1">
            <a:spLocks noChangeArrowheads="1"/>
          </p:cNvSpPr>
          <p:nvPr/>
        </p:nvSpPr>
        <p:spPr bwMode="auto">
          <a:xfrm>
            <a:off x="2938463" y="1792288"/>
            <a:ext cx="814387" cy="29527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sz="2400"/>
              <a:t>Waga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3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4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7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5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3</a:t>
            </a:r>
            <a:endParaRPr lang="pl-PL" altLang="pl-PL" sz="2400" b="1"/>
          </a:p>
        </p:txBody>
      </p:sp>
      <p:sp>
        <p:nvSpPr>
          <p:cNvPr id="26630" name="Text Box 220"/>
          <p:cNvSpPr txBox="1">
            <a:spLocks noChangeArrowheads="1"/>
          </p:cNvSpPr>
          <p:nvPr/>
        </p:nvSpPr>
        <p:spPr bwMode="auto">
          <a:xfrm>
            <a:off x="3829050" y="1792288"/>
            <a:ext cx="1103313" cy="29527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sz="2400" b="1"/>
              <a:t>Średnie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5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4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5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3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5</a:t>
            </a:r>
          </a:p>
        </p:txBody>
      </p:sp>
      <p:sp>
        <p:nvSpPr>
          <p:cNvPr id="26631" name="Text Box 221"/>
          <p:cNvSpPr txBox="1">
            <a:spLocks noChangeArrowheads="1"/>
          </p:cNvSpPr>
          <p:nvPr/>
        </p:nvSpPr>
        <p:spPr bwMode="auto">
          <a:xfrm>
            <a:off x="4927600" y="1792288"/>
            <a:ext cx="814388" cy="29527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sz="2400"/>
              <a:t>Waga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4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5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10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7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4</a:t>
            </a:r>
          </a:p>
        </p:txBody>
      </p:sp>
      <p:sp>
        <p:nvSpPr>
          <p:cNvPr id="26632" name="Text Box 222"/>
          <p:cNvSpPr txBox="1">
            <a:spLocks noChangeArrowheads="1"/>
          </p:cNvSpPr>
          <p:nvPr/>
        </p:nvSpPr>
        <p:spPr bwMode="auto">
          <a:xfrm>
            <a:off x="5794375" y="1792288"/>
            <a:ext cx="1136650" cy="29527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sz="2400" b="1"/>
              <a:t>Złożone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3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5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2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0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12</a:t>
            </a:r>
          </a:p>
        </p:txBody>
      </p:sp>
      <p:sp>
        <p:nvSpPr>
          <p:cNvPr id="26633" name="Text Box 223"/>
          <p:cNvSpPr txBox="1">
            <a:spLocks noChangeArrowheads="1"/>
          </p:cNvSpPr>
          <p:nvPr/>
        </p:nvSpPr>
        <p:spPr bwMode="auto">
          <a:xfrm>
            <a:off x="6932613" y="1792288"/>
            <a:ext cx="814387" cy="29527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sz="2400"/>
              <a:t>Waga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6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7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15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10</a:t>
            </a:r>
          </a:p>
          <a:p>
            <a:pPr algn="ctr">
              <a:spcAft>
                <a:spcPct val="30000"/>
              </a:spcAft>
            </a:pPr>
            <a:r>
              <a:rPr lang="pl-PL" altLang="pl-PL" sz="2400"/>
              <a:t>6</a:t>
            </a:r>
          </a:p>
        </p:txBody>
      </p:sp>
      <p:sp>
        <p:nvSpPr>
          <p:cNvPr id="26634" name="Text Box 224"/>
          <p:cNvSpPr txBox="1">
            <a:spLocks noChangeArrowheads="1"/>
          </p:cNvSpPr>
          <p:nvPr/>
        </p:nvSpPr>
        <p:spPr bwMode="auto">
          <a:xfrm>
            <a:off x="7897813" y="1792288"/>
            <a:ext cx="1001712" cy="29527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30000"/>
              </a:spcAft>
            </a:pPr>
            <a:r>
              <a:rPr lang="pl-PL" altLang="pl-PL" sz="2400" b="1"/>
              <a:t>Razem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44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95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101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21</a:t>
            </a:r>
          </a:p>
          <a:p>
            <a:pPr algn="ctr">
              <a:spcAft>
                <a:spcPct val="30000"/>
              </a:spcAft>
            </a:pPr>
            <a:r>
              <a:rPr lang="pl-PL" altLang="pl-PL" sz="2400" b="1"/>
              <a:t>122</a:t>
            </a:r>
          </a:p>
        </p:txBody>
      </p:sp>
      <p:sp>
        <p:nvSpPr>
          <p:cNvPr id="26635" name="Text Box 225"/>
          <p:cNvSpPr txBox="1">
            <a:spLocks noChangeArrowheads="1"/>
          </p:cNvSpPr>
          <p:nvPr/>
        </p:nvSpPr>
        <p:spPr bwMode="auto">
          <a:xfrm>
            <a:off x="7042150" y="4745038"/>
            <a:ext cx="1855788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/>
              <a:t>Łącznie 383</a:t>
            </a:r>
          </a:p>
        </p:txBody>
      </p:sp>
      <p:sp>
        <p:nvSpPr>
          <p:cNvPr id="26636" name="Line 229"/>
          <p:cNvSpPr>
            <a:spLocks noChangeShapeType="1"/>
          </p:cNvSpPr>
          <p:nvPr/>
        </p:nvSpPr>
        <p:spPr bwMode="auto">
          <a:xfrm flipV="1">
            <a:off x="263525" y="2278063"/>
            <a:ext cx="8634413" cy="0"/>
          </a:xfrm>
          <a:prstGeom prst="line">
            <a:avLst/>
          </a:prstGeom>
          <a:noFill/>
          <a:ln w="12700">
            <a:solidFill>
              <a:srgbClr val="2F61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37" name="Rectangle 230"/>
          <p:cNvSpPr>
            <a:spLocks noChangeArrowheads="1"/>
          </p:cNvSpPr>
          <p:nvPr/>
        </p:nvSpPr>
        <p:spPr bwMode="auto">
          <a:xfrm>
            <a:off x="1992313" y="1793875"/>
            <a:ext cx="1781175" cy="2944813"/>
          </a:xfrm>
          <a:prstGeom prst="rect">
            <a:avLst/>
          </a:prstGeom>
          <a:noFill/>
          <a:ln w="19050">
            <a:solidFill>
              <a:srgbClr val="2F61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38" name="Rectangle 231"/>
          <p:cNvSpPr>
            <a:spLocks noChangeArrowheads="1"/>
          </p:cNvSpPr>
          <p:nvPr/>
        </p:nvSpPr>
        <p:spPr bwMode="auto">
          <a:xfrm>
            <a:off x="3825875" y="1797050"/>
            <a:ext cx="1905000" cy="2944813"/>
          </a:xfrm>
          <a:prstGeom prst="rect">
            <a:avLst/>
          </a:prstGeom>
          <a:noFill/>
          <a:ln w="19050">
            <a:solidFill>
              <a:srgbClr val="2F61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39" name="Rectangle 232"/>
          <p:cNvSpPr>
            <a:spLocks noChangeArrowheads="1"/>
          </p:cNvSpPr>
          <p:nvPr/>
        </p:nvSpPr>
        <p:spPr bwMode="auto">
          <a:xfrm>
            <a:off x="5794375" y="1797050"/>
            <a:ext cx="1954213" cy="2944813"/>
          </a:xfrm>
          <a:prstGeom prst="rect">
            <a:avLst/>
          </a:prstGeom>
          <a:noFill/>
          <a:ln w="19050">
            <a:solidFill>
              <a:srgbClr val="2F61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6640" name="Line 233"/>
          <p:cNvSpPr>
            <a:spLocks noChangeShapeType="1"/>
          </p:cNvSpPr>
          <p:nvPr/>
        </p:nvSpPr>
        <p:spPr bwMode="auto">
          <a:xfrm>
            <a:off x="2771775" y="2500313"/>
            <a:ext cx="395288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41" name="Line 241"/>
          <p:cNvSpPr>
            <a:spLocks noChangeShapeType="1"/>
          </p:cNvSpPr>
          <p:nvPr/>
        </p:nvSpPr>
        <p:spPr bwMode="auto">
          <a:xfrm>
            <a:off x="4738688" y="3470275"/>
            <a:ext cx="395287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42" name="Line 242"/>
          <p:cNvSpPr>
            <a:spLocks noChangeShapeType="1"/>
          </p:cNvSpPr>
          <p:nvPr/>
        </p:nvSpPr>
        <p:spPr bwMode="auto">
          <a:xfrm>
            <a:off x="2771775" y="3470275"/>
            <a:ext cx="395288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43" name="Line 243"/>
          <p:cNvSpPr>
            <a:spLocks noChangeShapeType="1"/>
          </p:cNvSpPr>
          <p:nvPr/>
        </p:nvSpPr>
        <p:spPr bwMode="auto">
          <a:xfrm>
            <a:off x="2771775" y="3941763"/>
            <a:ext cx="395288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44" name="Line 244"/>
          <p:cNvSpPr>
            <a:spLocks noChangeShapeType="1"/>
          </p:cNvSpPr>
          <p:nvPr/>
        </p:nvSpPr>
        <p:spPr bwMode="auto">
          <a:xfrm>
            <a:off x="2771775" y="4419600"/>
            <a:ext cx="395288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45" name="Line 245"/>
          <p:cNvSpPr>
            <a:spLocks noChangeShapeType="1"/>
          </p:cNvSpPr>
          <p:nvPr/>
        </p:nvSpPr>
        <p:spPr bwMode="auto">
          <a:xfrm>
            <a:off x="4738688" y="4419600"/>
            <a:ext cx="395287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46" name="Line 248"/>
          <p:cNvSpPr>
            <a:spLocks noChangeShapeType="1"/>
          </p:cNvSpPr>
          <p:nvPr/>
        </p:nvSpPr>
        <p:spPr bwMode="auto">
          <a:xfrm>
            <a:off x="4738688" y="3940175"/>
            <a:ext cx="395287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47" name="Line 249"/>
          <p:cNvSpPr>
            <a:spLocks noChangeShapeType="1"/>
          </p:cNvSpPr>
          <p:nvPr/>
        </p:nvSpPr>
        <p:spPr bwMode="auto">
          <a:xfrm>
            <a:off x="2771775" y="2943225"/>
            <a:ext cx="395288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48" name="Line 250"/>
          <p:cNvSpPr>
            <a:spLocks noChangeShapeType="1"/>
          </p:cNvSpPr>
          <p:nvPr/>
        </p:nvSpPr>
        <p:spPr bwMode="auto">
          <a:xfrm>
            <a:off x="6757988" y="4418013"/>
            <a:ext cx="395287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49" name="Line 251"/>
          <p:cNvSpPr>
            <a:spLocks noChangeShapeType="1"/>
          </p:cNvSpPr>
          <p:nvPr/>
        </p:nvSpPr>
        <p:spPr bwMode="auto">
          <a:xfrm>
            <a:off x="6757988" y="3940175"/>
            <a:ext cx="395287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50" name="Line 252"/>
          <p:cNvSpPr>
            <a:spLocks noChangeShapeType="1"/>
          </p:cNvSpPr>
          <p:nvPr/>
        </p:nvSpPr>
        <p:spPr bwMode="auto">
          <a:xfrm>
            <a:off x="6756400" y="3468688"/>
            <a:ext cx="395288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51" name="Line 253"/>
          <p:cNvSpPr>
            <a:spLocks noChangeShapeType="1"/>
          </p:cNvSpPr>
          <p:nvPr/>
        </p:nvSpPr>
        <p:spPr bwMode="auto">
          <a:xfrm>
            <a:off x="4738688" y="2943225"/>
            <a:ext cx="395287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52" name="Line 254"/>
          <p:cNvSpPr>
            <a:spLocks noChangeShapeType="1"/>
          </p:cNvSpPr>
          <p:nvPr/>
        </p:nvSpPr>
        <p:spPr bwMode="auto">
          <a:xfrm>
            <a:off x="6756400" y="2943225"/>
            <a:ext cx="395288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53" name="Line 255"/>
          <p:cNvSpPr>
            <a:spLocks noChangeShapeType="1"/>
          </p:cNvSpPr>
          <p:nvPr/>
        </p:nvSpPr>
        <p:spPr bwMode="auto">
          <a:xfrm>
            <a:off x="4738688" y="2500313"/>
            <a:ext cx="395287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54" name="Line 256"/>
          <p:cNvSpPr>
            <a:spLocks noChangeShapeType="1"/>
          </p:cNvSpPr>
          <p:nvPr/>
        </p:nvSpPr>
        <p:spPr bwMode="auto">
          <a:xfrm>
            <a:off x="6756400" y="2500313"/>
            <a:ext cx="395288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Aplikacje a Punkty Funkcyjne</a:t>
            </a:r>
          </a:p>
        </p:txBody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57225" y="1058863"/>
            <a:ext cx="7772400" cy="4114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35000"/>
              </a:spcBef>
              <a:buFont typeface="Monotype Sorts" pitchFamily="2" charset="2"/>
              <a:buNone/>
            </a:pPr>
            <a:r>
              <a:rPr lang="pl-PL" altLang="pl-PL" sz="2400" smtClean="0"/>
              <a:t>1 FP </a:t>
            </a:r>
            <a:r>
              <a:rPr lang="pl-PL" altLang="pl-PL" sz="2400" smtClean="0">
                <a:sym typeface="Symbol" panose="05050102010706020507" pitchFamily="18" charset="2"/>
              </a:rPr>
              <a:t></a:t>
            </a:r>
            <a:r>
              <a:rPr lang="pl-PL" altLang="pl-PL" sz="2400" smtClean="0"/>
              <a:t> 125 instrukcji w C</a:t>
            </a:r>
          </a:p>
          <a:p>
            <a:pPr>
              <a:spcBef>
                <a:spcPct val="35000"/>
              </a:spcBef>
              <a:buFont typeface="Monotype Sorts" pitchFamily="2" charset="2"/>
              <a:buNone/>
            </a:pPr>
            <a:r>
              <a:rPr lang="pl-PL" altLang="pl-PL" sz="2400" smtClean="0"/>
              <a:t>10 FPs - typowy mały program tworzony samodzielnie przez programistę (1 m-c)</a:t>
            </a:r>
          </a:p>
          <a:p>
            <a:pPr>
              <a:spcBef>
                <a:spcPct val="35000"/>
              </a:spcBef>
              <a:buFont typeface="Monotype Sorts" pitchFamily="2" charset="2"/>
              <a:buNone/>
            </a:pPr>
            <a:r>
              <a:rPr lang="pl-PL" altLang="pl-PL" sz="2400" smtClean="0"/>
              <a:t>100 FPs - większość popularnych aplikacji; wartość typowa dla aplikacji tworzonych przez programistę samodzielnie (6 m-cy)</a:t>
            </a:r>
          </a:p>
          <a:p>
            <a:pPr>
              <a:spcBef>
                <a:spcPct val="35000"/>
              </a:spcBef>
              <a:buFont typeface="Monotype Sorts" pitchFamily="2" charset="2"/>
              <a:buNone/>
            </a:pPr>
            <a:r>
              <a:rPr lang="pl-PL" altLang="pl-PL" sz="2400" smtClean="0"/>
              <a:t>1,000 FPs - komercyjne aplikacje w MS Windows, małe aplikacje klient-serwer (10 osób, ponad 12 m-cy)</a:t>
            </a:r>
          </a:p>
          <a:p>
            <a:pPr>
              <a:spcBef>
                <a:spcPct val="35000"/>
              </a:spcBef>
              <a:buFont typeface="Monotype Sorts" pitchFamily="2" charset="2"/>
              <a:buNone/>
            </a:pPr>
            <a:r>
              <a:rPr lang="pl-PL" altLang="pl-PL" sz="2400" smtClean="0"/>
              <a:t>10,000 FPs - systemy (100 osób, ponad 18 m-cy)</a:t>
            </a:r>
          </a:p>
          <a:p>
            <a:pPr>
              <a:spcBef>
                <a:spcPct val="35000"/>
              </a:spcBef>
              <a:buFont typeface="Monotype Sorts" pitchFamily="2" charset="2"/>
              <a:buNone/>
            </a:pPr>
            <a:r>
              <a:rPr lang="pl-PL" altLang="pl-PL" sz="2400" smtClean="0"/>
              <a:t>100,000 FPs - MS Windows, MVS, systemy militarne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06388" y="111442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07975" y="5014913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306388" y="251618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307975" y="453707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306388" y="158908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306388" y="3657600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8" name="pole tekstowe 1"/>
          <p:cNvSpPr txBox="1">
            <a:spLocks noChangeArrowheads="1"/>
          </p:cNvSpPr>
          <p:nvPr/>
        </p:nvSpPr>
        <p:spPr bwMode="auto">
          <a:xfrm>
            <a:off x="655638" y="5905500"/>
            <a:ext cx="489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/>
              <a:t>Podobne metody: Mark IV, Cosmic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3"/>
          <p:cNvGraphicFramePr>
            <a:graphicFrameLocks/>
          </p:cNvGraphicFramePr>
          <p:nvPr>
            <p:ph type="chart" idx="1"/>
          </p:nvPr>
        </p:nvGraphicFramePr>
        <p:xfrm>
          <a:off x="774700" y="1943100"/>
          <a:ext cx="7761288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Chart" r:id="rId3" imgW="4877105" imgH="2391156" progId="Excel.Chart.8">
                  <p:embed followColorScheme="full"/>
                </p:oleObj>
              </mc:Choice>
              <mc:Fallback>
                <p:oleObj name="Chart" r:id="rId3" imgW="4877105" imgH="2391156" progId="Excel.Chart.8">
                  <p:embed followColorScheme="full"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943100"/>
                        <a:ext cx="7761288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Punkty Funkcyjne a pracochłonność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Wykorzystanie punktów funkcyjnych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7388" y="1262063"/>
            <a:ext cx="8456612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Ocena złożoności realizacji systemów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Audyt projektów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Wybór systemów informatycznych funkcjonujących w przedsiębiorstwie do reinżynierii (wg. koszt utrzymania/FPs)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Szacowanie liczby testów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Ocena jakości pracy i wydajności zespołów ludzkich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Ocena stopnia zmian, wprowadzanych przez użytkownika na poszczególnych etapach budowy systemu informatycznego 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Prognozowanie kosztów pielęgnacji i rozwoju systemów</a:t>
            </a:r>
          </a:p>
          <a:p>
            <a:pPr>
              <a:spcBef>
                <a:spcPct val="50000"/>
              </a:spcBef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Porównanie i ocena różnych ofert dostawców oprogramowania pod kątem merytorycznym i kosztowym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301625" y="126682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03213" y="294798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01625" y="3890963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01625" y="173513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303213" y="2197100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303213" y="4610100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301625" y="512762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303213" y="3397250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Punkty Funkcyjne a języki baz danych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375275" y="6181725"/>
            <a:ext cx="3833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i="1">
                <a:solidFill>
                  <a:schemeClr val="tx1"/>
                </a:solidFill>
                <a:latin typeface="Times New Roman" panose="02020603050405020304" pitchFamily="18" charset="0"/>
              </a:rPr>
              <a:t>wg. Software Productivity Research</a:t>
            </a:r>
          </a:p>
        </p:txBody>
      </p:sp>
      <p:sp>
        <p:nvSpPr>
          <p:cNvPr id="30724" name="Text Box 61"/>
          <p:cNvSpPr txBox="1">
            <a:spLocks noChangeArrowheads="1"/>
          </p:cNvSpPr>
          <p:nvPr/>
        </p:nvSpPr>
        <p:spPr bwMode="auto">
          <a:xfrm>
            <a:off x="1231900" y="890588"/>
            <a:ext cx="2565400" cy="52863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/>
              <a:t>Typ języka lub</a:t>
            </a:r>
          </a:p>
          <a:p>
            <a:r>
              <a:rPr lang="pl-PL" altLang="pl-PL" b="1"/>
              <a:t>konkretny język</a:t>
            </a:r>
            <a:endParaRPr lang="pl-PL" altLang="pl-PL"/>
          </a:p>
          <a:p>
            <a:endParaRPr lang="pl-PL" altLang="pl-PL"/>
          </a:p>
          <a:p>
            <a:r>
              <a:rPr lang="pl-PL" altLang="pl-PL"/>
              <a:t>Access</a:t>
            </a:r>
          </a:p>
          <a:p>
            <a:r>
              <a:rPr lang="pl-PL" altLang="pl-PL"/>
              <a:t>ANSI SQL</a:t>
            </a:r>
          </a:p>
          <a:p>
            <a:r>
              <a:rPr lang="pl-PL" altLang="pl-PL"/>
              <a:t>CLARION</a:t>
            </a:r>
          </a:p>
          <a:p>
            <a:r>
              <a:rPr lang="pl-PL" altLang="pl-PL"/>
              <a:t>CA Clipper</a:t>
            </a:r>
          </a:p>
          <a:p>
            <a:r>
              <a:rPr lang="pl-PL" altLang="pl-PL"/>
              <a:t>dBase III</a:t>
            </a:r>
          </a:p>
          <a:p>
            <a:r>
              <a:rPr lang="pl-PL" altLang="pl-PL"/>
              <a:t>dBase IV</a:t>
            </a:r>
          </a:p>
          <a:p>
            <a:r>
              <a:rPr lang="pl-PL" altLang="pl-PL"/>
              <a:t>DELPHI</a:t>
            </a:r>
          </a:p>
          <a:p>
            <a:r>
              <a:rPr lang="pl-PL" altLang="pl-PL"/>
              <a:t>FOXPRO 2.5</a:t>
            </a:r>
          </a:p>
          <a:p>
            <a:r>
              <a:rPr lang="pl-PL" altLang="pl-PL"/>
              <a:t>INFORMIX</a:t>
            </a:r>
          </a:p>
          <a:p>
            <a:r>
              <a:rPr lang="pl-PL" altLang="pl-PL"/>
              <a:t>MAGIC</a:t>
            </a:r>
          </a:p>
          <a:p>
            <a:r>
              <a:rPr lang="pl-PL" altLang="pl-PL"/>
              <a:t>ORACLE</a:t>
            </a:r>
          </a:p>
          <a:p>
            <a:r>
              <a:rPr lang="pl-PL" altLang="pl-PL"/>
              <a:t>Oracle Developer 2000</a:t>
            </a:r>
          </a:p>
          <a:p>
            <a:r>
              <a:rPr lang="pl-PL" altLang="pl-PL"/>
              <a:t>PROGRESS v.4</a:t>
            </a:r>
          </a:p>
          <a:p>
            <a:r>
              <a:rPr lang="pl-PL" altLang="pl-PL"/>
              <a:t>SYBASE</a:t>
            </a:r>
          </a:p>
        </p:txBody>
      </p:sp>
      <p:sp>
        <p:nvSpPr>
          <p:cNvPr id="30725" name="Text Box 62"/>
          <p:cNvSpPr txBox="1">
            <a:spLocks noChangeArrowheads="1"/>
          </p:cNvSpPr>
          <p:nvPr/>
        </p:nvSpPr>
        <p:spPr bwMode="auto">
          <a:xfrm>
            <a:off x="3713163" y="890588"/>
            <a:ext cx="1831975" cy="52863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b="1"/>
              <a:t>Poziom języka </a:t>
            </a:r>
          </a:p>
          <a:p>
            <a:pPr algn="ctr"/>
            <a:r>
              <a:rPr lang="pl-PL" altLang="pl-PL" b="1"/>
              <a:t>wg. SPR</a:t>
            </a:r>
            <a:endParaRPr lang="pl-PL" altLang="pl-PL"/>
          </a:p>
          <a:p>
            <a:pPr algn="ctr"/>
            <a:endParaRPr lang="pl-PL" altLang="pl-PL"/>
          </a:p>
          <a:p>
            <a:pPr algn="ctr"/>
            <a:r>
              <a:rPr lang="pl-PL" altLang="pl-PL"/>
              <a:t>  8.5</a:t>
            </a:r>
          </a:p>
          <a:p>
            <a:pPr algn="ctr"/>
            <a:r>
              <a:rPr lang="pl-PL" altLang="pl-PL"/>
              <a:t>25.0</a:t>
            </a:r>
          </a:p>
          <a:p>
            <a:pPr algn="ctr"/>
            <a:r>
              <a:rPr lang="pl-PL" altLang="pl-PL"/>
              <a:t>  5.5</a:t>
            </a:r>
          </a:p>
          <a:p>
            <a:pPr algn="ctr"/>
            <a:r>
              <a:rPr lang="pl-PL" altLang="pl-PL"/>
              <a:t>17.0</a:t>
            </a:r>
          </a:p>
          <a:p>
            <a:pPr algn="ctr"/>
            <a:r>
              <a:rPr lang="pl-PL" altLang="pl-PL"/>
              <a:t>  8.0</a:t>
            </a:r>
          </a:p>
          <a:p>
            <a:pPr algn="ctr"/>
            <a:r>
              <a:rPr lang="pl-PL" altLang="pl-PL"/>
              <a:t>  9.0</a:t>
            </a:r>
          </a:p>
          <a:p>
            <a:pPr algn="ctr"/>
            <a:r>
              <a:rPr lang="pl-PL" altLang="pl-PL"/>
              <a:t>11.0</a:t>
            </a:r>
          </a:p>
          <a:p>
            <a:pPr algn="ctr"/>
            <a:r>
              <a:rPr lang="pl-PL" altLang="pl-PL"/>
              <a:t>  9.5</a:t>
            </a:r>
          </a:p>
          <a:p>
            <a:pPr algn="ctr"/>
            <a:r>
              <a:rPr lang="pl-PL" altLang="pl-PL"/>
              <a:t>  8.0</a:t>
            </a:r>
          </a:p>
          <a:p>
            <a:pPr algn="ctr"/>
            <a:r>
              <a:rPr lang="pl-PL" altLang="pl-PL"/>
              <a:t>15.0</a:t>
            </a:r>
          </a:p>
          <a:p>
            <a:pPr algn="ctr"/>
            <a:r>
              <a:rPr lang="pl-PL" altLang="pl-PL"/>
              <a:t>  8.0</a:t>
            </a:r>
          </a:p>
          <a:p>
            <a:pPr algn="ctr"/>
            <a:r>
              <a:rPr lang="pl-PL" altLang="pl-PL"/>
              <a:t>14.0</a:t>
            </a:r>
          </a:p>
          <a:p>
            <a:pPr algn="ctr"/>
            <a:r>
              <a:rPr lang="pl-PL" altLang="pl-PL"/>
              <a:t>  9.0</a:t>
            </a:r>
          </a:p>
          <a:p>
            <a:pPr algn="ctr"/>
            <a:r>
              <a:rPr lang="pl-PL" altLang="pl-PL"/>
              <a:t>  8.0</a:t>
            </a:r>
          </a:p>
        </p:txBody>
      </p:sp>
      <p:sp>
        <p:nvSpPr>
          <p:cNvPr id="30726" name="Text Box 63"/>
          <p:cNvSpPr txBox="1">
            <a:spLocks noChangeArrowheads="1"/>
          </p:cNvSpPr>
          <p:nvPr/>
        </p:nvSpPr>
        <p:spPr bwMode="auto">
          <a:xfrm>
            <a:off x="5473700" y="890588"/>
            <a:ext cx="1579563" cy="52863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b="1"/>
              <a:t>Efektywność</a:t>
            </a:r>
          </a:p>
          <a:p>
            <a:pPr algn="ctr"/>
            <a:r>
              <a:rPr lang="pl-PL" altLang="pl-PL" b="1"/>
              <a:t>LOC/FP</a:t>
            </a:r>
            <a:endParaRPr lang="pl-PL" altLang="pl-PL"/>
          </a:p>
          <a:p>
            <a:pPr algn="ctr"/>
            <a:endParaRPr lang="pl-PL" altLang="pl-PL"/>
          </a:p>
          <a:p>
            <a:pPr algn="ctr"/>
            <a:r>
              <a:rPr lang="pl-PL" altLang="pl-PL"/>
              <a:t>38</a:t>
            </a:r>
          </a:p>
          <a:p>
            <a:pPr algn="ctr"/>
            <a:r>
              <a:rPr lang="pl-PL" altLang="pl-PL"/>
              <a:t>13</a:t>
            </a:r>
          </a:p>
          <a:p>
            <a:pPr algn="ctr"/>
            <a:r>
              <a:rPr lang="pl-PL" altLang="pl-PL"/>
              <a:t>58</a:t>
            </a:r>
          </a:p>
          <a:p>
            <a:pPr algn="ctr"/>
            <a:r>
              <a:rPr lang="pl-PL" altLang="pl-PL"/>
              <a:t>19</a:t>
            </a:r>
          </a:p>
          <a:p>
            <a:pPr algn="ctr"/>
            <a:r>
              <a:rPr lang="pl-PL" altLang="pl-PL"/>
              <a:t>40</a:t>
            </a:r>
          </a:p>
          <a:p>
            <a:pPr algn="ctr"/>
            <a:r>
              <a:rPr lang="pl-PL" altLang="pl-PL"/>
              <a:t>36</a:t>
            </a:r>
          </a:p>
          <a:p>
            <a:pPr algn="ctr"/>
            <a:r>
              <a:rPr lang="pl-PL" altLang="pl-PL"/>
              <a:t>29</a:t>
            </a:r>
          </a:p>
          <a:p>
            <a:pPr algn="ctr"/>
            <a:r>
              <a:rPr lang="pl-PL" altLang="pl-PL"/>
              <a:t>34</a:t>
            </a:r>
          </a:p>
          <a:p>
            <a:pPr algn="ctr"/>
            <a:r>
              <a:rPr lang="pl-PL" altLang="pl-PL"/>
              <a:t>40</a:t>
            </a:r>
          </a:p>
          <a:p>
            <a:pPr algn="ctr"/>
            <a:r>
              <a:rPr lang="pl-PL" altLang="pl-PL"/>
              <a:t>21</a:t>
            </a:r>
          </a:p>
          <a:p>
            <a:pPr algn="ctr"/>
            <a:r>
              <a:rPr lang="pl-PL" altLang="pl-PL"/>
              <a:t>40</a:t>
            </a:r>
          </a:p>
          <a:p>
            <a:pPr algn="ctr"/>
            <a:r>
              <a:rPr lang="pl-PL" altLang="pl-PL"/>
              <a:t>23</a:t>
            </a:r>
          </a:p>
          <a:p>
            <a:pPr algn="ctr"/>
            <a:r>
              <a:rPr lang="pl-PL" altLang="pl-PL"/>
              <a:t>36</a:t>
            </a:r>
          </a:p>
          <a:p>
            <a:pPr algn="ctr"/>
            <a:r>
              <a:rPr lang="pl-PL" altLang="pl-PL"/>
              <a:t>40</a:t>
            </a:r>
          </a:p>
        </p:txBody>
      </p:sp>
      <p:sp>
        <p:nvSpPr>
          <p:cNvPr id="30727" name="Line 64"/>
          <p:cNvSpPr>
            <a:spLocks noChangeShapeType="1"/>
          </p:cNvSpPr>
          <p:nvPr/>
        </p:nvSpPr>
        <p:spPr bwMode="auto">
          <a:xfrm>
            <a:off x="1236663" y="1755775"/>
            <a:ext cx="5815012" cy="0"/>
          </a:xfrm>
          <a:prstGeom prst="line">
            <a:avLst/>
          </a:prstGeom>
          <a:noFill/>
          <a:ln w="12700">
            <a:solidFill>
              <a:srgbClr val="2F61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4403725" y="5745163"/>
            <a:ext cx="383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i="1">
                <a:solidFill>
                  <a:schemeClr val="tx1"/>
                </a:solidFill>
                <a:latin typeface="Times New Roman" panose="02020603050405020304" pitchFamily="18" charset="0"/>
              </a:rPr>
              <a:t>wg. Software Productivity Research</a:t>
            </a:r>
          </a:p>
        </p:txBody>
      </p:sp>
      <p:sp>
        <p:nvSpPr>
          <p:cNvPr id="31747" name="Text Box 119"/>
          <p:cNvSpPr txBox="1">
            <a:spLocks noChangeArrowheads="1"/>
          </p:cNvSpPr>
          <p:nvPr/>
        </p:nvSpPr>
        <p:spPr bwMode="auto">
          <a:xfrm>
            <a:off x="2035175" y="1416050"/>
            <a:ext cx="2082800" cy="3609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20000"/>
              </a:spcAft>
            </a:pPr>
            <a:r>
              <a:rPr lang="pl-PL" altLang="pl-PL" sz="2400" b="1"/>
              <a:t>Poziom języka</a:t>
            </a:r>
          </a:p>
          <a:p>
            <a:pPr algn="ctr">
              <a:spcAft>
                <a:spcPct val="20000"/>
              </a:spcAft>
            </a:pPr>
            <a:r>
              <a:rPr lang="pl-PL" altLang="pl-PL" sz="2400" b="1"/>
              <a:t>wg. SPR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  1 -   3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  4 -   8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  9 - 15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16 - 23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24 - 55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&gt;55</a:t>
            </a:r>
          </a:p>
        </p:txBody>
      </p:sp>
      <p:sp>
        <p:nvSpPr>
          <p:cNvPr id="31748" name="Text Box 120"/>
          <p:cNvSpPr txBox="1">
            <a:spLocks noChangeArrowheads="1"/>
          </p:cNvSpPr>
          <p:nvPr/>
        </p:nvSpPr>
        <p:spPr bwMode="auto">
          <a:xfrm>
            <a:off x="4114800" y="1416050"/>
            <a:ext cx="3306763" cy="3609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2F61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>
              <a:spcAft>
                <a:spcPct val="20000"/>
              </a:spcAft>
            </a:pPr>
            <a:r>
              <a:rPr lang="pl-PL" altLang="pl-PL" sz="2400" b="1"/>
              <a:t>Średnia produktywność</a:t>
            </a:r>
          </a:p>
          <a:p>
            <a:pPr algn="ctr">
              <a:spcAft>
                <a:spcPct val="20000"/>
              </a:spcAft>
            </a:pPr>
            <a:r>
              <a:rPr lang="pl-PL" altLang="pl-PL" sz="2400" b="1"/>
              <a:t>FPs/osobomiesiąc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  5 -   10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10 -   20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16 -   23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15 -   30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30 -   50</a:t>
            </a:r>
          </a:p>
          <a:p>
            <a:pPr algn="ctr">
              <a:spcAft>
                <a:spcPct val="20000"/>
              </a:spcAft>
            </a:pPr>
            <a:r>
              <a:rPr lang="pl-PL" altLang="pl-PL" sz="2400"/>
              <a:t>40 - 100</a:t>
            </a:r>
          </a:p>
        </p:txBody>
      </p:sp>
      <p:sp>
        <p:nvSpPr>
          <p:cNvPr id="31749" name="Line 121"/>
          <p:cNvSpPr>
            <a:spLocks noChangeShapeType="1"/>
          </p:cNvSpPr>
          <p:nvPr/>
        </p:nvSpPr>
        <p:spPr bwMode="auto">
          <a:xfrm>
            <a:off x="2047875" y="2289175"/>
            <a:ext cx="5380038" cy="0"/>
          </a:xfrm>
          <a:prstGeom prst="line">
            <a:avLst/>
          </a:prstGeom>
          <a:noFill/>
          <a:ln w="12700">
            <a:solidFill>
              <a:srgbClr val="2F61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1750" name="Rectangle 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Punkty Funkcyjne a wydajność zespołu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Astrologia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6213" y="781050"/>
            <a:ext cx="8967787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W 18-tym wieku wyrzucona ze wszystkich uniwersytetów jak pseudo-nauka nie mająca </a:t>
            </a:r>
            <a:r>
              <a:rPr lang="pl-PL" altLang="pl-PL" b="1"/>
              <a:t>żadnych</a:t>
            </a:r>
            <a:r>
              <a:rPr lang="pl-PL" altLang="pl-PL"/>
              <a:t> materialnych lub logicznych podstaw.</a:t>
            </a:r>
          </a:p>
          <a:p>
            <a:pPr algn="just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Badania na Uniwersytecie w Manchesterze dla 20 milionów małżeństw ustaliły, że </a:t>
            </a:r>
            <a:r>
              <a:rPr lang="pl-PL" altLang="pl-PL" b="1"/>
              <a:t>astrologii przeczy zwykła statystyka</a:t>
            </a:r>
            <a:r>
              <a:rPr lang="pl-PL" altLang="pl-PL"/>
              <a:t> (czego można było oczekiwać).</a:t>
            </a:r>
          </a:p>
          <a:p>
            <a:pPr algn="just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Psychologia wyjaśnia zjawisko irracjonalnej wiary w astrologiczne przepowiednie (</a:t>
            </a:r>
            <a:r>
              <a:rPr lang="pl-PL" altLang="pl-PL" b="1"/>
              <a:t>efekt Barnuma)</a:t>
            </a:r>
            <a:r>
              <a:rPr lang="pl-PL" altLang="pl-PL"/>
              <a:t>.</a:t>
            </a:r>
          </a:p>
          <a:p>
            <a:pPr algn="just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W telewizji i Internecie astrologia znowu rozkwitła, ponieważ jest to interesujące dla przeciętnej osoby niewyrobionej intelektualnie (delikatnie mówiąc).</a:t>
            </a:r>
          </a:p>
          <a:p>
            <a:pPr algn="just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Są osoby, które na astrologii i przepowiadaniu przyszłości dorobiły się majątku.</a:t>
            </a:r>
          </a:p>
          <a:p>
            <a:pPr algn="just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Jako </a:t>
            </a:r>
            <a:r>
              <a:rPr lang="pl-PL" altLang="pl-PL" b="1"/>
              <a:t>nieszkodliwa rozrywka </a:t>
            </a:r>
            <a:r>
              <a:rPr lang="pl-PL" altLang="pl-PL"/>
              <a:t>może być akceptowana, ale często jest traktowana poważnie, jako życiowy drogowskaz - a to już jest chore.</a:t>
            </a:r>
          </a:p>
          <a:p>
            <a:pPr algn="just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Z punktu widzenia nauki i kultury, </a:t>
            </a:r>
            <a:r>
              <a:rPr lang="pl-PL" altLang="pl-PL" b="1"/>
              <a:t>astrologia jest szkodliwa:</a:t>
            </a:r>
            <a:r>
              <a:rPr lang="pl-PL" altLang="pl-PL"/>
              <a:t> pozorując naukę podważa autorytet i misję nauki, daje zbyt duże pole dla wydrwigroszy. </a:t>
            </a:r>
          </a:p>
        </p:txBody>
      </p:sp>
      <p:sp>
        <p:nvSpPr>
          <p:cNvPr id="5124" name="pole tekstowe 2"/>
          <p:cNvSpPr txBox="1">
            <a:spLocks noChangeArrowheads="1"/>
          </p:cNvSpPr>
          <p:nvPr/>
        </p:nvSpPr>
        <p:spPr bwMode="auto">
          <a:xfrm>
            <a:off x="2289175" y="5626100"/>
            <a:ext cx="6800850" cy="830263"/>
          </a:xfrm>
          <a:prstGeom prst="rect">
            <a:avLst/>
          </a:prstGeom>
          <a:solidFill>
            <a:srgbClr val="FAF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>
                <a:solidFill>
                  <a:srgbClr val="FF0000"/>
                </a:solidFill>
              </a:rPr>
              <a:t>Cała wiedza astrologiczna, łącznie ze znakami zodiaku, to szkodliwe średniowieczne bzdury. </a:t>
            </a:r>
          </a:p>
        </p:txBody>
      </p:sp>
      <p:sp>
        <p:nvSpPr>
          <p:cNvPr id="5125" name="pole tekstowe 1"/>
          <p:cNvSpPr txBox="1">
            <a:spLocks noChangeArrowheads="1"/>
          </p:cNvSpPr>
          <p:nvPr/>
        </p:nvSpPr>
        <p:spPr bwMode="auto">
          <a:xfrm>
            <a:off x="176213" y="5703888"/>
            <a:ext cx="1671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2400" b="1"/>
              <a:t>Konkluzja: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Inne metody pomiarów i estymacji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90500" y="1446213"/>
            <a:ext cx="4310063" cy="4895850"/>
          </a:xfrm>
          <a:prstGeom prst="rect">
            <a:avLst/>
          </a:prstGeom>
          <a:solidFill>
            <a:srgbClr val="FFFFCC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wrażliwość na błędy,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możliwości testowania,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częstotliwość występowania awarii,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dostępność systemu,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propagacja błędów,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ilość linii kodu, złożoność kodu, złożoność programu,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złożoność obliczeniową, funkcjonalną, modułową,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łatwość implementacji,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rozmiar dokumentacji,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ilość zadań wykonanych terminowo i po terminie,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90525" y="701675"/>
            <a:ext cx="875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 b="1">
                <a:solidFill>
                  <a:schemeClr val="tx1"/>
                </a:solidFill>
                <a:latin typeface="Times New Roman" panose="02020603050405020304" pitchFamily="18" charset="0"/>
              </a:rPr>
              <a:t>Różnorodne metryki uwzględniają m.in. następujące aspekty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683125" y="1446213"/>
            <a:ext cx="4298950" cy="4902200"/>
          </a:xfrm>
          <a:prstGeom prst="rect">
            <a:avLst/>
          </a:prstGeom>
          <a:solidFill>
            <a:srgbClr val="FFFFCC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współzależność zadań,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wielkość i koszt projektu,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czas trwania projektu,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zagrożenia projektu (ryzyko),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czas gotowości produktu,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kompletność wymagań, kompletność planowania,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stabilność wymagań,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odpowiedniość posiadanych zasobów sprzętowych, materiałowych i ludzkich,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efektywność zespołu, efektywność poszczególnych osób.</a:t>
            </a:r>
          </a:p>
          <a:p>
            <a:pPr>
              <a:spcBef>
                <a:spcPct val="30000"/>
              </a:spcBef>
              <a:buClr>
                <a:srgbClr val="FC0128"/>
              </a:buClr>
              <a:buFont typeface="Wingdings" panose="05000000000000000000" pitchFamily="2" charset="2"/>
              <a:buChar char="è"/>
            </a:pPr>
            <a:endParaRPr lang="pl-PL" altLang="pl-PL" sz="5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50913" y="1289050"/>
            <a:ext cx="7010400" cy="47847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2400" smtClean="0"/>
              <a:t>Metryki zapisu projektu, kodu programu</a:t>
            </a:r>
          </a:p>
          <a:p>
            <a:pPr lvl="2"/>
            <a:r>
              <a:rPr lang="pl-PL" altLang="pl-PL" sz="1800" smtClean="0"/>
              <a:t>rozmiar projektu, kodu programu (liczba modułów/obiektów, liczba linii kodu, komentarza, średni rozmiar komponentu)</a:t>
            </a:r>
          </a:p>
          <a:p>
            <a:pPr lvl="2"/>
            <a:r>
              <a:rPr lang="pl-PL" altLang="pl-PL" sz="1800" smtClean="0"/>
              <a:t>liczba, złożoność jednostek syntaktycznych i leksykalnych</a:t>
            </a:r>
          </a:p>
          <a:p>
            <a:pPr lvl="2"/>
            <a:r>
              <a:rPr lang="pl-PL" altLang="pl-PL" sz="1800" smtClean="0"/>
              <a:t>złożoność struktury i związków pomiędzy komponentami programu</a:t>
            </a:r>
          </a:p>
          <a:p>
            <a:pPr lvl="3">
              <a:buFont typeface="Monotype Sorts" pitchFamily="2" charset="2"/>
              <a:buNone/>
            </a:pPr>
            <a:r>
              <a:rPr lang="pl-PL" altLang="pl-PL" sz="1600" smtClean="0"/>
              <a:t>(procesy, funkcje, moduły, obiekty itp..)</a:t>
            </a:r>
          </a:p>
          <a:p>
            <a:pPr lvl="3">
              <a:buFont typeface="Monotype Sorts" pitchFamily="2" charset="2"/>
              <a:buNone/>
            </a:pPr>
            <a:endParaRPr lang="pl-PL" altLang="pl-PL" sz="1600" smtClean="0"/>
          </a:p>
          <a:p>
            <a:r>
              <a:rPr lang="pl-PL" altLang="pl-PL" sz="2400" smtClean="0"/>
              <a:t>Metryki uzyskiwanego produktu</a:t>
            </a:r>
          </a:p>
          <a:p>
            <a:pPr lvl="2"/>
            <a:r>
              <a:rPr lang="pl-PL" altLang="pl-PL" sz="1800" smtClean="0"/>
              <a:t>rozmiar</a:t>
            </a:r>
          </a:p>
          <a:p>
            <a:pPr lvl="2"/>
            <a:r>
              <a:rPr lang="pl-PL" altLang="pl-PL" sz="1800" smtClean="0"/>
              <a:t>architektura</a:t>
            </a:r>
          </a:p>
          <a:p>
            <a:pPr lvl="2"/>
            <a:r>
              <a:rPr lang="pl-PL" altLang="pl-PL" sz="1800" smtClean="0"/>
              <a:t>struktura</a:t>
            </a:r>
          </a:p>
          <a:p>
            <a:pPr lvl="2"/>
            <a:r>
              <a:rPr lang="pl-PL" altLang="pl-PL" sz="1800" smtClean="0"/>
              <a:t>jakość użytkowania i pielęgnacji</a:t>
            </a:r>
          </a:p>
          <a:p>
            <a:pPr lvl="2"/>
            <a:r>
              <a:rPr lang="pl-PL" altLang="pl-PL" sz="1800" smtClean="0"/>
              <a:t>złożoność</a:t>
            </a:r>
          </a:p>
          <a:p>
            <a:endParaRPr lang="pl-PL" altLang="pl-PL" sz="240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Przykłady metryk oprogramowania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Przykłady metryk oprogramowania, cd.</a:t>
            </a:r>
            <a:endParaRPr lang="pl-PL" altLang="pl-PL" sz="3600" smtClean="0"/>
          </a:p>
        </p:txBody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19200" y="1217613"/>
            <a:ext cx="7010400" cy="3581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sz="2400" smtClean="0"/>
              <a:t>Metryki procesu wytwarzania</a:t>
            </a:r>
          </a:p>
          <a:p>
            <a:pPr marL="1158875" lvl="2" indent="-244475"/>
            <a:r>
              <a:rPr lang="pl-PL" altLang="pl-PL" sz="1800" smtClean="0"/>
              <a:t>dojrzałość realizacji systemu</a:t>
            </a:r>
          </a:p>
          <a:p>
            <a:pPr marL="1158875" lvl="2" indent="-244475"/>
            <a:r>
              <a:rPr lang="pl-PL" altLang="pl-PL" sz="1800" smtClean="0"/>
              <a:t>zarządzanie wytwarzaniem oprogramowania</a:t>
            </a:r>
          </a:p>
          <a:p>
            <a:pPr marL="1158875" lvl="2" indent="-244475"/>
            <a:r>
              <a:rPr lang="pl-PL" altLang="pl-PL" sz="1800" smtClean="0"/>
              <a:t>w odniesieniu do cyklu życia oprogramowania</a:t>
            </a:r>
          </a:p>
          <a:p>
            <a:pPr marL="1158875" lvl="2" indent="-244475">
              <a:buFontTx/>
              <a:buNone/>
            </a:pPr>
            <a:endParaRPr lang="pl-PL" altLang="pl-PL" sz="1800" smtClean="0"/>
          </a:p>
          <a:p>
            <a:r>
              <a:rPr lang="pl-PL" altLang="pl-PL" sz="2400" smtClean="0"/>
              <a:t>Metryki zasobów realizacyjnych</a:t>
            </a:r>
          </a:p>
          <a:p>
            <a:pPr marL="1158875" lvl="2" indent="-244475"/>
            <a:r>
              <a:rPr lang="pl-PL" altLang="pl-PL" sz="1800" smtClean="0"/>
              <a:t>w odniesieniu do personelu „zamieszanego” w realizację</a:t>
            </a:r>
          </a:p>
          <a:p>
            <a:pPr marL="1158875" lvl="2" indent="-244475"/>
            <a:r>
              <a:rPr lang="pl-PL" altLang="pl-PL" sz="1800" smtClean="0"/>
              <a:t>narzędzia software’owe, wykorzystywane przy realizacji</a:t>
            </a:r>
          </a:p>
          <a:p>
            <a:pPr marL="1158875" lvl="2" indent="-244475"/>
            <a:r>
              <a:rPr lang="pl-PL" altLang="pl-PL" sz="1800" smtClean="0"/>
              <a:t>sprzęt, jakim dysponuje wykonawca</a:t>
            </a:r>
          </a:p>
          <a:p>
            <a:pPr lvl="1"/>
            <a:endParaRPr lang="pl-PL" altLang="pl-PL" sz="20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492125" y="876300"/>
          <a:ext cx="8510588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Arkusz" r:id="rId3" imgW="5478994" imgH="3269262" progId="Excel.Sheet.8">
                  <p:embed/>
                </p:oleObj>
              </mc:Choice>
              <mc:Fallback>
                <p:oleObj name="Arkusz" r:id="rId3" imgW="5478994" imgH="326926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876300"/>
                        <a:ext cx="8510588" cy="55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Wykorzystanie metod estymacyjnych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Podsumowanie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908050" y="1130300"/>
            <a:ext cx="8235950" cy="49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Metryki są tworzone i stosowane na bazie doświadczenia i zdrowego rozsądku, co obniża ich wartość dla tzw. „teoretyków informatyki”.</a:t>
            </a:r>
          </a:p>
          <a:p>
            <a:pPr>
              <a:spcAft>
                <a:spcPct val="4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Metryki powinny być wykorzystywane jako metody wspomagania ekspertów. Metryki stosowane formalistycznie mogą być zawodne.</a:t>
            </a:r>
          </a:p>
          <a:p>
            <a:pPr>
              <a:spcAft>
                <a:spcPct val="4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Najlepiej jest stosować zestawy metryk, co pozwala zmniejszyć błędy pomiarowe.</a:t>
            </a:r>
          </a:p>
          <a:p>
            <a:pPr>
              <a:spcAft>
                <a:spcPct val="4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Przede wszystkim zdrowy rozsądek i doświadczenie.</a:t>
            </a:r>
          </a:p>
          <a:p>
            <a:pPr>
              <a:spcAft>
                <a:spcPct val="4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Pomimo pochodzenia empirycznego, metryki skutecznie pomagają w szybkiej i mniej subiektywnej ocenie oprogramowania.</a:t>
            </a:r>
          </a:p>
          <a:p>
            <a:pPr>
              <a:spcAft>
                <a:spcPct val="4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Specjalizacja metryk w kierunku konkretnej klasy oprogramowania powinna dawać lepsze i bardziej adekwatne oceny niż metryki uniwersalne.</a:t>
            </a:r>
          </a:p>
          <a:p>
            <a:pPr>
              <a:spcAft>
                <a:spcPct val="4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Wskazane jest wspomaganie metod opartych na metrykach narzędziami programistycznymi.</a:t>
            </a:r>
          </a:p>
        </p:txBody>
      </p:sp>
      <p:sp>
        <p:nvSpPr>
          <p:cNvPr id="36868" name="AutoShape 5"/>
          <p:cNvSpPr>
            <a:spLocks noChangeArrowheads="1"/>
          </p:cNvSpPr>
          <p:nvPr/>
        </p:nvSpPr>
        <p:spPr bwMode="auto">
          <a:xfrm>
            <a:off x="401638" y="1143000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6869" name="AutoShape 6"/>
          <p:cNvSpPr>
            <a:spLocks noChangeArrowheads="1"/>
          </p:cNvSpPr>
          <p:nvPr/>
        </p:nvSpPr>
        <p:spPr bwMode="auto">
          <a:xfrm>
            <a:off x="401638" y="261302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401638" y="379253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6871" name="AutoShape 8"/>
          <p:cNvSpPr>
            <a:spLocks noChangeArrowheads="1"/>
          </p:cNvSpPr>
          <p:nvPr/>
        </p:nvSpPr>
        <p:spPr bwMode="auto">
          <a:xfrm>
            <a:off x="401638" y="189547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6872" name="AutoShape 10"/>
          <p:cNvSpPr>
            <a:spLocks noChangeArrowheads="1"/>
          </p:cNvSpPr>
          <p:nvPr/>
        </p:nvSpPr>
        <p:spPr bwMode="auto">
          <a:xfrm>
            <a:off x="401638" y="451167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6873" name="AutoShape 11"/>
          <p:cNvSpPr>
            <a:spLocks noChangeArrowheads="1"/>
          </p:cNvSpPr>
          <p:nvPr/>
        </p:nvSpPr>
        <p:spPr bwMode="auto">
          <a:xfrm>
            <a:off x="401638" y="5254625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6874" name="AutoShape 12"/>
          <p:cNvSpPr>
            <a:spLocks noChangeArrowheads="1"/>
          </p:cNvSpPr>
          <p:nvPr/>
        </p:nvSpPr>
        <p:spPr bwMode="auto">
          <a:xfrm>
            <a:off x="401638" y="3335338"/>
            <a:ext cx="349250" cy="37465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Astrologia a miary oprogramowania</a:t>
            </a:r>
          </a:p>
        </p:txBody>
      </p:sp>
      <p:sp>
        <p:nvSpPr>
          <p:cNvPr id="6147" name="pole tekstowe 1"/>
          <p:cNvSpPr txBox="1">
            <a:spLocks noChangeArrowheads="1"/>
          </p:cNvSpPr>
          <p:nvPr/>
        </p:nvSpPr>
        <p:spPr bwMode="auto">
          <a:xfrm>
            <a:off x="358775" y="1119188"/>
            <a:ext cx="8785225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W projektach programistycznych miary oprogramowania są formą przewidywania przyszłości (zatem mają wiele wspólnego z astrologią).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Astrologii w projektach programistycznych chcielibyśmy uniknąć.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Ale w naszej strefie kulturowo-cywilizacyjnej </a:t>
            </a:r>
            <a:r>
              <a:rPr lang="pl-PL" altLang="pl-PL" sz="2400" b="1"/>
              <a:t>musimy przewidywać przyszłość</a:t>
            </a:r>
            <a:r>
              <a:rPr lang="pl-PL" altLang="pl-PL" sz="2400"/>
              <a:t> (np. ile projekt będzie kosztować).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Z jednej strony mamy więc ostrzeżenie przed astrologią, z drugiej strony przewidywania przyszłości nie możemy uniknąć!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Możemy być </a:t>
            </a:r>
            <a:r>
              <a:rPr lang="pl-PL" altLang="pl-PL" sz="2400" b="1"/>
              <a:t>ukarani</a:t>
            </a:r>
            <a:r>
              <a:rPr lang="pl-PL" altLang="pl-PL" sz="2400"/>
              <a:t> za złe przewidywanie przyszłości!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Rozmazana granica pomiędzy złą prognozą, niegospodarnością i przekrętem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Czy możemy myśleć o metodach przewidywania przyszłości w terminach obiektywnych, racjonalnych lub naukowych?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Prawo GIGO</a:t>
            </a:r>
          </a:p>
        </p:txBody>
      </p:sp>
      <p:sp>
        <p:nvSpPr>
          <p:cNvPr id="7171" name="pole tekstowe 1"/>
          <p:cNvSpPr txBox="1">
            <a:spLocks noChangeArrowheads="1"/>
          </p:cNvSpPr>
          <p:nvPr/>
        </p:nvSpPr>
        <p:spPr bwMode="auto">
          <a:xfrm>
            <a:off x="304800" y="914400"/>
            <a:ext cx="878522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„Garbage In – Garbage Out”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Prawo to głosi, że nie da się uzyskać wiarygodnej informacji z szumu informacyjnego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Jeżeli na wejściu jest szum informacyjny (losowe sygnały), to nie da się z tego szumu wyabstrahować wiarygodnej informacji niezależnie od metody czy urządzenia przetwarzającego – procedura, reguła, sztuczna inteligencja, metody matematyczne, itp.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/>
              <a:t>Informacyjne „perpetum mobile” (zwane też demonem Maxwela 2-go rodzaju - Lem) nie może istnieć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Wiele metod nie tylko w inżynierii oprogramowania próbuje zaprzeczyć temu prawu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altLang="pl-PL" sz="2400"/>
              <a:t>Do takim metod należy </a:t>
            </a:r>
            <a:r>
              <a:rPr lang="pl-PL" altLang="pl-PL" sz="2400" b="1"/>
              <a:t>większość</a:t>
            </a:r>
            <a:r>
              <a:rPr lang="pl-PL" altLang="pl-PL" sz="2400"/>
              <a:t> metod szacowania kosztów, czasu i innych parametrów oprogramowania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Pomiary oprogramowania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3213" y="917575"/>
            <a:ext cx="8589962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just">
              <a:spcBef>
                <a:spcPct val="35000"/>
              </a:spcBef>
            </a:pPr>
            <a:r>
              <a:rPr lang="pl-PL" altLang="pl-PL" b="1"/>
              <a:t>Pomiar</a:t>
            </a:r>
            <a:r>
              <a:rPr lang="pl-PL" altLang="pl-PL"/>
              <a:t> (</a:t>
            </a:r>
            <a:r>
              <a:rPr lang="pl-PL" altLang="pl-PL" i="1"/>
              <a:t>measurement</a:t>
            </a:r>
            <a:r>
              <a:rPr lang="pl-PL" altLang="pl-PL"/>
              <a:t>) jest to proces, w którym atrybutom świata rzeczywistego przydzielane są liczby lub symbole w taki sposób, aby charakteryzować te atrybuty według jasno określonych zasad. Jednostki przydzielane atrybutom nazywane są </a:t>
            </a:r>
            <a:r>
              <a:rPr lang="pl-PL" altLang="pl-PL" b="1"/>
              <a:t>miarą</a:t>
            </a:r>
            <a:r>
              <a:rPr lang="pl-PL" altLang="pl-PL"/>
              <a:t> danego atrybutu.</a:t>
            </a:r>
          </a:p>
          <a:p>
            <a:pPr algn="just">
              <a:spcBef>
                <a:spcPct val="35000"/>
              </a:spcBef>
            </a:pPr>
            <a:r>
              <a:rPr lang="pl-PL" altLang="pl-PL" b="1"/>
              <a:t>Metryka</a:t>
            </a:r>
            <a:r>
              <a:rPr lang="pl-PL" altLang="pl-PL"/>
              <a:t> (</a:t>
            </a:r>
            <a:r>
              <a:rPr lang="pl-PL" altLang="pl-PL" i="1"/>
              <a:t>metric</a:t>
            </a:r>
            <a:r>
              <a:rPr lang="pl-PL" altLang="pl-PL"/>
              <a:t>) jest to proponowana (postulowana) miara. Nie zawsze charakteryzuje ona w sposób obiektywny dany atrybut. Np. ilość linii kodu (LOC) jest metryką charakteryzującą atrybut “długość programu źródłowego”, ale nie jest miarą ani złożoności ani rozmiaru programu (choć występuje w tej roli).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3213" y="3730625"/>
            <a:ext cx="1473200" cy="396875"/>
          </a:xfrm>
          <a:prstGeom prst="rect">
            <a:avLst/>
          </a:prstGeom>
          <a:solidFill>
            <a:srgbClr val="FFA2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Co mierzyć?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3213" y="4298950"/>
            <a:ext cx="87534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pl-PL" altLang="pl-PL" b="1"/>
              <a:t>Proces</a:t>
            </a:r>
            <a:r>
              <a:rPr lang="pl-PL" altLang="pl-PL"/>
              <a:t>: każde określone działanie w ramach projektu, wytwarzania lub eksploatacji oprogramowania.</a:t>
            </a:r>
          </a:p>
          <a:p>
            <a:pPr>
              <a:spcBef>
                <a:spcPct val="30000"/>
              </a:spcBef>
            </a:pPr>
            <a:r>
              <a:rPr lang="pl-PL" altLang="pl-PL" b="1"/>
              <a:t>Produkt</a:t>
            </a:r>
            <a:r>
              <a:rPr lang="pl-PL" altLang="pl-PL"/>
              <a:t>: każdy przedmiot powstały w wyniku procesu: kod źródłowy, specyfikację projektową, udokumentowaną modyfikację, plan testów, dokumentację, itd.</a:t>
            </a:r>
          </a:p>
          <a:p>
            <a:pPr>
              <a:spcBef>
                <a:spcPct val="30000"/>
              </a:spcBef>
            </a:pPr>
            <a:r>
              <a:rPr lang="pl-PL" altLang="pl-PL" b="1"/>
              <a:t>Zasób</a:t>
            </a:r>
            <a:r>
              <a:rPr lang="pl-PL" altLang="pl-PL"/>
              <a:t>: każdy element niezbędny do realizacji procesu: osoby,narzędzia, metody wytwarzania, itd.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Elementy pomiaru oprogramowania - produkty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863" y="1409700"/>
          <a:ext cx="8805862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5838825" imgH="3162300" progId="Word.Document.8">
                  <p:embed/>
                </p:oleObj>
              </mc:Choice>
              <mc:Fallback>
                <p:oleObj name="Document" r:id="rId3" imgW="5838825" imgH="31623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1409700"/>
                        <a:ext cx="8805862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Elementy pomiaru oprogramowania - procesy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74625" y="1663700"/>
          <a:ext cx="8764588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5838825" imgH="2343150" progId="Word.Document.8">
                  <p:embed/>
                </p:oleObj>
              </mc:Choice>
              <mc:Fallback>
                <p:oleObj name="Document" r:id="rId3" imgW="5838825" imgH="23431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1663700"/>
                        <a:ext cx="8764588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Elementy pomiaru oprogramowania - zasoby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93675" y="1201738"/>
          <a:ext cx="8780463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5838825" imgH="2971800" progId="Word.Document.8">
                  <p:embed/>
                </p:oleObj>
              </mc:Choice>
              <mc:Fallback>
                <p:oleObj name="Document" r:id="rId3" imgW="5838825" imgH="2971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201738"/>
                        <a:ext cx="8780463" cy="446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hadbarb.ppt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FCFEB9"/>
      </a:accent1>
      <a:accent2>
        <a:srgbClr val="676767"/>
      </a:accent2>
      <a:accent3>
        <a:srgbClr val="FFFFFF"/>
      </a:accent3>
      <a:accent4>
        <a:srgbClr val="000000"/>
      </a:accent4>
      <a:accent5>
        <a:srgbClr val="FDFED9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.ppt">
      <a:majorFont>
        <a:latin typeface="Times New Roman"/>
        <a:ea typeface=""/>
        <a:cs typeface=""/>
      </a:majorFont>
      <a:minorFont>
        <a:latin typeface="Times New Roman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lnDef>
  </a:objectDefaults>
  <a:extraClrSchemeLst>
    <a:extraClrScheme>
      <a:clrScheme name="shadbarb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1470028155</TotalTime>
  <Pages>30</Pages>
  <Words>2301</Words>
  <Application>Microsoft Office PowerPoint</Application>
  <PresentationFormat>Pokaz na ekranie (4:3)</PresentationFormat>
  <Paragraphs>433</Paragraphs>
  <Slides>34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6</vt:i4>
      </vt:variant>
      <vt:variant>
        <vt:lpstr>Tytuły slajdów</vt:lpstr>
      </vt:variant>
      <vt:variant>
        <vt:i4>34</vt:i4>
      </vt:variant>
    </vt:vector>
  </HeadingPairs>
  <TitlesOfParts>
    <vt:vector size="47" baseType="lpstr">
      <vt:lpstr>Times New Roman CE</vt:lpstr>
      <vt:lpstr>Arial</vt:lpstr>
      <vt:lpstr>Times New Roman</vt:lpstr>
      <vt:lpstr>Monotype Sorts</vt:lpstr>
      <vt:lpstr>Symbol</vt:lpstr>
      <vt:lpstr>Wingdings</vt:lpstr>
      <vt:lpstr>shadbarb.ppt</vt:lpstr>
      <vt:lpstr>Microsoft Word Document</vt:lpstr>
      <vt:lpstr>ABC FlowCharter</vt:lpstr>
      <vt:lpstr>Microsoft Equation 3.0</vt:lpstr>
      <vt:lpstr>Wykres Microsoft Graph 97</vt:lpstr>
      <vt:lpstr>Microsoft Excel Chart</vt:lpstr>
      <vt:lpstr>Arkusz Microsoft Excel</vt:lpstr>
      <vt:lpstr>Budowa i integracja  systemów informacyjnych</vt:lpstr>
      <vt:lpstr>Prezentacja programu PowerPoint</vt:lpstr>
      <vt:lpstr>Astrologia</vt:lpstr>
      <vt:lpstr>Astrologia a miary oprogramowania</vt:lpstr>
      <vt:lpstr>Prawo GIGO</vt:lpstr>
      <vt:lpstr>Pomiary oprogramowania</vt:lpstr>
      <vt:lpstr>Elementy pomiaru oprogramowania - produkty</vt:lpstr>
      <vt:lpstr>Elementy pomiaru oprogramowania - procesy</vt:lpstr>
      <vt:lpstr>Elementy pomiaru oprogramowania - zasoby</vt:lpstr>
      <vt:lpstr>Modele i miary wydajności ludzi</vt:lpstr>
      <vt:lpstr>Ocena złożoności w planowaniu projektu</vt:lpstr>
      <vt:lpstr>Efekt skali</vt:lpstr>
      <vt:lpstr>Czynniki wpływające na efekt skali</vt:lpstr>
      <vt:lpstr>Etapy i koszty wytwarzania oprogramowania</vt:lpstr>
      <vt:lpstr>Metoda szacowania kosztów COCOMO (1)</vt:lpstr>
      <vt:lpstr>Metoda szacowania kosztów COCOMO (2)</vt:lpstr>
      <vt:lpstr>Metoda szacowania kosztów COCOMO (3)</vt:lpstr>
      <vt:lpstr>Wady metody COCOMO</vt:lpstr>
      <vt:lpstr>Analiza Punktów Funkcyjnych</vt:lpstr>
      <vt:lpstr>UFP - nieskorygowane punkty</vt:lpstr>
      <vt:lpstr> Korekcja Punktów Funkcyjnych</vt:lpstr>
      <vt:lpstr>Skorygowane Punkty Funkcyjne</vt:lpstr>
      <vt:lpstr>Kolejność obliczeń Punktów Funkcyjnych</vt:lpstr>
      <vt:lpstr>Przykład obliczania punktów funkcyjnych</vt:lpstr>
      <vt:lpstr>Aplikacje a Punkty Funkcyjne</vt:lpstr>
      <vt:lpstr>Punkty Funkcyjne a pracochłonność</vt:lpstr>
      <vt:lpstr>Wykorzystanie punktów funkcyjnych</vt:lpstr>
      <vt:lpstr>Punkty Funkcyjne a języki baz danych</vt:lpstr>
      <vt:lpstr>Punkty Funkcyjne a wydajność zespołu</vt:lpstr>
      <vt:lpstr>Inne metody pomiarów i estymacji</vt:lpstr>
      <vt:lpstr>Przykłady metryk oprogramowania</vt:lpstr>
      <vt:lpstr>Przykłady metryk oprogramowania, cd.</vt:lpstr>
      <vt:lpstr>Wykorzystanie metod estymacyjnych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Wytwarzanie, integracja i testowanie SI</dc:title>
  <dc:subject>Wyklad 4. Faza analizy i projektowania (1)</dc:subject>
  <dc:creator>K. Subieta, IPI PAN, PJWSTK</dc:creator>
  <cp:keywords/>
  <dc:description/>
  <cp:lastModifiedBy>Windows User</cp:lastModifiedBy>
  <cp:revision>136</cp:revision>
  <cp:lastPrinted>1601-01-01T00:00:00Z</cp:lastPrinted>
  <dcterms:created xsi:type="dcterms:W3CDTF">1997-09-21T22:00:54Z</dcterms:created>
  <dcterms:modified xsi:type="dcterms:W3CDTF">2023-03-03T21:54:45Z</dcterms:modified>
</cp:coreProperties>
</file>