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3" r:id="rId2"/>
    <p:sldId id="344" r:id="rId3"/>
    <p:sldId id="371" r:id="rId4"/>
    <p:sldId id="345" r:id="rId5"/>
    <p:sldId id="346" r:id="rId6"/>
    <p:sldId id="347" r:id="rId7"/>
    <p:sldId id="348" r:id="rId8"/>
    <p:sldId id="349" r:id="rId9"/>
    <p:sldId id="359" r:id="rId10"/>
    <p:sldId id="360" r:id="rId11"/>
    <p:sldId id="357" r:id="rId12"/>
    <p:sldId id="358" r:id="rId13"/>
    <p:sldId id="361" r:id="rId14"/>
    <p:sldId id="362" r:id="rId15"/>
    <p:sldId id="350" r:id="rId16"/>
    <p:sldId id="363" r:id="rId17"/>
    <p:sldId id="351" r:id="rId18"/>
    <p:sldId id="352" r:id="rId19"/>
    <p:sldId id="353" r:id="rId20"/>
    <p:sldId id="354" r:id="rId21"/>
    <p:sldId id="364" r:id="rId22"/>
    <p:sldId id="355" r:id="rId23"/>
    <p:sldId id="365" r:id="rId24"/>
    <p:sldId id="366" r:id="rId25"/>
    <p:sldId id="356" r:id="rId26"/>
    <p:sldId id="367" r:id="rId27"/>
    <p:sldId id="368" r:id="rId28"/>
    <p:sldId id="369" r:id="rId29"/>
    <p:sldId id="370" r:id="rId30"/>
    <p:sldId id="372" r:id="rId31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Times New Roman CE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EB9"/>
    <a:srgbClr val="00279F"/>
    <a:srgbClr val="FFA27C"/>
    <a:srgbClr val="FAFD00"/>
    <a:srgbClr val="FC0128"/>
    <a:srgbClr val="2F61FF"/>
    <a:srgbClr val="33CC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 smtClean="0"/>
              <a:t>Click to edit Master notes styles</a:t>
            </a:r>
          </a:p>
          <a:p>
            <a:pPr lvl="1"/>
            <a:r>
              <a:rPr lang="en-US" altLang="pl-PL" noProof="0" smtClean="0"/>
              <a:t>Second Level</a:t>
            </a:r>
          </a:p>
          <a:p>
            <a:pPr lvl="2"/>
            <a:r>
              <a:rPr lang="en-US" altLang="pl-PL" noProof="0" smtClean="0"/>
              <a:t>Third Level</a:t>
            </a:r>
          </a:p>
          <a:p>
            <a:pPr lvl="3"/>
            <a:r>
              <a:rPr lang="en-US" altLang="pl-PL" noProof="0" smtClean="0"/>
              <a:t>Fourth Level</a:t>
            </a:r>
          </a:p>
          <a:p>
            <a:pPr lvl="4"/>
            <a:r>
              <a:rPr lang="en-US" altLang="pl-PL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2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32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52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4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1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05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7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20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91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5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Click to edit Master title style</a:t>
            </a: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6616700"/>
            <a:ext cx="9144000" cy="2413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defRPr/>
            </a:pPr>
            <a:r>
              <a:rPr lang="pl-PL" altLang="pl-PL" sz="1000" dirty="0" err="1" smtClean="0">
                <a:latin typeface="Times New Roman" panose="02020603050405020304" pitchFamily="18" charset="0"/>
              </a:rPr>
              <a:t>K.Subieta</a:t>
            </a:r>
            <a:r>
              <a:rPr lang="pl-PL" altLang="pl-PL" sz="1000" dirty="0" smtClean="0">
                <a:latin typeface="Times New Roman" panose="02020603050405020304" pitchFamily="18" charset="0"/>
              </a:rPr>
              <a:t>. Budowa i integracja SI, Wykład 13, Folia </a:t>
            </a:r>
            <a:fld id="{C4BB8D12-0188-4201-BE95-F70E6EB96411}" type="slidenum">
              <a:rPr lang="pl-PL" altLang="pl-PL" sz="100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pl-PL" altLang="pl-PL" sz="1000" dirty="0" smtClean="0">
              <a:latin typeface="Times New Roman" panose="02020603050405020304" pitchFamily="18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0" y="6608763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9788"/>
            <a:ext cx="7389813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273050"/>
            <a:ext cx="6864350" cy="78105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pl-PL" altLang="pl-PL" smtClean="0"/>
              <a:t>Budowa i integracja </a:t>
            </a:r>
            <a:br>
              <a:rPr lang="pl-PL" altLang="pl-PL" smtClean="0"/>
            </a:br>
            <a:r>
              <a:rPr lang="pl-PL" altLang="pl-PL" smtClean="0"/>
              <a:t>systemów informacyjnych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148138" y="2636838"/>
            <a:ext cx="2789237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latin typeface="Times New Roman" panose="02020603050405020304" pitchFamily="18" charset="0"/>
              </a:rPr>
              <a:t>Wykład 13: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Zarządzanie 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konfiguracją 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i wersjami</a:t>
            </a:r>
          </a:p>
          <a:p>
            <a:pPr eaLnBrk="1" hangingPunct="1"/>
            <a:r>
              <a:rPr lang="pl-PL" altLang="pl-PL" sz="2800" b="1">
                <a:latin typeface="Times New Roman" panose="02020603050405020304" pitchFamily="18" charset="0"/>
              </a:rPr>
              <a:t>oprogramowania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60925" y="5413375"/>
            <a:ext cx="28321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 b="1">
                <a:latin typeface="Times New Roman" panose="02020603050405020304" pitchFamily="18" charset="0"/>
              </a:rPr>
              <a:t>Kazimierz Subieta </a:t>
            </a:r>
          </a:p>
          <a:p>
            <a:endParaRPr lang="pl-PL" altLang="pl-PL" sz="1400">
              <a:latin typeface="Times New Roman" panose="02020603050405020304" pitchFamily="18" charset="0"/>
            </a:endParaRPr>
          </a:p>
          <a:p>
            <a:r>
              <a:rPr lang="pl-PL" altLang="pl-PL" sz="1400">
                <a:latin typeface="Times New Roman" panose="02020603050405020304" pitchFamily="18" charset="0"/>
              </a:rPr>
              <a:t>Polsko-Japońska Akademia</a:t>
            </a:r>
          </a:p>
          <a:p>
            <a:r>
              <a:rPr lang="pl-PL" altLang="pl-PL" sz="1400">
                <a:latin typeface="Times New Roman" panose="02020603050405020304" pitchFamily="18" charset="0"/>
              </a:rPr>
              <a:t>Technik Komputerowych, Warszawa</a:t>
            </a:r>
          </a:p>
        </p:txBody>
      </p:sp>
      <p:pic>
        <p:nvPicPr>
          <p:cNvPr id="3078" name="Picture 7" descr="D:\KSubieta\Wyklady\WyklWytOprogr\poja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5692775"/>
            <a:ext cx="6715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upa 6"/>
          <p:cNvGrpSpPr>
            <a:grpSpLocks/>
          </p:cNvGrpSpPr>
          <p:nvPr/>
        </p:nvGrpSpPr>
        <p:grpSpPr bwMode="auto">
          <a:xfrm>
            <a:off x="4078288" y="4894263"/>
            <a:ext cx="671512" cy="641350"/>
            <a:chOff x="7370445" y="1333500"/>
            <a:chExt cx="914400" cy="914400"/>
          </a:xfrm>
        </p:grpSpPr>
        <p:sp>
          <p:nvSpPr>
            <p:cNvPr id="8" name="Łuk 7"/>
            <p:cNvSpPr/>
            <p:nvPr/>
          </p:nvSpPr>
          <p:spPr bwMode="auto">
            <a:xfrm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00B0F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  <p:sp>
          <p:nvSpPr>
            <p:cNvPr id="9" name="Łuk 8"/>
            <p:cNvSpPr/>
            <p:nvPr/>
          </p:nvSpPr>
          <p:spPr bwMode="auto">
            <a:xfrm flipV="1">
              <a:off x="7370445" y="1333500"/>
              <a:ext cx="914400" cy="914400"/>
            </a:xfrm>
            <a:prstGeom prst="arc">
              <a:avLst>
                <a:gd name="adj1" fmla="val 10735145"/>
                <a:gd name="adj2" fmla="val 0"/>
              </a:avLst>
            </a:prstGeom>
            <a:solidFill>
              <a:srgbClr val="FAFD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2"/>
                  </a:solidFill>
                  <a:latin typeface="Times New Roman CE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pl-PL"/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ChangeArrowheads="1"/>
          </p:cNvSpPr>
          <p:nvPr/>
        </p:nvSpPr>
        <p:spPr bwMode="auto">
          <a:xfrm>
            <a:off x="0" y="4738688"/>
            <a:ext cx="9144000" cy="186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1" name="Rectangle 11"/>
          <p:cNvSpPr>
            <a:spLocks noChangeArrowheads="1"/>
          </p:cNvSpPr>
          <p:nvPr/>
        </p:nvSpPr>
        <p:spPr bwMode="auto">
          <a:xfrm>
            <a:off x="0" y="774700"/>
            <a:ext cx="9144000" cy="1001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Wersje (warianty)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7213600" y="4206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versions (variants)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700088" y="777875"/>
            <a:ext cx="8443912" cy="594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Termin </a:t>
            </a:r>
            <a:r>
              <a:rPr lang="pl-PL" altLang="pl-PL" i="1" u="sng"/>
              <a:t>wersja</a:t>
            </a:r>
            <a:r>
              <a:rPr lang="pl-PL" altLang="pl-PL"/>
              <a:t> (lub </a:t>
            </a:r>
            <a:r>
              <a:rPr lang="pl-PL" altLang="pl-PL" i="1"/>
              <a:t>wariant</a:t>
            </a:r>
            <a:r>
              <a:rPr lang="pl-PL" altLang="pl-PL"/>
              <a:t>) jest używany dla określenia pozycji konfiguracji, która ma prawie identyczną logikę i przeznaczenie, ale różni się w pewnych aspektach, takich jak: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docelowa platforma/konfiguracja sprzętowa lub system operacyjny;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protokół komunikacyjny, współdziałanie z innym (zewnętrznym) oprogramowaniem;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język użytkownika (komend, komunikatów, menu), np. polski, angielski, itd.;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specyficzne wymagania poszczególnych użytkowników;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postępujące w czasie ulepszenia;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realizacja celów diagnostycznych i testowych podczas rozwoju oprogramowania.</a:t>
            </a:r>
            <a:endParaRPr lang="pl-PL" altLang="pl-PL" sz="1000"/>
          </a:p>
          <a:p>
            <a:pPr>
              <a:spcAft>
                <a:spcPct val="40000"/>
              </a:spcAft>
            </a:pPr>
            <a:r>
              <a:rPr lang="pl-PL" altLang="pl-PL"/>
              <a:t>Istnienie wielu wersji PK znacznie komplikuje zarządzanie konfiguracjami. Liczba wersji powinna być minimalizowana. Podstawową metodą jest </a:t>
            </a:r>
            <a:r>
              <a:rPr lang="pl-PL" altLang="pl-PL" i="1" u="sng"/>
              <a:t>parametryzowanie</a:t>
            </a:r>
            <a:r>
              <a:rPr lang="pl-PL" altLang="pl-PL"/>
              <a:t> wytwarzanego kodu celem zwiększenia stopnia jego generyczności. Powoduje ona jednak zwiększenie skomplikowania modułów oprogramowania. Konieczne jest uzyskanie kompromisu pomiędzy złożonością wytwarzanych modułów oprogramowania a złożonością konfiguracji.</a:t>
            </a:r>
          </a:p>
        </p:txBody>
      </p: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344488" y="43370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>
            <a:off x="342900" y="18684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7" name="AutoShape 7"/>
          <p:cNvSpPr>
            <a:spLocks noChangeArrowheads="1"/>
          </p:cNvSpPr>
          <p:nvPr/>
        </p:nvSpPr>
        <p:spPr bwMode="auto">
          <a:xfrm>
            <a:off x="344488" y="38941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344488" y="34686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299" name="AutoShape 9"/>
          <p:cNvSpPr>
            <a:spLocks noChangeArrowheads="1"/>
          </p:cNvSpPr>
          <p:nvPr/>
        </p:nvSpPr>
        <p:spPr bwMode="auto">
          <a:xfrm>
            <a:off x="342900" y="30353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342900" y="23288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Konwencja identyfikacji konfiguracji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46075" y="935038"/>
            <a:ext cx="8797925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2400"/>
              <a:t>Pierwszym krokiem w stworzeniu systemu zarządzania konfiguracją oprogramowania jest stworzenie </a:t>
            </a:r>
            <a:r>
              <a:rPr lang="pl-PL" altLang="pl-PL" sz="2400" b="1"/>
              <a:t>konwencji identyfikacji</a:t>
            </a:r>
            <a:r>
              <a:rPr lang="pl-PL" altLang="pl-PL" sz="2400"/>
              <a:t>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09625" y="1798638"/>
            <a:ext cx="8334375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Konwencja identyfikacji jest zbiorem stringów, zwykle złożonym z liter, cyfr i znaków kropki, /, -, itd. umożliwiająca jednoznaczne oznaczenie dowolnej pozycji konfiguracji.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Konwencja powinna odzwierciedlać hierarchiczną strukturę pozycji konfiguracji, rodzaj pozycji i/lub przypisanie pozycji do projektu. Konwencja powinna odzwierciedlać przyjęte w danej firmie formularze, dokumenty i kody.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Np. SME/ANA/DW 3.2 oznacza: projekt oznaczony jako SME, pakiet prac (zadanie) oznaczony ANA, DW oznacza dokument wymagań, 3-cia wersja,    2-ga rewizja.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Konwencja identyfikacji powinna: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ustalać jak należy nazywać pozycje konfiguracji;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określać kto jest odpowiedzialny za nazwanie danej pozycji konfiguracji;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odwzorowywać (w miarę możności) historię danej pozycji konfiguracji.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65125" y="50006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65125" y="18637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365125" y="39401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65125" y="29067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680200" y="574675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identification convention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Co należy identyfikować jako PK?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3550" y="960438"/>
            <a:ext cx="868045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Na górnym poziomie cały system/projekt jest PK; powinien on otrzymać unikalny identyfikator. System/projekt składa się z PK niższego rzędu; zwykle ich identyfikatory są poprzedzone identyfikatorem PK wyższego rzędu.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PK danego projektu może włączać PK innych projektów; w tym przypadku identyfikacja „obcych” PK nie ulega zmianie.</a:t>
            </a:r>
          </a:p>
          <a:p>
            <a:r>
              <a:rPr lang="pl-PL" altLang="pl-PL"/>
              <a:t>Na dolnym poziomie znajdują się atomowe PK, np.:</a:t>
            </a:r>
          </a:p>
          <a:p>
            <a:pPr>
              <a:buFontTx/>
              <a:buChar char="•"/>
            </a:pPr>
            <a:r>
              <a:rPr lang="pl-PL" altLang="pl-PL"/>
              <a:t> poszczególne dokumenty analityczne i projektowe;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jednostki kodu źródłowego i wynikowego (pliki kodu, pliki nagłówkowe, itd.) traktowane jako niepodzielne przez oprogramowanie narzędziowe (np. kompilator)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PK mogą odzwierciedlać podział projektu na zadania.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Konfiguracje muszą być praktyczne z </a:t>
            </a:r>
            <a:r>
              <a:rPr lang="pl-PL" altLang="pl-PL" u="sng"/>
              <a:t>fizycznego</a:t>
            </a:r>
            <a:r>
              <a:rPr lang="pl-PL" altLang="pl-PL"/>
              <a:t> punktu widzenia (t.j. muszą być łatwe do tworzenia, kopiowania, modyfikacji i usuwania) oraz muszą być naturalne z </a:t>
            </a:r>
            <a:r>
              <a:rPr lang="pl-PL" altLang="pl-PL" u="sng"/>
              <a:t>logicznego</a:t>
            </a:r>
            <a:r>
              <a:rPr lang="pl-PL" altLang="pl-PL"/>
              <a:t> punktu widzenia (tj. ich cel musi być łatwy do zrozumienia).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Atomowe PK muszą mieć odpowiednia </a:t>
            </a:r>
            <a:r>
              <a:rPr lang="pl-PL" altLang="pl-PL" u="sng"/>
              <a:t>ziarnistość</a:t>
            </a:r>
            <a:r>
              <a:rPr lang="pl-PL" altLang="pl-PL"/>
              <a:t>: zbyt duże są trudne do manipulowania, zbyt małe powodują nadmierne rozdrobnienie i w konsekwencji trudności w utrzymaniu i zarządzaniu.  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44463" y="45783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44463" y="10350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44463" y="41370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44463" y="27844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144463" y="20780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144463" y="56213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Jak identyfikować pozycję konfiguracji?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01650" y="811213"/>
            <a:ext cx="864235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Identyfikator powinien zawierać nazwę, typ i wersję PK. Nowy identyfikator nie może implikować konieczności zmiany poprzednich identyfikatorów.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Dobre identyfikatory pozwalają na szybkie zorientowanie się o jaką PK chodzi i na łatwe jej odszukanie. Dokumenty powinny mieć standardowe nazwy. Identyfikatory kodu powinny uwzględniać jego jego hierarchiczną budowę.</a:t>
            </a:r>
          </a:p>
          <a:p>
            <a:r>
              <a:rPr lang="pl-PL" altLang="pl-PL"/>
              <a:t>Identyfikator powinien uwzględniać również typ PK. Trzy podstawowe typy:</a:t>
            </a:r>
          </a:p>
          <a:p>
            <a:pPr>
              <a:buFontTx/>
              <a:buChar char="•"/>
            </a:pPr>
            <a:r>
              <a:rPr lang="pl-PL" altLang="pl-PL"/>
              <a:t> źródłowa PK (np. tekst programu);</a:t>
            </a:r>
          </a:p>
          <a:p>
            <a:pPr>
              <a:buFontTx/>
              <a:buChar char="•"/>
            </a:pPr>
            <a:r>
              <a:rPr lang="pl-PL" altLang="pl-PL"/>
              <a:t> pochodna PK (np. binarny kod programu);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narzędzie dla generowania pochodnej PK ze źródłowej PK (np. kompilator).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Wszelkie poprawki powinny być dokonywane na wersji źródłowej. Poprawki na wersji wygenerowanej są niedopuszczalne.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Identyfikatory powinny być wyposażone w numery wersji i rewizji. Każda, nawet najmniejsza zmiana powoduje powstanie nowej pozycji z nowym identyfikatorem.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Niektóre schematy zarządzania konfiguracją rozróżniają „wersje” i „rewizje”. Rewizje dotyczą drobnych zmian, np. usunięcia błędu. W tym przypadku numer (oznaczenie) wersji składa się z dwóch członów: wersji i rewizji, np, „wersja 5.4”.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80975" y="47275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82563" y="8731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80975" y="39782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80975" y="26352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182563" y="16081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180975" y="54594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Odpowiedzialność za pozycje konfiguracji</a:t>
            </a:r>
          </a:p>
        </p:txBody>
      </p:sp>
      <p:sp>
        <p:nvSpPr>
          <p:cNvPr id="16387" name="Text Box 1027"/>
          <p:cNvSpPr txBox="1">
            <a:spLocks noChangeArrowheads="1"/>
          </p:cNvSpPr>
          <p:nvPr/>
        </p:nvSpPr>
        <p:spPr bwMode="auto">
          <a:xfrm>
            <a:off x="587375" y="720725"/>
            <a:ext cx="8556625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Trzy poziomy odpowiedzialności:</a:t>
            </a:r>
          </a:p>
          <a:p>
            <a:pPr>
              <a:buFontTx/>
              <a:buChar char="•"/>
            </a:pPr>
            <a:r>
              <a:rPr lang="pl-PL" altLang="pl-PL"/>
              <a:t> autor kodu (programista) lub dokumentacji;</a:t>
            </a:r>
          </a:p>
          <a:p>
            <a:pPr>
              <a:buFontTx/>
              <a:buChar char="•"/>
            </a:pPr>
            <a:r>
              <a:rPr lang="pl-PL" altLang="pl-PL"/>
              <a:t> kierownik projektu;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ciało kontrolno-rewizyjne.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Duże projekty mogą posiadać więcej poziomów, zgodnie z fazami kontroli i weryfikacji oprogramowania.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Kierownik projektu jest odpowiedzialny za połączenie PK niższego poziomu (kod, dokumentacja) w PK wyższego poziomu (konfiguracje).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PK niższego poziomu są przechowywane w bibliotece/repozytorium. Kierownik projektu jest odpowiedzialny za udokumentowanie PK wyższego poziomu. Dobre repozytorium powinno także przechowywać informację o PK wyższego poziomu.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Dla celów większych projektów konieczne jest powołanie funkcji lub stanowiska </a:t>
            </a:r>
            <a:r>
              <a:rPr lang="pl-PL" altLang="pl-PL" i="1" u="sng"/>
              <a:t>bibliotekarza oprogramowania</a:t>
            </a:r>
            <a:r>
              <a:rPr lang="pl-PL" altLang="pl-PL"/>
              <a:t>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Ciało kontrolno-rewizyjne aprobuje produkty bazowe i zmiany do produktów bazowych. Ciało to może składać się z kierownika projektu, przedstawiciela klienta, przedstawiciela zarządu firmy, bibliotekarza oprogramowania, personelu zarządzania jakością, itd.</a:t>
            </a:r>
          </a:p>
        </p:txBody>
      </p:sp>
      <p:sp>
        <p:nvSpPr>
          <p:cNvPr id="16388" name="AutoShape 1028"/>
          <p:cNvSpPr>
            <a:spLocks noChangeArrowheads="1"/>
          </p:cNvSpPr>
          <p:nvPr/>
        </p:nvSpPr>
        <p:spPr bwMode="auto">
          <a:xfrm>
            <a:off x="211138" y="46529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89" name="AutoShape 1029"/>
          <p:cNvSpPr>
            <a:spLocks noChangeArrowheads="1"/>
          </p:cNvSpPr>
          <p:nvPr/>
        </p:nvSpPr>
        <p:spPr bwMode="auto">
          <a:xfrm>
            <a:off x="211138" y="8239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0" name="AutoShape 1030"/>
          <p:cNvSpPr>
            <a:spLocks noChangeArrowheads="1"/>
          </p:cNvSpPr>
          <p:nvPr/>
        </p:nvSpPr>
        <p:spPr bwMode="auto">
          <a:xfrm>
            <a:off x="212725" y="36068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1" name="AutoShape 1031"/>
          <p:cNvSpPr>
            <a:spLocks noChangeArrowheads="1"/>
          </p:cNvSpPr>
          <p:nvPr/>
        </p:nvSpPr>
        <p:spPr bwMode="auto">
          <a:xfrm>
            <a:off x="211138" y="28829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2" name="AutoShape 1032"/>
          <p:cNvSpPr>
            <a:spLocks noChangeArrowheads="1"/>
          </p:cNvSpPr>
          <p:nvPr/>
        </p:nvSpPr>
        <p:spPr bwMode="auto">
          <a:xfrm>
            <a:off x="211138" y="21653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6393" name="AutoShape 1033"/>
          <p:cNvSpPr>
            <a:spLocks noChangeArrowheads="1"/>
          </p:cNvSpPr>
          <p:nvPr/>
        </p:nvSpPr>
        <p:spPr bwMode="auto">
          <a:xfrm>
            <a:off x="211138" y="53975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ChangeArrowheads="1"/>
          </p:cNvSpPr>
          <p:nvPr/>
        </p:nvSpPr>
        <p:spPr bwMode="auto">
          <a:xfrm>
            <a:off x="0" y="790575"/>
            <a:ext cx="9144000" cy="692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 Przechowywanie pozycji konfiguracji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00063" y="785813"/>
            <a:ext cx="8642350" cy="618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 b="1"/>
              <a:t>Wszystkie pozycje konfiguracji muszą być przechowywane w sposób bezpieczny, systematyczny i dobrze zorganizowany - jak książki w bibliotece.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System przechowywania PK musi dotyczyć wszystkich mediów - elektronicznych,  papierowych i innych.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Powinien istnieć system ewidencji i rejestracji zależności pomiędzy pozycjami konfiguracji. Dobrze zorganizowany system powinien być oparty na bazie danych oraz integrować informacje o PK z samymi (elektronicznymi) PK.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System powinien także rejestrować i przechowywać wszelkie dokumenty administracyjne związane z projektami oprogramowania, takie jak raporty etapowe i końcowe, zlecenia, raporty zaistniałych problemów, raporty z testów, itd.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Dokumenty administracyjne powinny być powiązane z pozycjami konfiguracji w taki sposób, aby można było prześledzić ich historię oraz związki przyczynowo-skutkowe pomiędzy dokumentami i pozycjami konfiguracji. </a:t>
            </a:r>
          </a:p>
          <a:p>
            <a:r>
              <a:rPr lang="pl-PL" altLang="pl-PL"/>
              <a:t>Rodzaje bibliotek konfiguracji oprogramowania:</a:t>
            </a:r>
          </a:p>
          <a:p>
            <a:pPr>
              <a:buFontTx/>
              <a:buChar char="•"/>
            </a:pPr>
            <a:r>
              <a:rPr lang="pl-PL" altLang="pl-PL"/>
              <a:t> biblioteki związane z bieżącym rozwojem oprogramowania;</a:t>
            </a:r>
          </a:p>
          <a:p>
            <a:pPr>
              <a:buFontTx/>
              <a:buChar char="•"/>
            </a:pPr>
            <a:r>
              <a:rPr lang="pl-PL" altLang="pl-PL"/>
              <a:t> biblioteki ukończonych (bazowych) produktów programistycznych;</a:t>
            </a:r>
          </a:p>
          <a:p>
            <a:pPr>
              <a:buFontTx/>
              <a:buChar char="•"/>
            </a:pPr>
            <a:r>
              <a:rPr lang="pl-PL" altLang="pl-PL"/>
              <a:t> archiwa (przechowywanie nieaktualnych kodów i dokumentów)</a:t>
            </a:r>
          </a:p>
          <a:p>
            <a:r>
              <a:rPr lang="pl-PL" altLang="pl-PL"/>
              <a:t> 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188913" y="44053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188913" y="33321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188913" y="23256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188913" y="15954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188913" y="54340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Biblioteki/repozytoria pozycji konfiguracji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01650" y="912813"/>
            <a:ext cx="8642350" cy="564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Dobrze zorganizowana biblioteka/repozytorium PK jest cechą fundamentalną dla zarządzania konfiguracjami oprogramowania.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Biblioteka powinna umożliwiać łatwe odszukanie, odczytanie, wstawienie, zastąpienie i usuwanie dowolnych pozycji konfiguracji.</a:t>
            </a:r>
          </a:p>
          <a:p>
            <a:r>
              <a:rPr lang="pl-PL" altLang="pl-PL" b="1"/>
              <a:t>Kluczową cechą biblioteki jest bezpieczeństwo i autoryzowany dostęp:</a:t>
            </a:r>
          </a:p>
          <a:p>
            <a:pPr>
              <a:buFontTx/>
              <a:buChar char="•"/>
            </a:pPr>
            <a:r>
              <a:rPr lang="pl-PL" altLang="pl-PL"/>
              <a:t> zminimalizowanie prawdopodobieństwa nieautoryzowanego dostępu;</a:t>
            </a:r>
          </a:p>
          <a:p>
            <a:pPr>
              <a:buFontTx/>
              <a:buChar char="•"/>
            </a:pPr>
            <a:r>
              <a:rPr lang="pl-PL" altLang="pl-PL"/>
              <a:t> precyzyjne określenie praw dostępu poszczególnych uczestników projektów;</a:t>
            </a:r>
          </a:p>
          <a:p>
            <a:pPr>
              <a:buFontTx/>
              <a:buChar char="•"/>
            </a:pPr>
            <a:r>
              <a:rPr lang="pl-PL" altLang="pl-PL"/>
              <a:t> uniemożliwienie jednoczesnej aktualizacji tej samej PK przez dwie osoby;</a:t>
            </a:r>
          </a:p>
          <a:p>
            <a:pPr>
              <a:buFontTx/>
              <a:buChar char="•"/>
            </a:pPr>
            <a:r>
              <a:rPr lang="pl-PL" altLang="pl-PL"/>
              <a:t> uniemożliwienie zmiany pozycji konfiguracji będących produktami bazowymi;</a:t>
            </a:r>
          </a:p>
          <a:p>
            <a:pPr>
              <a:buFontTx/>
              <a:buChar char="•"/>
            </a:pPr>
            <a:r>
              <a:rPr lang="pl-PL" altLang="pl-PL"/>
              <a:t> minimum możliwości zniszczenia biblioteki poprzez awarię, błąd lub sabotaż;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kwestie bezpieczeństwa nie powinny powodować: niewygody w pracy użytkowników, zwiększenia czasów dostępu, istotnych nakładów, itd.</a:t>
            </a:r>
          </a:p>
          <a:p>
            <a:r>
              <a:rPr lang="pl-PL" altLang="pl-PL" b="1"/>
              <a:t>Wszystkie PK, elektroniczne i papierowe, muszą mieć etykietę zawierającą:</a:t>
            </a:r>
          </a:p>
          <a:p>
            <a:pPr>
              <a:buFontTx/>
              <a:buChar char="•"/>
            </a:pPr>
            <a:r>
              <a:rPr lang="pl-PL" altLang="pl-PL"/>
              <a:t> nazwę projektu;</a:t>
            </a:r>
          </a:p>
          <a:p>
            <a:pPr>
              <a:buFontTx/>
              <a:buChar char="•"/>
            </a:pPr>
            <a:r>
              <a:rPr lang="pl-PL" altLang="pl-PL"/>
              <a:t> identyfikator pozycji konfiguracji;</a:t>
            </a:r>
          </a:p>
          <a:p>
            <a:pPr>
              <a:buFontTx/>
              <a:buChar char="•"/>
            </a:pPr>
            <a:r>
              <a:rPr lang="pl-PL" altLang="pl-PL"/>
              <a:t> datę wprowadzenia do repozytorium;</a:t>
            </a:r>
          </a:p>
          <a:p>
            <a:pPr>
              <a:buFontTx/>
              <a:buChar char="•"/>
            </a:pPr>
            <a:r>
              <a:rPr lang="pl-PL" altLang="pl-PL"/>
              <a:t> krótki opis lub charakterystykę zawartości PK.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180975" y="9604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179388" y="24622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38" name="AutoShape 8"/>
          <p:cNvSpPr>
            <a:spLocks noChangeArrowheads="1"/>
          </p:cNvSpPr>
          <p:nvPr/>
        </p:nvSpPr>
        <p:spPr bwMode="auto">
          <a:xfrm>
            <a:off x="180975" y="16811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8439" name="AutoShape 9"/>
          <p:cNvSpPr>
            <a:spLocks noChangeArrowheads="1"/>
          </p:cNvSpPr>
          <p:nvPr/>
        </p:nvSpPr>
        <p:spPr bwMode="auto">
          <a:xfrm>
            <a:off x="179388" y="49926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Kontrolowanie zmian konfiguracji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0063" y="1331913"/>
            <a:ext cx="8642350" cy="466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Zmiany są rzeczą normalną podczas rozwoju i ewolucji systemu. Dobre zarządzanie zmianami jest esencją dobrego zarządzania konfiguracjami.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Zmiany nie powinny prowadzić do utraty informacji. Wszystkie przestarzałe dokumenty (elektroniczne i papierowe) powinny być archiwizowane.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Osoba odpowiedzialna za zmiany (np. kierownik projektu) koordynuje ich wprowadzenie.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Repozytorium powinno utrzymywać odpowiednie powiązania pomiędzy PK w taki sposób, aby było wiadomo, że zmiana jednej PK pociąga za sobą zmianę innych PK. Np. zmiana kodu może pociągać za sobą zmianę dokumentacji projektowej, dokumentacji użytkownika, planu testów, itd.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Zmiany powinny być zweryfikowane przed wprowadzeniem następnych zmian. Podstawą zmian są odpowiednie dokumenty: formularz zmian w oprogramowaniu oraz formularz zmian w dokumentacji. 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68275" y="13795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68275" y="28813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68275" y="21002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68275" y="49164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168275" y="35972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Określanie statusu konfiguracji</a:t>
            </a:r>
          </a:p>
        </p:txBody>
      </p:sp>
      <p:sp>
        <p:nvSpPr>
          <p:cNvPr id="20483" name="Text Box 10"/>
          <p:cNvSpPr txBox="1">
            <a:spLocks noChangeArrowheads="1"/>
          </p:cNvSpPr>
          <p:nvPr/>
        </p:nvSpPr>
        <p:spPr bwMode="auto">
          <a:xfrm>
            <a:off x="501650" y="849313"/>
            <a:ext cx="8642350" cy="58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Jest to zapisywanie informacji i sporządzanie raportów niezbędnych do efektywnego zarządzania konfiguracjami, włączając listowanie identyfikatorów wszystkich zatwierdzonych pozycji, statusu wszystkich proponowanych zmian do konfiguracji oraz statusu implementacji proponowanych zmian.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Status wszystkich pozycji konfiguracji musi być zapamiętany. Istotne jest przede wszystkim zapis stanu pozycji bazowych.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 tablicy na następnym slajdzie pokazano rozwój oprogramowania zgodnie z produktami bazowymi (kamieniami milowymi); każda kolumna tablicy odpowiada pewnej fazie życia oprogramowania. Elementy tablicy przedstawiają pozycje konfiguracji, ich wersje i rewizje.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Tablica taka jest dokumentem przedstawiającym status konfiguracji. Możliwe są inne formy dokumentowania statusu, o ile są one łatwe do manipulowania i czytania.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Status konfiguracji powinien być aktualizowany na bieżąco i powinien być na bieżąco dostępny dla wszystkich członków zespołu projektowego. Jeżeli program działał poprzedniego dnia, a dzisiaj nie działa, pierwszym pytaniem jest: "</a:t>
            </a:r>
            <a:r>
              <a:rPr lang="pl-PL" altLang="pl-PL" i="1"/>
              <a:t>co zostało zmienione?</a:t>
            </a:r>
            <a:r>
              <a:rPr lang="pl-PL" altLang="pl-PL"/>
              <a:t>".</a:t>
            </a:r>
          </a:p>
        </p:txBody>
      </p:sp>
      <p:sp>
        <p:nvSpPr>
          <p:cNvPr id="20484" name="AutoShape 11"/>
          <p:cNvSpPr>
            <a:spLocks noChangeArrowheads="1"/>
          </p:cNvSpPr>
          <p:nvPr/>
        </p:nvSpPr>
        <p:spPr bwMode="auto">
          <a:xfrm>
            <a:off x="188913" y="8969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5" name="AutoShape 12"/>
          <p:cNvSpPr>
            <a:spLocks noChangeArrowheads="1"/>
          </p:cNvSpPr>
          <p:nvPr/>
        </p:nvSpPr>
        <p:spPr bwMode="auto">
          <a:xfrm>
            <a:off x="188913" y="54022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6" name="AutoShape 13"/>
          <p:cNvSpPr>
            <a:spLocks noChangeArrowheads="1"/>
          </p:cNvSpPr>
          <p:nvPr/>
        </p:nvSpPr>
        <p:spPr bwMode="auto">
          <a:xfrm>
            <a:off x="188913" y="22844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7" name="AutoShape 14"/>
          <p:cNvSpPr>
            <a:spLocks noChangeArrowheads="1"/>
          </p:cNvSpPr>
          <p:nvPr/>
        </p:nvSpPr>
        <p:spPr bwMode="auto">
          <a:xfrm>
            <a:off x="188913" y="43418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0488" name="AutoShape 15"/>
          <p:cNvSpPr>
            <a:spLocks noChangeArrowheads="1"/>
          </p:cNvSpPr>
          <p:nvPr/>
        </p:nvSpPr>
        <p:spPr bwMode="auto">
          <a:xfrm>
            <a:off x="188913" y="30051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 tablicy statusu konfiguracji</a:t>
            </a:r>
          </a:p>
        </p:txBody>
      </p:sp>
      <p:sp>
        <p:nvSpPr>
          <p:cNvPr id="21507" name="Text Box 11"/>
          <p:cNvSpPr txBox="1">
            <a:spLocks noChangeArrowheads="1"/>
          </p:cNvSpPr>
          <p:nvPr/>
        </p:nvSpPr>
        <p:spPr bwMode="auto">
          <a:xfrm>
            <a:off x="155575" y="5449888"/>
            <a:ext cx="42973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/>
              <a:t>PZPO - Plan Zarządzania Projektem Oprogramowania</a:t>
            </a:r>
          </a:p>
          <a:p>
            <a:r>
              <a:rPr lang="pl-PL" altLang="pl-PL" sz="1400"/>
              <a:t>PZKO - Plan Zarządzania Konfiguracją Oprogramowania</a:t>
            </a:r>
          </a:p>
          <a:p>
            <a:r>
              <a:rPr lang="pl-PL" altLang="pl-PL" sz="1400"/>
              <a:t>PWWO - Plan Weryfikacji i Walidacji Oprogramowania</a:t>
            </a:r>
          </a:p>
          <a:p>
            <a:r>
              <a:rPr lang="pl-PL" altLang="pl-PL" sz="1400"/>
              <a:t>PZJO - Plan Zapewnienia Jakości Oprogramowania</a:t>
            </a: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5057775" y="5449888"/>
            <a:ext cx="383063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400"/>
              <a:t>DWU - Dokument Wymagań Użytkownika</a:t>
            </a:r>
          </a:p>
          <a:p>
            <a:r>
              <a:rPr lang="pl-PL" altLang="pl-PL" sz="1400"/>
              <a:t>DWO - Dokument Wymagań na Oprogramowanie.</a:t>
            </a:r>
          </a:p>
          <a:p>
            <a:r>
              <a:rPr lang="pl-PL" altLang="pl-PL" sz="1400"/>
              <a:t>DAP - Dokumentacja Analityczno-Projektowa</a:t>
            </a:r>
          </a:p>
          <a:p>
            <a:r>
              <a:rPr lang="pl-PL" altLang="pl-PL" sz="1400"/>
              <a:t>DDP - Detaliczny Dokument Projektowy</a:t>
            </a:r>
          </a:p>
          <a:p>
            <a:r>
              <a:rPr lang="pl-PL" altLang="pl-PL" sz="1400"/>
              <a:t>DIO - Dokument Instalacji Oprogramowania</a:t>
            </a: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974725" y="868363"/>
          <a:ext cx="7210425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5446776" imgH="3517392" progId="Word.Document.8">
                  <p:embed/>
                </p:oleObj>
              </mc:Choice>
              <mc:Fallback>
                <p:oleObj name="Document" r:id="rId3" imgW="5446776" imgH="3517392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868363"/>
                        <a:ext cx="7210425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/>
          <p:cNvSpPr>
            <a:spLocks noChangeArrowheads="1"/>
          </p:cNvSpPr>
          <p:nvPr/>
        </p:nvSpPr>
        <p:spPr bwMode="auto">
          <a:xfrm>
            <a:off x="258763" y="2628900"/>
            <a:ext cx="8755062" cy="8080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893763"/>
            <a:ext cx="9144000" cy="850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/>
              <a:t>Termin pochodzący z termodynamiki oznaczający</a:t>
            </a:r>
          </a:p>
          <a:p>
            <a:pPr algn="ctr"/>
            <a:r>
              <a:rPr lang="pl-PL" altLang="pl-PL" sz="2800" b="1"/>
              <a:t>miarę chaosu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Entropia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11163" y="1858963"/>
            <a:ext cx="8732837" cy="4446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pl-PL" dirty="0"/>
              <a:t>Stosowany też w innych kontekstach, np. w (zapomnianej) teorii informacji.</a:t>
            </a:r>
          </a:p>
          <a:p>
            <a:pPr>
              <a:spcAft>
                <a:spcPts val="600"/>
              </a:spcAft>
              <a:defRPr/>
            </a:pPr>
            <a:r>
              <a:rPr lang="pl-PL" dirty="0"/>
              <a:t>Prawo entropii: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l-PL" sz="2400" b="1" dirty="0"/>
              <a:t>Jeżeli rzeczy pozostawimy losowi i nie będziemy wkładać tam dodatkowej energii, to entropia będzie rosła.</a:t>
            </a:r>
          </a:p>
          <a:p>
            <a:pPr>
              <a:spcAft>
                <a:spcPts val="600"/>
              </a:spcAft>
              <a:defRPr/>
            </a:pPr>
            <a:r>
              <a:rPr lang="pl-PL" sz="2400" dirty="0"/>
              <a:t>Co oznacza coraz większy </a:t>
            </a:r>
            <a:r>
              <a:rPr lang="pl-PL" sz="2400" b="1" dirty="0"/>
              <a:t>chaos </a:t>
            </a:r>
            <a:r>
              <a:rPr lang="pl-PL" sz="2400" dirty="0"/>
              <a:t>(zwany też niekiedy bałaganem).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l-PL" dirty="0"/>
              <a:t>Wiele osób testuje to prawo w swoim mieszkaniu, użytkując go bez jakiejkolwiek dodatkowej energii (na sprzątanie).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l-PL" sz="2400" dirty="0"/>
              <a:t>Prawo dotyczy także (a może szczególnie) </a:t>
            </a:r>
            <a:r>
              <a:rPr lang="pl-PL" sz="2400" b="1" dirty="0"/>
              <a:t>projektów oprogramowania</a:t>
            </a:r>
            <a:r>
              <a:rPr lang="pl-PL" sz="2400" dirty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l-PL" sz="2400" dirty="0"/>
              <a:t>Chaos jest czynnikiem silnie destrukcyjnym.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l-PL" sz="2400" dirty="0"/>
              <a:t>Jak zwalczyć chaos? Jak zarządzać, aby nie było bałaganu?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Recenzje (przeglądy) dokumentów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01650" y="1181100"/>
            <a:ext cx="864235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Dokumenty opisujące elementy projektu lub dokumentacja użytkowa powinna podlegać recenzjom (przeglądom).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 zależności od charakteru dokumentu, recenzenci mogą rekrutować się z wewnątrz lub z zewnątrz zespołu projektowego.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Zadaniem recenzenta jest znalezienie możliwie największej liczby defektów.</a:t>
            </a:r>
          </a:p>
          <a:p>
            <a:r>
              <a:rPr lang="pl-PL" altLang="pl-PL"/>
              <a:t>Recenzent przedstawia wynik w postaci dokumentu, gdzie zapisuje:</a:t>
            </a:r>
          </a:p>
          <a:p>
            <a:pPr>
              <a:buFontTx/>
              <a:buChar char="•"/>
            </a:pPr>
            <a:r>
              <a:rPr lang="pl-PL" altLang="pl-PL"/>
              <a:t> Identyfikator PK</a:t>
            </a:r>
          </a:p>
          <a:p>
            <a:pPr>
              <a:buFontTx/>
              <a:buChar char="•"/>
            </a:pPr>
            <a:r>
              <a:rPr lang="pl-PL" altLang="pl-PL"/>
              <a:t> Lokalizację defektu (PK niższego poziomu, nr strony, nr wiersza,...)</a:t>
            </a:r>
          </a:p>
          <a:p>
            <a:pPr>
              <a:buFontTx/>
              <a:buChar char="•"/>
            </a:pPr>
            <a:r>
              <a:rPr lang="pl-PL" altLang="pl-PL"/>
              <a:t> Opis defektu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Możliwy sposób usunięcia defektu (rozwiązania problemu).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Po recenzji (recenzjach) następuje spotkanie wszystkich zainteresowanych stron, gdzie po dyskusji podejmuje się decyzję o zmianach w dokumentach lub o ich zatwierdzeniu.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Dokumenty podlegają określaniu statusu na podanych wcześniej zasadach.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77800" y="12287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77800" y="27305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177800" y="19494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77800" y="47656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177800" y="34464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177800" y="58213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ChangeArrowheads="1"/>
          </p:cNvSpPr>
          <p:nvPr/>
        </p:nvSpPr>
        <p:spPr bwMode="auto">
          <a:xfrm>
            <a:off x="0" y="952500"/>
            <a:ext cx="9144000" cy="1138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Wydanie (</a:t>
            </a:r>
            <a:r>
              <a:rPr lang="pl-PL" altLang="pl-PL" b="0" smtClean="0"/>
              <a:t>opublikowanie</a:t>
            </a:r>
            <a:r>
              <a:rPr lang="pl-PL" altLang="pl-PL" smtClean="0"/>
              <a:t>)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299450" y="4381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release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00063" y="1054100"/>
            <a:ext cx="86423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 b="1"/>
              <a:t>Każda pozycja konfiguracji (zwykle cały projekt, ale niekoniecznie), która jest zakończona i oficjalnie przekazana na zewnątrz (zwykle na zewnątrz firmy wytwórcy oprogramowania), jest określana jako </a:t>
            </a:r>
            <a:r>
              <a:rPr lang="pl-PL" altLang="pl-PL" b="1" u="sng"/>
              <a:t>wydanie</a:t>
            </a:r>
            <a:r>
              <a:rPr lang="pl-PL" altLang="pl-PL" b="1"/>
              <a:t> (</a:t>
            </a:r>
            <a:r>
              <a:rPr lang="pl-PL" altLang="pl-PL" b="1" i="1"/>
              <a:t>release</a:t>
            </a:r>
            <a:r>
              <a:rPr lang="pl-PL" altLang="pl-PL" b="1"/>
              <a:t>).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Wydania muszą być odpowiednio opisane, udokumentowane i zaaprobowane na poziomie kierownictwa projektu, kierownictwa firmy oraz klienta.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Pozycje konfiguracji będące wydaniami muszą być wyraźnie oznaczone i "zamrożone" w bibliotece/repozytorium konfiguracji. Identyfikacja i rejestracja wydań powinna być zgodna z konwencją identyfikacji. Np. konfiguracja oznaczona SME 1.0 może nie być wydaniem, jest nim np. konfiguracja SME 1.4.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Na poziomie firmy wytwórcy oprogramowania wszystkie składniki wydania (włączając dokumenty analityczne, plany, kody źródłowe, dokumenty wewnętrzne, dokumentacja testowa, itd.) muszą być przechowywane jako składniki wydania. Zwykle tylko pewna cześć z tych pozycji konfiguracji jest przekazana na zewnątrz (np. wynikowy kod programu plus dokumentacja). Pozycje konfiguracji przekazane na zewnątrz jako składniki wydania powinny być odnotowane w bibliotece/repozytorium konfiguracji.</a:t>
            </a:r>
          </a:p>
        </p:txBody>
      </p:sp>
      <p:sp>
        <p:nvSpPr>
          <p:cNvPr id="23558" name="AutoShape 7"/>
          <p:cNvSpPr>
            <a:spLocks noChangeArrowheads="1"/>
          </p:cNvSpPr>
          <p:nvPr/>
        </p:nvSpPr>
        <p:spPr bwMode="auto">
          <a:xfrm>
            <a:off x="193675" y="21685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59" name="AutoShape 8"/>
          <p:cNvSpPr>
            <a:spLocks noChangeArrowheads="1"/>
          </p:cNvSpPr>
          <p:nvPr/>
        </p:nvSpPr>
        <p:spPr bwMode="auto">
          <a:xfrm>
            <a:off x="193675" y="42560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3560" name="AutoShape 9"/>
          <p:cNvSpPr>
            <a:spLocks noChangeArrowheads="1"/>
          </p:cNvSpPr>
          <p:nvPr/>
        </p:nvSpPr>
        <p:spPr bwMode="auto">
          <a:xfrm>
            <a:off x="195263" y="29114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Plan Zarządzania Konfiguracją Oprogramowania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1650" y="825500"/>
            <a:ext cx="864235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Wszystkie aktywności związane z zarządzaniem konfiguracją oprogramowania dla danego projektu lub jego fazy powinny być przewidziane w Planie Zarządzania Konfiguracją Oprogramowania (PZKO). </a:t>
            </a:r>
          </a:p>
          <a:p>
            <a:r>
              <a:rPr lang="pl-PL" altLang="pl-PL"/>
              <a:t>Nowe sekcje PZKO muszą pojawiać się w miarę przystępowania do kolejnych faz rozwoju oprogramowania. Każda sekcja powinna dokumentować wszystkie aktywności związane z konfiguracja oprogramowania, w szczególności:</a:t>
            </a:r>
          </a:p>
          <a:p>
            <a:pPr>
              <a:buFontTx/>
              <a:buChar char="•"/>
            </a:pPr>
            <a:r>
              <a:rPr lang="pl-PL" altLang="pl-PL"/>
              <a:t> organizację zarządzania konfiguracjami;</a:t>
            </a:r>
          </a:p>
          <a:p>
            <a:pPr>
              <a:buFontTx/>
              <a:buChar char="•"/>
            </a:pPr>
            <a:r>
              <a:rPr lang="pl-PL" altLang="pl-PL"/>
              <a:t> procedury do identyfikacji konfiguracji;</a:t>
            </a:r>
          </a:p>
          <a:p>
            <a:pPr>
              <a:buFontTx/>
              <a:buChar char="•"/>
            </a:pPr>
            <a:r>
              <a:rPr lang="pl-PL" altLang="pl-PL"/>
              <a:t> procedury do kontroli zmian;</a:t>
            </a:r>
          </a:p>
          <a:p>
            <a:pPr>
              <a:buFontTx/>
              <a:buChar char="•"/>
            </a:pPr>
            <a:r>
              <a:rPr lang="pl-PL" altLang="pl-PL"/>
              <a:t> procedury do rejestrowania statusu konfiguracji;</a:t>
            </a:r>
          </a:p>
          <a:p>
            <a:pPr>
              <a:buFontTx/>
              <a:buChar char="•"/>
            </a:pPr>
            <a:r>
              <a:rPr lang="pl-PL" altLang="pl-PL"/>
              <a:t> narzędzia, techniki i metody dla zarządzania konfiguracjami;</a:t>
            </a:r>
          </a:p>
          <a:p>
            <a:pPr>
              <a:buFontTx/>
              <a:buChar char="•"/>
            </a:pPr>
            <a:r>
              <a:rPr lang="pl-PL" altLang="pl-PL"/>
              <a:t> procedury do kontrolowania dostawców;</a:t>
            </a:r>
          </a:p>
          <a:p>
            <a:pPr>
              <a:spcAft>
                <a:spcPct val="40000"/>
              </a:spcAft>
              <a:buFontTx/>
              <a:buChar char="•"/>
            </a:pPr>
            <a:r>
              <a:rPr lang="pl-PL" altLang="pl-PL"/>
              <a:t> procedury do gromadzenia i zachowywania zapisów dotyczących konfiguracji.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Procedury zarządzania konfiguracją powinny być ustanowione przed rozpoczęciem produkcji kodu i dokumentacji.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 miarę możności PZKO powinien przewidywać pozycje konfiguracji (będące rezultatem danej fazy rozwoju) oraz ustalać ich identyfikacje i odpowiedzialności.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77800" y="8731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77800" y="19542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2" name="AutoShape 9"/>
          <p:cNvSpPr>
            <a:spLocks noChangeArrowheads="1"/>
          </p:cNvSpPr>
          <p:nvPr/>
        </p:nvSpPr>
        <p:spPr bwMode="auto">
          <a:xfrm>
            <a:off x="177800" y="51260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4583" name="AutoShape 10"/>
          <p:cNvSpPr>
            <a:spLocks noChangeArrowheads="1"/>
          </p:cNvSpPr>
          <p:nvPr/>
        </p:nvSpPr>
        <p:spPr bwMode="auto">
          <a:xfrm>
            <a:off x="177800" y="58229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Zawartość PZKO </a:t>
            </a:r>
            <a:r>
              <a:rPr lang="pl-PL" altLang="pl-PL" sz="2400" b="0" smtClean="0"/>
              <a:t>(Wg normy ANSI/IEEE Std 828-1990) </a:t>
            </a:r>
            <a:r>
              <a:rPr lang="pl-PL" altLang="pl-PL" smtClean="0"/>
              <a:t>(1)</a:t>
            </a:r>
            <a:endParaRPr lang="pl-PL" altLang="pl-PL" sz="2400" b="0" smtClean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984500" y="785813"/>
            <a:ext cx="6159500" cy="1203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a - Streszczenie (maksymalnie 200 słów)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b - Spis treści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c - Status dokumentu (autorzy, firmy, daty, podpisy, itd.)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d - Zmiany w stosunku do wersji poprzedniej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1475" y="939800"/>
            <a:ext cx="1706563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Informacje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organizacyjne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984500" y="1990725"/>
            <a:ext cx="6159500" cy="434498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1. Wprowadzenie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1.1 Cel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1.2 Zakres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1.3 Słownik terminów, akronimów i skrótów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1.4 Odsyłacze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2. Zarządzanie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2.1 Organizacja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2.2 Odpowiedzialności w zakresie ZKO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2.3 Zarządzanie interfejsami zewnętrznymi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2.4 Implementacja PZKO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2.5 Stosowane strategie, zalecenia i procedury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3. Identyfikacja konfiguracji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3.1 Konwencje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3.2 Produkty bazowe</a:t>
            </a: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..... c.d. na następnej stronie.....</a:t>
            </a:r>
            <a:endParaRPr lang="pl-PL" altLang="pl-PL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217738" y="1290638"/>
            <a:ext cx="5556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71475" y="2105025"/>
            <a:ext cx="14255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Zasadnicza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zawartość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dokumentu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17738" y="2608263"/>
            <a:ext cx="5556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Zawartość PZKO (2)</a:t>
            </a:r>
            <a:endParaRPr lang="pl-PL" altLang="pl-PL" sz="2400" b="0" smtClean="0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2984500" y="911225"/>
            <a:ext cx="6159500" cy="410051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..... c.d. z poprzedniej strony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4. Kontrola konfiguracji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4.1 Kontrola kodu i dokumentacji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4.2 Kontrola mediów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     4.3 Kontrola zmian</a:t>
            </a:r>
          </a:p>
          <a:p>
            <a:r>
              <a:rPr lang="pl-PL" altLang="pl-PL" sz="1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4.3.1 Poziomy autoryzacji zmian</a:t>
            </a: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	4.3.2 Procedury zmian</a:t>
            </a: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	4.3.3 Ciało (rada, komisja) przeglądowa</a:t>
            </a: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	4.3.4 Kontrola interfejsów</a:t>
            </a:r>
          </a:p>
          <a:p>
            <a:r>
              <a:rPr lang="pl-PL" altLang="pl-PL" sz="1800" i="1">
                <a:solidFill>
                  <a:schemeClr val="tx1"/>
                </a:solidFill>
                <a:latin typeface="Times New Roman" panose="02020603050405020304" pitchFamily="18" charset="0"/>
              </a:rPr>
              <a:t>	4.3.5 Procedury zmian oprogramowania obcego </a:t>
            </a:r>
            <a:endParaRPr lang="pl-PL" altLang="pl-PL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5. Rejestracja statusu konfiguracji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6. Narzędzia, techniki i metody dla ZKO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7. Kontrola dostawców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8. Gromadzenie i przechowywanie zapisów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19063" y="1025525"/>
            <a:ext cx="1933575" cy="10064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 defTabSz="7620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Zasadnicza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zawartość</a:t>
            </a:r>
          </a:p>
          <a:p>
            <a:pPr algn="ctr"/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dokumentu, c.d.</a:t>
            </a:r>
          </a:p>
        </p:txBody>
      </p:sp>
      <p:sp>
        <p:nvSpPr>
          <p:cNvPr id="26629" name="Line 8"/>
          <p:cNvSpPr>
            <a:spLocks noChangeShapeType="1"/>
          </p:cNvSpPr>
          <p:nvPr/>
        </p:nvSpPr>
        <p:spPr bwMode="auto">
          <a:xfrm>
            <a:off x="2217738" y="1528763"/>
            <a:ext cx="5556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215900" y="5340350"/>
            <a:ext cx="8850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/>
              <a:t>Numeracja punktów nie powinna być zmieniana. Jeżeli pewien punkt nie ma treści, powinna tam znajdować się informacja „Nie dotyczy”.</a:t>
            </a:r>
          </a:p>
          <a:p>
            <a:r>
              <a:rPr lang="pl-PL" altLang="pl-PL"/>
              <a:t>Informacje nie mieszczące się w tym spisie treści powinny być zawarte w dodatkach.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"/>
          <p:cNvSpPr>
            <a:spLocks noChangeArrowheads="1"/>
          </p:cNvSpPr>
          <p:nvPr/>
        </p:nvSpPr>
        <p:spPr bwMode="auto">
          <a:xfrm>
            <a:off x="0" y="952500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0" y="166528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0" y="299243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0" y="399891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4" name="Rectangle 15"/>
          <p:cNvSpPr>
            <a:spLocks noChangeArrowheads="1"/>
          </p:cNvSpPr>
          <p:nvPr/>
        </p:nvSpPr>
        <p:spPr bwMode="auto">
          <a:xfrm>
            <a:off x="0" y="501808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Omówienie zawartości PZKO (1)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512763" y="971550"/>
            <a:ext cx="8631237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1.1 Cel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Krótko omawia cel PZKO (do czego i dla kogo jest przeznaczony).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1.2 Zakres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z grubsza pozycje konfiguracji będące przedmiotem zarządzania, aktywności związane z konfiguracją, organizacje (zespoły projektowe) do których plan ma zastosowanie, oraz fazę cyklu życiowego, której plan dotyczy.</a:t>
            </a:r>
          </a:p>
          <a:p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1.4 Odsyłacze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Zawiera listę wszystkich związanych dokumentów, identyfikowanych przez tytuł, autorów, daty, numery, sygnatury, itp.</a:t>
            </a:r>
          </a:p>
          <a:p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2. Zarządzanie</a:t>
            </a:r>
            <a:endParaRPr lang="pl-PL" altLang="pl-PL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pl-PL" altLang="pl-PL"/>
              <a:t>Sekcja ta opisuje organizację zarządzania konfiguracją oraz związane z tym odpowiedzialności oraz role.</a:t>
            </a:r>
          </a:p>
          <a:p>
            <a:r>
              <a:rPr lang="pl-PL" altLang="pl-PL"/>
              <a:t>2.1. Organizacja</a:t>
            </a:r>
          </a:p>
          <a:p>
            <a:r>
              <a:rPr lang="pl-PL" altLang="pl-PL"/>
              <a:t>Podsekcja ta identyfikuje role organizacyjne, które mogą wpłynąć na funkcje ZKO, np. menedżerów projektów, programistów, personel zapewnienia jakości, ciała przeglądowe, rewizyjne i akceptacyjne. Opisuje także związki pomiędzy rolami oraz interfejsy z organizacjami klienta/użytkownika.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7794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0" y="2479675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6" name="Rectangle 12"/>
          <p:cNvSpPr>
            <a:spLocks noChangeArrowheads="1"/>
          </p:cNvSpPr>
          <p:nvPr/>
        </p:nvSpPr>
        <p:spPr bwMode="auto">
          <a:xfrm>
            <a:off x="0" y="391318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0" y="5311775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Omówienie zawartości PZKO (2)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512763" y="971550"/>
            <a:ext cx="8631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536575" y="777875"/>
            <a:ext cx="860742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2.2 Odpowiedzialności w zakresie ZKO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funkcje w zakresie w zakresie ZKO, za które są odpowiedzialne poszczególne role organizacyjne (np. identyfikacje PK, przechowywanie, kontrola zmian, określanie statusu. Ustala także odpowiedzialności w zakresie przeglądów, audytów i zatwierdzeń, włączając w to rolę użytkowników w tych czynnościach.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2.3 Zarządzanie interfejsami zewnętrznymi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procedury zarządzania interfejsami do zewnętrznego sprzętu i oprogram., organizacje zewnętrzne udostępniające ten sprzęt i oprogram., punkty kontaktowe z tymi organizacjami, oraz grupy odpowiedzialne za poszczególne interfejsy.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2.4 Implementacja PZKO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Ustanawia kluczowe elementy w zakresie wdrożenia PZKO, m.in. gotowość systemu ZKO do użycia, ciała przeglądu oprogram., produkty bazowe, wydania produktu, itd.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2.5 Stosowane strategie, zalecenia i procedury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Identyfikuje wszystkie mające zastosowanie strategie konfiguracji oprogram., zalecenia i procedury będące składową PZKO, oraz określa ich interpretację.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0" y="117633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0" y="204628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Omówienie zawartości PZKO (3)</a:t>
            </a: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512763" y="1368425"/>
            <a:ext cx="8631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512763" y="1187450"/>
            <a:ext cx="8631237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3.1 Konwencje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konwencję w zakresie nazywania PK etykietowania PK. 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3.2 Produkty bazowe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Dla każdego produktu bazowego sekcja ta określa: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identyfikator;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zawartość, np. oprogramowanie, narzędzie, oprogramowanie testowe, raporty o niezgodności, zgłoszenie problemu, itp. dokumenty;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interfejsy do produktu bazowego;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zdarzenia związane z przeglądami i akceptacją;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 uczestnictwo producentów i użytkowników podczas określania produktu bazowego.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Opis każdego produktu bazowego powinien wyróżniać oprogramowanie, które jest ponownie użyte lub zakupione, definiować środowisko sprzętowe, oraz określać PK będące składnikami produktu bazowego.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8048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0" y="2230438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0" y="4568825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0" y="57070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072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Omówienie zawartości PZKO (4)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512763" y="811213"/>
            <a:ext cx="8631237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4.1 Kontrola kodu i dokumentacji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procedury dla zarządzania biblioteką kodów i dokumentacji: biblioteką rozwoju oprogramowania, biblioteką główną (produktów bazowych, wydań) oraz archiwum.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4.2 Kontrola mediów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na jakich nośnikach i gdzie fizycznie będą przechowywane poszczególne PK (dysk serwera, taśma magnetyczna, dyskietki, dyski optyczne, szafy z dokumentami papierowymi, itd.). Określa także konwencję etykietowania poszczególnych mediów (np. taśm, dyskietek, dysków optycznych, określa sposób i miejsce ich przechowywania (szafy pancerne, sejfy bankowe, itd.) oraz zasady recyklingu mediów (kiedy dane medium może być ponownie użyte).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4.3 Kontrola zmian;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4.3.1 Poziomy autoryzacji zmian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poziom autorytetu, który może zarządzić zmianę do danego produktu bazowego (bibliotekarz, kierownik projektu, itd.)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4.3 Kontrola zmian;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4.3.2 Procedury zmian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w jaki sposób zmiany będą nanoszone (kto, kiedy, jak).</a:t>
            </a:r>
            <a:endParaRPr lang="pl-PL" altLang="pl-PL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0" y="8048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8970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3048000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4124325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0" y="5249863"/>
            <a:ext cx="9144000" cy="3460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317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Omówienie zawartości PZKO (5)</a:t>
            </a:r>
          </a:p>
        </p:txBody>
      </p:sp>
      <p:sp>
        <p:nvSpPr>
          <p:cNvPr id="31752" name="Text Box 3"/>
          <p:cNvSpPr txBox="1">
            <a:spLocks noChangeArrowheads="1"/>
          </p:cNvSpPr>
          <p:nvPr/>
        </p:nvSpPr>
        <p:spPr bwMode="auto">
          <a:xfrm>
            <a:off x="512763" y="817563"/>
            <a:ext cx="8631237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4.3 Kontrola zmian; </a:t>
            </a:r>
            <a:r>
              <a:rPr lang="pl-PL" altLang="pl-PL" i="1">
                <a:solidFill>
                  <a:schemeClr val="tx1"/>
                </a:solidFill>
                <a:latin typeface="Times New Roman" panose="02020603050405020304" pitchFamily="18" charset="0"/>
              </a:rPr>
              <a:t>4.3.3 Ciało (rada, komisja) przeglądowa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członków ciała przeglądowego, poziomy autorytetów, delegacje uprawnień do niższych poziomów.</a:t>
            </a:r>
            <a:endParaRPr lang="pl-PL" altLang="pl-PL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5. Rejestracja statusu konfiguracji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Definiuje w jaki sposób będzie zbierana, przechowywana i przetwarzana informacja o PK, określa okresowe raporty dotyczące statusu PK. 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6. Narzędzia, techniki i metody dla ZKO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narzędzia (np. repozytoria oprogramowania, takie jak CVS lub ClearCase) oraz metody (np. metodyki), które będą użyte do ZKO.</a:t>
            </a:r>
            <a:endParaRPr lang="pl-PL" altLang="pl-PL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7. Kontrola dostawców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zadania z zakresie ZKO, które będą wykonane przez zewnętrznych dostawców.</a:t>
            </a:r>
          </a:p>
          <a:p>
            <a:pPr>
              <a:spcAft>
                <a:spcPct val="30000"/>
              </a:spcAft>
            </a:pPr>
            <a:r>
              <a:rPr lang="pl-PL" altLang="pl-PL" b="1">
                <a:solidFill>
                  <a:schemeClr val="tx1"/>
                </a:solidFill>
                <a:latin typeface="Times New Roman" panose="02020603050405020304" pitchFamily="18" charset="0"/>
              </a:rPr>
              <a:t>8. Gromadzenie i przechowywanie zapisów</a:t>
            </a:r>
          </a:p>
          <a:p>
            <a:pPr>
              <a:spcAft>
                <a:spcPct val="30000"/>
              </a:spcAft>
            </a:pPr>
            <a:r>
              <a:rPr lang="pl-PL" altLang="pl-PL">
                <a:solidFill>
                  <a:schemeClr val="tx1"/>
                </a:solidFill>
                <a:latin typeface="Times New Roman" panose="02020603050405020304" pitchFamily="18" charset="0"/>
              </a:rPr>
              <a:t>Określa które pozycje konfiguracji będą przechowywane, w jaki sposób, i jak długo.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0" y="1138238"/>
            <a:ext cx="91440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067300"/>
            <a:ext cx="9144000" cy="681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Zarządzanie konfiguracją oprogramowania, ZKO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5048250" y="627063"/>
            <a:ext cx="407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software configuration management, SCM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27050" y="1160463"/>
            <a:ext cx="861695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60000"/>
              </a:spcAft>
            </a:pPr>
            <a:r>
              <a:rPr lang="pl-PL" altLang="pl-PL" b="1"/>
              <a:t>Celem zarządzania konfiguracją oprogramowania jest planowanie, organizowanie, sterowanie i koordynowanie działań mających na celu identyfikację, przechowywanie i zmiany oprogramowania w trakcie jego rozwoju, integracji i przekazania do użycia. </a:t>
            </a:r>
          </a:p>
          <a:p>
            <a:pPr algn="just">
              <a:spcAft>
                <a:spcPct val="60000"/>
              </a:spcAft>
            </a:pPr>
            <a:r>
              <a:rPr lang="pl-PL" altLang="pl-PL" b="1"/>
              <a:t>Każdy projekt musi podlegać konfiguracji oprogramowania. Ma ono krytyczny wpływ na jakość końcowego produktu. Jest niezbędne dla efektywnego rozwoju oprogramowania i jego późniejszej pielęgnacyjności. </a:t>
            </a:r>
          </a:p>
          <a:p>
            <a:pPr algn="just">
              <a:spcAft>
                <a:spcPct val="60000"/>
              </a:spcAft>
            </a:pPr>
            <a:r>
              <a:rPr lang="pl-PL" altLang="pl-PL"/>
              <a:t>ZKO jest szczególnie ważne, jeżeli projekt może toczyć się przez wiele lat, jeżeli cel lub wymagania na oprogramowanie są niestabilne, jeżeli oprogramowanie może mieć wielu użytkowników, i/lub jeżeli oprogramowanie jest przewidziane na wiele platform sprzętowo-programowych.</a:t>
            </a:r>
          </a:p>
          <a:p>
            <a:pPr algn="just">
              <a:spcAft>
                <a:spcPct val="60000"/>
              </a:spcAft>
            </a:pPr>
            <a:r>
              <a:rPr lang="pl-PL" altLang="pl-PL" b="1"/>
              <a:t>W takich sytuacjach złe zarządzanie konfiguracją oprogramowania może całkowicie sparaliżować projekt.</a:t>
            </a:r>
          </a:p>
          <a:p>
            <a:pPr algn="just">
              <a:spcAft>
                <a:spcPct val="60000"/>
              </a:spcAft>
            </a:pPr>
            <a:r>
              <a:rPr lang="pl-PL" altLang="pl-PL" b="1"/>
              <a:t>ZKO jest podstawowym składnikiem norm jakości oprogramowania.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Przykładowe pytania egzaminacyjne</a:t>
            </a:r>
          </a:p>
        </p:txBody>
      </p:sp>
      <p:sp>
        <p:nvSpPr>
          <p:cNvPr id="28675" name="Prostokąt 2"/>
          <p:cNvSpPr>
            <a:spLocks noChangeArrowheads="1"/>
          </p:cNvSpPr>
          <p:nvPr/>
        </p:nvSpPr>
        <p:spPr bwMode="auto">
          <a:xfrm>
            <a:off x="334963" y="1389063"/>
            <a:ext cx="82835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Scharakteryzuj i porównaj model kaskadowy i model spiralny. Oceń wady i zalety obu tych modeli.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Jakie znasz algorytmiczne modele kosztów? Określ jaki rodzaj kosztów one liczą.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Krótko scharakteryzuj i porównaj wymagania funkcjonalne i niefunkcjonalne.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Jakie kryterium określa podział projektu na części, zaś oprogramowania na moduły? Krótko je omów.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Po co są transakcje w bazach danych?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pl-PL" altLang="pl-PL">
                <a:latin typeface="Times New Roman" panose="02020603050405020304" pitchFamily="18" charset="0"/>
                <a:cs typeface="Times New Roman" panose="02020603050405020304" pitchFamily="18" charset="0"/>
              </a:rPr>
              <a:t>Co rozumiesz pod pojęciem konserwacja oprogramowania?</a:t>
            </a:r>
            <a:endParaRPr lang="pl-PL" altLang="pl-PL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22865" y="5167313"/>
            <a:ext cx="889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/>
              <a:t>Egzamin: 8 lipca (sobota), 15:00 – 16:30, budynek A2020, sala A/1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404086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ZKO powinno zapewniać, że ...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7388" y="1012825"/>
            <a:ext cx="8456612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/>
              <a:t>Każdy komponent oprogramowania będzie jednoznacznie identyfikowany;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Oprogramowanie będzie zbudowane ze spójnego zestawu komponentów;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Zawsze będzie wiadomo, która wersja komponentu oprogramowania jest najnowsza;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Zawsze będzie wiadomo, która wersja dokumentacji pasuje do której wersji komponentu oprogramowania;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Komponenty oprogramowania będą zawsze łatwo dostępne;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Komponenty oprogramowania nigdy nie zostaną stracone (np. wskutek awarii nośnika lub błędu operatora);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Każda zmiana oprogramowania będzie zatwierdzona i udokumentowana;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Zmiany oprogramowania nie zaginą (np. wskutek jednoczesnych aktualizacji);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Zawsze będzie istniała możliwość powrotu do poprzedniej wersji;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Historia zmian będzie przechowywana, co umożliwi odtworzenie kto i kiedy zrobił zmianę, i jaką zmianę. </a:t>
            </a:r>
          </a:p>
        </p:txBody>
      </p:sp>
      <p:sp>
        <p:nvSpPr>
          <p:cNvPr id="6148" name="AutoShape 14"/>
          <p:cNvSpPr>
            <a:spLocks noChangeArrowheads="1"/>
          </p:cNvSpPr>
          <p:nvPr/>
        </p:nvSpPr>
        <p:spPr bwMode="auto">
          <a:xfrm>
            <a:off x="309563" y="11049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49" name="AutoShape 15"/>
          <p:cNvSpPr>
            <a:spLocks noChangeArrowheads="1"/>
          </p:cNvSpPr>
          <p:nvPr/>
        </p:nvSpPr>
        <p:spPr bwMode="auto">
          <a:xfrm>
            <a:off x="309563" y="15287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0" name="AutoShape 16"/>
          <p:cNvSpPr>
            <a:spLocks noChangeArrowheads="1"/>
          </p:cNvSpPr>
          <p:nvPr/>
        </p:nvSpPr>
        <p:spPr bwMode="auto">
          <a:xfrm>
            <a:off x="309563" y="19415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1" name="AutoShape 17"/>
          <p:cNvSpPr>
            <a:spLocks noChangeArrowheads="1"/>
          </p:cNvSpPr>
          <p:nvPr/>
        </p:nvSpPr>
        <p:spPr bwMode="auto">
          <a:xfrm>
            <a:off x="307975" y="26892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2" name="AutoShape 18"/>
          <p:cNvSpPr>
            <a:spLocks noChangeArrowheads="1"/>
          </p:cNvSpPr>
          <p:nvPr/>
        </p:nvSpPr>
        <p:spPr bwMode="auto">
          <a:xfrm>
            <a:off x="309563" y="34226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3" name="AutoShape 19"/>
          <p:cNvSpPr>
            <a:spLocks noChangeArrowheads="1"/>
          </p:cNvSpPr>
          <p:nvPr/>
        </p:nvSpPr>
        <p:spPr bwMode="auto">
          <a:xfrm>
            <a:off x="309563" y="38481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4" name="AutoShape 20"/>
          <p:cNvSpPr>
            <a:spLocks noChangeArrowheads="1"/>
          </p:cNvSpPr>
          <p:nvPr/>
        </p:nvSpPr>
        <p:spPr bwMode="auto">
          <a:xfrm>
            <a:off x="307975" y="45561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5" name="AutoShape 21"/>
          <p:cNvSpPr>
            <a:spLocks noChangeArrowheads="1"/>
          </p:cNvSpPr>
          <p:nvPr/>
        </p:nvSpPr>
        <p:spPr bwMode="auto">
          <a:xfrm>
            <a:off x="307975" y="49672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6" name="AutoShape 22"/>
          <p:cNvSpPr>
            <a:spLocks noChangeArrowheads="1"/>
          </p:cNvSpPr>
          <p:nvPr/>
        </p:nvSpPr>
        <p:spPr bwMode="auto">
          <a:xfrm>
            <a:off x="307975" y="54054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6157" name="AutoShape 23"/>
          <p:cNvSpPr>
            <a:spLocks noChangeArrowheads="1"/>
          </p:cNvSpPr>
          <p:nvPr/>
        </p:nvSpPr>
        <p:spPr bwMode="auto">
          <a:xfrm>
            <a:off x="309563" y="58293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Zadania kierownictwa projektu w zakresie ZKO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23900" y="1181100"/>
            <a:ext cx="84201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pl-PL" altLang="pl-PL" b="1"/>
              <a:t>Kierownictwo projektu</a:t>
            </a:r>
            <a:r>
              <a:rPr lang="pl-PL" altLang="pl-PL"/>
              <a:t> jest odpowiedzialne za organizowanie aktywności związanych z ZKO, zdefiniowanie ról personelu (np. bibliotekarza oprogramowania) oraz przypisanie ról do personelu.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Kierownictwo projektu</a:t>
            </a:r>
            <a:r>
              <a:rPr lang="pl-PL" altLang="pl-PL"/>
              <a:t> musi wymagać dokładnej identyfikacji wszystkich komponentów składających się na projekt oprogramowania i określania ich statusu (np. wstępny, roboczy, zatwierdzony, końcowy).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Personel rozwijający oprogramowanie</a:t>
            </a:r>
            <a:r>
              <a:rPr lang="pl-PL" altLang="pl-PL"/>
              <a:t> powinien dzielić między siebie komponenty w sposób bezpieczny i efektywny.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Personel zapewnienia jakości oprogramowania</a:t>
            </a:r>
            <a:r>
              <a:rPr lang="pl-PL" altLang="pl-PL"/>
              <a:t> musi mieć możliwość śledzenia pochodzenia i rozwijania każdego komponentu oraz ustalania kompletności i poprawności każdej konfiguracji.</a:t>
            </a:r>
          </a:p>
          <a:p>
            <a:pPr>
              <a:spcAft>
                <a:spcPct val="50000"/>
              </a:spcAft>
            </a:pPr>
            <a:r>
              <a:rPr lang="pl-PL" altLang="pl-PL"/>
              <a:t>Wdrożone przez kierownictwo </a:t>
            </a:r>
            <a:r>
              <a:rPr lang="pl-PL" altLang="pl-PL" b="1"/>
              <a:t>procedury lub system ZKO</a:t>
            </a:r>
            <a:r>
              <a:rPr lang="pl-PL" altLang="pl-PL"/>
              <a:t> powinny zapewniać przejrzystość projektu i produktu dla wszystkich zainteresowanych stron.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41313" y="12700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41313" y="52085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41313" y="23145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341313" y="33766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341313" y="41703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0" y="5537200"/>
            <a:ext cx="9144000" cy="10636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5" name="Rectangle 13"/>
          <p:cNvSpPr>
            <a:spLocks noChangeArrowheads="1"/>
          </p:cNvSpPr>
          <p:nvPr/>
        </p:nvSpPr>
        <p:spPr bwMode="auto">
          <a:xfrm>
            <a:off x="0" y="801688"/>
            <a:ext cx="9144000" cy="815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Pozycja konfiguracji oprogramowania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490538" y="904875"/>
            <a:ext cx="8653462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 b="1"/>
              <a:t>Wszystkie elementy projektu i oprogramowania muszą być przedmiotem ZKO</a:t>
            </a:r>
            <a:r>
              <a:rPr lang="pl-PL" altLang="pl-PL"/>
              <a:t>, w szczególności: 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dokumentacja: wymagań, analityczna, projektowa, testowania, użytkownika, itd.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moduły z kodem źródłowym, kody do konsolidowania, kody binarne, 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ekrany interfejsu użytkownika,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pliki z danymi tekstowymi (np. komunikatami systemu), bazy danych, słowniki, itd.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kompilatory, konsolidatory, interpretery, biblioteki, protokoły, narzędzia CASE, konfiguracje sprzętowe, itd.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oprogramowanie testujące, dane testujące,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serwery WWW wraz z odpowiednimi stronami HTML i oprogramowaniem,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...</a:t>
            </a:r>
          </a:p>
          <a:p>
            <a:pPr>
              <a:spcAft>
                <a:spcPct val="35000"/>
              </a:spcAft>
            </a:pPr>
            <a:r>
              <a:rPr lang="pl-PL" altLang="pl-PL"/>
              <a:t>Wyróżnialny element uczestniczący w projekcie lub produkcie będzie określany jako</a:t>
            </a:r>
            <a:r>
              <a:rPr lang="pl-PL" altLang="pl-PL" b="1"/>
              <a:t> „pozycja konfiguracji”. </a:t>
            </a:r>
            <a:r>
              <a:rPr lang="pl-PL" altLang="pl-PL"/>
              <a:t>Jest ona traktowana jako pojedynczy, możliwy do odseparowania komponent projektu lub produktu programistycznego.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>
            <a:off x="142875" y="168751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142875" y="21272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0" name="AutoShape 6"/>
          <p:cNvSpPr>
            <a:spLocks noChangeArrowheads="1"/>
          </p:cNvSpPr>
          <p:nvPr/>
        </p:nvSpPr>
        <p:spPr bwMode="auto">
          <a:xfrm>
            <a:off x="142875" y="25273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1" name="AutoShape 7"/>
          <p:cNvSpPr>
            <a:spLocks noChangeArrowheads="1"/>
          </p:cNvSpPr>
          <p:nvPr/>
        </p:nvSpPr>
        <p:spPr bwMode="auto">
          <a:xfrm>
            <a:off x="142875" y="29638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2" name="AutoShape 8"/>
          <p:cNvSpPr>
            <a:spLocks noChangeArrowheads="1"/>
          </p:cNvSpPr>
          <p:nvPr/>
        </p:nvSpPr>
        <p:spPr bwMode="auto">
          <a:xfrm>
            <a:off x="142875" y="36512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3" name="AutoShape 9"/>
          <p:cNvSpPr>
            <a:spLocks noChangeArrowheads="1"/>
          </p:cNvSpPr>
          <p:nvPr/>
        </p:nvSpPr>
        <p:spPr bwMode="auto">
          <a:xfrm>
            <a:off x="142875" y="43561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4" name="AutoShape 10"/>
          <p:cNvSpPr>
            <a:spLocks noChangeArrowheads="1"/>
          </p:cNvSpPr>
          <p:nvPr/>
        </p:nvSpPr>
        <p:spPr bwMode="auto">
          <a:xfrm>
            <a:off x="142875" y="47561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5" name="AutoShape 11"/>
          <p:cNvSpPr>
            <a:spLocks noChangeArrowheads="1"/>
          </p:cNvSpPr>
          <p:nvPr/>
        </p:nvSpPr>
        <p:spPr bwMode="auto">
          <a:xfrm>
            <a:off x="142875" y="52292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7221538" y="496888"/>
            <a:ext cx="187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configuration item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78"/>
          <p:cNvSpPr>
            <a:spLocks noChangeShapeType="1"/>
          </p:cNvSpPr>
          <p:nvPr/>
        </p:nvSpPr>
        <p:spPr bwMode="auto">
          <a:xfrm>
            <a:off x="6956425" y="2081213"/>
            <a:ext cx="0" cy="181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19" name="Line 77"/>
          <p:cNvSpPr>
            <a:spLocks noChangeShapeType="1"/>
          </p:cNvSpPr>
          <p:nvPr/>
        </p:nvSpPr>
        <p:spPr bwMode="auto">
          <a:xfrm>
            <a:off x="2127250" y="2078038"/>
            <a:ext cx="0" cy="181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Hierarchia pozycji konfiguracji</a:t>
            </a:r>
          </a:p>
        </p:txBody>
      </p: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3865563" y="1016000"/>
            <a:ext cx="1330325" cy="636588"/>
            <a:chOff x="2435" y="640"/>
            <a:chExt cx="838" cy="401"/>
          </a:xfrm>
        </p:grpSpPr>
        <p:sp>
          <p:nvSpPr>
            <p:cNvPr id="9275" name="Text Box 5"/>
            <p:cNvSpPr txBox="1">
              <a:spLocks noChangeArrowheads="1"/>
            </p:cNvSpPr>
            <p:nvPr/>
          </p:nvSpPr>
          <p:spPr bwMode="auto">
            <a:xfrm>
              <a:off x="2573" y="640"/>
              <a:ext cx="70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</a:t>
              </a:r>
            </a:p>
          </p:txBody>
        </p:sp>
        <p:sp>
          <p:nvSpPr>
            <p:cNvPr id="9276" name="Text Box 6"/>
            <p:cNvSpPr txBox="1">
              <a:spLocks noChangeArrowheads="1"/>
            </p:cNvSpPr>
            <p:nvPr/>
          </p:nvSpPr>
          <p:spPr bwMode="auto">
            <a:xfrm>
              <a:off x="2528" y="682"/>
              <a:ext cx="70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</a:t>
              </a:r>
            </a:p>
          </p:txBody>
        </p:sp>
        <p:sp>
          <p:nvSpPr>
            <p:cNvPr id="9277" name="Text Box 4"/>
            <p:cNvSpPr txBox="1">
              <a:spLocks noChangeArrowheads="1"/>
            </p:cNvSpPr>
            <p:nvPr/>
          </p:nvSpPr>
          <p:spPr bwMode="auto">
            <a:xfrm>
              <a:off x="2477" y="731"/>
              <a:ext cx="70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</a:t>
              </a:r>
            </a:p>
          </p:txBody>
        </p:sp>
        <p:sp>
          <p:nvSpPr>
            <p:cNvPr id="9278" name="Text Box 3"/>
            <p:cNvSpPr txBox="1">
              <a:spLocks noChangeArrowheads="1"/>
            </p:cNvSpPr>
            <p:nvPr/>
          </p:nvSpPr>
          <p:spPr bwMode="auto">
            <a:xfrm>
              <a:off x="2435" y="783"/>
              <a:ext cx="70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</a:t>
              </a:r>
            </a:p>
          </p:txBody>
        </p:sp>
      </p:grpSp>
      <p:grpSp>
        <p:nvGrpSpPr>
          <p:cNvPr id="9222" name="Group 36"/>
          <p:cNvGrpSpPr>
            <a:grpSpLocks/>
          </p:cNvGrpSpPr>
          <p:nvPr/>
        </p:nvGrpSpPr>
        <p:grpSpPr bwMode="auto">
          <a:xfrm>
            <a:off x="6105525" y="2552700"/>
            <a:ext cx="1658938" cy="744538"/>
            <a:chOff x="3517" y="1920"/>
            <a:chExt cx="1045" cy="469"/>
          </a:xfrm>
        </p:grpSpPr>
        <p:sp>
          <p:nvSpPr>
            <p:cNvPr id="9271" name="Text Box 27"/>
            <p:cNvSpPr txBox="1">
              <a:spLocks noChangeArrowheads="1"/>
            </p:cNvSpPr>
            <p:nvPr/>
          </p:nvSpPr>
          <p:spPr bwMode="auto">
            <a:xfrm>
              <a:off x="3746" y="1920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72" name="Text Box 28"/>
            <p:cNvSpPr txBox="1">
              <a:spLocks noChangeArrowheads="1"/>
            </p:cNvSpPr>
            <p:nvPr/>
          </p:nvSpPr>
          <p:spPr bwMode="auto">
            <a:xfrm>
              <a:off x="3666" y="1991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73" name="Text Box 29"/>
            <p:cNvSpPr txBox="1">
              <a:spLocks noChangeArrowheads="1"/>
            </p:cNvSpPr>
            <p:nvPr/>
          </p:nvSpPr>
          <p:spPr bwMode="auto">
            <a:xfrm>
              <a:off x="3586" y="2058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74" name="Text Box 30"/>
            <p:cNvSpPr txBox="1">
              <a:spLocks noChangeArrowheads="1"/>
            </p:cNvSpPr>
            <p:nvPr/>
          </p:nvSpPr>
          <p:spPr bwMode="auto">
            <a:xfrm>
              <a:off x="3517" y="2131"/>
              <a:ext cx="807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AC</a:t>
              </a:r>
            </a:p>
          </p:txBody>
        </p:sp>
      </p:grpSp>
      <p:grpSp>
        <p:nvGrpSpPr>
          <p:cNvPr id="9223" name="Group 74"/>
          <p:cNvGrpSpPr>
            <a:grpSpLocks/>
          </p:cNvGrpSpPr>
          <p:nvPr/>
        </p:nvGrpSpPr>
        <p:grpSpPr bwMode="auto">
          <a:xfrm>
            <a:off x="7350125" y="2809875"/>
            <a:ext cx="1025525" cy="588963"/>
            <a:chOff x="4304" y="1755"/>
            <a:chExt cx="646" cy="371"/>
          </a:xfrm>
        </p:grpSpPr>
        <p:sp>
          <p:nvSpPr>
            <p:cNvPr id="9267" name="Text Box 31"/>
            <p:cNvSpPr txBox="1">
              <a:spLocks noChangeArrowheads="1"/>
            </p:cNvSpPr>
            <p:nvPr/>
          </p:nvSpPr>
          <p:spPr bwMode="auto">
            <a:xfrm>
              <a:off x="4546" y="1755"/>
              <a:ext cx="4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000"/>
                <a:t>Wersja 1</a:t>
              </a:r>
            </a:p>
          </p:txBody>
        </p:sp>
        <p:sp>
          <p:nvSpPr>
            <p:cNvPr id="9268" name="Text Box 32"/>
            <p:cNvSpPr txBox="1">
              <a:spLocks noChangeArrowheads="1"/>
            </p:cNvSpPr>
            <p:nvPr/>
          </p:nvSpPr>
          <p:spPr bwMode="auto">
            <a:xfrm>
              <a:off x="4460" y="1828"/>
              <a:ext cx="4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000"/>
                <a:t>Wersja 2</a:t>
              </a:r>
            </a:p>
          </p:txBody>
        </p:sp>
        <p:sp>
          <p:nvSpPr>
            <p:cNvPr id="9269" name="Text Box 33"/>
            <p:cNvSpPr txBox="1">
              <a:spLocks noChangeArrowheads="1"/>
            </p:cNvSpPr>
            <p:nvPr/>
          </p:nvSpPr>
          <p:spPr bwMode="auto">
            <a:xfrm>
              <a:off x="4378" y="1900"/>
              <a:ext cx="4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000"/>
                <a:t>Wersja 3</a:t>
              </a:r>
            </a:p>
          </p:txBody>
        </p:sp>
        <p:sp>
          <p:nvSpPr>
            <p:cNvPr id="9270" name="Text Box 34"/>
            <p:cNvSpPr txBox="1">
              <a:spLocks noChangeArrowheads="1"/>
            </p:cNvSpPr>
            <p:nvPr/>
          </p:nvSpPr>
          <p:spPr bwMode="auto">
            <a:xfrm>
              <a:off x="4304" y="1972"/>
              <a:ext cx="4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 sz="1000"/>
                <a:t>Wersja 4</a:t>
              </a:r>
            </a:p>
          </p:txBody>
        </p:sp>
      </p:grpSp>
      <p:grpSp>
        <p:nvGrpSpPr>
          <p:cNvPr id="9224" name="Group 37"/>
          <p:cNvGrpSpPr>
            <a:grpSpLocks/>
          </p:cNvGrpSpPr>
          <p:nvPr/>
        </p:nvGrpSpPr>
        <p:grpSpPr bwMode="auto">
          <a:xfrm>
            <a:off x="3497263" y="2552700"/>
            <a:ext cx="1658937" cy="744538"/>
            <a:chOff x="3517" y="1920"/>
            <a:chExt cx="1045" cy="469"/>
          </a:xfrm>
        </p:grpSpPr>
        <p:sp>
          <p:nvSpPr>
            <p:cNvPr id="9263" name="Text Box 38"/>
            <p:cNvSpPr txBox="1">
              <a:spLocks noChangeArrowheads="1"/>
            </p:cNvSpPr>
            <p:nvPr/>
          </p:nvSpPr>
          <p:spPr bwMode="auto">
            <a:xfrm>
              <a:off x="3746" y="1920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4" name="Text Box 39"/>
            <p:cNvSpPr txBox="1">
              <a:spLocks noChangeArrowheads="1"/>
            </p:cNvSpPr>
            <p:nvPr/>
          </p:nvSpPr>
          <p:spPr bwMode="auto">
            <a:xfrm>
              <a:off x="3666" y="1991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5" name="Text Box 40"/>
            <p:cNvSpPr txBox="1">
              <a:spLocks noChangeArrowheads="1"/>
            </p:cNvSpPr>
            <p:nvPr/>
          </p:nvSpPr>
          <p:spPr bwMode="auto">
            <a:xfrm>
              <a:off x="3586" y="2058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6" name="Text Box 41"/>
            <p:cNvSpPr txBox="1">
              <a:spLocks noChangeArrowheads="1"/>
            </p:cNvSpPr>
            <p:nvPr/>
          </p:nvSpPr>
          <p:spPr bwMode="auto">
            <a:xfrm>
              <a:off x="3517" y="2131"/>
              <a:ext cx="807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AB</a:t>
              </a:r>
            </a:p>
          </p:txBody>
        </p:sp>
      </p:grpSp>
      <p:grpSp>
        <p:nvGrpSpPr>
          <p:cNvPr id="9225" name="Group 42"/>
          <p:cNvGrpSpPr>
            <a:grpSpLocks/>
          </p:cNvGrpSpPr>
          <p:nvPr/>
        </p:nvGrpSpPr>
        <p:grpSpPr bwMode="auto">
          <a:xfrm>
            <a:off x="1239838" y="2552700"/>
            <a:ext cx="1658937" cy="744538"/>
            <a:chOff x="3517" y="1920"/>
            <a:chExt cx="1045" cy="469"/>
          </a:xfrm>
        </p:grpSpPr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3746" y="1920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3666" y="1991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3586" y="2058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3517" y="2131"/>
              <a:ext cx="816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0" rIns="457200">
              <a:spAutoFit/>
            </a:bodyPr>
            <a:lstStyle>
              <a:lvl1pPr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2"/>
                  </a:solidFill>
                  <a:latin typeface="Times New Roman CE" panose="02020603050405020304" pitchFamily="18" charset="0"/>
                </a:defRPr>
              </a:lvl9pPr>
            </a:lstStyle>
            <a:p>
              <a:r>
                <a:rPr lang="pl-PL" altLang="pl-PL"/>
                <a:t>AA</a:t>
              </a:r>
            </a:p>
          </p:txBody>
        </p:sp>
      </p:grpSp>
      <p:sp>
        <p:nvSpPr>
          <p:cNvPr id="9226" name="Line 75"/>
          <p:cNvSpPr>
            <a:spLocks noChangeShapeType="1"/>
          </p:cNvSpPr>
          <p:nvPr/>
        </p:nvSpPr>
        <p:spPr bwMode="auto">
          <a:xfrm>
            <a:off x="4367213" y="1657350"/>
            <a:ext cx="0" cy="89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7" name="Line 76"/>
          <p:cNvSpPr>
            <a:spLocks noChangeShapeType="1"/>
          </p:cNvSpPr>
          <p:nvPr/>
        </p:nvSpPr>
        <p:spPr bwMode="auto">
          <a:xfrm flipV="1">
            <a:off x="2127250" y="2078038"/>
            <a:ext cx="4837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9228" name="Group 82"/>
          <p:cNvGrpSpPr>
            <a:grpSpLocks/>
          </p:cNvGrpSpPr>
          <p:nvPr/>
        </p:nvGrpSpPr>
        <p:grpSpPr bwMode="auto">
          <a:xfrm>
            <a:off x="1125538" y="3884613"/>
            <a:ext cx="2016125" cy="631825"/>
            <a:chOff x="709" y="2447"/>
            <a:chExt cx="1270" cy="398"/>
          </a:xfrm>
        </p:grpSpPr>
        <p:sp>
          <p:nvSpPr>
            <p:cNvPr id="9256" name="Line 79"/>
            <p:cNvSpPr>
              <a:spLocks noChangeShapeType="1"/>
            </p:cNvSpPr>
            <p:nvPr/>
          </p:nvSpPr>
          <p:spPr bwMode="auto">
            <a:xfrm>
              <a:off x="709" y="2447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257" name="Line 80"/>
            <p:cNvSpPr>
              <a:spLocks noChangeShapeType="1"/>
            </p:cNvSpPr>
            <p:nvPr/>
          </p:nvSpPr>
          <p:spPr bwMode="auto">
            <a:xfrm>
              <a:off x="709" y="2447"/>
              <a:ext cx="1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258" name="Line 81"/>
            <p:cNvSpPr>
              <a:spLocks noChangeShapeType="1"/>
            </p:cNvSpPr>
            <p:nvPr/>
          </p:nvSpPr>
          <p:spPr bwMode="auto">
            <a:xfrm>
              <a:off x="1974" y="2447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9229" name="Group 83"/>
          <p:cNvGrpSpPr>
            <a:grpSpLocks/>
          </p:cNvGrpSpPr>
          <p:nvPr/>
        </p:nvGrpSpPr>
        <p:grpSpPr bwMode="auto">
          <a:xfrm>
            <a:off x="5967413" y="3887788"/>
            <a:ext cx="2016125" cy="631825"/>
            <a:chOff x="709" y="2447"/>
            <a:chExt cx="1270" cy="398"/>
          </a:xfrm>
        </p:grpSpPr>
        <p:sp>
          <p:nvSpPr>
            <p:cNvPr id="9253" name="Line 84"/>
            <p:cNvSpPr>
              <a:spLocks noChangeShapeType="1"/>
            </p:cNvSpPr>
            <p:nvPr/>
          </p:nvSpPr>
          <p:spPr bwMode="auto">
            <a:xfrm>
              <a:off x="709" y="2447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254" name="Line 85"/>
            <p:cNvSpPr>
              <a:spLocks noChangeShapeType="1"/>
            </p:cNvSpPr>
            <p:nvPr/>
          </p:nvSpPr>
          <p:spPr bwMode="auto">
            <a:xfrm>
              <a:off x="709" y="2447"/>
              <a:ext cx="1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255" name="Line 86"/>
            <p:cNvSpPr>
              <a:spLocks noChangeShapeType="1"/>
            </p:cNvSpPr>
            <p:nvPr/>
          </p:nvSpPr>
          <p:spPr bwMode="auto">
            <a:xfrm>
              <a:off x="1974" y="2447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9230" name="Text Box 87"/>
          <p:cNvSpPr txBox="1">
            <a:spLocks noChangeArrowheads="1"/>
          </p:cNvSpPr>
          <p:nvPr/>
        </p:nvSpPr>
        <p:spPr bwMode="auto">
          <a:xfrm>
            <a:off x="155575" y="5175250"/>
            <a:ext cx="8988425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35000"/>
              </a:spcAft>
            </a:pPr>
            <a:r>
              <a:rPr lang="pl-PL" altLang="pl-PL"/>
              <a:t>Pozycja konfiguracji może istnieć w wielu wersjach oraz może być agregatem złożonym z pozycji konfiguracji. Wszystkie pozycje konfiguracji, od atomowych modułów do całkowitej ukończonej wersji oprogramowania, muszą być zdefiniowane tak wcześnie jak to możliwe i systematycznie oznaczone w momencie utworzenia.</a:t>
            </a:r>
          </a:p>
        </p:txBody>
      </p:sp>
      <p:grpSp>
        <p:nvGrpSpPr>
          <p:cNvPr id="9231" name="Group 72"/>
          <p:cNvGrpSpPr>
            <a:grpSpLocks/>
          </p:cNvGrpSpPr>
          <p:nvPr/>
        </p:nvGrpSpPr>
        <p:grpSpPr bwMode="auto">
          <a:xfrm>
            <a:off x="161925" y="4289425"/>
            <a:ext cx="3814763" cy="736600"/>
            <a:chOff x="102" y="2838"/>
            <a:chExt cx="2403" cy="464"/>
          </a:xfrm>
        </p:grpSpPr>
        <p:grpSp>
          <p:nvGrpSpPr>
            <p:cNvPr id="9243" name="Group 56"/>
            <p:cNvGrpSpPr>
              <a:grpSpLocks/>
            </p:cNvGrpSpPr>
            <p:nvPr/>
          </p:nvGrpSpPr>
          <p:grpSpPr bwMode="auto">
            <a:xfrm>
              <a:off x="102" y="2838"/>
              <a:ext cx="1132" cy="464"/>
              <a:chOff x="358" y="3105"/>
              <a:chExt cx="1132" cy="464"/>
            </a:xfrm>
          </p:grpSpPr>
          <p:sp>
            <p:nvSpPr>
              <p:cNvPr id="9249" name="Text Box 53"/>
              <p:cNvSpPr txBox="1">
                <a:spLocks noChangeArrowheads="1"/>
              </p:cNvSpPr>
              <p:nvPr/>
            </p:nvSpPr>
            <p:spPr bwMode="auto">
              <a:xfrm>
                <a:off x="558" y="3105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50" name="Text Box 54"/>
              <p:cNvSpPr txBox="1">
                <a:spLocks noChangeArrowheads="1"/>
              </p:cNvSpPr>
              <p:nvPr/>
            </p:nvSpPr>
            <p:spPr bwMode="auto">
              <a:xfrm>
                <a:off x="482" y="3170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51" name="Text Box 55"/>
              <p:cNvSpPr txBox="1">
                <a:spLocks noChangeArrowheads="1"/>
              </p:cNvSpPr>
              <p:nvPr/>
            </p:nvSpPr>
            <p:spPr bwMode="auto">
              <a:xfrm>
                <a:off x="422" y="3242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52" name="Text Box 51"/>
              <p:cNvSpPr txBox="1">
                <a:spLocks noChangeArrowheads="1"/>
              </p:cNvSpPr>
              <p:nvPr/>
            </p:nvSpPr>
            <p:spPr bwMode="auto">
              <a:xfrm>
                <a:off x="358" y="3311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</p:grpSp>
        <p:grpSp>
          <p:nvGrpSpPr>
            <p:cNvPr id="9244" name="Group 57"/>
            <p:cNvGrpSpPr>
              <a:grpSpLocks/>
            </p:cNvGrpSpPr>
            <p:nvPr/>
          </p:nvGrpSpPr>
          <p:grpSpPr bwMode="auto">
            <a:xfrm>
              <a:off x="1373" y="2838"/>
              <a:ext cx="1132" cy="464"/>
              <a:chOff x="358" y="3105"/>
              <a:chExt cx="1132" cy="464"/>
            </a:xfrm>
          </p:grpSpPr>
          <p:sp>
            <p:nvSpPr>
              <p:cNvPr id="9245" name="Text Box 58"/>
              <p:cNvSpPr txBox="1">
                <a:spLocks noChangeArrowheads="1"/>
              </p:cNvSpPr>
              <p:nvPr/>
            </p:nvSpPr>
            <p:spPr bwMode="auto">
              <a:xfrm>
                <a:off x="558" y="3105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6" name="Text Box 59"/>
              <p:cNvSpPr txBox="1">
                <a:spLocks noChangeArrowheads="1"/>
              </p:cNvSpPr>
              <p:nvPr/>
            </p:nvSpPr>
            <p:spPr bwMode="auto">
              <a:xfrm>
                <a:off x="482" y="3170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7" name="Text Box 60"/>
              <p:cNvSpPr txBox="1">
                <a:spLocks noChangeArrowheads="1"/>
              </p:cNvSpPr>
              <p:nvPr/>
            </p:nvSpPr>
            <p:spPr bwMode="auto">
              <a:xfrm>
                <a:off x="422" y="3242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8" name="Text Box 61"/>
              <p:cNvSpPr txBox="1">
                <a:spLocks noChangeArrowheads="1"/>
              </p:cNvSpPr>
              <p:nvPr/>
            </p:nvSpPr>
            <p:spPr bwMode="auto">
              <a:xfrm>
                <a:off x="358" y="3311"/>
                <a:ext cx="923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AAB</a:t>
                </a:r>
              </a:p>
            </p:txBody>
          </p:sp>
        </p:grpSp>
      </p:grpSp>
      <p:grpSp>
        <p:nvGrpSpPr>
          <p:cNvPr id="9232" name="Group 73"/>
          <p:cNvGrpSpPr>
            <a:grpSpLocks/>
          </p:cNvGrpSpPr>
          <p:nvPr/>
        </p:nvGrpSpPr>
        <p:grpSpPr bwMode="auto">
          <a:xfrm>
            <a:off x="5008563" y="4291013"/>
            <a:ext cx="3852862" cy="736600"/>
            <a:chOff x="3155" y="2839"/>
            <a:chExt cx="2427" cy="464"/>
          </a:xfrm>
        </p:grpSpPr>
        <p:grpSp>
          <p:nvGrpSpPr>
            <p:cNvPr id="9233" name="Group 62"/>
            <p:cNvGrpSpPr>
              <a:grpSpLocks/>
            </p:cNvGrpSpPr>
            <p:nvPr/>
          </p:nvGrpSpPr>
          <p:grpSpPr bwMode="auto">
            <a:xfrm>
              <a:off x="3155" y="2839"/>
              <a:ext cx="1132" cy="464"/>
              <a:chOff x="358" y="3105"/>
              <a:chExt cx="1132" cy="464"/>
            </a:xfrm>
          </p:grpSpPr>
          <p:sp>
            <p:nvSpPr>
              <p:cNvPr id="9239" name="Text Box 63"/>
              <p:cNvSpPr txBox="1">
                <a:spLocks noChangeArrowheads="1"/>
              </p:cNvSpPr>
              <p:nvPr/>
            </p:nvSpPr>
            <p:spPr bwMode="auto">
              <a:xfrm>
                <a:off x="558" y="3105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0" name="Text Box 64"/>
              <p:cNvSpPr txBox="1">
                <a:spLocks noChangeArrowheads="1"/>
              </p:cNvSpPr>
              <p:nvPr/>
            </p:nvSpPr>
            <p:spPr bwMode="auto">
              <a:xfrm>
                <a:off x="482" y="3170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1" name="Text Box 65"/>
              <p:cNvSpPr txBox="1">
                <a:spLocks noChangeArrowheads="1"/>
              </p:cNvSpPr>
              <p:nvPr/>
            </p:nvSpPr>
            <p:spPr bwMode="auto">
              <a:xfrm>
                <a:off x="422" y="3242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42" name="Text Box 66"/>
              <p:cNvSpPr txBox="1">
                <a:spLocks noChangeArrowheads="1"/>
              </p:cNvSpPr>
              <p:nvPr/>
            </p:nvSpPr>
            <p:spPr bwMode="auto">
              <a:xfrm>
                <a:off x="358" y="3311"/>
                <a:ext cx="923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ACA</a:t>
                </a:r>
              </a:p>
            </p:txBody>
          </p:sp>
        </p:grpSp>
        <p:grpSp>
          <p:nvGrpSpPr>
            <p:cNvPr id="9234" name="Group 67"/>
            <p:cNvGrpSpPr>
              <a:grpSpLocks/>
            </p:cNvGrpSpPr>
            <p:nvPr/>
          </p:nvGrpSpPr>
          <p:grpSpPr bwMode="auto">
            <a:xfrm>
              <a:off x="4450" y="2839"/>
              <a:ext cx="1132" cy="464"/>
              <a:chOff x="358" y="3105"/>
              <a:chExt cx="1132" cy="464"/>
            </a:xfrm>
          </p:grpSpPr>
          <p:sp>
            <p:nvSpPr>
              <p:cNvPr id="9235" name="Text Box 68"/>
              <p:cNvSpPr txBox="1">
                <a:spLocks noChangeArrowheads="1"/>
              </p:cNvSpPr>
              <p:nvPr/>
            </p:nvSpPr>
            <p:spPr bwMode="auto">
              <a:xfrm>
                <a:off x="558" y="3105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36" name="Text Box 69"/>
              <p:cNvSpPr txBox="1">
                <a:spLocks noChangeArrowheads="1"/>
              </p:cNvSpPr>
              <p:nvPr/>
            </p:nvSpPr>
            <p:spPr bwMode="auto">
              <a:xfrm>
                <a:off x="482" y="3170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37" name="Text Box 70"/>
              <p:cNvSpPr txBox="1">
                <a:spLocks noChangeArrowheads="1"/>
              </p:cNvSpPr>
              <p:nvPr/>
            </p:nvSpPr>
            <p:spPr bwMode="auto">
              <a:xfrm>
                <a:off x="422" y="3242"/>
                <a:ext cx="932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AAA</a:t>
                </a:r>
              </a:p>
            </p:txBody>
          </p:sp>
          <p:sp>
            <p:nvSpPr>
              <p:cNvPr id="9238" name="Text Box 71"/>
              <p:cNvSpPr txBox="1">
                <a:spLocks noChangeArrowheads="1"/>
              </p:cNvSpPr>
              <p:nvPr/>
            </p:nvSpPr>
            <p:spPr bwMode="auto">
              <a:xfrm>
                <a:off x="358" y="3311"/>
                <a:ext cx="914" cy="2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0" rIns="457200">
                <a:spAutoFit/>
              </a:bodyPr>
              <a:lstStyle>
                <a:lvl1pPr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2"/>
                    </a:solidFill>
                    <a:latin typeface="Times New Roman CE" panose="02020603050405020304" pitchFamily="18" charset="0"/>
                  </a:defRPr>
                </a:lvl9pPr>
              </a:lstStyle>
              <a:p>
                <a:r>
                  <a:rPr lang="pl-PL" altLang="pl-PL"/>
                  <a:t>ACB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Aktywności ZKO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58875" y="1157288"/>
            <a:ext cx="6096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pl-PL" altLang="pl-PL" b="1"/>
              <a:t>Identyfikacja pozycji konfiguracji (PK)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Przechowywanie pozycji konfiguracji (PK)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Kontrola zmian konfiguracji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Określanie statusu konfiguracji</a:t>
            </a:r>
          </a:p>
          <a:p>
            <a:pPr>
              <a:spcAft>
                <a:spcPct val="50000"/>
              </a:spcAft>
            </a:pPr>
            <a:r>
              <a:rPr lang="pl-PL" altLang="pl-PL" b="1"/>
              <a:t>Przekazanie pozycji konfiguracji na zewnątrz </a:t>
            </a:r>
            <a:r>
              <a:rPr lang="pl-PL" altLang="pl-PL"/>
              <a:t>(</a:t>
            </a:r>
            <a:r>
              <a:rPr lang="pl-PL" altLang="pl-PL" i="1"/>
              <a:t>release</a:t>
            </a:r>
            <a:r>
              <a:rPr lang="pl-PL" altLang="pl-PL"/>
              <a:t>)</a:t>
            </a:r>
            <a:endParaRPr lang="pl-PL" altLang="pl-PL" b="1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62000" y="119538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62000" y="307657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762000" y="17065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762000" y="21256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762000" y="26225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27013" y="3751263"/>
            <a:ext cx="1362075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Identyfikacja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24088" y="3751263"/>
            <a:ext cx="1168400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Rozwijanie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029075" y="3751263"/>
            <a:ext cx="1395413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Zapamiętanie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061075" y="3751263"/>
            <a:ext cx="1101725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Integracja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098925" y="5199063"/>
            <a:ext cx="874713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Zmiana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724525" y="5199063"/>
            <a:ext cx="1152525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Określenie</a:t>
            </a:r>
          </a:p>
          <a:p>
            <a:pPr algn="ctr"/>
            <a:r>
              <a:rPr lang="pl-PL" altLang="pl-PL" sz="1600" b="1"/>
              <a:t>statusu PK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629525" y="5199063"/>
            <a:ext cx="1258888" cy="593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 b="1"/>
              <a:t>Przekazanie</a:t>
            </a:r>
          </a:p>
          <a:p>
            <a:pPr algn="ctr"/>
            <a:r>
              <a:rPr lang="pl-PL" altLang="pl-PL" sz="1600" b="1"/>
              <a:t>PK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589088" y="4011613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57" name="Line 22"/>
          <p:cNvSpPr>
            <a:spLocks noChangeShapeType="1"/>
          </p:cNvSpPr>
          <p:nvPr/>
        </p:nvSpPr>
        <p:spPr bwMode="auto">
          <a:xfrm>
            <a:off x="6881813" y="5499100"/>
            <a:ext cx="779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4978400" y="550227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59" name="Line 25"/>
          <p:cNvSpPr>
            <a:spLocks noChangeShapeType="1"/>
          </p:cNvSpPr>
          <p:nvPr/>
        </p:nvSpPr>
        <p:spPr bwMode="auto">
          <a:xfrm flipV="1">
            <a:off x="4416425" y="4349750"/>
            <a:ext cx="3175" cy="846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0" name="Line 26"/>
          <p:cNvSpPr>
            <a:spLocks noChangeShapeType="1"/>
          </p:cNvSpPr>
          <p:nvPr/>
        </p:nvSpPr>
        <p:spPr bwMode="auto">
          <a:xfrm>
            <a:off x="4773613" y="4356100"/>
            <a:ext cx="1587" cy="839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>
            <a:off x="5440363" y="4090988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>
            <a:off x="3402013" y="4056063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3" name="Line 29"/>
          <p:cNvSpPr>
            <a:spLocks noChangeShapeType="1"/>
          </p:cNvSpPr>
          <p:nvPr/>
        </p:nvSpPr>
        <p:spPr bwMode="auto">
          <a:xfrm flipH="1">
            <a:off x="4973638" y="4341813"/>
            <a:ext cx="1557337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4" name="Line 30"/>
          <p:cNvSpPr>
            <a:spLocks noChangeShapeType="1"/>
          </p:cNvSpPr>
          <p:nvPr/>
        </p:nvSpPr>
        <p:spPr bwMode="auto">
          <a:xfrm>
            <a:off x="7051675" y="4341813"/>
            <a:ext cx="976313" cy="85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5" name="Text Box 31"/>
          <p:cNvSpPr txBox="1">
            <a:spLocks noChangeArrowheads="1"/>
          </p:cNvSpPr>
          <p:nvPr/>
        </p:nvSpPr>
        <p:spPr bwMode="auto">
          <a:xfrm>
            <a:off x="155575" y="4706938"/>
            <a:ext cx="15271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przyjęta konwencja identyfikacji</a:t>
            </a:r>
          </a:p>
        </p:txBody>
      </p:sp>
      <p:sp>
        <p:nvSpPr>
          <p:cNvPr id="10266" name="Line 32"/>
          <p:cNvSpPr>
            <a:spLocks noChangeShapeType="1"/>
          </p:cNvSpPr>
          <p:nvPr/>
        </p:nvSpPr>
        <p:spPr bwMode="auto">
          <a:xfrm flipV="1">
            <a:off x="890588" y="4416425"/>
            <a:ext cx="0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7" name="Text Box 33"/>
          <p:cNvSpPr txBox="1">
            <a:spLocks noChangeArrowheads="1"/>
          </p:cNvSpPr>
          <p:nvPr/>
        </p:nvSpPr>
        <p:spPr bwMode="auto">
          <a:xfrm>
            <a:off x="2473325" y="5205413"/>
            <a:ext cx="1155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 algn="ctr"/>
            <a:r>
              <a:rPr lang="pl-PL" altLang="pl-PL" sz="1600"/>
              <a:t>opis problemu</a:t>
            </a:r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>
            <a:off x="3562350" y="54927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>
            <a:off x="8226425" y="5789613"/>
            <a:ext cx="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792163"/>
            <a:ext cx="9144000" cy="1112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mtClean="0"/>
              <a:t>Produkt bazowy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159750" y="47466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r>
              <a:rPr lang="pl-PL" altLang="pl-PL" sz="1800" i="1"/>
              <a:t>baseline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03225" y="873125"/>
            <a:ext cx="8740775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pPr>
              <a:spcAft>
                <a:spcPct val="40000"/>
              </a:spcAft>
            </a:pPr>
            <a:r>
              <a:rPr lang="pl-PL" altLang="pl-PL" b="1" i="1" u="sng"/>
              <a:t>Produktem bazowym</a:t>
            </a:r>
            <a:r>
              <a:rPr lang="pl-PL" altLang="pl-PL" b="1"/>
              <a:t> jest pozycja konfiguracji oceniona i zaakceptowana formalnie przez odpowiednie ciało weryfikacyjne jako zakończona, stanowiąca podstawę do dalszych faz rozwoju projektu.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 szczególności, zakończony projekt jest produktem bazowym.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Rozwój projektu postępuje od produktów bazowych do kolejnego produktu bazowego. Produkt bazowy jest podstawą formalnego rozliczenia wykonawców.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Wczesne produkty bazowe zawierają dokumenty analityczne i projektowe. Późniejsze produkty bazowe zawierają również kod.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Poszczególne PK w produkcie bazowym muszą być wzajemnie spójne.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Produkty bazowe są niemodyfikowalne. Są one podstawę wymiany informacji pomiędzy uczestnikami projektu oraz podstawę testów nowego oprogramowania.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Kluczowe pozycje bazowe są przywiązane do kamieni milowych w planie zarządzania projektem. </a:t>
            </a:r>
          </a:p>
          <a:p>
            <a:pPr>
              <a:spcAft>
                <a:spcPct val="40000"/>
              </a:spcAft>
            </a:pPr>
            <a:r>
              <a:rPr lang="pl-PL" altLang="pl-PL"/>
              <a:t>Nowe produkty bazowe są określane w miarę integracji nowych komponentów oprogramowania.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4138" y="5037138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84138" y="196215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84138" y="42973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84138" y="3860800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84138" y="31670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84138" y="5770563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84138" y="2422525"/>
            <a:ext cx="301625" cy="276225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C0128"/>
              </a:gs>
              <a:gs pos="100000">
                <a:srgbClr val="750013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imes New Roman CE" panose="02020603050405020304" pitchFamily="18" charset="0"/>
              </a:defRPr>
            </a:lvl9pPr>
          </a:lstStyle>
          <a:p>
            <a:endParaRPr lang="pl-PL" alt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dbarb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CFEB9"/>
      </a:accent1>
      <a:accent2>
        <a:srgbClr val="676767"/>
      </a:accent2>
      <a:accent3>
        <a:srgbClr val="FFFFFF"/>
      </a:accent3>
      <a:accent4>
        <a:srgbClr val="000000"/>
      </a:accent4>
      <a:accent5>
        <a:srgbClr val="FDFED9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Times New Roman"/>
        <a:ea typeface=""/>
        <a:cs typeface=""/>
      </a:majorFont>
      <a:minorFont>
        <a:latin typeface="Times New Roman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l-PL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 CE" panose="02020603050405020304" pitchFamily="18" charset="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1470032958</TotalTime>
  <Pages>30</Pages>
  <Words>3700</Words>
  <Application>Microsoft Office PowerPoint</Application>
  <PresentationFormat>Pokaz na ekranie (4:3)</PresentationFormat>
  <Paragraphs>357</Paragraphs>
  <Slides>30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6" baseType="lpstr">
      <vt:lpstr>Arial</vt:lpstr>
      <vt:lpstr>Monotype Sorts</vt:lpstr>
      <vt:lpstr>Times New Roman</vt:lpstr>
      <vt:lpstr>Times New Roman CE</vt:lpstr>
      <vt:lpstr>shadbarb.ppt</vt:lpstr>
      <vt:lpstr>Document</vt:lpstr>
      <vt:lpstr>Budowa i integracja  systemów informacyjnych</vt:lpstr>
      <vt:lpstr>Entropia</vt:lpstr>
      <vt:lpstr>Zarządzanie konfiguracją oprogramowania, ZKO</vt:lpstr>
      <vt:lpstr>ZKO powinno zapewniać, że ...</vt:lpstr>
      <vt:lpstr>Zadania kierownictwa projektu w zakresie ZKO</vt:lpstr>
      <vt:lpstr>Pozycja konfiguracji oprogramowania</vt:lpstr>
      <vt:lpstr>Hierarchia pozycji konfiguracji</vt:lpstr>
      <vt:lpstr>Aktywności ZKO </vt:lpstr>
      <vt:lpstr>Produkt bazowy</vt:lpstr>
      <vt:lpstr>Wersje (warianty)</vt:lpstr>
      <vt:lpstr>Konwencja identyfikacji konfiguracji</vt:lpstr>
      <vt:lpstr>Co należy identyfikować jako PK?</vt:lpstr>
      <vt:lpstr>Jak identyfikować pozycję konfiguracji?</vt:lpstr>
      <vt:lpstr>Odpowiedzialność za pozycje konfiguracji</vt:lpstr>
      <vt:lpstr> Przechowywanie pozycji konfiguracji</vt:lpstr>
      <vt:lpstr>Biblioteki/repozytoria pozycji konfiguracji</vt:lpstr>
      <vt:lpstr>Kontrolowanie zmian konfiguracji</vt:lpstr>
      <vt:lpstr>Określanie statusu konfiguracji</vt:lpstr>
      <vt:lpstr>Przykład tablicy statusu konfiguracji</vt:lpstr>
      <vt:lpstr>Recenzje (przeglądy) dokumentów</vt:lpstr>
      <vt:lpstr>Wydanie (opublikowanie)</vt:lpstr>
      <vt:lpstr>Plan Zarządzania Konfiguracją Oprogramowania</vt:lpstr>
      <vt:lpstr>Zawartość PZKO (Wg normy ANSI/IEEE Std 828-1990) (1)</vt:lpstr>
      <vt:lpstr>Zawartość PZKO (2)</vt:lpstr>
      <vt:lpstr>Omówienie zawartości PZKO (1)</vt:lpstr>
      <vt:lpstr>Omówienie zawartości PZKO (2)</vt:lpstr>
      <vt:lpstr>Omówienie zawartości PZKO (3)</vt:lpstr>
      <vt:lpstr>Omówienie zawartości PZKO (4)</vt:lpstr>
      <vt:lpstr>Omówienie zawartości PZKO (5)</vt:lpstr>
      <vt:lpstr>Przykładowe pytania egzaminacyjne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Wytwarzanie, integracja i testowanie SI</dc:title>
  <dc:subject>Wyklad 15</dc:subject>
  <dc:creator>K. Subieta, IPI PAN, PJWSTK</dc:creator>
  <cp:keywords/>
  <dc:description/>
  <cp:lastModifiedBy>Windows User</cp:lastModifiedBy>
  <cp:revision>166</cp:revision>
  <cp:lastPrinted>1601-01-01T00:00:00Z</cp:lastPrinted>
  <dcterms:created xsi:type="dcterms:W3CDTF">1997-09-21T22:00:54Z</dcterms:created>
  <dcterms:modified xsi:type="dcterms:W3CDTF">2023-06-16T13:32:15Z</dcterms:modified>
</cp:coreProperties>
</file>