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343" r:id="rId2"/>
    <p:sldId id="344" r:id="rId3"/>
    <p:sldId id="345" r:id="rId4"/>
    <p:sldId id="366"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7" r:id="rId25"/>
    <p:sldId id="365" r:id="rId26"/>
  </p:sldIdLst>
  <p:sldSz cx="9144000" cy="6858000" type="screen4x3"/>
  <p:notesSz cx="6858000" cy="97742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CFEB9"/>
    <a:srgbClr val="00279F"/>
    <a:srgbClr val="FFA27C"/>
    <a:srgbClr val="FAFD00"/>
    <a:srgbClr val="FC0128"/>
    <a:srgbClr val="2F61FF"/>
    <a:srgbClr val="33CCCC"/>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119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6613"/>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pl-PL" noProof="0" smtClean="0"/>
              <a:t>Click to edit Master notes styles</a:t>
            </a:r>
          </a:p>
          <a:p>
            <a:pPr lvl="1"/>
            <a:r>
              <a:rPr lang="en-US" altLang="pl-PL" noProof="0" smtClean="0"/>
              <a:t>Second Level</a:t>
            </a:r>
          </a:p>
          <a:p>
            <a:pPr lvl="2"/>
            <a:r>
              <a:rPr lang="en-US" altLang="pl-PL" noProof="0" smtClean="0"/>
              <a:t>Third Level</a:t>
            </a:r>
          </a:p>
          <a:p>
            <a:pPr lvl="3"/>
            <a:r>
              <a:rPr lang="en-US" altLang="pl-PL" noProof="0" smtClean="0"/>
              <a:t>Fourth Level</a:t>
            </a:r>
          </a:p>
          <a:p>
            <a:pPr lvl="4"/>
            <a:r>
              <a:rPr lang="en-US" altLang="pl-PL" noProof="0" smtClean="0"/>
              <a:t>Fifth Level</a:t>
            </a:r>
          </a:p>
        </p:txBody>
      </p:sp>
      <p:sp>
        <p:nvSpPr>
          <p:cNvPr id="2051" name="Rectangle 3"/>
          <p:cNvSpPr>
            <a:spLocks noGrp="1" noRot="1" noChangeAspect="1" noChangeArrowheads="1" noTextEdit="1"/>
          </p:cNvSpPr>
          <p:nvPr>
            <p:ph type="sldImg" idx="2"/>
          </p:nvPr>
        </p:nvSpPr>
        <p:spPr bwMode="auto">
          <a:xfrm>
            <a:off x="1144588" y="852488"/>
            <a:ext cx="4568825" cy="3425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pl-PL"/>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l-PL"/>
          </a:p>
        </p:txBody>
      </p:sp>
    </p:spTree>
    <p:extLst>
      <p:ext uri="{BB962C8B-B14F-4D97-AF65-F5344CB8AC3E}">
        <p14:creationId xmlns:p14="http://schemas.microsoft.com/office/powerpoint/2010/main" val="60597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327953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76963"/>
          </a:xfrm>
        </p:spPr>
        <p:txBody>
          <a:bodyPr vert="eaVert"/>
          <a:lstStyle/>
          <a:p>
            <a:r>
              <a:rPr lang="en-US" smtClean="0"/>
              <a:t>Click to edit Master title style</a:t>
            </a:r>
            <a:endParaRPr lang="pl-PL"/>
          </a:p>
        </p:txBody>
      </p:sp>
      <p:sp>
        <p:nvSpPr>
          <p:cNvPr id="3" name="Vertical Text Placeholder 2"/>
          <p:cNvSpPr>
            <a:spLocks noGrp="1"/>
          </p:cNvSpPr>
          <p:nvPr>
            <p:ph type="body" orient="vert" idx="1"/>
          </p:nvPr>
        </p:nvSpPr>
        <p:spPr>
          <a:xfrm>
            <a:off x="0" y="0"/>
            <a:ext cx="6705600" cy="6176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249933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364432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pl-PL"/>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64014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3997114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pl-PL"/>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3854335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Tree>
    <p:extLst>
      <p:ext uri="{BB962C8B-B14F-4D97-AF65-F5344CB8AC3E}">
        <p14:creationId xmlns:p14="http://schemas.microsoft.com/office/powerpoint/2010/main" val="296081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178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l-PL"/>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94333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l-PL"/>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62374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0" y="0"/>
            <a:ext cx="9144000" cy="781050"/>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pl-PL" altLang="pl-PL" smtClean="0"/>
              <a:t>Click to edit Master title style</a:t>
            </a:r>
          </a:p>
        </p:txBody>
      </p:sp>
      <p:sp>
        <p:nvSpPr>
          <p:cNvPr id="1027" name="Rectangle 10"/>
          <p:cNvSpPr>
            <a:spLocks noChangeArrowheads="1"/>
          </p:cNvSpPr>
          <p:nvPr/>
        </p:nvSpPr>
        <p:spPr bwMode="auto">
          <a:xfrm>
            <a:off x="0" y="6616700"/>
            <a:ext cx="9144000" cy="241300"/>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defRPr/>
            </a:pPr>
            <a:r>
              <a:rPr lang="pl-PL" altLang="pl-PL" sz="1000" dirty="0" err="1" smtClean="0">
                <a:latin typeface="Times New Roman" panose="02020603050405020304" pitchFamily="18" charset="0"/>
              </a:rPr>
              <a:t>K.Subieta</a:t>
            </a:r>
            <a:r>
              <a:rPr lang="pl-PL" altLang="pl-PL" sz="1000" dirty="0" smtClean="0">
                <a:latin typeface="Times New Roman" panose="02020603050405020304" pitchFamily="18" charset="0"/>
              </a:rPr>
              <a:t>. Budowa i integracja SI, Wykład 14, Folia </a:t>
            </a:r>
            <a:fld id="{9A77CD0F-416B-4E79-AE29-41FAE1836B77}" type="slidenum">
              <a:rPr lang="pl-PL" altLang="pl-PL" sz="1000" smtClean="0">
                <a:latin typeface="Times New Roman" panose="02020603050405020304" pitchFamily="18" charset="0"/>
              </a:rPr>
              <a:pPr>
                <a:defRPr/>
              </a:pPr>
              <a:t>‹#›</a:t>
            </a:fld>
            <a:endParaRPr lang="pl-PL" altLang="pl-PL" sz="1000" dirty="0" smtClean="0">
              <a:latin typeface="Times New Roman" panose="02020603050405020304" pitchFamily="18" charset="0"/>
            </a:endParaRPr>
          </a:p>
        </p:txBody>
      </p:sp>
      <p:sp>
        <p:nvSpPr>
          <p:cNvPr id="1028" name="Line 12"/>
          <p:cNvSpPr>
            <a:spLocks noChangeShapeType="1"/>
          </p:cNvSpPr>
          <p:nvPr/>
        </p:nvSpPr>
        <p:spPr bwMode="auto">
          <a:xfrm>
            <a:off x="0" y="6608763"/>
            <a:ext cx="91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anose="02020603050405020304" pitchFamily="18" charset="0"/>
        </a:defRPr>
      </a:lvl2pPr>
      <a:lvl3pPr algn="ctr" rtl="0" eaLnBrk="0" fontAlgn="base" hangingPunct="0">
        <a:spcBef>
          <a:spcPct val="0"/>
        </a:spcBef>
        <a:spcAft>
          <a:spcPct val="0"/>
        </a:spcAft>
        <a:defRPr sz="3200" b="1">
          <a:solidFill>
            <a:schemeClr val="tx2"/>
          </a:solidFill>
          <a:latin typeface="Times New Roman" panose="02020603050405020304" pitchFamily="18" charset="0"/>
        </a:defRPr>
      </a:lvl3pPr>
      <a:lvl4pPr algn="ctr" rtl="0" eaLnBrk="0" fontAlgn="base" hangingPunct="0">
        <a:spcBef>
          <a:spcPct val="0"/>
        </a:spcBef>
        <a:spcAft>
          <a:spcPct val="0"/>
        </a:spcAft>
        <a:defRPr sz="3200" b="1">
          <a:solidFill>
            <a:schemeClr val="tx2"/>
          </a:solidFill>
          <a:latin typeface="Times New Roman" panose="02020603050405020304" pitchFamily="18" charset="0"/>
        </a:defRPr>
      </a:lvl4pPr>
      <a:lvl5pPr algn="ctr" rtl="0" eaLnBrk="0" fontAlgn="base" hangingPunct="0">
        <a:spcBef>
          <a:spcPct val="0"/>
        </a:spcBef>
        <a:spcAft>
          <a:spcPct val="0"/>
        </a:spcAft>
        <a:defRPr sz="3200" b="1">
          <a:solidFill>
            <a:schemeClr val="tx2"/>
          </a:solidFill>
          <a:latin typeface="Times New Roman" panose="02020603050405020304" pitchFamily="18" charset="0"/>
        </a:defRPr>
      </a:lvl5pPr>
      <a:lvl6pPr marL="457200" algn="ctr" rtl="0" eaLnBrk="0" fontAlgn="base" hangingPunct="0">
        <a:spcBef>
          <a:spcPct val="0"/>
        </a:spcBef>
        <a:spcAft>
          <a:spcPct val="0"/>
        </a:spcAft>
        <a:defRPr sz="3200" b="1">
          <a:solidFill>
            <a:schemeClr val="tx2"/>
          </a:solidFill>
          <a:latin typeface="Times New Roman" panose="02020603050405020304" pitchFamily="18" charset="0"/>
        </a:defRPr>
      </a:lvl6pPr>
      <a:lvl7pPr marL="914400" algn="ctr" rtl="0" eaLnBrk="0" fontAlgn="base" hangingPunct="0">
        <a:spcBef>
          <a:spcPct val="0"/>
        </a:spcBef>
        <a:spcAft>
          <a:spcPct val="0"/>
        </a:spcAft>
        <a:defRPr sz="3200" b="1">
          <a:solidFill>
            <a:schemeClr val="tx2"/>
          </a:solidFill>
          <a:latin typeface="Times New Roman" panose="02020603050405020304" pitchFamily="18" charset="0"/>
        </a:defRPr>
      </a:lvl7pPr>
      <a:lvl8pPr marL="1371600" algn="ctr" rtl="0" eaLnBrk="0" fontAlgn="base" hangingPunct="0">
        <a:spcBef>
          <a:spcPct val="0"/>
        </a:spcBef>
        <a:spcAft>
          <a:spcPct val="0"/>
        </a:spcAft>
        <a:defRPr sz="3200" b="1">
          <a:solidFill>
            <a:schemeClr val="tx2"/>
          </a:solidFill>
          <a:latin typeface="Times New Roman" panose="02020603050405020304" pitchFamily="18" charset="0"/>
        </a:defRPr>
      </a:lvl8pPr>
      <a:lvl9pPr marL="1828800" algn="ctr" rtl="0" eaLnBrk="0" fontAlgn="base" hangingPunct="0">
        <a:spcBef>
          <a:spcPct val="0"/>
        </a:spcBef>
        <a:spcAft>
          <a:spcPct val="0"/>
        </a:spcAft>
        <a:defRPr sz="32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1"/>
        </a:buClr>
        <a:buSzPct val="75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00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65000"/>
        <a:buFont typeface="Monotype Sort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10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9788"/>
            <a:ext cx="7389813" cy="585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5" name="Rectangle 3"/>
          <p:cNvSpPr>
            <a:spLocks noGrp="1" noChangeArrowheads="1"/>
          </p:cNvSpPr>
          <p:nvPr>
            <p:ph type="title"/>
          </p:nvPr>
        </p:nvSpPr>
        <p:spPr>
          <a:xfrm>
            <a:off x="2279650" y="273050"/>
            <a:ext cx="6864350" cy="781050"/>
          </a:xfrm>
          <a:noFill/>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Lst>
        </p:spPr>
        <p:txBody>
          <a:bodyPr/>
          <a:lstStyle/>
          <a:p>
            <a:r>
              <a:rPr lang="pl-PL" altLang="pl-PL" smtClean="0"/>
              <a:t>Budowa i integracja </a:t>
            </a:r>
            <a:br>
              <a:rPr lang="pl-PL" altLang="pl-PL" smtClean="0"/>
            </a:br>
            <a:r>
              <a:rPr lang="pl-PL" altLang="pl-PL" smtClean="0"/>
              <a:t>systemów informacyjnych</a:t>
            </a:r>
          </a:p>
        </p:txBody>
      </p:sp>
      <p:sp>
        <p:nvSpPr>
          <p:cNvPr id="3076" name="Rectangle 4"/>
          <p:cNvSpPr>
            <a:spLocks noChangeArrowheads="1"/>
          </p:cNvSpPr>
          <p:nvPr/>
        </p:nvSpPr>
        <p:spPr bwMode="auto">
          <a:xfrm>
            <a:off x="4148138" y="2636838"/>
            <a:ext cx="3549650" cy="167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latin typeface="Times New Roman" panose="02020603050405020304" pitchFamily="18" charset="0"/>
              </a:rPr>
              <a:t>Wykład 14:</a:t>
            </a:r>
          </a:p>
          <a:p>
            <a:pPr eaLnBrk="1" hangingPunct="1"/>
            <a:r>
              <a:rPr lang="pl-PL" altLang="pl-PL" sz="2800" b="1">
                <a:latin typeface="Times New Roman" panose="02020603050405020304" pitchFamily="18" charset="0"/>
              </a:rPr>
              <a:t>Zarządzanie </a:t>
            </a:r>
          </a:p>
          <a:p>
            <a:pPr eaLnBrk="1" hangingPunct="1"/>
            <a:r>
              <a:rPr lang="pl-PL" altLang="pl-PL" sz="2800" b="1">
                <a:latin typeface="Times New Roman" panose="02020603050405020304" pitchFamily="18" charset="0"/>
              </a:rPr>
              <a:t>przedsięwzięciem </a:t>
            </a:r>
          </a:p>
          <a:p>
            <a:pPr eaLnBrk="1" hangingPunct="1"/>
            <a:r>
              <a:rPr lang="pl-PL" altLang="pl-PL" sz="2800" b="1">
                <a:latin typeface="Times New Roman" panose="02020603050405020304" pitchFamily="18" charset="0"/>
              </a:rPr>
              <a:t>programistycznym (1)</a:t>
            </a:r>
          </a:p>
        </p:txBody>
      </p:sp>
      <p:sp>
        <p:nvSpPr>
          <p:cNvPr id="3077" name="Rectangle 5"/>
          <p:cNvSpPr>
            <a:spLocks noChangeArrowheads="1"/>
          </p:cNvSpPr>
          <p:nvPr/>
        </p:nvSpPr>
        <p:spPr bwMode="auto">
          <a:xfrm>
            <a:off x="4865688" y="5053013"/>
            <a:ext cx="2832100" cy="95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latin typeface="Times New Roman" panose="02020603050405020304" pitchFamily="18" charset="0"/>
              </a:rPr>
              <a:t>Kazimierz Subieta </a:t>
            </a:r>
          </a:p>
          <a:p>
            <a:endParaRPr lang="pl-PL" altLang="pl-PL" sz="1400">
              <a:latin typeface="Times New Roman" panose="02020603050405020304" pitchFamily="18" charset="0"/>
            </a:endParaRPr>
          </a:p>
          <a:p>
            <a:r>
              <a:rPr lang="pl-PL" altLang="pl-PL" sz="1400">
                <a:latin typeface="Times New Roman" panose="02020603050405020304" pitchFamily="18" charset="0"/>
              </a:rPr>
              <a:t>Polsko-Japońska Akademia</a:t>
            </a:r>
          </a:p>
          <a:p>
            <a:r>
              <a:rPr lang="pl-PL" altLang="pl-PL" sz="1400">
                <a:latin typeface="Times New Roman" panose="02020603050405020304" pitchFamily="18" charset="0"/>
              </a:rPr>
              <a:t>Technik Komputerowych, Warszawa</a:t>
            </a:r>
          </a:p>
        </p:txBody>
      </p:sp>
      <p:pic>
        <p:nvPicPr>
          <p:cNvPr id="3078" name="Picture 7" descr="D:\KSubieta\Wyklady\WyklWytOprogr\poja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6225" y="5413375"/>
            <a:ext cx="671513"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9" name="Grupa 6"/>
          <p:cNvGrpSpPr>
            <a:grpSpLocks/>
          </p:cNvGrpSpPr>
          <p:nvPr/>
        </p:nvGrpSpPr>
        <p:grpSpPr bwMode="auto">
          <a:xfrm>
            <a:off x="4086225" y="4489450"/>
            <a:ext cx="671513" cy="641350"/>
            <a:chOff x="7370445" y="1333500"/>
            <a:chExt cx="914400" cy="914400"/>
          </a:xfrm>
        </p:grpSpPr>
        <p:sp>
          <p:nvSpPr>
            <p:cNvPr id="8" name="Łuk 7"/>
            <p:cNvSpPr/>
            <p:nvPr/>
          </p:nvSpPr>
          <p:spPr bwMode="auto">
            <a:xfrm>
              <a:off x="7370445" y="1333500"/>
              <a:ext cx="914400" cy="914400"/>
            </a:xfrm>
            <a:prstGeom prst="arc">
              <a:avLst>
                <a:gd name="adj1" fmla="val 10735145"/>
                <a:gd name="adj2" fmla="val 0"/>
              </a:avLst>
            </a:prstGeom>
            <a:solidFill>
              <a:srgbClr val="00B0F0"/>
            </a:solidFill>
            <a:ln w="12700" cap="flat" cmpd="sng" algn="ctr">
              <a:solidFill>
                <a:srgbClr val="FF0000"/>
              </a:solidFill>
              <a:prstDash val="solid"/>
              <a:round/>
              <a:headEnd type="none" w="med" len="med"/>
              <a:tailEnd type="none" w="med" len="med"/>
            </a:ln>
            <a:effectLst/>
            <a:extLst/>
          </p:spPr>
          <p:txBody>
            <a:bodyPr/>
            <a:ls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a:lstStyle>
            <a:p>
              <a:pPr>
                <a:defRPr/>
              </a:pPr>
              <a:endParaRPr lang="pl-PL"/>
            </a:p>
          </p:txBody>
        </p:sp>
        <p:sp>
          <p:nvSpPr>
            <p:cNvPr id="9" name="Łuk 8"/>
            <p:cNvSpPr/>
            <p:nvPr/>
          </p:nvSpPr>
          <p:spPr bwMode="auto">
            <a:xfrm flipV="1">
              <a:off x="7370445" y="1333500"/>
              <a:ext cx="914400" cy="914400"/>
            </a:xfrm>
            <a:prstGeom prst="arc">
              <a:avLst>
                <a:gd name="adj1" fmla="val 10735145"/>
                <a:gd name="adj2" fmla="val 0"/>
              </a:avLst>
            </a:prstGeom>
            <a:solidFill>
              <a:srgbClr val="FAFD00"/>
            </a:solidFill>
            <a:ln w="12700" cap="flat" cmpd="sng" algn="ctr">
              <a:solidFill>
                <a:srgbClr val="FF0000"/>
              </a:solidFill>
              <a:prstDash val="solid"/>
              <a:round/>
              <a:headEnd type="none" w="med" len="med"/>
              <a:tailEnd type="none" w="med" len="med"/>
            </a:ln>
            <a:effectLst/>
            <a:extLst/>
          </p:spPr>
          <p:txBody>
            <a:bodyPr/>
            <a:ls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a:lstStyle>
            <a:p>
              <a:pPr>
                <a:defRPr/>
              </a:pPr>
              <a:endParaRPr lang="pl-PL"/>
            </a:p>
          </p:txBody>
        </p: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pl-PL" altLang="pl-PL" smtClean="0"/>
              <a:t>Nastawienie osób do pracy w zespole</a:t>
            </a:r>
          </a:p>
        </p:txBody>
      </p:sp>
      <p:sp>
        <p:nvSpPr>
          <p:cNvPr id="12291" name="Text Box 3"/>
          <p:cNvSpPr txBox="1">
            <a:spLocks noChangeArrowheads="1"/>
          </p:cNvSpPr>
          <p:nvPr/>
        </p:nvSpPr>
        <p:spPr bwMode="auto">
          <a:xfrm>
            <a:off x="476250" y="1082675"/>
            <a:ext cx="866775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Czynniki psychologiczne mają zasadniczy wpływ na efektywność pracy zespołu. Wyróżnia się następujące typy psychologiczne:</a:t>
            </a:r>
          </a:p>
          <a:p>
            <a:endParaRPr lang="pl-PL" altLang="pl-PL"/>
          </a:p>
          <a:p>
            <a:r>
              <a:rPr lang="pl-PL" altLang="pl-PL" b="1"/>
              <a:t>1. Zorientowani na zadania</a:t>
            </a:r>
            <a:r>
              <a:rPr lang="pl-PL" altLang="pl-PL"/>
              <a:t> (</a:t>
            </a:r>
            <a:r>
              <a:rPr lang="pl-PL" altLang="pl-PL" i="1"/>
              <a:t>task-oriented</a:t>
            </a:r>
            <a:r>
              <a:rPr lang="pl-PL" altLang="pl-PL"/>
              <a:t>). Osoby samowystarczalne, zdolne, zamknięte, agresywne, lubiące współzawodnictwo, niezależne.</a:t>
            </a:r>
          </a:p>
          <a:p>
            <a:endParaRPr lang="pl-PL" altLang="pl-PL"/>
          </a:p>
          <a:p>
            <a:r>
              <a:rPr lang="pl-PL" altLang="pl-PL" b="1"/>
              <a:t>2. Zorientowani na siebie</a:t>
            </a:r>
            <a:r>
              <a:rPr lang="pl-PL" altLang="pl-PL"/>
              <a:t> (</a:t>
            </a:r>
            <a:r>
              <a:rPr lang="pl-PL" altLang="pl-PL" i="1"/>
              <a:t>self-oriented</a:t>
            </a:r>
            <a:r>
              <a:rPr lang="pl-PL" altLang="pl-PL"/>
              <a:t>). Osoby niezgodne, dogmatyczne, agresywne, zamknięte, lubiące współzawodnictwo, zazdrosne.</a:t>
            </a:r>
          </a:p>
          <a:p>
            <a:endParaRPr lang="pl-PL" altLang="pl-PL"/>
          </a:p>
          <a:p>
            <a:r>
              <a:rPr lang="pl-PL" altLang="pl-PL" b="1"/>
              <a:t>3. Zorientowani na interakcję</a:t>
            </a:r>
            <a:r>
              <a:rPr lang="pl-PL" altLang="pl-PL"/>
              <a:t> (</a:t>
            </a:r>
            <a:r>
              <a:rPr lang="pl-PL" altLang="pl-PL" i="1"/>
              <a:t>interaction-oriented</a:t>
            </a:r>
            <a:r>
              <a:rPr lang="pl-PL" altLang="pl-PL"/>
              <a:t>). Osoby nieagresywne, o niewielkiej potrzebie autonomii i indywidualnych osiągnięć, pomocne, przyjazne. </a:t>
            </a:r>
          </a:p>
        </p:txBody>
      </p:sp>
      <p:sp>
        <p:nvSpPr>
          <p:cNvPr id="12292" name="Text Box 4"/>
          <p:cNvSpPr txBox="1">
            <a:spLocks noChangeArrowheads="1"/>
          </p:cNvSpPr>
          <p:nvPr/>
        </p:nvSpPr>
        <p:spPr bwMode="auto">
          <a:xfrm>
            <a:off x="427038" y="4757738"/>
            <a:ext cx="871696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Osoby typu 1 są efektywne, o ile pracują w pojedynkę. Zespół złożony z takich osób może być jednak nieefektywny. Lepsze wyniki dają zespoły złożone z typów 3. Typ 1 i 2 może być także efektywny w zespole, o ile jest odpowiednio motywowany przez kierownictwo. Typy 3 są konieczne w fazie wstępnej wymagającej intensywnej interakcji z klientem.</a:t>
            </a:r>
          </a:p>
        </p:txBody>
      </p:sp>
      <p:sp>
        <p:nvSpPr>
          <p:cNvPr id="12293" name="AutoShape 5"/>
          <p:cNvSpPr>
            <a:spLocks noChangeArrowheads="1"/>
          </p:cNvSpPr>
          <p:nvPr/>
        </p:nvSpPr>
        <p:spPr bwMode="auto">
          <a:xfrm>
            <a:off x="160338" y="29638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4" name="AutoShape 6"/>
          <p:cNvSpPr>
            <a:spLocks noChangeArrowheads="1"/>
          </p:cNvSpPr>
          <p:nvPr/>
        </p:nvSpPr>
        <p:spPr bwMode="auto">
          <a:xfrm>
            <a:off x="160338" y="206375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5" name="AutoShape 7"/>
          <p:cNvSpPr>
            <a:spLocks noChangeArrowheads="1"/>
          </p:cNvSpPr>
          <p:nvPr/>
        </p:nvSpPr>
        <p:spPr bwMode="auto">
          <a:xfrm>
            <a:off x="160338" y="385762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60350" y="3989388"/>
            <a:ext cx="4032250" cy="420687"/>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15" name="Rectangle 3"/>
          <p:cNvSpPr>
            <a:spLocks noGrp="1" noChangeArrowheads="1"/>
          </p:cNvSpPr>
          <p:nvPr>
            <p:ph type="title"/>
          </p:nvPr>
        </p:nvSpPr>
        <p:spPr/>
        <p:txBody>
          <a:bodyPr/>
          <a:lstStyle/>
          <a:p>
            <a:r>
              <a:rPr lang="pl-PL" altLang="pl-PL" smtClean="0"/>
              <a:t>Lojalność grupowa</a:t>
            </a:r>
          </a:p>
        </p:txBody>
      </p:sp>
      <p:sp>
        <p:nvSpPr>
          <p:cNvPr id="13316" name="Text Box 4"/>
          <p:cNvSpPr txBox="1">
            <a:spLocks noChangeArrowheads="1"/>
          </p:cNvSpPr>
          <p:nvPr/>
        </p:nvSpPr>
        <p:spPr bwMode="auto">
          <a:xfrm>
            <a:off x="463550" y="960438"/>
            <a:ext cx="868045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Terminem tym określa się silny, osobisty związek pomiędzy poszczególnymi członkami zespołu, grupą i wynikami pracy grupy. Niekorzystne efekty:</a:t>
            </a:r>
          </a:p>
          <a:p>
            <a:endParaRPr lang="pl-PL" altLang="pl-PL" sz="1000"/>
          </a:p>
          <a:p>
            <a:r>
              <a:rPr lang="pl-PL" altLang="pl-PL" b="1"/>
              <a:t>Trudność zmiany lidera</a:t>
            </a:r>
            <a:r>
              <a:rPr lang="pl-PL" altLang="pl-PL"/>
              <a:t>. Silnie związana grupa nie akceptuje nowego lidera narzuconego z zewnątrz. Często jednak formalny lider źle kieruje pracą.</a:t>
            </a:r>
          </a:p>
          <a:p>
            <a:endParaRPr lang="pl-PL" altLang="pl-PL" sz="1000"/>
          </a:p>
          <a:p>
            <a:r>
              <a:rPr lang="pl-PL" altLang="pl-PL" b="1"/>
              <a:t>Myślenie grupowe</a:t>
            </a:r>
            <a:r>
              <a:rPr lang="pl-PL" altLang="pl-PL"/>
              <a:t> (</a:t>
            </a:r>
            <a:r>
              <a:rPr lang="pl-PL" altLang="pl-PL" i="1"/>
              <a:t>groupthink</a:t>
            </a:r>
            <a:r>
              <a:rPr lang="pl-PL" altLang="pl-PL"/>
              <a:t>). Brak krytycyzmu w stosunku do efektów pracy grupy, nie rozważanie jakichkolwiek pomysłów i rozwiązań nie pochodzących z wnętrza grupy, wzajemne podtrzymywanie się w poglądach, często niesłusznych lub tendencyjnych. Rezultatem jest znaczny spadek jakości wyników pracy.</a:t>
            </a:r>
          </a:p>
        </p:txBody>
      </p:sp>
      <p:sp>
        <p:nvSpPr>
          <p:cNvPr id="13317" name="Text Box 5"/>
          <p:cNvSpPr txBox="1">
            <a:spLocks noChangeArrowheads="1"/>
          </p:cNvSpPr>
          <p:nvPr/>
        </p:nvSpPr>
        <p:spPr bwMode="auto">
          <a:xfrm>
            <a:off x="465138" y="3989388"/>
            <a:ext cx="8678862"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Walka z myśleniem grupowym:</a:t>
            </a:r>
          </a:p>
          <a:p>
            <a:endParaRPr lang="pl-PL" altLang="pl-PL" sz="1000"/>
          </a:p>
          <a:p>
            <a:r>
              <a:rPr lang="pl-PL" altLang="pl-PL" b="1"/>
              <a:t>Sesje krytyki</a:t>
            </a:r>
            <a:r>
              <a:rPr lang="pl-PL" altLang="pl-PL"/>
              <a:t>, podczas których dozwolona jest jedynie krytyka przyjętych rozwiązań, natomiast zabroniona jest jakakolwiek obrona osiągnięć grupy.</a:t>
            </a:r>
          </a:p>
          <a:p>
            <a:endParaRPr lang="pl-PL" altLang="pl-PL" sz="1000"/>
          </a:p>
          <a:p>
            <a:r>
              <a:rPr lang="pl-PL" altLang="pl-PL" b="1"/>
              <a:t>Włączanie do zespołu krytycznych osobowości</a:t>
            </a:r>
            <a:r>
              <a:rPr lang="pl-PL" altLang="pl-PL"/>
              <a:t> - osób o szczególnych zdolnościach do wyszukiwania błędów i kwestionowania przyjętych rozwiązań (tzw. “czepialskich”). Osoby te są zwykle nielubiane.</a:t>
            </a:r>
          </a:p>
        </p:txBody>
      </p:sp>
      <p:sp>
        <p:nvSpPr>
          <p:cNvPr id="13318" name="AutoShape 6"/>
          <p:cNvSpPr>
            <a:spLocks noChangeArrowheads="1"/>
          </p:cNvSpPr>
          <p:nvPr/>
        </p:nvSpPr>
        <p:spPr bwMode="auto">
          <a:xfrm>
            <a:off x="147638" y="252412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19" name="AutoShape 7"/>
          <p:cNvSpPr>
            <a:spLocks noChangeArrowheads="1"/>
          </p:cNvSpPr>
          <p:nvPr/>
        </p:nvSpPr>
        <p:spPr bwMode="auto">
          <a:xfrm>
            <a:off x="147638" y="177323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20" name="AutoShape 8"/>
          <p:cNvSpPr>
            <a:spLocks noChangeArrowheads="1"/>
          </p:cNvSpPr>
          <p:nvPr/>
        </p:nvSpPr>
        <p:spPr bwMode="auto">
          <a:xfrm>
            <a:off x="149225" y="52705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21" name="AutoShape 9"/>
          <p:cNvSpPr>
            <a:spLocks noChangeArrowheads="1"/>
          </p:cNvSpPr>
          <p:nvPr/>
        </p:nvSpPr>
        <p:spPr bwMode="auto">
          <a:xfrm>
            <a:off x="149225" y="449421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pl-PL" altLang="pl-PL" smtClean="0"/>
              <a:t>Ergonomia pracy</a:t>
            </a:r>
          </a:p>
        </p:txBody>
      </p:sp>
      <p:sp>
        <p:nvSpPr>
          <p:cNvPr id="14339" name="Text Box 3"/>
          <p:cNvSpPr txBox="1">
            <a:spLocks noChangeArrowheads="1"/>
          </p:cNvSpPr>
          <p:nvPr/>
        </p:nvSpPr>
        <p:spPr bwMode="auto">
          <a:xfrm>
            <a:off x="588963" y="1173163"/>
            <a:ext cx="8555037"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Zamiast dużej hali, lepsze wyniki daje umieszczenie dwóch-trzech stanowisk pracy w wielu mniejszych pomieszczeniach.</a:t>
            </a:r>
          </a:p>
          <a:p>
            <a:endParaRPr lang="pl-PL" altLang="pl-PL"/>
          </a:p>
          <a:p>
            <a:r>
              <a:rPr lang="pl-PL" altLang="pl-PL"/>
              <a:t>Personalizacja stanowiska pracy.</a:t>
            </a:r>
          </a:p>
          <a:p>
            <a:endParaRPr lang="pl-PL" altLang="pl-PL"/>
          </a:p>
          <a:p>
            <a:r>
              <a:rPr lang="pl-PL" altLang="pl-PL"/>
              <a:t>Pokój zebrań dla organizowania formalnych spotkań pracowników.</a:t>
            </a:r>
          </a:p>
          <a:p>
            <a:endParaRPr lang="pl-PL" altLang="pl-PL"/>
          </a:p>
          <a:p>
            <a:r>
              <a:rPr lang="pl-PL" altLang="pl-PL"/>
              <a:t>Miejsce dla spotkań nieformalnych (np. omówienie spraw przy kawie).</a:t>
            </a:r>
          </a:p>
          <a:p>
            <a:endParaRPr lang="pl-PL" altLang="pl-PL"/>
          </a:p>
          <a:p>
            <a:r>
              <a:rPr lang="pl-PL" altLang="pl-PL"/>
              <a:t>Poczucie pracy na nowoczesnym sprzęcie. Wydajność i chęć ludzi do pracy gwałtownie spada, jeżeli odczuwają oni, że pracują na przestarzałym sprzęcie - nawet wtedy, gdy wymiana sprzętu jest merytorycznie nieuzasadniona.</a:t>
            </a:r>
          </a:p>
          <a:p>
            <a:endParaRPr lang="pl-PL" altLang="pl-PL"/>
          </a:p>
          <a:p>
            <a:r>
              <a:rPr lang="pl-PL" altLang="pl-PL"/>
              <a:t>Komfort psychiczny, właściwa atmosfera w pracy, eliminacja napięć i zadrażnień,</a:t>
            </a:r>
          </a:p>
          <a:p>
            <a:r>
              <a:rPr lang="pl-PL" altLang="pl-PL"/>
              <a:t>nie dopuszczanie do rozmycia odpowiedzialności, sprawiedliwa ocena wyników pracy poszczególnych członków zespołu, równomierny rozkład zadań.</a:t>
            </a:r>
          </a:p>
        </p:txBody>
      </p:sp>
      <p:sp>
        <p:nvSpPr>
          <p:cNvPr id="14340" name="AutoShape 4"/>
          <p:cNvSpPr>
            <a:spLocks noChangeArrowheads="1"/>
          </p:cNvSpPr>
          <p:nvPr/>
        </p:nvSpPr>
        <p:spPr bwMode="auto">
          <a:xfrm>
            <a:off x="209550" y="211455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1" name="AutoShape 5"/>
          <p:cNvSpPr>
            <a:spLocks noChangeArrowheads="1"/>
          </p:cNvSpPr>
          <p:nvPr/>
        </p:nvSpPr>
        <p:spPr bwMode="auto">
          <a:xfrm>
            <a:off x="209550" y="122713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2" name="AutoShape 6"/>
          <p:cNvSpPr>
            <a:spLocks noChangeArrowheads="1"/>
          </p:cNvSpPr>
          <p:nvPr/>
        </p:nvSpPr>
        <p:spPr bwMode="auto">
          <a:xfrm>
            <a:off x="209550" y="335121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3" name="AutoShape 7"/>
          <p:cNvSpPr>
            <a:spLocks noChangeArrowheads="1"/>
          </p:cNvSpPr>
          <p:nvPr/>
        </p:nvSpPr>
        <p:spPr bwMode="auto">
          <a:xfrm>
            <a:off x="211138" y="27860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4" name="AutoShape 8"/>
          <p:cNvSpPr>
            <a:spLocks noChangeArrowheads="1"/>
          </p:cNvSpPr>
          <p:nvPr/>
        </p:nvSpPr>
        <p:spPr bwMode="auto">
          <a:xfrm>
            <a:off x="209550" y="518636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5" name="AutoShape 9"/>
          <p:cNvSpPr>
            <a:spLocks noChangeArrowheads="1"/>
          </p:cNvSpPr>
          <p:nvPr/>
        </p:nvSpPr>
        <p:spPr bwMode="auto">
          <a:xfrm>
            <a:off x="209550" y="397827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2"/>
          <p:cNvSpPr>
            <a:spLocks/>
          </p:cNvSpPr>
          <p:nvPr/>
        </p:nvSpPr>
        <p:spPr bwMode="auto">
          <a:xfrm>
            <a:off x="6332538" y="1058863"/>
            <a:ext cx="2797175" cy="1052512"/>
          </a:xfrm>
          <a:custGeom>
            <a:avLst/>
            <a:gdLst>
              <a:gd name="T0" fmla="*/ 2147483646 w 1762"/>
              <a:gd name="T1" fmla="*/ 0 h 694"/>
              <a:gd name="T2" fmla="*/ 2147483646 w 1762"/>
              <a:gd name="T3" fmla="*/ 2147483646 h 694"/>
              <a:gd name="T4" fmla="*/ 2147483646 w 1762"/>
              <a:gd name="T5" fmla="*/ 2147483646 h 694"/>
              <a:gd name="T6" fmla="*/ 2147483646 w 1762"/>
              <a:gd name="T7" fmla="*/ 2147483646 h 694"/>
              <a:gd name="T8" fmla="*/ 2147483646 w 1762"/>
              <a:gd name="T9" fmla="*/ 2147483646 h 694"/>
              <a:gd name="T10" fmla="*/ 2147483646 w 1762"/>
              <a:gd name="T11" fmla="*/ 2147483646 h 694"/>
              <a:gd name="T12" fmla="*/ 2147483646 w 1762"/>
              <a:gd name="T13" fmla="*/ 2147483646 h 694"/>
              <a:gd name="T14" fmla="*/ 2147483646 w 1762"/>
              <a:gd name="T15" fmla="*/ 2147483646 h 694"/>
              <a:gd name="T16" fmla="*/ 2147483646 w 1762"/>
              <a:gd name="T17" fmla="*/ 2147483646 h 694"/>
              <a:gd name="T18" fmla="*/ 2147483646 w 1762"/>
              <a:gd name="T19" fmla="*/ 2147483646 h 694"/>
              <a:gd name="T20" fmla="*/ 2147483646 w 1762"/>
              <a:gd name="T21" fmla="*/ 2147483646 h 694"/>
              <a:gd name="T22" fmla="*/ 2147483646 w 1762"/>
              <a:gd name="T23" fmla="*/ 2147483646 h 694"/>
              <a:gd name="T24" fmla="*/ 2147483646 w 1762"/>
              <a:gd name="T25" fmla="*/ 2147483646 h 694"/>
              <a:gd name="T26" fmla="*/ 2147483646 w 1762"/>
              <a:gd name="T27" fmla="*/ 2147483646 h 694"/>
              <a:gd name="T28" fmla="*/ 2147483646 w 1762"/>
              <a:gd name="T29" fmla="*/ 2147483646 h 694"/>
              <a:gd name="T30" fmla="*/ 2147483646 w 1762"/>
              <a:gd name="T31" fmla="*/ 2147483646 h 694"/>
              <a:gd name="T32" fmla="*/ 2147483646 w 1762"/>
              <a:gd name="T33" fmla="*/ 2147483646 h 694"/>
              <a:gd name="T34" fmla="*/ 2147483646 w 1762"/>
              <a:gd name="T35" fmla="*/ 2147483646 h 694"/>
              <a:gd name="T36" fmla="*/ 2147483646 w 1762"/>
              <a:gd name="T37" fmla="*/ 2147483646 h 694"/>
              <a:gd name="T38" fmla="*/ 2147483646 w 1762"/>
              <a:gd name="T39" fmla="*/ 2147483646 h 694"/>
              <a:gd name="T40" fmla="*/ 2147483646 w 1762"/>
              <a:gd name="T41" fmla="*/ 2147483646 h 694"/>
              <a:gd name="T42" fmla="*/ 2147483646 w 1762"/>
              <a:gd name="T43" fmla="*/ 2147483646 h 694"/>
              <a:gd name="T44" fmla="*/ 2147483646 w 1762"/>
              <a:gd name="T45" fmla="*/ 2147483646 h 694"/>
              <a:gd name="T46" fmla="*/ 2147483646 w 1762"/>
              <a:gd name="T47" fmla="*/ 2147483646 h 694"/>
              <a:gd name="T48" fmla="*/ 2147483646 w 1762"/>
              <a:gd name="T49" fmla="*/ 0 h 6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762" h="694">
                <a:moveTo>
                  <a:pt x="811" y="0"/>
                </a:moveTo>
                <a:cubicBezTo>
                  <a:pt x="619" y="9"/>
                  <a:pt x="427" y="15"/>
                  <a:pt x="235" y="23"/>
                </a:cubicBezTo>
                <a:cubicBezTo>
                  <a:pt x="189" y="31"/>
                  <a:pt x="181" y="42"/>
                  <a:pt x="141" y="54"/>
                </a:cubicBezTo>
                <a:cubicBezTo>
                  <a:pt x="113" y="73"/>
                  <a:pt x="90" y="96"/>
                  <a:pt x="63" y="117"/>
                </a:cubicBezTo>
                <a:cubicBezTo>
                  <a:pt x="53" y="143"/>
                  <a:pt x="42" y="169"/>
                  <a:pt x="32" y="195"/>
                </a:cubicBezTo>
                <a:cubicBezTo>
                  <a:pt x="26" y="210"/>
                  <a:pt x="16" y="241"/>
                  <a:pt x="16" y="241"/>
                </a:cubicBezTo>
                <a:cubicBezTo>
                  <a:pt x="7" y="309"/>
                  <a:pt x="0" y="343"/>
                  <a:pt x="16" y="421"/>
                </a:cubicBezTo>
                <a:cubicBezTo>
                  <a:pt x="21" y="444"/>
                  <a:pt x="38" y="462"/>
                  <a:pt x="48" y="483"/>
                </a:cubicBezTo>
                <a:cubicBezTo>
                  <a:pt x="57" y="500"/>
                  <a:pt x="80" y="554"/>
                  <a:pt x="94" y="561"/>
                </a:cubicBezTo>
                <a:cubicBezTo>
                  <a:pt x="143" y="585"/>
                  <a:pt x="182" y="610"/>
                  <a:pt x="235" y="623"/>
                </a:cubicBezTo>
                <a:cubicBezTo>
                  <a:pt x="290" y="651"/>
                  <a:pt x="326" y="655"/>
                  <a:pt x="390" y="662"/>
                </a:cubicBezTo>
                <a:cubicBezTo>
                  <a:pt x="1214" y="654"/>
                  <a:pt x="923" y="694"/>
                  <a:pt x="1248" y="639"/>
                </a:cubicBezTo>
                <a:cubicBezTo>
                  <a:pt x="1303" y="611"/>
                  <a:pt x="1346" y="569"/>
                  <a:pt x="1403" y="545"/>
                </a:cubicBezTo>
                <a:cubicBezTo>
                  <a:pt x="1477" y="514"/>
                  <a:pt x="1574" y="516"/>
                  <a:pt x="1653" y="506"/>
                </a:cubicBezTo>
                <a:cubicBezTo>
                  <a:pt x="1669" y="501"/>
                  <a:pt x="1684" y="496"/>
                  <a:pt x="1700" y="491"/>
                </a:cubicBezTo>
                <a:cubicBezTo>
                  <a:pt x="1709" y="488"/>
                  <a:pt x="1708" y="474"/>
                  <a:pt x="1715" y="467"/>
                </a:cubicBezTo>
                <a:cubicBezTo>
                  <a:pt x="1722" y="460"/>
                  <a:pt x="1731" y="457"/>
                  <a:pt x="1739" y="452"/>
                </a:cubicBezTo>
                <a:cubicBezTo>
                  <a:pt x="1747" y="426"/>
                  <a:pt x="1755" y="400"/>
                  <a:pt x="1762" y="374"/>
                </a:cubicBezTo>
                <a:cubicBezTo>
                  <a:pt x="1758" y="312"/>
                  <a:pt x="1761" y="189"/>
                  <a:pt x="1700" y="140"/>
                </a:cubicBezTo>
                <a:cubicBezTo>
                  <a:pt x="1680" y="124"/>
                  <a:pt x="1637" y="123"/>
                  <a:pt x="1614" y="117"/>
                </a:cubicBezTo>
                <a:cubicBezTo>
                  <a:pt x="1562" y="103"/>
                  <a:pt x="1511" y="94"/>
                  <a:pt x="1458" y="86"/>
                </a:cubicBezTo>
                <a:cubicBezTo>
                  <a:pt x="1380" y="74"/>
                  <a:pt x="1301" y="61"/>
                  <a:pt x="1224" y="47"/>
                </a:cubicBezTo>
                <a:cubicBezTo>
                  <a:pt x="1181" y="39"/>
                  <a:pt x="1122" y="18"/>
                  <a:pt x="1076" y="15"/>
                </a:cubicBezTo>
                <a:cubicBezTo>
                  <a:pt x="998" y="11"/>
                  <a:pt x="920" y="10"/>
                  <a:pt x="842" y="8"/>
                </a:cubicBezTo>
                <a:cubicBezTo>
                  <a:pt x="832" y="5"/>
                  <a:pt x="811" y="0"/>
                  <a:pt x="811" y="0"/>
                </a:cubicBezTo>
                <a:close/>
              </a:path>
            </a:pathLst>
          </a:custGeom>
          <a:solidFill>
            <a:schemeClr val="accent1"/>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63" name="Rectangle 3"/>
          <p:cNvSpPr>
            <a:spLocks noGrp="1" noChangeArrowheads="1"/>
          </p:cNvSpPr>
          <p:nvPr>
            <p:ph type="title"/>
          </p:nvPr>
        </p:nvSpPr>
        <p:spPr/>
        <p:txBody>
          <a:bodyPr/>
          <a:lstStyle/>
          <a:p>
            <a:r>
              <a:rPr lang="pl-PL" altLang="pl-PL" smtClean="0"/>
              <a:t>Struktura zarządzania firmą programistyczną</a:t>
            </a:r>
          </a:p>
        </p:txBody>
      </p:sp>
      <p:sp>
        <p:nvSpPr>
          <p:cNvPr id="15364" name="AutoShape 4"/>
          <p:cNvSpPr>
            <a:spLocks noChangeArrowheads="1"/>
          </p:cNvSpPr>
          <p:nvPr/>
        </p:nvSpPr>
        <p:spPr bwMode="auto">
          <a:xfrm>
            <a:off x="1739900" y="2300288"/>
            <a:ext cx="1263650" cy="714375"/>
          </a:xfrm>
          <a:prstGeom prst="roundRect">
            <a:avLst>
              <a:gd name="adj" fmla="val 16667"/>
            </a:avLst>
          </a:prstGeom>
          <a:solidFill>
            <a:srgbClr val="66FFFF"/>
          </a:solidFill>
          <a:ln w="12700">
            <a:solidFill>
              <a:schemeClr val="tx1"/>
            </a:solidFill>
            <a:round/>
            <a:headEnd/>
            <a:tailEnd/>
          </a:ln>
          <a:effectLst>
            <a:outerShdw dist="107763" dir="2700000" algn="ctr" rotWithShape="0">
              <a:schemeClr val="bg2"/>
            </a:outerShdw>
          </a:effec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Kierownik programu</a:t>
            </a:r>
          </a:p>
        </p:txBody>
      </p:sp>
      <p:sp>
        <p:nvSpPr>
          <p:cNvPr id="15365" name="AutoShape 5"/>
          <p:cNvSpPr>
            <a:spLocks noChangeArrowheads="1"/>
          </p:cNvSpPr>
          <p:nvPr/>
        </p:nvSpPr>
        <p:spPr bwMode="auto">
          <a:xfrm>
            <a:off x="3543300" y="1173163"/>
            <a:ext cx="2079625" cy="714375"/>
          </a:xfrm>
          <a:prstGeom prst="roundRect">
            <a:avLst>
              <a:gd name="adj" fmla="val 16667"/>
            </a:avLst>
          </a:prstGeom>
          <a:solidFill>
            <a:srgbClr val="66FFFF"/>
          </a:solidFill>
          <a:ln w="12700">
            <a:solidFill>
              <a:schemeClr val="tx1"/>
            </a:solidFill>
            <a:round/>
            <a:headEnd/>
            <a:tailEnd/>
          </a:ln>
          <a:effectLst>
            <a:outerShdw dist="107763" dir="2700000" algn="ctr" rotWithShape="0">
              <a:schemeClr val="bg2"/>
            </a:outerShdw>
          </a:effec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Dyrektor d/s programistycznych</a:t>
            </a:r>
          </a:p>
        </p:txBody>
      </p:sp>
      <p:sp>
        <p:nvSpPr>
          <p:cNvPr id="15366" name="AutoShape 6"/>
          <p:cNvSpPr>
            <a:spLocks noChangeArrowheads="1"/>
          </p:cNvSpPr>
          <p:nvPr/>
        </p:nvSpPr>
        <p:spPr bwMode="auto">
          <a:xfrm>
            <a:off x="3902075" y="2300288"/>
            <a:ext cx="1263650" cy="714375"/>
          </a:xfrm>
          <a:prstGeom prst="roundRect">
            <a:avLst>
              <a:gd name="adj" fmla="val 16667"/>
            </a:avLst>
          </a:prstGeom>
          <a:solidFill>
            <a:srgbClr val="66FFFF"/>
          </a:solidFill>
          <a:ln w="12700">
            <a:solidFill>
              <a:schemeClr val="tx1"/>
            </a:solidFill>
            <a:round/>
            <a:headEnd/>
            <a:tailEnd/>
          </a:ln>
          <a:effectLst>
            <a:outerShdw dist="107763" dir="2700000" algn="ctr" rotWithShape="0">
              <a:schemeClr val="bg2"/>
            </a:outerShdw>
          </a:effec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Kierownik programu</a:t>
            </a:r>
          </a:p>
        </p:txBody>
      </p:sp>
      <p:sp>
        <p:nvSpPr>
          <p:cNvPr id="15367" name="AutoShape 7"/>
          <p:cNvSpPr>
            <a:spLocks noChangeArrowheads="1"/>
          </p:cNvSpPr>
          <p:nvPr/>
        </p:nvSpPr>
        <p:spPr bwMode="auto">
          <a:xfrm>
            <a:off x="6034088" y="2300288"/>
            <a:ext cx="1263650" cy="714375"/>
          </a:xfrm>
          <a:prstGeom prst="roundRect">
            <a:avLst>
              <a:gd name="adj" fmla="val 16667"/>
            </a:avLst>
          </a:prstGeom>
          <a:solidFill>
            <a:srgbClr val="66FFFF"/>
          </a:solidFill>
          <a:ln w="12700">
            <a:solidFill>
              <a:schemeClr val="tx1"/>
            </a:solidFill>
            <a:round/>
            <a:headEnd/>
            <a:tailEnd/>
          </a:ln>
          <a:effectLst>
            <a:outerShdw dist="107763" dir="2700000" algn="ctr" rotWithShape="0">
              <a:schemeClr val="bg2"/>
            </a:outerShdw>
          </a:effec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Kierownik d/s jakości</a:t>
            </a:r>
          </a:p>
        </p:txBody>
      </p:sp>
      <p:grpSp>
        <p:nvGrpSpPr>
          <p:cNvPr id="15368" name="Group 8"/>
          <p:cNvGrpSpPr>
            <a:grpSpLocks/>
          </p:cNvGrpSpPr>
          <p:nvPr/>
        </p:nvGrpSpPr>
        <p:grpSpPr bwMode="auto">
          <a:xfrm>
            <a:off x="249238" y="3844925"/>
            <a:ext cx="3454400" cy="1020763"/>
            <a:chOff x="285" y="2626"/>
            <a:chExt cx="2176" cy="643"/>
          </a:xfrm>
        </p:grpSpPr>
        <p:sp>
          <p:nvSpPr>
            <p:cNvPr id="15410" name="AutoShape 9"/>
            <p:cNvSpPr>
              <a:spLocks noChangeArrowheads="1"/>
            </p:cNvSpPr>
            <p:nvPr/>
          </p:nvSpPr>
          <p:spPr bwMode="auto">
            <a:xfrm>
              <a:off x="285" y="2626"/>
              <a:ext cx="2173" cy="643"/>
            </a:xfrm>
            <a:prstGeom prst="roundRect">
              <a:avLst>
                <a:gd name="adj" fmla="val 16667"/>
              </a:avLst>
            </a:prstGeom>
            <a:solidFill>
              <a:srgbClr val="66FFFF"/>
            </a:solidFill>
            <a:ln w="12700">
              <a:solidFill>
                <a:schemeClr val="tx1"/>
              </a:solidFill>
              <a:round/>
              <a:headEnd/>
              <a:tailEnd/>
            </a:ln>
            <a:effectLst>
              <a:outerShdw dist="107763" dir="2700000" algn="ctr" rotWithShape="0">
                <a:schemeClr val="bg2"/>
              </a:outerShdw>
            </a:effec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Kierownik</a:t>
              </a:r>
            </a:p>
            <a:p>
              <a:r>
                <a:rPr lang="pl-PL" altLang="pl-PL" sz="1800"/>
                <a:t>przedsięwzięcia</a:t>
              </a:r>
            </a:p>
            <a:p>
              <a:endParaRPr lang="pl-PL" altLang="pl-PL" sz="1800"/>
            </a:p>
          </p:txBody>
        </p:sp>
        <p:sp>
          <p:nvSpPr>
            <p:cNvPr id="15411" name="Text Box 10"/>
            <p:cNvSpPr txBox="1">
              <a:spLocks noChangeArrowheads="1"/>
            </p:cNvSpPr>
            <p:nvPr/>
          </p:nvSpPr>
          <p:spPr bwMode="auto">
            <a:xfrm>
              <a:off x="1372" y="2652"/>
              <a:ext cx="108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Koordynator przedsięwzięcia</a:t>
              </a:r>
            </a:p>
            <a:p>
              <a:r>
                <a:rPr lang="pl-PL" altLang="pl-PL" sz="1800"/>
                <a:t>ze strony klienta</a:t>
              </a:r>
            </a:p>
          </p:txBody>
        </p:sp>
        <p:sp>
          <p:nvSpPr>
            <p:cNvPr id="15412" name="Line 11"/>
            <p:cNvSpPr>
              <a:spLocks noChangeShapeType="1"/>
            </p:cNvSpPr>
            <p:nvPr/>
          </p:nvSpPr>
          <p:spPr bwMode="auto">
            <a:xfrm>
              <a:off x="1364" y="2626"/>
              <a:ext cx="0" cy="63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369" name="Group 12"/>
          <p:cNvGrpSpPr>
            <a:grpSpLocks/>
          </p:cNvGrpSpPr>
          <p:nvPr/>
        </p:nvGrpSpPr>
        <p:grpSpPr bwMode="auto">
          <a:xfrm>
            <a:off x="3870325" y="3844925"/>
            <a:ext cx="3454400" cy="1020763"/>
            <a:chOff x="285" y="2626"/>
            <a:chExt cx="2176" cy="643"/>
          </a:xfrm>
        </p:grpSpPr>
        <p:sp>
          <p:nvSpPr>
            <p:cNvPr id="15407" name="AutoShape 13"/>
            <p:cNvSpPr>
              <a:spLocks noChangeArrowheads="1"/>
            </p:cNvSpPr>
            <p:nvPr/>
          </p:nvSpPr>
          <p:spPr bwMode="auto">
            <a:xfrm>
              <a:off x="285" y="2626"/>
              <a:ext cx="2173" cy="643"/>
            </a:xfrm>
            <a:prstGeom prst="roundRect">
              <a:avLst>
                <a:gd name="adj" fmla="val 16667"/>
              </a:avLst>
            </a:prstGeom>
            <a:solidFill>
              <a:srgbClr val="66FFFF"/>
            </a:solidFill>
            <a:ln w="12700">
              <a:solidFill>
                <a:schemeClr val="tx1"/>
              </a:solidFill>
              <a:round/>
              <a:headEnd/>
              <a:tailEnd/>
            </a:ln>
            <a:effectLst>
              <a:outerShdw dist="107763" dir="2700000" algn="ctr" rotWithShape="0">
                <a:schemeClr val="bg2"/>
              </a:outerShdw>
            </a:effec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Kierownik</a:t>
              </a:r>
            </a:p>
            <a:p>
              <a:r>
                <a:rPr lang="pl-PL" altLang="pl-PL" sz="1800"/>
                <a:t>przedsięwzięcia</a:t>
              </a:r>
            </a:p>
            <a:p>
              <a:endParaRPr lang="pl-PL" altLang="pl-PL" sz="1800"/>
            </a:p>
          </p:txBody>
        </p:sp>
        <p:sp>
          <p:nvSpPr>
            <p:cNvPr id="15408" name="Text Box 14"/>
            <p:cNvSpPr txBox="1">
              <a:spLocks noChangeArrowheads="1"/>
            </p:cNvSpPr>
            <p:nvPr/>
          </p:nvSpPr>
          <p:spPr bwMode="auto">
            <a:xfrm>
              <a:off x="1372" y="2652"/>
              <a:ext cx="108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Koordynator przedsięwzięcia</a:t>
              </a:r>
            </a:p>
            <a:p>
              <a:r>
                <a:rPr lang="pl-PL" altLang="pl-PL" sz="1800"/>
                <a:t>ze strony klienta</a:t>
              </a:r>
            </a:p>
          </p:txBody>
        </p:sp>
        <p:sp>
          <p:nvSpPr>
            <p:cNvPr id="15409" name="Line 15"/>
            <p:cNvSpPr>
              <a:spLocks noChangeShapeType="1"/>
            </p:cNvSpPr>
            <p:nvPr/>
          </p:nvSpPr>
          <p:spPr bwMode="auto">
            <a:xfrm>
              <a:off x="1364" y="2626"/>
              <a:ext cx="0" cy="63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15370" name="AutoShape 16"/>
          <p:cNvSpPr>
            <a:spLocks noChangeArrowheads="1"/>
          </p:cNvSpPr>
          <p:nvPr/>
        </p:nvSpPr>
        <p:spPr bwMode="auto">
          <a:xfrm>
            <a:off x="2154238" y="5502275"/>
            <a:ext cx="2054225" cy="714375"/>
          </a:xfrm>
          <a:prstGeom prst="roundRect">
            <a:avLst>
              <a:gd name="adj" fmla="val 16667"/>
            </a:avLst>
          </a:prstGeom>
          <a:solidFill>
            <a:srgbClr val="66FFFF"/>
          </a:solidFill>
          <a:ln w="12700">
            <a:solidFill>
              <a:schemeClr val="tx1"/>
            </a:solidFill>
            <a:round/>
            <a:headEnd/>
            <a:tailEnd/>
          </a:ln>
          <a:effectLst>
            <a:outerShdw dist="107763" dir="2700000" algn="ctr" rotWithShape="0">
              <a:schemeClr val="bg2"/>
            </a:outerShdw>
          </a:effec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Szef zespołu programistycznego</a:t>
            </a:r>
          </a:p>
        </p:txBody>
      </p:sp>
      <p:sp>
        <p:nvSpPr>
          <p:cNvPr id="15371" name="AutoShape 17"/>
          <p:cNvSpPr>
            <a:spLocks noChangeArrowheads="1"/>
          </p:cNvSpPr>
          <p:nvPr/>
        </p:nvSpPr>
        <p:spPr bwMode="auto">
          <a:xfrm>
            <a:off x="4495800" y="5502275"/>
            <a:ext cx="2054225" cy="714375"/>
          </a:xfrm>
          <a:prstGeom prst="roundRect">
            <a:avLst>
              <a:gd name="adj" fmla="val 16667"/>
            </a:avLst>
          </a:prstGeom>
          <a:solidFill>
            <a:srgbClr val="66FFFF"/>
          </a:solidFill>
          <a:ln w="12700">
            <a:solidFill>
              <a:schemeClr val="tx1"/>
            </a:solidFill>
            <a:round/>
            <a:headEnd/>
            <a:tailEnd/>
          </a:ln>
          <a:effectLst>
            <a:outerShdw dist="107763" dir="2700000" algn="ctr" rotWithShape="0">
              <a:schemeClr val="bg2"/>
            </a:outerShdw>
          </a:effec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Szef zespołu programistycznego</a:t>
            </a:r>
          </a:p>
        </p:txBody>
      </p:sp>
      <p:sp>
        <p:nvSpPr>
          <p:cNvPr id="15372" name="AutoShape 18"/>
          <p:cNvSpPr>
            <a:spLocks noChangeArrowheads="1"/>
          </p:cNvSpPr>
          <p:nvPr/>
        </p:nvSpPr>
        <p:spPr bwMode="auto">
          <a:xfrm>
            <a:off x="6873875" y="5502275"/>
            <a:ext cx="2054225" cy="714375"/>
          </a:xfrm>
          <a:prstGeom prst="roundRect">
            <a:avLst>
              <a:gd name="adj" fmla="val 16667"/>
            </a:avLst>
          </a:prstGeom>
          <a:solidFill>
            <a:srgbClr val="66FFFF"/>
          </a:solidFill>
          <a:ln w="12700">
            <a:solidFill>
              <a:schemeClr val="tx1"/>
            </a:solidFill>
            <a:round/>
            <a:headEnd/>
            <a:tailEnd/>
          </a:ln>
          <a:effectLst>
            <a:outerShdw dist="107763" dir="2700000" algn="ctr" rotWithShape="0">
              <a:schemeClr val="bg2"/>
            </a:outerShdw>
          </a:effec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Szef zespołu programistycznego</a:t>
            </a:r>
          </a:p>
        </p:txBody>
      </p:sp>
      <p:sp>
        <p:nvSpPr>
          <p:cNvPr id="15373" name="Line 19"/>
          <p:cNvSpPr>
            <a:spLocks noChangeShapeType="1"/>
          </p:cNvSpPr>
          <p:nvPr/>
        </p:nvSpPr>
        <p:spPr bwMode="auto">
          <a:xfrm>
            <a:off x="4527550" y="1878013"/>
            <a:ext cx="0" cy="4206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74" name="Line 20"/>
          <p:cNvSpPr>
            <a:spLocks noChangeShapeType="1"/>
          </p:cNvSpPr>
          <p:nvPr/>
        </p:nvSpPr>
        <p:spPr bwMode="auto">
          <a:xfrm>
            <a:off x="4530725" y="1901825"/>
            <a:ext cx="1930400" cy="409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75" name="Line 21"/>
          <p:cNvSpPr>
            <a:spLocks noChangeShapeType="1"/>
          </p:cNvSpPr>
          <p:nvPr/>
        </p:nvSpPr>
        <p:spPr bwMode="auto">
          <a:xfrm flipH="1">
            <a:off x="2773363" y="1890713"/>
            <a:ext cx="1757362" cy="407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76" name="Line 22"/>
          <p:cNvSpPr>
            <a:spLocks noChangeShapeType="1"/>
          </p:cNvSpPr>
          <p:nvPr/>
        </p:nvSpPr>
        <p:spPr bwMode="auto">
          <a:xfrm flipH="1">
            <a:off x="1487488" y="3028950"/>
            <a:ext cx="890587" cy="828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77" name="Line 23"/>
          <p:cNvSpPr>
            <a:spLocks noChangeShapeType="1"/>
          </p:cNvSpPr>
          <p:nvPr/>
        </p:nvSpPr>
        <p:spPr bwMode="auto">
          <a:xfrm>
            <a:off x="2378075" y="3028950"/>
            <a:ext cx="2771775" cy="828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15378" name="Group 24"/>
          <p:cNvGrpSpPr>
            <a:grpSpLocks/>
          </p:cNvGrpSpPr>
          <p:nvPr/>
        </p:nvGrpSpPr>
        <p:grpSpPr bwMode="auto">
          <a:xfrm>
            <a:off x="4300538" y="3016250"/>
            <a:ext cx="544512" cy="257175"/>
            <a:chOff x="2637" y="1668"/>
            <a:chExt cx="343" cy="162"/>
          </a:xfrm>
        </p:grpSpPr>
        <p:sp>
          <p:nvSpPr>
            <p:cNvPr id="15404" name="Line 25"/>
            <p:cNvSpPr>
              <a:spLocks noChangeShapeType="1"/>
            </p:cNvSpPr>
            <p:nvPr/>
          </p:nvSpPr>
          <p:spPr bwMode="auto">
            <a:xfrm>
              <a:off x="2805" y="1668"/>
              <a:ext cx="2"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05" name="Line 26"/>
            <p:cNvSpPr>
              <a:spLocks noChangeShapeType="1"/>
            </p:cNvSpPr>
            <p:nvPr/>
          </p:nvSpPr>
          <p:spPr bwMode="auto">
            <a:xfrm flipH="1">
              <a:off x="2637" y="1668"/>
              <a:ext cx="168" cy="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06" name="Line 27"/>
            <p:cNvSpPr>
              <a:spLocks noChangeShapeType="1"/>
            </p:cNvSpPr>
            <p:nvPr/>
          </p:nvSpPr>
          <p:spPr bwMode="auto">
            <a:xfrm>
              <a:off x="2807" y="1668"/>
              <a:ext cx="173"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379" name="Group 28"/>
          <p:cNvGrpSpPr>
            <a:grpSpLocks/>
          </p:cNvGrpSpPr>
          <p:nvPr/>
        </p:nvGrpSpPr>
        <p:grpSpPr bwMode="auto">
          <a:xfrm>
            <a:off x="2894013" y="6248400"/>
            <a:ext cx="544512" cy="257175"/>
            <a:chOff x="2637" y="1668"/>
            <a:chExt cx="343" cy="162"/>
          </a:xfrm>
        </p:grpSpPr>
        <p:sp>
          <p:nvSpPr>
            <p:cNvPr id="15401" name="Line 29"/>
            <p:cNvSpPr>
              <a:spLocks noChangeShapeType="1"/>
            </p:cNvSpPr>
            <p:nvPr/>
          </p:nvSpPr>
          <p:spPr bwMode="auto">
            <a:xfrm>
              <a:off x="2805" y="1668"/>
              <a:ext cx="2"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02" name="Line 30"/>
            <p:cNvSpPr>
              <a:spLocks noChangeShapeType="1"/>
            </p:cNvSpPr>
            <p:nvPr/>
          </p:nvSpPr>
          <p:spPr bwMode="auto">
            <a:xfrm flipH="1">
              <a:off x="2637" y="1668"/>
              <a:ext cx="168" cy="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03" name="Line 31"/>
            <p:cNvSpPr>
              <a:spLocks noChangeShapeType="1"/>
            </p:cNvSpPr>
            <p:nvPr/>
          </p:nvSpPr>
          <p:spPr bwMode="auto">
            <a:xfrm>
              <a:off x="2807" y="1668"/>
              <a:ext cx="173"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380" name="Group 32"/>
          <p:cNvGrpSpPr>
            <a:grpSpLocks/>
          </p:cNvGrpSpPr>
          <p:nvPr/>
        </p:nvGrpSpPr>
        <p:grpSpPr bwMode="auto">
          <a:xfrm>
            <a:off x="795338" y="4867275"/>
            <a:ext cx="544512" cy="257175"/>
            <a:chOff x="2637" y="1668"/>
            <a:chExt cx="343" cy="162"/>
          </a:xfrm>
        </p:grpSpPr>
        <p:sp>
          <p:nvSpPr>
            <p:cNvPr id="15398" name="Line 33"/>
            <p:cNvSpPr>
              <a:spLocks noChangeShapeType="1"/>
            </p:cNvSpPr>
            <p:nvPr/>
          </p:nvSpPr>
          <p:spPr bwMode="auto">
            <a:xfrm>
              <a:off x="2805" y="1668"/>
              <a:ext cx="2"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99" name="Line 34"/>
            <p:cNvSpPr>
              <a:spLocks noChangeShapeType="1"/>
            </p:cNvSpPr>
            <p:nvPr/>
          </p:nvSpPr>
          <p:spPr bwMode="auto">
            <a:xfrm flipH="1">
              <a:off x="2637" y="1668"/>
              <a:ext cx="168" cy="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00" name="Line 35"/>
            <p:cNvSpPr>
              <a:spLocks noChangeShapeType="1"/>
            </p:cNvSpPr>
            <p:nvPr/>
          </p:nvSpPr>
          <p:spPr bwMode="auto">
            <a:xfrm>
              <a:off x="2807" y="1668"/>
              <a:ext cx="173"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381" name="Group 36"/>
          <p:cNvGrpSpPr>
            <a:grpSpLocks/>
          </p:cNvGrpSpPr>
          <p:nvPr/>
        </p:nvGrpSpPr>
        <p:grpSpPr bwMode="auto">
          <a:xfrm>
            <a:off x="6402388" y="3016250"/>
            <a:ext cx="544512" cy="257175"/>
            <a:chOff x="2637" y="1668"/>
            <a:chExt cx="343" cy="162"/>
          </a:xfrm>
        </p:grpSpPr>
        <p:sp>
          <p:nvSpPr>
            <p:cNvPr id="15395" name="Line 37"/>
            <p:cNvSpPr>
              <a:spLocks noChangeShapeType="1"/>
            </p:cNvSpPr>
            <p:nvPr/>
          </p:nvSpPr>
          <p:spPr bwMode="auto">
            <a:xfrm>
              <a:off x="2805" y="1668"/>
              <a:ext cx="2"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96" name="Line 38"/>
            <p:cNvSpPr>
              <a:spLocks noChangeShapeType="1"/>
            </p:cNvSpPr>
            <p:nvPr/>
          </p:nvSpPr>
          <p:spPr bwMode="auto">
            <a:xfrm flipH="1">
              <a:off x="2637" y="1668"/>
              <a:ext cx="168" cy="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97" name="Line 39"/>
            <p:cNvSpPr>
              <a:spLocks noChangeShapeType="1"/>
            </p:cNvSpPr>
            <p:nvPr/>
          </p:nvSpPr>
          <p:spPr bwMode="auto">
            <a:xfrm>
              <a:off x="2807" y="1668"/>
              <a:ext cx="173"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382" name="Group 40"/>
          <p:cNvGrpSpPr>
            <a:grpSpLocks/>
          </p:cNvGrpSpPr>
          <p:nvPr/>
        </p:nvGrpSpPr>
        <p:grpSpPr bwMode="auto">
          <a:xfrm>
            <a:off x="5268913" y="6237288"/>
            <a:ext cx="544512" cy="257175"/>
            <a:chOff x="2637" y="1668"/>
            <a:chExt cx="343" cy="162"/>
          </a:xfrm>
        </p:grpSpPr>
        <p:sp>
          <p:nvSpPr>
            <p:cNvPr id="15392" name="Line 41"/>
            <p:cNvSpPr>
              <a:spLocks noChangeShapeType="1"/>
            </p:cNvSpPr>
            <p:nvPr/>
          </p:nvSpPr>
          <p:spPr bwMode="auto">
            <a:xfrm>
              <a:off x="2805" y="1668"/>
              <a:ext cx="2"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93" name="Line 42"/>
            <p:cNvSpPr>
              <a:spLocks noChangeShapeType="1"/>
            </p:cNvSpPr>
            <p:nvPr/>
          </p:nvSpPr>
          <p:spPr bwMode="auto">
            <a:xfrm flipH="1">
              <a:off x="2637" y="1668"/>
              <a:ext cx="168" cy="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94" name="Line 43"/>
            <p:cNvSpPr>
              <a:spLocks noChangeShapeType="1"/>
            </p:cNvSpPr>
            <p:nvPr/>
          </p:nvSpPr>
          <p:spPr bwMode="auto">
            <a:xfrm>
              <a:off x="2807" y="1668"/>
              <a:ext cx="173"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383" name="Group 44"/>
          <p:cNvGrpSpPr>
            <a:grpSpLocks/>
          </p:cNvGrpSpPr>
          <p:nvPr/>
        </p:nvGrpSpPr>
        <p:grpSpPr bwMode="auto">
          <a:xfrm>
            <a:off x="7607300" y="6235700"/>
            <a:ext cx="544513" cy="257175"/>
            <a:chOff x="2637" y="1668"/>
            <a:chExt cx="343" cy="162"/>
          </a:xfrm>
        </p:grpSpPr>
        <p:sp>
          <p:nvSpPr>
            <p:cNvPr id="15389" name="Line 45"/>
            <p:cNvSpPr>
              <a:spLocks noChangeShapeType="1"/>
            </p:cNvSpPr>
            <p:nvPr/>
          </p:nvSpPr>
          <p:spPr bwMode="auto">
            <a:xfrm>
              <a:off x="2805" y="1668"/>
              <a:ext cx="2"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90" name="Line 46"/>
            <p:cNvSpPr>
              <a:spLocks noChangeShapeType="1"/>
            </p:cNvSpPr>
            <p:nvPr/>
          </p:nvSpPr>
          <p:spPr bwMode="auto">
            <a:xfrm flipH="1">
              <a:off x="2637" y="1668"/>
              <a:ext cx="168" cy="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91" name="Line 47"/>
            <p:cNvSpPr>
              <a:spLocks noChangeShapeType="1"/>
            </p:cNvSpPr>
            <p:nvPr/>
          </p:nvSpPr>
          <p:spPr bwMode="auto">
            <a:xfrm>
              <a:off x="2807" y="1668"/>
              <a:ext cx="173"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15384" name="Line 48"/>
          <p:cNvSpPr>
            <a:spLocks noChangeShapeType="1"/>
          </p:cNvSpPr>
          <p:nvPr/>
        </p:nvSpPr>
        <p:spPr bwMode="auto">
          <a:xfrm flipV="1">
            <a:off x="3108325" y="4859338"/>
            <a:ext cx="1520825" cy="6429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85" name="Line 49"/>
          <p:cNvSpPr>
            <a:spLocks noChangeShapeType="1"/>
          </p:cNvSpPr>
          <p:nvPr/>
        </p:nvSpPr>
        <p:spPr bwMode="auto">
          <a:xfrm>
            <a:off x="4641850" y="4859338"/>
            <a:ext cx="754063" cy="6556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86" name="Line 50"/>
          <p:cNvSpPr>
            <a:spLocks noChangeShapeType="1"/>
          </p:cNvSpPr>
          <p:nvPr/>
        </p:nvSpPr>
        <p:spPr bwMode="auto">
          <a:xfrm>
            <a:off x="4667250" y="4872038"/>
            <a:ext cx="3105150" cy="630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87" name="Text Box 51"/>
          <p:cNvSpPr txBox="1">
            <a:spLocks noChangeArrowheads="1"/>
          </p:cNvSpPr>
          <p:nvPr/>
        </p:nvSpPr>
        <p:spPr bwMode="auto">
          <a:xfrm>
            <a:off x="6600825" y="1116013"/>
            <a:ext cx="25431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Nie powinien podlegać kierownikom programów i przedsięwzięć</a:t>
            </a:r>
          </a:p>
        </p:txBody>
      </p:sp>
      <p:sp>
        <p:nvSpPr>
          <p:cNvPr id="15388" name="Line 52"/>
          <p:cNvSpPr>
            <a:spLocks noChangeShapeType="1"/>
          </p:cNvSpPr>
          <p:nvPr/>
        </p:nvSpPr>
        <p:spPr bwMode="auto">
          <a:xfrm flipH="1">
            <a:off x="7361238" y="2060575"/>
            <a:ext cx="420687" cy="2730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pl-PL" altLang="pl-PL" smtClean="0"/>
              <a:t>Funkcje osób pracujących nad oprogramowaniem</a:t>
            </a:r>
          </a:p>
        </p:txBody>
      </p:sp>
      <p:sp>
        <p:nvSpPr>
          <p:cNvPr id="16387" name="Text Box 3"/>
          <p:cNvSpPr txBox="1">
            <a:spLocks noChangeArrowheads="1"/>
          </p:cNvSpPr>
          <p:nvPr/>
        </p:nvSpPr>
        <p:spPr bwMode="auto">
          <a:xfrm>
            <a:off x="711200" y="1052513"/>
            <a:ext cx="8432800"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Kierownik programu/przedsięwzięcia</a:t>
            </a:r>
            <a:endParaRPr lang="pl-PL" altLang="pl-PL"/>
          </a:p>
          <a:p>
            <a:endParaRPr lang="pl-PL" altLang="pl-PL" sz="800"/>
          </a:p>
          <a:p>
            <a:r>
              <a:rPr lang="pl-PL" altLang="pl-PL" b="1"/>
              <a:t>Analityk</a:t>
            </a:r>
            <a:r>
              <a:rPr lang="pl-PL" altLang="pl-PL"/>
              <a:t> - osoba bezpośrednio kontaktująca się z klientem, której celem jest określenie wymagań i budowa modelu systemu</a:t>
            </a:r>
          </a:p>
          <a:p>
            <a:endParaRPr lang="pl-PL" altLang="pl-PL" sz="800"/>
          </a:p>
          <a:p>
            <a:r>
              <a:rPr lang="pl-PL" altLang="pl-PL" b="1"/>
              <a:t>Projektant</a:t>
            </a:r>
            <a:r>
              <a:rPr lang="pl-PL" altLang="pl-PL"/>
              <a:t> - osoba odpowiedzialna za realizację oprogramowania. Może posiadać bardziej wyspecjalizowane funkcje:</a:t>
            </a:r>
          </a:p>
          <a:p>
            <a:endParaRPr lang="pl-PL" altLang="pl-PL"/>
          </a:p>
          <a:p>
            <a:endParaRPr lang="pl-PL" altLang="pl-PL"/>
          </a:p>
          <a:p>
            <a:r>
              <a:rPr lang="pl-PL" altLang="pl-PL" b="1"/>
              <a:t>Programista</a:t>
            </a:r>
            <a:r>
              <a:rPr lang="pl-PL" altLang="pl-PL"/>
              <a:t> - osoba implementująca oprogramowanie</a:t>
            </a:r>
          </a:p>
          <a:p>
            <a:endParaRPr lang="pl-PL" altLang="pl-PL" sz="800"/>
          </a:p>
          <a:p>
            <a:r>
              <a:rPr lang="pl-PL" altLang="pl-PL" b="1"/>
              <a:t>Osoba wykonująca testy</a:t>
            </a:r>
            <a:endParaRPr lang="pl-PL" altLang="pl-PL"/>
          </a:p>
          <a:p>
            <a:endParaRPr lang="pl-PL" altLang="pl-PL" sz="800"/>
          </a:p>
          <a:p>
            <a:r>
              <a:rPr lang="pl-PL" altLang="pl-PL" b="1"/>
              <a:t>Osoba odpowiedzialna za konserwację oprogramowania</a:t>
            </a:r>
            <a:endParaRPr lang="pl-PL" altLang="pl-PL"/>
          </a:p>
          <a:p>
            <a:endParaRPr lang="pl-PL" altLang="pl-PL" sz="800"/>
          </a:p>
          <a:p>
            <a:r>
              <a:rPr lang="pl-PL" altLang="pl-PL" b="1"/>
              <a:t>Ekspert metodyczny</a:t>
            </a:r>
            <a:r>
              <a:rPr lang="pl-PL" altLang="pl-PL"/>
              <a:t> - osoba szczególnie dobrze znająca stosowaną metodykę</a:t>
            </a:r>
          </a:p>
          <a:p>
            <a:endParaRPr lang="pl-PL" altLang="pl-PL" sz="800"/>
          </a:p>
          <a:p>
            <a:r>
              <a:rPr lang="pl-PL" altLang="pl-PL" b="1"/>
              <a:t>Ekspert techniczny</a:t>
            </a:r>
            <a:r>
              <a:rPr lang="pl-PL" altLang="pl-PL"/>
              <a:t> - osoba szczególnie dobrze znająca sprzęt i narzędzia</a:t>
            </a:r>
          </a:p>
        </p:txBody>
      </p:sp>
      <p:sp>
        <p:nvSpPr>
          <p:cNvPr id="16388" name="Text Box 4"/>
          <p:cNvSpPr txBox="1">
            <a:spLocks noChangeArrowheads="1"/>
          </p:cNvSpPr>
          <p:nvPr/>
        </p:nvSpPr>
        <p:spPr bwMode="auto">
          <a:xfrm>
            <a:off x="1355725" y="2803525"/>
            <a:ext cx="3419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Tx/>
              <a:buChar char="•"/>
            </a:pPr>
            <a:r>
              <a:rPr lang="pl-PL" altLang="pl-PL" sz="1800"/>
              <a:t> Projektant interfejsu użytkownika</a:t>
            </a:r>
          </a:p>
          <a:p>
            <a:pPr>
              <a:buFontTx/>
              <a:buChar char="•"/>
            </a:pPr>
            <a:r>
              <a:rPr lang="pl-PL" altLang="pl-PL" sz="1800"/>
              <a:t> Projektant bazy danych</a:t>
            </a:r>
          </a:p>
        </p:txBody>
      </p:sp>
      <p:sp>
        <p:nvSpPr>
          <p:cNvPr id="16389" name="AutoShape 5"/>
          <p:cNvSpPr>
            <a:spLocks noChangeArrowheads="1"/>
          </p:cNvSpPr>
          <p:nvPr/>
        </p:nvSpPr>
        <p:spPr bwMode="auto">
          <a:xfrm>
            <a:off x="274638" y="34591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0" name="AutoShape 6"/>
          <p:cNvSpPr>
            <a:spLocks noChangeArrowheads="1"/>
          </p:cNvSpPr>
          <p:nvPr/>
        </p:nvSpPr>
        <p:spPr bwMode="auto">
          <a:xfrm>
            <a:off x="274638" y="113347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1" name="AutoShape 7"/>
          <p:cNvSpPr>
            <a:spLocks noChangeArrowheads="1"/>
          </p:cNvSpPr>
          <p:nvPr/>
        </p:nvSpPr>
        <p:spPr bwMode="auto">
          <a:xfrm>
            <a:off x="274638" y="431323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2" name="AutoShape 8"/>
          <p:cNvSpPr>
            <a:spLocks noChangeArrowheads="1"/>
          </p:cNvSpPr>
          <p:nvPr/>
        </p:nvSpPr>
        <p:spPr bwMode="auto">
          <a:xfrm>
            <a:off x="274638" y="389731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3" name="AutoShape 9"/>
          <p:cNvSpPr>
            <a:spLocks noChangeArrowheads="1"/>
          </p:cNvSpPr>
          <p:nvPr/>
        </p:nvSpPr>
        <p:spPr bwMode="auto">
          <a:xfrm>
            <a:off x="274638" y="518318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4" name="AutoShape 10"/>
          <p:cNvSpPr>
            <a:spLocks noChangeArrowheads="1"/>
          </p:cNvSpPr>
          <p:nvPr/>
        </p:nvSpPr>
        <p:spPr bwMode="auto">
          <a:xfrm>
            <a:off x="274638" y="47418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5" name="AutoShape 11"/>
          <p:cNvSpPr>
            <a:spLocks noChangeArrowheads="1"/>
          </p:cNvSpPr>
          <p:nvPr/>
        </p:nvSpPr>
        <p:spPr bwMode="auto">
          <a:xfrm>
            <a:off x="274638" y="153352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6" name="AutoShape 12"/>
          <p:cNvSpPr>
            <a:spLocks noChangeArrowheads="1"/>
          </p:cNvSpPr>
          <p:nvPr/>
        </p:nvSpPr>
        <p:spPr bwMode="auto">
          <a:xfrm>
            <a:off x="274638" y="224313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397" name="Text Box 13"/>
          <p:cNvSpPr txBox="1">
            <a:spLocks noChangeArrowheads="1"/>
          </p:cNvSpPr>
          <p:nvPr/>
        </p:nvSpPr>
        <p:spPr bwMode="auto">
          <a:xfrm>
            <a:off x="0" y="5688013"/>
            <a:ext cx="9144000" cy="928687"/>
          </a:xfrm>
          <a:prstGeom prst="rect">
            <a:avLst/>
          </a:prstGeom>
          <a:solidFill>
            <a:srgbClr val="FFFFCC"/>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t>Model analityk/projektant + programista</a:t>
            </a:r>
            <a:r>
              <a:rPr lang="pl-PL" altLang="pl-PL" sz="1800"/>
              <a:t>: funkcje analizy i projektu w jednych rękach, funkcje programisty dość niskiego poziomu. W warunkach polskich model nie zdaje egzaminu.</a:t>
            </a:r>
          </a:p>
          <a:p>
            <a:r>
              <a:rPr lang="pl-PL" altLang="pl-PL" sz="1800" b="1"/>
              <a:t>Model analityk + projektant/programista</a:t>
            </a:r>
            <a:r>
              <a:rPr lang="pl-PL" altLang="pl-PL" sz="1800"/>
              <a:t>: Model bardziej realistyczny.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pl-PL" altLang="pl-PL" smtClean="0"/>
              <a:t>Organizacja zespołu programistycznego</a:t>
            </a:r>
          </a:p>
        </p:txBody>
      </p:sp>
      <p:grpSp>
        <p:nvGrpSpPr>
          <p:cNvPr id="17411" name="Group 3"/>
          <p:cNvGrpSpPr>
            <a:grpSpLocks/>
          </p:cNvGrpSpPr>
          <p:nvPr/>
        </p:nvGrpSpPr>
        <p:grpSpPr bwMode="auto">
          <a:xfrm>
            <a:off x="581025" y="1263650"/>
            <a:ext cx="2058988" cy="2139950"/>
            <a:chOff x="904" y="877"/>
            <a:chExt cx="1297" cy="1348"/>
          </a:xfrm>
        </p:grpSpPr>
        <p:sp>
          <p:nvSpPr>
            <p:cNvPr id="17434" name="Line 4"/>
            <p:cNvSpPr>
              <a:spLocks noChangeShapeType="1"/>
            </p:cNvSpPr>
            <p:nvPr/>
          </p:nvSpPr>
          <p:spPr bwMode="auto">
            <a:xfrm>
              <a:off x="1535" y="1044"/>
              <a:ext cx="39" cy="10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35" name="Line 5"/>
            <p:cNvSpPr>
              <a:spLocks noChangeShapeType="1"/>
            </p:cNvSpPr>
            <p:nvPr/>
          </p:nvSpPr>
          <p:spPr bwMode="auto">
            <a:xfrm flipH="1">
              <a:off x="1083" y="998"/>
              <a:ext cx="374" cy="21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36" name="Line 6"/>
            <p:cNvSpPr>
              <a:spLocks noChangeShapeType="1"/>
            </p:cNvSpPr>
            <p:nvPr/>
          </p:nvSpPr>
          <p:spPr bwMode="auto">
            <a:xfrm flipH="1">
              <a:off x="982" y="1348"/>
              <a:ext cx="31" cy="4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37" name="Line 7"/>
            <p:cNvSpPr>
              <a:spLocks noChangeShapeType="1"/>
            </p:cNvSpPr>
            <p:nvPr/>
          </p:nvSpPr>
          <p:spPr bwMode="auto">
            <a:xfrm>
              <a:off x="2049" y="1294"/>
              <a:ext cx="32" cy="4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38" name="Line 8"/>
            <p:cNvSpPr>
              <a:spLocks noChangeShapeType="1"/>
            </p:cNvSpPr>
            <p:nvPr/>
          </p:nvSpPr>
          <p:spPr bwMode="auto">
            <a:xfrm>
              <a:off x="1574" y="966"/>
              <a:ext cx="421" cy="21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39" name="Line 9"/>
            <p:cNvSpPr>
              <a:spLocks noChangeShapeType="1"/>
            </p:cNvSpPr>
            <p:nvPr/>
          </p:nvSpPr>
          <p:spPr bwMode="auto">
            <a:xfrm>
              <a:off x="1036" y="1870"/>
              <a:ext cx="468" cy="23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40" name="Line 10"/>
            <p:cNvSpPr>
              <a:spLocks noChangeShapeType="1"/>
            </p:cNvSpPr>
            <p:nvPr/>
          </p:nvSpPr>
          <p:spPr bwMode="auto">
            <a:xfrm flipH="1">
              <a:off x="1629" y="1831"/>
              <a:ext cx="436" cy="2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41" name="Line 11"/>
            <p:cNvSpPr>
              <a:spLocks noChangeShapeType="1"/>
            </p:cNvSpPr>
            <p:nvPr/>
          </p:nvSpPr>
          <p:spPr bwMode="auto">
            <a:xfrm>
              <a:off x="1107" y="1247"/>
              <a:ext cx="8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42" name="Line 12"/>
            <p:cNvSpPr>
              <a:spLocks noChangeShapeType="1"/>
            </p:cNvSpPr>
            <p:nvPr/>
          </p:nvSpPr>
          <p:spPr bwMode="auto">
            <a:xfrm>
              <a:off x="1107" y="1294"/>
              <a:ext cx="911" cy="4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43" name="Line 13"/>
            <p:cNvSpPr>
              <a:spLocks noChangeShapeType="1"/>
            </p:cNvSpPr>
            <p:nvPr/>
          </p:nvSpPr>
          <p:spPr bwMode="auto">
            <a:xfrm>
              <a:off x="1052" y="1333"/>
              <a:ext cx="522" cy="7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44" name="Line 14"/>
            <p:cNvSpPr>
              <a:spLocks noChangeShapeType="1"/>
            </p:cNvSpPr>
            <p:nvPr/>
          </p:nvSpPr>
          <p:spPr bwMode="auto">
            <a:xfrm flipH="1">
              <a:off x="1605" y="1270"/>
              <a:ext cx="398" cy="81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45" name="Line 15"/>
            <p:cNvSpPr>
              <a:spLocks noChangeShapeType="1"/>
            </p:cNvSpPr>
            <p:nvPr/>
          </p:nvSpPr>
          <p:spPr bwMode="auto">
            <a:xfrm flipH="1">
              <a:off x="1029" y="1278"/>
              <a:ext cx="974" cy="5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46" name="Line 16"/>
            <p:cNvSpPr>
              <a:spLocks noChangeShapeType="1"/>
            </p:cNvSpPr>
            <p:nvPr/>
          </p:nvSpPr>
          <p:spPr bwMode="auto">
            <a:xfrm flipH="1">
              <a:off x="1021" y="1029"/>
              <a:ext cx="467" cy="7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47" name="Line 17"/>
            <p:cNvSpPr>
              <a:spLocks noChangeShapeType="1"/>
            </p:cNvSpPr>
            <p:nvPr/>
          </p:nvSpPr>
          <p:spPr bwMode="auto">
            <a:xfrm>
              <a:off x="1551" y="1013"/>
              <a:ext cx="506" cy="70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48" name="Line 18"/>
            <p:cNvSpPr>
              <a:spLocks noChangeShapeType="1"/>
            </p:cNvSpPr>
            <p:nvPr/>
          </p:nvSpPr>
          <p:spPr bwMode="auto">
            <a:xfrm>
              <a:off x="1075" y="1800"/>
              <a:ext cx="10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2947" name="Oval 19"/>
            <p:cNvSpPr>
              <a:spLocks noChangeArrowheads="1"/>
            </p:cNvSpPr>
            <p:nvPr/>
          </p:nvSpPr>
          <p:spPr bwMode="auto">
            <a:xfrm>
              <a:off x="904" y="1738"/>
              <a:ext cx="180" cy="17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pl-PL"/>
            </a:p>
          </p:txBody>
        </p:sp>
        <p:sp>
          <p:nvSpPr>
            <p:cNvPr id="252948" name="Oval 20"/>
            <p:cNvSpPr>
              <a:spLocks noChangeArrowheads="1"/>
            </p:cNvSpPr>
            <p:nvPr/>
          </p:nvSpPr>
          <p:spPr bwMode="auto">
            <a:xfrm>
              <a:off x="1967" y="1141"/>
              <a:ext cx="180" cy="17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pl-PL"/>
            </a:p>
          </p:txBody>
        </p:sp>
        <p:sp>
          <p:nvSpPr>
            <p:cNvPr id="252949" name="Oval 21"/>
            <p:cNvSpPr>
              <a:spLocks noChangeArrowheads="1"/>
            </p:cNvSpPr>
            <p:nvPr/>
          </p:nvSpPr>
          <p:spPr bwMode="auto">
            <a:xfrm>
              <a:off x="930" y="1179"/>
              <a:ext cx="180" cy="17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pl-PL"/>
            </a:p>
          </p:txBody>
        </p:sp>
        <p:sp>
          <p:nvSpPr>
            <p:cNvPr id="252950" name="Oval 22"/>
            <p:cNvSpPr>
              <a:spLocks noChangeArrowheads="1"/>
            </p:cNvSpPr>
            <p:nvPr/>
          </p:nvSpPr>
          <p:spPr bwMode="auto">
            <a:xfrm>
              <a:off x="1432" y="877"/>
              <a:ext cx="180" cy="17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pl-PL"/>
            </a:p>
          </p:txBody>
        </p:sp>
        <p:sp>
          <p:nvSpPr>
            <p:cNvPr id="252951" name="Oval 23"/>
            <p:cNvSpPr>
              <a:spLocks noChangeArrowheads="1"/>
            </p:cNvSpPr>
            <p:nvPr/>
          </p:nvSpPr>
          <p:spPr bwMode="auto">
            <a:xfrm>
              <a:off x="2021" y="1685"/>
              <a:ext cx="180" cy="17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pl-PL"/>
            </a:p>
          </p:txBody>
        </p:sp>
        <p:sp>
          <p:nvSpPr>
            <p:cNvPr id="252952" name="Oval 24"/>
            <p:cNvSpPr>
              <a:spLocks noChangeArrowheads="1"/>
            </p:cNvSpPr>
            <p:nvPr/>
          </p:nvSpPr>
          <p:spPr bwMode="auto">
            <a:xfrm>
              <a:off x="1486" y="2054"/>
              <a:ext cx="180" cy="17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pl-PL"/>
            </a:p>
          </p:txBody>
        </p:sp>
      </p:grpSp>
      <p:sp>
        <p:nvSpPr>
          <p:cNvPr id="17412" name="Text Box 25"/>
          <p:cNvSpPr txBox="1">
            <a:spLocks noChangeArrowheads="1"/>
          </p:cNvSpPr>
          <p:nvPr/>
        </p:nvSpPr>
        <p:spPr bwMode="auto">
          <a:xfrm>
            <a:off x="514350" y="835025"/>
            <a:ext cx="2078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Struktura sieciowa</a:t>
            </a:r>
          </a:p>
        </p:txBody>
      </p:sp>
      <p:sp>
        <p:nvSpPr>
          <p:cNvPr id="17413" name="Text Box 26"/>
          <p:cNvSpPr txBox="1">
            <a:spLocks noChangeArrowheads="1"/>
          </p:cNvSpPr>
          <p:nvPr/>
        </p:nvSpPr>
        <p:spPr bwMode="auto">
          <a:xfrm>
            <a:off x="5657850" y="835025"/>
            <a:ext cx="238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Struktura gwiaździsta</a:t>
            </a:r>
          </a:p>
        </p:txBody>
      </p:sp>
      <p:grpSp>
        <p:nvGrpSpPr>
          <p:cNvPr id="17414" name="Group 27"/>
          <p:cNvGrpSpPr>
            <a:grpSpLocks/>
          </p:cNvGrpSpPr>
          <p:nvPr/>
        </p:nvGrpSpPr>
        <p:grpSpPr bwMode="auto">
          <a:xfrm>
            <a:off x="5900738" y="1263650"/>
            <a:ext cx="1931987" cy="1946275"/>
            <a:chOff x="3293" y="950"/>
            <a:chExt cx="1217" cy="1226"/>
          </a:xfrm>
        </p:grpSpPr>
        <p:grpSp>
          <p:nvGrpSpPr>
            <p:cNvPr id="17421" name="Group 28"/>
            <p:cNvGrpSpPr>
              <a:grpSpLocks/>
            </p:cNvGrpSpPr>
            <p:nvPr/>
          </p:nvGrpSpPr>
          <p:grpSpPr bwMode="auto">
            <a:xfrm>
              <a:off x="3293" y="1233"/>
              <a:ext cx="1217" cy="171"/>
              <a:chOff x="3286" y="1233"/>
              <a:chExt cx="1217" cy="171"/>
            </a:xfrm>
          </p:grpSpPr>
          <p:sp>
            <p:nvSpPr>
              <p:cNvPr id="252957" name="Oval 29"/>
              <p:cNvSpPr>
                <a:spLocks noChangeArrowheads="1"/>
              </p:cNvSpPr>
              <p:nvPr/>
            </p:nvSpPr>
            <p:spPr bwMode="auto">
              <a:xfrm>
                <a:off x="4323" y="1233"/>
                <a:ext cx="180" cy="17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pl-PL"/>
              </a:p>
            </p:txBody>
          </p:sp>
          <p:sp>
            <p:nvSpPr>
              <p:cNvPr id="252958" name="Oval 30"/>
              <p:cNvSpPr>
                <a:spLocks noChangeArrowheads="1"/>
              </p:cNvSpPr>
              <p:nvPr/>
            </p:nvSpPr>
            <p:spPr bwMode="auto">
              <a:xfrm>
                <a:off x="3286" y="1233"/>
                <a:ext cx="180" cy="17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pl-PL"/>
              </a:p>
            </p:txBody>
          </p:sp>
        </p:grpSp>
        <p:sp>
          <p:nvSpPr>
            <p:cNvPr id="252959" name="Oval 31"/>
            <p:cNvSpPr>
              <a:spLocks noChangeArrowheads="1"/>
            </p:cNvSpPr>
            <p:nvPr/>
          </p:nvSpPr>
          <p:spPr bwMode="auto">
            <a:xfrm>
              <a:off x="3812" y="950"/>
              <a:ext cx="180" cy="17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pl-PL"/>
            </a:p>
          </p:txBody>
        </p:sp>
        <p:grpSp>
          <p:nvGrpSpPr>
            <p:cNvPr id="17423" name="Group 32"/>
            <p:cNvGrpSpPr>
              <a:grpSpLocks/>
            </p:cNvGrpSpPr>
            <p:nvPr/>
          </p:nvGrpSpPr>
          <p:grpSpPr bwMode="auto">
            <a:xfrm>
              <a:off x="3386" y="2005"/>
              <a:ext cx="1032" cy="171"/>
              <a:chOff x="3486" y="2005"/>
              <a:chExt cx="1032" cy="171"/>
            </a:xfrm>
          </p:grpSpPr>
          <p:sp>
            <p:nvSpPr>
              <p:cNvPr id="252961" name="Oval 33"/>
              <p:cNvSpPr>
                <a:spLocks noChangeArrowheads="1"/>
              </p:cNvSpPr>
              <p:nvPr/>
            </p:nvSpPr>
            <p:spPr bwMode="auto">
              <a:xfrm>
                <a:off x="3486" y="2005"/>
                <a:ext cx="180" cy="17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pl-PL"/>
              </a:p>
            </p:txBody>
          </p:sp>
          <p:sp>
            <p:nvSpPr>
              <p:cNvPr id="252962" name="Oval 34"/>
              <p:cNvSpPr>
                <a:spLocks noChangeArrowheads="1"/>
              </p:cNvSpPr>
              <p:nvPr/>
            </p:nvSpPr>
            <p:spPr bwMode="auto">
              <a:xfrm>
                <a:off x="4338" y="2005"/>
                <a:ext cx="180" cy="171"/>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pl-PL"/>
              </a:p>
            </p:txBody>
          </p:sp>
        </p:grpSp>
        <p:sp>
          <p:nvSpPr>
            <p:cNvPr id="17424" name="Line 35"/>
            <p:cNvSpPr>
              <a:spLocks noChangeShapeType="1"/>
            </p:cNvSpPr>
            <p:nvPr/>
          </p:nvSpPr>
          <p:spPr bwMode="auto">
            <a:xfrm>
              <a:off x="3460" y="1356"/>
              <a:ext cx="382" cy="25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25" name="Line 36"/>
            <p:cNvSpPr>
              <a:spLocks noChangeShapeType="1"/>
            </p:cNvSpPr>
            <p:nvPr/>
          </p:nvSpPr>
          <p:spPr bwMode="auto">
            <a:xfrm>
              <a:off x="3982" y="1707"/>
              <a:ext cx="312"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26" name="Line 37"/>
            <p:cNvSpPr>
              <a:spLocks noChangeShapeType="1"/>
            </p:cNvSpPr>
            <p:nvPr/>
          </p:nvSpPr>
          <p:spPr bwMode="auto">
            <a:xfrm>
              <a:off x="3888" y="1091"/>
              <a:ext cx="0" cy="5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27" name="Line 38"/>
            <p:cNvSpPr>
              <a:spLocks noChangeShapeType="1"/>
            </p:cNvSpPr>
            <p:nvPr/>
          </p:nvSpPr>
          <p:spPr bwMode="auto">
            <a:xfrm flipH="1">
              <a:off x="3974" y="1348"/>
              <a:ext cx="390" cy="2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28" name="Line 39"/>
            <p:cNvSpPr>
              <a:spLocks noChangeShapeType="1"/>
            </p:cNvSpPr>
            <p:nvPr/>
          </p:nvSpPr>
          <p:spPr bwMode="auto">
            <a:xfrm flipH="1">
              <a:off x="3531" y="1714"/>
              <a:ext cx="311" cy="3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429" name="Oval 40"/>
            <p:cNvSpPr>
              <a:spLocks noChangeArrowheads="1"/>
            </p:cNvSpPr>
            <p:nvPr/>
          </p:nvSpPr>
          <p:spPr bwMode="auto">
            <a:xfrm>
              <a:off x="3812" y="1566"/>
              <a:ext cx="180" cy="171"/>
            </a:xfrm>
            <a:prstGeom prst="ellipse">
              <a:avLst/>
            </a:prstGeom>
            <a:gradFill rotWithShape="0">
              <a:gsLst>
                <a:gs pos="0">
                  <a:srgbClr val="2F61FF"/>
                </a:gs>
                <a:gs pos="100000">
                  <a:srgbClr val="162D76"/>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grpSp>
      <p:sp>
        <p:nvSpPr>
          <p:cNvPr id="17415" name="Text Box 41"/>
          <p:cNvSpPr txBox="1">
            <a:spLocks noChangeArrowheads="1"/>
          </p:cNvSpPr>
          <p:nvPr/>
        </p:nvSpPr>
        <p:spPr bwMode="auto">
          <a:xfrm>
            <a:off x="266700" y="3506788"/>
            <a:ext cx="4446588" cy="259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Zalety</a:t>
            </a:r>
            <a:r>
              <a:rPr lang="pl-PL" altLang="pl-PL"/>
              <a:t>:</a:t>
            </a:r>
          </a:p>
          <a:p>
            <a:r>
              <a:rPr lang="pl-PL" altLang="pl-PL" sz="1800"/>
              <a:t>Dzięki ścisłej współpracy członkowie zespołu wzajemnie kontrolują swoją pracę. Szybko osiągane są standardy jakości.</a:t>
            </a:r>
          </a:p>
          <a:p>
            <a:r>
              <a:rPr lang="pl-PL" altLang="pl-PL" sz="1800"/>
              <a:t>Umożliwia realizację idei wspólnego programowania</a:t>
            </a:r>
          </a:p>
          <a:p>
            <a:r>
              <a:rPr lang="pl-PL" altLang="pl-PL" sz="1800"/>
              <a:t>Ponieważ praca członków zespołu jest znana dla innych członków, łatwo mogą oni przejąć obowiązki pracownika, który opuścił zespół.</a:t>
            </a:r>
          </a:p>
        </p:txBody>
      </p:sp>
      <p:sp>
        <p:nvSpPr>
          <p:cNvPr id="17416" name="Text Box 42"/>
          <p:cNvSpPr txBox="1">
            <a:spLocks noChangeArrowheads="1"/>
          </p:cNvSpPr>
          <p:nvPr/>
        </p:nvSpPr>
        <p:spPr bwMode="auto">
          <a:xfrm>
            <a:off x="0" y="6192838"/>
            <a:ext cx="5092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Struktura sieciowa nie może liczyć więcej niż 8 osób.</a:t>
            </a:r>
          </a:p>
        </p:txBody>
      </p:sp>
      <p:sp>
        <p:nvSpPr>
          <p:cNvPr id="17417" name="AutoShape 43"/>
          <p:cNvSpPr>
            <a:spLocks noChangeArrowheads="1"/>
          </p:cNvSpPr>
          <p:nvPr/>
        </p:nvSpPr>
        <p:spPr bwMode="auto">
          <a:xfrm>
            <a:off x="0" y="384016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18" name="AutoShape 44"/>
          <p:cNvSpPr>
            <a:spLocks noChangeArrowheads="1"/>
          </p:cNvSpPr>
          <p:nvPr/>
        </p:nvSpPr>
        <p:spPr bwMode="auto">
          <a:xfrm>
            <a:off x="0" y="522763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19" name="AutoShape 45"/>
          <p:cNvSpPr>
            <a:spLocks noChangeArrowheads="1"/>
          </p:cNvSpPr>
          <p:nvPr/>
        </p:nvSpPr>
        <p:spPr bwMode="auto">
          <a:xfrm>
            <a:off x="0" y="465137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20" name="Text Box 46"/>
          <p:cNvSpPr txBox="1">
            <a:spLocks noChangeArrowheads="1"/>
          </p:cNvSpPr>
          <p:nvPr/>
        </p:nvSpPr>
        <p:spPr bwMode="auto">
          <a:xfrm>
            <a:off x="5005388" y="3800475"/>
            <a:ext cx="4138612" cy="239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Jest przydatna wtedy, gdy w skład zespołu wchodzi wielu niedoświadczonych pracowników. Szef kontroluje i koordynuje pracę.</a:t>
            </a:r>
          </a:p>
          <a:p>
            <a:r>
              <a:rPr lang="pl-PL" altLang="pl-PL" sz="1800"/>
              <a:t>Wielkość zespołu może być znacznie większa niż w strukturze sieciowej.</a:t>
            </a:r>
          </a:p>
          <a:p>
            <a:endParaRPr lang="pl-PL" altLang="pl-PL" sz="700"/>
          </a:p>
          <a:p>
            <a:r>
              <a:rPr lang="pl-PL" altLang="pl-PL" sz="1800"/>
              <a:t>Duże problemy w momencie odejścia szefa zespołu.</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pl-PL" altLang="pl-PL" smtClean="0"/>
              <a:t>Zapewnianie jakości</a:t>
            </a:r>
          </a:p>
        </p:txBody>
      </p:sp>
      <p:sp>
        <p:nvSpPr>
          <p:cNvPr id="18435" name="Text Box 3"/>
          <p:cNvSpPr txBox="1">
            <a:spLocks noChangeArrowheads="1"/>
          </p:cNvSpPr>
          <p:nvPr/>
        </p:nvSpPr>
        <p:spPr bwMode="auto">
          <a:xfrm>
            <a:off x="271463" y="815975"/>
            <a:ext cx="8840787"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solidFill>
                  <a:srgbClr val="FF0000"/>
                </a:solidFill>
              </a:rPr>
              <a:t>Nie powinno być utożsamiane z testowaniem oprogramowania i pomiarami dokonywanymi na gotowym oprogramowaniu.</a:t>
            </a:r>
          </a:p>
        </p:txBody>
      </p:sp>
      <p:sp>
        <p:nvSpPr>
          <p:cNvPr id="17414" name="Text Box 6"/>
          <p:cNvSpPr txBox="1">
            <a:spLocks noChangeArrowheads="1"/>
          </p:cNvSpPr>
          <p:nvPr/>
        </p:nvSpPr>
        <p:spPr bwMode="auto">
          <a:xfrm>
            <a:off x="303213" y="3300413"/>
            <a:ext cx="8840787" cy="298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marL="342900" indent="-342900">
              <a:spcAft>
                <a:spcPts val="600"/>
              </a:spcAft>
              <a:buFont typeface="Arial" panose="020B0604020202020204" pitchFamily="34" charset="0"/>
              <a:buChar char="•"/>
              <a:defRPr/>
            </a:pPr>
            <a:r>
              <a:rPr lang="pl-PL" altLang="pl-PL" sz="2400" b="1" dirty="0" smtClean="0"/>
              <a:t>Kryteria jakości: </a:t>
            </a:r>
            <a:r>
              <a:rPr lang="pl-PL" altLang="pl-PL" sz="2400" dirty="0"/>
              <a:t>z</a:t>
            </a:r>
            <a:r>
              <a:rPr lang="pl-PL" altLang="pl-PL" sz="2400" dirty="0" smtClean="0"/>
              <a:t>godność z wymaganiami użytkownika, efektywność, łatwość konserwacji, ergonomiczność</a:t>
            </a:r>
          </a:p>
          <a:p>
            <a:pPr marL="342900" indent="-342900">
              <a:spcAft>
                <a:spcPts val="600"/>
              </a:spcAft>
              <a:buFont typeface="Arial" panose="020B0604020202020204" pitchFamily="34" charset="0"/>
              <a:buChar char="•"/>
              <a:defRPr/>
            </a:pPr>
            <a:r>
              <a:rPr lang="pl-PL" altLang="pl-PL" sz="2400" dirty="0" smtClean="0"/>
              <a:t>Na jakość oprogramowania wpływają działania podejmowane we wszystkich fazach jego życia.</a:t>
            </a:r>
          </a:p>
          <a:p>
            <a:pPr marL="342900" indent="-342900">
              <a:spcAft>
                <a:spcPts val="600"/>
              </a:spcAft>
              <a:buFont typeface="Arial" panose="020B0604020202020204" pitchFamily="34" charset="0"/>
              <a:buChar char="•"/>
              <a:defRPr/>
            </a:pPr>
            <a:r>
              <a:rPr lang="pl-PL" altLang="pl-PL" sz="2400" dirty="0" smtClean="0"/>
              <a:t>Istotne jest określenie kryteriów jakości i ich priorytetu. </a:t>
            </a:r>
          </a:p>
          <a:p>
            <a:pPr marL="342900" indent="-342900">
              <a:spcAft>
                <a:spcPts val="600"/>
              </a:spcAft>
              <a:buFont typeface="Arial" panose="020B0604020202020204" pitchFamily="34" charset="0"/>
              <a:buChar char="•"/>
              <a:defRPr/>
            </a:pPr>
            <a:r>
              <a:rPr lang="pl-PL" altLang="pl-PL" sz="2400" dirty="0" smtClean="0"/>
              <a:t>Kryteria te powinny być zawarte w dokumencie zwanym </a:t>
            </a:r>
          </a:p>
          <a:p>
            <a:pPr>
              <a:spcAft>
                <a:spcPts val="600"/>
              </a:spcAft>
              <a:defRPr/>
            </a:pPr>
            <a:r>
              <a:rPr lang="pl-PL" altLang="pl-PL" sz="2400" dirty="0" smtClean="0"/>
              <a:t>	</a:t>
            </a:r>
            <a:r>
              <a:rPr lang="pl-PL" altLang="pl-PL" sz="2400" b="1" dirty="0" smtClean="0">
                <a:solidFill>
                  <a:srgbClr val="FF0000"/>
                </a:solidFill>
              </a:rPr>
              <a:t>planem jakości</a:t>
            </a:r>
            <a:r>
              <a:rPr lang="pl-PL" altLang="pl-PL" sz="2400" dirty="0" smtClean="0"/>
              <a:t>.</a:t>
            </a:r>
          </a:p>
        </p:txBody>
      </p:sp>
      <p:sp>
        <p:nvSpPr>
          <p:cNvPr id="18437" name="pole tekstowe 1"/>
          <p:cNvSpPr txBox="1">
            <a:spLocks noChangeArrowheads="1"/>
          </p:cNvSpPr>
          <p:nvPr/>
        </p:nvSpPr>
        <p:spPr bwMode="auto">
          <a:xfrm>
            <a:off x="271463" y="1558925"/>
            <a:ext cx="88407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a:t>Podejście procesowe </a:t>
            </a:r>
            <a:r>
              <a:rPr lang="pl-PL" altLang="pl-PL" sz="2400"/>
              <a:t>(dyscyplina wytwarzania)</a:t>
            </a:r>
            <a:r>
              <a:rPr lang="pl-PL" altLang="pl-PL" sz="2400" b="1"/>
              <a:t>:</a:t>
            </a:r>
          </a:p>
          <a:p>
            <a:r>
              <a:rPr lang="pl-PL" altLang="pl-PL" sz="2400"/>
              <a:t>Jakość produktu jest związana z jakością procesu, który go wytwarza. </a:t>
            </a:r>
          </a:p>
          <a:p>
            <a:r>
              <a:rPr lang="pl-PL" altLang="pl-PL" sz="2400"/>
              <a:t>Na tym założeniu oparte są standardy jakości, takie jak ISO 9000, Prince-2, itd.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pl-PL" altLang="pl-PL" smtClean="0"/>
              <a:t>Poziomy rozwoju firmy programistycznej</a:t>
            </a:r>
          </a:p>
        </p:txBody>
      </p:sp>
      <p:sp>
        <p:nvSpPr>
          <p:cNvPr id="19459" name="Text Box 3"/>
          <p:cNvSpPr txBox="1">
            <a:spLocks noChangeArrowheads="1"/>
          </p:cNvSpPr>
          <p:nvPr/>
        </p:nvSpPr>
        <p:spPr bwMode="auto">
          <a:xfrm>
            <a:off x="341313" y="1012825"/>
            <a:ext cx="8318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Pięć poziomów rozwoju organizacji z punktu widzenia dojrzałości procesu:</a:t>
            </a:r>
          </a:p>
        </p:txBody>
      </p:sp>
      <p:sp>
        <p:nvSpPr>
          <p:cNvPr id="19460" name="Text Box 4"/>
          <p:cNvSpPr txBox="1">
            <a:spLocks noChangeArrowheads="1"/>
          </p:cNvSpPr>
          <p:nvPr/>
        </p:nvSpPr>
        <p:spPr bwMode="auto">
          <a:xfrm>
            <a:off x="538163" y="1557338"/>
            <a:ext cx="8605837"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Początkowy</a:t>
            </a:r>
            <a:r>
              <a:rPr lang="pl-PL" altLang="pl-PL"/>
              <a:t>. Na tym poziomie nie istnieją żadne standardy procesu. Decyzje są podejmowane </a:t>
            </a:r>
            <a:r>
              <a:rPr lang="pl-PL" altLang="pl-PL" i="1"/>
              <a:t>ad hoc</a:t>
            </a:r>
            <a:r>
              <a:rPr lang="pl-PL" altLang="pl-PL"/>
              <a:t>. Ten poziom mogą mieć również firmy o dobrym zaawansowaniu technicznym.</a:t>
            </a:r>
          </a:p>
          <a:p>
            <a:r>
              <a:rPr lang="pl-PL" altLang="pl-PL" b="1"/>
              <a:t>Powtarzalny</a:t>
            </a:r>
            <a:r>
              <a:rPr lang="pl-PL" altLang="pl-PL"/>
              <a:t>. Poszczególne przedsięwzięcia wykonywane sa w podobny sposób. W firmie istnieje co do tego zgoda, można więc mówić o pewnym standardzie firmy, które są jednak standardami </a:t>
            </a:r>
            <a:r>
              <a:rPr lang="pl-PL" altLang="pl-PL" i="1"/>
              <a:t>de facto</a:t>
            </a:r>
            <a:r>
              <a:rPr lang="pl-PL" altLang="pl-PL"/>
              <a:t>. Standardy te nie są udokumentowane. Nie istnieją ścisłe procedury kontroli.</a:t>
            </a:r>
          </a:p>
          <a:p>
            <a:r>
              <a:rPr lang="pl-PL" altLang="pl-PL" b="1"/>
              <a:t>Zarządzany</a:t>
            </a:r>
            <a:r>
              <a:rPr lang="pl-PL" altLang="pl-PL"/>
              <a:t>. Standardy postępowania są dobrze zdefiniowane i sformalizowane.</a:t>
            </a:r>
          </a:p>
          <a:p>
            <a:r>
              <a:rPr lang="pl-PL" altLang="pl-PL"/>
              <a:t>Istnieje ścisła kontrola przestrzegania standardów. Są osoby odpowiedzialne za opracowanie i uaktualnianie standardów.</a:t>
            </a:r>
          </a:p>
          <a:p>
            <a:r>
              <a:rPr lang="pl-PL" altLang="pl-PL" b="1"/>
              <a:t>Mierzony</a:t>
            </a:r>
            <a:r>
              <a:rPr lang="pl-PL" altLang="pl-PL"/>
              <a:t>. Proces nie tylko podlega kontroli na zgodność ze standardami, ale jest mierzony w sposób ilościowy. Mierzona jest np. wydajność. Wyniki są wykorzystywane do poprawy sposobów realizacji przyszłych przedsięwzięć.</a:t>
            </a:r>
          </a:p>
          <a:p>
            <a:r>
              <a:rPr lang="pl-PL" altLang="pl-PL" b="1"/>
              <a:t>Optymalizowany</a:t>
            </a:r>
            <a:r>
              <a:rPr lang="pl-PL" altLang="pl-PL"/>
              <a:t>. Standardy są w ciągły sposób uaktualniane tak, aby uwzględnić doświadczenia w przyszłych przedsięwzięciach. Standardy zawierają elementy pozwalające na dostrojenie procesu do aktualnych potrzeb.</a:t>
            </a:r>
          </a:p>
        </p:txBody>
      </p:sp>
      <p:sp>
        <p:nvSpPr>
          <p:cNvPr id="19461" name="AutoShape 5"/>
          <p:cNvSpPr>
            <a:spLocks noChangeArrowheads="1"/>
          </p:cNvSpPr>
          <p:nvPr/>
        </p:nvSpPr>
        <p:spPr bwMode="auto">
          <a:xfrm>
            <a:off x="187325" y="554196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9462" name="AutoShape 6"/>
          <p:cNvSpPr>
            <a:spLocks noChangeArrowheads="1"/>
          </p:cNvSpPr>
          <p:nvPr/>
        </p:nvSpPr>
        <p:spPr bwMode="auto">
          <a:xfrm>
            <a:off x="187325" y="374015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9463" name="AutoShape 7"/>
          <p:cNvSpPr>
            <a:spLocks noChangeArrowheads="1"/>
          </p:cNvSpPr>
          <p:nvPr/>
        </p:nvSpPr>
        <p:spPr bwMode="auto">
          <a:xfrm>
            <a:off x="187325" y="159702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9464" name="AutoShape 8"/>
          <p:cNvSpPr>
            <a:spLocks noChangeArrowheads="1"/>
          </p:cNvSpPr>
          <p:nvPr/>
        </p:nvSpPr>
        <p:spPr bwMode="auto">
          <a:xfrm>
            <a:off x="187325" y="25400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9465" name="AutoShape 9"/>
          <p:cNvSpPr>
            <a:spLocks noChangeArrowheads="1"/>
          </p:cNvSpPr>
          <p:nvPr/>
        </p:nvSpPr>
        <p:spPr bwMode="auto">
          <a:xfrm>
            <a:off x="187325" y="46228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pl-PL" altLang="pl-PL" smtClean="0"/>
              <a:t>Dokumentacja procesu wytwarzania</a:t>
            </a:r>
          </a:p>
        </p:txBody>
      </p:sp>
      <p:sp>
        <p:nvSpPr>
          <p:cNvPr id="20483" name="Text Box 3"/>
          <p:cNvSpPr txBox="1">
            <a:spLocks noChangeArrowheads="1"/>
          </p:cNvSpPr>
          <p:nvPr/>
        </p:nvSpPr>
        <p:spPr bwMode="auto">
          <a:xfrm>
            <a:off x="723900" y="871538"/>
            <a:ext cx="84201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solidFill>
                  <a:srgbClr val="FF0000"/>
                </a:solidFill>
              </a:rPr>
              <a:t>Podlega sformalizowanemu zarządzaniu konfiguracją oprogramowania.</a:t>
            </a:r>
          </a:p>
          <a:p>
            <a:r>
              <a:rPr lang="pl-PL" altLang="pl-PL"/>
              <a:t>W trakcie trwania przedsięwzięcia powstają następujące dokumenty:</a:t>
            </a:r>
          </a:p>
          <a:p>
            <a:pPr>
              <a:buFontTx/>
              <a:buChar char="•"/>
            </a:pPr>
            <a:r>
              <a:rPr lang="pl-PL" altLang="pl-PL"/>
              <a:t> Dokumentacja procesu produkcji oprogramowania.</a:t>
            </a:r>
          </a:p>
          <a:p>
            <a:pPr>
              <a:buFontTx/>
              <a:buChar char="•"/>
            </a:pPr>
            <a:r>
              <a:rPr lang="pl-PL" altLang="pl-PL"/>
              <a:t> Dokumentacja techniczna opisująca wytworzony produkt.</a:t>
            </a:r>
          </a:p>
        </p:txBody>
      </p:sp>
      <p:sp>
        <p:nvSpPr>
          <p:cNvPr id="20484" name="Text Box 4"/>
          <p:cNvSpPr txBox="1">
            <a:spLocks noChangeArrowheads="1"/>
          </p:cNvSpPr>
          <p:nvPr/>
        </p:nvSpPr>
        <p:spPr bwMode="auto">
          <a:xfrm>
            <a:off x="723900" y="2722563"/>
            <a:ext cx="842010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Plany, szacunki, harmonogramy</a:t>
            </a:r>
            <a:r>
              <a:rPr lang="pl-PL" altLang="pl-PL"/>
              <a:t> - dokumenty tworzone przez kierownictwo przedsięwzięcia Odbiorcami ich są przełożeni wyższego szczebla. Zaakceptowane dokumenty tego typu pełnia rolę poleceń dla wykonawców.</a:t>
            </a:r>
          </a:p>
          <a:p>
            <a:endParaRPr lang="pl-PL" altLang="pl-PL" sz="800"/>
          </a:p>
          <a:p>
            <a:r>
              <a:rPr lang="pl-PL" altLang="pl-PL" b="1"/>
              <a:t>Raporty</a:t>
            </a:r>
            <a:r>
              <a:rPr lang="pl-PL" altLang="pl-PL"/>
              <a:t> - Dokumenty przygotowywane przez kierowników dla przełożonych. Opisują przebieg i rezultaty prac.</a:t>
            </a:r>
          </a:p>
          <a:p>
            <a:endParaRPr lang="pl-PL" altLang="pl-PL" sz="800"/>
          </a:p>
          <a:p>
            <a:r>
              <a:rPr lang="pl-PL" altLang="pl-PL" b="1"/>
              <a:t>Standardy</a:t>
            </a:r>
            <a:r>
              <a:rPr lang="pl-PL" altLang="pl-PL"/>
              <a:t> - dokumenty opisujące pożądany sposób realizacji</a:t>
            </a:r>
          </a:p>
          <a:p>
            <a:endParaRPr lang="pl-PL" altLang="pl-PL" sz="800"/>
          </a:p>
          <a:p>
            <a:r>
              <a:rPr lang="pl-PL" altLang="pl-PL" b="1"/>
              <a:t>Dokumenty robocze</a:t>
            </a:r>
            <a:r>
              <a:rPr lang="pl-PL" altLang="pl-PL"/>
              <a:t> - rozmaite dokumenty zawierające propozycje rozwiązań. Twórcami są członkowie zespołu. Zaakceptowane mogą stać się standardami.</a:t>
            </a:r>
          </a:p>
          <a:p>
            <a:endParaRPr lang="pl-PL" altLang="pl-PL" sz="800"/>
          </a:p>
          <a:p>
            <a:r>
              <a:rPr lang="pl-PL" altLang="pl-PL" b="1"/>
              <a:t>Komunikaty</a:t>
            </a:r>
            <a:r>
              <a:rPr lang="pl-PL" altLang="pl-PL"/>
              <a:t> - rozmaite, z reguły krótkie dokumenty służące do wymiany informacji pomiędzy członkami zespołu.</a:t>
            </a:r>
          </a:p>
        </p:txBody>
      </p:sp>
      <p:sp>
        <p:nvSpPr>
          <p:cNvPr id="20485" name="Text Box 5"/>
          <p:cNvSpPr txBox="1">
            <a:spLocks noChangeArrowheads="1"/>
          </p:cNvSpPr>
          <p:nvPr/>
        </p:nvSpPr>
        <p:spPr bwMode="auto">
          <a:xfrm>
            <a:off x="723900" y="2293938"/>
            <a:ext cx="2770188" cy="409575"/>
          </a:xfrm>
          <a:prstGeom prst="rect">
            <a:avLst/>
          </a:prstGeom>
          <a:solidFill>
            <a:schemeClr val="accent1"/>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Dokumentacja procesu</a:t>
            </a:r>
            <a:r>
              <a:rPr lang="pl-PL" altLang="pl-PL"/>
              <a:t>:</a:t>
            </a:r>
          </a:p>
        </p:txBody>
      </p:sp>
      <p:sp>
        <p:nvSpPr>
          <p:cNvPr id="20486" name="AutoShape 6"/>
          <p:cNvSpPr>
            <a:spLocks noChangeArrowheads="1"/>
          </p:cNvSpPr>
          <p:nvPr/>
        </p:nvSpPr>
        <p:spPr bwMode="auto">
          <a:xfrm>
            <a:off x="230188" y="570230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0487" name="AutoShape 7"/>
          <p:cNvSpPr>
            <a:spLocks noChangeArrowheads="1"/>
          </p:cNvSpPr>
          <p:nvPr/>
        </p:nvSpPr>
        <p:spPr bwMode="auto">
          <a:xfrm>
            <a:off x="230188" y="448310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0488" name="AutoShape 8"/>
          <p:cNvSpPr>
            <a:spLocks noChangeArrowheads="1"/>
          </p:cNvSpPr>
          <p:nvPr/>
        </p:nvSpPr>
        <p:spPr bwMode="auto">
          <a:xfrm>
            <a:off x="231775" y="274637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0489" name="AutoShape 9"/>
          <p:cNvSpPr>
            <a:spLocks noChangeArrowheads="1"/>
          </p:cNvSpPr>
          <p:nvPr/>
        </p:nvSpPr>
        <p:spPr bwMode="auto">
          <a:xfrm>
            <a:off x="230188" y="38274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0490" name="AutoShape 10"/>
          <p:cNvSpPr>
            <a:spLocks noChangeArrowheads="1"/>
          </p:cNvSpPr>
          <p:nvPr/>
        </p:nvSpPr>
        <p:spPr bwMode="auto">
          <a:xfrm>
            <a:off x="230188" y="499268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pl-PL" altLang="pl-PL" smtClean="0"/>
              <a:t>Dokumentacja techniczna</a:t>
            </a:r>
          </a:p>
        </p:txBody>
      </p:sp>
      <p:sp>
        <p:nvSpPr>
          <p:cNvPr id="21507" name="Text Box 3"/>
          <p:cNvSpPr txBox="1">
            <a:spLocks noChangeArrowheads="1"/>
          </p:cNvSpPr>
          <p:nvPr/>
        </p:nvSpPr>
        <p:spPr bwMode="auto">
          <a:xfrm>
            <a:off x="390525" y="1373188"/>
            <a:ext cx="87296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Dokumentacja techniczna przed oddaniem oprogramowania do eksploatacji powinna być poddana weryfikacji celem wyeliminowania błędów i nieścisłości.</a:t>
            </a:r>
          </a:p>
        </p:txBody>
      </p:sp>
      <p:sp>
        <p:nvSpPr>
          <p:cNvPr id="21508" name="Text Box 4"/>
          <p:cNvSpPr txBox="1">
            <a:spLocks noChangeArrowheads="1"/>
          </p:cNvSpPr>
          <p:nvPr/>
        </p:nvSpPr>
        <p:spPr bwMode="auto">
          <a:xfrm>
            <a:off x="687388" y="2246313"/>
            <a:ext cx="8456612"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Istotne jest wypracowanie w firmie standardów dokumentacji technicznej:</a:t>
            </a:r>
          </a:p>
          <a:p>
            <a:endParaRPr lang="pl-PL" altLang="pl-PL"/>
          </a:p>
          <a:p>
            <a:r>
              <a:rPr lang="pl-PL" altLang="pl-PL"/>
              <a:t>Procesów wytwarzania dokumentacji: tworzenia wstępnej wersji dokumentów, wygładzania, drukowania, powielania, oprawiania, wprowadzania zmian w istniejących dokumentach. Konieczne jest ścisłe określenie odpowiedzialnych za to osób.</a:t>
            </a:r>
          </a:p>
          <a:p>
            <a:endParaRPr lang="pl-PL" altLang="pl-PL"/>
          </a:p>
          <a:p>
            <a:r>
              <a:rPr lang="pl-PL" altLang="pl-PL"/>
              <a:t>Treści i formy dokumentów: strona tytułowa, spis treści, budowa rozdziałów, podrozdziałów i sekcji, indeks, słownik.</a:t>
            </a:r>
          </a:p>
          <a:p>
            <a:endParaRPr lang="pl-PL" altLang="pl-PL"/>
          </a:p>
          <a:p>
            <a:r>
              <a:rPr lang="pl-PL" altLang="pl-PL"/>
              <a:t>Sposobu dostępu do dokumentacji: niezbędne jest stworzenie rodzaju biblioteki dokumentów technicznych, z zapewnieniem sprawnego dostępu do dowolnego dokumentu.</a:t>
            </a:r>
          </a:p>
        </p:txBody>
      </p:sp>
      <p:sp>
        <p:nvSpPr>
          <p:cNvPr id="21509" name="AutoShape 5"/>
          <p:cNvSpPr>
            <a:spLocks noChangeArrowheads="1"/>
          </p:cNvSpPr>
          <p:nvPr/>
        </p:nvSpPr>
        <p:spPr bwMode="auto">
          <a:xfrm>
            <a:off x="266700" y="532606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1510" name="AutoShape 6"/>
          <p:cNvSpPr>
            <a:spLocks noChangeArrowheads="1"/>
          </p:cNvSpPr>
          <p:nvPr/>
        </p:nvSpPr>
        <p:spPr bwMode="auto">
          <a:xfrm>
            <a:off x="268288" y="287020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1511" name="AutoShape 7"/>
          <p:cNvSpPr>
            <a:spLocks noChangeArrowheads="1"/>
          </p:cNvSpPr>
          <p:nvPr/>
        </p:nvSpPr>
        <p:spPr bwMode="auto">
          <a:xfrm>
            <a:off x="268288" y="444182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pl-PL" altLang="pl-PL" smtClean="0"/>
              <a:t>Plan wykładu</a:t>
            </a:r>
          </a:p>
        </p:txBody>
      </p:sp>
      <p:sp>
        <p:nvSpPr>
          <p:cNvPr id="4099" name="AutoShape 3"/>
          <p:cNvSpPr>
            <a:spLocks noChangeArrowheads="1"/>
          </p:cNvSpPr>
          <p:nvPr/>
        </p:nvSpPr>
        <p:spPr bwMode="auto">
          <a:xfrm>
            <a:off x="725488" y="1074738"/>
            <a:ext cx="354012"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0" name="AutoShape 4"/>
          <p:cNvSpPr>
            <a:spLocks noChangeArrowheads="1"/>
          </p:cNvSpPr>
          <p:nvPr/>
        </p:nvSpPr>
        <p:spPr bwMode="auto">
          <a:xfrm>
            <a:off x="725488" y="1619250"/>
            <a:ext cx="354012"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1" name="AutoShape 5"/>
          <p:cNvSpPr>
            <a:spLocks noChangeArrowheads="1"/>
          </p:cNvSpPr>
          <p:nvPr/>
        </p:nvSpPr>
        <p:spPr bwMode="auto">
          <a:xfrm>
            <a:off x="725488" y="2720975"/>
            <a:ext cx="354012"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2" name="AutoShape 6"/>
          <p:cNvSpPr>
            <a:spLocks noChangeArrowheads="1"/>
          </p:cNvSpPr>
          <p:nvPr/>
        </p:nvSpPr>
        <p:spPr bwMode="auto">
          <a:xfrm>
            <a:off x="725488" y="3267075"/>
            <a:ext cx="354012"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3" name="AutoShape 7"/>
          <p:cNvSpPr>
            <a:spLocks noChangeArrowheads="1"/>
          </p:cNvSpPr>
          <p:nvPr/>
        </p:nvSpPr>
        <p:spPr bwMode="auto">
          <a:xfrm>
            <a:off x="725488" y="2159000"/>
            <a:ext cx="354012"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4" name="AutoShape 8"/>
          <p:cNvSpPr>
            <a:spLocks noChangeArrowheads="1"/>
          </p:cNvSpPr>
          <p:nvPr/>
        </p:nvSpPr>
        <p:spPr bwMode="auto">
          <a:xfrm>
            <a:off x="725488" y="3789363"/>
            <a:ext cx="354012"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5" name="AutoShape 9"/>
          <p:cNvSpPr>
            <a:spLocks noChangeArrowheads="1"/>
          </p:cNvSpPr>
          <p:nvPr/>
        </p:nvSpPr>
        <p:spPr bwMode="auto">
          <a:xfrm>
            <a:off x="725488" y="4375150"/>
            <a:ext cx="354012"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6" name="Text Box 10"/>
          <p:cNvSpPr txBox="1">
            <a:spLocks noChangeArrowheads="1"/>
          </p:cNvSpPr>
          <p:nvPr/>
        </p:nvSpPr>
        <p:spPr bwMode="auto">
          <a:xfrm>
            <a:off x="1157288" y="1060450"/>
            <a:ext cx="7310437"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50000"/>
              </a:spcBef>
            </a:pPr>
            <a:r>
              <a:rPr lang="pl-PL" altLang="pl-PL" sz="2400" b="1">
                <a:solidFill>
                  <a:schemeClr val="tx1"/>
                </a:solidFill>
                <a:latin typeface="Times New Roman" panose="02020603050405020304" pitchFamily="18" charset="0"/>
              </a:rPr>
              <a:t>Zadania kierownictwa przedsięwzięcia</a:t>
            </a:r>
          </a:p>
          <a:p>
            <a:pPr>
              <a:spcBef>
                <a:spcPct val="50000"/>
              </a:spcBef>
            </a:pPr>
            <a:r>
              <a:rPr lang="pl-PL" altLang="pl-PL" sz="2400" b="1">
                <a:solidFill>
                  <a:schemeClr val="tx1"/>
                </a:solidFill>
                <a:latin typeface="Times New Roman" panose="02020603050405020304" pitchFamily="18" charset="0"/>
              </a:rPr>
              <a:t>Czynniki psychologiczne w inżynierii oprogramowania</a:t>
            </a:r>
          </a:p>
          <a:p>
            <a:pPr>
              <a:spcBef>
                <a:spcPct val="50000"/>
              </a:spcBef>
            </a:pPr>
            <a:r>
              <a:rPr lang="pl-PL" altLang="pl-PL" sz="2400" b="1">
                <a:solidFill>
                  <a:schemeClr val="tx1"/>
                </a:solidFill>
                <a:latin typeface="Times New Roman" panose="02020603050405020304" pitchFamily="18" charset="0"/>
              </a:rPr>
              <a:t>Lojalność grupowa</a:t>
            </a:r>
          </a:p>
          <a:p>
            <a:pPr>
              <a:spcBef>
                <a:spcPct val="50000"/>
              </a:spcBef>
            </a:pPr>
            <a:r>
              <a:rPr lang="pl-PL" altLang="pl-PL" sz="2400" b="1">
                <a:solidFill>
                  <a:schemeClr val="tx1"/>
                </a:solidFill>
                <a:latin typeface="Times New Roman" panose="02020603050405020304" pitchFamily="18" charset="0"/>
              </a:rPr>
              <a:t>Ergonomia pracy</a:t>
            </a:r>
          </a:p>
          <a:p>
            <a:pPr>
              <a:spcBef>
                <a:spcPct val="50000"/>
              </a:spcBef>
            </a:pPr>
            <a:r>
              <a:rPr lang="pl-PL" altLang="pl-PL" sz="2400" b="1">
                <a:solidFill>
                  <a:schemeClr val="tx1"/>
                </a:solidFill>
                <a:latin typeface="Times New Roman" panose="02020603050405020304" pitchFamily="18" charset="0"/>
              </a:rPr>
              <a:t>Struktura zarządzania firmą programistyczną</a:t>
            </a:r>
          </a:p>
          <a:p>
            <a:pPr>
              <a:spcBef>
                <a:spcPct val="50000"/>
              </a:spcBef>
            </a:pPr>
            <a:r>
              <a:rPr lang="pl-PL" altLang="pl-PL" sz="2400" b="1">
                <a:solidFill>
                  <a:schemeClr val="tx1"/>
                </a:solidFill>
                <a:latin typeface="Times New Roman" panose="02020603050405020304" pitchFamily="18" charset="0"/>
              </a:rPr>
              <a:t>Poziomy rozwoju firmy programistycznej</a:t>
            </a:r>
          </a:p>
          <a:p>
            <a:pPr>
              <a:spcBef>
                <a:spcPct val="50000"/>
              </a:spcBef>
            </a:pPr>
            <a:r>
              <a:rPr lang="pl-PL" altLang="pl-PL" sz="2400" b="1">
                <a:solidFill>
                  <a:schemeClr val="tx1"/>
                </a:solidFill>
                <a:latin typeface="Times New Roman" panose="02020603050405020304" pitchFamily="18" charset="0"/>
              </a:rPr>
              <a:t>Dokumentacja,  zarządzanie wersjami</a:t>
            </a:r>
          </a:p>
          <a:p>
            <a:pPr>
              <a:spcBef>
                <a:spcPct val="50000"/>
              </a:spcBef>
            </a:pPr>
            <a:r>
              <a:rPr lang="pl-PL" altLang="pl-PL" sz="2400" b="1">
                <a:solidFill>
                  <a:schemeClr val="tx1"/>
                </a:solidFill>
                <a:latin typeface="Times New Roman" panose="02020603050405020304" pitchFamily="18" charset="0"/>
              </a:rPr>
              <a:t>Miary produktywności</a:t>
            </a:r>
          </a:p>
          <a:p>
            <a:pPr>
              <a:spcBef>
                <a:spcPct val="50000"/>
              </a:spcBef>
            </a:pPr>
            <a:r>
              <a:rPr lang="pl-PL" altLang="pl-PL" sz="2400" b="1">
                <a:solidFill>
                  <a:schemeClr val="tx1"/>
                </a:solidFill>
                <a:latin typeface="Times New Roman" panose="02020603050405020304" pitchFamily="18" charset="0"/>
              </a:rPr>
              <a:t>Harmonogramowanie przedsięwzięć</a:t>
            </a:r>
          </a:p>
          <a:p>
            <a:pPr>
              <a:spcBef>
                <a:spcPct val="50000"/>
              </a:spcBef>
            </a:pPr>
            <a:r>
              <a:rPr lang="pl-PL" altLang="pl-PL" sz="2400" b="1">
                <a:solidFill>
                  <a:schemeClr val="tx1"/>
                </a:solidFill>
                <a:latin typeface="Times New Roman" panose="02020603050405020304" pitchFamily="18" charset="0"/>
              </a:rPr>
              <a:t>Ekonomiczne aspekty działalności firmy</a:t>
            </a:r>
          </a:p>
        </p:txBody>
      </p:sp>
      <p:sp>
        <p:nvSpPr>
          <p:cNvPr id="4107" name="AutoShape 11"/>
          <p:cNvSpPr>
            <a:spLocks noChangeArrowheads="1"/>
          </p:cNvSpPr>
          <p:nvPr/>
        </p:nvSpPr>
        <p:spPr bwMode="auto">
          <a:xfrm>
            <a:off x="727075" y="4891088"/>
            <a:ext cx="354013"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8" name="AutoShape 12"/>
          <p:cNvSpPr>
            <a:spLocks noChangeArrowheads="1"/>
          </p:cNvSpPr>
          <p:nvPr/>
        </p:nvSpPr>
        <p:spPr bwMode="auto">
          <a:xfrm>
            <a:off x="727075" y="5413375"/>
            <a:ext cx="354013"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9" name="AutoShape 13"/>
          <p:cNvSpPr>
            <a:spLocks noChangeArrowheads="1"/>
          </p:cNvSpPr>
          <p:nvPr/>
        </p:nvSpPr>
        <p:spPr bwMode="auto">
          <a:xfrm>
            <a:off x="727075" y="5999163"/>
            <a:ext cx="354013"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pl-PL" altLang="pl-PL" smtClean="0"/>
              <a:t>Zarządzanie wersjami</a:t>
            </a:r>
          </a:p>
        </p:txBody>
      </p:sp>
      <p:sp>
        <p:nvSpPr>
          <p:cNvPr id="21507" name="Text Box 3"/>
          <p:cNvSpPr txBox="1">
            <a:spLocks noChangeArrowheads="1"/>
          </p:cNvSpPr>
          <p:nvPr/>
        </p:nvSpPr>
        <p:spPr bwMode="auto">
          <a:xfrm>
            <a:off x="350838" y="835025"/>
            <a:ext cx="8793162"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defRPr/>
            </a:pPr>
            <a:r>
              <a:rPr lang="pl-PL" altLang="pl-PL" sz="1800" b="1" dirty="0" smtClean="0">
                <a:solidFill>
                  <a:srgbClr val="FF0000"/>
                </a:solidFill>
              </a:rPr>
              <a:t>Podlega sformalizowanemu zarządzaniu konfiguracją oprogramowania.</a:t>
            </a:r>
          </a:p>
          <a:p>
            <a:pPr marL="285750" indent="-285750">
              <a:buFont typeface="Arial" panose="020B0604020202020204" pitchFamily="34" charset="0"/>
              <a:buChar char="•"/>
              <a:defRPr/>
            </a:pPr>
            <a:r>
              <a:rPr lang="pl-PL" altLang="pl-PL" sz="1800" dirty="0" smtClean="0"/>
              <a:t>Każda modyfikacja oznacza powstanie nowej wersji systemu, mniej lub bardziej różnej od wersji poprzedniej. </a:t>
            </a:r>
          </a:p>
          <a:p>
            <a:pPr marL="285750" indent="-285750">
              <a:buFont typeface="Arial" panose="020B0604020202020204" pitchFamily="34" charset="0"/>
              <a:buChar char="•"/>
              <a:defRPr/>
            </a:pPr>
            <a:r>
              <a:rPr lang="pl-PL" altLang="pl-PL" sz="1800" dirty="0" smtClean="0"/>
              <a:t>Zróżnicowanie potrzeb użytkowników. Mogą być wersje będące kombinacją modułów oprogramowania. </a:t>
            </a:r>
          </a:p>
          <a:p>
            <a:pPr marL="285750" indent="-285750">
              <a:buFont typeface="Arial" panose="020B0604020202020204" pitchFamily="34" charset="0"/>
              <a:buChar char="•"/>
              <a:defRPr/>
            </a:pPr>
            <a:r>
              <a:rPr lang="pl-PL" altLang="pl-PL" sz="1800" dirty="0" smtClean="0"/>
              <a:t>Istnienie wielu platform sprzętowych i systemów operacyjnych.</a:t>
            </a:r>
          </a:p>
        </p:txBody>
      </p:sp>
      <p:sp>
        <p:nvSpPr>
          <p:cNvPr id="22532" name="Text Box 4"/>
          <p:cNvSpPr txBox="1">
            <a:spLocks noChangeArrowheads="1"/>
          </p:cNvSpPr>
          <p:nvPr/>
        </p:nvSpPr>
        <p:spPr bwMode="auto">
          <a:xfrm>
            <a:off x="315913" y="2705100"/>
            <a:ext cx="8828087" cy="400050"/>
          </a:xfrm>
          <a:prstGeom prst="rect">
            <a:avLst/>
          </a:prstGeom>
          <a:solidFill>
            <a:schemeClr val="accent1"/>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solidFill>
                  <a:schemeClr val="tx1"/>
                </a:solidFill>
              </a:rPr>
              <a:t>System zarządzania konfiguracją oprogramowania powinien zawierać:</a:t>
            </a:r>
          </a:p>
        </p:txBody>
      </p:sp>
      <p:sp>
        <p:nvSpPr>
          <p:cNvPr id="22533" name="Text Box 5"/>
          <p:cNvSpPr txBox="1">
            <a:spLocks noChangeArrowheads="1"/>
          </p:cNvSpPr>
          <p:nvPr/>
        </p:nvSpPr>
        <p:spPr bwMode="auto">
          <a:xfrm>
            <a:off x="638175" y="3213100"/>
            <a:ext cx="8505825" cy="283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Informację o wszystkich wykonanych i oddanych do eksploatacji wersjach</a:t>
            </a:r>
          </a:p>
          <a:p>
            <a:endParaRPr lang="pl-PL" altLang="pl-PL" sz="800"/>
          </a:p>
          <a:p>
            <a:r>
              <a:rPr lang="pl-PL" altLang="pl-PL"/>
              <a:t>Informację o klientach, którzy nabyli daną wersję</a:t>
            </a:r>
          </a:p>
          <a:p>
            <a:endParaRPr lang="pl-PL" altLang="pl-PL" sz="800"/>
          </a:p>
          <a:p>
            <a:r>
              <a:rPr lang="pl-PL" altLang="pl-PL"/>
              <a:t>Wymagania sprzętowe i programowe poszczególnych wersji</a:t>
            </a:r>
          </a:p>
          <a:p>
            <a:endParaRPr lang="pl-PL" altLang="pl-PL" sz="800"/>
          </a:p>
          <a:p>
            <a:r>
              <a:rPr lang="pl-PL" altLang="pl-PL"/>
              <a:t>Informację o składowych (klasach, encjach, modułach) wchodzących w skład danej wersji</a:t>
            </a:r>
          </a:p>
          <a:p>
            <a:endParaRPr lang="pl-PL" altLang="pl-PL" sz="800"/>
          </a:p>
          <a:p>
            <a:r>
              <a:rPr lang="pl-PL" altLang="pl-PL"/>
              <a:t>Informację o żądaniach zmian w stosunku do danej wersji</a:t>
            </a:r>
          </a:p>
          <a:p>
            <a:endParaRPr lang="pl-PL" altLang="pl-PL" sz="800"/>
          </a:p>
          <a:p>
            <a:r>
              <a:rPr lang="pl-PL" altLang="pl-PL"/>
              <a:t>Informację o błędach wykrytych w poszczególnych wersjach.</a:t>
            </a:r>
          </a:p>
        </p:txBody>
      </p:sp>
      <p:sp>
        <p:nvSpPr>
          <p:cNvPr id="22534" name="AutoShape 6"/>
          <p:cNvSpPr>
            <a:spLocks noChangeArrowheads="1"/>
          </p:cNvSpPr>
          <p:nvPr/>
        </p:nvSpPr>
        <p:spPr bwMode="auto">
          <a:xfrm>
            <a:off x="257175" y="526732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35" name="AutoShape 7"/>
          <p:cNvSpPr>
            <a:spLocks noChangeArrowheads="1"/>
          </p:cNvSpPr>
          <p:nvPr/>
        </p:nvSpPr>
        <p:spPr bwMode="auto">
          <a:xfrm>
            <a:off x="257175" y="326707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36" name="AutoShape 8"/>
          <p:cNvSpPr>
            <a:spLocks noChangeArrowheads="1"/>
          </p:cNvSpPr>
          <p:nvPr/>
        </p:nvSpPr>
        <p:spPr bwMode="auto">
          <a:xfrm>
            <a:off x="257175" y="409892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37" name="AutoShape 9"/>
          <p:cNvSpPr>
            <a:spLocks noChangeArrowheads="1"/>
          </p:cNvSpPr>
          <p:nvPr/>
        </p:nvSpPr>
        <p:spPr bwMode="auto">
          <a:xfrm>
            <a:off x="257175" y="566737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38" name="AutoShape 10"/>
          <p:cNvSpPr>
            <a:spLocks noChangeArrowheads="1"/>
          </p:cNvSpPr>
          <p:nvPr/>
        </p:nvSpPr>
        <p:spPr bwMode="auto">
          <a:xfrm>
            <a:off x="257175" y="367982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39" name="AutoShape 11"/>
          <p:cNvSpPr>
            <a:spLocks noChangeArrowheads="1"/>
          </p:cNvSpPr>
          <p:nvPr/>
        </p:nvSpPr>
        <p:spPr bwMode="auto">
          <a:xfrm>
            <a:off x="257175" y="454818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pl-PL" altLang="pl-PL" smtClean="0"/>
              <a:t>Miary produktywności</a:t>
            </a:r>
          </a:p>
        </p:txBody>
      </p:sp>
      <p:sp>
        <p:nvSpPr>
          <p:cNvPr id="23555" name="Text Box 3"/>
          <p:cNvSpPr txBox="1">
            <a:spLocks noChangeArrowheads="1"/>
          </p:cNvSpPr>
          <p:nvPr/>
        </p:nvSpPr>
        <p:spPr bwMode="auto">
          <a:xfrm>
            <a:off x="339725" y="1014413"/>
            <a:ext cx="82788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Konieczna jest ocena poszczególnych pracowników</a:t>
            </a:r>
            <a:r>
              <a:rPr lang="pl-PL" altLang="pl-PL"/>
              <a:t> ze względu na:</a:t>
            </a:r>
          </a:p>
          <a:p>
            <a:pPr>
              <a:buFontTx/>
              <a:buChar char="•"/>
            </a:pPr>
            <a:r>
              <a:rPr lang="pl-PL" altLang="pl-PL"/>
              <a:t> Konieczność odpowiedniego motywowania najbardziej wydajnych osób</a:t>
            </a:r>
          </a:p>
          <a:p>
            <a:pPr>
              <a:buFontTx/>
              <a:buChar char="•"/>
            </a:pPr>
            <a:r>
              <a:rPr lang="pl-PL" altLang="pl-PL"/>
              <a:t> Możliwość wykorzystania zebranych danych do szacowania przyszłych zadań</a:t>
            </a:r>
          </a:p>
        </p:txBody>
      </p:sp>
      <p:sp>
        <p:nvSpPr>
          <p:cNvPr id="23556" name="Text Box 4"/>
          <p:cNvSpPr txBox="1">
            <a:spLocks noChangeArrowheads="1"/>
          </p:cNvSpPr>
          <p:nvPr/>
        </p:nvSpPr>
        <p:spPr bwMode="auto">
          <a:xfrm>
            <a:off x="390525" y="2238375"/>
            <a:ext cx="4060825" cy="409575"/>
          </a:xfrm>
          <a:prstGeom prst="rect">
            <a:avLst/>
          </a:prstGeom>
          <a:solidFill>
            <a:srgbClr val="FFFFCC"/>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Tradycyjne miary produktywności:</a:t>
            </a:r>
          </a:p>
        </p:txBody>
      </p:sp>
      <p:sp>
        <p:nvSpPr>
          <p:cNvPr id="23557" name="Text Box 5"/>
          <p:cNvSpPr txBox="1">
            <a:spLocks noChangeArrowheads="1"/>
          </p:cNvSpPr>
          <p:nvPr/>
        </p:nvSpPr>
        <p:spPr bwMode="auto">
          <a:xfrm>
            <a:off x="452438" y="2616200"/>
            <a:ext cx="8691562"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Tx/>
              <a:buChar char="•"/>
            </a:pPr>
            <a:r>
              <a:rPr lang="pl-PL" altLang="pl-PL" sz="1800"/>
              <a:t> Liczba linii uruchomionego i przetestowanego kodu źródłowego (bez komentarzy) napisanych np. w ciągu miesiąca.</a:t>
            </a:r>
          </a:p>
          <a:p>
            <a:pPr>
              <a:buFontTx/>
              <a:buChar char="•"/>
            </a:pPr>
            <a:r>
              <a:rPr lang="pl-PL" altLang="pl-PL" sz="1800"/>
              <a:t> Liczba instrukcji kodu wynikowego wyprodukowanego w pewnym okresie czasu</a:t>
            </a:r>
          </a:p>
          <a:p>
            <a:pPr>
              <a:buFontTx/>
              <a:buChar char="•"/>
            </a:pPr>
            <a:r>
              <a:rPr lang="pl-PL" altLang="pl-PL" sz="1800"/>
              <a:t> Liczba stron dokumentacji napisanej w pewnym okresie czasu</a:t>
            </a:r>
          </a:p>
          <a:p>
            <a:pPr>
              <a:buFontTx/>
              <a:buChar char="•"/>
            </a:pPr>
            <a:r>
              <a:rPr lang="pl-PL" altLang="pl-PL" sz="1800"/>
              <a:t> Liczba przykładów testowych opracowanych w pewnym okresie czasu</a:t>
            </a:r>
          </a:p>
        </p:txBody>
      </p:sp>
      <p:sp>
        <p:nvSpPr>
          <p:cNvPr id="23558" name="Text Box 6"/>
          <p:cNvSpPr txBox="1">
            <a:spLocks noChangeArrowheads="1"/>
          </p:cNvSpPr>
          <p:nvPr/>
        </p:nvSpPr>
        <p:spPr bwMode="auto">
          <a:xfrm>
            <a:off x="365125" y="4138613"/>
            <a:ext cx="87788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Stosowanie nowoczesnych narzędzi może utrudnić lub uniemożliwić posługiwanie się tymi miarami: </a:t>
            </a:r>
          </a:p>
          <a:p>
            <a:r>
              <a:rPr lang="pl-PL" altLang="pl-PL" sz="1800"/>
              <a:t>(1) Języki wysokiego poziomu =&gt; krótki kod, duża wydajność;</a:t>
            </a:r>
          </a:p>
          <a:p>
            <a:r>
              <a:rPr lang="pl-PL" altLang="pl-PL" sz="1800"/>
              <a:t>(2) Gotowe biblioteki, generatory =&gt; duża liczba instrukcji w krótkim czasie. </a:t>
            </a:r>
          </a:p>
        </p:txBody>
      </p:sp>
      <p:sp>
        <p:nvSpPr>
          <p:cNvPr id="23559" name="Text Box 7"/>
          <p:cNvSpPr txBox="1">
            <a:spLocks noChangeArrowheads="1"/>
          </p:cNvSpPr>
          <p:nvPr/>
        </p:nvSpPr>
        <p:spPr bwMode="auto">
          <a:xfrm>
            <a:off x="341313" y="5399088"/>
            <a:ext cx="8442325" cy="1019175"/>
          </a:xfrm>
          <a:prstGeom prst="rect">
            <a:avLst/>
          </a:prstGeom>
          <a:solidFill>
            <a:srgbClr val="FFFFCC"/>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Miary te mogą także doprowadzić do tendencyjnego wypaczenia procesów produkcji oprogramowania. Miary te są bardzo trudne do zastosowania dla analityków i projektantów („astrologia”).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pl-PL" altLang="pl-PL" smtClean="0"/>
              <a:t>Harmonogramowanie przedsięwzięć</a:t>
            </a:r>
          </a:p>
        </p:txBody>
      </p:sp>
      <p:sp>
        <p:nvSpPr>
          <p:cNvPr id="23555" name="Text Box 3"/>
          <p:cNvSpPr txBox="1">
            <a:spLocks noChangeArrowheads="1"/>
          </p:cNvSpPr>
          <p:nvPr/>
        </p:nvSpPr>
        <p:spPr bwMode="auto">
          <a:xfrm>
            <a:off x="365125" y="1057275"/>
            <a:ext cx="8778875" cy="523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marL="342900" indent="-342900">
              <a:spcAft>
                <a:spcPts val="600"/>
              </a:spcAft>
              <a:buFont typeface="Arial" panose="020B0604020202020204" pitchFamily="34" charset="0"/>
              <a:buChar char="•"/>
              <a:defRPr/>
            </a:pPr>
            <a:r>
              <a:rPr lang="pl-PL" altLang="pl-PL" dirty="0" smtClean="0"/>
              <a:t>Ustalenie kalendarza prac</a:t>
            </a:r>
          </a:p>
          <a:p>
            <a:pPr marL="1028700" lvl="1">
              <a:spcAft>
                <a:spcPts val="600"/>
              </a:spcAft>
              <a:buFont typeface="Arial" panose="020B0604020202020204" pitchFamily="34" charset="0"/>
              <a:buChar char="•"/>
              <a:defRPr/>
            </a:pPr>
            <a:r>
              <a:rPr lang="pl-PL" altLang="pl-PL" sz="1800" dirty="0" smtClean="0"/>
              <a:t>daty rozpoczęcia przedsięwzięcia</a:t>
            </a:r>
          </a:p>
          <a:p>
            <a:pPr marL="1028700" lvl="1">
              <a:spcAft>
                <a:spcPts val="600"/>
              </a:spcAft>
              <a:buFont typeface="Arial" panose="020B0604020202020204" pitchFamily="34" charset="0"/>
              <a:buChar char="•"/>
              <a:defRPr/>
            </a:pPr>
            <a:r>
              <a:rPr lang="pl-PL" altLang="pl-PL" sz="1800" dirty="0" smtClean="0"/>
              <a:t>dni roboczych i wolnych w przewidywanym okresie realizacji przedsięwzięcia</a:t>
            </a:r>
          </a:p>
          <a:p>
            <a:pPr marL="1028700" lvl="1">
              <a:spcAft>
                <a:spcPts val="600"/>
              </a:spcAft>
              <a:buFont typeface="Arial" panose="020B0604020202020204" pitchFamily="34" charset="0"/>
              <a:buChar char="•"/>
              <a:defRPr/>
            </a:pPr>
            <a:r>
              <a:rPr lang="pl-PL" altLang="pl-PL" sz="1800" dirty="0" smtClean="0"/>
              <a:t>czasu pracy w poszczególnych dniach</a:t>
            </a:r>
          </a:p>
          <a:p>
            <a:pPr marL="342900" indent="-342900">
              <a:spcAft>
                <a:spcPts val="600"/>
              </a:spcAft>
              <a:buFont typeface="Arial" panose="020B0604020202020204" pitchFamily="34" charset="0"/>
              <a:buChar char="•"/>
              <a:defRPr/>
            </a:pPr>
            <a:r>
              <a:rPr lang="pl-PL" altLang="pl-PL" dirty="0" smtClean="0"/>
              <a:t>Podział przedsięwzięcia na poszczególne zadania</a:t>
            </a:r>
          </a:p>
          <a:p>
            <a:pPr marL="342900" indent="-342900">
              <a:spcAft>
                <a:spcPts val="600"/>
              </a:spcAft>
              <a:buFont typeface="Arial" panose="020B0604020202020204" pitchFamily="34" charset="0"/>
              <a:buChar char="•"/>
              <a:defRPr/>
            </a:pPr>
            <a:r>
              <a:rPr lang="pl-PL" altLang="pl-PL" dirty="0" smtClean="0"/>
              <a:t>Określenie parametrów zadań</a:t>
            </a:r>
          </a:p>
          <a:p>
            <a:pPr marL="1085850" lvl="1" indent="-342900">
              <a:spcAft>
                <a:spcPts val="600"/>
              </a:spcAft>
              <a:buFont typeface="Arial" panose="020B0604020202020204" pitchFamily="34" charset="0"/>
              <a:buChar char="•"/>
              <a:defRPr/>
            </a:pPr>
            <a:r>
              <a:rPr lang="pl-PL" altLang="pl-PL" dirty="0" smtClean="0"/>
              <a:t>czasu wykonania</a:t>
            </a:r>
          </a:p>
          <a:p>
            <a:pPr marL="1085850" lvl="1" indent="-342900">
              <a:spcAft>
                <a:spcPts val="600"/>
              </a:spcAft>
              <a:buFont typeface="Arial" panose="020B0604020202020204" pitchFamily="34" charset="0"/>
              <a:buChar char="•"/>
              <a:defRPr/>
            </a:pPr>
            <a:r>
              <a:rPr lang="pl-PL" altLang="pl-PL" dirty="0" smtClean="0"/>
              <a:t>najwcześniejszy możliwy termin rozpoczęcia</a:t>
            </a:r>
          </a:p>
          <a:p>
            <a:pPr marL="1085850" lvl="1" indent="-342900">
              <a:spcAft>
                <a:spcPts val="600"/>
              </a:spcAft>
              <a:buFont typeface="Arial" panose="020B0604020202020204" pitchFamily="34" charset="0"/>
              <a:buChar char="•"/>
              <a:defRPr/>
            </a:pPr>
            <a:r>
              <a:rPr lang="pl-PL" altLang="pl-PL" dirty="0" smtClean="0"/>
              <a:t>pożądany czas zakończenia</a:t>
            </a:r>
          </a:p>
          <a:p>
            <a:pPr marL="1085850" lvl="1" indent="-342900">
              <a:spcAft>
                <a:spcPts val="600"/>
              </a:spcAft>
              <a:buFont typeface="Arial" panose="020B0604020202020204" pitchFamily="34" charset="0"/>
              <a:buChar char="•"/>
              <a:defRPr/>
            </a:pPr>
            <a:r>
              <a:rPr lang="pl-PL" altLang="pl-PL" dirty="0" smtClean="0"/>
              <a:t>innych ograniczeń, np. zadań których zakończenie jest niezbędne do rozpoczęcia nowych zadań.</a:t>
            </a:r>
          </a:p>
          <a:p>
            <a:pPr marL="342900" indent="-342900">
              <a:spcAft>
                <a:spcPts val="600"/>
              </a:spcAft>
              <a:buFont typeface="Arial" panose="020B0604020202020204" pitchFamily="34" charset="0"/>
              <a:buChar char="•"/>
              <a:defRPr/>
            </a:pPr>
            <a:r>
              <a:rPr lang="pl-PL" altLang="pl-PL" dirty="0" smtClean="0"/>
              <a:t>Określenie zasobów niezbędnych do realizacji poszczególnych zadań</a:t>
            </a:r>
          </a:p>
          <a:p>
            <a:pPr marL="342900" indent="-342900">
              <a:spcAft>
                <a:spcPts val="600"/>
              </a:spcAft>
              <a:buFont typeface="Arial" panose="020B0604020202020204" pitchFamily="34" charset="0"/>
              <a:buChar char="•"/>
              <a:defRPr/>
            </a:pPr>
            <a:r>
              <a:rPr lang="pl-PL" altLang="pl-PL" dirty="0" smtClean="0"/>
              <a:t>Ustalenie dostępności zasobów</a:t>
            </a:r>
          </a:p>
          <a:p>
            <a:pPr marL="342900" indent="-342900">
              <a:spcAft>
                <a:spcPts val="600"/>
              </a:spcAft>
              <a:buFont typeface="Arial" panose="020B0604020202020204" pitchFamily="34" charset="0"/>
              <a:buChar char="•"/>
              <a:defRPr/>
            </a:pPr>
            <a:r>
              <a:rPr lang="pl-PL" altLang="pl-PL" dirty="0" smtClean="0"/>
              <a:t>Ustaleniu kolejności i czasów wykonania poszczególnych zadań</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pl-PL" altLang="pl-PL" smtClean="0"/>
              <a:t>Przykładowy diagram zależności PERT </a:t>
            </a:r>
          </a:p>
        </p:txBody>
      </p:sp>
      <p:grpSp>
        <p:nvGrpSpPr>
          <p:cNvPr id="25603" name="Group 4"/>
          <p:cNvGrpSpPr>
            <a:grpSpLocks/>
          </p:cNvGrpSpPr>
          <p:nvPr/>
        </p:nvGrpSpPr>
        <p:grpSpPr bwMode="auto">
          <a:xfrm>
            <a:off x="1322388" y="781050"/>
            <a:ext cx="6448425" cy="1174750"/>
            <a:chOff x="462" y="876"/>
            <a:chExt cx="4062" cy="740"/>
          </a:xfrm>
        </p:grpSpPr>
        <p:grpSp>
          <p:nvGrpSpPr>
            <p:cNvPr id="25694" name="Group 5"/>
            <p:cNvGrpSpPr>
              <a:grpSpLocks/>
            </p:cNvGrpSpPr>
            <p:nvPr/>
          </p:nvGrpSpPr>
          <p:grpSpPr bwMode="auto">
            <a:xfrm>
              <a:off x="462" y="876"/>
              <a:ext cx="634" cy="740"/>
              <a:chOff x="478" y="876"/>
              <a:chExt cx="634" cy="740"/>
            </a:xfrm>
          </p:grpSpPr>
          <p:grpSp>
            <p:nvGrpSpPr>
              <p:cNvPr id="25716" name="Group 6"/>
              <p:cNvGrpSpPr>
                <a:grpSpLocks/>
              </p:cNvGrpSpPr>
              <p:nvPr/>
            </p:nvGrpSpPr>
            <p:grpSpPr bwMode="auto">
              <a:xfrm>
                <a:off x="478" y="1078"/>
                <a:ext cx="561" cy="538"/>
                <a:chOff x="421" y="1083"/>
                <a:chExt cx="561" cy="538"/>
              </a:xfrm>
            </p:grpSpPr>
            <p:sp>
              <p:nvSpPr>
                <p:cNvPr id="25718" name="Rectangle 7"/>
                <p:cNvSpPr>
                  <a:spLocks noChangeArrowheads="1"/>
                </p:cNvSpPr>
                <p:nvPr/>
              </p:nvSpPr>
              <p:spPr bwMode="auto">
                <a:xfrm>
                  <a:off x="584" y="1083"/>
                  <a:ext cx="398" cy="53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719" name="AutoShape 8"/>
                <p:cNvSpPr>
                  <a:spLocks noChangeArrowheads="1"/>
                </p:cNvSpPr>
                <p:nvPr/>
              </p:nvSpPr>
              <p:spPr bwMode="auto">
                <a:xfrm>
                  <a:off x="421" y="1136"/>
                  <a:ext cx="343" cy="93"/>
                </a:xfrm>
                <a:prstGeom prst="roundRect">
                  <a:avLst>
                    <a:gd name="adj" fmla="val 41935"/>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720" name="Rectangle 9"/>
                <p:cNvSpPr>
                  <a:spLocks noChangeArrowheads="1"/>
                </p:cNvSpPr>
                <p:nvPr/>
              </p:nvSpPr>
              <p:spPr bwMode="auto">
                <a:xfrm>
                  <a:off x="421" y="1308"/>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721" name="Rectangle 10"/>
                <p:cNvSpPr>
                  <a:spLocks noChangeArrowheads="1"/>
                </p:cNvSpPr>
                <p:nvPr/>
              </p:nvSpPr>
              <p:spPr bwMode="auto">
                <a:xfrm>
                  <a:off x="421" y="1492"/>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grpSp>
          <p:sp>
            <p:nvSpPr>
              <p:cNvPr id="25717" name="Text Box 11"/>
              <p:cNvSpPr txBox="1">
                <a:spLocks noChangeArrowheads="1"/>
              </p:cNvSpPr>
              <p:nvPr/>
            </p:nvSpPr>
            <p:spPr bwMode="auto">
              <a:xfrm>
                <a:off x="558" y="876"/>
                <a:ext cx="55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Moduł 1</a:t>
                </a:r>
              </a:p>
            </p:txBody>
          </p:sp>
        </p:grpSp>
        <p:grpSp>
          <p:nvGrpSpPr>
            <p:cNvPr id="25695" name="Group 12"/>
            <p:cNvGrpSpPr>
              <a:grpSpLocks/>
            </p:cNvGrpSpPr>
            <p:nvPr/>
          </p:nvGrpSpPr>
          <p:grpSpPr bwMode="auto">
            <a:xfrm>
              <a:off x="1563" y="876"/>
              <a:ext cx="634" cy="740"/>
              <a:chOff x="478" y="876"/>
              <a:chExt cx="634" cy="740"/>
            </a:xfrm>
          </p:grpSpPr>
          <p:grpSp>
            <p:nvGrpSpPr>
              <p:cNvPr id="25710" name="Group 13"/>
              <p:cNvGrpSpPr>
                <a:grpSpLocks/>
              </p:cNvGrpSpPr>
              <p:nvPr/>
            </p:nvGrpSpPr>
            <p:grpSpPr bwMode="auto">
              <a:xfrm>
                <a:off x="478" y="1078"/>
                <a:ext cx="561" cy="538"/>
                <a:chOff x="421" y="1083"/>
                <a:chExt cx="561" cy="538"/>
              </a:xfrm>
            </p:grpSpPr>
            <p:sp>
              <p:nvSpPr>
                <p:cNvPr id="25712" name="Rectangle 14"/>
                <p:cNvSpPr>
                  <a:spLocks noChangeArrowheads="1"/>
                </p:cNvSpPr>
                <p:nvPr/>
              </p:nvSpPr>
              <p:spPr bwMode="auto">
                <a:xfrm>
                  <a:off x="584" y="1083"/>
                  <a:ext cx="398" cy="53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713" name="AutoShape 15"/>
                <p:cNvSpPr>
                  <a:spLocks noChangeArrowheads="1"/>
                </p:cNvSpPr>
                <p:nvPr/>
              </p:nvSpPr>
              <p:spPr bwMode="auto">
                <a:xfrm>
                  <a:off x="421" y="1136"/>
                  <a:ext cx="343" cy="93"/>
                </a:xfrm>
                <a:prstGeom prst="roundRect">
                  <a:avLst>
                    <a:gd name="adj" fmla="val 41935"/>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714" name="Rectangle 16"/>
                <p:cNvSpPr>
                  <a:spLocks noChangeArrowheads="1"/>
                </p:cNvSpPr>
                <p:nvPr/>
              </p:nvSpPr>
              <p:spPr bwMode="auto">
                <a:xfrm>
                  <a:off x="421" y="1308"/>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715" name="Rectangle 17"/>
                <p:cNvSpPr>
                  <a:spLocks noChangeArrowheads="1"/>
                </p:cNvSpPr>
                <p:nvPr/>
              </p:nvSpPr>
              <p:spPr bwMode="auto">
                <a:xfrm>
                  <a:off x="421" y="1492"/>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grpSp>
          <p:sp>
            <p:nvSpPr>
              <p:cNvPr id="25711" name="Text Box 18"/>
              <p:cNvSpPr txBox="1">
                <a:spLocks noChangeArrowheads="1"/>
              </p:cNvSpPr>
              <p:nvPr/>
            </p:nvSpPr>
            <p:spPr bwMode="auto">
              <a:xfrm>
                <a:off x="558" y="876"/>
                <a:ext cx="55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Moduł 4</a:t>
                </a:r>
              </a:p>
            </p:txBody>
          </p:sp>
        </p:grpSp>
        <p:grpSp>
          <p:nvGrpSpPr>
            <p:cNvPr id="25696" name="Group 19"/>
            <p:cNvGrpSpPr>
              <a:grpSpLocks/>
            </p:cNvGrpSpPr>
            <p:nvPr/>
          </p:nvGrpSpPr>
          <p:grpSpPr bwMode="auto">
            <a:xfrm>
              <a:off x="2679" y="876"/>
              <a:ext cx="634" cy="740"/>
              <a:chOff x="478" y="876"/>
              <a:chExt cx="634" cy="740"/>
            </a:xfrm>
          </p:grpSpPr>
          <p:grpSp>
            <p:nvGrpSpPr>
              <p:cNvPr id="25704" name="Group 20"/>
              <p:cNvGrpSpPr>
                <a:grpSpLocks/>
              </p:cNvGrpSpPr>
              <p:nvPr/>
            </p:nvGrpSpPr>
            <p:grpSpPr bwMode="auto">
              <a:xfrm>
                <a:off x="478" y="1078"/>
                <a:ext cx="561" cy="538"/>
                <a:chOff x="421" y="1083"/>
                <a:chExt cx="561" cy="538"/>
              </a:xfrm>
            </p:grpSpPr>
            <p:sp>
              <p:nvSpPr>
                <p:cNvPr id="25706" name="Rectangle 21"/>
                <p:cNvSpPr>
                  <a:spLocks noChangeArrowheads="1"/>
                </p:cNvSpPr>
                <p:nvPr/>
              </p:nvSpPr>
              <p:spPr bwMode="auto">
                <a:xfrm>
                  <a:off x="584" y="1083"/>
                  <a:ext cx="398" cy="53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707" name="AutoShape 22"/>
                <p:cNvSpPr>
                  <a:spLocks noChangeArrowheads="1"/>
                </p:cNvSpPr>
                <p:nvPr/>
              </p:nvSpPr>
              <p:spPr bwMode="auto">
                <a:xfrm>
                  <a:off x="421" y="1136"/>
                  <a:ext cx="343" cy="93"/>
                </a:xfrm>
                <a:prstGeom prst="roundRect">
                  <a:avLst>
                    <a:gd name="adj" fmla="val 41935"/>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708" name="Rectangle 23"/>
                <p:cNvSpPr>
                  <a:spLocks noChangeArrowheads="1"/>
                </p:cNvSpPr>
                <p:nvPr/>
              </p:nvSpPr>
              <p:spPr bwMode="auto">
                <a:xfrm>
                  <a:off x="421" y="1308"/>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709" name="Rectangle 24"/>
                <p:cNvSpPr>
                  <a:spLocks noChangeArrowheads="1"/>
                </p:cNvSpPr>
                <p:nvPr/>
              </p:nvSpPr>
              <p:spPr bwMode="auto">
                <a:xfrm>
                  <a:off x="421" y="1492"/>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grpSp>
          <p:sp>
            <p:nvSpPr>
              <p:cNvPr id="25705" name="Text Box 25"/>
              <p:cNvSpPr txBox="1">
                <a:spLocks noChangeArrowheads="1"/>
              </p:cNvSpPr>
              <p:nvPr/>
            </p:nvSpPr>
            <p:spPr bwMode="auto">
              <a:xfrm>
                <a:off x="558" y="876"/>
                <a:ext cx="55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Moduł 7</a:t>
                </a:r>
              </a:p>
            </p:txBody>
          </p:sp>
        </p:grpSp>
        <p:grpSp>
          <p:nvGrpSpPr>
            <p:cNvPr id="25697" name="Group 26"/>
            <p:cNvGrpSpPr>
              <a:grpSpLocks/>
            </p:cNvGrpSpPr>
            <p:nvPr/>
          </p:nvGrpSpPr>
          <p:grpSpPr bwMode="auto">
            <a:xfrm>
              <a:off x="3826" y="876"/>
              <a:ext cx="698" cy="740"/>
              <a:chOff x="478" y="876"/>
              <a:chExt cx="698" cy="740"/>
            </a:xfrm>
          </p:grpSpPr>
          <p:grpSp>
            <p:nvGrpSpPr>
              <p:cNvPr id="25698" name="Group 27"/>
              <p:cNvGrpSpPr>
                <a:grpSpLocks/>
              </p:cNvGrpSpPr>
              <p:nvPr/>
            </p:nvGrpSpPr>
            <p:grpSpPr bwMode="auto">
              <a:xfrm>
                <a:off x="478" y="1078"/>
                <a:ext cx="561" cy="538"/>
                <a:chOff x="421" y="1083"/>
                <a:chExt cx="561" cy="538"/>
              </a:xfrm>
            </p:grpSpPr>
            <p:sp>
              <p:nvSpPr>
                <p:cNvPr id="25700" name="Rectangle 28"/>
                <p:cNvSpPr>
                  <a:spLocks noChangeArrowheads="1"/>
                </p:cNvSpPr>
                <p:nvPr/>
              </p:nvSpPr>
              <p:spPr bwMode="auto">
                <a:xfrm>
                  <a:off x="584" y="1083"/>
                  <a:ext cx="398" cy="53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701" name="AutoShape 29"/>
                <p:cNvSpPr>
                  <a:spLocks noChangeArrowheads="1"/>
                </p:cNvSpPr>
                <p:nvPr/>
              </p:nvSpPr>
              <p:spPr bwMode="auto">
                <a:xfrm>
                  <a:off x="421" y="1136"/>
                  <a:ext cx="343" cy="93"/>
                </a:xfrm>
                <a:prstGeom prst="roundRect">
                  <a:avLst>
                    <a:gd name="adj" fmla="val 41935"/>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702" name="Rectangle 30"/>
                <p:cNvSpPr>
                  <a:spLocks noChangeArrowheads="1"/>
                </p:cNvSpPr>
                <p:nvPr/>
              </p:nvSpPr>
              <p:spPr bwMode="auto">
                <a:xfrm>
                  <a:off x="421" y="1308"/>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703" name="Rectangle 31"/>
                <p:cNvSpPr>
                  <a:spLocks noChangeArrowheads="1"/>
                </p:cNvSpPr>
                <p:nvPr/>
              </p:nvSpPr>
              <p:spPr bwMode="auto">
                <a:xfrm>
                  <a:off x="421" y="1492"/>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grpSp>
          <p:sp>
            <p:nvSpPr>
              <p:cNvPr id="25699" name="Text Box 32"/>
              <p:cNvSpPr txBox="1">
                <a:spLocks noChangeArrowheads="1"/>
              </p:cNvSpPr>
              <p:nvPr/>
            </p:nvSpPr>
            <p:spPr bwMode="auto">
              <a:xfrm>
                <a:off x="558" y="876"/>
                <a:ext cx="6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Moduł 10</a:t>
                </a:r>
              </a:p>
            </p:txBody>
          </p:sp>
        </p:grpSp>
      </p:grpSp>
      <p:grpSp>
        <p:nvGrpSpPr>
          <p:cNvPr id="25604" name="Group 33"/>
          <p:cNvGrpSpPr>
            <a:grpSpLocks/>
          </p:cNvGrpSpPr>
          <p:nvPr/>
        </p:nvGrpSpPr>
        <p:grpSpPr bwMode="auto">
          <a:xfrm>
            <a:off x="1322388" y="2489200"/>
            <a:ext cx="6448425" cy="1174750"/>
            <a:chOff x="462" y="876"/>
            <a:chExt cx="4062" cy="740"/>
          </a:xfrm>
        </p:grpSpPr>
        <p:grpSp>
          <p:nvGrpSpPr>
            <p:cNvPr id="25666" name="Group 34"/>
            <p:cNvGrpSpPr>
              <a:grpSpLocks/>
            </p:cNvGrpSpPr>
            <p:nvPr/>
          </p:nvGrpSpPr>
          <p:grpSpPr bwMode="auto">
            <a:xfrm>
              <a:off x="462" y="876"/>
              <a:ext cx="634" cy="740"/>
              <a:chOff x="478" y="876"/>
              <a:chExt cx="634" cy="740"/>
            </a:xfrm>
          </p:grpSpPr>
          <p:grpSp>
            <p:nvGrpSpPr>
              <p:cNvPr id="25688" name="Group 35"/>
              <p:cNvGrpSpPr>
                <a:grpSpLocks/>
              </p:cNvGrpSpPr>
              <p:nvPr/>
            </p:nvGrpSpPr>
            <p:grpSpPr bwMode="auto">
              <a:xfrm>
                <a:off x="478" y="1078"/>
                <a:ext cx="561" cy="538"/>
                <a:chOff x="421" y="1083"/>
                <a:chExt cx="561" cy="538"/>
              </a:xfrm>
            </p:grpSpPr>
            <p:sp>
              <p:nvSpPr>
                <p:cNvPr id="25690" name="Rectangle 36"/>
                <p:cNvSpPr>
                  <a:spLocks noChangeArrowheads="1"/>
                </p:cNvSpPr>
                <p:nvPr/>
              </p:nvSpPr>
              <p:spPr bwMode="auto">
                <a:xfrm>
                  <a:off x="584" y="1083"/>
                  <a:ext cx="398" cy="53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91" name="AutoShape 37"/>
                <p:cNvSpPr>
                  <a:spLocks noChangeArrowheads="1"/>
                </p:cNvSpPr>
                <p:nvPr/>
              </p:nvSpPr>
              <p:spPr bwMode="auto">
                <a:xfrm>
                  <a:off x="421" y="1136"/>
                  <a:ext cx="343" cy="93"/>
                </a:xfrm>
                <a:prstGeom prst="roundRect">
                  <a:avLst>
                    <a:gd name="adj" fmla="val 41935"/>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92" name="Rectangle 38"/>
                <p:cNvSpPr>
                  <a:spLocks noChangeArrowheads="1"/>
                </p:cNvSpPr>
                <p:nvPr/>
              </p:nvSpPr>
              <p:spPr bwMode="auto">
                <a:xfrm>
                  <a:off x="421" y="1308"/>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93" name="Rectangle 39"/>
                <p:cNvSpPr>
                  <a:spLocks noChangeArrowheads="1"/>
                </p:cNvSpPr>
                <p:nvPr/>
              </p:nvSpPr>
              <p:spPr bwMode="auto">
                <a:xfrm>
                  <a:off x="421" y="1492"/>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grpSp>
          <p:sp>
            <p:nvSpPr>
              <p:cNvPr id="25689" name="Text Box 40"/>
              <p:cNvSpPr txBox="1">
                <a:spLocks noChangeArrowheads="1"/>
              </p:cNvSpPr>
              <p:nvPr/>
            </p:nvSpPr>
            <p:spPr bwMode="auto">
              <a:xfrm>
                <a:off x="558" y="876"/>
                <a:ext cx="55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Moduł 2</a:t>
                </a:r>
              </a:p>
            </p:txBody>
          </p:sp>
        </p:grpSp>
        <p:grpSp>
          <p:nvGrpSpPr>
            <p:cNvPr id="25667" name="Group 41"/>
            <p:cNvGrpSpPr>
              <a:grpSpLocks/>
            </p:cNvGrpSpPr>
            <p:nvPr/>
          </p:nvGrpSpPr>
          <p:grpSpPr bwMode="auto">
            <a:xfrm>
              <a:off x="1563" y="876"/>
              <a:ext cx="634" cy="740"/>
              <a:chOff x="478" y="876"/>
              <a:chExt cx="634" cy="740"/>
            </a:xfrm>
          </p:grpSpPr>
          <p:grpSp>
            <p:nvGrpSpPr>
              <p:cNvPr id="25682" name="Group 42"/>
              <p:cNvGrpSpPr>
                <a:grpSpLocks/>
              </p:cNvGrpSpPr>
              <p:nvPr/>
            </p:nvGrpSpPr>
            <p:grpSpPr bwMode="auto">
              <a:xfrm>
                <a:off x="478" y="1078"/>
                <a:ext cx="561" cy="538"/>
                <a:chOff x="421" y="1083"/>
                <a:chExt cx="561" cy="538"/>
              </a:xfrm>
            </p:grpSpPr>
            <p:sp>
              <p:nvSpPr>
                <p:cNvPr id="25684" name="Rectangle 43"/>
                <p:cNvSpPr>
                  <a:spLocks noChangeArrowheads="1"/>
                </p:cNvSpPr>
                <p:nvPr/>
              </p:nvSpPr>
              <p:spPr bwMode="auto">
                <a:xfrm>
                  <a:off x="584" y="1083"/>
                  <a:ext cx="398" cy="53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85" name="AutoShape 44"/>
                <p:cNvSpPr>
                  <a:spLocks noChangeArrowheads="1"/>
                </p:cNvSpPr>
                <p:nvPr/>
              </p:nvSpPr>
              <p:spPr bwMode="auto">
                <a:xfrm>
                  <a:off x="421" y="1136"/>
                  <a:ext cx="343" cy="93"/>
                </a:xfrm>
                <a:prstGeom prst="roundRect">
                  <a:avLst>
                    <a:gd name="adj" fmla="val 41935"/>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86" name="Rectangle 45"/>
                <p:cNvSpPr>
                  <a:spLocks noChangeArrowheads="1"/>
                </p:cNvSpPr>
                <p:nvPr/>
              </p:nvSpPr>
              <p:spPr bwMode="auto">
                <a:xfrm>
                  <a:off x="421" y="1308"/>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87" name="Rectangle 46"/>
                <p:cNvSpPr>
                  <a:spLocks noChangeArrowheads="1"/>
                </p:cNvSpPr>
                <p:nvPr/>
              </p:nvSpPr>
              <p:spPr bwMode="auto">
                <a:xfrm>
                  <a:off x="421" y="1492"/>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grpSp>
          <p:sp>
            <p:nvSpPr>
              <p:cNvPr id="25683" name="Text Box 47"/>
              <p:cNvSpPr txBox="1">
                <a:spLocks noChangeArrowheads="1"/>
              </p:cNvSpPr>
              <p:nvPr/>
            </p:nvSpPr>
            <p:spPr bwMode="auto">
              <a:xfrm>
                <a:off x="558" y="876"/>
                <a:ext cx="55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Moduł 5</a:t>
                </a:r>
              </a:p>
            </p:txBody>
          </p:sp>
        </p:grpSp>
        <p:grpSp>
          <p:nvGrpSpPr>
            <p:cNvPr id="25668" name="Group 48"/>
            <p:cNvGrpSpPr>
              <a:grpSpLocks/>
            </p:cNvGrpSpPr>
            <p:nvPr/>
          </p:nvGrpSpPr>
          <p:grpSpPr bwMode="auto">
            <a:xfrm>
              <a:off x="2679" y="876"/>
              <a:ext cx="634" cy="740"/>
              <a:chOff x="478" y="876"/>
              <a:chExt cx="634" cy="740"/>
            </a:xfrm>
          </p:grpSpPr>
          <p:grpSp>
            <p:nvGrpSpPr>
              <p:cNvPr id="25676" name="Group 49"/>
              <p:cNvGrpSpPr>
                <a:grpSpLocks/>
              </p:cNvGrpSpPr>
              <p:nvPr/>
            </p:nvGrpSpPr>
            <p:grpSpPr bwMode="auto">
              <a:xfrm>
                <a:off x="478" y="1078"/>
                <a:ext cx="561" cy="538"/>
                <a:chOff x="421" y="1083"/>
                <a:chExt cx="561" cy="538"/>
              </a:xfrm>
            </p:grpSpPr>
            <p:sp>
              <p:nvSpPr>
                <p:cNvPr id="25678" name="Rectangle 50"/>
                <p:cNvSpPr>
                  <a:spLocks noChangeArrowheads="1"/>
                </p:cNvSpPr>
                <p:nvPr/>
              </p:nvSpPr>
              <p:spPr bwMode="auto">
                <a:xfrm>
                  <a:off x="584" y="1083"/>
                  <a:ext cx="398" cy="53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79" name="AutoShape 51"/>
                <p:cNvSpPr>
                  <a:spLocks noChangeArrowheads="1"/>
                </p:cNvSpPr>
                <p:nvPr/>
              </p:nvSpPr>
              <p:spPr bwMode="auto">
                <a:xfrm>
                  <a:off x="421" y="1136"/>
                  <a:ext cx="343" cy="93"/>
                </a:xfrm>
                <a:prstGeom prst="roundRect">
                  <a:avLst>
                    <a:gd name="adj" fmla="val 41935"/>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80" name="Rectangle 52"/>
                <p:cNvSpPr>
                  <a:spLocks noChangeArrowheads="1"/>
                </p:cNvSpPr>
                <p:nvPr/>
              </p:nvSpPr>
              <p:spPr bwMode="auto">
                <a:xfrm>
                  <a:off x="421" y="1308"/>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81" name="Rectangle 53"/>
                <p:cNvSpPr>
                  <a:spLocks noChangeArrowheads="1"/>
                </p:cNvSpPr>
                <p:nvPr/>
              </p:nvSpPr>
              <p:spPr bwMode="auto">
                <a:xfrm>
                  <a:off x="421" y="1492"/>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grpSp>
          <p:sp>
            <p:nvSpPr>
              <p:cNvPr id="25677" name="Text Box 54"/>
              <p:cNvSpPr txBox="1">
                <a:spLocks noChangeArrowheads="1"/>
              </p:cNvSpPr>
              <p:nvPr/>
            </p:nvSpPr>
            <p:spPr bwMode="auto">
              <a:xfrm>
                <a:off x="558" y="876"/>
                <a:ext cx="55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Moduł 8</a:t>
                </a:r>
              </a:p>
            </p:txBody>
          </p:sp>
        </p:grpSp>
        <p:grpSp>
          <p:nvGrpSpPr>
            <p:cNvPr id="25669" name="Group 55"/>
            <p:cNvGrpSpPr>
              <a:grpSpLocks/>
            </p:cNvGrpSpPr>
            <p:nvPr/>
          </p:nvGrpSpPr>
          <p:grpSpPr bwMode="auto">
            <a:xfrm>
              <a:off x="3826" y="876"/>
              <a:ext cx="698" cy="740"/>
              <a:chOff x="478" y="876"/>
              <a:chExt cx="698" cy="740"/>
            </a:xfrm>
          </p:grpSpPr>
          <p:grpSp>
            <p:nvGrpSpPr>
              <p:cNvPr id="25670" name="Group 56"/>
              <p:cNvGrpSpPr>
                <a:grpSpLocks/>
              </p:cNvGrpSpPr>
              <p:nvPr/>
            </p:nvGrpSpPr>
            <p:grpSpPr bwMode="auto">
              <a:xfrm>
                <a:off x="478" y="1078"/>
                <a:ext cx="561" cy="538"/>
                <a:chOff x="421" y="1083"/>
                <a:chExt cx="561" cy="538"/>
              </a:xfrm>
            </p:grpSpPr>
            <p:sp>
              <p:nvSpPr>
                <p:cNvPr id="25672" name="Rectangle 57"/>
                <p:cNvSpPr>
                  <a:spLocks noChangeArrowheads="1"/>
                </p:cNvSpPr>
                <p:nvPr/>
              </p:nvSpPr>
              <p:spPr bwMode="auto">
                <a:xfrm>
                  <a:off x="584" y="1083"/>
                  <a:ext cx="398" cy="53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73" name="AutoShape 58"/>
                <p:cNvSpPr>
                  <a:spLocks noChangeArrowheads="1"/>
                </p:cNvSpPr>
                <p:nvPr/>
              </p:nvSpPr>
              <p:spPr bwMode="auto">
                <a:xfrm>
                  <a:off x="421" y="1136"/>
                  <a:ext cx="343" cy="93"/>
                </a:xfrm>
                <a:prstGeom prst="roundRect">
                  <a:avLst>
                    <a:gd name="adj" fmla="val 41935"/>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74" name="Rectangle 59"/>
                <p:cNvSpPr>
                  <a:spLocks noChangeArrowheads="1"/>
                </p:cNvSpPr>
                <p:nvPr/>
              </p:nvSpPr>
              <p:spPr bwMode="auto">
                <a:xfrm>
                  <a:off x="421" y="1308"/>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75" name="Rectangle 60"/>
                <p:cNvSpPr>
                  <a:spLocks noChangeArrowheads="1"/>
                </p:cNvSpPr>
                <p:nvPr/>
              </p:nvSpPr>
              <p:spPr bwMode="auto">
                <a:xfrm>
                  <a:off x="421" y="1492"/>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grpSp>
          <p:sp>
            <p:nvSpPr>
              <p:cNvPr id="25671" name="Text Box 61"/>
              <p:cNvSpPr txBox="1">
                <a:spLocks noChangeArrowheads="1"/>
              </p:cNvSpPr>
              <p:nvPr/>
            </p:nvSpPr>
            <p:spPr bwMode="auto">
              <a:xfrm>
                <a:off x="558" y="876"/>
                <a:ext cx="6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Moduł 11</a:t>
                </a:r>
              </a:p>
            </p:txBody>
          </p:sp>
        </p:grpSp>
      </p:grpSp>
      <p:grpSp>
        <p:nvGrpSpPr>
          <p:cNvPr id="25605" name="Group 62"/>
          <p:cNvGrpSpPr>
            <a:grpSpLocks/>
          </p:cNvGrpSpPr>
          <p:nvPr/>
        </p:nvGrpSpPr>
        <p:grpSpPr bwMode="auto">
          <a:xfrm>
            <a:off x="1322388" y="4221163"/>
            <a:ext cx="6448425" cy="1174750"/>
            <a:chOff x="462" y="876"/>
            <a:chExt cx="4062" cy="740"/>
          </a:xfrm>
        </p:grpSpPr>
        <p:grpSp>
          <p:nvGrpSpPr>
            <p:cNvPr id="25638" name="Group 63"/>
            <p:cNvGrpSpPr>
              <a:grpSpLocks/>
            </p:cNvGrpSpPr>
            <p:nvPr/>
          </p:nvGrpSpPr>
          <p:grpSpPr bwMode="auto">
            <a:xfrm>
              <a:off x="462" y="876"/>
              <a:ext cx="634" cy="740"/>
              <a:chOff x="478" y="876"/>
              <a:chExt cx="634" cy="740"/>
            </a:xfrm>
          </p:grpSpPr>
          <p:grpSp>
            <p:nvGrpSpPr>
              <p:cNvPr id="25660" name="Group 64"/>
              <p:cNvGrpSpPr>
                <a:grpSpLocks/>
              </p:cNvGrpSpPr>
              <p:nvPr/>
            </p:nvGrpSpPr>
            <p:grpSpPr bwMode="auto">
              <a:xfrm>
                <a:off x="478" y="1078"/>
                <a:ext cx="561" cy="538"/>
                <a:chOff x="421" y="1083"/>
                <a:chExt cx="561" cy="538"/>
              </a:xfrm>
            </p:grpSpPr>
            <p:sp>
              <p:nvSpPr>
                <p:cNvPr id="25662" name="Rectangle 65"/>
                <p:cNvSpPr>
                  <a:spLocks noChangeArrowheads="1"/>
                </p:cNvSpPr>
                <p:nvPr/>
              </p:nvSpPr>
              <p:spPr bwMode="auto">
                <a:xfrm>
                  <a:off x="584" y="1083"/>
                  <a:ext cx="398" cy="53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63" name="AutoShape 66"/>
                <p:cNvSpPr>
                  <a:spLocks noChangeArrowheads="1"/>
                </p:cNvSpPr>
                <p:nvPr/>
              </p:nvSpPr>
              <p:spPr bwMode="auto">
                <a:xfrm>
                  <a:off x="421" y="1136"/>
                  <a:ext cx="343" cy="93"/>
                </a:xfrm>
                <a:prstGeom prst="roundRect">
                  <a:avLst>
                    <a:gd name="adj" fmla="val 41935"/>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64" name="Rectangle 67"/>
                <p:cNvSpPr>
                  <a:spLocks noChangeArrowheads="1"/>
                </p:cNvSpPr>
                <p:nvPr/>
              </p:nvSpPr>
              <p:spPr bwMode="auto">
                <a:xfrm>
                  <a:off x="421" y="1308"/>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65" name="Rectangle 68"/>
                <p:cNvSpPr>
                  <a:spLocks noChangeArrowheads="1"/>
                </p:cNvSpPr>
                <p:nvPr/>
              </p:nvSpPr>
              <p:spPr bwMode="auto">
                <a:xfrm>
                  <a:off x="421" y="1492"/>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grpSp>
          <p:sp>
            <p:nvSpPr>
              <p:cNvPr id="25661" name="Text Box 69"/>
              <p:cNvSpPr txBox="1">
                <a:spLocks noChangeArrowheads="1"/>
              </p:cNvSpPr>
              <p:nvPr/>
            </p:nvSpPr>
            <p:spPr bwMode="auto">
              <a:xfrm>
                <a:off x="558" y="876"/>
                <a:ext cx="55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Moduł 3</a:t>
                </a:r>
              </a:p>
            </p:txBody>
          </p:sp>
        </p:grpSp>
        <p:grpSp>
          <p:nvGrpSpPr>
            <p:cNvPr id="25639" name="Group 70"/>
            <p:cNvGrpSpPr>
              <a:grpSpLocks/>
            </p:cNvGrpSpPr>
            <p:nvPr/>
          </p:nvGrpSpPr>
          <p:grpSpPr bwMode="auto">
            <a:xfrm>
              <a:off x="1563" y="876"/>
              <a:ext cx="634" cy="740"/>
              <a:chOff x="478" y="876"/>
              <a:chExt cx="634" cy="740"/>
            </a:xfrm>
          </p:grpSpPr>
          <p:grpSp>
            <p:nvGrpSpPr>
              <p:cNvPr id="25654" name="Group 71"/>
              <p:cNvGrpSpPr>
                <a:grpSpLocks/>
              </p:cNvGrpSpPr>
              <p:nvPr/>
            </p:nvGrpSpPr>
            <p:grpSpPr bwMode="auto">
              <a:xfrm>
                <a:off x="478" y="1078"/>
                <a:ext cx="561" cy="538"/>
                <a:chOff x="421" y="1083"/>
                <a:chExt cx="561" cy="538"/>
              </a:xfrm>
            </p:grpSpPr>
            <p:sp>
              <p:nvSpPr>
                <p:cNvPr id="25656" name="Rectangle 72"/>
                <p:cNvSpPr>
                  <a:spLocks noChangeArrowheads="1"/>
                </p:cNvSpPr>
                <p:nvPr/>
              </p:nvSpPr>
              <p:spPr bwMode="auto">
                <a:xfrm>
                  <a:off x="584" y="1083"/>
                  <a:ext cx="398" cy="53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57" name="AutoShape 73"/>
                <p:cNvSpPr>
                  <a:spLocks noChangeArrowheads="1"/>
                </p:cNvSpPr>
                <p:nvPr/>
              </p:nvSpPr>
              <p:spPr bwMode="auto">
                <a:xfrm>
                  <a:off x="421" y="1136"/>
                  <a:ext cx="343" cy="93"/>
                </a:xfrm>
                <a:prstGeom prst="roundRect">
                  <a:avLst>
                    <a:gd name="adj" fmla="val 41935"/>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58" name="Rectangle 74"/>
                <p:cNvSpPr>
                  <a:spLocks noChangeArrowheads="1"/>
                </p:cNvSpPr>
                <p:nvPr/>
              </p:nvSpPr>
              <p:spPr bwMode="auto">
                <a:xfrm>
                  <a:off x="421" y="1308"/>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59" name="Rectangle 75"/>
                <p:cNvSpPr>
                  <a:spLocks noChangeArrowheads="1"/>
                </p:cNvSpPr>
                <p:nvPr/>
              </p:nvSpPr>
              <p:spPr bwMode="auto">
                <a:xfrm>
                  <a:off x="421" y="1492"/>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grpSp>
          <p:sp>
            <p:nvSpPr>
              <p:cNvPr id="25655" name="Text Box 76"/>
              <p:cNvSpPr txBox="1">
                <a:spLocks noChangeArrowheads="1"/>
              </p:cNvSpPr>
              <p:nvPr/>
            </p:nvSpPr>
            <p:spPr bwMode="auto">
              <a:xfrm>
                <a:off x="558" y="876"/>
                <a:ext cx="55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Moduł 6</a:t>
                </a:r>
              </a:p>
            </p:txBody>
          </p:sp>
        </p:grpSp>
        <p:grpSp>
          <p:nvGrpSpPr>
            <p:cNvPr id="25640" name="Group 77"/>
            <p:cNvGrpSpPr>
              <a:grpSpLocks/>
            </p:cNvGrpSpPr>
            <p:nvPr/>
          </p:nvGrpSpPr>
          <p:grpSpPr bwMode="auto">
            <a:xfrm>
              <a:off x="2679" y="876"/>
              <a:ext cx="634" cy="740"/>
              <a:chOff x="478" y="876"/>
              <a:chExt cx="634" cy="740"/>
            </a:xfrm>
          </p:grpSpPr>
          <p:grpSp>
            <p:nvGrpSpPr>
              <p:cNvPr id="25648" name="Group 78"/>
              <p:cNvGrpSpPr>
                <a:grpSpLocks/>
              </p:cNvGrpSpPr>
              <p:nvPr/>
            </p:nvGrpSpPr>
            <p:grpSpPr bwMode="auto">
              <a:xfrm>
                <a:off x="478" y="1078"/>
                <a:ext cx="561" cy="538"/>
                <a:chOff x="421" y="1083"/>
                <a:chExt cx="561" cy="538"/>
              </a:xfrm>
            </p:grpSpPr>
            <p:sp>
              <p:nvSpPr>
                <p:cNvPr id="25650" name="Rectangle 79"/>
                <p:cNvSpPr>
                  <a:spLocks noChangeArrowheads="1"/>
                </p:cNvSpPr>
                <p:nvPr/>
              </p:nvSpPr>
              <p:spPr bwMode="auto">
                <a:xfrm>
                  <a:off x="584" y="1083"/>
                  <a:ext cx="398" cy="53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51" name="AutoShape 80"/>
                <p:cNvSpPr>
                  <a:spLocks noChangeArrowheads="1"/>
                </p:cNvSpPr>
                <p:nvPr/>
              </p:nvSpPr>
              <p:spPr bwMode="auto">
                <a:xfrm>
                  <a:off x="421" y="1136"/>
                  <a:ext cx="343" cy="93"/>
                </a:xfrm>
                <a:prstGeom prst="roundRect">
                  <a:avLst>
                    <a:gd name="adj" fmla="val 41935"/>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52" name="Rectangle 81"/>
                <p:cNvSpPr>
                  <a:spLocks noChangeArrowheads="1"/>
                </p:cNvSpPr>
                <p:nvPr/>
              </p:nvSpPr>
              <p:spPr bwMode="auto">
                <a:xfrm>
                  <a:off x="421" y="1308"/>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53" name="Rectangle 82"/>
                <p:cNvSpPr>
                  <a:spLocks noChangeArrowheads="1"/>
                </p:cNvSpPr>
                <p:nvPr/>
              </p:nvSpPr>
              <p:spPr bwMode="auto">
                <a:xfrm>
                  <a:off x="421" y="1492"/>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grpSp>
          <p:sp>
            <p:nvSpPr>
              <p:cNvPr id="25649" name="Text Box 83"/>
              <p:cNvSpPr txBox="1">
                <a:spLocks noChangeArrowheads="1"/>
              </p:cNvSpPr>
              <p:nvPr/>
            </p:nvSpPr>
            <p:spPr bwMode="auto">
              <a:xfrm>
                <a:off x="558" y="876"/>
                <a:ext cx="55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Moduł 9</a:t>
                </a:r>
              </a:p>
            </p:txBody>
          </p:sp>
        </p:grpSp>
        <p:grpSp>
          <p:nvGrpSpPr>
            <p:cNvPr id="25641" name="Group 84"/>
            <p:cNvGrpSpPr>
              <a:grpSpLocks/>
            </p:cNvGrpSpPr>
            <p:nvPr/>
          </p:nvGrpSpPr>
          <p:grpSpPr bwMode="auto">
            <a:xfrm>
              <a:off x="3826" y="876"/>
              <a:ext cx="698" cy="740"/>
              <a:chOff x="478" y="876"/>
              <a:chExt cx="698" cy="740"/>
            </a:xfrm>
          </p:grpSpPr>
          <p:grpSp>
            <p:nvGrpSpPr>
              <p:cNvPr id="25642" name="Group 85"/>
              <p:cNvGrpSpPr>
                <a:grpSpLocks/>
              </p:cNvGrpSpPr>
              <p:nvPr/>
            </p:nvGrpSpPr>
            <p:grpSpPr bwMode="auto">
              <a:xfrm>
                <a:off x="478" y="1078"/>
                <a:ext cx="561" cy="538"/>
                <a:chOff x="421" y="1083"/>
                <a:chExt cx="561" cy="538"/>
              </a:xfrm>
            </p:grpSpPr>
            <p:sp>
              <p:nvSpPr>
                <p:cNvPr id="25644" name="Rectangle 86"/>
                <p:cNvSpPr>
                  <a:spLocks noChangeArrowheads="1"/>
                </p:cNvSpPr>
                <p:nvPr/>
              </p:nvSpPr>
              <p:spPr bwMode="auto">
                <a:xfrm>
                  <a:off x="584" y="1083"/>
                  <a:ext cx="398" cy="53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45" name="AutoShape 87"/>
                <p:cNvSpPr>
                  <a:spLocks noChangeArrowheads="1"/>
                </p:cNvSpPr>
                <p:nvPr/>
              </p:nvSpPr>
              <p:spPr bwMode="auto">
                <a:xfrm>
                  <a:off x="421" y="1136"/>
                  <a:ext cx="343" cy="93"/>
                </a:xfrm>
                <a:prstGeom prst="roundRect">
                  <a:avLst>
                    <a:gd name="adj" fmla="val 41935"/>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46" name="Rectangle 88"/>
                <p:cNvSpPr>
                  <a:spLocks noChangeArrowheads="1"/>
                </p:cNvSpPr>
                <p:nvPr/>
              </p:nvSpPr>
              <p:spPr bwMode="auto">
                <a:xfrm>
                  <a:off x="421" y="1308"/>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47" name="Rectangle 89"/>
                <p:cNvSpPr>
                  <a:spLocks noChangeArrowheads="1"/>
                </p:cNvSpPr>
                <p:nvPr/>
              </p:nvSpPr>
              <p:spPr bwMode="auto">
                <a:xfrm>
                  <a:off x="421" y="1492"/>
                  <a:ext cx="327" cy="9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grpSp>
          <p:sp>
            <p:nvSpPr>
              <p:cNvPr id="25643" name="Text Box 90"/>
              <p:cNvSpPr txBox="1">
                <a:spLocks noChangeArrowheads="1"/>
              </p:cNvSpPr>
              <p:nvPr/>
            </p:nvSpPr>
            <p:spPr bwMode="auto">
              <a:xfrm>
                <a:off x="558" y="876"/>
                <a:ext cx="6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Moduł 12</a:t>
                </a:r>
              </a:p>
            </p:txBody>
          </p:sp>
        </p:grpSp>
      </p:grpSp>
      <p:sp>
        <p:nvSpPr>
          <p:cNvPr id="25606" name="Line 91"/>
          <p:cNvSpPr>
            <a:spLocks noChangeShapeType="1"/>
          </p:cNvSpPr>
          <p:nvPr/>
        </p:nvSpPr>
        <p:spPr bwMode="auto">
          <a:xfrm>
            <a:off x="2230438" y="1506538"/>
            <a:ext cx="8413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07" name="Line 92"/>
          <p:cNvSpPr>
            <a:spLocks noChangeShapeType="1"/>
          </p:cNvSpPr>
          <p:nvPr/>
        </p:nvSpPr>
        <p:spPr bwMode="auto">
          <a:xfrm>
            <a:off x="1847850" y="1951038"/>
            <a:ext cx="0" cy="8540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08" name="Line 93"/>
          <p:cNvSpPr>
            <a:spLocks noChangeShapeType="1"/>
          </p:cNvSpPr>
          <p:nvPr/>
        </p:nvSpPr>
        <p:spPr bwMode="auto">
          <a:xfrm>
            <a:off x="2168525" y="1951038"/>
            <a:ext cx="1473200" cy="8540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09" name="Line 94"/>
          <p:cNvSpPr>
            <a:spLocks noChangeShapeType="1"/>
          </p:cNvSpPr>
          <p:nvPr/>
        </p:nvSpPr>
        <p:spPr bwMode="auto">
          <a:xfrm>
            <a:off x="3962400" y="1951038"/>
            <a:ext cx="1150938" cy="8905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10" name="Line 95"/>
          <p:cNvSpPr>
            <a:spLocks noChangeShapeType="1"/>
          </p:cNvSpPr>
          <p:nvPr/>
        </p:nvSpPr>
        <p:spPr bwMode="auto">
          <a:xfrm>
            <a:off x="5732463" y="1951038"/>
            <a:ext cx="1211262" cy="8540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11" name="Line 96"/>
          <p:cNvSpPr>
            <a:spLocks noChangeShapeType="1"/>
          </p:cNvSpPr>
          <p:nvPr/>
        </p:nvSpPr>
        <p:spPr bwMode="auto">
          <a:xfrm>
            <a:off x="7265988" y="1951038"/>
            <a:ext cx="0" cy="8540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12" name="Line 97"/>
          <p:cNvSpPr>
            <a:spLocks noChangeShapeType="1"/>
          </p:cNvSpPr>
          <p:nvPr/>
        </p:nvSpPr>
        <p:spPr bwMode="auto">
          <a:xfrm flipV="1">
            <a:off x="3962400" y="1951038"/>
            <a:ext cx="1362075" cy="8540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13" name="Line 98"/>
          <p:cNvSpPr>
            <a:spLocks noChangeShapeType="1"/>
          </p:cNvSpPr>
          <p:nvPr/>
        </p:nvSpPr>
        <p:spPr bwMode="auto">
          <a:xfrm flipV="1">
            <a:off x="1884363" y="3659188"/>
            <a:ext cx="0" cy="8778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14" name="Line 99"/>
          <p:cNvSpPr>
            <a:spLocks noChangeShapeType="1"/>
          </p:cNvSpPr>
          <p:nvPr/>
        </p:nvSpPr>
        <p:spPr bwMode="auto">
          <a:xfrm flipV="1">
            <a:off x="2219325" y="3670300"/>
            <a:ext cx="1162050" cy="8667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15" name="Line 100"/>
          <p:cNvSpPr>
            <a:spLocks noChangeShapeType="1"/>
          </p:cNvSpPr>
          <p:nvPr/>
        </p:nvSpPr>
        <p:spPr bwMode="auto">
          <a:xfrm flipV="1">
            <a:off x="3716338" y="3659188"/>
            <a:ext cx="0" cy="8778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16" name="Line 101"/>
          <p:cNvSpPr>
            <a:spLocks noChangeShapeType="1"/>
          </p:cNvSpPr>
          <p:nvPr/>
        </p:nvSpPr>
        <p:spPr bwMode="auto">
          <a:xfrm>
            <a:off x="3951288" y="3571875"/>
            <a:ext cx="1384300" cy="965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17" name="Line 102"/>
          <p:cNvSpPr>
            <a:spLocks noChangeShapeType="1"/>
          </p:cNvSpPr>
          <p:nvPr/>
        </p:nvSpPr>
        <p:spPr bwMode="auto">
          <a:xfrm flipV="1">
            <a:off x="5508625" y="3659188"/>
            <a:ext cx="0" cy="8524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18" name="Line 103"/>
          <p:cNvSpPr>
            <a:spLocks noChangeShapeType="1"/>
          </p:cNvSpPr>
          <p:nvPr/>
        </p:nvSpPr>
        <p:spPr bwMode="auto">
          <a:xfrm>
            <a:off x="7253288" y="3659188"/>
            <a:ext cx="0" cy="8778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19" name="Line 104"/>
          <p:cNvSpPr>
            <a:spLocks noChangeShapeType="1"/>
          </p:cNvSpPr>
          <p:nvPr/>
        </p:nvSpPr>
        <p:spPr bwMode="auto">
          <a:xfrm flipV="1">
            <a:off x="5694363" y="3659188"/>
            <a:ext cx="1398587" cy="8778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20" name="Arc 105"/>
          <p:cNvSpPr>
            <a:spLocks/>
          </p:cNvSpPr>
          <p:nvPr/>
        </p:nvSpPr>
        <p:spPr bwMode="auto">
          <a:xfrm flipV="1">
            <a:off x="3667125" y="5414963"/>
            <a:ext cx="3576638" cy="369887"/>
          </a:xfrm>
          <a:custGeom>
            <a:avLst/>
            <a:gdLst>
              <a:gd name="T0" fmla="*/ 0 w 43200"/>
              <a:gd name="T1" fmla="*/ 2147483646 h 21600"/>
              <a:gd name="T2" fmla="*/ 2147483646 w 43200"/>
              <a:gd name="T3" fmla="*/ 2147483646 h 21600"/>
              <a:gd name="T4" fmla="*/ 2147483646 w 43200"/>
              <a:gd name="T5" fmla="*/ 2147483646 h 21600"/>
              <a:gd name="T6" fmla="*/ 0 60000 65536"/>
              <a:gd name="T7" fmla="*/ 0 60000 65536"/>
              <a:gd name="T8" fmla="*/ 0 60000 65536"/>
            </a:gdLst>
            <a:ahLst/>
            <a:cxnLst>
              <a:cxn ang="T6">
                <a:pos x="T0" y="T1"/>
              </a:cxn>
              <a:cxn ang="T7">
                <a:pos x="T2" y="T3"/>
              </a:cxn>
              <a:cxn ang="T8">
                <a:pos x="T4" y="T5"/>
              </a:cxn>
            </a:cxnLst>
            <a:rect l="0" t="0" r="r" b="b"/>
            <a:pathLst>
              <a:path w="43200" h="21600" fill="none" extrusionOk="0">
                <a:moveTo>
                  <a:pt x="0" y="21599"/>
                </a:moveTo>
                <a:cubicBezTo>
                  <a:pt x="0" y="9670"/>
                  <a:pt x="9670" y="0"/>
                  <a:pt x="21600" y="0"/>
                </a:cubicBezTo>
                <a:cubicBezTo>
                  <a:pt x="33529" y="0"/>
                  <a:pt x="43200" y="9670"/>
                  <a:pt x="43200" y="21600"/>
                </a:cubicBezTo>
              </a:path>
              <a:path w="43200" h="21600" stroke="0" extrusionOk="0">
                <a:moveTo>
                  <a:pt x="0" y="21599"/>
                </a:moveTo>
                <a:cubicBezTo>
                  <a:pt x="0" y="9670"/>
                  <a:pt x="9670" y="0"/>
                  <a:pt x="21600" y="0"/>
                </a:cubicBezTo>
                <a:cubicBezTo>
                  <a:pt x="33529" y="0"/>
                  <a:pt x="43200" y="9670"/>
                  <a:pt x="43200" y="21600"/>
                </a:cubicBezTo>
                <a:lnTo>
                  <a:pt x="21600" y="21600"/>
                </a:lnTo>
                <a:lnTo>
                  <a:pt x="0" y="21599"/>
                </a:lnTo>
                <a:close/>
              </a:path>
            </a:pathLst>
          </a:custGeom>
          <a:noFill/>
          <a:ln w="1270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25621" name="Group 106"/>
          <p:cNvGrpSpPr>
            <a:grpSpLocks/>
          </p:cNvGrpSpPr>
          <p:nvPr/>
        </p:nvGrpSpPr>
        <p:grpSpPr bwMode="auto">
          <a:xfrm>
            <a:off x="2147888" y="1695450"/>
            <a:ext cx="647700" cy="3735388"/>
            <a:chOff x="1358" y="1452"/>
            <a:chExt cx="408" cy="2353"/>
          </a:xfrm>
        </p:grpSpPr>
        <p:sp>
          <p:nvSpPr>
            <p:cNvPr id="25635" name="Text Box 107"/>
            <p:cNvSpPr txBox="1">
              <a:spLocks noChangeArrowheads="1"/>
            </p:cNvSpPr>
            <p:nvPr/>
          </p:nvSpPr>
          <p:spPr bwMode="auto">
            <a:xfrm>
              <a:off x="1358" y="1452"/>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15dni</a:t>
              </a:r>
            </a:p>
          </p:txBody>
        </p:sp>
        <p:sp>
          <p:nvSpPr>
            <p:cNvPr id="25636" name="Text Box 108"/>
            <p:cNvSpPr txBox="1">
              <a:spLocks noChangeArrowheads="1"/>
            </p:cNvSpPr>
            <p:nvPr/>
          </p:nvSpPr>
          <p:spPr bwMode="auto">
            <a:xfrm>
              <a:off x="1358" y="2531"/>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30dni</a:t>
              </a:r>
            </a:p>
          </p:txBody>
        </p:sp>
        <p:sp>
          <p:nvSpPr>
            <p:cNvPr id="25637" name="Text Box 109"/>
            <p:cNvSpPr txBox="1">
              <a:spLocks noChangeArrowheads="1"/>
            </p:cNvSpPr>
            <p:nvPr/>
          </p:nvSpPr>
          <p:spPr bwMode="auto">
            <a:xfrm>
              <a:off x="1358" y="3593"/>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25dni</a:t>
              </a:r>
            </a:p>
          </p:txBody>
        </p:sp>
      </p:grpSp>
      <p:grpSp>
        <p:nvGrpSpPr>
          <p:cNvPr id="25622" name="Group 110"/>
          <p:cNvGrpSpPr>
            <a:grpSpLocks/>
          </p:cNvGrpSpPr>
          <p:nvPr/>
        </p:nvGrpSpPr>
        <p:grpSpPr bwMode="auto">
          <a:xfrm>
            <a:off x="3922713" y="1700213"/>
            <a:ext cx="647700" cy="3735387"/>
            <a:chOff x="1358" y="1452"/>
            <a:chExt cx="408" cy="2353"/>
          </a:xfrm>
        </p:grpSpPr>
        <p:sp>
          <p:nvSpPr>
            <p:cNvPr id="25632" name="Text Box 111"/>
            <p:cNvSpPr txBox="1">
              <a:spLocks noChangeArrowheads="1"/>
            </p:cNvSpPr>
            <p:nvPr/>
          </p:nvSpPr>
          <p:spPr bwMode="auto">
            <a:xfrm>
              <a:off x="1358" y="1452"/>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15dni</a:t>
              </a:r>
            </a:p>
          </p:txBody>
        </p:sp>
        <p:sp>
          <p:nvSpPr>
            <p:cNvPr id="25633" name="Text Box 112"/>
            <p:cNvSpPr txBox="1">
              <a:spLocks noChangeArrowheads="1"/>
            </p:cNvSpPr>
            <p:nvPr/>
          </p:nvSpPr>
          <p:spPr bwMode="auto">
            <a:xfrm>
              <a:off x="1358" y="2531"/>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20dni</a:t>
              </a:r>
            </a:p>
          </p:txBody>
        </p:sp>
        <p:sp>
          <p:nvSpPr>
            <p:cNvPr id="25634" name="Text Box 113"/>
            <p:cNvSpPr txBox="1">
              <a:spLocks noChangeArrowheads="1"/>
            </p:cNvSpPr>
            <p:nvPr/>
          </p:nvSpPr>
          <p:spPr bwMode="auto">
            <a:xfrm>
              <a:off x="1358" y="3593"/>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20dni</a:t>
              </a:r>
            </a:p>
          </p:txBody>
        </p:sp>
      </p:grpSp>
      <p:grpSp>
        <p:nvGrpSpPr>
          <p:cNvPr id="25623" name="Group 114"/>
          <p:cNvGrpSpPr>
            <a:grpSpLocks/>
          </p:cNvGrpSpPr>
          <p:nvPr/>
        </p:nvGrpSpPr>
        <p:grpSpPr bwMode="auto">
          <a:xfrm>
            <a:off x="5665788" y="1700213"/>
            <a:ext cx="647700" cy="3735387"/>
            <a:chOff x="1358" y="1452"/>
            <a:chExt cx="408" cy="2353"/>
          </a:xfrm>
        </p:grpSpPr>
        <p:sp>
          <p:nvSpPr>
            <p:cNvPr id="25629" name="Text Box 115"/>
            <p:cNvSpPr txBox="1">
              <a:spLocks noChangeArrowheads="1"/>
            </p:cNvSpPr>
            <p:nvPr/>
          </p:nvSpPr>
          <p:spPr bwMode="auto">
            <a:xfrm>
              <a:off x="1358" y="1452"/>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15dni</a:t>
              </a:r>
            </a:p>
          </p:txBody>
        </p:sp>
        <p:sp>
          <p:nvSpPr>
            <p:cNvPr id="25630" name="Text Box 116"/>
            <p:cNvSpPr txBox="1">
              <a:spLocks noChangeArrowheads="1"/>
            </p:cNvSpPr>
            <p:nvPr/>
          </p:nvSpPr>
          <p:spPr bwMode="auto">
            <a:xfrm>
              <a:off x="1358" y="2531"/>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30dni</a:t>
              </a:r>
            </a:p>
          </p:txBody>
        </p:sp>
        <p:sp>
          <p:nvSpPr>
            <p:cNvPr id="25631" name="Text Box 117"/>
            <p:cNvSpPr txBox="1">
              <a:spLocks noChangeArrowheads="1"/>
            </p:cNvSpPr>
            <p:nvPr/>
          </p:nvSpPr>
          <p:spPr bwMode="auto">
            <a:xfrm>
              <a:off x="1358" y="3593"/>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25dni</a:t>
              </a:r>
            </a:p>
          </p:txBody>
        </p:sp>
      </p:grpSp>
      <p:grpSp>
        <p:nvGrpSpPr>
          <p:cNvPr id="25624" name="Group 118"/>
          <p:cNvGrpSpPr>
            <a:grpSpLocks/>
          </p:cNvGrpSpPr>
          <p:nvPr/>
        </p:nvGrpSpPr>
        <p:grpSpPr bwMode="auto">
          <a:xfrm>
            <a:off x="7562850" y="1630363"/>
            <a:ext cx="647700" cy="3735387"/>
            <a:chOff x="1358" y="1452"/>
            <a:chExt cx="408" cy="2353"/>
          </a:xfrm>
        </p:grpSpPr>
        <p:sp>
          <p:nvSpPr>
            <p:cNvPr id="25626" name="Text Box 119"/>
            <p:cNvSpPr txBox="1">
              <a:spLocks noChangeArrowheads="1"/>
            </p:cNvSpPr>
            <p:nvPr/>
          </p:nvSpPr>
          <p:spPr bwMode="auto">
            <a:xfrm>
              <a:off x="1358" y="1452"/>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25dni</a:t>
              </a:r>
            </a:p>
          </p:txBody>
        </p:sp>
        <p:sp>
          <p:nvSpPr>
            <p:cNvPr id="25627" name="Text Box 120"/>
            <p:cNvSpPr txBox="1">
              <a:spLocks noChangeArrowheads="1"/>
            </p:cNvSpPr>
            <p:nvPr/>
          </p:nvSpPr>
          <p:spPr bwMode="auto">
            <a:xfrm>
              <a:off x="1358" y="2531"/>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10dni</a:t>
              </a:r>
            </a:p>
          </p:txBody>
        </p:sp>
        <p:sp>
          <p:nvSpPr>
            <p:cNvPr id="25628" name="Text Box 121"/>
            <p:cNvSpPr txBox="1">
              <a:spLocks noChangeArrowheads="1"/>
            </p:cNvSpPr>
            <p:nvPr/>
          </p:nvSpPr>
          <p:spPr bwMode="auto">
            <a:xfrm>
              <a:off x="1358" y="3593"/>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20dni</a:t>
              </a:r>
            </a:p>
          </p:txBody>
        </p:sp>
      </p:grpSp>
      <p:sp>
        <p:nvSpPr>
          <p:cNvPr id="25625" name="Text Box 122"/>
          <p:cNvSpPr txBox="1">
            <a:spLocks noChangeArrowheads="1"/>
          </p:cNvSpPr>
          <p:nvPr/>
        </p:nvSpPr>
        <p:spPr bwMode="auto">
          <a:xfrm>
            <a:off x="111125" y="5788025"/>
            <a:ext cx="867886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Diagram podlega analizie ścieżki krytycznej (najdłuższa ścieżka = najkrótszy czas) </a:t>
            </a:r>
          </a:p>
          <a:p>
            <a:r>
              <a:rPr lang="pl-PL" altLang="pl-PL" sz="1800"/>
              <a:t>Diagramy Gantta, diagramy ograniczeń zasobów - inne metody ustalenia harmonogramów.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a:grpSpLocks/>
          </p:cNvGrpSpPr>
          <p:nvPr/>
        </p:nvGrpSpPr>
        <p:grpSpPr bwMode="auto">
          <a:xfrm>
            <a:off x="4146550" y="2085975"/>
            <a:ext cx="212725" cy="411163"/>
            <a:chOff x="4453" y="811"/>
            <a:chExt cx="134" cy="259"/>
          </a:xfrm>
        </p:grpSpPr>
        <p:sp>
          <p:nvSpPr>
            <p:cNvPr id="26694" name="Line 3"/>
            <p:cNvSpPr>
              <a:spLocks noChangeShapeType="1"/>
            </p:cNvSpPr>
            <p:nvPr/>
          </p:nvSpPr>
          <p:spPr bwMode="auto">
            <a:xfrm>
              <a:off x="4453" y="811"/>
              <a:ext cx="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95" name="Line 4"/>
            <p:cNvSpPr>
              <a:spLocks noChangeShapeType="1"/>
            </p:cNvSpPr>
            <p:nvPr/>
          </p:nvSpPr>
          <p:spPr bwMode="auto">
            <a:xfrm>
              <a:off x="4587" y="811"/>
              <a:ext cx="0" cy="2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26627" name="Group 5"/>
          <p:cNvGrpSpPr>
            <a:grpSpLocks/>
          </p:cNvGrpSpPr>
          <p:nvPr/>
        </p:nvGrpSpPr>
        <p:grpSpPr bwMode="auto">
          <a:xfrm>
            <a:off x="5073650" y="2525713"/>
            <a:ext cx="212725" cy="411162"/>
            <a:chOff x="4453" y="811"/>
            <a:chExt cx="134" cy="259"/>
          </a:xfrm>
        </p:grpSpPr>
        <p:sp>
          <p:nvSpPr>
            <p:cNvPr id="26692" name="Line 6"/>
            <p:cNvSpPr>
              <a:spLocks noChangeShapeType="1"/>
            </p:cNvSpPr>
            <p:nvPr/>
          </p:nvSpPr>
          <p:spPr bwMode="auto">
            <a:xfrm>
              <a:off x="4453" y="811"/>
              <a:ext cx="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93" name="Line 7"/>
            <p:cNvSpPr>
              <a:spLocks noChangeShapeType="1"/>
            </p:cNvSpPr>
            <p:nvPr/>
          </p:nvSpPr>
          <p:spPr bwMode="auto">
            <a:xfrm>
              <a:off x="4587" y="811"/>
              <a:ext cx="0" cy="2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26628" name="Group 8"/>
          <p:cNvGrpSpPr>
            <a:grpSpLocks/>
          </p:cNvGrpSpPr>
          <p:nvPr/>
        </p:nvGrpSpPr>
        <p:grpSpPr bwMode="auto">
          <a:xfrm>
            <a:off x="5332413" y="2971800"/>
            <a:ext cx="212725" cy="411163"/>
            <a:chOff x="4453" y="811"/>
            <a:chExt cx="134" cy="259"/>
          </a:xfrm>
        </p:grpSpPr>
        <p:sp>
          <p:nvSpPr>
            <p:cNvPr id="26690" name="Line 9"/>
            <p:cNvSpPr>
              <a:spLocks noChangeShapeType="1"/>
            </p:cNvSpPr>
            <p:nvPr/>
          </p:nvSpPr>
          <p:spPr bwMode="auto">
            <a:xfrm>
              <a:off x="4453" y="811"/>
              <a:ext cx="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91" name="Line 10"/>
            <p:cNvSpPr>
              <a:spLocks noChangeShapeType="1"/>
            </p:cNvSpPr>
            <p:nvPr/>
          </p:nvSpPr>
          <p:spPr bwMode="auto">
            <a:xfrm>
              <a:off x="4587" y="811"/>
              <a:ext cx="0" cy="2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26629" name="Group 11"/>
          <p:cNvGrpSpPr>
            <a:grpSpLocks/>
          </p:cNvGrpSpPr>
          <p:nvPr/>
        </p:nvGrpSpPr>
        <p:grpSpPr bwMode="auto">
          <a:xfrm>
            <a:off x="6281738" y="3427413"/>
            <a:ext cx="212725" cy="358775"/>
            <a:chOff x="4453" y="811"/>
            <a:chExt cx="134" cy="259"/>
          </a:xfrm>
        </p:grpSpPr>
        <p:sp>
          <p:nvSpPr>
            <p:cNvPr id="26688" name="Line 12"/>
            <p:cNvSpPr>
              <a:spLocks noChangeShapeType="1"/>
            </p:cNvSpPr>
            <p:nvPr/>
          </p:nvSpPr>
          <p:spPr bwMode="auto">
            <a:xfrm>
              <a:off x="4453" y="811"/>
              <a:ext cx="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89" name="Line 13"/>
            <p:cNvSpPr>
              <a:spLocks noChangeShapeType="1"/>
            </p:cNvSpPr>
            <p:nvPr/>
          </p:nvSpPr>
          <p:spPr bwMode="auto">
            <a:xfrm>
              <a:off x="4587" y="811"/>
              <a:ext cx="0" cy="2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26630" name="Group 14"/>
          <p:cNvGrpSpPr>
            <a:grpSpLocks/>
          </p:cNvGrpSpPr>
          <p:nvPr/>
        </p:nvGrpSpPr>
        <p:grpSpPr bwMode="auto">
          <a:xfrm>
            <a:off x="7307263" y="3856038"/>
            <a:ext cx="212725" cy="777875"/>
            <a:chOff x="4453" y="811"/>
            <a:chExt cx="134" cy="259"/>
          </a:xfrm>
        </p:grpSpPr>
        <p:sp>
          <p:nvSpPr>
            <p:cNvPr id="26686" name="Line 15"/>
            <p:cNvSpPr>
              <a:spLocks noChangeShapeType="1"/>
            </p:cNvSpPr>
            <p:nvPr/>
          </p:nvSpPr>
          <p:spPr bwMode="auto">
            <a:xfrm>
              <a:off x="4453" y="811"/>
              <a:ext cx="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87" name="Line 16"/>
            <p:cNvSpPr>
              <a:spLocks noChangeShapeType="1"/>
            </p:cNvSpPr>
            <p:nvPr/>
          </p:nvSpPr>
          <p:spPr bwMode="auto">
            <a:xfrm>
              <a:off x="4587" y="811"/>
              <a:ext cx="0" cy="2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26631" name="Group 17"/>
          <p:cNvGrpSpPr>
            <a:grpSpLocks/>
          </p:cNvGrpSpPr>
          <p:nvPr/>
        </p:nvGrpSpPr>
        <p:grpSpPr bwMode="auto">
          <a:xfrm>
            <a:off x="7381875" y="3857625"/>
            <a:ext cx="212725" cy="371475"/>
            <a:chOff x="4453" y="811"/>
            <a:chExt cx="134" cy="259"/>
          </a:xfrm>
        </p:grpSpPr>
        <p:sp>
          <p:nvSpPr>
            <p:cNvPr id="26684" name="Line 18"/>
            <p:cNvSpPr>
              <a:spLocks noChangeShapeType="1"/>
            </p:cNvSpPr>
            <p:nvPr/>
          </p:nvSpPr>
          <p:spPr bwMode="auto">
            <a:xfrm>
              <a:off x="4453" y="811"/>
              <a:ext cx="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85" name="Line 19"/>
            <p:cNvSpPr>
              <a:spLocks noChangeShapeType="1"/>
            </p:cNvSpPr>
            <p:nvPr/>
          </p:nvSpPr>
          <p:spPr bwMode="auto">
            <a:xfrm>
              <a:off x="4587" y="811"/>
              <a:ext cx="0" cy="2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26632" name="Group 20"/>
          <p:cNvGrpSpPr>
            <a:grpSpLocks/>
          </p:cNvGrpSpPr>
          <p:nvPr/>
        </p:nvGrpSpPr>
        <p:grpSpPr bwMode="auto">
          <a:xfrm>
            <a:off x="8332788" y="4279900"/>
            <a:ext cx="212725" cy="771525"/>
            <a:chOff x="4453" y="811"/>
            <a:chExt cx="134" cy="259"/>
          </a:xfrm>
        </p:grpSpPr>
        <p:sp>
          <p:nvSpPr>
            <p:cNvPr id="26682" name="Line 21"/>
            <p:cNvSpPr>
              <a:spLocks noChangeShapeType="1"/>
            </p:cNvSpPr>
            <p:nvPr/>
          </p:nvSpPr>
          <p:spPr bwMode="auto">
            <a:xfrm>
              <a:off x="4453" y="811"/>
              <a:ext cx="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83" name="Line 22"/>
            <p:cNvSpPr>
              <a:spLocks noChangeShapeType="1"/>
            </p:cNvSpPr>
            <p:nvPr/>
          </p:nvSpPr>
          <p:spPr bwMode="auto">
            <a:xfrm>
              <a:off x="4587" y="811"/>
              <a:ext cx="0" cy="2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26633" name="Group 23"/>
          <p:cNvGrpSpPr>
            <a:grpSpLocks/>
          </p:cNvGrpSpPr>
          <p:nvPr/>
        </p:nvGrpSpPr>
        <p:grpSpPr bwMode="auto">
          <a:xfrm>
            <a:off x="8243888" y="4699000"/>
            <a:ext cx="212725" cy="350838"/>
            <a:chOff x="4453" y="811"/>
            <a:chExt cx="134" cy="259"/>
          </a:xfrm>
        </p:grpSpPr>
        <p:sp>
          <p:nvSpPr>
            <p:cNvPr id="26680" name="Line 24"/>
            <p:cNvSpPr>
              <a:spLocks noChangeShapeType="1"/>
            </p:cNvSpPr>
            <p:nvPr/>
          </p:nvSpPr>
          <p:spPr bwMode="auto">
            <a:xfrm>
              <a:off x="4453" y="811"/>
              <a:ext cx="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81" name="Line 25"/>
            <p:cNvSpPr>
              <a:spLocks noChangeShapeType="1"/>
            </p:cNvSpPr>
            <p:nvPr/>
          </p:nvSpPr>
          <p:spPr bwMode="auto">
            <a:xfrm>
              <a:off x="4587" y="811"/>
              <a:ext cx="0" cy="2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26634" name="Rectangle 26"/>
          <p:cNvSpPr>
            <a:spLocks noGrp="1" noChangeArrowheads="1"/>
          </p:cNvSpPr>
          <p:nvPr>
            <p:ph type="title"/>
          </p:nvPr>
        </p:nvSpPr>
        <p:spPr/>
        <p:txBody>
          <a:bodyPr/>
          <a:lstStyle/>
          <a:p>
            <a:r>
              <a:rPr lang="pl-PL" altLang="pl-PL" smtClean="0"/>
              <a:t>Diagram Gantta</a:t>
            </a:r>
          </a:p>
        </p:txBody>
      </p:sp>
      <p:sp>
        <p:nvSpPr>
          <p:cNvPr id="26635" name="Text Box 27"/>
          <p:cNvSpPr txBox="1">
            <a:spLocks noChangeArrowheads="1"/>
          </p:cNvSpPr>
          <p:nvPr/>
        </p:nvSpPr>
        <p:spPr bwMode="auto">
          <a:xfrm>
            <a:off x="169863" y="946150"/>
            <a:ext cx="629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Ustalenie planu czasowego dla poszczególnych faz i zadań. </a:t>
            </a:r>
          </a:p>
        </p:txBody>
      </p:sp>
      <p:sp>
        <p:nvSpPr>
          <p:cNvPr id="26636" name="Text Box 29"/>
          <p:cNvSpPr txBox="1">
            <a:spLocks noChangeArrowheads="1"/>
          </p:cNvSpPr>
          <p:nvPr/>
        </p:nvSpPr>
        <p:spPr bwMode="auto">
          <a:xfrm>
            <a:off x="8483600" y="1644650"/>
            <a:ext cx="592138"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Grud</a:t>
            </a:r>
          </a:p>
        </p:txBody>
      </p:sp>
      <p:sp>
        <p:nvSpPr>
          <p:cNvPr id="26637" name="Text Box 30"/>
          <p:cNvSpPr txBox="1">
            <a:spLocks noChangeArrowheads="1"/>
          </p:cNvSpPr>
          <p:nvPr/>
        </p:nvSpPr>
        <p:spPr bwMode="auto">
          <a:xfrm>
            <a:off x="73025" y="1646238"/>
            <a:ext cx="2528888"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Nazwa zadania</a:t>
            </a:r>
            <a:endParaRPr lang="pl-PL" altLang="pl-PL" sz="1400"/>
          </a:p>
        </p:txBody>
      </p:sp>
      <p:sp>
        <p:nvSpPr>
          <p:cNvPr id="26638" name="Text Box 31"/>
          <p:cNvSpPr txBox="1">
            <a:spLocks noChangeArrowheads="1"/>
          </p:cNvSpPr>
          <p:nvPr/>
        </p:nvSpPr>
        <p:spPr bwMode="auto">
          <a:xfrm>
            <a:off x="76200" y="1954213"/>
            <a:ext cx="2536825"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a:t>Wstępne zbieranie wymagań</a:t>
            </a:r>
          </a:p>
          <a:p>
            <a:endParaRPr lang="pl-PL" altLang="pl-PL" sz="1400"/>
          </a:p>
          <a:p>
            <a:r>
              <a:rPr lang="pl-PL" altLang="pl-PL" sz="1400"/>
              <a:t>Budowa prototypu</a:t>
            </a:r>
          </a:p>
          <a:p>
            <a:endParaRPr lang="pl-PL" altLang="pl-PL" sz="1400"/>
          </a:p>
          <a:p>
            <a:r>
              <a:rPr lang="pl-PL" altLang="pl-PL" sz="1400"/>
              <a:t>Ocena prototypu</a:t>
            </a:r>
          </a:p>
          <a:p>
            <a:endParaRPr lang="pl-PL" altLang="pl-PL" sz="1400"/>
          </a:p>
          <a:p>
            <a:r>
              <a:rPr lang="pl-PL" altLang="pl-PL" sz="1400"/>
              <a:t>Opracowanie wymagań</a:t>
            </a:r>
          </a:p>
          <a:p>
            <a:endParaRPr lang="pl-PL" altLang="pl-PL" sz="1400"/>
          </a:p>
          <a:p>
            <a:r>
              <a:rPr lang="pl-PL" altLang="pl-PL" sz="1400"/>
              <a:t>Analiza</a:t>
            </a:r>
          </a:p>
          <a:p>
            <a:endParaRPr lang="pl-PL" altLang="pl-PL" sz="1400"/>
          </a:p>
          <a:p>
            <a:r>
              <a:rPr lang="pl-PL" altLang="pl-PL" sz="1400"/>
              <a:t>Projekt dziedziny problemu</a:t>
            </a:r>
          </a:p>
          <a:p>
            <a:endParaRPr lang="pl-PL" altLang="pl-PL" sz="1400"/>
          </a:p>
          <a:p>
            <a:r>
              <a:rPr lang="pl-PL" altLang="pl-PL" sz="1400"/>
              <a:t>Projekt interfejsu użytkown.</a:t>
            </a:r>
          </a:p>
          <a:p>
            <a:endParaRPr lang="pl-PL" altLang="pl-PL" sz="1400"/>
          </a:p>
          <a:p>
            <a:r>
              <a:rPr lang="pl-PL" altLang="pl-PL" sz="1400"/>
              <a:t>Projekt bazy danych</a:t>
            </a:r>
          </a:p>
        </p:txBody>
      </p:sp>
      <p:sp>
        <p:nvSpPr>
          <p:cNvPr id="26639" name="Text Box 32"/>
          <p:cNvSpPr txBox="1">
            <a:spLocks noChangeArrowheads="1"/>
          </p:cNvSpPr>
          <p:nvPr/>
        </p:nvSpPr>
        <p:spPr bwMode="auto">
          <a:xfrm>
            <a:off x="7970838" y="1644650"/>
            <a:ext cx="592137"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Listo</a:t>
            </a:r>
          </a:p>
        </p:txBody>
      </p:sp>
      <p:sp>
        <p:nvSpPr>
          <p:cNvPr id="26640" name="Text Box 33"/>
          <p:cNvSpPr txBox="1">
            <a:spLocks noChangeArrowheads="1"/>
          </p:cNvSpPr>
          <p:nvPr/>
        </p:nvSpPr>
        <p:spPr bwMode="auto">
          <a:xfrm>
            <a:off x="7426325" y="1644650"/>
            <a:ext cx="592138"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Paźd</a:t>
            </a:r>
          </a:p>
        </p:txBody>
      </p:sp>
      <p:sp>
        <p:nvSpPr>
          <p:cNvPr id="26641" name="Text Box 34"/>
          <p:cNvSpPr txBox="1">
            <a:spLocks noChangeArrowheads="1"/>
          </p:cNvSpPr>
          <p:nvPr/>
        </p:nvSpPr>
        <p:spPr bwMode="auto">
          <a:xfrm>
            <a:off x="6859588" y="1644650"/>
            <a:ext cx="592137"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Wrze</a:t>
            </a:r>
          </a:p>
        </p:txBody>
      </p:sp>
      <p:sp>
        <p:nvSpPr>
          <p:cNvPr id="26642" name="Text Box 35"/>
          <p:cNvSpPr txBox="1">
            <a:spLocks noChangeArrowheads="1"/>
          </p:cNvSpPr>
          <p:nvPr/>
        </p:nvSpPr>
        <p:spPr bwMode="auto">
          <a:xfrm>
            <a:off x="6340475" y="1644650"/>
            <a:ext cx="592138"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Sierp</a:t>
            </a:r>
          </a:p>
        </p:txBody>
      </p:sp>
      <p:sp>
        <p:nvSpPr>
          <p:cNvPr id="26643" name="Text Box 36"/>
          <p:cNvSpPr txBox="1">
            <a:spLocks noChangeArrowheads="1"/>
          </p:cNvSpPr>
          <p:nvPr/>
        </p:nvSpPr>
        <p:spPr bwMode="auto">
          <a:xfrm>
            <a:off x="5826125" y="1644650"/>
            <a:ext cx="592138"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Lip</a:t>
            </a:r>
          </a:p>
        </p:txBody>
      </p:sp>
      <p:sp>
        <p:nvSpPr>
          <p:cNvPr id="26644" name="Text Box 37"/>
          <p:cNvSpPr txBox="1">
            <a:spLocks noChangeArrowheads="1"/>
          </p:cNvSpPr>
          <p:nvPr/>
        </p:nvSpPr>
        <p:spPr bwMode="auto">
          <a:xfrm>
            <a:off x="5368925" y="1644650"/>
            <a:ext cx="592138"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Czer</a:t>
            </a:r>
          </a:p>
        </p:txBody>
      </p:sp>
      <p:sp>
        <p:nvSpPr>
          <p:cNvPr id="26645" name="Text Box 38"/>
          <p:cNvSpPr txBox="1">
            <a:spLocks noChangeArrowheads="1"/>
          </p:cNvSpPr>
          <p:nvPr/>
        </p:nvSpPr>
        <p:spPr bwMode="auto">
          <a:xfrm>
            <a:off x="2554288" y="1643063"/>
            <a:ext cx="592137"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Stycz</a:t>
            </a:r>
          </a:p>
        </p:txBody>
      </p:sp>
      <p:sp>
        <p:nvSpPr>
          <p:cNvPr id="26646" name="Text Box 39"/>
          <p:cNvSpPr txBox="1">
            <a:spLocks noChangeArrowheads="1"/>
          </p:cNvSpPr>
          <p:nvPr/>
        </p:nvSpPr>
        <p:spPr bwMode="auto">
          <a:xfrm>
            <a:off x="3143250" y="1643063"/>
            <a:ext cx="592138"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Luty</a:t>
            </a:r>
          </a:p>
        </p:txBody>
      </p:sp>
      <p:sp>
        <p:nvSpPr>
          <p:cNvPr id="26647" name="Text Box 40"/>
          <p:cNvSpPr txBox="1">
            <a:spLocks noChangeArrowheads="1"/>
          </p:cNvSpPr>
          <p:nvPr/>
        </p:nvSpPr>
        <p:spPr bwMode="auto">
          <a:xfrm>
            <a:off x="3716338" y="1643063"/>
            <a:ext cx="592137"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Marz</a:t>
            </a:r>
          </a:p>
        </p:txBody>
      </p:sp>
      <p:sp>
        <p:nvSpPr>
          <p:cNvPr id="26648" name="Text Box 41"/>
          <p:cNvSpPr txBox="1">
            <a:spLocks noChangeArrowheads="1"/>
          </p:cNvSpPr>
          <p:nvPr/>
        </p:nvSpPr>
        <p:spPr bwMode="auto">
          <a:xfrm>
            <a:off x="4294188" y="1643063"/>
            <a:ext cx="592137"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Kwie</a:t>
            </a:r>
          </a:p>
        </p:txBody>
      </p:sp>
      <p:sp>
        <p:nvSpPr>
          <p:cNvPr id="26649" name="Text Box 42"/>
          <p:cNvSpPr txBox="1">
            <a:spLocks noChangeArrowheads="1"/>
          </p:cNvSpPr>
          <p:nvPr/>
        </p:nvSpPr>
        <p:spPr bwMode="auto">
          <a:xfrm>
            <a:off x="4867275" y="1643063"/>
            <a:ext cx="592138" cy="317500"/>
          </a:xfrm>
          <a:prstGeom prst="rect">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Maj</a:t>
            </a:r>
          </a:p>
        </p:txBody>
      </p:sp>
      <p:sp>
        <p:nvSpPr>
          <p:cNvPr id="26650" name="Line 43"/>
          <p:cNvSpPr>
            <a:spLocks noChangeShapeType="1"/>
          </p:cNvSpPr>
          <p:nvPr/>
        </p:nvSpPr>
        <p:spPr bwMode="auto">
          <a:xfrm>
            <a:off x="2560638" y="1949450"/>
            <a:ext cx="0" cy="37957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51" name="Line 44"/>
          <p:cNvSpPr>
            <a:spLocks noChangeShapeType="1"/>
          </p:cNvSpPr>
          <p:nvPr/>
        </p:nvSpPr>
        <p:spPr bwMode="auto">
          <a:xfrm>
            <a:off x="3138488" y="1949450"/>
            <a:ext cx="0" cy="37957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52" name="Line 45"/>
          <p:cNvSpPr>
            <a:spLocks noChangeShapeType="1"/>
          </p:cNvSpPr>
          <p:nvPr/>
        </p:nvSpPr>
        <p:spPr bwMode="auto">
          <a:xfrm>
            <a:off x="3725863" y="1949450"/>
            <a:ext cx="0" cy="37957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53" name="Line 46"/>
          <p:cNvSpPr>
            <a:spLocks noChangeShapeType="1"/>
          </p:cNvSpPr>
          <p:nvPr/>
        </p:nvSpPr>
        <p:spPr bwMode="auto">
          <a:xfrm>
            <a:off x="4291013" y="1949450"/>
            <a:ext cx="0" cy="37957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54" name="Line 47"/>
          <p:cNvSpPr>
            <a:spLocks noChangeShapeType="1"/>
          </p:cNvSpPr>
          <p:nvPr/>
        </p:nvSpPr>
        <p:spPr bwMode="auto">
          <a:xfrm>
            <a:off x="4873625" y="1949450"/>
            <a:ext cx="0" cy="37957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55" name="Line 48"/>
          <p:cNvSpPr>
            <a:spLocks noChangeShapeType="1"/>
          </p:cNvSpPr>
          <p:nvPr/>
        </p:nvSpPr>
        <p:spPr bwMode="auto">
          <a:xfrm>
            <a:off x="5464175" y="1949450"/>
            <a:ext cx="0" cy="37957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56" name="Line 49"/>
          <p:cNvSpPr>
            <a:spLocks noChangeShapeType="1"/>
          </p:cNvSpPr>
          <p:nvPr/>
        </p:nvSpPr>
        <p:spPr bwMode="auto">
          <a:xfrm>
            <a:off x="5959475" y="1949450"/>
            <a:ext cx="0" cy="37957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57" name="Line 50"/>
          <p:cNvSpPr>
            <a:spLocks noChangeShapeType="1"/>
          </p:cNvSpPr>
          <p:nvPr/>
        </p:nvSpPr>
        <p:spPr bwMode="auto">
          <a:xfrm>
            <a:off x="6931025" y="1949450"/>
            <a:ext cx="0" cy="37957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58" name="Line 51"/>
          <p:cNvSpPr>
            <a:spLocks noChangeShapeType="1"/>
          </p:cNvSpPr>
          <p:nvPr/>
        </p:nvSpPr>
        <p:spPr bwMode="auto">
          <a:xfrm>
            <a:off x="7454900" y="1949450"/>
            <a:ext cx="0" cy="37957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59" name="Line 52"/>
          <p:cNvSpPr>
            <a:spLocks noChangeShapeType="1"/>
          </p:cNvSpPr>
          <p:nvPr/>
        </p:nvSpPr>
        <p:spPr bwMode="auto">
          <a:xfrm>
            <a:off x="8020050" y="1949450"/>
            <a:ext cx="0" cy="37957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60" name="Line 53"/>
          <p:cNvSpPr>
            <a:spLocks noChangeShapeType="1"/>
          </p:cNvSpPr>
          <p:nvPr/>
        </p:nvSpPr>
        <p:spPr bwMode="auto">
          <a:xfrm>
            <a:off x="8564563" y="1949450"/>
            <a:ext cx="0" cy="37957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61" name="Line 54"/>
          <p:cNvSpPr>
            <a:spLocks noChangeShapeType="1"/>
          </p:cNvSpPr>
          <p:nvPr/>
        </p:nvSpPr>
        <p:spPr bwMode="auto">
          <a:xfrm>
            <a:off x="9066213" y="1949450"/>
            <a:ext cx="0" cy="37957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62" name="Line 55"/>
          <p:cNvSpPr>
            <a:spLocks noChangeShapeType="1"/>
          </p:cNvSpPr>
          <p:nvPr/>
        </p:nvSpPr>
        <p:spPr bwMode="auto">
          <a:xfrm>
            <a:off x="6421438" y="1949450"/>
            <a:ext cx="0" cy="37957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63" name="Rectangle 56"/>
          <p:cNvSpPr>
            <a:spLocks noChangeArrowheads="1"/>
          </p:cNvSpPr>
          <p:nvPr/>
        </p:nvSpPr>
        <p:spPr bwMode="auto">
          <a:xfrm>
            <a:off x="3346450" y="2060575"/>
            <a:ext cx="949325" cy="138113"/>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64" name="Rectangle 57"/>
          <p:cNvSpPr>
            <a:spLocks noChangeArrowheads="1"/>
          </p:cNvSpPr>
          <p:nvPr/>
        </p:nvSpPr>
        <p:spPr bwMode="auto">
          <a:xfrm>
            <a:off x="4300538" y="2487613"/>
            <a:ext cx="938212" cy="123825"/>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65" name="Rectangle 58"/>
          <p:cNvSpPr>
            <a:spLocks noChangeArrowheads="1"/>
          </p:cNvSpPr>
          <p:nvPr/>
        </p:nvSpPr>
        <p:spPr bwMode="auto">
          <a:xfrm>
            <a:off x="5219700" y="2935288"/>
            <a:ext cx="287338" cy="125412"/>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66" name="Line 59"/>
          <p:cNvSpPr>
            <a:spLocks noChangeShapeType="1"/>
          </p:cNvSpPr>
          <p:nvPr/>
        </p:nvSpPr>
        <p:spPr bwMode="auto">
          <a:xfrm>
            <a:off x="76200" y="2322513"/>
            <a:ext cx="9080500"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67" name="Line 60"/>
          <p:cNvSpPr>
            <a:spLocks noChangeShapeType="1"/>
          </p:cNvSpPr>
          <p:nvPr/>
        </p:nvSpPr>
        <p:spPr bwMode="auto">
          <a:xfrm>
            <a:off x="76200" y="3209925"/>
            <a:ext cx="9080500"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68" name="Line 61"/>
          <p:cNvSpPr>
            <a:spLocks noChangeShapeType="1"/>
          </p:cNvSpPr>
          <p:nvPr/>
        </p:nvSpPr>
        <p:spPr bwMode="auto">
          <a:xfrm>
            <a:off x="76200" y="2776538"/>
            <a:ext cx="9080500"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69" name="Line 62"/>
          <p:cNvSpPr>
            <a:spLocks noChangeShapeType="1"/>
          </p:cNvSpPr>
          <p:nvPr/>
        </p:nvSpPr>
        <p:spPr bwMode="auto">
          <a:xfrm>
            <a:off x="76200" y="4005263"/>
            <a:ext cx="9080500"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70" name="Line 63"/>
          <p:cNvSpPr>
            <a:spLocks noChangeShapeType="1"/>
          </p:cNvSpPr>
          <p:nvPr/>
        </p:nvSpPr>
        <p:spPr bwMode="auto">
          <a:xfrm>
            <a:off x="76200" y="4445000"/>
            <a:ext cx="9080500"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71" name="Line 64"/>
          <p:cNvSpPr>
            <a:spLocks noChangeShapeType="1"/>
          </p:cNvSpPr>
          <p:nvPr/>
        </p:nvSpPr>
        <p:spPr bwMode="auto">
          <a:xfrm>
            <a:off x="76200" y="4883150"/>
            <a:ext cx="9080500"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72" name="Line 65"/>
          <p:cNvSpPr>
            <a:spLocks noChangeShapeType="1"/>
          </p:cNvSpPr>
          <p:nvPr/>
        </p:nvSpPr>
        <p:spPr bwMode="auto">
          <a:xfrm>
            <a:off x="76200" y="3621088"/>
            <a:ext cx="9080500"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73" name="Rectangle 66"/>
          <p:cNvSpPr>
            <a:spLocks noChangeArrowheads="1"/>
          </p:cNvSpPr>
          <p:nvPr/>
        </p:nvSpPr>
        <p:spPr bwMode="auto">
          <a:xfrm>
            <a:off x="5489575" y="3375025"/>
            <a:ext cx="938213" cy="123825"/>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74" name="Rectangle 67"/>
          <p:cNvSpPr>
            <a:spLocks noChangeArrowheads="1"/>
          </p:cNvSpPr>
          <p:nvPr/>
        </p:nvSpPr>
        <p:spPr bwMode="auto">
          <a:xfrm>
            <a:off x="6413500" y="3787775"/>
            <a:ext cx="1038225" cy="123825"/>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75" name="Rectangle 68"/>
          <p:cNvSpPr>
            <a:spLocks noChangeArrowheads="1"/>
          </p:cNvSpPr>
          <p:nvPr/>
        </p:nvSpPr>
        <p:spPr bwMode="auto">
          <a:xfrm>
            <a:off x="7462838" y="4217988"/>
            <a:ext cx="938212" cy="123825"/>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76" name="Rectangle 69"/>
          <p:cNvSpPr>
            <a:spLocks noChangeArrowheads="1"/>
          </p:cNvSpPr>
          <p:nvPr/>
        </p:nvSpPr>
        <p:spPr bwMode="auto">
          <a:xfrm>
            <a:off x="7462838" y="4640263"/>
            <a:ext cx="938212" cy="123825"/>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77" name="Rectangle 70"/>
          <p:cNvSpPr>
            <a:spLocks noChangeArrowheads="1"/>
          </p:cNvSpPr>
          <p:nvPr/>
        </p:nvSpPr>
        <p:spPr bwMode="auto">
          <a:xfrm>
            <a:off x="8380413" y="5051425"/>
            <a:ext cx="763587" cy="136525"/>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78" name="Line 71"/>
          <p:cNvSpPr>
            <a:spLocks noChangeShapeType="1"/>
          </p:cNvSpPr>
          <p:nvPr/>
        </p:nvSpPr>
        <p:spPr bwMode="auto">
          <a:xfrm>
            <a:off x="76200" y="1965325"/>
            <a:ext cx="0" cy="37957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79" name="Line 72"/>
          <p:cNvSpPr>
            <a:spLocks noChangeShapeType="1"/>
          </p:cNvSpPr>
          <p:nvPr/>
        </p:nvSpPr>
        <p:spPr bwMode="auto">
          <a:xfrm>
            <a:off x="63500" y="5286375"/>
            <a:ext cx="9080500" cy="0"/>
          </a:xfrm>
          <a:prstGeom prst="line">
            <a:avLst/>
          </a:prstGeom>
          <a:noFill/>
          <a:ln w="127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pl-PL" altLang="pl-PL" smtClean="0"/>
              <a:t>Ekonomiczne aspekty działalności firmy</a:t>
            </a:r>
          </a:p>
        </p:txBody>
      </p:sp>
      <p:sp>
        <p:nvSpPr>
          <p:cNvPr id="27651" name="Text Box 3"/>
          <p:cNvSpPr txBox="1">
            <a:spLocks noChangeArrowheads="1"/>
          </p:cNvSpPr>
          <p:nvPr/>
        </p:nvSpPr>
        <p:spPr bwMode="auto">
          <a:xfrm>
            <a:off x="315913" y="1104900"/>
            <a:ext cx="87899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Jakość produktu jest tylko jednym z czynników wpływających na wynik ekonomiczny firmy. Inne aspekty:</a:t>
            </a:r>
          </a:p>
        </p:txBody>
      </p:sp>
      <p:sp>
        <p:nvSpPr>
          <p:cNvPr id="27652" name="Text Box 4"/>
          <p:cNvSpPr txBox="1">
            <a:spLocks noChangeArrowheads="1"/>
          </p:cNvSpPr>
          <p:nvPr/>
        </p:nvSpPr>
        <p:spPr bwMode="auto">
          <a:xfrm>
            <a:off x="723900" y="1858963"/>
            <a:ext cx="6154738"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Tx/>
              <a:buChar char="•"/>
            </a:pPr>
            <a:r>
              <a:rPr lang="pl-PL" altLang="pl-PL"/>
              <a:t> Reklama i promocja produktu</a:t>
            </a:r>
          </a:p>
          <a:p>
            <a:pPr>
              <a:buFontTx/>
              <a:buChar char="•"/>
            </a:pPr>
            <a:r>
              <a:rPr lang="pl-PL" altLang="pl-PL"/>
              <a:t> Renoma producenta</a:t>
            </a:r>
          </a:p>
          <a:p>
            <a:pPr>
              <a:buFontTx/>
              <a:buChar char="•"/>
            </a:pPr>
            <a:r>
              <a:rPr lang="pl-PL" altLang="pl-PL"/>
              <a:t> Rodzaj i zakres gwarancji oraz innych usług dla klientów</a:t>
            </a:r>
          </a:p>
          <a:p>
            <a:pPr>
              <a:buFontTx/>
              <a:buChar char="•"/>
            </a:pPr>
            <a:r>
              <a:rPr lang="pl-PL" altLang="pl-PL"/>
              <a:t> Przyzwyczajenia klientów</a:t>
            </a:r>
          </a:p>
          <a:p>
            <a:pPr>
              <a:buFontTx/>
              <a:buChar char="•"/>
            </a:pPr>
            <a:r>
              <a:rPr lang="pl-PL" altLang="pl-PL"/>
              <a:t> Sposób wyceny rozmaitych wersji produktu.</a:t>
            </a:r>
          </a:p>
        </p:txBody>
      </p:sp>
      <p:sp>
        <p:nvSpPr>
          <p:cNvPr id="27653" name="Text Box 5"/>
          <p:cNvSpPr txBox="1">
            <a:spLocks noChangeArrowheads="1"/>
          </p:cNvSpPr>
          <p:nvPr/>
        </p:nvSpPr>
        <p:spPr bwMode="auto">
          <a:xfrm>
            <a:off x="315913" y="3602038"/>
            <a:ext cx="8223250" cy="409575"/>
          </a:xfrm>
          <a:prstGeom prst="rect">
            <a:avLst/>
          </a:prstGeom>
          <a:solidFill>
            <a:srgbClr val="FFFFCC"/>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Na wielkość zysków wpływają także koszty własne poniesione przy produkcji:</a:t>
            </a:r>
          </a:p>
        </p:txBody>
      </p:sp>
      <p:sp>
        <p:nvSpPr>
          <p:cNvPr id="27654" name="Text Box 6"/>
          <p:cNvSpPr txBox="1">
            <a:spLocks noChangeArrowheads="1"/>
          </p:cNvSpPr>
          <p:nvPr/>
        </p:nvSpPr>
        <p:spPr bwMode="auto">
          <a:xfrm>
            <a:off x="723900" y="4135438"/>
            <a:ext cx="5424488"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Tx/>
              <a:buChar char="•"/>
            </a:pPr>
            <a:r>
              <a:rPr lang="pl-PL" altLang="pl-PL"/>
              <a:t> Inwestycje niezbędne wewnątrz firmy</a:t>
            </a:r>
          </a:p>
          <a:p>
            <a:pPr>
              <a:buFontTx/>
              <a:buChar char="•"/>
            </a:pPr>
            <a:r>
              <a:rPr lang="pl-PL" altLang="pl-PL"/>
              <a:t> Koszty reorganizacji firmy</a:t>
            </a:r>
          </a:p>
          <a:p>
            <a:pPr>
              <a:buFontTx/>
              <a:buChar char="•"/>
            </a:pPr>
            <a:r>
              <a:rPr lang="pl-PL" altLang="pl-PL"/>
              <a:t> Koszty szkoleń</a:t>
            </a:r>
          </a:p>
          <a:p>
            <a:pPr>
              <a:buFontTx/>
              <a:buChar char="•"/>
            </a:pPr>
            <a:r>
              <a:rPr lang="pl-PL" altLang="pl-PL"/>
              <a:t> Koszty zakupu narzędzi CASE</a:t>
            </a:r>
          </a:p>
          <a:p>
            <a:pPr>
              <a:buFontTx/>
              <a:buChar char="•"/>
            </a:pPr>
            <a:r>
              <a:rPr lang="pl-PL" altLang="pl-PL"/>
              <a:t> Nakłady na dokładne testowanie oprogramowania</a:t>
            </a:r>
          </a:p>
        </p:txBody>
      </p:sp>
      <p:sp>
        <p:nvSpPr>
          <p:cNvPr id="27655" name="Text Box 7"/>
          <p:cNvSpPr txBox="1">
            <a:spLocks noChangeArrowheads="1"/>
          </p:cNvSpPr>
          <p:nvPr/>
        </p:nvSpPr>
        <p:spPr bwMode="auto">
          <a:xfrm>
            <a:off x="315913" y="5829300"/>
            <a:ext cx="5851525" cy="714375"/>
          </a:xfrm>
          <a:prstGeom prst="rect">
            <a:avLst/>
          </a:prstGeom>
          <a:solidFill>
            <a:srgbClr val="FFFFCC"/>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Zwrot nakładów następuje zwykle po pewnym czasie i często nie może być traktowany jako pewny.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pl-PL" altLang="pl-PL" smtClean="0"/>
              <a:t>Zadania kierownictwa przedsięwzięcia</a:t>
            </a:r>
          </a:p>
        </p:txBody>
      </p:sp>
      <p:sp>
        <p:nvSpPr>
          <p:cNvPr id="5123" name="Text Box 3"/>
          <p:cNvSpPr txBox="1">
            <a:spLocks noChangeArrowheads="1"/>
          </p:cNvSpPr>
          <p:nvPr/>
        </p:nvSpPr>
        <p:spPr bwMode="auto">
          <a:xfrm>
            <a:off x="217488" y="995363"/>
            <a:ext cx="8593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Niezbędnym warunkiem sukcesu jest właściwe zarządzanie przedsięwzięciem.</a:t>
            </a:r>
          </a:p>
        </p:txBody>
      </p:sp>
      <p:sp>
        <p:nvSpPr>
          <p:cNvPr id="5124" name="Text Box 4"/>
          <p:cNvSpPr txBox="1">
            <a:spLocks noChangeArrowheads="1"/>
          </p:cNvSpPr>
          <p:nvPr/>
        </p:nvSpPr>
        <p:spPr bwMode="auto">
          <a:xfrm>
            <a:off x="685800" y="1749425"/>
            <a:ext cx="8296275"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Podstawowe zadania kierownictwa przedsięwzięcia programistycznego:</a:t>
            </a:r>
          </a:p>
          <a:p>
            <a:endParaRPr lang="pl-PL" altLang="pl-PL" sz="1000"/>
          </a:p>
          <a:p>
            <a:r>
              <a:rPr lang="pl-PL" altLang="pl-PL"/>
              <a:t>Opracowanie propozycji dotyczących sposobu prowadzenia przedsięwzięcia</a:t>
            </a:r>
          </a:p>
          <a:p>
            <a:endParaRPr lang="pl-PL" altLang="pl-PL" sz="1000"/>
          </a:p>
          <a:p>
            <a:r>
              <a:rPr lang="pl-PL" altLang="pl-PL"/>
              <a:t>Kosztorysowanie przedsięwzięcia</a:t>
            </a:r>
          </a:p>
          <a:p>
            <a:endParaRPr lang="pl-PL" altLang="pl-PL" sz="1000"/>
          </a:p>
          <a:p>
            <a:r>
              <a:rPr lang="pl-PL" altLang="pl-PL"/>
              <a:t>Planowanie i harmonogramowanie przedsięwzięcia</a:t>
            </a:r>
          </a:p>
          <a:p>
            <a:endParaRPr lang="pl-PL" altLang="pl-PL" sz="1000"/>
          </a:p>
          <a:p>
            <a:r>
              <a:rPr lang="pl-PL" altLang="pl-PL"/>
              <a:t>Monitorowanie i kontrolowanie realizacji przedsięwzięcia</a:t>
            </a:r>
          </a:p>
          <a:p>
            <a:endParaRPr lang="pl-PL" altLang="pl-PL" sz="1000"/>
          </a:p>
          <a:p>
            <a:r>
              <a:rPr lang="pl-PL" altLang="pl-PL"/>
              <a:t>Dobór i ocena personelu</a:t>
            </a:r>
          </a:p>
          <a:p>
            <a:endParaRPr lang="pl-PL" altLang="pl-PL" sz="1000"/>
          </a:p>
          <a:p>
            <a:r>
              <a:rPr lang="pl-PL" altLang="pl-PL"/>
              <a:t>Opracowanie i prezentowanie sprawozdań dla kierownictwa wyższego szczebla</a:t>
            </a:r>
          </a:p>
        </p:txBody>
      </p:sp>
      <p:sp>
        <p:nvSpPr>
          <p:cNvPr id="5125" name="AutoShape 5"/>
          <p:cNvSpPr>
            <a:spLocks noChangeArrowheads="1"/>
          </p:cNvSpPr>
          <p:nvPr/>
        </p:nvSpPr>
        <p:spPr bwMode="auto">
          <a:xfrm>
            <a:off x="312738" y="227647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26" name="AutoShape 6"/>
          <p:cNvSpPr>
            <a:spLocks noChangeArrowheads="1"/>
          </p:cNvSpPr>
          <p:nvPr/>
        </p:nvSpPr>
        <p:spPr bwMode="auto">
          <a:xfrm>
            <a:off x="312738" y="45640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27" name="AutoShape 7"/>
          <p:cNvSpPr>
            <a:spLocks noChangeArrowheads="1"/>
          </p:cNvSpPr>
          <p:nvPr/>
        </p:nvSpPr>
        <p:spPr bwMode="auto">
          <a:xfrm>
            <a:off x="312738" y="409098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28" name="AutoShape 8"/>
          <p:cNvSpPr>
            <a:spLocks noChangeArrowheads="1"/>
          </p:cNvSpPr>
          <p:nvPr/>
        </p:nvSpPr>
        <p:spPr bwMode="auto">
          <a:xfrm>
            <a:off x="312738" y="271303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29" name="AutoShape 9"/>
          <p:cNvSpPr>
            <a:spLocks noChangeArrowheads="1"/>
          </p:cNvSpPr>
          <p:nvPr/>
        </p:nvSpPr>
        <p:spPr bwMode="auto">
          <a:xfrm>
            <a:off x="312738" y="318928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30" name="AutoShape 10"/>
          <p:cNvSpPr>
            <a:spLocks noChangeArrowheads="1"/>
          </p:cNvSpPr>
          <p:nvPr/>
        </p:nvSpPr>
        <p:spPr bwMode="auto">
          <a:xfrm>
            <a:off x="311150" y="36449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31" name="Text Box 11"/>
          <p:cNvSpPr txBox="1">
            <a:spLocks noChangeArrowheads="1"/>
          </p:cNvSpPr>
          <p:nvPr/>
        </p:nvSpPr>
        <p:spPr bwMode="auto">
          <a:xfrm>
            <a:off x="444500" y="5227638"/>
            <a:ext cx="8181975" cy="1019175"/>
          </a:xfrm>
          <a:prstGeom prst="rect">
            <a:avLst/>
          </a:prstGeom>
          <a:solidFill>
            <a:schemeClr val="accent1"/>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Sposoby zarządzania przedsięwzięciem programistycznym nie różnią się od zarządzania innymi przedsięwzięciami, chociaż posiadają swoją specyfikę, </a:t>
            </a:r>
          </a:p>
          <a:p>
            <a:r>
              <a:rPr lang="pl-PL" altLang="pl-PL"/>
              <a:t>np. nieprzejrzystość procesu budowy oprogramowania.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l-PL" altLang="pl-PL" sz="2800" smtClean="0"/>
              <a:t>Czynniki psychologiczne w inżynierii oprogramowania</a:t>
            </a:r>
          </a:p>
        </p:txBody>
      </p:sp>
      <p:sp>
        <p:nvSpPr>
          <p:cNvPr id="6147" name="Text Box 3"/>
          <p:cNvSpPr txBox="1">
            <a:spLocks noChangeArrowheads="1"/>
          </p:cNvSpPr>
          <p:nvPr/>
        </p:nvSpPr>
        <p:spPr bwMode="auto">
          <a:xfrm>
            <a:off x="301625" y="860425"/>
            <a:ext cx="8842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Czynniki te wynikają z faktu, że oprogramowanie jest </a:t>
            </a:r>
            <a:r>
              <a:rPr lang="pl-PL" altLang="pl-PL" b="1" u="sng"/>
              <a:t>używane</a:t>
            </a:r>
            <a:r>
              <a:rPr lang="pl-PL" altLang="pl-PL" b="1"/>
              <a:t> i </a:t>
            </a:r>
            <a:r>
              <a:rPr lang="pl-PL" altLang="pl-PL" b="1" u="sng"/>
              <a:t>tworzone</a:t>
            </a:r>
            <a:r>
              <a:rPr lang="pl-PL" altLang="pl-PL" b="1"/>
              <a:t> przez ludzi.</a:t>
            </a:r>
          </a:p>
        </p:txBody>
      </p:sp>
      <p:sp>
        <p:nvSpPr>
          <p:cNvPr id="6148" name="Text Box 4"/>
          <p:cNvSpPr txBox="1">
            <a:spLocks noChangeArrowheads="1"/>
          </p:cNvSpPr>
          <p:nvPr/>
        </p:nvSpPr>
        <p:spPr bwMode="auto">
          <a:xfrm>
            <a:off x="301625" y="1535113"/>
            <a:ext cx="87423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Użytkowanie</a:t>
            </a:r>
            <a:r>
              <a:rPr lang="pl-PL" altLang="pl-PL"/>
              <a:t> - implikuje zasady tworzenia interfejsu użytkownika i dokumentacji użytkowej.</a:t>
            </a:r>
          </a:p>
          <a:p>
            <a:r>
              <a:rPr lang="pl-PL" altLang="pl-PL" b="1"/>
              <a:t>Tworzenie</a:t>
            </a:r>
            <a:r>
              <a:rPr lang="pl-PL" altLang="pl-PL"/>
              <a:t> - zagadnienia psychologiczne odgrywające rolę w tworzeniu oprogramowania.</a:t>
            </a:r>
          </a:p>
        </p:txBody>
      </p:sp>
      <p:sp>
        <p:nvSpPr>
          <p:cNvPr id="6149" name="Text Box 5"/>
          <p:cNvSpPr txBox="1">
            <a:spLocks noChangeArrowheads="1"/>
          </p:cNvSpPr>
          <p:nvPr/>
        </p:nvSpPr>
        <p:spPr bwMode="auto">
          <a:xfrm>
            <a:off x="660400" y="2924175"/>
            <a:ext cx="84836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ts val="600"/>
              </a:spcAft>
            </a:pPr>
            <a:r>
              <a:rPr lang="pl-PL" altLang="pl-PL" b="1"/>
              <a:t>Cechy ludzkiej inteligencji:</a:t>
            </a:r>
          </a:p>
          <a:p>
            <a:pPr>
              <a:spcAft>
                <a:spcPts val="600"/>
              </a:spcAft>
            </a:pPr>
            <a:endParaRPr lang="pl-PL" altLang="pl-PL" sz="800" b="1"/>
          </a:p>
          <a:p>
            <a:pPr>
              <a:spcAft>
                <a:spcPts val="600"/>
              </a:spcAft>
            </a:pPr>
            <a:r>
              <a:rPr lang="pl-PL" altLang="pl-PL"/>
              <a:t>Umiejętność całościowego (syntetycznego) spojrzenia na problem.</a:t>
            </a:r>
          </a:p>
          <a:p>
            <a:pPr>
              <a:spcAft>
                <a:spcPts val="600"/>
              </a:spcAft>
            </a:pPr>
            <a:r>
              <a:rPr lang="pl-PL" altLang="pl-PL"/>
              <a:t>Świadomość celów, środków i (niekiedy odległych) konsekwencji działania.</a:t>
            </a:r>
            <a:endParaRPr lang="pl-PL" altLang="pl-PL" sz="800"/>
          </a:p>
          <a:p>
            <a:pPr>
              <a:spcAft>
                <a:spcPts val="600"/>
              </a:spcAft>
            </a:pPr>
            <a:r>
              <a:rPr lang="pl-PL" altLang="pl-PL"/>
              <a:t>Posługiwanie się wiedzą płynącą z doświadczenia, a więc stosowania nieścisłych zasad wnioskowania na bazie wcześniejszych doświadczeń.</a:t>
            </a:r>
          </a:p>
          <a:p>
            <a:pPr>
              <a:spcAft>
                <a:spcPts val="600"/>
              </a:spcAft>
            </a:pPr>
            <a:r>
              <a:rPr lang="pl-PL" altLang="pl-PL"/>
              <a:t>Wynalazczość, adaptowalność: odkrywanie nowych efektywnych rozwiązań w sytuacji całkowitego braku wiedzy lub wzorców.</a:t>
            </a:r>
          </a:p>
          <a:p>
            <a:pPr>
              <a:spcAft>
                <a:spcPts val="600"/>
              </a:spcAft>
            </a:pPr>
            <a:r>
              <a:rPr lang="pl-PL" altLang="pl-PL"/>
              <a:t>Zespołowość: umiejętność efektywnego działania w dużych zespołach, z podziałem ról i specjalizacji.</a:t>
            </a:r>
          </a:p>
        </p:txBody>
      </p:sp>
      <p:sp>
        <p:nvSpPr>
          <p:cNvPr id="6150" name="AutoShape 7"/>
          <p:cNvSpPr>
            <a:spLocks noChangeArrowheads="1"/>
          </p:cNvSpPr>
          <p:nvPr/>
        </p:nvSpPr>
        <p:spPr bwMode="auto">
          <a:xfrm>
            <a:off x="185738" y="4324350"/>
            <a:ext cx="339725"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51" name="AutoShape 8"/>
          <p:cNvSpPr>
            <a:spLocks noChangeArrowheads="1"/>
          </p:cNvSpPr>
          <p:nvPr/>
        </p:nvSpPr>
        <p:spPr bwMode="auto">
          <a:xfrm>
            <a:off x="200025" y="391477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52" name="AutoShape 8"/>
          <p:cNvSpPr>
            <a:spLocks noChangeArrowheads="1"/>
          </p:cNvSpPr>
          <p:nvPr/>
        </p:nvSpPr>
        <p:spPr bwMode="auto">
          <a:xfrm>
            <a:off x="200025" y="349885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53" name="AutoShape 7"/>
          <p:cNvSpPr>
            <a:spLocks noChangeArrowheads="1"/>
          </p:cNvSpPr>
          <p:nvPr/>
        </p:nvSpPr>
        <p:spPr bwMode="auto">
          <a:xfrm>
            <a:off x="200025" y="500856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54" name="AutoShape 7"/>
          <p:cNvSpPr>
            <a:spLocks noChangeArrowheads="1"/>
          </p:cNvSpPr>
          <p:nvPr/>
        </p:nvSpPr>
        <p:spPr bwMode="auto">
          <a:xfrm>
            <a:off x="200025" y="569277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pl-PL" altLang="pl-PL" sz="2800" smtClean="0"/>
              <a:t>Sztuczna inteligencja?</a:t>
            </a:r>
          </a:p>
        </p:txBody>
      </p:sp>
      <p:sp>
        <p:nvSpPr>
          <p:cNvPr id="7171" name="Text Box 5"/>
          <p:cNvSpPr txBox="1">
            <a:spLocks noChangeArrowheads="1"/>
          </p:cNvSpPr>
          <p:nvPr/>
        </p:nvSpPr>
        <p:spPr bwMode="auto">
          <a:xfrm>
            <a:off x="220663" y="781050"/>
            <a:ext cx="8923337"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1085850" indent="-34290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ts val="600"/>
              </a:spcAft>
              <a:buFont typeface="Arial" panose="020B0604020202020204" pitchFamily="34" charset="0"/>
              <a:buChar char="•"/>
            </a:pPr>
            <a:r>
              <a:rPr lang="pl-PL" altLang="pl-PL" sz="2400" dirty="0" smtClean="0">
                <a:solidFill>
                  <a:schemeClr val="tx1"/>
                </a:solidFill>
              </a:rPr>
              <a:t>Tak są określane </a:t>
            </a:r>
            <a:r>
              <a:rPr lang="pl-PL" altLang="pl-PL" sz="2400" b="1" dirty="0" smtClean="0">
                <a:solidFill>
                  <a:srgbClr val="C00000"/>
                </a:solidFill>
              </a:rPr>
              <a:t>algorytmy</a:t>
            </a:r>
            <a:r>
              <a:rPr lang="pl-PL" altLang="pl-PL" sz="2400" dirty="0" smtClean="0">
                <a:solidFill>
                  <a:schemeClr val="tx1"/>
                </a:solidFill>
              </a:rPr>
              <a:t> wzbudzające powszechne zdumienie analogiami z ludzkim myśleniem i działaniem.</a:t>
            </a:r>
            <a:endParaRPr lang="pl-PL" altLang="pl-PL" sz="2800" dirty="0">
              <a:solidFill>
                <a:schemeClr val="tx1"/>
              </a:solidFill>
            </a:endParaRPr>
          </a:p>
          <a:p>
            <a:pPr lvl="1">
              <a:spcAft>
                <a:spcPts val="600"/>
              </a:spcAft>
              <a:buFont typeface="Arial" panose="020B0604020202020204" pitchFamily="34" charset="0"/>
              <a:buChar char="•"/>
            </a:pPr>
            <a:r>
              <a:rPr lang="pl-PL" altLang="pl-PL" sz="1800" dirty="0" smtClean="0"/>
              <a:t>W istocie jest </a:t>
            </a:r>
            <a:r>
              <a:rPr lang="pl-PL" altLang="pl-PL" sz="1800" dirty="0"/>
              <a:t>to </a:t>
            </a:r>
            <a:r>
              <a:rPr lang="pl-PL" altLang="pl-PL" sz="1800" b="1" dirty="0" smtClean="0">
                <a:solidFill>
                  <a:srgbClr val="C00000"/>
                </a:solidFill>
              </a:rPr>
              <a:t>stereotyp</a:t>
            </a:r>
            <a:r>
              <a:rPr lang="pl-PL" altLang="pl-PL" sz="1800" b="1" dirty="0">
                <a:solidFill>
                  <a:srgbClr val="C00000"/>
                </a:solidFill>
              </a:rPr>
              <a:t>,  </a:t>
            </a:r>
            <a:r>
              <a:rPr lang="pl-PL" altLang="pl-PL" sz="1800" b="1" dirty="0" smtClean="0">
                <a:solidFill>
                  <a:srgbClr val="C00000"/>
                </a:solidFill>
              </a:rPr>
              <a:t>antropomorfizm</a:t>
            </a:r>
            <a:r>
              <a:rPr lang="pl-PL" altLang="pl-PL" sz="1800" b="1" dirty="0" smtClean="0">
                <a:solidFill>
                  <a:srgbClr val="FF0000"/>
                </a:solidFill>
              </a:rPr>
              <a:t> </a:t>
            </a:r>
            <a:r>
              <a:rPr lang="pl-PL" altLang="pl-PL" sz="1800" dirty="0"/>
              <a:t>wynikający m.in. z dziennikarskich tendencji do tworzenia </a:t>
            </a:r>
            <a:r>
              <a:rPr lang="pl-PL" altLang="pl-PL" sz="1800" dirty="0" smtClean="0"/>
              <a:t>sensacji</a:t>
            </a:r>
            <a:endParaRPr lang="pl-PL" altLang="pl-PL" sz="1800" dirty="0"/>
          </a:p>
          <a:p>
            <a:pPr>
              <a:spcAft>
                <a:spcPts val="600"/>
              </a:spcAft>
              <a:buFont typeface="Arial" panose="020B0604020202020204" pitchFamily="34" charset="0"/>
              <a:buChar char="•"/>
            </a:pPr>
            <a:r>
              <a:rPr lang="pl-PL" altLang="pl-PL" sz="2400" dirty="0" smtClean="0"/>
              <a:t>Ludzkość </a:t>
            </a:r>
            <a:r>
              <a:rPr lang="pl-PL" altLang="pl-PL" sz="2400" dirty="0"/>
              <a:t>nie jest na etapie wyjaśnienia czym jest inteligencja</a:t>
            </a:r>
          </a:p>
          <a:p>
            <a:pPr lvl="1">
              <a:spcAft>
                <a:spcPts val="600"/>
              </a:spcAft>
              <a:buFont typeface="Arial" panose="020B0604020202020204" pitchFamily="34" charset="0"/>
              <a:buChar char="•"/>
            </a:pPr>
            <a:r>
              <a:rPr lang="pl-PL" altLang="pl-PL" sz="1800" dirty="0"/>
              <a:t>Istotne badania w tym zakresie nie istnieją.</a:t>
            </a:r>
          </a:p>
          <a:p>
            <a:pPr lvl="1">
              <a:spcAft>
                <a:spcPts val="600"/>
              </a:spcAft>
              <a:buFont typeface="Arial" panose="020B0604020202020204" pitchFamily="34" charset="0"/>
              <a:buChar char="•"/>
            </a:pPr>
            <a:r>
              <a:rPr lang="pl-PL" altLang="pl-PL" sz="1800" dirty="0"/>
              <a:t>Czy może być „inteligentny” twór, który nie odwzorowuje i nie rozumie otaczającego go świata?</a:t>
            </a:r>
          </a:p>
          <a:p>
            <a:pPr lvl="1">
              <a:spcAft>
                <a:spcPts val="600"/>
              </a:spcAft>
              <a:buFont typeface="Arial" panose="020B0604020202020204" pitchFamily="34" charset="0"/>
              <a:buChar char="•"/>
            </a:pPr>
            <a:r>
              <a:rPr lang="pl-PL" altLang="pl-PL" sz="1800" dirty="0"/>
              <a:t>Nie rozumie celu, konsekwencji działania w swoim dalszym otoczeniu?</a:t>
            </a:r>
          </a:p>
          <a:p>
            <a:pPr>
              <a:spcAft>
                <a:spcPts val="600"/>
              </a:spcAft>
              <a:buFont typeface="Arial" panose="020B0604020202020204" pitchFamily="34" charset="0"/>
              <a:buChar char="•"/>
            </a:pPr>
            <a:r>
              <a:rPr lang="pl-PL" altLang="pl-PL" sz="2200" dirty="0"/>
              <a:t>„Sztuczną inteligencją” nazywa się zawansowane technicznie rozwiązania, które nie tyle naśladują procesy i zachowania ludzkiego mózgu, ale są od nich lepsze, szybsze, dokładniejsze, odporne na błędy, itp. </a:t>
            </a:r>
          </a:p>
          <a:p>
            <a:pPr lvl="1">
              <a:spcAft>
                <a:spcPts val="600"/>
              </a:spcAft>
              <a:buFont typeface="Arial" panose="020B0604020202020204" pitchFamily="34" charset="0"/>
              <a:buChar char="•"/>
            </a:pPr>
            <a:r>
              <a:rPr lang="pl-PL" altLang="pl-PL" sz="1800" dirty="0"/>
              <a:t>Tendencje do semantycznej analogii i przesady są tak stare jak komputery: kalkulator jako „mózg elektronowy”.</a:t>
            </a:r>
          </a:p>
          <a:p>
            <a:pPr lvl="1">
              <a:spcAft>
                <a:spcPts val="600"/>
              </a:spcAft>
              <a:buFont typeface="Arial" panose="020B0604020202020204" pitchFamily="34" charset="0"/>
              <a:buChar char="•"/>
            </a:pPr>
            <a:r>
              <a:rPr lang="pl-PL" altLang="pl-PL" sz="1800" dirty="0"/>
              <a:t>„W ciągu dwudziestu lat maszyny będą w stanie wykonać każdą pracę, jaką wykonują ludzie.” (1956 r., Herbert Simon, amerykański informatyk i futurolog, laureat Nagrody Turinga)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1662113"/>
            <a:ext cx="9144000" cy="71755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195" name="Rectangle 3"/>
          <p:cNvSpPr>
            <a:spLocks noGrp="1" noChangeArrowheads="1"/>
          </p:cNvSpPr>
          <p:nvPr>
            <p:ph type="title"/>
          </p:nvPr>
        </p:nvSpPr>
        <p:spPr/>
        <p:txBody>
          <a:bodyPr/>
          <a:lstStyle/>
          <a:p>
            <a:r>
              <a:rPr lang="pl-PL" altLang="pl-PL" smtClean="0"/>
              <a:t>Osobowość twórców oprogramowania</a:t>
            </a:r>
          </a:p>
        </p:txBody>
      </p:sp>
      <p:sp>
        <p:nvSpPr>
          <p:cNvPr id="8196" name="Text Box 4"/>
          <p:cNvSpPr txBox="1">
            <a:spLocks noChangeArrowheads="1"/>
          </p:cNvSpPr>
          <p:nvPr/>
        </p:nvSpPr>
        <p:spPr bwMode="auto">
          <a:xfrm>
            <a:off x="165100" y="895350"/>
            <a:ext cx="8928100" cy="14636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Istnieją ogromne różnice w predyspozycjach osób dotyczące ich efektywności w produkcji oprogramowania. Wydajność może się różnić o rząd lub więcej. </a:t>
            </a:r>
          </a:p>
          <a:p>
            <a:endParaRPr lang="pl-PL" altLang="pl-PL" sz="1000"/>
          </a:p>
          <a:p>
            <a:r>
              <a:rPr lang="pl-PL" altLang="pl-PL" b="1"/>
              <a:t>Testy osobowości:</a:t>
            </a:r>
            <a:r>
              <a:rPr lang="pl-PL" altLang="pl-PL"/>
              <a:t> </a:t>
            </a:r>
          </a:p>
          <a:p>
            <a:r>
              <a:rPr lang="pl-PL" altLang="pl-PL"/>
              <a:t>metody określenia, czy dana osoba posiada cechy przydatne na danym stanowisku.</a:t>
            </a:r>
          </a:p>
        </p:txBody>
      </p:sp>
      <p:sp>
        <p:nvSpPr>
          <p:cNvPr id="8197" name="Text Box 5"/>
          <p:cNvSpPr txBox="1">
            <a:spLocks noChangeArrowheads="1"/>
          </p:cNvSpPr>
          <p:nvPr/>
        </p:nvSpPr>
        <p:spPr bwMode="auto">
          <a:xfrm>
            <a:off x="428625" y="2447925"/>
            <a:ext cx="8715375" cy="411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Stosowanie testów osobowości wiąże się z następującymi trudnościami:</a:t>
            </a:r>
          </a:p>
          <a:p>
            <a:endParaRPr lang="pl-PL" altLang="pl-PL" sz="800"/>
          </a:p>
          <a:p>
            <a:r>
              <a:rPr lang="pl-PL" altLang="pl-PL"/>
              <a:t>Osobowość ludzka ma charakter dynamiczny (zmienia się). Wieloletnia praktyka zawodowa nie pozostaje bez wpływu na osobowość. Część cech osobowości może być nabyta i nie da się odkryć wstępnymi testami.</a:t>
            </a:r>
          </a:p>
          <a:p>
            <a:endParaRPr lang="pl-PL" altLang="pl-PL" sz="800"/>
          </a:p>
          <a:p>
            <a:r>
              <a:rPr lang="pl-PL" altLang="pl-PL"/>
              <a:t>Różne zadania mogą wymagać różnych cech osobowości. Inne powinien posiadać analityk (kontakt z klientem), inne zaś programista lub osoba testująca oprogramowanie. Ponadto, metody inżynierii oprogramowania ulegają zmianie, co pociąga za sobą inny stosunek pożądanych cech osobowości do aktualnych zadań.</a:t>
            </a:r>
          </a:p>
          <a:p>
            <a:endParaRPr lang="pl-PL" altLang="pl-PL" sz="800"/>
          </a:p>
          <a:p>
            <a:r>
              <a:rPr lang="pl-PL" altLang="pl-PL"/>
              <a:t>Osoby poddane testom będą starały się raczej odgadnąć pożądaną przez testujących odpowiedź niż odpowiadać zgodnie ze stanem faktycznym. Test nie będzie więc odzwierciedlał cech osobowości osoby, lecz raczej to, jak ta osoba wyobraża sobie cele i kryteria testowania oraz cechy pożądane przez pracodawcę.  </a:t>
            </a:r>
          </a:p>
        </p:txBody>
      </p:sp>
      <p:sp>
        <p:nvSpPr>
          <p:cNvPr id="8198" name="AutoShape 6"/>
          <p:cNvSpPr>
            <a:spLocks noChangeArrowheads="1"/>
          </p:cNvSpPr>
          <p:nvPr/>
        </p:nvSpPr>
        <p:spPr bwMode="auto">
          <a:xfrm>
            <a:off x="47625" y="534193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199" name="AutoShape 7"/>
          <p:cNvSpPr>
            <a:spLocks noChangeArrowheads="1"/>
          </p:cNvSpPr>
          <p:nvPr/>
        </p:nvSpPr>
        <p:spPr bwMode="auto">
          <a:xfrm>
            <a:off x="47625" y="397351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200" name="AutoShape 8"/>
          <p:cNvSpPr>
            <a:spLocks noChangeArrowheads="1"/>
          </p:cNvSpPr>
          <p:nvPr/>
        </p:nvSpPr>
        <p:spPr bwMode="auto">
          <a:xfrm>
            <a:off x="47625" y="294481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pl-PL" altLang="pl-PL" smtClean="0"/>
              <a:t>Cechy dobrego inżyniera oprogramowania</a:t>
            </a:r>
          </a:p>
        </p:txBody>
      </p:sp>
      <p:sp>
        <p:nvSpPr>
          <p:cNvPr id="9219" name="Text Box 3"/>
          <p:cNvSpPr txBox="1">
            <a:spLocks noChangeArrowheads="1"/>
          </p:cNvSpPr>
          <p:nvPr/>
        </p:nvSpPr>
        <p:spPr bwMode="auto">
          <a:xfrm>
            <a:off x="563563" y="1131888"/>
            <a:ext cx="8580437" cy="409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Umiejętność pracy w stresie</a:t>
            </a:r>
            <a:r>
              <a:rPr lang="pl-PL" altLang="pl-PL"/>
              <a:t>. W pracy często zdarzają się okresy wymagające szybkiego wykonania złożonych zadań. Dla większości osób niewielki stres działa mobilizująco. Po przekroczeniu jednak pewnego progu następuje spadek możliwości danej osoby. Próg ten jest różny dla różnych osób.</a:t>
            </a:r>
          </a:p>
          <a:p>
            <a:endParaRPr lang="pl-PL" altLang="pl-PL"/>
          </a:p>
          <a:p>
            <a:r>
              <a:rPr lang="pl-PL" altLang="pl-PL" b="1"/>
              <a:t>Zdolności adaptacyjne</a:t>
            </a:r>
            <a:r>
              <a:rPr lang="pl-PL" altLang="pl-PL"/>
              <a:t>. Informatyka jest jedną z najszybciej zmieniających się dziedzin. Ocenia się, że jeden rok przynosi w informatyce zmiany, które w innych dziedzinach zajmują 5-10 lat. Oznacza to konieczność stałego kształcenia dla wszystkich inżynierów oprogramowania - stałe poznawanie nowych narzędzi, sprzętu, oprogramowania, technologii, metod, sposobów pracy. </a:t>
            </a:r>
          </a:p>
          <a:p>
            <a:endParaRPr lang="pl-PL" altLang="pl-PL"/>
          </a:p>
          <a:p>
            <a:r>
              <a:rPr lang="pl-PL" altLang="pl-PL"/>
              <a:t>Nie wszyscy to tempo wytrzymują. Uśpienie, zajmowanie się jednym problemem w jednym środowisku przez lata jest w informatyce bardzo groźne.</a:t>
            </a:r>
          </a:p>
        </p:txBody>
      </p:sp>
      <p:sp>
        <p:nvSpPr>
          <p:cNvPr id="9220" name="AutoShape 4"/>
          <p:cNvSpPr>
            <a:spLocks noChangeArrowheads="1"/>
          </p:cNvSpPr>
          <p:nvPr/>
        </p:nvSpPr>
        <p:spPr bwMode="auto">
          <a:xfrm>
            <a:off x="165100" y="271621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1" name="AutoShape 5"/>
          <p:cNvSpPr>
            <a:spLocks noChangeArrowheads="1"/>
          </p:cNvSpPr>
          <p:nvPr/>
        </p:nvSpPr>
        <p:spPr bwMode="auto">
          <a:xfrm>
            <a:off x="165100" y="117316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2" name="AutoShape 4"/>
          <p:cNvSpPr>
            <a:spLocks noChangeArrowheads="1"/>
          </p:cNvSpPr>
          <p:nvPr/>
        </p:nvSpPr>
        <p:spPr bwMode="auto">
          <a:xfrm>
            <a:off x="165100" y="456088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pl-PL" altLang="pl-PL" smtClean="0"/>
              <a:t>Rola skojarzeń w pracy nad złożonymi problemami</a:t>
            </a:r>
          </a:p>
        </p:txBody>
      </p:sp>
      <p:sp>
        <p:nvSpPr>
          <p:cNvPr id="10243" name="Text Box 3"/>
          <p:cNvSpPr txBox="1">
            <a:spLocks noChangeArrowheads="1"/>
          </p:cNvSpPr>
          <p:nvPr/>
        </p:nvSpPr>
        <p:spPr bwMode="auto">
          <a:xfrm>
            <a:off x="142875" y="928688"/>
            <a:ext cx="90011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Możliwość budowania skojarzeń jest cechą ludzkiego umysłu i znacznie wzmacnia zarówno objętość zapamiętywanej informacji jak i szybkość dostępu.</a:t>
            </a:r>
          </a:p>
        </p:txBody>
      </p:sp>
      <p:sp>
        <p:nvSpPr>
          <p:cNvPr id="10244" name="Text Box 4"/>
          <p:cNvSpPr txBox="1">
            <a:spLocks noChangeArrowheads="1"/>
          </p:cNvSpPr>
          <p:nvPr/>
        </p:nvSpPr>
        <p:spPr bwMode="auto">
          <a:xfrm>
            <a:off x="625475" y="2393950"/>
            <a:ext cx="2289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Pamięć krótkotrwała</a:t>
            </a:r>
          </a:p>
        </p:txBody>
      </p:sp>
      <p:grpSp>
        <p:nvGrpSpPr>
          <p:cNvPr id="10245" name="Group 5"/>
          <p:cNvGrpSpPr>
            <a:grpSpLocks/>
          </p:cNvGrpSpPr>
          <p:nvPr/>
        </p:nvGrpSpPr>
        <p:grpSpPr bwMode="auto">
          <a:xfrm>
            <a:off x="3376613" y="1947863"/>
            <a:ext cx="3808412" cy="1079500"/>
            <a:chOff x="2131" y="1227"/>
            <a:chExt cx="2399" cy="680"/>
          </a:xfrm>
        </p:grpSpPr>
        <p:sp>
          <p:nvSpPr>
            <p:cNvPr id="10256" name="Text Box 6"/>
            <p:cNvSpPr txBox="1">
              <a:spLocks noChangeArrowheads="1"/>
            </p:cNvSpPr>
            <p:nvPr/>
          </p:nvSpPr>
          <p:spPr bwMode="auto">
            <a:xfrm>
              <a:off x="2131" y="1227"/>
              <a:ext cx="2399" cy="680"/>
            </a:xfrm>
            <a:prstGeom prst="rect">
              <a:avLst/>
            </a:prstGeom>
            <a:gradFill rotWithShape="0">
              <a:gsLst>
                <a:gs pos="0">
                  <a:schemeClr val="bg1"/>
                </a:gs>
                <a:gs pos="100000">
                  <a:srgbClr val="FFA27C"/>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endParaRPr lang="pl-PL" altLang="pl-PL" sz="3200"/>
            </a:p>
            <a:p>
              <a:pPr algn="ctr"/>
              <a:endParaRPr lang="pl-PL" altLang="pl-PL" sz="3200"/>
            </a:p>
          </p:txBody>
        </p:sp>
        <p:grpSp>
          <p:nvGrpSpPr>
            <p:cNvPr id="10257" name="Group 7"/>
            <p:cNvGrpSpPr>
              <a:grpSpLocks/>
            </p:cNvGrpSpPr>
            <p:nvPr/>
          </p:nvGrpSpPr>
          <p:grpSpPr bwMode="auto">
            <a:xfrm>
              <a:off x="2196" y="1359"/>
              <a:ext cx="741" cy="412"/>
              <a:chOff x="3778" y="3175"/>
              <a:chExt cx="741" cy="412"/>
            </a:xfrm>
          </p:grpSpPr>
          <p:sp>
            <p:nvSpPr>
              <p:cNvPr id="10259" name="Text Box 8"/>
              <p:cNvSpPr txBox="1">
                <a:spLocks noChangeArrowheads="1"/>
              </p:cNvSpPr>
              <p:nvPr/>
            </p:nvSpPr>
            <p:spPr bwMode="auto">
              <a:xfrm>
                <a:off x="3778" y="3175"/>
                <a:ext cx="740" cy="4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Pracownik</a:t>
                </a:r>
              </a:p>
              <a:p>
                <a:endParaRPr lang="pl-PL" altLang="pl-PL" sz="1800"/>
              </a:p>
            </p:txBody>
          </p:sp>
          <p:sp>
            <p:nvSpPr>
              <p:cNvPr id="10260" name="Line 9"/>
              <p:cNvSpPr>
                <a:spLocks noChangeShapeType="1"/>
              </p:cNvSpPr>
              <p:nvPr/>
            </p:nvSpPr>
            <p:spPr bwMode="auto">
              <a:xfrm>
                <a:off x="3778" y="3390"/>
                <a:ext cx="7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261" name="Line 10"/>
              <p:cNvSpPr>
                <a:spLocks noChangeShapeType="1"/>
              </p:cNvSpPr>
              <p:nvPr/>
            </p:nvSpPr>
            <p:spPr bwMode="auto">
              <a:xfrm>
                <a:off x="3778" y="3486"/>
                <a:ext cx="7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10258" name="Text Box 11"/>
            <p:cNvSpPr txBox="1">
              <a:spLocks noChangeArrowheads="1"/>
            </p:cNvSpPr>
            <p:nvPr/>
          </p:nvSpPr>
          <p:spPr bwMode="auto">
            <a:xfrm>
              <a:off x="3067" y="1452"/>
              <a:ext cx="14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Oblicz wynagrodzenie</a:t>
              </a:r>
            </a:p>
          </p:txBody>
        </p:sp>
      </p:grpSp>
      <p:sp>
        <p:nvSpPr>
          <p:cNvPr id="10246" name="Text Box 12"/>
          <p:cNvSpPr txBox="1">
            <a:spLocks noChangeArrowheads="1"/>
          </p:cNvSpPr>
          <p:nvPr/>
        </p:nvSpPr>
        <p:spPr bwMode="auto">
          <a:xfrm>
            <a:off x="625475" y="4027488"/>
            <a:ext cx="1797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Pamięć robocza</a:t>
            </a:r>
          </a:p>
        </p:txBody>
      </p:sp>
      <p:grpSp>
        <p:nvGrpSpPr>
          <p:cNvPr id="10247" name="Group 13"/>
          <p:cNvGrpSpPr>
            <a:grpSpLocks/>
          </p:cNvGrpSpPr>
          <p:nvPr/>
        </p:nvGrpSpPr>
        <p:grpSpPr bwMode="auto">
          <a:xfrm>
            <a:off x="2960688" y="3395663"/>
            <a:ext cx="4640262" cy="1919287"/>
            <a:chOff x="1865" y="2139"/>
            <a:chExt cx="2923" cy="1209"/>
          </a:xfrm>
        </p:grpSpPr>
        <p:sp>
          <p:nvSpPr>
            <p:cNvPr id="245774" name="AutoShape 14"/>
            <p:cNvSpPr>
              <a:spLocks noChangeArrowheads="1"/>
            </p:cNvSpPr>
            <p:nvPr/>
          </p:nvSpPr>
          <p:spPr bwMode="auto">
            <a:xfrm>
              <a:off x="1865" y="2139"/>
              <a:ext cx="2923" cy="1209"/>
            </a:xfrm>
            <a:prstGeom prst="roundRect">
              <a:avLst>
                <a:gd name="adj" fmla="val 50000"/>
              </a:avLst>
            </a:prstGeom>
            <a:gradFill rotWithShape="0">
              <a:gsLst>
                <a:gs pos="0">
                  <a:schemeClr val="accent1"/>
                </a:gs>
                <a:gs pos="100000">
                  <a:schemeClr val="accent1">
                    <a:gamma/>
                    <a:shade val="46275"/>
                    <a:invGamma/>
                  </a:schemeClr>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endParaRPr lang="pl-PL" altLang="pl-PL" sz="2800"/>
            </a:p>
            <a:p>
              <a:pPr algn="ctr">
                <a:defRPr/>
              </a:pPr>
              <a:endParaRPr lang="pl-PL" altLang="pl-PL" sz="2800"/>
            </a:p>
            <a:p>
              <a:pPr algn="ctr">
                <a:defRPr/>
              </a:pPr>
              <a:endParaRPr lang="pl-PL" altLang="pl-PL" sz="2800"/>
            </a:p>
          </p:txBody>
        </p:sp>
        <p:sp>
          <p:nvSpPr>
            <p:cNvPr id="10252" name="Freeform 15"/>
            <p:cNvSpPr>
              <a:spLocks/>
            </p:cNvSpPr>
            <p:nvPr/>
          </p:nvSpPr>
          <p:spPr bwMode="auto">
            <a:xfrm>
              <a:off x="2019" y="2582"/>
              <a:ext cx="1070" cy="437"/>
            </a:xfrm>
            <a:custGeom>
              <a:avLst/>
              <a:gdLst>
                <a:gd name="T0" fmla="*/ 1 w 1763"/>
                <a:gd name="T1" fmla="*/ 0 h 608"/>
                <a:gd name="T2" fmla="*/ 1 w 1763"/>
                <a:gd name="T3" fmla="*/ 1 h 608"/>
                <a:gd name="T4" fmla="*/ 1 w 1763"/>
                <a:gd name="T5" fmla="*/ 1 h 608"/>
                <a:gd name="T6" fmla="*/ 1 w 1763"/>
                <a:gd name="T7" fmla="*/ 1 h 608"/>
                <a:gd name="T8" fmla="*/ 1 w 1763"/>
                <a:gd name="T9" fmla="*/ 1 h 608"/>
                <a:gd name="T10" fmla="*/ 1 w 1763"/>
                <a:gd name="T11" fmla="*/ 1 h 608"/>
                <a:gd name="T12" fmla="*/ 1 w 1763"/>
                <a:gd name="T13" fmla="*/ 2 h 608"/>
                <a:gd name="T14" fmla="*/ 1 w 1763"/>
                <a:gd name="T15" fmla="*/ 3 h 608"/>
                <a:gd name="T16" fmla="*/ 1 w 1763"/>
                <a:gd name="T17" fmla="*/ 4 h 608"/>
                <a:gd name="T18" fmla="*/ 1 w 1763"/>
                <a:gd name="T19" fmla="*/ 4 h 608"/>
                <a:gd name="T20" fmla="*/ 1 w 1763"/>
                <a:gd name="T21" fmla="*/ 4 h 608"/>
                <a:gd name="T22" fmla="*/ 1 w 1763"/>
                <a:gd name="T23" fmla="*/ 4 h 608"/>
                <a:gd name="T24" fmla="*/ 1 w 1763"/>
                <a:gd name="T25" fmla="*/ 4 h 608"/>
                <a:gd name="T26" fmla="*/ 1 w 1763"/>
                <a:gd name="T27" fmla="*/ 4 h 608"/>
                <a:gd name="T28" fmla="*/ 1 w 1763"/>
                <a:gd name="T29" fmla="*/ 4 h 608"/>
                <a:gd name="T30" fmla="*/ 1 w 1763"/>
                <a:gd name="T31" fmla="*/ 4 h 608"/>
                <a:gd name="T32" fmla="*/ 1 w 1763"/>
                <a:gd name="T33" fmla="*/ 4 h 608"/>
                <a:gd name="T34" fmla="*/ 1 w 1763"/>
                <a:gd name="T35" fmla="*/ 3 h 608"/>
                <a:gd name="T36" fmla="*/ 1 w 1763"/>
                <a:gd name="T37" fmla="*/ 3 h 608"/>
                <a:gd name="T38" fmla="*/ 1 w 1763"/>
                <a:gd name="T39" fmla="*/ 2 h 608"/>
                <a:gd name="T40" fmla="*/ 1 w 1763"/>
                <a:gd name="T41" fmla="*/ 2 h 608"/>
                <a:gd name="T42" fmla="*/ 1 w 1763"/>
                <a:gd name="T43" fmla="*/ 1 h 608"/>
                <a:gd name="T44" fmla="*/ 1 w 1763"/>
                <a:gd name="T45" fmla="*/ 1 h 608"/>
                <a:gd name="T46" fmla="*/ 1 w 1763"/>
                <a:gd name="T47" fmla="*/ 1 h 608"/>
                <a:gd name="T48" fmla="*/ 1 w 1763"/>
                <a:gd name="T49" fmla="*/ 1 h 608"/>
                <a:gd name="T50" fmla="*/ 1 w 1763"/>
                <a:gd name="T51" fmla="*/ 1 h 608"/>
                <a:gd name="T52" fmla="*/ 1 w 1763"/>
                <a:gd name="T53" fmla="*/ 1 h 608"/>
                <a:gd name="T54" fmla="*/ 1 w 1763"/>
                <a:gd name="T55" fmla="*/ 0 h 60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63" h="608">
                  <a:moveTo>
                    <a:pt x="679" y="0"/>
                  </a:moveTo>
                  <a:cubicBezTo>
                    <a:pt x="522" y="5"/>
                    <a:pt x="380" y="8"/>
                    <a:pt x="227" y="31"/>
                  </a:cubicBezTo>
                  <a:cubicBezTo>
                    <a:pt x="209" y="37"/>
                    <a:pt x="190" y="40"/>
                    <a:pt x="172" y="47"/>
                  </a:cubicBezTo>
                  <a:cubicBezTo>
                    <a:pt x="164" y="51"/>
                    <a:pt x="157" y="58"/>
                    <a:pt x="149" y="62"/>
                  </a:cubicBezTo>
                  <a:cubicBezTo>
                    <a:pt x="142" y="66"/>
                    <a:pt x="134" y="67"/>
                    <a:pt x="126" y="70"/>
                  </a:cubicBezTo>
                  <a:cubicBezTo>
                    <a:pt x="95" y="99"/>
                    <a:pt x="71" y="135"/>
                    <a:pt x="48" y="171"/>
                  </a:cubicBezTo>
                  <a:cubicBezTo>
                    <a:pt x="37" y="213"/>
                    <a:pt x="16" y="254"/>
                    <a:pt x="1" y="296"/>
                  </a:cubicBezTo>
                  <a:cubicBezTo>
                    <a:pt x="4" y="340"/>
                    <a:pt x="0" y="385"/>
                    <a:pt x="9" y="428"/>
                  </a:cubicBezTo>
                  <a:cubicBezTo>
                    <a:pt x="14" y="451"/>
                    <a:pt x="135" y="499"/>
                    <a:pt x="149" y="506"/>
                  </a:cubicBezTo>
                  <a:cubicBezTo>
                    <a:pt x="252" y="558"/>
                    <a:pt x="364" y="542"/>
                    <a:pt x="476" y="561"/>
                  </a:cubicBezTo>
                  <a:cubicBezTo>
                    <a:pt x="585" y="580"/>
                    <a:pt x="692" y="580"/>
                    <a:pt x="804" y="584"/>
                  </a:cubicBezTo>
                  <a:cubicBezTo>
                    <a:pt x="892" y="597"/>
                    <a:pt x="946" y="603"/>
                    <a:pt x="1045" y="608"/>
                  </a:cubicBezTo>
                  <a:cubicBezTo>
                    <a:pt x="1159" y="603"/>
                    <a:pt x="1274" y="602"/>
                    <a:pt x="1388" y="592"/>
                  </a:cubicBezTo>
                  <a:cubicBezTo>
                    <a:pt x="1410" y="590"/>
                    <a:pt x="1442" y="560"/>
                    <a:pt x="1466" y="553"/>
                  </a:cubicBezTo>
                  <a:cubicBezTo>
                    <a:pt x="1495" y="545"/>
                    <a:pt x="1523" y="538"/>
                    <a:pt x="1552" y="530"/>
                  </a:cubicBezTo>
                  <a:cubicBezTo>
                    <a:pt x="1562" y="527"/>
                    <a:pt x="1583" y="522"/>
                    <a:pt x="1583" y="522"/>
                  </a:cubicBezTo>
                  <a:cubicBezTo>
                    <a:pt x="1597" y="512"/>
                    <a:pt x="1616" y="509"/>
                    <a:pt x="1630" y="499"/>
                  </a:cubicBezTo>
                  <a:cubicBezTo>
                    <a:pt x="1645" y="488"/>
                    <a:pt x="1654" y="472"/>
                    <a:pt x="1668" y="460"/>
                  </a:cubicBezTo>
                  <a:cubicBezTo>
                    <a:pt x="1675" y="454"/>
                    <a:pt x="1684" y="449"/>
                    <a:pt x="1692" y="444"/>
                  </a:cubicBezTo>
                  <a:cubicBezTo>
                    <a:pt x="1710" y="414"/>
                    <a:pt x="1733" y="384"/>
                    <a:pt x="1746" y="351"/>
                  </a:cubicBezTo>
                  <a:cubicBezTo>
                    <a:pt x="1752" y="336"/>
                    <a:pt x="1762" y="304"/>
                    <a:pt x="1762" y="304"/>
                  </a:cubicBezTo>
                  <a:cubicBezTo>
                    <a:pt x="1759" y="262"/>
                    <a:pt x="1763" y="220"/>
                    <a:pt x="1754" y="179"/>
                  </a:cubicBezTo>
                  <a:cubicBezTo>
                    <a:pt x="1751" y="165"/>
                    <a:pt x="1685" y="151"/>
                    <a:pt x="1668" y="148"/>
                  </a:cubicBezTo>
                  <a:cubicBezTo>
                    <a:pt x="1615" y="140"/>
                    <a:pt x="1567" y="130"/>
                    <a:pt x="1513" y="125"/>
                  </a:cubicBezTo>
                  <a:cubicBezTo>
                    <a:pt x="1412" y="99"/>
                    <a:pt x="1312" y="93"/>
                    <a:pt x="1209" y="78"/>
                  </a:cubicBezTo>
                  <a:cubicBezTo>
                    <a:pt x="1150" y="58"/>
                    <a:pt x="1204" y="74"/>
                    <a:pt x="1084" y="62"/>
                  </a:cubicBezTo>
                  <a:cubicBezTo>
                    <a:pt x="998" y="53"/>
                    <a:pt x="913" y="40"/>
                    <a:pt x="827" y="31"/>
                  </a:cubicBezTo>
                  <a:cubicBezTo>
                    <a:pt x="779" y="14"/>
                    <a:pt x="729" y="7"/>
                    <a:pt x="679" y="0"/>
                  </a:cubicBezTo>
                  <a:close/>
                </a:path>
              </a:pathLst>
            </a:custGeom>
            <a:gradFill rotWithShape="0">
              <a:gsLst>
                <a:gs pos="0">
                  <a:srgbClr val="66FFFF"/>
                </a:gs>
                <a:gs pos="100000">
                  <a:srgbClr val="2F7676"/>
                </a:gs>
              </a:gsLst>
              <a:path path="rect">
                <a:fillToRect l="50000" t="50000" r="50000" b="50000"/>
              </a:path>
            </a:gra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253" name="Text Box 16"/>
            <p:cNvSpPr txBox="1">
              <a:spLocks noChangeArrowheads="1"/>
            </p:cNvSpPr>
            <p:nvPr/>
          </p:nvSpPr>
          <p:spPr bwMode="auto">
            <a:xfrm>
              <a:off x="2077" y="2613"/>
              <a:ext cx="936" cy="366"/>
            </a:xfrm>
            <a:prstGeom prst="rect">
              <a:avLst/>
            </a:prstGeom>
            <a:noFill/>
            <a:ln>
              <a:noFill/>
            </a:ln>
            <a:effectLst/>
            <a:extLst>
              <a:ext uri="{909E8E84-426E-40DD-AFC4-6F175D3DCCD1}">
                <a14:hiddenFill xmlns:a14="http://schemas.microsoft.com/office/drawing/2010/main">
                  <a:gradFill rotWithShape="0">
                    <a:gsLst>
                      <a:gs pos="0">
                        <a:srgbClr val="66FFFF"/>
                      </a:gs>
                      <a:gs pos="100000">
                        <a:srgbClr val="47B2B2"/>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Wiedza o klasie</a:t>
              </a:r>
            </a:p>
            <a:p>
              <a:r>
                <a:rPr lang="pl-PL" altLang="pl-PL" sz="1600"/>
                <a:t>Pracownik</a:t>
              </a:r>
            </a:p>
          </p:txBody>
        </p:sp>
        <p:sp>
          <p:nvSpPr>
            <p:cNvPr id="10254" name="Freeform 17"/>
            <p:cNvSpPr>
              <a:spLocks/>
            </p:cNvSpPr>
            <p:nvPr/>
          </p:nvSpPr>
          <p:spPr bwMode="auto">
            <a:xfrm>
              <a:off x="3233" y="2471"/>
              <a:ext cx="1467" cy="499"/>
            </a:xfrm>
            <a:custGeom>
              <a:avLst/>
              <a:gdLst>
                <a:gd name="T0" fmla="*/ 43 w 1763"/>
                <a:gd name="T1" fmla="*/ 0 h 608"/>
                <a:gd name="T2" fmla="*/ 14 w 1763"/>
                <a:gd name="T3" fmla="*/ 2 h 608"/>
                <a:gd name="T4" fmla="*/ 10 w 1763"/>
                <a:gd name="T5" fmla="*/ 2 h 608"/>
                <a:gd name="T6" fmla="*/ 10 w 1763"/>
                <a:gd name="T7" fmla="*/ 3 h 608"/>
                <a:gd name="T8" fmla="*/ 8 w 1763"/>
                <a:gd name="T9" fmla="*/ 3 h 608"/>
                <a:gd name="T10" fmla="*/ 2 w 1763"/>
                <a:gd name="T11" fmla="*/ 9 h 608"/>
                <a:gd name="T12" fmla="*/ 1 w 1763"/>
                <a:gd name="T13" fmla="*/ 16 h 608"/>
                <a:gd name="T14" fmla="*/ 2 w 1763"/>
                <a:gd name="T15" fmla="*/ 21 h 608"/>
                <a:gd name="T16" fmla="*/ 10 w 1763"/>
                <a:gd name="T17" fmla="*/ 26 h 608"/>
                <a:gd name="T18" fmla="*/ 31 w 1763"/>
                <a:gd name="T19" fmla="*/ 29 h 608"/>
                <a:gd name="T20" fmla="*/ 51 w 1763"/>
                <a:gd name="T21" fmla="*/ 30 h 608"/>
                <a:gd name="T22" fmla="*/ 67 w 1763"/>
                <a:gd name="T23" fmla="*/ 32 h 608"/>
                <a:gd name="T24" fmla="*/ 88 w 1763"/>
                <a:gd name="T25" fmla="*/ 30 h 608"/>
                <a:gd name="T26" fmla="*/ 93 w 1763"/>
                <a:gd name="T27" fmla="*/ 29 h 608"/>
                <a:gd name="T28" fmla="*/ 98 w 1763"/>
                <a:gd name="T29" fmla="*/ 27 h 608"/>
                <a:gd name="T30" fmla="*/ 101 w 1763"/>
                <a:gd name="T31" fmla="*/ 26 h 608"/>
                <a:gd name="T32" fmla="*/ 104 w 1763"/>
                <a:gd name="T33" fmla="*/ 26 h 608"/>
                <a:gd name="T34" fmla="*/ 106 w 1763"/>
                <a:gd name="T35" fmla="*/ 24 h 608"/>
                <a:gd name="T36" fmla="*/ 108 w 1763"/>
                <a:gd name="T37" fmla="*/ 23 h 608"/>
                <a:gd name="T38" fmla="*/ 111 w 1763"/>
                <a:gd name="T39" fmla="*/ 17 h 608"/>
                <a:gd name="T40" fmla="*/ 112 w 1763"/>
                <a:gd name="T41" fmla="*/ 16 h 608"/>
                <a:gd name="T42" fmla="*/ 112 w 1763"/>
                <a:gd name="T43" fmla="*/ 9 h 608"/>
                <a:gd name="T44" fmla="*/ 106 w 1763"/>
                <a:gd name="T45" fmla="*/ 7 h 608"/>
                <a:gd name="T46" fmla="*/ 97 w 1763"/>
                <a:gd name="T47" fmla="*/ 6 h 608"/>
                <a:gd name="T48" fmla="*/ 77 w 1763"/>
                <a:gd name="T49" fmla="*/ 4 h 608"/>
                <a:gd name="T50" fmla="*/ 69 w 1763"/>
                <a:gd name="T51" fmla="*/ 3 h 608"/>
                <a:gd name="T52" fmla="*/ 53 w 1763"/>
                <a:gd name="T53" fmla="*/ 2 h 608"/>
                <a:gd name="T54" fmla="*/ 43 w 1763"/>
                <a:gd name="T55" fmla="*/ 0 h 60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63" h="608">
                  <a:moveTo>
                    <a:pt x="679" y="0"/>
                  </a:moveTo>
                  <a:cubicBezTo>
                    <a:pt x="522" y="5"/>
                    <a:pt x="380" y="8"/>
                    <a:pt x="227" y="31"/>
                  </a:cubicBezTo>
                  <a:cubicBezTo>
                    <a:pt x="209" y="37"/>
                    <a:pt x="190" y="40"/>
                    <a:pt x="172" y="47"/>
                  </a:cubicBezTo>
                  <a:cubicBezTo>
                    <a:pt x="164" y="51"/>
                    <a:pt x="157" y="58"/>
                    <a:pt x="149" y="62"/>
                  </a:cubicBezTo>
                  <a:cubicBezTo>
                    <a:pt x="142" y="66"/>
                    <a:pt x="134" y="67"/>
                    <a:pt x="126" y="70"/>
                  </a:cubicBezTo>
                  <a:cubicBezTo>
                    <a:pt x="95" y="99"/>
                    <a:pt x="71" y="135"/>
                    <a:pt x="48" y="171"/>
                  </a:cubicBezTo>
                  <a:cubicBezTo>
                    <a:pt x="37" y="213"/>
                    <a:pt x="16" y="254"/>
                    <a:pt x="1" y="296"/>
                  </a:cubicBezTo>
                  <a:cubicBezTo>
                    <a:pt x="4" y="340"/>
                    <a:pt x="0" y="385"/>
                    <a:pt x="9" y="428"/>
                  </a:cubicBezTo>
                  <a:cubicBezTo>
                    <a:pt x="14" y="451"/>
                    <a:pt x="135" y="499"/>
                    <a:pt x="149" y="506"/>
                  </a:cubicBezTo>
                  <a:cubicBezTo>
                    <a:pt x="252" y="558"/>
                    <a:pt x="364" y="542"/>
                    <a:pt x="476" y="561"/>
                  </a:cubicBezTo>
                  <a:cubicBezTo>
                    <a:pt x="585" y="580"/>
                    <a:pt x="692" y="580"/>
                    <a:pt x="804" y="584"/>
                  </a:cubicBezTo>
                  <a:cubicBezTo>
                    <a:pt x="892" y="597"/>
                    <a:pt x="946" y="603"/>
                    <a:pt x="1045" y="608"/>
                  </a:cubicBezTo>
                  <a:cubicBezTo>
                    <a:pt x="1159" y="603"/>
                    <a:pt x="1274" y="602"/>
                    <a:pt x="1388" y="592"/>
                  </a:cubicBezTo>
                  <a:cubicBezTo>
                    <a:pt x="1410" y="590"/>
                    <a:pt x="1442" y="560"/>
                    <a:pt x="1466" y="553"/>
                  </a:cubicBezTo>
                  <a:cubicBezTo>
                    <a:pt x="1495" y="545"/>
                    <a:pt x="1523" y="538"/>
                    <a:pt x="1552" y="530"/>
                  </a:cubicBezTo>
                  <a:cubicBezTo>
                    <a:pt x="1562" y="527"/>
                    <a:pt x="1583" y="522"/>
                    <a:pt x="1583" y="522"/>
                  </a:cubicBezTo>
                  <a:cubicBezTo>
                    <a:pt x="1597" y="512"/>
                    <a:pt x="1616" y="509"/>
                    <a:pt x="1630" y="499"/>
                  </a:cubicBezTo>
                  <a:cubicBezTo>
                    <a:pt x="1645" y="488"/>
                    <a:pt x="1654" y="472"/>
                    <a:pt x="1668" y="460"/>
                  </a:cubicBezTo>
                  <a:cubicBezTo>
                    <a:pt x="1675" y="454"/>
                    <a:pt x="1684" y="449"/>
                    <a:pt x="1692" y="444"/>
                  </a:cubicBezTo>
                  <a:cubicBezTo>
                    <a:pt x="1710" y="414"/>
                    <a:pt x="1733" y="384"/>
                    <a:pt x="1746" y="351"/>
                  </a:cubicBezTo>
                  <a:cubicBezTo>
                    <a:pt x="1752" y="336"/>
                    <a:pt x="1762" y="304"/>
                    <a:pt x="1762" y="304"/>
                  </a:cubicBezTo>
                  <a:cubicBezTo>
                    <a:pt x="1759" y="262"/>
                    <a:pt x="1763" y="220"/>
                    <a:pt x="1754" y="179"/>
                  </a:cubicBezTo>
                  <a:cubicBezTo>
                    <a:pt x="1751" y="165"/>
                    <a:pt x="1685" y="151"/>
                    <a:pt x="1668" y="148"/>
                  </a:cubicBezTo>
                  <a:cubicBezTo>
                    <a:pt x="1615" y="140"/>
                    <a:pt x="1567" y="130"/>
                    <a:pt x="1513" y="125"/>
                  </a:cubicBezTo>
                  <a:cubicBezTo>
                    <a:pt x="1412" y="99"/>
                    <a:pt x="1312" y="93"/>
                    <a:pt x="1209" y="78"/>
                  </a:cubicBezTo>
                  <a:cubicBezTo>
                    <a:pt x="1150" y="58"/>
                    <a:pt x="1204" y="74"/>
                    <a:pt x="1084" y="62"/>
                  </a:cubicBezTo>
                  <a:cubicBezTo>
                    <a:pt x="998" y="53"/>
                    <a:pt x="913" y="40"/>
                    <a:pt x="827" y="31"/>
                  </a:cubicBezTo>
                  <a:cubicBezTo>
                    <a:pt x="779" y="14"/>
                    <a:pt x="729" y="7"/>
                    <a:pt x="679" y="0"/>
                  </a:cubicBezTo>
                  <a:close/>
                </a:path>
              </a:pathLst>
            </a:custGeom>
            <a:gradFill rotWithShape="0">
              <a:gsLst>
                <a:gs pos="0">
                  <a:srgbClr val="66FFFF"/>
                </a:gs>
                <a:gs pos="100000">
                  <a:srgbClr val="2F7676"/>
                </a:gs>
              </a:gsLst>
              <a:path path="rect">
                <a:fillToRect l="50000" t="50000" r="50000" b="50000"/>
              </a:path>
            </a:gra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255" name="Text Box 18"/>
            <p:cNvSpPr txBox="1">
              <a:spLocks noChangeArrowheads="1"/>
            </p:cNvSpPr>
            <p:nvPr/>
          </p:nvSpPr>
          <p:spPr bwMode="auto">
            <a:xfrm>
              <a:off x="3233" y="2530"/>
              <a:ext cx="1459" cy="366"/>
            </a:xfrm>
            <a:prstGeom prst="rect">
              <a:avLst/>
            </a:prstGeom>
            <a:noFill/>
            <a:ln>
              <a:noFill/>
            </a:ln>
            <a:effectLst/>
            <a:extLst>
              <a:ext uri="{909E8E84-426E-40DD-AFC4-6F175D3DCCD1}">
                <a14:hiddenFill xmlns:a14="http://schemas.microsoft.com/office/drawing/2010/main">
                  <a:gradFill rotWithShape="0">
                    <a:gsLst>
                      <a:gs pos="0">
                        <a:srgbClr val="66FFFF"/>
                      </a:gs>
                      <a:gs pos="100000">
                        <a:srgbClr val="47B2B2"/>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Wiedza o procedurze</a:t>
              </a:r>
            </a:p>
            <a:p>
              <a:r>
                <a:rPr lang="pl-PL" altLang="pl-PL" sz="1600"/>
                <a:t>obliczania wynagrodzenia</a:t>
              </a:r>
            </a:p>
          </p:txBody>
        </p:sp>
      </p:grpSp>
      <p:sp>
        <p:nvSpPr>
          <p:cNvPr id="10248" name="Arc 19"/>
          <p:cNvSpPr>
            <a:spLocks/>
          </p:cNvSpPr>
          <p:nvPr/>
        </p:nvSpPr>
        <p:spPr bwMode="auto">
          <a:xfrm flipH="1">
            <a:off x="3884613" y="2832100"/>
            <a:ext cx="458787" cy="1274763"/>
          </a:xfrm>
          <a:custGeom>
            <a:avLst/>
            <a:gdLst>
              <a:gd name="T0" fmla="*/ 2147483646 w 21600"/>
              <a:gd name="T1" fmla="*/ 0 h 20778"/>
              <a:gd name="T2" fmla="*/ 2147483646 w 21600"/>
              <a:gd name="T3" fmla="*/ 2147483646 h 20778"/>
              <a:gd name="T4" fmla="*/ 0 w 21600"/>
              <a:gd name="T5" fmla="*/ 2147483646 h 20778"/>
              <a:gd name="T6" fmla="*/ 0 60000 65536"/>
              <a:gd name="T7" fmla="*/ 0 60000 65536"/>
              <a:gd name="T8" fmla="*/ 0 60000 65536"/>
            </a:gdLst>
            <a:ahLst/>
            <a:cxnLst>
              <a:cxn ang="T6">
                <a:pos x="T0" y="T1"/>
              </a:cxn>
              <a:cxn ang="T7">
                <a:pos x="T2" y="T3"/>
              </a:cxn>
              <a:cxn ang="T8">
                <a:pos x="T4" y="T5"/>
              </a:cxn>
            </a:cxnLst>
            <a:rect l="0" t="0" r="r" b="b"/>
            <a:pathLst>
              <a:path w="21600" h="20778" fill="none" extrusionOk="0">
                <a:moveTo>
                  <a:pt x="5902" y="-1"/>
                </a:moveTo>
                <a:cubicBezTo>
                  <a:pt x="15190" y="2638"/>
                  <a:pt x="21600" y="11121"/>
                  <a:pt x="21600" y="20778"/>
                </a:cubicBezTo>
              </a:path>
              <a:path w="21600" h="20778" stroke="0" extrusionOk="0">
                <a:moveTo>
                  <a:pt x="5902" y="-1"/>
                </a:moveTo>
                <a:cubicBezTo>
                  <a:pt x="15190" y="2638"/>
                  <a:pt x="21600" y="11121"/>
                  <a:pt x="21600" y="20778"/>
                </a:cubicBezTo>
                <a:lnTo>
                  <a:pt x="0" y="20778"/>
                </a:lnTo>
                <a:lnTo>
                  <a:pt x="5902" y="-1"/>
                </a:lnTo>
                <a:close/>
              </a:path>
            </a:pathLst>
          </a:custGeom>
          <a:noFill/>
          <a:ln w="12700">
            <a:solidFill>
              <a:schemeClr val="tx1"/>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249" name="Arc 20"/>
          <p:cNvSpPr>
            <a:spLocks/>
          </p:cNvSpPr>
          <p:nvPr/>
        </p:nvSpPr>
        <p:spPr bwMode="auto">
          <a:xfrm>
            <a:off x="5842000" y="2700338"/>
            <a:ext cx="458788" cy="1274762"/>
          </a:xfrm>
          <a:custGeom>
            <a:avLst/>
            <a:gdLst>
              <a:gd name="T0" fmla="*/ 2147483646 w 21600"/>
              <a:gd name="T1" fmla="*/ 0 h 20778"/>
              <a:gd name="T2" fmla="*/ 2147483646 w 21600"/>
              <a:gd name="T3" fmla="*/ 2147483646 h 20778"/>
              <a:gd name="T4" fmla="*/ 0 w 21600"/>
              <a:gd name="T5" fmla="*/ 2147483646 h 20778"/>
              <a:gd name="T6" fmla="*/ 0 60000 65536"/>
              <a:gd name="T7" fmla="*/ 0 60000 65536"/>
              <a:gd name="T8" fmla="*/ 0 60000 65536"/>
            </a:gdLst>
            <a:ahLst/>
            <a:cxnLst>
              <a:cxn ang="T6">
                <a:pos x="T0" y="T1"/>
              </a:cxn>
              <a:cxn ang="T7">
                <a:pos x="T2" y="T3"/>
              </a:cxn>
              <a:cxn ang="T8">
                <a:pos x="T4" y="T5"/>
              </a:cxn>
            </a:cxnLst>
            <a:rect l="0" t="0" r="r" b="b"/>
            <a:pathLst>
              <a:path w="21600" h="20778" fill="none" extrusionOk="0">
                <a:moveTo>
                  <a:pt x="5902" y="-1"/>
                </a:moveTo>
                <a:cubicBezTo>
                  <a:pt x="15190" y="2638"/>
                  <a:pt x="21600" y="11121"/>
                  <a:pt x="21600" y="20778"/>
                </a:cubicBezTo>
              </a:path>
              <a:path w="21600" h="20778" stroke="0" extrusionOk="0">
                <a:moveTo>
                  <a:pt x="5902" y="-1"/>
                </a:moveTo>
                <a:cubicBezTo>
                  <a:pt x="15190" y="2638"/>
                  <a:pt x="21600" y="11121"/>
                  <a:pt x="21600" y="20778"/>
                </a:cubicBezTo>
                <a:lnTo>
                  <a:pt x="0" y="20778"/>
                </a:lnTo>
                <a:lnTo>
                  <a:pt x="5902" y="-1"/>
                </a:lnTo>
                <a:close/>
              </a:path>
            </a:pathLst>
          </a:custGeom>
          <a:noFill/>
          <a:ln w="12700">
            <a:solidFill>
              <a:schemeClr val="tx1"/>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250" name="Text Box 21"/>
          <p:cNvSpPr txBox="1">
            <a:spLocks noChangeArrowheads="1"/>
          </p:cNvSpPr>
          <p:nvPr/>
        </p:nvSpPr>
        <p:spPr bwMode="auto">
          <a:xfrm>
            <a:off x="303213" y="5511800"/>
            <a:ext cx="884078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Umysł ludzki sprawnie kojarzy wiedze o klasie pracownik i wiedze o procedurze obliczającej wynagrodzenie pracownika. Posługiwanie się rysunkami i czytelnymi nazwami zdecydowanie ułatwia tworzenie tego typu skojarzeń.</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pl-PL" altLang="pl-PL" smtClean="0"/>
              <a:t>Rodzaje wiedzy</a:t>
            </a:r>
          </a:p>
        </p:txBody>
      </p:sp>
      <p:sp>
        <p:nvSpPr>
          <p:cNvPr id="11267" name="Text Box 3"/>
          <p:cNvSpPr txBox="1">
            <a:spLocks noChangeArrowheads="1"/>
          </p:cNvSpPr>
          <p:nvPr/>
        </p:nvSpPr>
        <p:spPr bwMode="auto">
          <a:xfrm>
            <a:off x="0" y="781050"/>
            <a:ext cx="91440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1085850" indent="-34290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ts val="600"/>
              </a:spcAft>
              <a:buFont typeface="Arial" panose="020B0604020202020204" pitchFamily="34" charset="0"/>
              <a:buChar char="•"/>
            </a:pPr>
            <a:r>
              <a:rPr lang="pl-PL" altLang="pl-PL" b="1"/>
              <a:t>Wiedza składniowa</a:t>
            </a:r>
            <a:r>
              <a:rPr lang="pl-PL" altLang="pl-PL"/>
              <a:t>. Polega na mechanicznym zapamiętaniu pewnych faktów, bez ich istotnego przetworzenia. Jest słabo zintegrowana z wcześniej zdobytą wiedzą.</a:t>
            </a:r>
          </a:p>
          <a:p>
            <a:pPr lvl="1">
              <a:spcAft>
                <a:spcPts val="600"/>
              </a:spcAft>
              <a:buFont typeface="Arial" panose="020B0604020202020204" pitchFamily="34" charset="0"/>
              <a:buChar char="•"/>
            </a:pPr>
            <a:r>
              <a:rPr lang="pl-PL" altLang="pl-PL" sz="1800"/>
              <a:t>Np. do takiej wiedzy zaliczamy reguły składniowe danego języka programowania.</a:t>
            </a:r>
          </a:p>
          <a:p>
            <a:pPr>
              <a:spcAft>
                <a:spcPts val="600"/>
              </a:spcAft>
              <a:buFont typeface="Arial" panose="020B0604020202020204" pitchFamily="34" charset="0"/>
              <a:buChar char="•"/>
            </a:pPr>
            <a:r>
              <a:rPr lang="pl-PL" altLang="pl-PL" b="1"/>
              <a:t>Wiedza semantyczna.</a:t>
            </a:r>
            <a:r>
              <a:rPr lang="pl-PL" altLang="pl-PL"/>
              <a:t> Fakty są zapamiętane nie w postaci ich formy, lecz w postaci znaczenia. </a:t>
            </a:r>
          </a:p>
          <a:p>
            <a:pPr lvl="1">
              <a:spcAft>
                <a:spcPts val="600"/>
              </a:spcAft>
              <a:buFont typeface="Arial" panose="020B0604020202020204" pitchFamily="34" charset="0"/>
              <a:buChar char="•"/>
            </a:pPr>
            <a:r>
              <a:rPr lang="pl-PL" altLang="pl-PL" sz="1800"/>
              <a:t>Np. znajomość zasady instrukcji </a:t>
            </a:r>
            <a:r>
              <a:rPr lang="pl-PL" altLang="pl-PL" sz="1800" i="1"/>
              <a:t>while</a:t>
            </a:r>
            <a:r>
              <a:rPr lang="pl-PL" altLang="pl-PL" sz="1800"/>
              <a:t>, znajomość pojęcia klasy i dziedziczenia, itd.</a:t>
            </a:r>
          </a:p>
          <a:p>
            <a:pPr>
              <a:spcAft>
                <a:spcPts val="600"/>
              </a:spcAft>
              <a:buFont typeface="Arial" panose="020B0604020202020204" pitchFamily="34" charset="0"/>
              <a:buChar char="•"/>
            </a:pPr>
            <a:r>
              <a:rPr lang="pl-PL" altLang="pl-PL" b="1"/>
              <a:t>Wiedza pragmatyczna</a:t>
            </a:r>
            <a:r>
              <a:rPr lang="pl-PL" altLang="pl-PL"/>
              <a:t>: kiedy, jak i po co użyć tej wiedzy dla osiągnięcia pożądanego celu praktycznego.</a:t>
            </a:r>
          </a:p>
        </p:txBody>
      </p:sp>
      <p:sp>
        <p:nvSpPr>
          <p:cNvPr id="11268" name="Text Box 4"/>
          <p:cNvSpPr txBox="1">
            <a:spLocks noChangeArrowheads="1"/>
          </p:cNvSpPr>
          <p:nvPr/>
        </p:nvSpPr>
        <p:spPr bwMode="auto">
          <a:xfrm>
            <a:off x="279400" y="3659188"/>
            <a:ext cx="8864600"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Istnienie tych trzech rodzajów wiedzy może mieć wpływ na politykę kadrową</a:t>
            </a:r>
            <a:r>
              <a:rPr lang="pl-PL" altLang="pl-PL"/>
              <a:t>. Np. pracownik rozumiejący zasady obiektowości (wiedza semantyczna) może lepiej sobie poradzić niż pracownik dobrze znający składnię C++ (wiedza składniowa). Najbardziej liczy się jednak doświadczenie (wiedza pragmatyczna).</a:t>
            </a:r>
          </a:p>
          <a:p>
            <a:endParaRPr lang="pl-PL" altLang="pl-PL"/>
          </a:p>
          <a:p>
            <a:r>
              <a:rPr lang="pl-PL" altLang="pl-PL" b="1"/>
              <a:t>Firmy przywiązują zbyt wielką wagę do wiedzy składniowej</a:t>
            </a:r>
            <a:r>
              <a:rPr lang="pl-PL" altLang="pl-PL"/>
              <a:t>, np. znajomości konkretnych języków i systemów. W istocie, ta wiedza może być stosunkowo szybko nabyta (kilka tygodni przeciętnie na opanowanie nowego języka). Natomiast wiedza pragmatyczna może być przedmiotem lat pracy, studiów i doświadczeń.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hadbarb.ppt">
  <a:themeElements>
    <a:clrScheme name="">
      <a:dk1>
        <a:srgbClr val="000000"/>
      </a:dk1>
      <a:lt1>
        <a:srgbClr val="FFFFFF"/>
      </a:lt1>
      <a:dk2>
        <a:srgbClr val="000000"/>
      </a:dk2>
      <a:lt2>
        <a:srgbClr val="CECECE"/>
      </a:lt2>
      <a:accent1>
        <a:srgbClr val="FCFEB9"/>
      </a:accent1>
      <a:accent2>
        <a:srgbClr val="676767"/>
      </a:accent2>
      <a:accent3>
        <a:srgbClr val="FFFFFF"/>
      </a:accent3>
      <a:accent4>
        <a:srgbClr val="000000"/>
      </a:accent4>
      <a:accent5>
        <a:srgbClr val="FDFED9"/>
      </a:accent5>
      <a:accent6>
        <a:srgbClr val="5D5D5D"/>
      </a:accent6>
      <a:hlink>
        <a:srgbClr val="474747"/>
      </a:hlink>
      <a:folHlink>
        <a:srgbClr val="919191"/>
      </a:folHlink>
    </a:clrScheme>
    <a:fontScheme name="shadbarb.ppt">
      <a:majorFont>
        <a:latin typeface="Times New Roman"/>
        <a:ea typeface=""/>
        <a:cs typeface=""/>
      </a:majorFont>
      <a:minorFont>
        <a:latin typeface="Times New Roman 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pl-PL" sz="2000" b="0" i="0" u="none" strike="noStrike" cap="none" normalizeH="0" baseline="0" smtClean="0">
            <a:ln>
              <a:noFill/>
            </a:ln>
            <a:solidFill>
              <a:schemeClr val="tx2"/>
            </a:solidFill>
            <a:effectLst/>
            <a:latin typeface="Times New Roman CE"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pl-PL" sz="2000" b="0" i="0" u="none" strike="noStrike" cap="none" normalizeH="0" baseline="0" smtClean="0">
            <a:ln>
              <a:noFill/>
            </a:ln>
            <a:solidFill>
              <a:schemeClr val="tx2"/>
            </a:solidFill>
            <a:effectLst/>
            <a:latin typeface="Times New Roman CE" panose="02020603050405020304" pitchFamily="18" charset="0"/>
          </a:defRPr>
        </a:defPPr>
      </a:lstStyle>
    </a:lnDef>
  </a:objectDefaults>
  <a:extraClrSchemeLst>
    <a:extraClrScheme>
      <a:clrScheme name="shadbarb.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adbarb.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adbarb.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adbarb.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adbarb.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adbarb.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adbarb.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c:\powerpnt\template\bwovrhd\shadbarb.ppt</Template>
  <TotalTime>1470028055</TotalTime>
  <Pages>30</Pages>
  <Words>2645</Words>
  <Application>Microsoft Office PowerPoint</Application>
  <PresentationFormat>Pokaz na ekranie (4:3)</PresentationFormat>
  <Paragraphs>337</Paragraphs>
  <Slides>25</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25</vt:i4>
      </vt:variant>
    </vt:vector>
  </HeadingPairs>
  <TitlesOfParts>
    <vt:vector size="30" baseType="lpstr">
      <vt:lpstr>Arial</vt:lpstr>
      <vt:lpstr>Monotype Sorts</vt:lpstr>
      <vt:lpstr>Times New Roman</vt:lpstr>
      <vt:lpstr>Times New Roman CE</vt:lpstr>
      <vt:lpstr>shadbarb.ppt</vt:lpstr>
      <vt:lpstr>Budowa i integracja  systemów informacyjnych</vt:lpstr>
      <vt:lpstr>Plan wykładu</vt:lpstr>
      <vt:lpstr>Zadania kierownictwa przedsięwzięcia</vt:lpstr>
      <vt:lpstr>Czynniki psychologiczne w inżynierii oprogramowania</vt:lpstr>
      <vt:lpstr>Sztuczna inteligencja?</vt:lpstr>
      <vt:lpstr>Osobowość twórców oprogramowania</vt:lpstr>
      <vt:lpstr>Cechy dobrego inżyniera oprogramowania</vt:lpstr>
      <vt:lpstr>Rola skojarzeń w pracy nad złożonymi problemami</vt:lpstr>
      <vt:lpstr>Rodzaje wiedzy</vt:lpstr>
      <vt:lpstr>Nastawienie osób do pracy w zespole</vt:lpstr>
      <vt:lpstr>Lojalność grupowa</vt:lpstr>
      <vt:lpstr>Ergonomia pracy</vt:lpstr>
      <vt:lpstr>Struktura zarządzania firmą programistyczną</vt:lpstr>
      <vt:lpstr>Funkcje osób pracujących nad oprogramowaniem</vt:lpstr>
      <vt:lpstr>Organizacja zespołu programistycznego</vt:lpstr>
      <vt:lpstr>Zapewnianie jakości</vt:lpstr>
      <vt:lpstr>Poziomy rozwoju firmy programistycznej</vt:lpstr>
      <vt:lpstr>Dokumentacja procesu wytwarzania</vt:lpstr>
      <vt:lpstr>Dokumentacja techniczna</vt:lpstr>
      <vt:lpstr>Zarządzanie wersjami</vt:lpstr>
      <vt:lpstr>Miary produktywności</vt:lpstr>
      <vt:lpstr>Harmonogramowanie przedsięwzięć</vt:lpstr>
      <vt:lpstr>Przykładowy diagram zależności PERT </vt:lpstr>
      <vt:lpstr>Diagram Gantta</vt:lpstr>
      <vt:lpstr>Ekonomiczne aspekty działalności firmy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Wytwarzanie, integracja i testowanie SI</dc:title>
  <dc:subject>Wyklad 4. Faza analizy i projektowania (1)</dc:subject>
  <dc:creator>K. Subieta, IPI PAN, PJWSTK</dc:creator>
  <cp:keywords/>
  <dc:description/>
  <cp:lastModifiedBy>Windows User</cp:lastModifiedBy>
  <cp:revision>133</cp:revision>
  <cp:lastPrinted>1601-01-01T00:00:00Z</cp:lastPrinted>
  <dcterms:created xsi:type="dcterms:W3CDTF">1997-09-21T22:00:54Z</dcterms:created>
  <dcterms:modified xsi:type="dcterms:W3CDTF">2023-04-21T10:56:23Z</dcterms:modified>
</cp:coreProperties>
</file>