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343"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8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203219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54520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32539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7435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30222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10134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03942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179195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73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5608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31836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dirty="0" err="1" smtClean="0">
                <a:latin typeface="Times New Roman" panose="02020603050405020304" pitchFamily="18" charset="0"/>
              </a:rPr>
              <a:t>K.Subieta</a:t>
            </a:r>
            <a:r>
              <a:rPr lang="pl-PL" altLang="pl-PL" sz="1000" dirty="0" smtClean="0">
                <a:latin typeface="Times New Roman" panose="02020603050405020304" pitchFamily="18" charset="0"/>
              </a:rPr>
              <a:t>. Budowa i integracja SI, Wykład 15, Folia </a:t>
            </a:r>
            <a:fld id="{0F0A59F9-0DE7-4ED9-82E8-40A63F76B217}" type="slidenum">
              <a:rPr lang="pl-PL" altLang="pl-PL" sz="1000" smtClean="0">
                <a:latin typeface="Times New Roman" panose="02020603050405020304" pitchFamily="18" charset="0"/>
              </a:rPr>
              <a:pPr>
                <a:defRPr/>
              </a:pPr>
              <a:t>‹#›</a:t>
            </a:fld>
            <a:endParaRPr lang="pl-PL" altLang="pl-PL" sz="1000" dirty="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3549650"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15:</a:t>
            </a:r>
          </a:p>
          <a:p>
            <a:pPr eaLnBrk="1" hangingPunct="1"/>
            <a:r>
              <a:rPr lang="pl-PL" altLang="pl-PL" sz="2800" b="1">
                <a:latin typeface="Times New Roman" panose="02020603050405020304" pitchFamily="18" charset="0"/>
              </a:rPr>
              <a:t>Zarządzanie </a:t>
            </a:r>
          </a:p>
          <a:p>
            <a:pPr eaLnBrk="1" hangingPunct="1"/>
            <a:r>
              <a:rPr lang="pl-PL" altLang="pl-PL" sz="2800" b="1">
                <a:latin typeface="Times New Roman" panose="02020603050405020304" pitchFamily="18" charset="0"/>
              </a:rPr>
              <a:t>przedsięwzięciem </a:t>
            </a:r>
          </a:p>
          <a:p>
            <a:pPr eaLnBrk="1" hangingPunct="1"/>
            <a:r>
              <a:rPr lang="pl-PL" altLang="pl-PL" sz="2800" b="1">
                <a:latin typeface="Times New Roman" panose="02020603050405020304" pitchFamily="18" charset="0"/>
              </a:rPr>
              <a:t>programistycznym (2)</a:t>
            </a:r>
          </a:p>
        </p:txBody>
      </p:sp>
      <p:sp>
        <p:nvSpPr>
          <p:cNvPr id="3077" name="Rectangle 5"/>
          <p:cNvSpPr>
            <a:spLocks noChangeArrowheads="1"/>
          </p:cNvSpPr>
          <p:nvPr/>
        </p:nvSpPr>
        <p:spPr bwMode="auto">
          <a:xfrm>
            <a:off x="4865688" y="5132388"/>
            <a:ext cx="28321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8450" y="5413375"/>
            <a:ext cx="67151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108450" y="4670425"/>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Oszacowanie zasobów i czasu trwania</a:t>
            </a:r>
          </a:p>
        </p:txBody>
      </p:sp>
      <p:sp>
        <p:nvSpPr>
          <p:cNvPr id="12291" name="Text Box 3"/>
          <p:cNvSpPr txBox="1">
            <a:spLocks noChangeArrowheads="1"/>
          </p:cNvSpPr>
          <p:nvPr/>
        </p:nvSpPr>
        <p:spPr bwMode="auto">
          <a:xfrm>
            <a:off x="1208088" y="982663"/>
            <a:ext cx="7712075" cy="540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25000"/>
              </a:spcAft>
            </a:pPr>
            <a:r>
              <a:rPr lang="pl-PL" altLang="pl-PL" b="1"/>
              <a:t>Zdefiniowanie zasobów ludzkich</a:t>
            </a:r>
          </a:p>
          <a:p>
            <a:pPr>
              <a:spcAft>
                <a:spcPct val="25000"/>
              </a:spcAft>
            </a:pPr>
            <a:r>
              <a:rPr lang="pl-PL" altLang="pl-PL" b="1"/>
              <a:t>Określenie ról osób w projekcie</a:t>
            </a:r>
          </a:p>
          <a:p>
            <a:pPr>
              <a:spcAft>
                <a:spcPct val="25000"/>
              </a:spcAft>
            </a:pPr>
            <a:r>
              <a:rPr lang="pl-PL" altLang="pl-PL" b="1"/>
              <a:t>Zdefiniowanie związków pomiędzy rolami celem koordynowania i sterowania projektem</a:t>
            </a:r>
          </a:p>
          <a:p>
            <a:r>
              <a:rPr lang="pl-PL" altLang="pl-PL" b="1"/>
              <a:t>Oszacowanie pracochłonności:</a:t>
            </a:r>
          </a:p>
          <a:p>
            <a:pPr lvl="1">
              <a:spcAft>
                <a:spcPct val="25000"/>
              </a:spcAft>
              <a:buFontTx/>
              <a:buChar char="•"/>
            </a:pPr>
            <a:r>
              <a:rPr lang="pl-PL" altLang="pl-PL" sz="1800"/>
              <a:t> metoda COCOMO, Analiza Punktów Funkcyjnych (FPA), …</a:t>
            </a:r>
          </a:p>
          <a:p>
            <a:r>
              <a:rPr lang="pl-PL" altLang="pl-PL" b="1"/>
              <a:t>Oszacowanie kosztów nie związanych z pracą</a:t>
            </a:r>
          </a:p>
          <a:p>
            <a:pPr lvl="1">
              <a:buFontTx/>
              <a:buChar char="•"/>
            </a:pPr>
            <a:r>
              <a:rPr lang="pl-PL" altLang="pl-PL" sz="1800"/>
              <a:t> produkty komercyjne wchodzące w skład końcowego produktu</a:t>
            </a:r>
          </a:p>
          <a:p>
            <a:pPr lvl="1">
              <a:buFontTx/>
              <a:buChar char="•"/>
            </a:pPr>
            <a:r>
              <a:rPr lang="pl-PL" altLang="pl-PL" sz="1800"/>
              <a:t> komercyjne produkty użyte do wytworzenia produktu</a:t>
            </a:r>
          </a:p>
          <a:p>
            <a:pPr lvl="1">
              <a:buFontTx/>
              <a:buChar char="•"/>
            </a:pPr>
            <a:r>
              <a:rPr lang="pl-PL" altLang="pl-PL" sz="1800"/>
              <a:t> materiały</a:t>
            </a:r>
          </a:p>
          <a:p>
            <a:pPr lvl="1">
              <a:buFontTx/>
              <a:buChar char="•"/>
            </a:pPr>
            <a:r>
              <a:rPr lang="pl-PL" altLang="pl-PL" sz="1800"/>
              <a:t> wewnętrzne udogodnienia (np. komputery użyte do testów)</a:t>
            </a:r>
          </a:p>
          <a:p>
            <a:pPr lvl="1">
              <a:buFontTx/>
              <a:buChar char="•"/>
            </a:pPr>
            <a:r>
              <a:rPr lang="pl-PL" altLang="pl-PL" sz="1800"/>
              <a:t> zewnętrzne usługi (np. kopiowanie)</a:t>
            </a:r>
          </a:p>
          <a:p>
            <a:pPr lvl="1">
              <a:buFontTx/>
              <a:buChar char="•"/>
            </a:pPr>
            <a:r>
              <a:rPr lang="pl-PL" altLang="pl-PL" sz="1800"/>
              <a:t> podróże i delegacje</a:t>
            </a:r>
          </a:p>
          <a:p>
            <a:pPr lvl="1">
              <a:buFontTx/>
              <a:buChar char="•"/>
            </a:pPr>
            <a:r>
              <a:rPr lang="pl-PL" altLang="pl-PL" sz="1800"/>
              <a:t> pakowanie i wysyłka</a:t>
            </a:r>
          </a:p>
          <a:p>
            <a:pPr lvl="1">
              <a:spcAft>
                <a:spcPct val="25000"/>
              </a:spcAft>
              <a:buFontTx/>
              <a:buChar char="•"/>
            </a:pPr>
            <a:r>
              <a:rPr lang="pl-PL" altLang="pl-PL" sz="1800"/>
              <a:t> ubezpieczenie</a:t>
            </a:r>
            <a:endParaRPr lang="pl-PL" altLang="pl-PL" b="1"/>
          </a:p>
          <a:p>
            <a:r>
              <a:rPr lang="pl-PL" altLang="pl-PL" b="1"/>
              <a:t>Oszacowanie czasu trwania</a:t>
            </a:r>
          </a:p>
          <a:p>
            <a:pPr lvl="1">
              <a:spcAft>
                <a:spcPct val="25000"/>
              </a:spcAft>
              <a:buFontTx/>
              <a:buChar char="•"/>
            </a:pPr>
            <a:r>
              <a:rPr lang="pl-PL" altLang="pl-PL" sz="1800"/>
              <a:t> metoda COCOMO, Analiza Punktów Funkcyjnych (FPA). …</a:t>
            </a:r>
            <a:endParaRPr lang="pl-PL" altLang="pl-PL" b="1"/>
          </a:p>
        </p:txBody>
      </p:sp>
      <p:sp>
        <p:nvSpPr>
          <p:cNvPr id="12292" name="AutoShape 4"/>
          <p:cNvSpPr>
            <a:spLocks noChangeArrowheads="1"/>
          </p:cNvSpPr>
          <p:nvPr/>
        </p:nvSpPr>
        <p:spPr bwMode="auto">
          <a:xfrm>
            <a:off x="798513" y="3124200"/>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3" name="AutoShape 5"/>
          <p:cNvSpPr>
            <a:spLocks noChangeArrowheads="1"/>
          </p:cNvSpPr>
          <p:nvPr/>
        </p:nvSpPr>
        <p:spPr bwMode="auto">
          <a:xfrm>
            <a:off x="796925" y="101123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6"/>
          <p:cNvSpPr>
            <a:spLocks noChangeArrowheads="1"/>
          </p:cNvSpPr>
          <p:nvPr/>
        </p:nvSpPr>
        <p:spPr bwMode="auto">
          <a:xfrm>
            <a:off x="798513" y="1420813"/>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7"/>
          <p:cNvSpPr>
            <a:spLocks noChangeArrowheads="1"/>
          </p:cNvSpPr>
          <p:nvPr/>
        </p:nvSpPr>
        <p:spPr bwMode="auto">
          <a:xfrm>
            <a:off x="798513" y="1814513"/>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6" name="AutoShape 8"/>
          <p:cNvSpPr>
            <a:spLocks noChangeArrowheads="1"/>
          </p:cNvSpPr>
          <p:nvPr/>
        </p:nvSpPr>
        <p:spPr bwMode="auto">
          <a:xfrm>
            <a:off x="796925" y="569753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7" name="AutoShape 9"/>
          <p:cNvSpPr>
            <a:spLocks noChangeArrowheads="1"/>
          </p:cNvSpPr>
          <p:nvPr/>
        </p:nvSpPr>
        <p:spPr bwMode="auto">
          <a:xfrm>
            <a:off x="798513" y="2493963"/>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3670300" y="1484313"/>
            <a:ext cx="25400" cy="4405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15" name="Rectangle 3"/>
          <p:cNvSpPr>
            <a:spLocks noGrp="1" noChangeArrowheads="1"/>
          </p:cNvSpPr>
          <p:nvPr>
            <p:ph type="title"/>
          </p:nvPr>
        </p:nvSpPr>
        <p:spPr/>
        <p:txBody>
          <a:bodyPr/>
          <a:lstStyle/>
          <a:p>
            <a:r>
              <a:rPr lang="pl-PL" altLang="pl-PL" smtClean="0"/>
              <a:t>Przykładowy diagram organizacji projektu</a:t>
            </a:r>
          </a:p>
        </p:txBody>
      </p:sp>
      <p:sp>
        <p:nvSpPr>
          <p:cNvPr id="13316" name="Text Box 4"/>
          <p:cNvSpPr txBox="1">
            <a:spLocks noChangeArrowheads="1"/>
          </p:cNvSpPr>
          <p:nvPr/>
        </p:nvSpPr>
        <p:spPr bwMode="auto">
          <a:xfrm>
            <a:off x="2254250" y="1106488"/>
            <a:ext cx="2857500" cy="379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Kierownik na szczeblu firmy</a:t>
            </a:r>
          </a:p>
        </p:txBody>
      </p:sp>
      <p:sp>
        <p:nvSpPr>
          <p:cNvPr id="13317" name="Text Box 5"/>
          <p:cNvSpPr txBox="1">
            <a:spLocks noChangeArrowheads="1"/>
          </p:cNvSpPr>
          <p:nvPr/>
        </p:nvSpPr>
        <p:spPr bwMode="auto">
          <a:xfrm>
            <a:off x="4910138" y="2012950"/>
            <a:ext cx="2520950" cy="37941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Pion zapewnienia jakości</a:t>
            </a:r>
          </a:p>
        </p:txBody>
      </p:sp>
      <p:sp>
        <p:nvSpPr>
          <p:cNvPr id="13318" name="Text Box 6"/>
          <p:cNvSpPr txBox="1">
            <a:spLocks noChangeArrowheads="1"/>
          </p:cNvSpPr>
          <p:nvPr/>
        </p:nvSpPr>
        <p:spPr bwMode="auto">
          <a:xfrm>
            <a:off x="2686050" y="2894013"/>
            <a:ext cx="1993900" cy="379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Kierownik projektu</a:t>
            </a:r>
          </a:p>
        </p:txBody>
      </p:sp>
      <p:sp>
        <p:nvSpPr>
          <p:cNvPr id="13319" name="Text Box 7"/>
          <p:cNvSpPr txBox="1">
            <a:spLocks noChangeArrowheads="1"/>
          </p:cNvSpPr>
          <p:nvPr/>
        </p:nvSpPr>
        <p:spPr bwMode="auto">
          <a:xfrm>
            <a:off x="158750" y="4052888"/>
            <a:ext cx="1746250" cy="6540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Bibliotekarz </a:t>
            </a:r>
          </a:p>
          <a:p>
            <a:pPr algn="ctr"/>
            <a:r>
              <a:rPr lang="pl-PL" altLang="pl-PL" sz="1800">
                <a:solidFill>
                  <a:schemeClr val="tx1"/>
                </a:solidFill>
              </a:rPr>
              <a:t>oprogramowania</a:t>
            </a:r>
          </a:p>
        </p:txBody>
      </p:sp>
      <p:sp>
        <p:nvSpPr>
          <p:cNvPr id="13320" name="Text Box 8"/>
          <p:cNvSpPr txBox="1">
            <a:spLocks noChangeArrowheads="1"/>
          </p:cNvSpPr>
          <p:nvPr/>
        </p:nvSpPr>
        <p:spPr bwMode="auto">
          <a:xfrm>
            <a:off x="5122863" y="3697288"/>
            <a:ext cx="2044700" cy="6540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Inżynier d/s</a:t>
            </a:r>
          </a:p>
          <a:p>
            <a:pPr algn="ctr"/>
            <a:r>
              <a:rPr lang="pl-PL" altLang="pl-PL" sz="1800">
                <a:solidFill>
                  <a:schemeClr val="tx1"/>
                </a:solidFill>
              </a:rPr>
              <a:t>zapewnienia jakości</a:t>
            </a:r>
          </a:p>
        </p:txBody>
      </p:sp>
      <p:grpSp>
        <p:nvGrpSpPr>
          <p:cNvPr id="13321" name="Group 9"/>
          <p:cNvGrpSpPr>
            <a:grpSpLocks/>
          </p:cNvGrpSpPr>
          <p:nvPr/>
        </p:nvGrpSpPr>
        <p:grpSpPr bwMode="auto">
          <a:xfrm>
            <a:off x="2873375" y="4052888"/>
            <a:ext cx="1619250" cy="958850"/>
            <a:chOff x="2483" y="2681"/>
            <a:chExt cx="1020" cy="604"/>
          </a:xfrm>
        </p:grpSpPr>
        <p:sp>
          <p:nvSpPr>
            <p:cNvPr id="13336" name="Text Box 10"/>
            <p:cNvSpPr txBox="1">
              <a:spLocks noChangeArrowheads="1"/>
            </p:cNvSpPr>
            <p:nvPr/>
          </p:nvSpPr>
          <p:spPr bwMode="auto">
            <a:xfrm>
              <a:off x="2483" y="2681"/>
              <a:ext cx="828"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Prowadzący</a:t>
              </a:r>
            </a:p>
            <a:p>
              <a:pPr algn="ctr"/>
              <a:r>
                <a:rPr lang="pl-PL" altLang="pl-PL" sz="1800">
                  <a:solidFill>
                    <a:schemeClr val="tx1"/>
                  </a:solidFill>
                </a:rPr>
                <a:t>zespołu</a:t>
              </a:r>
            </a:p>
          </p:txBody>
        </p:sp>
        <p:sp>
          <p:nvSpPr>
            <p:cNvPr id="13337" name="Text Box 11"/>
            <p:cNvSpPr txBox="1">
              <a:spLocks noChangeArrowheads="1"/>
            </p:cNvSpPr>
            <p:nvPr/>
          </p:nvSpPr>
          <p:spPr bwMode="auto">
            <a:xfrm>
              <a:off x="2579" y="2777"/>
              <a:ext cx="828"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Prowadzący</a:t>
              </a:r>
            </a:p>
            <a:p>
              <a:pPr algn="ctr"/>
              <a:r>
                <a:rPr lang="pl-PL" altLang="pl-PL" sz="1800">
                  <a:solidFill>
                    <a:schemeClr val="tx1"/>
                  </a:solidFill>
                </a:rPr>
                <a:t>zespołu</a:t>
              </a:r>
            </a:p>
          </p:txBody>
        </p:sp>
        <p:sp>
          <p:nvSpPr>
            <p:cNvPr id="13338" name="Text Box 12"/>
            <p:cNvSpPr txBox="1">
              <a:spLocks noChangeArrowheads="1"/>
            </p:cNvSpPr>
            <p:nvPr/>
          </p:nvSpPr>
          <p:spPr bwMode="auto">
            <a:xfrm>
              <a:off x="2675" y="2873"/>
              <a:ext cx="828"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Prowadzący</a:t>
              </a:r>
            </a:p>
            <a:p>
              <a:pPr algn="ctr"/>
              <a:r>
                <a:rPr lang="pl-PL" altLang="pl-PL" sz="1800">
                  <a:solidFill>
                    <a:schemeClr val="tx1"/>
                  </a:solidFill>
                </a:rPr>
                <a:t>zespołu</a:t>
              </a:r>
            </a:p>
          </p:txBody>
        </p:sp>
      </p:grpSp>
      <p:grpSp>
        <p:nvGrpSpPr>
          <p:cNvPr id="13322" name="Group 13"/>
          <p:cNvGrpSpPr>
            <a:grpSpLocks/>
          </p:cNvGrpSpPr>
          <p:nvPr/>
        </p:nvGrpSpPr>
        <p:grpSpPr bwMode="auto">
          <a:xfrm>
            <a:off x="2657475" y="5578475"/>
            <a:ext cx="2051050" cy="958850"/>
            <a:chOff x="2315" y="3546"/>
            <a:chExt cx="1292" cy="604"/>
          </a:xfrm>
        </p:grpSpPr>
        <p:sp>
          <p:nvSpPr>
            <p:cNvPr id="13333" name="Text Box 14"/>
            <p:cNvSpPr txBox="1">
              <a:spLocks noChangeArrowheads="1"/>
            </p:cNvSpPr>
            <p:nvPr/>
          </p:nvSpPr>
          <p:spPr bwMode="auto">
            <a:xfrm>
              <a:off x="2315" y="3546"/>
              <a:ext cx="1100"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Inżynierowie</a:t>
              </a:r>
            </a:p>
            <a:p>
              <a:pPr algn="ctr"/>
              <a:r>
                <a:rPr lang="pl-PL" altLang="pl-PL" sz="1800">
                  <a:solidFill>
                    <a:schemeClr val="tx1"/>
                  </a:solidFill>
                </a:rPr>
                <a:t>oprogramowania</a:t>
              </a:r>
            </a:p>
          </p:txBody>
        </p:sp>
        <p:sp>
          <p:nvSpPr>
            <p:cNvPr id="13334" name="Text Box 15"/>
            <p:cNvSpPr txBox="1">
              <a:spLocks noChangeArrowheads="1"/>
            </p:cNvSpPr>
            <p:nvPr/>
          </p:nvSpPr>
          <p:spPr bwMode="auto">
            <a:xfrm>
              <a:off x="2411" y="3642"/>
              <a:ext cx="1100"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Inżynierowie</a:t>
              </a:r>
            </a:p>
            <a:p>
              <a:pPr algn="ctr"/>
              <a:r>
                <a:rPr lang="pl-PL" altLang="pl-PL" sz="1800">
                  <a:solidFill>
                    <a:schemeClr val="tx1"/>
                  </a:solidFill>
                </a:rPr>
                <a:t>oprogramowania</a:t>
              </a:r>
            </a:p>
          </p:txBody>
        </p:sp>
        <p:sp>
          <p:nvSpPr>
            <p:cNvPr id="13335" name="Text Box 16"/>
            <p:cNvSpPr txBox="1">
              <a:spLocks noChangeArrowheads="1"/>
            </p:cNvSpPr>
            <p:nvPr/>
          </p:nvSpPr>
          <p:spPr bwMode="auto">
            <a:xfrm>
              <a:off x="2507" y="3738"/>
              <a:ext cx="1100" cy="412"/>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solidFill>
                    <a:schemeClr val="tx1"/>
                  </a:solidFill>
                </a:rPr>
                <a:t>Inżynierowie</a:t>
              </a:r>
            </a:p>
            <a:p>
              <a:pPr algn="ctr"/>
              <a:r>
                <a:rPr lang="pl-PL" altLang="pl-PL" sz="1800">
                  <a:solidFill>
                    <a:schemeClr val="tx1"/>
                  </a:solidFill>
                </a:rPr>
                <a:t>oprogramowania</a:t>
              </a:r>
            </a:p>
          </p:txBody>
        </p:sp>
      </p:grpSp>
      <p:sp>
        <p:nvSpPr>
          <p:cNvPr id="13323" name="Line 17"/>
          <p:cNvSpPr>
            <a:spLocks noChangeShapeType="1"/>
          </p:cNvSpPr>
          <p:nvPr/>
        </p:nvSpPr>
        <p:spPr bwMode="auto">
          <a:xfrm>
            <a:off x="130175" y="2635250"/>
            <a:ext cx="7335838" cy="127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24" name="Text Box 18"/>
          <p:cNvSpPr txBox="1">
            <a:spLocks noChangeArrowheads="1"/>
          </p:cNvSpPr>
          <p:nvPr/>
        </p:nvSpPr>
        <p:spPr bwMode="auto">
          <a:xfrm>
            <a:off x="39688" y="2047875"/>
            <a:ext cx="2206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Zarządzanie firmą</a:t>
            </a:r>
          </a:p>
        </p:txBody>
      </p:sp>
      <p:sp>
        <p:nvSpPr>
          <p:cNvPr id="13325" name="Text Box 19"/>
          <p:cNvSpPr txBox="1">
            <a:spLocks noChangeArrowheads="1"/>
          </p:cNvSpPr>
          <p:nvPr/>
        </p:nvSpPr>
        <p:spPr bwMode="auto">
          <a:xfrm>
            <a:off x="39688" y="2817813"/>
            <a:ext cx="2208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Zespół projektowy</a:t>
            </a:r>
          </a:p>
        </p:txBody>
      </p:sp>
      <p:sp>
        <p:nvSpPr>
          <p:cNvPr id="13326" name="Line 20"/>
          <p:cNvSpPr>
            <a:spLocks noChangeShapeType="1"/>
          </p:cNvSpPr>
          <p:nvPr/>
        </p:nvSpPr>
        <p:spPr bwMode="auto">
          <a:xfrm>
            <a:off x="3519488" y="5010150"/>
            <a:ext cx="0" cy="717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27" name="Line 21"/>
          <p:cNvSpPr>
            <a:spLocks noChangeShapeType="1"/>
          </p:cNvSpPr>
          <p:nvPr/>
        </p:nvSpPr>
        <p:spPr bwMode="auto">
          <a:xfrm>
            <a:off x="3335338" y="5010150"/>
            <a:ext cx="0" cy="8794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28" name="Line 22"/>
          <p:cNvSpPr>
            <a:spLocks noChangeShapeType="1"/>
          </p:cNvSpPr>
          <p:nvPr/>
        </p:nvSpPr>
        <p:spPr bwMode="auto">
          <a:xfrm>
            <a:off x="6130925" y="2387600"/>
            <a:ext cx="0" cy="129857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29" name="Line 23"/>
          <p:cNvSpPr>
            <a:spLocks noChangeShapeType="1"/>
          </p:cNvSpPr>
          <p:nvPr/>
        </p:nvSpPr>
        <p:spPr bwMode="auto">
          <a:xfrm>
            <a:off x="4386263" y="1484313"/>
            <a:ext cx="1422400" cy="531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30" name="Line 24"/>
          <p:cNvSpPr>
            <a:spLocks noChangeShapeType="1"/>
          </p:cNvSpPr>
          <p:nvPr/>
        </p:nvSpPr>
        <p:spPr bwMode="auto">
          <a:xfrm flipH="1">
            <a:off x="1516063" y="3278188"/>
            <a:ext cx="1657350" cy="779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31" name="Line 25"/>
          <p:cNvSpPr>
            <a:spLocks noChangeShapeType="1"/>
          </p:cNvSpPr>
          <p:nvPr/>
        </p:nvSpPr>
        <p:spPr bwMode="auto">
          <a:xfrm>
            <a:off x="4398963" y="3278188"/>
            <a:ext cx="1162050" cy="433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3332" name="Text Box 26"/>
          <p:cNvSpPr txBox="1">
            <a:spLocks noChangeArrowheads="1"/>
          </p:cNvSpPr>
          <p:nvPr/>
        </p:nvSpPr>
        <p:spPr bwMode="auto">
          <a:xfrm>
            <a:off x="5040313" y="4567238"/>
            <a:ext cx="4052887"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Zasada jednego kierującego</a:t>
            </a:r>
            <a:r>
              <a:rPr lang="pl-PL" altLang="pl-PL"/>
              <a:t>: </a:t>
            </a:r>
          </a:p>
          <a:p>
            <a:r>
              <a:rPr lang="pl-PL" altLang="pl-PL" sz="1800"/>
              <a:t>każdy pracownik otrzymuje polecenia tylko od jednej osoby.</a:t>
            </a:r>
          </a:p>
          <a:p>
            <a:pPr>
              <a:spcBef>
                <a:spcPct val="50000"/>
              </a:spcBef>
            </a:pPr>
            <a:r>
              <a:rPr lang="pl-PL" altLang="pl-PL" b="1"/>
              <a:t>Zasada siódemki</a:t>
            </a:r>
            <a:r>
              <a:rPr lang="pl-PL" altLang="pl-PL" sz="1800"/>
              <a:t>: każda osoba ma co najwyżej siedem osób składających do niej bezpośrednie sprawozdania.</a:t>
            </a:r>
            <a:endParaRPr lang="pl-PL" altLang="pl-P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Techniczne zarządzanie projektem</a:t>
            </a:r>
          </a:p>
        </p:txBody>
      </p:sp>
      <p:sp>
        <p:nvSpPr>
          <p:cNvPr id="14339" name="Text Box 3"/>
          <p:cNvSpPr txBox="1">
            <a:spLocks noChangeArrowheads="1"/>
          </p:cNvSpPr>
          <p:nvPr/>
        </p:nvSpPr>
        <p:spPr bwMode="auto">
          <a:xfrm>
            <a:off x="168275" y="936625"/>
            <a:ext cx="8823325" cy="469900"/>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a:t>Kierownik projektu </a:t>
            </a:r>
            <a:r>
              <a:rPr lang="pl-PL" altLang="pl-PL" sz="2400" b="1"/>
              <a:t>powinien rozumieć</a:t>
            </a:r>
            <a:r>
              <a:rPr lang="pl-PL" altLang="pl-PL" sz="2400"/>
              <a:t> projekt od strony technicznej.</a:t>
            </a:r>
          </a:p>
        </p:txBody>
      </p:sp>
      <p:sp>
        <p:nvSpPr>
          <p:cNvPr id="14340" name="Text Box 4"/>
          <p:cNvSpPr txBox="1">
            <a:spLocks noChangeArrowheads="1"/>
          </p:cNvSpPr>
          <p:nvPr/>
        </p:nvSpPr>
        <p:spPr bwMode="auto">
          <a:xfrm>
            <a:off x="835025" y="1577975"/>
            <a:ext cx="68865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Jest on/ona odpowiedzialny (-a) za główne decyzje techniczne:</a:t>
            </a:r>
          </a:p>
          <a:p>
            <a:pPr lvl="1">
              <a:buFontTx/>
              <a:buChar char="•"/>
            </a:pPr>
            <a:r>
              <a:rPr lang="pl-PL" altLang="pl-PL"/>
              <a:t> metody i narzędzia</a:t>
            </a:r>
          </a:p>
          <a:p>
            <a:pPr lvl="1">
              <a:buFontTx/>
              <a:buChar char="•"/>
            </a:pPr>
            <a:r>
              <a:rPr lang="pl-PL" altLang="pl-PL"/>
              <a:t> standardy projektowania i kodowania</a:t>
            </a:r>
          </a:p>
          <a:p>
            <a:pPr lvl="1">
              <a:buFontTx/>
              <a:buChar char="•"/>
            </a:pPr>
            <a:r>
              <a:rPr lang="pl-PL" altLang="pl-PL"/>
              <a:t> model logiczny</a:t>
            </a:r>
          </a:p>
          <a:p>
            <a:pPr lvl="1">
              <a:buFontTx/>
              <a:buChar char="•"/>
            </a:pPr>
            <a:r>
              <a:rPr lang="pl-PL" altLang="pl-PL"/>
              <a:t> wymagania na oprogramowanie</a:t>
            </a:r>
          </a:p>
          <a:p>
            <a:pPr lvl="1">
              <a:buFontTx/>
              <a:buChar char="•"/>
            </a:pPr>
            <a:r>
              <a:rPr lang="pl-PL" altLang="pl-PL"/>
              <a:t> model fizyczny</a:t>
            </a:r>
          </a:p>
          <a:p>
            <a:pPr lvl="1">
              <a:buFontTx/>
              <a:buChar char="•"/>
            </a:pPr>
            <a:r>
              <a:rPr lang="pl-PL" altLang="pl-PL"/>
              <a:t> projekt architektury</a:t>
            </a:r>
          </a:p>
          <a:p>
            <a:pPr lvl="1">
              <a:buFontTx/>
              <a:buChar char="•"/>
            </a:pPr>
            <a:r>
              <a:rPr lang="pl-PL" altLang="pl-PL"/>
              <a:t> szczegółowe projektowanie</a:t>
            </a:r>
          </a:p>
          <a:p>
            <a:pPr lvl="1">
              <a:buFontTx/>
              <a:buChar char="•"/>
            </a:pPr>
            <a:r>
              <a:rPr lang="pl-PL" altLang="pl-PL"/>
              <a:t> zarządzanie konfiguracjami</a:t>
            </a:r>
          </a:p>
          <a:p>
            <a:pPr lvl="1">
              <a:buFontTx/>
              <a:buChar char="•"/>
            </a:pPr>
            <a:r>
              <a:rPr lang="pl-PL" altLang="pl-PL"/>
              <a:t> weryfikację i walidację</a:t>
            </a:r>
          </a:p>
          <a:p>
            <a:pPr lvl="1">
              <a:buFontTx/>
              <a:buChar char="•"/>
            </a:pPr>
            <a:r>
              <a:rPr lang="pl-PL" altLang="pl-PL"/>
              <a:t> zapewnienie jakości.</a:t>
            </a:r>
          </a:p>
        </p:txBody>
      </p:sp>
      <p:sp>
        <p:nvSpPr>
          <p:cNvPr id="14341" name="Text Box 5"/>
          <p:cNvSpPr txBox="1">
            <a:spLocks noChangeArrowheads="1"/>
          </p:cNvSpPr>
          <p:nvPr/>
        </p:nvSpPr>
        <p:spPr bwMode="auto">
          <a:xfrm>
            <a:off x="204788" y="5413375"/>
            <a:ext cx="8712200" cy="7143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średnich i dużych projektach kierownik może oddelegować niektóre z tych kompetencji do osób prowadzących zespoły.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Zarządzanie ryzykiem</a:t>
            </a:r>
          </a:p>
        </p:txBody>
      </p:sp>
      <p:sp>
        <p:nvSpPr>
          <p:cNvPr id="15363" name="Text Box 3"/>
          <p:cNvSpPr txBox="1">
            <a:spLocks noChangeArrowheads="1"/>
          </p:cNvSpPr>
          <p:nvPr/>
        </p:nvSpPr>
        <p:spPr bwMode="auto">
          <a:xfrm>
            <a:off x="277813" y="1265238"/>
            <a:ext cx="5842000" cy="469900"/>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Wszystkie projekty są obarczone ryzykiem.</a:t>
            </a:r>
          </a:p>
        </p:txBody>
      </p:sp>
      <p:sp>
        <p:nvSpPr>
          <p:cNvPr id="15364" name="Text Box 4"/>
          <p:cNvSpPr txBox="1">
            <a:spLocks noChangeArrowheads="1"/>
          </p:cNvSpPr>
          <p:nvPr/>
        </p:nvSpPr>
        <p:spPr bwMode="auto">
          <a:xfrm>
            <a:off x="277813" y="1895475"/>
            <a:ext cx="81930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Zarządzanie ryzykiem polega na:</a:t>
            </a:r>
          </a:p>
          <a:p>
            <a:pPr lvl="1">
              <a:buFontTx/>
              <a:buChar char="•"/>
            </a:pPr>
            <a:r>
              <a:rPr lang="pl-PL" altLang="pl-PL"/>
              <a:t> zredukowaniu prawdopodobieństwa wystąpienia okoliczności zagrożeń, </a:t>
            </a:r>
          </a:p>
          <a:p>
            <a:pPr lvl="1">
              <a:buFontTx/>
              <a:buChar char="•"/>
            </a:pPr>
            <a:r>
              <a:rPr lang="pl-PL" altLang="pl-PL"/>
              <a:t> zminimalizowaniu skutków zagrożeń, które wystąpiły. </a:t>
            </a:r>
          </a:p>
        </p:txBody>
      </p:sp>
      <p:sp>
        <p:nvSpPr>
          <p:cNvPr id="15365" name="Text Box 5"/>
          <p:cNvSpPr txBox="1">
            <a:spLocks noChangeArrowheads="1"/>
          </p:cNvSpPr>
          <p:nvPr/>
        </p:nvSpPr>
        <p:spPr bwMode="auto">
          <a:xfrm>
            <a:off x="277813" y="3157538"/>
            <a:ext cx="88661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Aktywności kierownika:</a:t>
            </a:r>
          </a:p>
          <a:p>
            <a:pPr lvl="1">
              <a:buFontTx/>
              <a:buChar char="•"/>
            </a:pPr>
            <a:r>
              <a:rPr lang="pl-PL" altLang="pl-PL"/>
              <a:t> ciągłe śledzenie okoliczności, które mogą stać się zagrożeniami projektu,</a:t>
            </a:r>
          </a:p>
          <a:p>
            <a:pPr lvl="1">
              <a:buFontTx/>
              <a:buChar char="•"/>
            </a:pPr>
            <a:r>
              <a:rPr lang="pl-PL" altLang="pl-PL"/>
              <a:t> poprawianie planu celem zminimalizowania prawdopodobieństwa zagrożenia,</a:t>
            </a:r>
          </a:p>
          <a:p>
            <a:pPr lvl="1">
              <a:buFontTx/>
              <a:buChar char="•"/>
            </a:pPr>
            <a:r>
              <a:rPr lang="pl-PL" altLang="pl-PL"/>
              <a:t> określenie planu awaryjnego na wypadek okoliczności zagrożenia,</a:t>
            </a:r>
          </a:p>
          <a:p>
            <a:pPr lvl="1">
              <a:buFontTx/>
              <a:buChar char="•"/>
            </a:pPr>
            <a:r>
              <a:rPr lang="pl-PL" altLang="pl-PL"/>
              <a:t> wdrożenie planu w wypadku wystąpienia okoliczności zagrażającej.</a:t>
            </a:r>
          </a:p>
        </p:txBody>
      </p:sp>
      <p:sp>
        <p:nvSpPr>
          <p:cNvPr id="15366" name="Text Box 6"/>
          <p:cNvSpPr txBox="1">
            <a:spLocks noChangeArrowheads="1"/>
          </p:cNvSpPr>
          <p:nvPr/>
        </p:nvSpPr>
        <p:spPr bwMode="auto">
          <a:xfrm>
            <a:off x="277813" y="5137150"/>
            <a:ext cx="8740775" cy="10191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Zarządzanie ryzykiem nigdy nie powinno zaczynać się od optymistycznego założenia „wszystko pójdzie dobrze” („jakoś to będzie”), ale raczej od pytania „co najprawdopodobniej może pójść źle?”. Nie jest to pesymizm, ale realizm.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Czynniki ryzyka (1)</a:t>
            </a:r>
          </a:p>
        </p:txBody>
      </p:sp>
      <p:sp>
        <p:nvSpPr>
          <p:cNvPr id="16387" name="Text Box 3"/>
          <p:cNvSpPr txBox="1">
            <a:spLocks noChangeArrowheads="1"/>
          </p:cNvSpPr>
          <p:nvPr/>
        </p:nvSpPr>
        <p:spPr bwMode="auto">
          <a:xfrm>
            <a:off x="292100" y="935038"/>
            <a:ext cx="8851900"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Czynniki doświadczenia</a:t>
            </a:r>
            <a:endParaRPr lang="pl-PL" altLang="pl-PL"/>
          </a:p>
          <a:p>
            <a:pPr lvl="1">
              <a:buFontTx/>
              <a:buChar char="•"/>
            </a:pPr>
            <a:r>
              <a:rPr lang="pl-PL" altLang="pl-PL"/>
              <a:t> </a:t>
            </a:r>
            <a:r>
              <a:rPr lang="pl-PL" altLang="pl-PL" sz="1800" b="1"/>
              <a:t>brak doświadczenia i/lub kwalifikacji kierownika projektu</a:t>
            </a:r>
            <a:r>
              <a:rPr lang="pl-PL" altLang="pl-PL" sz="1800"/>
              <a:t> (niedoświadczony kierownik jest poważnym zagrożeniem dla projektu),</a:t>
            </a:r>
          </a:p>
          <a:p>
            <a:pPr lvl="1">
              <a:buFontTx/>
              <a:buChar char="•"/>
            </a:pPr>
            <a:r>
              <a:rPr lang="pl-PL" altLang="pl-PL" sz="1800"/>
              <a:t> </a:t>
            </a:r>
            <a:r>
              <a:rPr lang="pl-PL" altLang="pl-PL" sz="1800" b="1"/>
              <a:t>brak doświadczenia i/lub kwalifikacji personelu</a:t>
            </a:r>
            <a:r>
              <a:rPr lang="pl-PL" altLang="pl-PL" sz="1800"/>
              <a:t> (personel powinien być sprawdzony pod względem kwalifikacji, powinien być przypisany do odpowiednich zadań, ...)</a:t>
            </a:r>
          </a:p>
          <a:p>
            <a:pPr lvl="1">
              <a:buFontTx/>
              <a:buChar char="•"/>
            </a:pPr>
            <a:r>
              <a:rPr lang="pl-PL" altLang="pl-PL" sz="1800"/>
              <a:t> </a:t>
            </a:r>
            <a:r>
              <a:rPr lang="pl-PL" altLang="pl-PL" sz="1800" b="1"/>
              <a:t>niedojrzałość dostawców</a:t>
            </a:r>
            <a:r>
              <a:rPr lang="pl-PL" altLang="pl-PL" sz="1800"/>
              <a:t> (brak sukcesów w rozwijaniu podobnych projektów, brak standardów, brak certyfikatu ISO 9000, ...).</a:t>
            </a:r>
          </a:p>
          <a:p>
            <a:pPr>
              <a:spcBef>
                <a:spcPct val="25000"/>
              </a:spcBef>
            </a:pPr>
            <a:r>
              <a:rPr lang="pl-PL" altLang="pl-PL" sz="2400" b="1"/>
              <a:t>Czynniki planowania</a:t>
            </a:r>
          </a:p>
          <a:p>
            <a:pPr lvl="1">
              <a:buFontTx/>
              <a:buChar char="•"/>
            </a:pPr>
            <a:r>
              <a:rPr lang="pl-PL" altLang="pl-PL" sz="1800"/>
              <a:t> </a:t>
            </a:r>
            <a:r>
              <a:rPr lang="pl-PL" altLang="pl-PL" sz="1800" b="1"/>
              <a:t>niedokładność metod szacowania</a:t>
            </a:r>
            <a:r>
              <a:rPr lang="pl-PL" altLang="pl-PL" sz="1800"/>
              <a:t> czasu, kosztów, zasobów, </a:t>
            </a:r>
          </a:p>
          <a:p>
            <a:pPr lvl="1">
              <a:buFontTx/>
              <a:buChar char="•"/>
            </a:pPr>
            <a:r>
              <a:rPr lang="pl-PL" altLang="pl-PL" sz="1800"/>
              <a:t> </a:t>
            </a:r>
            <a:r>
              <a:rPr lang="pl-PL" altLang="pl-PL" sz="1800" b="1"/>
              <a:t>zbyt krótka skala czasowa</a:t>
            </a:r>
            <a:r>
              <a:rPr lang="pl-PL" altLang="pl-PL" sz="1800"/>
              <a:t> (niemożliwość zrównoleglenia pewnych prac), </a:t>
            </a:r>
          </a:p>
          <a:p>
            <a:pPr lvl="1">
              <a:buFontTx/>
              <a:buChar char="•"/>
            </a:pPr>
            <a:r>
              <a:rPr lang="pl-PL" altLang="pl-PL" sz="1800"/>
              <a:t> </a:t>
            </a:r>
            <a:r>
              <a:rPr lang="pl-PL" altLang="pl-PL" sz="1800" b="1"/>
              <a:t>zbyt długa skala czasowa</a:t>
            </a:r>
            <a:r>
              <a:rPr lang="pl-PL" altLang="pl-PL" sz="1800"/>
              <a:t> (zmiany wymagań, personelu, technologii),</a:t>
            </a:r>
          </a:p>
          <a:p>
            <a:pPr lvl="1">
              <a:buFontTx/>
              <a:buChar char="•"/>
            </a:pPr>
            <a:r>
              <a:rPr lang="pl-PL" altLang="pl-PL" sz="1800"/>
              <a:t> </a:t>
            </a:r>
            <a:r>
              <a:rPr lang="pl-PL" altLang="pl-PL" sz="1800" b="1"/>
              <a:t>zależność od awarii losowych, wandalizmu i sabotażu</a:t>
            </a:r>
            <a:r>
              <a:rPr lang="pl-PL" altLang="pl-PL" sz="1800"/>
              <a:t> (zniszczenie sprzętu, zniszczenie danych, itd.),</a:t>
            </a:r>
          </a:p>
          <a:p>
            <a:pPr lvl="1">
              <a:buFontTx/>
              <a:buChar char="•"/>
            </a:pPr>
            <a:r>
              <a:rPr lang="pl-PL" altLang="pl-PL" sz="1800"/>
              <a:t> </a:t>
            </a:r>
            <a:r>
              <a:rPr lang="pl-PL" altLang="pl-PL" sz="1800" b="1"/>
              <a:t>zła lokalizacja personelu</a:t>
            </a:r>
            <a:r>
              <a:rPr lang="pl-PL" altLang="pl-PL" sz="1800"/>
              <a:t> (utrudnienia w komunikacji), </a:t>
            </a:r>
          </a:p>
          <a:p>
            <a:pPr lvl="1">
              <a:buFontTx/>
              <a:buChar char="•"/>
            </a:pPr>
            <a:r>
              <a:rPr lang="pl-PL" altLang="pl-PL" sz="1800"/>
              <a:t> </a:t>
            </a:r>
            <a:r>
              <a:rPr lang="pl-PL" altLang="pl-PL" sz="1800" b="1"/>
              <a:t>zła definicja odpowiedzialności</a:t>
            </a:r>
            <a:r>
              <a:rPr lang="pl-PL" altLang="pl-PL" sz="1800"/>
              <a:t> (brak odpowiedzialnych za kluczowe zadania, wykonywanie niepotrzebnych lub drugorzędnych zadań, ...),</a:t>
            </a:r>
          </a:p>
          <a:p>
            <a:pPr lvl="1">
              <a:buFontTx/>
              <a:buChar char="•"/>
            </a:pPr>
            <a:r>
              <a:rPr lang="pl-PL" altLang="pl-PL" sz="1800"/>
              <a:t> </a:t>
            </a:r>
            <a:r>
              <a:rPr lang="pl-PL" altLang="pl-PL" sz="1800" b="1"/>
              <a:t>częste zmiany personelu</a:t>
            </a:r>
            <a:r>
              <a:rPr lang="pl-PL" altLang="pl-PL" sz="1800"/>
              <a:t> (nowy personel wymaga czasu dla zapoznania się z dotychczasowymi pracami).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Czynniki ryzyka (2)</a:t>
            </a:r>
          </a:p>
        </p:txBody>
      </p:sp>
      <p:sp>
        <p:nvSpPr>
          <p:cNvPr id="17411" name="Text Box 3"/>
          <p:cNvSpPr txBox="1">
            <a:spLocks noChangeArrowheads="1"/>
          </p:cNvSpPr>
          <p:nvPr/>
        </p:nvSpPr>
        <p:spPr bwMode="auto">
          <a:xfrm>
            <a:off x="292100" y="1144588"/>
            <a:ext cx="8851900" cy="448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5000"/>
              </a:spcBef>
            </a:pPr>
            <a:r>
              <a:rPr lang="pl-PL" altLang="pl-PL" sz="2400" b="1"/>
              <a:t>Czynniki technologiczne</a:t>
            </a:r>
            <a:endParaRPr lang="pl-PL" altLang="pl-PL"/>
          </a:p>
          <a:p>
            <a:pPr lvl="1">
              <a:buFontTx/>
              <a:buChar char="•"/>
            </a:pPr>
            <a:r>
              <a:rPr lang="pl-PL" altLang="pl-PL" sz="1800"/>
              <a:t> </a:t>
            </a:r>
            <a:r>
              <a:rPr lang="pl-PL" altLang="pl-PL" sz="1800" b="1"/>
              <a:t>nowość technologiczna</a:t>
            </a:r>
            <a:r>
              <a:rPr lang="pl-PL" altLang="pl-PL" sz="1800"/>
              <a:t> (brak doświadczeń, konieczność dodatkowego wysiłku na rozpoznanie, ...),</a:t>
            </a:r>
          </a:p>
          <a:p>
            <a:pPr lvl="1">
              <a:buFontTx/>
              <a:buChar char="•"/>
            </a:pPr>
            <a:r>
              <a:rPr lang="pl-PL" altLang="pl-PL" sz="1800"/>
              <a:t> </a:t>
            </a:r>
            <a:r>
              <a:rPr lang="pl-PL" altLang="pl-PL" sz="1800" b="1"/>
              <a:t>niedojrzałość lub nieodpowiedniość stosowanych metod</a:t>
            </a:r>
            <a:r>
              <a:rPr lang="pl-PL" altLang="pl-PL" sz="1800"/>
              <a:t> (nowe metody są często niesprawdzone, konieczne jest praktyczne doświadczenie, ...), </a:t>
            </a:r>
          </a:p>
          <a:p>
            <a:pPr lvl="1">
              <a:buFontTx/>
              <a:buChar char="•"/>
            </a:pPr>
            <a:r>
              <a:rPr lang="pl-PL" altLang="pl-PL" sz="1800"/>
              <a:t> </a:t>
            </a:r>
            <a:r>
              <a:rPr lang="pl-PL" altLang="pl-PL" sz="1800" b="1"/>
              <a:t>niedojrzałość lub nieodpowiedniość narzędzi</a:t>
            </a:r>
            <a:r>
              <a:rPr lang="pl-PL" altLang="pl-PL" sz="1800"/>
              <a:t> (personel powinien umieć je używać, mogą być nieodpowiednie w stosunku do metod, są zmieniane w trakcie projektu, ...),</a:t>
            </a:r>
          </a:p>
          <a:p>
            <a:pPr lvl="1">
              <a:buFontTx/>
              <a:buChar char="•"/>
            </a:pPr>
            <a:r>
              <a:rPr lang="pl-PL" altLang="pl-PL" sz="1800"/>
              <a:t> </a:t>
            </a:r>
            <a:r>
              <a:rPr lang="pl-PL" altLang="pl-PL" sz="1800" b="1"/>
              <a:t>niska jakość użytego komercyjnego oprogramowania</a:t>
            </a:r>
            <a:r>
              <a:rPr lang="pl-PL" altLang="pl-PL" sz="1800"/>
              <a:t> (może być przereklamowane, może nie być niezawodne, pielęgnowalne, bezpieczne, stabilne, ...),</a:t>
            </a:r>
          </a:p>
          <a:p>
            <a:pPr>
              <a:spcBef>
                <a:spcPct val="25000"/>
              </a:spcBef>
            </a:pPr>
            <a:r>
              <a:rPr lang="pl-PL" altLang="pl-PL" sz="2400" b="1"/>
              <a:t>Czynniki zewnętrzne</a:t>
            </a:r>
            <a:endParaRPr lang="pl-PL" altLang="pl-PL"/>
          </a:p>
          <a:p>
            <a:pPr lvl="1">
              <a:buFontTx/>
              <a:buChar char="•"/>
            </a:pPr>
            <a:r>
              <a:rPr lang="pl-PL" altLang="pl-PL" sz="1800"/>
              <a:t> </a:t>
            </a:r>
            <a:r>
              <a:rPr lang="pl-PL" altLang="pl-PL" sz="1800" b="1"/>
              <a:t>niska jakość lub niestabilność wymagań użytkownika,</a:t>
            </a:r>
            <a:endParaRPr lang="pl-PL" altLang="pl-PL" sz="1800"/>
          </a:p>
          <a:p>
            <a:pPr lvl="1">
              <a:buFontTx/>
              <a:buChar char="•"/>
            </a:pPr>
            <a:r>
              <a:rPr lang="pl-PL" altLang="pl-PL" sz="1800"/>
              <a:t> </a:t>
            </a:r>
            <a:r>
              <a:rPr lang="pl-PL" altLang="pl-PL" sz="1800" b="1"/>
              <a:t>słabo zdefiniowane, niestabilne lub niestandardowe interfejsy zewnętrzne</a:t>
            </a:r>
            <a:r>
              <a:rPr lang="pl-PL" altLang="pl-PL" sz="1800"/>
              <a:t>,</a:t>
            </a:r>
          </a:p>
          <a:p>
            <a:pPr lvl="1">
              <a:buFontTx/>
              <a:buChar char="•"/>
            </a:pPr>
            <a:r>
              <a:rPr lang="pl-PL" altLang="pl-PL" sz="1800"/>
              <a:t> </a:t>
            </a:r>
            <a:r>
              <a:rPr lang="pl-PL" altLang="pl-PL" sz="1800" b="1"/>
              <a:t>niska jakość lub słaba dostępność systemów zewnętrznych</a:t>
            </a:r>
            <a:r>
              <a:rPr lang="pl-PL" altLang="pl-PL" sz="1800"/>
              <a:t> (od których zależy powodzenie projektu; może być konieczne rozwijanie możliwości symulujących systemy zewnętrzne).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Tabela ryzyka</a:t>
            </a:r>
          </a:p>
        </p:txBody>
      </p:sp>
      <p:sp>
        <p:nvSpPr>
          <p:cNvPr id="18435" name="Text Box 3"/>
          <p:cNvSpPr txBox="1">
            <a:spLocks noChangeArrowheads="1"/>
          </p:cNvSpPr>
          <p:nvPr/>
        </p:nvSpPr>
        <p:spPr bwMode="auto">
          <a:xfrm>
            <a:off x="381000" y="933450"/>
            <a:ext cx="8763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Kroki do wykonania tabeli ryzyka:</a:t>
            </a:r>
          </a:p>
          <a:p>
            <a:pPr>
              <a:buFontTx/>
              <a:buChar char="•"/>
            </a:pPr>
            <a:r>
              <a:rPr lang="pl-PL" altLang="pl-PL"/>
              <a:t> wylistowanie zagrożeń projektu</a:t>
            </a:r>
          </a:p>
          <a:p>
            <a:pPr>
              <a:buFontTx/>
              <a:buChar char="•"/>
            </a:pPr>
            <a:r>
              <a:rPr lang="pl-PL" altLang="pl-PL"/>
              <a:t> zdefiniowanie prawdopodobieństwa dla każdego zagrożenia</a:t>
            </a:r>
          </a:p>
          <a:p>
            <a:pPr>
              <a:buFontTx/>
              <a:buChar char="•"/>
            </a:pPr>
            <a:r>
              <a:rPr lang="pl-PL" altLang="pl-PL"/>
              <a:t> zdefiniowanie akcji zmierzających do zmniejszenia ryzyka lub akcji alternatywnej </a:t>
            </a:r>
          </a:p>
          <a:p>
            <a:pPr>
              <a:buFontTx/>
              <a:buChar char="•"/>
            </a:pPr>
            <a:r>
              <a:rPr lang="pl-PL" altLang="pl-PL"/>
              <a:t> określenie daty decyzji</a:t>
            </a:r>
          </a:p>
          <a:p>
            <a:pPr>
              <a:buFontTx/>
              <a:buChar char="•"/>
            </a:pPr>
            <a:r>
              <a:rPr lang="pl-PL" altLang="pl-PL"/>
              <a:t> zdefiniowanie możliwego wpływu wystąpienia zagrożenia dla celów projektu</a:t>
            </a:r>
          </a:p>
        </p:txBody>
      </p:sp>
      <p:sp>
        <p:nvSpPr>
          <p:cNvPr id="18436" name="Text Box 4"/>
          <p:cNvSpPr txBox="1">
            <a:spLocks noChangeArrowheads="1"/>
          </p:cNvSpPr>
          <p:nvPr/>
        </p:nvSpPr>
        <p:spPr bwMode="auto">
          <a:xfrm>
            <a:off x="165100" y="3138488"/>
            <a:ext cx="933450"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Ryzyko</a:t>
            </a:r>
            <a:endParaRPr lang="pl-PL" altLang="pl-PL" sz="1800"/>
          </a:p>
          <a:p>
            <a:endParaRPr lang="pl-PL" altLang="pl-PL" sz="1800"/>
          </a:p>
          <a:p>
            <a:r>
              <a:rPr lang="pl-PL" altLang="pl-PL" sz="1800"/>
              <a:t>1</a:t>
            </a:r>
          </a:p>
          <a:p>
            <a:endParaRPr lang="pl-PL" altLang="pl-PL" sz="1800"/>
          </a:p>
          <a:p>
            <a:endParaRPr lang="pl-PL" altLang="pl-PL" sz="1800"/>
          </a:p>
          <a:p>
            <a:endParaRPr lang="pl-PL" altLang="pl-PL" sz="1800"/>
          </a:p>
          <a:p>
            <a:endParaRPr lang="pl-PL" altLang="pl-PL" sz="1800"/>
          </a:p>
          <a:p>
            <a:r>
              <a:rPr lang="pl-PL" altLang="pl-PL" sz="1800"/>
              <a:t>2</a:t>
            </a:r>
          </a:p>
          <a:p>
            <a:endParaRPr lang="pl-PL" altLang="pl-PL" sz="1800"/>
          </a:p>
          <a:p>
            <a:endParaRPr lang="pl-PL" altLang="pl-PL" sz="1800"/>
          </a:p>
          <a:p>
            <a:endParaRPr lang="pl-PL" altLang="pl-PL" sz="1800"/>
          </a:p>
        </p:txBody>
      </p:sp>
      <p:sp>
        <p:nvSpPr>
          <p:cNvPr id="18437" name="Text Box 5"/>
          <p:cNvSpPr txBox="1">
            <a:spLocks noChangeArrowheads="1"/>
          </p:cNvSpPr>
          <p:nvPr/>
        </p:nvSpPr>
        <p:spPr bwMode="auto">
          <a:xfrm>
            <a:off x="1082675" y="3138488"/>
            <a:ext cx="2166938"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Opis</a:t>
            </a:r>
            <a:endParaRPr lang="pl-PL" altLang="pl-PL" sz="1800"/>
          </a:p>
          <a:p>
            <a:endParaRPr lang="pl-PL" altLang="pl-PL" sz="1800"/>
          </a:p>
          <a:p>
            <a:r>
              <a:rPr lang="pl-PL" altLang="pl-PL" sz="1800"/>
              <a:t>Nowe wymagania użytkownika</a:t>
            </a:r>
          </a:p>
          <a:p>
            <a:endParaRPr lang="pl-PL" altLang="pl-PL" sz="1800"/>
          </a:p>
          <a:p>
            <a:endParaRPr lang="pl-PL" altLang="pl-PL" sz="1800"/>
          </a:p>
          <a:p>
            <a:endParaRPr lang="pl-PL" altLang="pl-PL" sz="1800"/>
          </a:p>
          <a:p>
            <a:r>
              <a:rPr lang="pl-PL" altLang="pl-PL" sz="1800"/>
              <a:t>Instalacja urządzenia klimatyzacyjnego</a:t>
            </a:r>
          </a:p>
          <a:p>
            <a:endParaRPr lang="pl-PL" altLang="pl-PL" sz="1800"/>
          </a:p>
          <a:p>
            <a:endParaRPr lang="pl-PL" altLang="pl-PL" sz="1800"/>
          </a:p>
        </p:txBody>
      </p:sp>
      <p:sp>
        <p:nvSpPr>
          <p:cNvPr id="18438" name="Text Box 6"/>
          <p:cNvSpPr txBox="1">
            <a:spLocks noChangeArrowheads="1"/>
          </p:cNvSpPr>
          <p:nvPr/>
        </p:nvSpPr>
        <p:spPr bwMode="auto">
          <a:xfrm>
            <a:off x="4584700" y="3138488"/>
            <a:ext cx="2166938"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Akcja</a:t>
            </a:r>
            <a:endParaRPr lang="pl-PL" altLang="pl-PL" sz="1800"/>
          </a:p>
          <a:p>
            <a:endParaRPr lang="pl-PL" altLang="pl-PL" sz="1800"/>
          </a:p>
          <a:p>
            <a:r>
              <a:rPr lang="pl-PL" altLang="pl-PL" sz="1800"/>
              <a:t>Zmiana cyklu na rozwoju oprogramowania na ewolucyjne</a:t>
            </a:r>
          </a:p>
          <a:p>
            <a:endParaRPr lang="pl-PL" altLang="pl-PL" sz="1800"/>
          </a:p>
          <a:p>
            <a:r>
              <a:rPr lang="pl-PL" altLang="pl-PL" sz="1800"/>
              <a:t>Przemieszczenie personelu do czasu zakończenia instalacji</a:t>
            </a:r>
          </a:p>
        </p:txBody>
      </p:sp>
      <p:sp>
        <p:nvSpPr>
          <p:cNvPr id="18439" name="Text Box 7"/>
          <p:cNvSpPr txBox="1">
            <a:spLocks noChangeArrowheads="1"/>
          </p:cNvSpPr>
          <p:nvPr/>
        </p:nvSpPr>
        <p:spPr bwMode="auto">
          <a:xfrm>
            <a:off x="3227388" y="3138488"/>
            <a:ext cx="1362075"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Prawdop.</a:t>
            </a:r>
            <a:endParaRPr lang="pl-PL" altLang="pl-PL" sz="1800"/>
          </a:p>
          <a:p>
            <a:endParaRPr lang="pl-PL" altLang="pl-PL" sz="1800"/>
          </a:p>
          <a:p>
            <a:r>
              <a:rPr lang="pl-PL" altLang="pl-PL" sz="1800"/>
              <a:t>Wysokie</a:t>
            </a:r>
          </a:p>
          <a:p>
            <a:endParaRPr lang="pl-PL" altLang="pl-PL" sz="1800"/>
          </a:p>
          <a:p>
            <a:endParaRPr lang="pl-PL" altLang="pl-PL" sz="1800"/>
          </a:p>
          <a:p>
            <a:endParaRPr lang="pl-PL" altLang="pl-PL" sz="1800"/>
          </a:p>
          <a:p>
            <a:endParaRPr lang="pl-PL" altLang="pl-PL" sz="1800"/>
          </a:p>
          <a:p>
            <a:r>
              <a:rPr lang="pl-PL" altLang="pl-PL" sz="1800"/>
              <a:t>Średnie</a:t>
            </a:r>
          </a:p>
          <a:p>
            <a:endParaRPr lang="pl-PL" altLang="pl-PL" sz="1800"/>
          </a:p>
          <a:p>
            <a:endParaRPr lang="pl-PL" altLang="pl-PL" sz="1800"/>
          </a:p>
          <a:p>
            <a:endParaRPr lang="pl-PL" altLang="pl-PL" sz="1800"/>
          </a:p>
        </p:txBody>
      </p:sp>
      <p:sp>
        <p:nvSpPr>
          <p:cNvPr id="18440" name="Text Box 8"/>
          <p:cNvSpPr txBox="1">
            <a:spLocks noChangeArrowheads="1"/>
          </p:cNvSpPr>
          <p:nvPr/>
        </p:nvSpPr>
        <p:spPr bwMode="auto">
          <a:xfrm>
            <a:off x="6586538" y="3138488"/>
            <a:ext cx="1423987"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Data decyzji</a:t>
            </a:r>
            <a:endParaRPr lang="pl-PL" altLang="pl-PL" sz="1800"/>
          </a:p>
          <a:p>
            <a:endParaRPr lang="pl-PL" altLang="pl-PL" sz="1800"/>
          </a:p>
          <a:p>
            <a:r>
              <a:rPr lang="pl-PL" altLang="pl-PL" sz="1800"/>
              <a:t>1.06.2020</a:t>
            </a:r>
          </a:p>
          <a:p>
            <a:endParaRPr lang="pl-PL" altLang="pl-PL" sz="1800"/>
          </a:p>
          <a:p>
            <a:endParaRPr lang="pl-PL" altLang="pl-PL" sz="1800"/>
          </a:p>
          <a:p>
            <a:endParaRPr lang="pl-PL" altLang="pl-PL" sz="1800"/>
          </a:p>
          <a:p>
            <a:endParaRPr lang="pl-PL" altLang="pl-PL" sz="1800"/>
          </a:p>
          <a:p>
            <a:r>
              <a:rPr lang="pl-PL" altLang="pl-PL" sz="1800"/>
              <a:t>5.04.2020</a:t>
            </a:r>
          </a:p>
          <a:p>
            <a:endParaRPr lang="pl-PL" altLang="pl-PL" sz="1800"/>
          </a:p>
          <a:p>
            <a:endParaRPr lang="pl-PL" altLang="pl-PL" sz="1800"/>
          </a:p>
          <a:p>
            <a:endParaRPr lang="pl-PL" altLang="pl-PL" sz="1800"/>
          </a:p>
        </p:txBody>
      </p:sp>
      <p:sp>
        <p:nvSpPr>
          <p:cNvPr id="18441" name="Text Box 9"/>
          <p:cNvSpPr txBox="1">
            <a:spLocks noChangeArrowheads="1"/>
          </p:cNvSpPr>
          <p:nvPr/>
        </p:nvSpPr>
        <p:spPr bwMode="auto">
          <a:xfrm>
            <a:off x="8012113" y="3138488"/>
            <a:ext cx="965200" cy="31257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t>Wpływ</a:t>
            </a:r>
            <a:endParaRPr lang="pl-PL" altLang="pl-PL" sz="1800"/>
          </a:p>
          <a:p>
            <a:endParaRPr lang="pl-PL" altLang="pl-PL" sz="1800"/>
          </a:p>
          <a:p>
            <a:r>
              <a:rPr lang="pl-PL" altLang="pl-PL" sz="1800"/>
              <a:t>wysoki</a:t>
            </a:r>
          </a:p>
          <a:p>
            <a:endParaRPr lang="pl-PL" altLang="pl-PL" sz="1800"/>
          </a:p>
          <a:p>
            <a:endParaRPr lang="pl-PL" altLang="pl-PL" sz="1800"/>
          </a:p>
          <a:p>
            <a:endParaRPr lang="pl-PL" altLang="pl-PL" sz="1800"/>
          </a:p>
          <a:p>
            <a:endParaRPr lang="pl-PL" altLang="pl-PL" sz="1800"/>
          </a:p>
          <a:p>
            <a:r>
              <a:rPr lang="pl-PL" altLang="pl-PL" sz="1800"/>
              <a:t>średni</a:t>
            </a:r>
          </a:p>
          <a:p>
            <a:endParaRPr lang="pl-PL" altLang="pl-PL" sz="1800"/>
          </a:p>
          <a:p>
            <a:endParaRPr lang="pl-PL" altLang="pl-PL" sz="1800"/>
          </a:p>
          <a:p>
            <a:endParaRPr lang="pl-PL" altLang="pl-PL" sz="1800"/>
          </a:p>
        </p:txBody>
      </p:sp>
      <p:sp>
        <p:nvSpPr>
          <p:cNvPr id="18442" name="Line 10"/>
          <p:cNvSpPr>
            <a:spLocks noChangeShapeType="1"/>
          </p:cNvSpPr>
          <p:nvPr/>
        </p:nvSpPr>
        <p:spPr bwMode="auto">
          <a:xfrm>
            <a:off x="160338" y="3575050"/>
            <a:ext cx="8820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8443" name="Line 11"/>
          <p:cNvSpPr>
            <a:spLocks noChangeShapeType="1"/>
          </p:cNvSpPr>
          <p:nvPr/>
        </p:nvSpPr>
        <p:spPr bwMode="auto">
          <a:xfrm>
            <a:off x="160338" y="4972050"/>
            <a:ext cx="8820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832100" y="2439988"/>
            <a:ext cx="5802313" cy="32908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59" name="Rectangle 3"/>
          <p:cNvSpPr>
            <a:spLocks noChangeArrowheads="1"/>
          </p:cNvSpPr>
          <p:nvPr/>
        </p:nvSpPr>
        <p:spPr bwMode="auto">
          <a:xfrm>
            <a:off x="4676775" y="2439988"/>
            <a:ext cx="3957638" cy="2214562"/>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0" name="Rectangle 4"/>
          <p:cNvSpPr>
            <a:spLocks noChangeArrowheads="1"/>
          </p:cNvSpPr>
          <p:nvPr/>
        </p:nvSpPr>
        <p:spPr bwMode="auto">
          <a:xfrm>
            <a:off x="6605588" y="2439988"/>
            <a:ext cx="2028825" cy="11001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9461" name="Rectangle 5"/>
          <p:cNvSpPr>
            <a:spLocks noGrp="1" noChangeArrowheads="1"/>
          </p:cNvSpPr>
          <p:nvPr>
            <p:ph type="title"/>
          </p:nvPr>
        </p:nvSpPr>
        <p:spPr/>
        <p:txBody>
          <a:bodyPr/>
          <a:lstStyle/>
          <a:p>
            <a:r>
              <a:rPr lang="pl-PL" altLang="pl-PL" smtClean="0"/>
              <a:t>Macierz ryzyka</a:t>
            </a:r>
          </a:p>
        </p:txBody>
      </p:sp>
      <p:sp>
        <p:nvSpPr>
          <p:cNvPr id="19462" name="Text Box 6"/>
          <p:cNvSpPr txBox="1">
            <a:spLocks noChangeArrowheads="1"/>
          </p:cNvSpPr>
          <p:nvPr/>
        </p:nvSpPr>
        <p:spPr bwMode="auto">
          <a:xfrm>
            <a:off x="414338" y="1243013"/>
            <a:ext cx="6242050" cy="7143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Przedstawia w sposób poglądowy ryzyka projektu, </a:t>
            </a:r>
          </a:p>
          <a:p>
            <a:r>
              <a:rPr lang="pl-PL" altLang="pl-PL" b="1"/>
              <a:t>ich prawdopodobieństwo oraz wpływ.</a:t>
            </a:r>
          </a:p>
        </p:txBody>
      </p:sp>
      <p:sp>
        <p:nvSpPr>
          <p:cNvPr id="19463" name="Text Box 7"/>
          <p:cNvSpPr txBox="1">
            <a:spLocks noChangeArrowheads="1"/>
          </p:cNvSpPr>
          <p:nvPr/>
        </p:nvSpPr>
        <p:spPr bwMode="auto">
          <a:xfrm>
            <a:off x="217488" y="3594100"/>
            <a:ext cx="1336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prawdo-</a:t>
            </a:r>
          </a:p>
          <a:p>
            <a:r>
              <a:rPr lang="pl-PL" altLang="pl-PL" sz="2400" b="1"/>
              <a:t>podo-</a:t>
            </a:r>
          </a:p>
          <a:p>
            <a:r>
              <a:rPr lang="pl-PL" altLang="pl-PL" sz="2400" b="1"/>
              <a:t>bieństwo</a:t>
            </a:r>
          </a:p>
        </p:txBody>
      </p:sp>
      <p:sp>
        <p:nvSpPr>
          <p:cNvPr id="19464" name="Text Box 8"/>
          <p:cNvSpPr txBox="1">
            <a:spLocks noChangeArrowheads="1"/>
          </p:cNvSpPr>
          <p:nvPr/>
        </p:nvSpPr>
        <p:spPr bwMode="auto">
          <a:xfrm>
            <a:off x="5157788" y="6138863"/>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wpływ</a:t>
            </a:r>
          </a:p>
        </p:txBody>
      </p:sp>
      <p:sp>
        <p:nvSpPr>
          <p:cNvPr id="19465" name="Text Box 9"/>
          <p:cNvSpPr txBox="1">
            <a:spLocks noChangeArrowheads="1"/>
          </p:cNvSpPr>
          <p:nvPr/>
        </p:nvSpPr>
        <p:spPr bwMode="auto">
          <a:xfrm>
            <a:off x="1577975" y="2843213"/>
            <a:ext cx="103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wysokie</a:t>
            </a:r>
          </a:p>
        </p:txBody>
      </p:sp>
      <p:sp>
        <p:nvSpPr>
          <p:cNvPr id="19466" name="Text Box 10"/>
          <p:cNvSpPr txBox="1">
            <a:spLocks noChangeArrowheads="1"/>
          </p:cNvSpPr>
          <p:nvPr/>
        </p:nvSpPr>
        <p:spPr bwMode="auto">
          <a:xfrm>
            <a:off x="1692275" y="3952875"/>
            <a:ext cx="91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średnie</a:t>
            </a:r>
          </a:p>
        </p:txBody>
      </p:sp>
      <p:sp>
        <p:nvSpPr>
          <p:cNvPr id="19467" name="Text Box 11"/>
          <p:cNvSpPr txBox="1">
            <a:spLocks noChangeArrowheads="1"/>
          </p:cNvSpPr>
          <p:nvPr/>
        </p:nvSpPr>
        <p:spPr bwMode="auto">
          <a:xfrm>
            <a:off x="1931988" y="5041900"/>
            <a:ext cx="676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małe</a:t>
            </a:r>
          </a:p>
        </p:txBody>
      </p:sp>
      <p:sp>
        <p:nvSpPr>
          <p:cNvPr id="19468" name="Text Box 12"/>
          <p:cNvSpPr txBox="1">
            <a:spLocks noChangeArrowheads="1"/>
          </p:cNvSpPr>
          <p:nvPr/>
        </p:nvSpPr>
        <p:spPr bwMode="auto">
          <a:xfrm>
            <a:off x="7159625" y="5797550"/>
            <a:ext cx="917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wysoki</a:t>
            </a:r>
          </a:p>
        </p:txBody>
      </p:sp>
      <p:sp>
        <p:nvSpPr>
          <p:cNvPr id="19469" name="Text Box 13"/>
          <p:cNvSpPr txBox="1">
            <a:spLocks noChangeArrowheads="1"/>
          </p:cNvSpPr>
          <p:nvPr/>
        </p:nvSpPr>
        <p:spPr bwMode="auto">
          <a:xfrm>
            <a:off x="5354638" y="5797550"/>
            <a:ext cx="803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średni</a:t>
            </a:r>
          </a:p>
        </p:txBody>
      </p:sp>
      <p:sp>
        <p:nvSpPr>
          <p:cNvPr id="19470" name="Text Box 14"/>
          <p:cNvSpPr txBox="1">
            <a:spLocks noChangeArrowheads="1"/>
          </p:cNvSpPr>
          <p:nvPr/>
        </p:nvSpPr>
        <p:spPr bwMode="auto">
          <a:xfrm>
            <a:off x="3336925" y="5797550"/>
            <a:ext cx="690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mały</a:t>
            </a:r>
          </a:p>
        </p:txBody>
      </p:sp>
      <p:sp>
        <p:nvSpPr>
          <p:cNvPr id="19471" name="Text Box 15"/>
          <p:cNvSpPr txBox="1">
            <a:spLocks noChangeArrowheads="1"/>
          </p:cNvSpPr>
          <p:nvPr/>
        </p:nvSpPr>
        <p:spPr bwMode="auto">
          <a:xfrm>
            <a:off x="6934200" y="2517775"/>
            <a:ext cx="13858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Nowe wymagania użytkownika</a:t>
            </a:r>
          </a:p>
        </p:txBody>
      </p:sp>
      <p:sp>
        <p:nvSpPr>
          <p:cNvPr id="19472" name="Text Box 16"/>
          <p:cNvSpPr txBox="1">
            <a:spLocks noChangeArrowheads="1"/>
          </p:cNvSpPr>
          <p:nvPr/>
        </p:nvSpPr>
        <p:spPr bwMode="auto">
          <a:xfrm>
            <a:off x="4768850" y="3632200"/>
            <a:ext cx="18478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Instalacja urządzenia klimatyzacyjnego</a:t>
            </a:r>
          </a:p>
        </p:txBody>
      </p:sp>
      <p:sp>
        <p:nvSpPr>
          <p:cNvPr id="19473" name="Line 17"/>
          <p:cNvSpPr>
            <a:spLocks noChangeShapeType="1"/>
          </p:cNvSpPr>
          <p:nvPr/>
        </p:nvSpPr>
        <p:spPr bwMode="auto">
          <a:xfrm flipH="1">
            <a:off x="2832100" y="3540125"/>
            <a:ext cx="580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4" name="Line 18"/>
          <p:cNvSpPr>
            <a:spLocks noChangeShapeType="1"/>
          </p:cNvSpPr>
          <p:nvPr/>
        </p:nvSpPr>
        <p:spPr bwMode="auto">
          <a:xfrm flipH="1">
            <a:off x="2832100" y="4657725"/>
            <a:ext cx="580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5" name="Line 19"/>
          <p:cNvSpPr>
            <a:spLocks noChangeShapeType="1"/>
          </p:cNvSpPr>
          <p:nvPr/>
        </p:nvSpPr>
        <p:spPr bwMode="auto">
          <a:xfrm>
            <a:off x="4676775" y="2439988"/>
            <a:ext cx="0" cy="32908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476" name="Line 20"/>
          <p:cNvSpPr>
            <a:spLocks noChangeShapeType="1"/>
          </p:cNvSpPr>
          <p:nvPr/>
        </p:nvSpPr>
        <p:spPr bwMode="auto">
          <a:xfrm>
            <a:off x="6610350" y="2457450"/>
            <a:ext cx="0" cy="3290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Pomiary procesów i produktów projektu</a:t>
            </a:r>
          </a:p>
        </p:txBody>
      </p:sp>
      <p:sp>
        <p:nvSpPr>
          <p:cNvPr id="20483" name="Text Box 3"/>
          <p:cNvSpPr txBox="1">
            <a:spLocks noChangeArrowheads="1"/>
          </p:cNvSpPr>
          <p:nvPr/>
        </p:nvSpPr>
        <p:spPr bwMode="auto">
          <a:xfrm>
            <a:off x="339725" y="992188"/>
            <a:ext cx="8804275" cy="83502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Metody pomiarów liczbowych powinny być stosowane wszędzie tam, gdzie jest to możliwe.</a:t>
            </a:r>
          </a:p>
        </p:txBody>
      </p:sp>
      <p:sp>
        <p:nvSpPr>
          <p:cNvPr id="20484" name="Text Box 4"/>
          <p:cNvSpPr txBox="1">
            <a:spLocks noChangeArrowheads="1"/>
          </p:cNvSpPr>
          <p:nvPr/>
        </p:nvSpPr>
        <p:spPr bwMode="auto">
          <a:xfrm>
            <a:off x="538163" y="2122488"/>
            <a:ext cx="8605837"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0000"/>
              </a:spcAft>
            </a:pPr>
            <a:r>
              <a:rPr lang="pl-PL" altLang="pl-PL" b="1"/>
              <a:t>Kroki pomiarowe</a:t>
            </a:r>
            <a:r>
              <a:rPr lang="pl-PL" altLang="pl-PL"/>
              <a:t>:</a:t>
            </a:r>
          </a:p>
          <a:p>
            <a:pPr>
              <a:spcAft>
                <a:spcPct val="30000"/>
              </a:spcAft>
            </a:pPr>
            <a:r>
              <a:rPr lang="pl-PL" altLang="pl-PL"/>
              <a:t>Oszacowanie środowiska projektowego i zdefiniowanie głównych celów (cele finansowe, jakość, niezawodność, ...)</a:t>
            </a:r>
          </a:p>
          <a:p>
            <a:pPr>
              <a:spcAft>
                <a:spcPct val="30000"/>
              </a:spcAft>
            </a:pPr>
            <a:r>
              <a:rPr lang="pl-PL" altLang="pl-PL"/>
              <a:t>Analiza  głównych celów celem wydzielenia pod-celów, które mogą być efektywnie zmierzone; zdefiniowanie metryk pomiarowych dla każdego pod-celu.</a:t>
            </a:r>
          </a:p>
          <a:p>
            <a:pPr>
              <a:spcAft>
                <a:spcPct val="30000"/>
              </a:spcAft>
            </a:pPr>
            <a:r>
              <a:rPr lang="pl-PL" altLang="pl-PL"/>
              <a:t>Kolekcjonowanie danych pomiarowych oraz pomiar ich wpływu na cele projektu.</a:t>
            </a:r>
          </a:p>
          <a:p>
            <a:pPr>
              <a:spcAft>
                <a:spcPct val="30000"/>
              </a:spcAft>
            </a:pPr>
            <a:r>
              <a:rPr lang="pl-PL" altLang="pl-PL"/>
              <a:t>Poprawienie działań w ramach projektu poprzez korygowanie odchyleń od celów projektu.</a:t>
            </a:r>
          </a:p>
          <a:p>
            <a:pPr>
              <a:spcAft>
                <a:spcPct val="30000"/>
              </a:spcAft>
            </a:pPr>
            <a:r>
              <a:rPr lang="pl-PL" altLang="pl-PL"/>
              <a:t>Poprawienie działania całości organizacji poprzez przesłanie danych pomiarowych do odpowiednich zespołów odpowiedzialnych za standardy i procedury stosowane w projekcie.</a:t>
            </a:r>
          </a:p>
        </p:txBody>
      </p:sp>
      <p:sp>
        <p:nvSpPr>
          <p:cNvPr id="20485" name="AutoShape 5"/>
          <p:cNvSpPr>
            <a:spLocks noChangeArrowheads="1"/>
          </p:cNvSpPr>
          <p:nvPr/>
        </p:nvSpPr>
        <p:spPr bwMode="auto">
          <a:xfrm>
            <a:off x="180975" y="507841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6" name="AutoShape 6"/>
          <p:cNvSpPr>
            <a:spLocks noChangeArrowheads="1"/>
          </p:cNvSpPr>
          <p:nvPr/>
        </p:nvSpPr>
        <p:spPr bwMode="auto">
          <a:xfrm>
            <a:off x="180975" y="25939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7" name="AutoShape 7"/>
          <p:cNvSpPr>
            <a:spLocks noChangeArrowheads="1"/>
          </p:cNvSpPr>
          <p:nvPr/>
        </p:nvSpPr>
        <p:spPr bwMode="auto">
          <a:xfrm>
            <a:off x="182563" y="3263900"/>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8" name="AutoShape 8"/>
          <p:cNvSpPr>
            <a:spLocks noChangeArrowheads="1"/>
          </p:cNvSpPr>
          <p:nvPr/>
        </p:nvSpPr>
        <p:spPr bwMode="auto">
          <a:xfrm>
            <a:off x="180975" y="39782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9" name="AutoShape 9"/>
          <p:cNvSpPr>
            <a:spLocks noChangeArrowheads="1"/>
          </p:cNvSpPr>
          <p:nvPr/>
        </p:nvSpPr>
        <p:spPr bwMode="auto">
          <a:xfrm>
            <a:off x="182563" y="4422775"/>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Analiza celów i definiowanie metryk</a:t>
            </a:r>
          </a:p>
        </p:txBody>
      </p:sp>
      <p:sp>
        <p:nvSpPr>
          <p:cNvPr id="21507" name="Text Box 3"/>
          <p:cNvSpPr txBox="1">
            <a:spLocks noChangeArrowheads="1"/>
          </p:cNvSpPr>
          <p:nvPr/>
        </p:nvSpPr>
        <p:spPr bwMode="auto">
          <a:xfrm>
            <a:off x="492125" y="942975"/>
            <a:ext cx="76549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Powszechne pod-cele w stosunku do głównego celu</a:t>
            </a:r>
            <a:r>
              <a:rPr lang="pl-PL" altLang="pl-PL"/>
              <a:t>:</a:t>
            </a:r>
          </a:p>
          <a:p>
            <a:pPr lvl="1">
              <a:buFontTx/>
              <a:buChar char="•"/>
            </a:pPr>
            <a:r>
              <a:rPr lang="pl-PL" altLang="pl-PL"/>
              <a:t> nie przekraczać planowanej pracochłonności dla każdej aktywności</a:t>
            </a:r>
          </a:p>
          <a:p>
            <a:pPr lvl="1">
              <a:buFontTx/>
              <a:buChar char="•"/>
            </a:pPr>
            <a:r>
              <a:rPr lang="pl-PL" altLang="pl-PL"/>
              <a:t> nie przekraczać planowanego czasu dla każdej aktywności</a:t>
            </a:r>
          </a:p>
          <a:p>
            <a:pPr lvl="1">
              <a:buFontTx/>
              <a:buChar char="•"/>
            </a:pPr>
            <a:r>
              <a:rPr lang="pl-PL" altLang="pl-PL"/>
              <a:t> zapewnić kompletność produktu</a:t>
            </a:r>
          </a:p>
          <a:p>
            <a:pPr lvl="1">
              <a:buFontTx/>
              <a:buChar char="•"/>
            </a:pPr>
            <a:r>
              <a:rPr lang="pl-PL" altLang="pl-PL"/>
              <a:t> zapewnić niezawodność produktu</a:t>
            </a:r>
          </a:p>
        </p:txBody>
      </p:sp>
      <p:sp>
        <p:nvSpPr>
          <p:cNvPr id="21508" name="Text Box 4"/>
          <p:cNvSpPr txBox="1">
            <a:spLocks noChangeArrowheads="1"/>
          </p:cNvSpPr>
          <p:nvPr/>
        </p:nvSpPr>
        <p:spPr bwMode="auto">
          <a:xfrm>
            <a:off x="79375" y="2617788"/>
            <a:ext cx="3467100" cy="3778250"/>
          </a:xfrm>
          <a:prstGeom prst="rect">
            <a:avLst/>
          </a:prstGeom>
          <a:solidFill>
            <a:srgbClr val="FFFFCC"/>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Metryki procesów:</a:t>
            </a:r>
          </a:p>
          <a:p>
            <a:pPr>
              <a:buFontTx/>
              <a:buChar char="•"/>
            </a:pPr>
            <a:r>
              <a:rPr lang="pl-PL" altLang="pl-PL"/>
              <a:t> ilość użytych zasobów</a:t>
            </a:r>
          </a:p>
          <a:p>
            <a:pPr>
              <a:buFontTx/>
              <a:buChar char="•"/>
            </a:pPr>
            <a:r>
              <a:rPr lang="pl-PL" altLang="pl-PL"/>
              <a:t> ilość niezużytych zasobów</a:t>
            </a:r>
          </a:p>
          <a:p>
            <a:pPr>
              <a:buFontTx/>
              <a:buChar char="•"/>
            </a:pPr>
            <a:r>
              <a:rPr lang="pl-PL" altLang="pl-PL"/>
              <a:t> okres danej aktywności w dniach, tygodniach lub miesiącach</a:t>
            </a:r>
          </a:p>
          <a:p>
            <a:pPr>
              <a:buFontTx/>
              <a:buChar char="•"/>
            </a:pPr>
            <a:r>
              <a:rPr lang="pl-PL" altLang="pl-PL"/>
              <a:t> przesunięcie czasowe aktywności (</a:t>
            </a:r>
            <a:r>
              <a:rPr lang="pl-PL" altLang="pl-PL" i="1"/>
              <a:t>aktualny początek</a:t>
            </a:r>
            <a:r>
              <a:rPr lang="pl-PL" altLang="pl-PL"/>
              <a:t> - </a:t>
            </a:r>
            <a:r>
              <a:rPr lang="pl-PL" altLang="pl-PL" i="1"/>
              <a:t>planowany początek</a:t>
            </a:r>
            <a:r>
              <a:rPr lang="pl-PL" altLang="pl-PL"/>
              <a:t>)</a:t>
            </a:r>
          </a:p>
          <a:p>
            <a:pPr>
              <a:buFontTx/>
              <a:buChar char="•"/>
            </a:pPr>
            <a:r>
              <a:rPr lang="pl-PL" altLang="pl-PL"/>
              <a:t> ilość zakończonych prac</a:t>
            </a:r>
          </a:p>
          <a:p>
            <a:pPr>
              <a:buFontTx/>
              <a:buChar char="•"/>
            </a:pPr>
            <a:r>
              <a:rPr lang="pl-PL" altLang="pl-PL"/>
              <a:t> ilość rozwiązanych problemów programistycznych</a:t>
            </a:r>
          </a:p>
        </p:txBody>
      </p:sp>
      <p:sp>
        <p:nvSpPr>
          <p:cNvPr id="21509" name="Text Box 5"/>
          <p:cNvSpPr txBox="1">
            <a:spLocks noChangeArrowheads="1"/>
          </p:cNvSpPr>
          <p:nvPr/>
        </p:nvSpPr>
        <p:spPr bwMode="auto">
          <a:xfrm>
            <a:off x="3546475" y="2617788"/>
            <a:ext cx="5597525" cy="3778250"/>
          </a:xfrm>
          <a:prstGeom prst="rect">
            <a:avLst/>
          </a:prstGeom>
          <a:solidFill>
            <a:srgbClr val="FFFFCC"/>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Metryki produktów:</a:t>
            </a:r>
          </a:p>
          <a:p>
            <a:pPr>
              <a:buFontTx/>
              <a:buChar char="•"/>
            </a:pPr>
            <a:r>
              <a:rPr lang="pl-PL" altLang="pl-PL"/>
              <a:t> liczba linii napisanego kodu bez komentarzy</a:t>
            </a:r>
          </a:p>
          <a:p>
            <a:pPr>
              <a:buFontTx/>
              <a:buChar char="•"/>
            </a:pPr>
            <a:r>
              <a:rPr lang="pl-PL" altLang="pl-PL"/>
              <a:t> liczba zakodowanych i przetestowanych modułów</a:t>
            </a:r>
          </a:p>
          <a:p>
            <a:pPr>
              <a:buFontTx/>
              <a:buChar char="•"/>
            </a:pPr>
            <a:r>
              <a:rPr lang="pl-PL" altLang="pl-PL"/>
              <a:t> liczba zaimplementowanych punktów funkcyjnych</a:t>
            </a:r>
          </a:p>
          <a:p>
            <a:pPr>
              <a:buFontTx/>
              <a:buChar char="•"/>
            </a:pPr>
            <a:r>
              <a:rPr lang="pl-PL" altLang="pl-PL"/>
              <a:t> liczba napisanych stron dokumentacji</a:t>
            </a:r>
          </a:p>
          <a:p>
            <a:pPr>
              <a:buFontTx/>
              <a:buChar char="•"/>
            </a:pPr>
            <a:r>
              <a:rPr lang="pl-PL" altLang="pl-PL"/>
              <a:t> procentowe pokrycie kodu testami</a:t>
            </a:r>
          </a:p>
          <a:p>
            <a:pPr>
              <a:buFontTx/>
              <a:buChar char="•"/>
            </a:pPr>
            <a:r>
              <a:rPr lang="pl-PL" altLang="pl-PL"/>
              <a:t> złożoność cyklomatyczna modułów źródłowych</a:t>
            </a:r>
          </a:p>
          <a:p>
            <a:pPr>
              <a:buFontTx/>
              <a:buChar char="•"/>
            </a:pPr>
            <a:r>
              <a:rPr lang="pl-PL" altLang="pl-PL"/>
              <a:t> złożoność integracji programów</a:t>
            </a:r>
          </a:p>
          <a:p>
            <a:pPr>
              <a:buFontTx/>
              <a:buChar char="•"/>
            </a:pPr>
            <a:r>
              <a:rPr lang="pl-PL" altLang="pl-PL"/>
              <a:t> ilość krytycznych problemów do rozwiązania</a:t>
            </a:r>
          </a:p>
          <a:p>
            <a:pPr>
              <a:buFontTx/>
              <a:buChar char="•"/>
            </a:pPr>
            <a:r>
              <a:rPr lang="pl-PL" altLang="pl-PL"/>
              <a:t> ilość nie-krytycznych problemów do rozwiązania</a:t>
            </a:r>
          </a:p>
          <a:p>
            <a:pPr>
              <a:buFontTx/>
              <a:buChar char="•"/>
            </a:pPr>
            <a:r>
              <a:rPr lang="pl-PL" altLang="pl-PL"/>
              <a:t> ilość zmian produktu od pierwszego wydania lub wdrożenia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Aktywności w zarządzaniu projektem</a:t>
            </a:r>
          </a:p>
        </p:txBody>
      </p:sp>
      <p:sp>
        <p:nvSpPr>
          <p:cNvPr id="4099" name="Text Box 3"/>
          <p:cNvSpPr txBox="1">
            <a:spLocks noChangeArrowheads="1"/>
          </p:cNvSpPr>
          <p:nvPr/>
        </p:nvSpPr>
        <p:spPr bwMode="auto">
          <a:xfrm>
            <a:off x="1947863" y="2097088"/>
            <a:ext cx="5541962"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pPr>
            <a:r>
              <a:rPr lang="pl-PL" altLang="pl-PL" sz="2400" b="1"/>
              <a:t>Każdy projekt programistyczny podlega:</a:t>
            </a:r>
          </a:p>
          <a:p>
            <a:pPr>
              <a:spcAft>
                <a:spcPct val="40000"/>
              </a:spcAft>
            </a:pPr>
            <a:r>
              <a:rPr lang="pl-PL" altLang="pl-PL" sz="2400" b="1"/>
              <a:t>planowaniu</a:t>
            </a:r>
          </a:p>
          <a:p>
            <a:pPr>
              <a:spcAft>
                <a:spcPct val="40000"/>
              </a:spcAft>
            </a:pPr>
            <a:r>
              <a:rPr lang="pl-PL" altLang="pl-PL" sz="2400" b="1"/>
              <a:t>organizowaniu</a:t>
            </a:r>
          </a:p>
          <a:p>
            <a:pPr>
              <a:spcAft>
                <a:spcPct val="40000"/>
              </a:spcAft>
            </a:pPr>
            <a:r>
              <a:rPr lang="pl-PL" altLang="pl-PL" sz="2400" b="1"/>
              <a:t>zarządzaniu personelem</a:t>
            </a:r>
          </a:p>
          <a:p>
            <a:pPr>
              <a:spcAft>
                <a:spcPct val="40000"/>
              </a:spcAft>
            </a:pPr>
            <a:r>
              <a:rPr lang="pl-PL" altLang="pl-PL" sz="2400" b="1"/>
              <a:t>prowadzeniu</a:t>
            </a:r>
          </a:p>
          <a:p>
            <a:pPr>
              <a:spcAft>
                <a:spcPct val="40000"/>
              </a:spcAft>
            </a:pPr>
            <a:r>
              <a:rPr lang="pl-PL" altLang="pl-PL" sz="2400" b="1"/>
              <a:t>monitorowaniu</a:t>
            </a:r>
          </a:p>
          <a:p>
            <a:pPr>
              <a:spcAft>
                <a:spcPct val="40000"/>
              </a:spcAft>
            </a:pPr>
            <a:r>
              <a:rPr lang="pl-PL" altLang="pl-PL" sz="2400" b="1"/>
              <a:t>kontrolowaniu i sterowaniu </a:t>
            </a:r>
          </a:p>
        </p:txBody>
      </p:sp>
      <p:sp>
        <p:nvSpPr>
          <p:cNvPr id="4100" name="AutoShape 4"/>
          <p:cNvSpPr>
            <a:spLocks noChangeArrowheads="1"/>
          </p:cNvSpPr>
          <p:nvPr/>
        </p:nvSpPr>
        <p:spPr bwMode="auto">
          <a:xfrm>
            <a:off x="1543050" y="265747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1" name="AutoShape 5"/>
          <p:cNvSpPr>
            <a:spLocks noChangeArrowheads="1"/>
          </p:cNvSpPr>
          <p:nvPr/>
        </p:nvSpPr>
        <p:spPr bwMode="auto">
          <a:xfrm>
            <a:off x="1543050" y="3163888"/>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1543050" y="422592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1543050" y="526732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1543050" y="367982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5" name="AutoShape 9"/>
          <p:cNvSpPr>
            <a:spLocks noChangeArrowheads="1"/>
          </p:cNvSpPr>
          <p:nvPr/>
        </p:nvSpPr>
        <p:spPr bwMode="auto">
          <a:xfrm>
            <a:off x="1543050" y="4711700"/>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6" name="Text Box 10"/>
          <p:cNvSpPr txBox="1">
            <a:spLocks noChangeArrowheads="1"/>
          </p:cNvSpPr>
          <p:nvPr/>
        </p:nvSpPr>
        <p:spPr bwMode="auto">
          <a:xfrm>
            <a:off x="1493838" y="1243013"/>
            <a:ext cx="5832475" cy="7143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IEEE Standard for Software Project Management Plans</a:t>
            </a:r>
          </a:p>
          <a:p>
            <a:r>
              <a:rPr lang="pl-PL" altLang="pl-PL"/>
              <a:t>ANSI/IEEE Std 1058.1-1987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Metody estymacyjne</a:t>
            </a:r>
          </a:p>
        </p:txBody>
      </p:sp>
      <p:sp>
        <p:nvSpPr>
          <p:cNvPr id="22531" name="Text Box 3"/>
          <p:cNvSpPr txBox="1">
            <a:spLocks noChangeArrowheads="1"/>
          </p:cNvSpPr>
          <p:nvPr/>
        </p:nvSpPr>
        <p:spPr bwMode="auto">
          <a:xfrm>
            <a:off x="723900" y="896938"/>
            <a:ext cx="8420100" cy="56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b="1"/>
              <a:t>Porównanie historyczne</a:t>
            </a:r>
            <a:r>
              <a:rPr lang="pl-PL" altLang="pl-PL"/>
              <a:t>: </a:t>
            </a:r>
            <a:r>
              <a:rPr lang="pl-PL" altLang="pl-PL" sz="1800"/>
              <a:t>porównanie bieżącego projektu z poprzednimi projektami i na tej podstawie oszacowanie kosztu/czasu/pracochłonności.  </a:t>
            </a:r>
            <a:r>
              <a:rPr lang="pl-PL" altLang="pl-PL" sz="1800" b="1"/>
              <a:t>Wady</a:t>
            </a:r>
            <a:r>
              <a:rPr lang="pl-PL" altLang="pl-PL" sz="1800"/>
              <a:t>: (1) trudności z uwzględnieniem nowych technologii; (2) nie uwzględnianie doświadczenia zespołu      (3) zła praca podlega instytucjonalizacji.</a:t>
            </a:r>
          </a:p>
          <a:p>
            <a:pPr>
              <a:spcAft>
                <a:spcPct val="35000"/>
              </a:spcAft>
            </a:pPr>
            <a:r>
              <a:rPr lang="pl-PL" altLang="pl-PL" b="1"/>
              <a:t>COCOMO</a:t>
            </a:r>
            <a:r>
              <a:rPr lang="pl-PL" altLang="pl-PL"/>
              <a:t>: </a:t>
            </a:r>
            <a:r>
              <a:rPr lang="pl-PL" altLang="pl-PL" sz="1800"/>
              <a:t>oparta na formułach ustalających koszt/czas na podstawie linii kodu. </a:t>
            </a:r>
            <a:r>
              <a:rPr lang="pl-PL" altLang="pl-PL" sz="1800" b="1"/>
              <a:t>Wady</a:t>
            </a:r>
            <a:r>
              <a:rPr lang="pl-PL" altLang="pl-PL" sz="1800"/>
              <a:t>: (1) liczba linii kodu jest nieznana przed zakończeniem prac; (2) może być sztucznie pomnażana przez wykonawców; (3) nie ma zastosowania dla nowoczesnych technik programistycznych.</a:t>
            </a:r>
          </a:p>
          <a:p>
            <a:pPr>
              <a:spcAft>
                <a:spcPct val="35000"/>
              </a:spcAft>
            </a:pPr>
            <a:r>
              <a:rPr lang="pl-PL" altLang="pl-PL" b="1"/>
              <a:t>Analiza punktów funkcyjnych</a:t>
            </a:r>
            <a:r>
              <a:rPr lang="pl-PL" altLang="pl-PL"/>
              <a:t>: </a:t>
            </a:r>
            <a:r>
              <a:rPr lang="pl-PL" altLang="pl-PL" sz="1800"/>
              <a:t>suma punktów za funkcjonalne (zewnętrzne) cechy produktu. </a:t>
            </a:r>
          </a:p>
          <a:p>
            <a:pPr>
              <a:spcAft>
                <a:spcPct val="35000"/>
              </a:spcAft>
            </a:pPr>
            <a:r>
              <a:rPr lang="pl-PL" altLang="pl-PL" b="1"/>
              <a:t>Analiza podziału aktywności</a:t>
            </a:r>
            <a:r>
              <a:rPr lang="pl-PL" altLang="pl-PL"/>
              <a:t>:</a:t>
            </a:r>
            <a:r>
              <a:rPr lang="pl-PL" altLang="pl-PL" sz="1800"/>
              <a:t> skorzystanie z poprzednich doświadczeń i porównanie obecnych cząstkowych prac z analogicznymi wykonywanymi poprzednio. Wady: analogiczne do wad porównania historycznego.</a:t>
            </a:r>
          </a:p>
          <a:p>
            <a:pPr>
              <a:spcAft>
                <a:spcPct val="35000"/>
              </a:spcAft>
            </a:pPr>
            <a:r>
              <a:rPr lang="pl-PL" altLang="pl-PL" b="1"/>
              <a:t>Metoda Delphi:</a:t>
            </a:r>
            <a:r>
              <a:rPr lang="pl-PL" altLang="pl-PL" sz="1800"/>
              <a:t> wykorzystanie ekspertów i koordynowana negocjacja pomiędzy ekspertami.</a:t>
            </a:r>
          </a:p>
          <a:p>
            <a:pPr>
              <a:spcAft>
                <a:spcPct val="35000"/>
              </a:spcAft>
            </a:pPr>
            <a:r>
              <a:rPr lang="pl-PL" altLang="pl-PL" b="1"/>
              <a:t>Estymacje pracochłonności integracji systemu i testowania</a:t>
            </a:r>
          </a:p>
          <a:p>
            <a:pPr>
              <a:spcAft>
                <a:spcPct val="35000"/>
              </a:spcAft>
            </a:pPr>
            <a:r>
              <a:rPr lang="pl-PL" altLang="pl-PL" b="1"/>
              <a:t>Estymacje pracochłonności dokumentowania.</a:t>
            </a:r>
          </a:p>
        </p:txBody>
      </p:sp>
      <p:sp>
        <p:nvSpPr>
          <p:cNvPr id="22532" name="AutoShape 4"/>
          <p:cNvSpPr>
            <a:spLocks noChangeArrowheads="1"/>
          </p:cNvSpPr>
          <p:nvPr/>
        </p:nvSpPr>
        <p:spPr bwMode="auto">
          <a:xfrm>
            <a:off x="293688" y="6129338"/>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3" name="AutoShape 5"/>
          <p:cNvSpPr>
            <a:spLocks noChangeArrowheads="1"/>
          </p:cNvSpPr>
          <p:nvPr/>
        </p:nvSpPr>
        <p:spPr bwMode="auto">
          <a:xfrm>
            <a:off x="293688" y="973138"/>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4" name="AutoShape 6"/>
          <p:cNvSpPr>
            <a:spLocks noChangeArrowheads="1"/>
          </p:cNvSpPr>
          <p:nvPr/>
        </p:nvSpPr>
        <p:spPr bwMode="auto">
          <a:xfrm>
            <a:off x="293688" y="2187575"/>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5" name="AutoShape 7"/>
          <p:cNvSpPr>
            <a:spLocks noChangeArrowheads="1"/>
          </p:cNvSpPr>
          <p:nvPr/>
        </p:nvSpPr>
        <p:spPr bwMode="auto">
          <a:xfrm>
            <a:off x="292100" y="5054600"/>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6" name="AutoShape 8"/>
          <p:cNvSpPr>
            <a:spLocks noChangeArrowheads="1"/>
          </p:cNvSpPr>
          <p:nvPr/>
        </p:nvSpPr>
        <p:spPr bwMode="auto">
          <a:xfrm>
            <a:off x="292100" y="569753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7" name="AutoShape 9"/>
          <p:cNvSpPr>
            <a:spLocks noChangeArrowheads="1"/>
          </p:cNvSpPr>
          <p:nvPr/>
        </p:nvSpPr>
        <p:spPr bwMode="auto">
          <a:xfrm>
            <a:off x="293688" y="3367088"/>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8" name="AutoShape 10"/>
          <p:cNvSpPr>
            <a:spLocks noChangeArrowheads="1"/>
          </p:cNvSpPr>
          <p:nvPr/>
        </p:nvSpPr>
        <p:spPr bwMode="auto">
          <a:xfrm>
            <a:off x="292100" y="411003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Bieżące raportowanie </a:t>
            </a:r>
          </a:p>
        </p:txBody>
      </p:sp>
      <p:sp>
        <p:nvSpPr>
          <p:cNvPr id="23555" name="Text Box 3"/>
          <p:cNvSpPr txBox="1">
            <a:spLocks noChangeArrowheads="1"/>
          </p:cNvSpPr>
          <p:nvPr/>
        </p:nvSpPr>
        <p:spPr bwMode="auto">
          <a:xfrm>
            <a:off x="217488" y="1058863"/>
            <a:ext cx="8807450" cy="10191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Dokładne i aktualne raportowanie jest istotne dla sterowania projektem.</a:t>
            </a:r>
          </a:p>
          <a:p>
            <a:r>
              <a:rPr lang="pl-PL" altLang="pl-PL" b="1"/>
              <a:t>Kierownicy projektu</a:t>
            </a:r>
            <a:r>
              <a:rPr lang="pl-PL" altLang="pl-PL"/>
              <a:t> dają raporty dla inicjalizatorów i zwierzchnictwa projektu.</a:t>
            </a:r>
          </a:p>
          <a:p>
            <a:r>
              <a:rPr lang="pl-PL" altLang="pl-PL" b="1"/>
              <a:t>Członkowie  zespołu</a:t>
            </a:r>
            <a:r>
              <a:rPr lang="pl-PL" altLang="pl-PL"/>
              <a:t> dają formalne raporty dla swoich bezpośrednich kierowników.</a:t>
            </a:r>
          </a:p>
        </p:txBody>
      </p:sp>
      <p:sp>
        <p:nvSpPr>
          <p:cNvPr id="23556" name="Text Box 4"/>
          <p:cNvSpPr txBox="1">
            <a:spLocks noChangeArrowheads="1"/>
          </p:cNvSpPr>
          <p:nvPr/>
        </p:nvSpPr>
        <p:spPr bwMode="auto">
          <a:xfrm>
            <a:off x="254000" y="2208213"/>
            <a:ext cx="8890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Raporty odnośnie postępu prac (rutynowe, np. co miesiąc):</a:t>
            </a:r>
          </a:p>
          <a:p>
            <a:pPr>
              <a:buFontTx/>
              <a:buChar char="•"/>
            </a:pPr>
            <a:r>
              <a:rPr lang="pl-PL" altLang="pl-PL"/>
              <a:t> stan techniczny</a:t>
            </a:r>
          </a:p>
          <a:p>
            <a:pPr>
              <a:buFontTx/>
              <a:buChar char="•"/>
            </a:pPr>
            <a:r>
              <a:rPr lang="pl-PL" altLang="pl-PL"/>
              <a:t> stan zasobów</a:t>
            </a:r>
          </a:p>
          <a:p>
            <a:pPr>
              <a:buFontTx/>
              <a:buChar char="•"/>
            </a:pPr>
            <a:r>
              <a:rPr lang="pl-PL" altLang="pl-PL"/>
              <a:t> stan harmonogramu</a:t>
            </a:r>
          </a:p>
          <a:p>
            <a:pPr>
              <a:buFontTx/>
              <a:buChar char="•"/>
            </a:pPr>
            <a:r>
              <a:rPr lang="pl-PL" altLang="pl-PL"/>
              <a:t> napotkane problemy</a:t>
            </a:r>
          </a:p>
          <a:p>
            <a:pPr>
              <a:buFontTx/>
              <a:buChar char="•"/>
            </a:pPr>
            <a:r>
              <a:rPr lang="pl-PL" altLang="pl-PL"/>
              <a:t> stan finansowy</a:t>
            </a:r>
          </a:p>
          <a:p>
            <a:pPr>
              <a:buFontTx/>
              <a:buChar char="•"/>
            </a:pPr>
            <a:endParaRPr lang="pl-PL" altLang="pl-PL" sz="1200"/>
          </a:p>
          <a:p>
            <a:r>
              <a:rPr lang="pl-PL" altLang="pl-PL" b="1"/>
              <a:t>Raporty odnośnie zakończonych prac</a:t>
            </a:r>
            <a:endParaRPr lang="pl-PL" altLang="pl-PL"/>
          </a:p>
          <a:p>
            <a:r>
              <a:rPr lang="pl-PL" altLang="pl-PL"/>
              <a:t>Kierownik projektu powinien potwierdzić ten raport poprzez wydanie „certyfikatu zakończonej pracy </a:t>
            </a:r>
          </a:p>
          <a:p>
            <a:endParaRPr lang="pl-PL" altLang="pl-PL" sz="1200"/>
          </a:p>
          <a:p>
            <a:r>
              <a:rPr lang="pl-PL" altLang="pl-PL" b="1"/>
              <a:t>Raporty obciążenia czasowego pracowników</a:t>
            </a:r>
            <a:endParaRPr lang="pl-PL" altLang="pl-PL"/>
          </a:p>
          <a:p>
            <a:r>
              <a:rPr lang="pl-PL" altLang="pl-PL"/>
              <a:t>Raport opisuje (z dokładnością do dni i godzin) czas przeznaczony przez poszczególnych pracowników przeznaczony lub zużyty na wykonanie poszczególnych prac.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Metody raportowania - tabela postępu prac</a:t>
            </a:r>
          </a:p>
        </p:txBody>
      </p:sp>
      <p:sp>
        <p:nvSpPr>
          <p:cNvPr id="24579" name="Text Box 3"/>
          <p:cNvSpPr txBox="1">
            <a:spLocks noChangeArrowheads="1"/>
          </p:cNvSpPr>
          <p:nvPr/>
        </p:nvSpPr>
        <p:spPr bwMode="auto">
          <a:xfrm>
            <a:off x="330200" y="1022350"/>
            <a:ext cx="5854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Ile czasu wykorzystano i ile pozostało.</a:t>
            </a:r>
          </a:p>
        </p:txBody>
      </p:sp>
      <p:sp>
        <p:nvSpPr>
          <p:cNvPr id="24580" name="Text Box 4"/>
          <p:cNvSpPr txBox="1">
            <a:spLocks noChangeArrowheads="1"/>
          </p:cNvSpPr>
          <p:nvPr/>
        </p:nvSpPr>
        <p:spPr bwMode="auto">
          <a:xfrm>
            <a:off x="998538" y="5930900"/>
            <a:ext cx="3086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PoSz - poprzednie oszacowanie</a:t>
            </a:r>
          </a:p>
          <a:p>
            <a:r>
              <a:rPr lang="pl-PL" altLang="pl-PL" sz="1800"/>
              <a:t>WwO - wydatki w okresie</a:t>
            </a:r>
          </a:p>
        </p:txBody>
      </p:sp>
      <p:grpSp>
        <p:nvGrpSpPr>
          <p:cNvPr id="24581" name="Group 5"/>
          <p:cNvGrpSpPr>
            <a:grpSpLocks/>
          </p:cNvGrpSpPr>
          <p:nvPr/>
        </p:nvGrpSpPr>
        <p:grpSpPr bwMode="auto">
          <a:xfrm>
            <a:off x="354013" y="1601788"/>
            <a:ext cx="7624762" cy="4224337"/>
            <a:chOff x="363" y="1525"/>
            <a:chExt cx="4803" cy="2661"/>
          </a:xfrm>
        </p:grpSpPr>
        <p:sp>
          <p:nvSpPr>
            <p:cNvPr id="24583" name="Text Box 6"/>
            <p:cNvSpPr txBox="1">
              <a:spLocks noChangeArrowheads="1"/>
            </p:cNvSpPr>
            <p:nvPr/>
          </p:nvSpPr>
          <p:spPr bwMode="auto">
            <a:xfrm>
              <a:off x="363" y="1525"/>
              <a:ext cx="412"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Id</a:t>
              </a:r>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2210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2220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2230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2200</a:t>
              </a:r>
            </a:p>
            <a:p>
              <a:endParaRPr lang="pl-PL" altLang="pl-PL" sz="1800">
                <a:solidFill>
                  <a:schemeClr val="tx1"/>
                </a:solidFill>
              </a:endParaRPr>
            </a:p>
          </p:txBody>
        </p:sp>
        <p:sp>
          <p:nvSpPr>
            <p:cNvPr id="24584" name="Text Box 7"/>
            <p:cNvSpPr txBox="1">
              <a:spLocks noChangeArrowheads="1"/>
            </p:cNvSpPr>
            <p:nvPr/>
          </p:nvSpPr>
          <p:spPr bwMode="auto">
            <a:xfrm>
              <a:off x="762" y="1525"/>
              <a:ext cx="732"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Nazwa</a:t>
              </a:r>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Model</a:t>
              </a:r>
            </a:p>
            <a:p>
              <a:r>
                <a:rPr lang="pl-PL" altLang="pl-PL" sz="1800">
                  <a:solidFill>
                    <a:schemeClr val="tx1"/>
                  </a:solidFill>
                </a:rPr>
                <a:t>logiczny</a:t>
              </a:r>
            </a:p>
            <a:p>
              <a:endParaRPr lang="pl-PL" altLang="pl-PL" sz="1800">
                <a:solidFill>
                  <a:schemeClr val="tx1"/>
                </a:solidFill>
              </a:endParaRPr>
            </a:p>
            <a:p>
              <a:r>
                <a:rPr lang="pl-PL" altLang="pl-PL" sz="1800">
                  <a:solidFill>
                    <a:schemeClr val="tx1"/>
                  </a:solidFill>
                </a:rPr>
                <a:t>Prototyp</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Dokument</a:t>
              </a:r>
            </a:p>
            <a:p>
              <a:r>
                <a:rPr lang="pl-PL" altLang="pl-PL" sz="1800">
                  <a:solidFill>
                    <a:schemeClr val="tx1"/>
                  </a:solidFill>
                </a:rPr>
                <a:t>wymagań</a:t>
              </a:r>
            </a:p>
            <a:p>
              <a:endParaRPr lang="pl-PL" altLang="pl-PL" sz="1800">
                <a:solidFill>
                  <a:schemeClr val="tx1"/>
                </a:solidFill>
              </a:endParaRPr>
            </a:p>
            <a:p>
              <a:r>
                <a:rPr lang="pl-PL" altLang="pl-PL" sz="1800">
                  <a:solidFill>
                    <a:schemeClr val="tx1"/>
                  </a:solidFill>
                </a:rPr>
                <a:t>Razem</a:t>
              </a:r>
            </a:p>
            <a:p>
              <a:r>
                <a:rPr lang="pl-PL" altLang="pl-PL" sz="1800">
                  <a:solidFill>
                    <a:schemeClr val="tx1"/>
                  </a:solidFill>
                </a:rPr>
                <a:t>faza wym.</a:t>
              </a:r>
            </a:p>
          </p:txBody>
        </p:sp>
        <p:sp>
          <p:nvSpPr>
            <p:cNvPr id="24585" name="Text Box 8"/>
            <p:cNvSpPr txBox="1">
              <a:spLocks noChangeArrowheads="1"/>
            </p:cNvSpPr>
            <p:nvPr/>
          </p:nvSpPr>
          <p:spPr bwMode="auto">
            <a:xfrm>
              <a:off x="1465" y="1525"/>
              <a:ext cx="404"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Plan</a:t>
              </a:r>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30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25</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75</a:t>
              </a:r>
            </a:p>
            <a:p>
              <a:endParaRPr lang="pl-PL" altLang="pl-PL" sz="1800">
                <a:solidFill>
                  <a:schemeClr val="tx1"/>
                </a:solidFill>
              </a:endParaRPr>
            </a:p>
          </p:txBody>
        </p:sp>
        <p:sp>
          <p:nvSpPr>
            <p:cNvPr id="24586" name="Text Box 9"/>
            <p:cNvSpPr txBox="1">
              <a:spLocks noChangeArrowheads="1"/>
            </p:cNvSpPr>
            <p:nvPr/>
          </p:nvSpPr>
          <p:spPr bwMode="auto">
            <a:xfrm>
              <a:off x="1856" y="1525"/>
              <a:ext cx="940"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Styczeń</a:t>
              </a:r>
              <a:endParaRPr lang="pl-PL" altLang="pl-PL" sz="1800">
                <a:solidFill>
                  <a:schemeClr val="tx1"/>
                </a:solidFill>
              </a:endParaRPr>
            </a:p>
            <a:p>
              <a:r>
                <a:rPr lang="pl-PL" altLang="pl-PL" sz="1800">
                  <a:solidFill>
                    <a:schemeClr val="tx1"/>
                  </a:solidFill>
                </a:rPr>
                <a:t>PoSz   DoKo</a:t>
              </a:r>
            </a:p>
            <a:p>
              <a:r>
                <a:rPr lang="pl-PL" altLang="pl-PL" sz="1800">
                  <a:solidFill>
                    <a:schemeClr val="tx1"/>
                  </a:solidFill>
                </a:rPr>
                <a:t>WwO  SumW</a:t>
              </a:r>
            </a:p>
            <a:p>
              <a:endParaRPr lang="pl-PL" altLang="pl-PL" sz="1800">
                <a:solidFill>
                  <a:schemeClr val="tx1"/>
                </a:solidFill>
              </a:endParaRPr>
            </a:p>
            <a:p>
              <a:r>
                <a:rPr lang="pl-PL" altLang="pl-PL" sz="1800">
                  <a:solidFill>
                    <a:schemeClr val="tx1"/>
                  </a:solidFill>
                </a:rPr>
                <a:t>20	10</a:t>
              </a:r>
            </a:p>
            <a:p>
              <a:r>
                <a:rPr lang="pl-PL" altLang="pl-PL" sz="1800">
                  <a:solidFill>
                    <a:schemeClr val="tx1"/>
                  </a:solidFill>
                </a:rPr>
                <a:t>20	20</a:t>
              </a:r>
            </a:p>
            <a:p>
              <a:endParaRPr lang="pl-PL" altLang="pl-PL" sz="1800">
                <a:solidFill>
                  <a:schemeClr val="tx1"/>
                </a:solidFill>
              </a:endParaRPr>
            </a:p>
            <a:p>
              <a:r>
                <a:rPr lang="pl-PL" altLang="pl-PL" sz="1800">
                  <a:solidFill>
                    <a:schemeClr val="tx1"/>
                  </a:solidFill>
                </a:rPr>
                <a:t>30	15</a:t>
              </a:r>
            </a:p>
            <a:p>
              <a:r>
                <a:rPr lang="pl-PL" altLang="pl-PL" sz="1800">
                  <a:solidFill>
                    <a:schemeClr val="tx1"/>
                  </a:solidFill>
                </a:rPr>
                <a:t>20	20</a:t>
              </a:r>
            </a:p>
            <a:p>
              <a:endParaRPr lang="pl-PL" altLang="pl-PL" sz="1800">
                <a:solidFill>
                  <a:schemeClr val="tx1"/>
                </a:solidFill>
              </a:endParaRPr>
            </a:p>
            <a:p>
              <a:r>
                <a:rPr lang="pl-PL" altLang="pl-PL" sz="1800">
                  <a:solidFill>
                    <a:schemeClr val="tx1"/>
                  </a:solidFill>
                </a:rPr>
                <a:t>25	25</a:t>
              </a:r>
            </a:p>
            <a:p>
              <a:r>
                <a:rPr lang="pl-PL" altLang="pl-PL" sz="1800">
                  <a:solidFill>
                    <a:schemeClr val="tx1"/>
                  </a:solidFill>
                </a:rPr>
                <a:t>0	0</a:t>
              </a:r>
            </a:p>
            <a:p>
              <a:endParaRPr lang="pl-PL" altLang="pl-PL" sz="1800">
                <a:solidFill>
                  <a:schemeClr val="tx1"/>
                </a:solidFill>
              </a:endParaRPr>
            </a:p>
            <a:p>
              <a:r>
                <a:rPr lang="pl-PL" altLang="pl-PL" sz="1800">
                  <a:solidFill>
                    <a:schemeClr val="tx1"/>
                  </a:solidFill>
                </a:rPr>
                <a:t>75	50</a:t>
              </a:r>
            </a:p>
            <a:p>
              <a:r>
                <a:rPr lang="pl-PL" altLang="pl-PL" sz="1800">
                  <a:solidFill>
                    <a:schemeClr val="tx1"/>
                  </a:solidFill>
                </a:rPr>
                <a:t>40	40</a:t>
              </a:r>
            </a:p>
          </p:txBody>
        </p:sp>
        <p:sp>
          <p:nvSpPr>
            <p:cNvPr id="24587" name="Text Box 10"/>
            <p:cNvSpPr txBox="1">
              <a:spLocks noChangeArrowheads="1"/>
            </p:cNvSpPr>
            <p:nvPr/>
          </p:nvSpPr>
          <p:spPr bwMode="auto">
            <a:xfrm>
              <a:off x="2769" y="1525"/>
              <a:ext cx="940"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Luty</a:t>
              </a:r>
              <a:endParaRPr lang="pl-PL" altLang="pl-PL" sz="1800">
                <a:solidFill>
                  <a:schemeClr val="tx1"/>
                </a:solidFill>
              </a:endParaRPr>
            </a:p>
            <a:p>
              <a:r>
                <a:rPr lang="pl-PL" altLang="pl-PL" sz="1800">
                  <a:solidFill>
                    <a:schemeClr val="tx1"/>
                  </a:solidFill>
                </a:rPr>
                <a:t>PoSz   DoKo</a:t>
              </a:r>
            </a:p>
            <a:p>
              <a:r>
                <a:rPr lang="pl-PL" altLang="pl-PL" sz="1800">
                  <a:solidFill>
                    <a:schemeClr val="tx1"/>
                  </a:solidFill>
                </a:rPr>
                <a:t>WwO  SumW</a:t>
              </a:r>
            </a:p>
            <a:p>
              <a:endParaRPr lang="pl-PL" altLang="pl-PL" sz="1800">
                <a:solidFill>
                  <a:schemeClr val="tx1"/>
                </a:solidFill>
              </a:endParaRPr>
            </a:p>
            <a:p>
              <a:r>
                <a:rPr lang="pl-PL" altLang="pl-PL" sz="1800">
                  <a:solidFill>
                    <a:schemeClr val="tx1"/>
                  </a:solidFill>
                </a:rPr>
                <a:t>30	0</a:t>
              </a:r>
            </a:p>
            <a:p>
              <a:r>
                <a:rPr lang="pl-PL" altLang="pl-PL" sz="1800">
                  <a:solidFill>
                    <a:schemeClr val="tx1"/>
                  </a:solidFill>
                </a:rPr>
                <a:t>10	30</a:t>
              </a:r>
            </a:p>
            <a:p>
              <a:endParaRPr lang="pl-PL" altLang="pl-PL" sz="1800">
                <a:solidFill>
                  <a:schemeClr val="tx1"/>
                </a:solidFill>
              </a:endParaRPr>
            </a:p>
            <a:p>
              <a:r>
                <a:rPr lang="pl-PL" altLang="pl-PL" sz="1800">
                  <a:solidFill>
                    <a:schemeClr val="tx1"/>
                  </a:solidFill>
                </a:rPr>
                <a:t>35	5</a:t>
              </a:r>
            </a:p>
            <a:p>
              <a:r>
                <a:rPr lang="pl-PL" altLang="pl-PL" sz="1800">
                  <a:solidFill>
                    <a:schemeClr val="tx1"/>
                  </a:solidFill>
                </a:rPr>
                <a:t>15	35</a:t>
              </a:r>
            </a:p>
            <a:p>
              <a:endParaRPr lang="pl-PL" altLang="pl-PL" sz="1800">
                <a:solidFill>
                  <a:schemeClr val="tx1"/>
                </a:solidFill>
              </a:endParaRPr>
            </a:p>
            <a:p>
              <a:r>
                <a:rPr lang="pl-PL" altLang="pl-PL" sz="1800">
                  <a:solidFill>
                    <a:schemeClr val="tx1"/>
                  </a:solidFill>
                </a:rPr>
                <a:t>25	15</a:t>
              </a:r>
            </a:p>
            <a:p>
              <a:r>
                <a:rPr lang="pl-PL" altLang="pl-PL" sz="1800">
                  <a:solidFill>
                    <a:schemeClr val="tx1"/>
                  </a:solidFill>
                </a:rPr>
                <a:t>10	10</a:t>
              </a:r>
            </a:p>
            <a:p>
              <a:endParaRPr lang="pl-PL" altLang="pl-PL" sz="1800">
                <a:solidFill>
                  <a:schemeClr val="tx1"/>
                </a:solidFill>
              </a:endParaRPr>
            </a:p>
            <a:p>
              <a:r>
                <a:rPr lang="pl-PL" altLang="pl-PL" sz="1800">
                  <a:solidFill>
                    <a:schemeClr val="tx1"/>
                  </a:solidFill>
                </a:rPr>
                <a:t>90	20</a:t>
              </a:r>
            </a:p>
            <a:p>
              <a:r>
                <a:rPr lang="pl-PL" altLang="pl-PL" sz="1800">
                  <a:solidFill>
                    <a:schemeClr val="tx1"/>
                  </a:solidFill>
                </a:rPr>
                <a:t>35	75</a:t>
              </a:r>
            </a:p>
          </p:txBody>
        </p:sp>
        <p:sp>
          <p:nvSpPr>
            <p:cNvPr id="24588" name="Text Box 11"/>
            <p:cNvSpPr txBox="1">
              <a:spLocks noChangeArrowheads="1"/>
            </p:cNvSpPr>
            <p:nvPr/>
          </p:nvSpPr>
          <p:spPr bwMode="auto">
            <a:xfrm>
              <a:off x="4616" y="1525"/>
              <a:ext cx="548"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Razem</a:t>
              </a:r>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30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40</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25</a:t>
              </a:r>
            </a:p>
            <a:p>
              <a:endParaRPr lang="pl-PL" altLang="pl-PL" sz="1800">
                <a:solidFill>
                  <a:schemeClr val="tx1"/>
                </a:solidFill>
              </a:endParaRPr>
            </a:p>
            <a:p>
              <a:endParaRPr lang="pl-PL" altLang="pl-PL" sz="1800">
                <a:solidFill>
                  <a:schemeClr val="tx1"/>
                </a:solidFill>
              </a:endParaRPr>
            </a:p>
            <a:p>
              <a:r>
                <a:rPr lang="pl-PL" altLang="pl-PL" sz="1800">
                  <a:solidFill>
                    <a:schemeClr val="tx1"/>
                  </a:solidFill>
                </a:rPr>
                <a:t>95</a:t>
              </a:r>
            </a:p>
            <a:p>
              <a:endParaRPr lang="pl-PL" altLang="pl-PL" sz="1800">
                <a:solidFill>
                  <a:schemeClr val="tx1"/>
                </a:solidFill>
              </a:endParaRPr>
            </a:p>
          </p:txBody>
        </p:sp>
        <p:sp>
          <p:nvSpPr>
            <p:cNvPr id="24589" name="Text Box 12"/>
            <p:cNvSpPr txBox="1">
              <a:spLocks noChangeArrowheads="1"/>
            </p:cNvSpPr>
            <p:nvPr/>
          </p:nvSpPr>
          <p:spPr bwMode="auto">
            <a:xfrm>
              <a:off x="3683" y="1525"/>
              <a:ext cx="940" cy="2661"/>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b="1">
                  <a:solidFill>
                    <a:schemeClr val="tx1"/>
                  </a:solidFill>
                </a:rPr>
                <a:t>Marzec</a:t>
              </a:r>
              <a:endParaRPr lang="pl-PL" altLang="pl-PL" sz="1800">
                <a:solidFill>
                  <a:schemeClr val="tx1"/>
                </a:solidFill>
              </a:endParaRPr>
            </a:p>
            <a:p>
              <a:r>
                <a:rPr lang="pl-PL" altLang="pl-PL" sz="1800">
                  <a:solidFill>
                    <a:schemeClr val="tx1"/>
                  </a:solidFill>
                </a:rPr>
                <a:t>PoSz   DoKo</a:t>
              </a:r>
            </a:p>
            <a:p>
              <a:r>
                <a:rPr lang="pl-PL" altLang="pl-PL" sz="1800">
                  <a:solidFill>
                    <a:schemeClr val="tx1"/>
                  </a:solidFill>
                </a:rPr>
                <a:t>WwO  SumW</a:t>
              </a:r>
            </a:p>
            <a:p>
              <a:endParaRPr lang="pl-PL" altLang="pl-PL" sz="1800">
                <a:solidFill>
                  <a:schemeClr val="tx1"/>
                </a:solidFill>
              </a:endParaRPr>
            </a:p>
            <a:p>
              <a:r>
                <a:rPr lang="pl-PL" altLang="pl-PL" sz="1800">
                  <a:solidFill>
                    <a:schemeClr val="tx1"/>
                  </a:solidFill>
                </a:rPr>
                <a:t>30	0</a:t>
              </a:r>
            </a:p>
            <a:p>
              <a:r>
                <a:rPr lang="pl-PL" altLang="pl-PL" sz="1800">
                  <a:solidFill>
                    <a:schemeClr val="tx1"/>
                  </a:solidFill>
                </a:rPr>
                <a:t>0	30</a:t>
              </a:r>
            </a:p>
            <a:p>
              <a:endParaRPr lang="pl-PL" altLang="pl-PL" sz="1800">
                <a:solidFill>
                  <a:schemeClr val="tx1"/>
                </a:solidFill>
              </a:endParaRPr>
            </a:p>
            <a:p>
              <a:r>
                <a:rPr lang="pl-PL" altLang="pl-PL" sz="1800">
                  <a:solidFill>
                    <a:schemeClr val="tx1"/>
                  </a:solidFill>
                </a:rPr>
                <a:t>40	0</a:t>
              </a:r>
            </a:p>
            <a:p>
              <a:r>
                <a:rPr lang="pl-PL" altLang="pl-PL" sz="1800">
                  <a:solidFill>
                    <a:schemeClr val="tx1"/>
                  </a:solidFill>
                </a:rPr>
                <a:t>5	40</a:t>
              </a:r>
            </a:p>
            <a:p>
              <a:endParaRPr lang="pl-PL" altLang="pl-PL" sz="1800">
                <a:solidFill>
                  <a:schemeClr val="tx1"/>
                </a:solidFill>
              </a:endParaRPr>
            </a:p>
            <a:p>
              <a:r>
                <a:rPr lang="pl-PL" altLang="pl-PL" sz="1800">
                  <a:solidFill>
                    <a:schemeClr val="tx1"/>
                  </a:solidFill>
                </a:rPr>
                <a:t>25	0</a:t>
              </a:r>
            </a:p>
            <a:p>
              <a:r>
                <a:rPr lang="pl-PL" altLang="pl-PL" sz="1800">
                  <a:solidFill>
                    <a:schemeClr val="tx1"/>
                  </a:solidFill>
                </a:rPr>
                <a:t>15	25</a:t>
              </a:r>
            </a:p>
            <a:p>
              <a:endParaRPr lang="pl-PL" altLang="pl-PL" sz="1800">
                <a:solidFill>
                  <a:schemeClr val="tx1"/>
                </a:solidFill>
              </a:endParaRPr>
            </a:p>
            <a:p>
              <a:r>
                <a:rPr lang="pl-PL" altLang="pl-PL" sz="1800">
                  <a:solidFill>
                    <a:schemeClr val="tx1"/>
                  </a:solidFill>
                </a:rPr>
                <a:t>95	0</a:t>
              </a:r>
            </a:p>
            <a:p>
              <a:r>
                <a:rPr lang="pl-PL" altLang="pl-PL" sz="1800">
                  <a:solidFill>
                    <a:schemeClr val="tx1"/>
                  </a:solidFill>
                </a:rPr>
                <a:t>20	95</a:t>
              </a:r>
            </a:p>
          </p:txBody>
        </p:sp>
        <p:sp>
          <p:nvSpPr>
            <p:cNvPr id="24590" name="Line 13"/>
            <p:cNvSpPr>
              <a:spLocks noChangeShapeType="1"/>
            </p:cNvSpPr>
            <p:nvPr/>
          </p:nvSpPr>
          <p:spPr bwMode="auto">
            <a:xfrm>
              <a:off x="366" y="2160"/>
              <a:ext cx="4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1" name="Line 14"/>
            <p:cNvSpPr>
              <a:spLocks noChangeShapeType="1"/>
            </p:cNvSpPr>
            <p:nvPr/>
          </p:nvSpPr>
          <p:spPr bwMode="auto">
            <a:xfrm>
              <a:off x="366" y="2693"/>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2" name="Line 15"/>
            <p:cNvSpPr>
              <a:spLocks noChangeShapeType="1"/>
            </p:cNvSpPr>
            <p:nvPr/>
          </p:nvSpPr>
          <p:spPr bwMode="auto">
            <a:xfrm>
              <a:off x="366" y="3193"/>
              <a:ext cx="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3" name="Line 16"/>
            <p:cNvSpPr>
              <a:spLocks noChangeShapeType="1"/>
            </p:cNvSpPr>
            <p:nvPr/>
          </p:nvSpPr>
          <p:spPr bwMode="auto">
            <a:xfrm>
              <a:off x="366" y="3734"/>
              <a:ext cx="4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grpSp>
      <p:sp>
        <p:nvSpPr>
          <p:cNvPr id="24582" name="Text Box 17"/>
          <p:cNvSpPr txBox="1">
            <a:spLocks noChangeArrowheads="1"/>
          </p:cNvSpPr>
          <p:nvPr/>
        </p:nvSpPr>
        <p:spPr bwMode="auto">
          <a:xfrm>
            <a:off x="4194175" y="5930900"/>
            <a:ext cx="347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DoKo - wydatki pozostałe do dońca</a:t>
            </a:r>
          </a:p>
          <a:p>
            <a:r>
              <a:rPr lang="pl-PL" altLang="pl-PL" sz="1800"/>
              <a:t>SumW - wydatki sumaryczne</a:t>
            </a:r>
            <a:endParaRPr lang="pl-PL" alt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Metody raportowania - wykres postępu</a:t>
            </a:r>
          </a:p>
        </p:txBody>
      </p:sp>
      <p:sp>
        <p:nvSpPr>
          <p:cNvPr id="25603" name="Line 3"/>
          <p:cNvSpPr>
            <a:spLocks noChangeShapeType="1"/>
          </p:cNvSpPr>
          <p:nvPr/>
        </p:nvSpPr>
        <p:spPr bwMode="auto">
          <a:xfrm flipV="1">
            <a:off x="1273175" y="1763713"/>
            <a:ext cx="0" cy="3600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4" name="Line 4"/>
          <p:cNvSpPr>
            <a:spLocks noChangeShapeType="1"/>
          </p:cNvSpPr>
          <p:nvPr/>
        </p:nvSpPr>
        <p:spPr bwMode="auto">
          <a:xfrm>
            <a:off x="1273175" y="5340350"/>
            <a:ext cx="6680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5" name="Line 5"/>
          <p:cNvSpPr>
            <a:spLocks noChangeShapeType="1"/>
          </p:cNvSpPr>
          <p:nvPr/>
        </p:nvSpPr>
        <p:spPr bwMode="auto">
          <a:xfrm>
            <a:off x="2424113" y="5297488"/>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6" name="Line 6"/>
          <p:cNvSpPr>
            <a:spLocks noChangeShapeType="1"/>
          </p:cNvSpPr>
          <p:nvPr/>
        </p:nvSpPr>
        <p:spPr bwMode="auto">
          <a:xfrm>
            <a:off x="3603625" y="5297488"/>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7" name="Line 7"/>
          <p:cNvSpPr>
            <a:spLocks noChangeShapeType="1"/>
          </p:cNvSpPr>
          <p:nvPr/>
        </p:nvSpPr>
        <p:spPr bwMode="auto">
          <a:xfrm>
            <a:off x="4741863" y="5297488"/>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8" name="Line 8"/>
          <p:cNvSpPr>
            <a:spLocks noChangeShapeType="1"/>
          </p:cNvSpPr>
          <p:nvPr/>
        </p:nvSpPr>
        <p:spPr bwMode="auto">
          <a:xfrm>
            <a:off x="5929313" y="5297488"/>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09" name="Text Box 9"/>
          <p:cNvSpPr txBox="1">
            <a:spLocks noChangeArrowheads="1"/>
          </p:cNvSpPr>
          <p:nvPr/>
        </p:nvSpPr>
        <p:spPr bwMode="auto">
          <a:xfrm>
            <a:off x="1489075" y="5427663"/>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Styczeń</a:t>
            </a:r>
          </a:p>
        </p:txBody>
      </p:sp>
      <p:sp>
        <p:nvSpPr>
          <p:cNvPr id="25610" name="Text Box 10"/>
          <p:cNvSpPr txBox="1">
            <a:spLocks noChangeArrowheads="1"/>
          </p:cNvSpPr>
          <p:nvPr/>
        </p:nvSpPr>
        <p:spPr bwMode="auto">
          <a:xfrm>
            <a:off x="2735263" y="542766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Luty</a:t>
            </a:r>
          </a:p>
        </p:txBody>
      </p:sp>
      <p:sp>
        <p:nvSpPr>
          <p:cNvPr id="25611" name="Text Box 11"/>
          <p:cNvSpPr txBox="1">
            <a:spLocks noChangeArrowheads="1"/>
          </p:cNvSpPr>
          <p:nvPr/>
        </p:nvSpPr>
        <p:spPr bwMode="auto">
          <a:xfrm>
            <a:off x="3836988" y="542766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Marzec</a:t>
            </a:r>
          </a:p>
        </p:txBody>
      </p:sp>
      <p:sp>
        <p:nvSpPr>
          <p:cNvPr id="25612" name="Text Box 12"/>
          <p:cNvSpPr txBox="1">
            <a:spLocks noChangeArrowheads="1"/>
          </p:cNvSpPr>
          <p:nvPr/>
        </p:nvSpPr>
        <p:spPr bwMode="auto">
          <a:xfrm>
            <a:off x="4872038" y="542766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Kwiecień</a:t>
            </a:r>
          </a:p>
        </p:txBody>
      </p:sp>
      <p:sp>
        <p:nvSpPr>
          <p:cNvPr id="25613" name="Text Box 13"/>
          <p:cNvSpPr txBox="1">
            <a:spLocks noChangeArrowheads="1"/>
          </p:cNvSpPr>
          <p:nvPr/>
        </p:nvSpPr>
        <p:spPr bwMode="auto">
          <a:xfrm>
            <a:off x="7724775" y="53578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miesiąc</a:t>
            </a:r>
          </a:p>
        </p:txBody>
      </p:sp>
      <p:sp>
        <p:nvSpPr>
          <p:cNvPr id="25614" name="Line 14"/>
          <p:cNvSpPr>
            <a:spLocks noChangeShapeType="1"/>
          </p:cNvSpPr>
          <p:nvPr/>
        </p:nvSpPr>
        <p:spPr bwMode="auto">
          <a:xfrm>
            <a:off x="1235075" y="4622800"/>
            <a:ext cx="1000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5" name="Line 15"/>
          <p:cNvSpPr>
            <a:spLocks noChangeShapeType="1"/>
          </p:cNvSpPr>
          <p:nvPr/>
        </p:nvSpPr>
        <p:spPr bwMode="auto">
          <a:xfrm>
            <a:off x="1235075" y="2449513"/>
            <a:ext cx="1000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6" name="Line 16"/>
          <p:cNvSpPr>
            <a:spLocks noChangeShapeType="1"/>
          </p:cNvSpPr>
          <p:nvPr/>
        </p:nvSpPr>
        <p:spPr bwMode="auto">
          <a:xfrm>
            <a:off x="1235075" y="3133725"/>
            <a:ext cx="1000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7" name="Line 17"/>
          <p:cNvSpPr>
            <a:spLocks noChangeShapeType="1"/>
          </p:cNvSpPr>
          <p:nvPr/>
        </p:nvSpPr>
        <p:spPr bwMode="auto">
          <a:xfrm>
            <a:off x="1235075" y="3867150"/>
            <a:ext cx="1000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18" name="Text Box 18"/>
          <p:cNvSpPr txBox="1">
            <a:spLocks noChangeArrowheads="1"/>
          </p:cNvSpPr>
          <p:nvPr/>
        </p:nvSpPr>
        <p:spPr bwMode="auto">
          <a:xfrm>
            <a:off x="877888" y="43926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25</a:t>
            </a:r>
          </a:p>
        </p:txBody>
      </p:sp>
      <p:sp>
        <p:nvSpPr>
          <p:cNvPr id="25619" name="Text Box 19"/>
          <p:cNvSpPr txBox="1">
            <a:spLocks noChangeArrowheads="1"/>
          </p:cNvSpPr>
          <p:nvPr/>
        </p:nvSpPr>
        <p:spPr bwMode="auto">
          <a:xfrm>
            <a:off x="877888" y="367506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50</a:t>
            </a:r>
          </a:p>
        </p:txBody>
      </p:sp>
      <p:sp>
        <p:nvSpPr>
          <p:cNvPr id="25620" name="Text Box 20"/>
          <p:cNvSpPr txBox="1">
            <a:spLocks noChangeArrowheads="1"/>
          </p:cNvSpPr>
          <p:nvPr/>
        </p:nvSpPr>
        <p:spPr bwMode="auto">
          <a:xfrm>
            <a:off x="877888" y="2970213"/>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75</a:t>
            </a:r>
          </a:p>
        </p:txBody>
      </p:sp>
      <p:sp>
        <p:nvSpPr>
          <p:cNvPr id="25621" name="Text Box 21"/>
          <p:cNvSpPr txBox="1">
            <a:spLocks noChangeArrowheads="1"/>
          </p:cNvSpPr>
          <p:nvPr/>
        </p:nvSpPr>
        <p:spPr bwMode="auto">
          <a:xfrm>
            <a:off x="763588" y="2214563"/>
            <a:ext cx="52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100</a:t>
            </a:r>
          </a:p>
        </p:txBody>
      </p:sp>
      <p:sp>
        <p:nvSpPr>
          <p:cNvPr id="25622" name="Line 22"/>
          <p:cNvSpPr>
            <a:spLocks noChangeShapeType="1"/>
          </p:cNvSpPr>
          <p:nvPr/>
        </p:nvSpPr>
        <p:spPr bwMode="auto">
          <a:xfrm>
            <a:off x="1285875" y="4027488"/>
            <a:ext cx="11001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3" name="Line 23"/>
          <p:cNvSpPr>
            <a:spLocks noChangeShapeType="1"/>
          </p:cNvSpPr>
          <p:nvPr/>
        </p:nvSpPr>
        <p:spPr bwMode="auto">
          <a:xfrm flipV="1">
            <a:off x="2386013" y="3694113"/>
            <a:ext cx="0" cy="3333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4" name="Line 24"/>
          <p:cNvSpPr>
            <a:spLocks noChangeShapeType="1"/>
          </p:cNvSpPr>
          <p:nvPr/>
        </p:nvSpPr>
        <p:spPr bwMode="auto">
          <a:xfrm>
            <a:off x="2386013" y="3694113"/>
            <a:ext cx="1063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5" name="Line 25"/>
          <p:cNvSpPr>
            <a:spLocks noChangeShapeType="1"/>
          </p:cNvSpPr>
          <p:nvPr/>
        </p:nvSpPr>
        <p:spPr bwMode="auto">
          <a:xfrm flipV="1">
            <a:off x="3462338" y="3162300"/>
            <a:ext cx="0" cy="531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6" name="Line 26"/>
          <p:cNvSpPr>
            <a:spLocks noChangeShapeType="1"/>
          </p:cNvSpPr>
          <p:nvPr/>
        </p:nvSpPr>
        <p:spPr bwMode="auto">
          <a:xfrm>
            <a:off x="3475038" y="3149600"/>
            <a:ext cx="10017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5627" name="Text Box 27"/>
          <p:cNvSpPr txBox="1">
            <a:spLocks noChangeArrowheads="1"/>
          </p:cNvSpPr>
          <p:nvPr/>
        </p:nvSpPr>
        <p:spPr bwMode="auto">
          <a:xfrm>
            <a:off x="1020763" y="14112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 zaawansowania</a:t>
            </a:r>
          </a:p>
        </p:txBody>
      </p:sp>
      <p:sp>
        <p:nvSpPr>
          <p:cNvPr id="25628" name="Text Box 28"/>
          <p:cNvSpPr txBox="1">
            <a:spLocks noChangeArrowheads="1"/>
          </p:cNvSpPr>
          <p:nvPr/>
        </p:nvSpPr>
        <p:spPr bwMode="auto">
          <a:xfrm>
            <a:off x="5672138" y="1808163"/>
            <a:ext cx="1714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Faza wymagań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Narzędzia do zarządzania projektem</a:t>
            </a:r>
          </a:p>
        </p:txBody>
      </p:sp>
      <p:sp>
        <p:nvSpPr>
          <p:cNvPr id="26627" name="Text Box 3"/>
          <p:cNvSpPr txBox="1">
            <a:spLocks noChangeArrowheads="1"/>
          </p:cNvSpPr>
          <p:nvPr/>
        </p:nvSpPr>
        <p:spPr bwMode="auto">
          <a:xfrm>
            <a:off x="538163" y="1206500"/>
            <a:ext cx="8448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Rozliczne narzędzia i metody do planowania, analizy ryzyka, raportowania i wspomagania procesu wytwarzania.</a:t>
            </a:r>
          </a:p>
        </p:txBody>
      </p:sp>
      <p:sp>
        <p:nvSpPr>
          <p:cNvPr id="26628" name="Text Box 4"/>
          <p:cNvSpPr txBox="1">
            <a:spLocks noChangeArrowheads="1"/>
          </p:cNvSpPr>
          <p:nvPr/>
        </p:nvSpPr>
        <p:spPr bwMode="auto">
          <a:xfrm>
            <a:off x="527050" y="2171700"/>
            <a:ext cx="7265988"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Wspomaganie (np. ze strony narzędzi CASE) m.in. dla:</a:t>
            </a:r>
          </a:p>
          <a:p>
            <a:pPr lvl="1">
              <a:buFontTx/>
              <a:buChar char="•"/>
            </a:pPr>
            <a:r>
              <a:rPr lang="pl-PL" altLang="pl-PL"/>
              <a:t> Zdefiniowania pakietów prac</a:t>
            </a:r>
          </a:p>
          <a:p>
            <a:pPr lvl="1">
              <a:buFontTx/>
              <a:buChar char="•"/>
            </a:pPr>
            <a:r>
              <a:rPr lang="pl-PL" altLang="pl-PL"/>
              <a:t> Zdefiniowania zasobów i ich dostępności</a:t>
            </a:r>
          </a:p>
          <a:p>
            <a:pPr lvl="1">
              <a:buFontTx/>
              <a:buChar char="•"/>
            </a:pPr>
            <a:r>
              <a:rPr lang="pl-PL" altLang="pl-PL"/>
              <a:t> Przypisania zasobów do pakietów prac</a:t>
            </a:r>
          </a:p>
          <a:p>
            <a:pPr lvl="1">
              <a:buFontTx/>
              <a:buChar char="•"/>
            </a:pPr>
            <a:r>
              <a:rPr lang="pl-PL" altLang="pl-PL"/>
              <a:t> Określenia czasu trwania pakietów prac</a:t>
            </a:r>
          </a:p>
          <a:p>
            <a:pPr lvl="1">
              <a:buFontTx/>
              <a:buChar char="•"/>
            </a:pPr>
            <a:r>
              <a:rPr lang="pl-PL" altLang="pl-PL"/>
              <a:t> Konstruowania sieci aktywności z użyciem metody PERT </a:t>
            </a:r>
          </a:p>
          <a:p>
            <a:pPr lvl="1">
              <a:buFontTx/>
              <a:buChar char="•"/>
            </a:pPr>
            <a:r>
              <a:rPr lang="pl-PL" altLang="pl-PL"/>
              <a:t> Ustalenia ścieżki krytycznej (najdłuższej) w sieci aktywności </a:t>
            </a:r>
          </a:p>
          <a:p>
            <a:pPr lvl="1">
              <a:buFontTx/>
              <a:buChar char="•"/>
            </a:pPr>
            <a:r>
              <a:rPr lang="pl-PL" altLang="pl-PL"/>
              <a:t> Zdefiniowania harmonogramu przy użyciu diagramu Gantta.</a:t>
            </a:r>
          </a:p>
          <a:p>
            <a:pPr lvl="1">
              <a:buFontTx/>
              <a:buChar char="•"/>
            </a:pPr>
            <a:r>
              <a:rPr lang="pl-PL" altLang="pl-PL"/>
              <a:t> Obliczenie sumarycznej ilości wymaganych zasobów</a:t>
            </a:r>
          </a:p>
          <a:p>
            <a:pPr lvl="1">
              <a:buFontTx/>
              <a:buChar char="•"/>
            </a:pPr>
            <a:r>
              <a:rPr lang="pl-PL" altLang="pl-PL"/>
              <a:t> Ustalenia czasu trwania aktywności</a:t>
            </a:r>
          </a:p>
          <a:p>
            <a:pPr lvl="1">
              <a:buFontTx/>
              <a:buChar char="•"/>
            </a:pPr>
            <a:r>
              <a:rPr lang="pl-PL" altLang="pl-PL"/>
              <a:t> Podziału projektu na pod-projekty</a:t>
            </a:r>
          </a:p>
          <a:p>
            <a:pPr lvl="1">
              <a:buFontTx/>
              <a:buChar char="•"/>
            </a:pPr>
            <a:r>
              <a:rPr lang="pl-PL" altLang="pl-PL"/>
              <a:t> Modelowania procesów (definicji procedur i ich analiza)</a:t>
            </a:r>
          </a:p>
          <a:p>
            <a:pPr lvl="1">
              <a:buFontTx/>
              <a:buChar char="•"/>
            </a:pPr>
            <a:r>
              <a:rPr lang="pl-PL" altLang="pl-PL"/>
              <a:t> Estymacji kosztu, czasu, pracochłonności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pl-PL" altLang="pl-PL" smtClean="0"/>
              <a:t>Przykładowe pytania na egzamin</a:t>
            </a:r>
          </a:p>
        </p:txBody>
      </p:sp>
      <p:sp>
        <p:nvSpPr>
          <p:cNvPr id="27651" name="Rectangle 2"/>
          <p:cNvSpPr>
            <a:spLocks noChangeArrowheads="1"/>
          </p:cNvSpPr>
          <p:nvPr/>
        </p:nvSpPr>
        <p:spPr bwMode="auto">
          <a:xfrm>
            <a:off x="317500" y="914400"/>
            <a:ext cx="8747125"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228600" algn="l"/>
              </a:tabLst>
              <a:defRPr sz="2000">
                <a:solidFill>
                  <a:schemeClr val="tx2"/>
                </a:solidFill>
                <a:latin typeface="Times New Roman CE" panose="02020603050405020304" pitchFamily="18" charset="0"/>
              </a:defRPr>
            </a:lvl1pPr>
            <a:lvl2pPr marL="742950" indent="-285750">
              <a:tabLst>
                <a:tab pos="228600" algn="l"/>
              </a:tabLst>
              <a:defRPr sz="2000">
                <a:solidFill>
                  <a:schemeClr val="tx2"/>
                </a:solidFill>
                <a:latin typeface="Times New Roman CE" panose="02020603050405020304" pitchFamily="18" charset="0"/>
              </a:defRPr>
            </a:lvl2pPr>
            <a:lvl3pPr marL="1143000" indent="-228600">
              <a:tabLst>
                <a:tab pos="228600" algn="l"/>
              </a:tabLst>
              <a:defRPr sz="2000">
                <a:solidFill>
                  <a:schemeClr val="tx2"/>
                </a:solidFill>
                <a:latin typeface="Times New Roman CE" panose="02020603050405020304" pitchFamily="18" charset="0"/>
              </a:defRPr>
            </a:lvl3pPr>
            <a:lvl4pPr marL="1600200" indent="-228600">
              <a:tabLst>
                <a:tab pos="228600" algn="l"/>
              </a:tabLst>
              <a:defRPr sz="2000">
                <a:solidFill>
                  <a:schemeClr val="tx2"/>
                </a:solidFill>
                <a:latin typeface="Times New Roman CE" panose="02020603050405020304" pitchFamily="18" charset="0"/>
              </a:defRPr>
            </a:lvl4pPr>
            <a:lvl5pPr marL="2057400" indent="-228600">
              <a:tabLst>
                <a:tab pos="228600" algn="l"/>
              </a:tabLst>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9pPr>
          </a:lstStyle>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Jakie elementy zasobów można pomierzyć, jakie ich cechy mogą być mierzalne bezpośrednio?</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Omów</a:t>
            </a:r>
            <a:r>
              <a:rPr lang="pl-PL" altLang="pl-PL" sz="1800">
                <a:latin typeface="Times New Roman" panose="02020603050405020304" pitchFamily="18" charset="0"/>
                <a:cs typeface="Times New Roman" panose="02020603050405020304" pitchFamily="18" charset="0"/>
              </a:rPr>
              <a:t> </a:t>
            </a:r>
            <a:r>
              <a:rPr lang="en-GB" altLang="pl-PL" sz="1800">
                <a:latin typeface="Times New Roman" panose="02020603050405020304" pitchFamily="18" charset="0"/>
                <a:cs typeface="Times New Roman" panose="02020603050405020304" pitchFamily="18" charset="0"/>
              </a:rPr>
              <a:t>cel zarządzania konfiguracją oprogramowania.</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pl-PL" altLang="pl-PL" sz="1800">
                <a:latin typeface="Times New Roman" panose="02020603050405020304" pitchFamily="18" charset="0"/>
                <a:cs typeface="Times New Roman" panose="02020603050405020304" pitchFamily="18" charset="0"/>
              </a:rPr>
              <a:t>N</a:t>
            </a:r>
            <a:r>
              <a:rPr lang="en-GB" altLang="pl-PL" sz="1800">
                <a:latin typeface="Times New Roman" panose="02020603050405020304" pitchFamily="18" charset="0"/>
                <a:cs typeface="Times New Roman" panose="02020603050405020304" pitchFamily="18" charset="0"/>
              </a:rPr>
              <a:t>a czym polega metoda COCOMO i z jakich danych wejściowych korzysta</a:t>
            </a:r>
            <a:r>
              <a:rPr lang="pl-PL" altLang="pl-PL" sz="1800">
                <a:latin typeface="Times New Roman" panose="02020603050405020304" pitchFamily="18" charset="0"/>
                <a:cs typeface="Times New Roman" panose="02020603050405020304" pitchFamily="18" charset="0"/>
              </a:rPr>
              <a:t>?</a:t>
            </a:r>
            <a:r>
              <a:rPr lang="en-GB" altLang="pl-PL" sz="1800">
                <a:latin typeface="Times New Roman" panose="02020603050405020304" pitchFamily="18" charset="0"/>
                <a:cs typeface="Times New Roman" panose="02020603050405020304" pitchFamily="18" charset="0"/>
              </a:rPr>
              <a:t>.</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Jakie rodzaje zagrożeń mogą wystąpić w procesie zarządzania przedsięwzięciem programistycznym?</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Czym różni się metryka od pomiaru ?</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Wymień elementy projektu i oprogramowania, które powinny być przedmiotem zarządzania konfiguracją oprogramowania.</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Do czego wykorzystuje się metodę punktów funkcyjnych?</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W jaki sposób zarządzający przedsięwzięciem programistycznym powinni stawić czoła możliwym zagrożeniom?</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Czego mogą dotyczyć metryki oprogramowania? Podaj przykłady.</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Omów pojęcie </a:t>
            </a:r>
            <a:r>
              <a:rPr lang="en-GB" altLang="pl-PL" sz="1800" i="1">
                <a:latin typeface="Times New Roman" panose="02020603050405020304" pitchFamily="18" charset="0"/>
                <a:cs typeface="Times New Roman" panose="02020603050405020304" pitchFamily="18" charset="0"/>
              </a:rPr>
              <a:t>wersja</a:t>
            </a:r>
            <a:r>
              <a:rPr lang="en-GB" altLang="pl-PL" sz="1800">
                <a:latin typeface="Times New Roman" panose="02020603050405020304" pitchFamily="18" charset="0"/>
                <a:cs typeface="Times New Roman" panose="02020603050405020304" pitchFamily="18" charset="0"/>
              </a:rPr>
              <a:t>, związane z zarządzaniem konfiguracją oprogramowania.</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Omów, na czym polega metoda punktów funkcyjnych i z jakich danych wejściowych korzysta się w tej metodzie.</a:t>
            </a:r>
            <a:endParaRPr lang="pl-PL" altLang="pl-PL" sz="1400">
              <a:latin typeface="Times New Roman" panose="02020603050405020304" pitchFamily="18" charset="0"/>
              <a:cs typeface="Times New Roman" panose="02020603050405020304" pitchFamily="18" charset="0"/>
            </a:endParaRPr>
          </a:p>
          <a:p>
            <a:pPr>
              <a:spcAft>
                <a:spcPts val="600"/>
              </a:spcAft>
              <a:buFont typeface="Times New Roman" panose="02020603050405020304" pitchFamily="18" charset="0"/>
              <a:buAutoNum type="arabicPeriod"/>
            </a:pPr>
            <a:r>
              <a:rPr lang="en-GB" altLang="pl-PL" sz="1800">
                <a:latin typeface="Times New Roman" panose="02020603050405020304" pitchFamily="18" charset="0"/>
                <a:cs typeface="Times New Roman" panose="02020603050405020304" pitchFamily="18" charset="0"/>
              </a:rPr>
              <a:t>Na czym polega zarządzanie ryzykiem i jak jest w tym rola kierownika projektu?</a:t>
            </a:r>
            <a:endParaRPr lang="pl-PL" altLang="pl-PL"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ytuł 1"/>
          <p:cNvSpPr>
            <a:spLocks noGrp="1"/>
          </p:cNvSpPr>
          <p:nvPr>
            <p:ph type="title"/>
          </p:nvPr>
        </p:nvSpPr>
        <p:spPr/>
        <p:txBody>
          <a:bodyPr/>
          <a:lstStyle/>
          <a:p>
            <a:r>
              <a:rPr lang="pl-PL" altLang="pl-PL" smtClean="0"/>
              <a:t>Przykładowe pytania egzaminacyjne</a:t>
            </a:r>
          </a:p>
        </p:txBody>
      </p:sp>
      <p:sp>
        <p:nvSpPr>
          <p:cNvPr id="28675" name="Prostokąt 2"/>
          <p:cNvSpPr>
            <a:spLocks noChangeArrowheads="1"/>
          </p:cNvSpPr>
          <p:nvPr/>
        </p:nvSpPr>
        <p:spPr bwMode="auto">
          <a:xfrm>
            <a:off x="334963" y="1389063"/>
            <a:ext cx="8283575"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228600" algn="l"/>
              </a:tabLst>
              <a:defRPr sz="2000">
                <a:solidFill>
                  <a:schemeClr val="tx2"/>
                </a:solidFill>
                <a:latin typeface="Times New Roman CE" panose="02020603050405020304" pitchFamily="18" charset="0"/>
              </a:defRPr>
            </a:lvl1pPr>
            <a:lvl2pPr marL="742950" indent="-285750">
              <a:tabLst>
                <a:tab pos="228600" algn="l"/>
              </a:tabLst>
              <a:defRPr sz="2000">
                <a:solidFill>
                  <a:schemeClr val="tx2"/>
                </a:solidFill>
                <a:latin typeface="Times New Roman CE" panose="02020603050405020304" pitchFamily="18" charset="0"/>
              </a:defRPr>
            </a:lvl2pPr>
            <a:lvl3pPr marL="1143000" indent="-228600">
              <a:tabLst>
                <a:tab pos="228600" algn="l"/>
              </a:tabLst>
              <a:defRPr sz="2000">
                <a:solidFill>
                  <a:schemeClr val="tx2"/>
                </a:solidFill>
                <a:latin typeface="Times New Roman CE" panose="02020603050405020304" pitchFamily="18" charset="0"/>
              </a:defRPr>
            </a:lvl3pPr>
            <a:lvl4pPr marL="1600200" indent="-228600">
              <a:tabLst>
                <a:tab pos="228600" algn="l"/>
              </a:tabLst>
              <a:defRPr sz="2000">
                <a:solidFill>
                  <a:schemeClr val="tx2"/>
                </a:solidFill>
                <a:latin typeface="Times New Roman CE" panose="02020603050405020304" pitchFamily="18" charset="0"/>
              </a:defRPr>
            </a:lvl4pPr>
            <a:lvl5pPr marL="2057400" indent="-228600">
              <a:tabLst>
                <a:tab pos="228600" algn="l"/>
              </a:tabLst>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tabLst>
                <a:tab pos="228600" algn="l"/>
              </a:tabLst>
              <a:defRPr sz="2000">
                <a:solidFill>
                  <a:schemeClr val="tx2"/>
                </a:solidFill>
                <a:latin typeface="Times New Roman CE" panose="02020603050405020304" pitchFamily="18" charset="0"/>
              </a:defRPr>
            </a:lvl9pPr>
          </a:lstStyle>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Scharakteryzuj i porównaj model kaskadowy i model spiralny. Oceń wady i zalety obu tych modeli.</a:t>
            </a:r>
            <a:endParaRPr lang="pl-PL" altLang="pl-PL" sz="140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Jakie znasz algorytmiczne modele kosztów? Określ jaki rodzaj kosztów one liczą.</a:t>
            </a:r>
            <a:endParaRPr lang="pl-PL" altLang="pl-PL" sz="140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Krótko scharakteryzuj i porównaj wymagania funkcjonalne i niefunkcjonalne.</a:t>
            </a:r>
            <a:endParaRPr lang="pl-PL" altLang="pl-PL" sz="140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Jakie kryterium określa podział projektu na części, zaś oprogramowania na moduły? Krótko je omów.</a:t>
            </a:r>
            <a:endParaRPr lang="pl-PL" altLang="pl-PL" sz="140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Po co są transakcje w bazach danych?</a:t>
            </a:r>
            <a:endParaRPr lang="pl-PL" altLang="pl-PL" sz="140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eriod"/>
            </a:pPr>
            <a:r>
              <a:rPr lang="pl-PL" altLang="pl-PL">
                <a:latin typeface="Times New Roman" panose="02020603050405020304" pitchFamily="18" charset="0"/>
                <a:cs typeface="Times New Roman" panose="02020603050405020304" pitchFamily="18" charset="0"/>
              </a:rPr>
              <a:t>Co rozumiesz pod pojęciem konserwacja oprogramowania?</a:t>
            </a:r>
            <a:endParaRPr lang="pl-PL" altLang="pl-PL"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Kierownik projektu ...</a:t>
            </a:r>
          </a:p>
        </p:txBody>
      </p:sp>
      <p:sp>
        <p:nvSpPr>
          <p:cNvPr id="5123" name="Text Box 3"/>
          <p:cNvSpPr txBox="1">
            <a:spLocks noChangeArrowheads="1"/>
          </p:cNvSpPr>
          <p:nvPr/>
        </p:nvSpPr>
        <p:spPr bwMode="auto">
          <a:xfrm>
            <a:off x="896938" y="1106488"/>
            <a:ext cx="8047037"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pPr>
            <a:r>
              <a:rPr lang="pl-PL" altLang="pl-PL" b="1"/>
              <a:t>Tworzy Plan Zarządzania Projektem Programistycznym</a:t>
            </a:r>
          </a:p>
          <a:p>
            <a:pPr>
              <a:spcAft>
                <a:spcPct val="45000"/>
              </a:spcAft>
            </a:pPr>
            <a:r>
              <a:rPr lang="pl-PL" altLang="pl-PL" b="1"/>
              <a:t>Definiuje organizacyjne role i przypisuje do nich personel</a:t>
            </a:r>
          </a:p>
          <a:p>
            <a:pPr>
              <a:spcAft>
                <a:spcPct val="45000"/>
              </a:spcAft>
            </a:pPr>
            <a:r>
              <a:rPr lang="pl-PL" altLang="pl-PL" b="1"/>
              <a:t>Steruje projektem poprzez informowanie personelu o jego roli w ramach planu</a:t>
            </a:r>
          </a:p>
          <a:p>
            <a:pPr>
              <a:spcAft>
                <a:spcPct val="45000"/>
              </a:spcAft>
            </a:pPr>
            <a:r>
              <a:rPr lang="pl-PL" altLang="pl-PL" b="1"/>
              <a:t>Prowadzi projekt poprzez  podejmowanie głównych decyzji oraz przez motywowanie personelu do ich właściwego wykonywania</a:t>
            </a:r>
          </a:p>
          <a:p>
            <a:pPr>
              <a:spcAft>
                <a:spcPct val="45000"/>
              </a:spcAft>
            </a:pPr>
            <a:r>
              <a:rPr lang="pl-PL" altLang="pl-PL" b="1"/>
              <a:t>Monitoruje projekt poprzez pomiary postępu prac</a:t>
            </a:r>
          </a:p>
          <a:p>
            <a:pPr>
              <a:spcAft>
                <a:spcPct val="45000"/>
              </a:spcAft>
            </a:pPr>
            <a:r>
              <a:rPr lang="pl-PL" altLang="pl-PL" b="1"/>
              <a:t>Sprawozdaje postęp prac dla inicjalizatorów projektu i zwierzchnictwa</a:t>
            </a:r>
          </a:p>
        </p:txBody>
      </p:sp>
      <p:sp>
        <p:nvSpPr>
          <p:cNvPr id="5124" name="AutoShape 4"/>
          <p:cNvSpPr>
            <a:spLocks noChangeArrowheads="1"/>
          </p:cNvSpPr>
          <p:nvPr/>
        </p:nvSpPr>
        <p:spPr bwMode="auto">
          <a:xfrm>
            <a:off x="457200" y="1106488"/>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5" name="AutoShape 5"/>
          <p:cNvSpPr>
            <a:spLocks noChangeArrowheads="1"/>
          </p:cNvSpPr>
          <p:nvPr/>
        </p:nvSpPr>
        <p:spPr bwMode="auto">
          <a:xfrm>
            <a:off x="457200" y="2719388"/>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6" name="AutoShape 6"/>
          <p:cNvSpPr>
            <a:spLocks noChangeArrowheads="1"/>
          </p:cNvSpPr>
          <p:nvPr/>
        </p:nvSpPr>
        <p:spPr bwMode="auto">
          <a:xfrm>
            <a:off x="457200" y="392112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7" name="AutoShape 7"/>
          <p:cNvSpPr>
            <a:spLocks noChangeArrowheads="1"/>
          </p:cNvSpPr>
          <p:nvPr/>
        </p:nvSpPr>
        <p:spPr bwMode="auto">
          <a:xfrm>
            <a:off x="458788" y="1992313"/>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8" name="AutoShape 8"/>
          <p:cNvSpPr>
            <a:spLocks noChangeArrowheads="1"/>
          </p:cNvSpPr>
          <p:nvPr/>
        </p:nvSpPr>
        <p:spPr bwMode="auto">
          <a:xfrm>
            <a:off x="458788" y="3476625"/>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9" name="AutoShape 9"/>
          <p:cNvSpPr>
            <a:spLocks noChangeArrowheads="1"/>
          </p:cNvSpPr>
          <p:nvPr/>
        </p:nvSpPr>
        <p:spPr bwMode="auto">
          <a:xfrm>
            <a:off x="458788" y="1576388"/>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30" name="Text Box 10"/>
          <p:cNvSpPr txBox="1">
            <a:spLocks noChangeArrowheads="1"/>
          </p:cNvSpPr>
          <p:nvPr/>
        </p:nvSpPr>
        <p:spPr bwMode="auto">
          <a:xfrm>
            <a:off x="439738" y="4546600"/>
            <a:ext cx="8704262" cy="19335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Danymi wejściowymi dla Planu Zarządzania Projektem Programistycznym są standardy (wewnętrzne lub zewnętrzne) i wymagania użytkownika. Plan dotyczy:</a:t>
            </a:r>
          </a:p>
          <a:p>
            <a:pPr>
              <a:buFontTx/>
              <a:buChar char="•"/>
            </a:pPr>
            <a:r>
              <a:rPr lang="pl-PL" altLang="pl-PL"/>
              <a:t> zarządzania projektem,</a:t>
            </a:r>
          </a:p>
          <a:p>
            <a:pPr>
              <a:buFontTx/>
              <a:buChar char="•"/>
            </a:pPr>
            <a:r>
              <a:rPr lang="pl-PL" altLang="pl-PL"/>
              <a:t> zarządzania konfiguracją,</a:t>
            </a:r>
          </a:p>
          <a:p>
            <a:pPr>
              <a:buFontTx/>
              <a:buChar char="•"/>
            </a:pPr>
            <a:r>
              <a:rPr lang="pl-PL" altLang="pl-PL"/>
              <a:t> weryfikacji i walidacji,</a:t>
            </a:r>
          </a:p>
          <a:p>
            <a:pPr>
              <a:buFontTx/>
              <a:buChar char="•"/>
            </a:pPr>
            <a:r>
              <a:rPr lang="pl-PL" altLang="pl-PL"/>
              <a:t> zapewnienia jakości.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Cel i odpowiedzialność kierownika projektu</a:t>
            </a:r>
          </a:p>
        </p:txBody>
      </p:sp>
      <p:sp>
        <p:nvSpPr>
          <p:cNvPr id="6147" name="Text Box 3"/>
          <p:cNvSpPr txBox="1">
            <a:spLocks noChangeArrowheads="1"/>
          </p:cNvSpPr>
          <p:nvPr/>
        </p:nvSpPr>
        <p:spPr bwMode="auto">
          <a:xfrm>
            <a:off x="193675" y="1069975"/>
            <a:ext cx="8950325"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Celem</a:t>
            </a:r>
            <a:r>
              <a:rPr lang="pl-PL" altLang="pl-PL"/>
              <a:t> stojącym przed kierownikiem projektu jest dostarczenie produktu w wymaganym czasie, w ramach danego budżetu i posiadającego odpowiednią jakość.</a:t>
            </a:r>
          </a:p>
          <a:p>
            <a:endParaRPr lang="pl-PL" altLang="pl-PL" sz="1200"/>
          </a:p>
          <a:p>
            <a:pPr>
              <a:spcAft>
                <a:spcPct val="30000"/>
              </a:spcAft>
            </a:pPr>
            <a:r>
              <a:rPr lang="pl-PL" altLang="pl-PL" sz="2400" b="1"/>
              <a:t>Odpowiedzialność</a:t>
            </a:r>
            <a:r>
              <a:rPr lang="pl-PL" altLang="pl-PL"/>
              <a:t> kierownika projektu może zmieniać się w zależności od firmy i rodzaju projektu. Zawsze włącza </a:t>
            </a:r>
            <a:r>
              <a:rPr lang="pl-PL" altLang="pl-PL" b="1"/>
              <a:t>planowanie</a:t>
            </a:r>
            <a:r>
              <a:rPr lang="pl-PL" altLang="pl-PL"/>
              <a:t> i </a:t>
            </a:r>
            <a:r>
              <a:rPr lang="pl-PL" altLang="pl-PL" b="1"/>
              <a:t>prognozowanie</a:t>
            </a:r>
            <a:r>
              <a:rPr lang="pl-PL" altLang="pl-PL"/>
              <a:t>. </a:t>
            </a:r>
          </a:p>
        </p:txBody>
      </p:sp>
      <p:sp>
        <p:nvSpPr>
          <p:cNvPr id="6148" name="Text Box 4"/>
          <p:cNvSpPr txBox="1">
            <a:spLocks noChangeArrowheads="1"/>
          </p:cNvSpPr>
          <p:nvPr/>
        </p:nvSpPr>
        <p:spPr bwMode="auto">
          <a:xfrm>
            <a:off x="601663" y="2686050"/>
            <a:ext cx="82772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0000"/>
              </a:spcAft>
            </a:pPr>
            <a:r>
              <a:rPr lang="pl-PL" altLang="pl-PL" b="1"/>
              <a:t>Dodatkowe obszary odpowiedzialności</a:t>
            </a:r>
            <a:r>
              <a:rPr lang="pl-PL" altLang="pl-PL"/>
              <a:t>:</a:t>
            </a:r>
          </a:p>
          <a:p>
            <a:pPr>
              <a:spcAft>
                <a:spcPct val="30000"/>
              </a:spcAft>
            </a:pPr>
            <a:r>
              <a:rPr lang="pl-PL" altLang="pl-PL" b="1"/>
              <a:t>odpowiedzialność interpersonalna</a:t>
            </a:r>
            <a:r>
              <a:rPr lang="pl-PL" altLang="pl-PL"/>
              <a:t>: </a:t>
            </a:r>
            <a:r>
              <a:rPr lang="pl-PL" altLang="pl-PL" sz="1800"/>
              <a:t>prowadzenie zespołu, porozumiewanie się z inicjalizatorami, zwierzchnictwem i dostawcami, reprezentowanie projektu na formalnych posiedzeniach i prezentacjach;</a:t>
            </a:r>
          </a:p>
          <a:p>
            <a:pPr>
              <a:spcAft>
                <a:spcPct val="30000"/>
              </a:spcAft>
            </a:pPr>
            <a:r>
              <a:rPr lang="pl-PL" altLang="pl-PL" b="1"/>
              <a:t>odpowiedzialność za stan informacji</a:t>
            </a:r>
            <a:r>
              <a:rPr lang="pl-PL" altLang="pl-PL"/>
              <a:t>: </a:t>
            </a:r>
            <a:r>
              <a:rPr lang="pl-PL" altLang="pl-PL" sz="1800"/>
              <a:t>monitorowanie wydajności personelu, monitorowanie zgodności postępu prac z planem projektu, informowanie zespołu o bieżących zadaniach, informowanie inicjalizatorów i kierownictwa o stanie projektu.</a:t>
            </a:r>
          </a:p>
          <a:p>
            <a:pPr>
              <a:spcAft>
                <a:spcPct val="30000"/>
              </a:spcAft>
            </a:pPr>
            <a:r>
              <a:rPr lang="pl-PL" altLang="pl-PL" b="1"/>
              <a:t>odpowiedzialność decyzyjna</a:t>
            </a:r>
            <a:r>
              <a:rPr lang="pl-PL" altLang="pl-PL"/>
              <a:t>: </a:t>
            </a:r>
            <a:r>
              <a:rPr lang="pl-PL" altLang="pl-PL" sz="1800"/>
              <a:t>alokacja zasobów (np. budżetu) zgodnie z planem projektu, korekta alokacji zasobów, negocjacje z inicjalizatorem odnośnie interpretacji warunków kontraktu, negocjacje z zarządem firmy odnośnie zasobów (np. czasu komputerów), negocjacje z zespołem odnośnie zadań, rozstrzyganie wszelkich zakłóceń w toku projektu takich np. jak awaria sprzętu lub problemy z personelem.</a:t>
            </a:r>
          </a:p>
        </p:txBody>
      </p:sp>
      <p:sp>
        <p:nvSpPr>
          <p:cNvPr id="6149" name="AutoShape 5"/>
          <p:cNvSpPr>
            <a:spLocks noChangeArrowheads="1"/>
          </p:cNvSpPr>
          <p:nvPr/>
        </p:nvSpPr>
        <p:spPr bwMode="auto">
          <a:xfrm>
            <a:off x="168275" y="3111500"/>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0" name="AutoShape 6"/>
          <p:cNvSpPr>
            <a:spLocks noChangeArrowheads="1"/>
          </p:cNvSpPr>
          <p:nvPr/>
        </p:nvSpPr>
        <p:spPr bwMode="auto">
          <a:xfrm>
            <a:off x="166688" y="4956175"/>
            <a:ext cx="354012"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6151" name="AutoShape 7"/>
          <p:cNvSpPr>
            <a:spLocks noChangeArrowheads="1"/>
          </p:cNvSpPr>
          <p:nvPr/>
        </p:nvSpPr>
        <p:spPr bwMode="auto">
          <a:xfrm>
            <a:off x="168275" y="4041775"/>
            <a:ext cx="354013" cy="412750"/>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Interfejsy projektu</a:t>
            </a:r>
          </a:p>
        </p:txBody>
      </p:sp>
      <p:sp>
        <p:nvSpPr>
          <p:cNvPr id="7171" name="Text Box 3"/>
          <p:cNvSpPr txBox="1">
            <a:spLocks noChangeArrowheads="1"/>
          </p:cNvSpPr>
          <p:nvPr/>
        </p:nvSpPr>
        <p:spPr bwMode="auto">
          <a:xfrm>
            <a:off x="412750" y="931863"/>
            <a:ext cx="87312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Kierownik projektu musi zidentyfikować i udokumentować </a:t>
            </a:r>
            <a:r>
              <a:rPr lang="pl-PL" altLang="pl-PL" b="1"/>
              <a:t>grupy ludzi</a:t>
            </a:r>
            <a:r>
              <a:rPr lang="pl-PL" altLang="pl-PL"/>
              <a:t> (interfejsy projektu), którzy są lub mogą być związani z projektem. Ludzie ci mogą pochodzić z wnętrza lub z zewnętrz firmy.</a:t>
            </a:r>
          </a:p>
          <a:p>
            <a:endParaRPr lang="pl-PL" altLang="pl-PL" sz="1000"/>
          </a:p>
          <a:p>
            <a:r>
              <a:rPr lang="pl-PL" altLang="pl-PL" b="1"/>
              <a:t>Rodzaje interfejsów</a:t>
            </a:r>
            <a:r>
              <a:rPr lang="pl-PL" altLang="pl-PL"/>
              <a:t>:</a:t>
            </a:r>
          </a:p>
          <a:p>
            <a:pPr>
              <a:buFontTx/>
              <a:buChar char="•"/>
            </a:pPr>
            <a:r>
              <a:rPr lang="pl-PL" altLang="pl-PL"/>
              <a:t> inicjalizatorzy,</a:t>
            </a:r>
          </a:p>
          <a:p>
            <a:pPr>
              <a:buFontTx/>
              <a:buChar char="•"/>
            </a:pPr>
            <a:r>
              <a:rPr lang="pl-PL" altLang="pl-PL"/>
              <a:t> użytkownicy końcowi,</a:t>
            </a:r>
          </a:p>
          <a:p>
            <a:pPr>
              <a:buFontTx/>
              <a:buChar char="•"/>
            </a:pPr>
            <a:r>
              <a:rPr lang="pl-PL" altLang="pl-PL"/>
              <a:t> dostawcy,</a:t>
            </a:r>
          </a:p>
          <a:p>
            <a:pPr>
              <a:buFontTx/>
              <a:buChar char="•"/>
            </a:pPr>
            <a:r>
              <a:rPr lang="pl-PL" altLang="pl-PL"/>
              <a:t> podwykonawcy,</a:t>
            </a:r>
          </a:p>
          <a:p>
            <a:pPr>
              <a:buFontTx/>
              <a:buChar char="•"/>
            </a:pPr>
            <a:r>
              <a:rPr lang="pl-PL" altLang="pl-PL"/>
              <a:t> główny wykonawca (nadwykonawca),</a:t>
            </a:r>
          </a:p>
          <a:p>
            <a:pPr>
              <a:buFontTx/>
              <a:buChar char="•"/>
            </a:pPr>
            <a:r>
              <a:rPr lang="pl-PL" altLang="pl-PL"/>
              <a:t> wytwórcy innych podsystemów danego systemu.</a:t>
            </a:r>
          </a:p>
        </p:txBody>
      </p:sp>
      <p:sp>
        <p:nvSpPr>
          <p:cNvPr id="7172" name="Text Box 4"/>
          <p:cNvSpPr txBox="1">
            <a:spLocks noChangeArrowheads="1"/>
          </p:cNvSpPr>
          <p:nvPr/>
        </p:nvSpPr>
        <p:spPr bwMode="auto">
          <a:xfrm>
            <a:off x="439738" y="4335463"/>
            <a:ext cx="8691562" cy="22383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Zdefiniowanie zewnętrznych interfejsów oznacza:</a:t>
            </a:r>
          </a:p>
          <a:p>
            <a:pPr>
              <a:buFontTx/>
              <a:buChar char="•"/>
            </a:pPr>
            <a:r>
              <a:rPr lang="pl-PL" altLang="pl-PL"/>
              <a:t> pojedynczy, nazwany punkt kontaktowy zespołu projektowego z każdą zewnętrzną grupą;</a:t>
            </a:r>
          </a:p>
          <a:p>
            <a:pPr>
              <a:buFontTx/>
              <a:buChar char="•"/>
            </a:pPr>
            <a:r>
              <a:rPr lang="pl-PL" altLang="pl-PL"/>
              <a:t> zredukowanie kanału przesyłania informacji pomiędzy zespołem a każdą zewnętrzną grupą do możliwie minimalnej liczby osób;</a:t>
            </a:r>
          </a:p>
          <a:p>
            <a:pPr>
              <a:buFontTx/>
              <a:buChar char="•"/>
            </a:pPr>
            <a:r>
              <a:rPr lang="pl-PL" altLang="pl-PL"/>
              <a:t> żaden z członków zespołu projektowego nie może kontaktować się z więcej niż siedmioma grupami („reguła siedmiu”).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Planowanie projektu</a:t>
            </a:r>
          </a:p>
        </p:txBody>
      </p:sp>
      <p:sp>
        <p:nvSpPr>
          <p:cNvPr id="8195" name="Text Box 3"/>
          <p:cNvSpPr txBox="1">
            <a:spLocks noChangeArrowheads="1"/>
          </p:cNvSpPr>
          <p:nvPr/>
        </p:nvSpPr>
        <p:spPr bwMode="auto">
          <a:xfrm>
            <a:off x="74613" y="1033463"/>
            <a:ext cx="9007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Niezależnie od rozmiaru projektu, dobre planowanie jest istotne dla jego sukcesu.</a:t>
            </a:r>
          </a:p>
        </p:txBody>
      </p:sp>
      <p:sp>
        <p:nvSpPr>
          <p:cNvPr id="8196" name="Text Box 4"/>
          <p:cNvSpPr txBox="1">
            <a:spLocks noChangeArrowheads="1"/>
          </p:cNvSpPr>
          <p:nvPr/>
        </p:nvSpPr>
        <p:spPr bwMode="auto">
          <a:xfrm>
            <a:off x="1430338" y="1700213"/>
            <a:ext cx="51435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pPr>
            <a:r>
              <a:rPr lang="pl-PL" altLang="pl-PL" b="1"/>
              <a:t>Główne aktywności w planowaniu:</a:t>
            </a:r>
          </a:p>
          <a:p>
            <a:pPr>
              <a:spcAft>
                <a:spcPct val="45000"/>
              </a:spcAft>
            </a:pPr>
            <a:r>
              <a:rPr lang="pl-PL" altLang="pl-PL"/>
              <a:t>Zdefiniowanie produktów</a:t>
            </a:r>
          </a:p>
          <a:p>
            <a:pPr>
              <a:spcAft>
                <a:spcPct val="45000"/>
              </a:spcAft>
            </a:pPr>
            <a:r>
              <a:rPr lang="pl-PL" altLang="pl-PL"/>
              <a:t>Zdefiniowanie aktywności</a:t>
            </a:r>
          </a:p>
          <a:p>
            <a:pPr>
              <a:spcAft>
                <a:spcPct val="45000"/>
              </a:spcAft>
            </a:pPr>
            <a:r>
              <a:rPr lang="pl-PL" altLang="pl-PL"/>
              <a:t>Oszacowanie zasobów i czasów wykonania</a:t>
            </a:r>
          </a:p>
          <a:p>
            <a:pPr>
              <a:spcAft>
                <a:spcPct val="45000"/>
              </a:spcAft>
            </a:pPr>
            <a:r>
              <a:rPr lang="pl-PL" altLang="pl-PL"/>
              <a:t>Zdefiniowanie sieci aktywności (np. PERT)</a:t>
            </a:r>
          </a:p>
          <a:p>
            <a:pPr>
              <a:spcAft>
                <a:spcPct val="45000"/>
              </a:spcAft>
            </a:pPr>
            <a:r>
              <a:rPr lang="pl-PL" altLang="pl-PL"/>
              <a:t>Zdefiniowanie harmonogramu i kosztu ogólnego</a:t>
            </a:r>
          </a:p>
        </p:txBody>
      </p:sp>
      <p:sp>
        <p:nvSpPr>
          <p:cNvPr id="8197" name="Text Box 5"/>
          <p:cNvSpPr txBox="1">
            <a:spLocks noChangeArrowheads="1"/>
          </p:cNvSpPr>
          <p:nvPr/>
        </p:nvSpPr>
        <p:spPr bwMode="auto">
          <a:xfrm>
            <a:off x="328613" y="4832350"/>
            <a:ext cx="8661400" cy="1323975"/>
          </a:xfrm>
          <a:prstGeom prst="rect">
            <a:avLst/>
          </a:prstGeom>
          <a:solidFill>
            <a:srgbClr val="FFFFCC"/>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Proces planowania powinien być stosowany zarówno do całego projektu, jak i do każdej jego fazy. Każda czynność planowania powinna być powtarzana kilka razy aby uzyskać osiągalny plan. Z reguły konieczne są nawroty do poprzednich czynności.</a:t>
            </a:r>
          </a:p>
        </p:txBody>
      </p:sp>
      <p:sp>
        <p:nvSpPr>
          <p:cNvPr id="8198" name="AutoShape 6"/>
          <p:cNvSpPr>
            <a:spLocks noChangeArrowheads="1"/>
          </p:cNvSpPr>
          <p:nvPr/>
        </p:nvSpPr>
        <p:spPr bwMode="auto">
          <a:xfrm>
            <a:off x="1076325" y="221773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199" name="AutoShape 7"/>
          <p:cNvSpPr>
            <a:spLocks noChangeArrowheads="1"/>
          </p:cNvSpPr>
          <p:nvPr/>
        </p:nvSpPr>
        <p:spPr bwMode="auto">
          <a:xfrm>
            <a:off x="1076325" y="308451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0" name="AutoShape 8"/>
          <p:cNvSpPr>
            <a:spLocks noChangeArrowheads="1"/>
          </p:cNvSpPr>
          <p:nvPr/>
        </p:nvSpPr>
        <p:spPr bwMode="auto">
          <a:xfrm>
            <a:off x="1076325" y="350361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1" name="AutoShape 9"/>
          <p:cNvSpPr>
            <a:spLocks noChangeArrowheads="1"/>
          </p:cNvSpPr>
          <p:nvPr/>
        </p:nvSpPr>
        <p:spPr bwMode="auto">
          <a:xfrm>
            <a:off x="1076325" y="264636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8202" name="AutoShape 10"/>
          <p:cNvSpPr>
            <a:spLocks noChangeArrowheads="1"/>
          </p:cNvSpPr>
          <p:nvPr/>
        </p:nvSpPr>
        <p:spPr bwMode="auto">
          <a:xfrm>
            <a:off x="1076325" y="396081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Dane wejściowe do planowania projektu</a:t>
            </a:r>
          </a:p>
        </p:txBody>
      </p:sp>
      <p:sp>
        <p:nvSpPr>
          <p:cNvPr id="9219" name="Text Box 3"/>
          <p:cNvSpPr txBox="1">
            <a:spLocks noChangeArrowheads="1"/>
          </p:cNvSpPr>
          <p:nvPr/>
        </p:nvSpPr>
        <p:spPr bwMode="auto">
          <a:xfrm>
            <a:off x="638175" y="1385888"/>
            <a:ext cx="83312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pPr>
            <a:r>
              <a:rPr lang="pl-PL" altLang="pl-PL" b="1"/>
              <a:t>Dokument wymagań użytkownika, dokument wymagań na oprogramowanie, dokument projektu architektury systemu (zgodnie z fazą projektowania)</a:t>
            </a:r>
          </a:p>
          <a:p>
            <a:pPr>
              <a:spcAft>
                <a:spcPct val="45000"/>
              </a:spcAft>
            </a:pPr>
            <a:r>
              <a:rPr lang="pl-PL" altLang="pl-PL" b="1"/>
              <a:t>Standardy w zakresie oprogramowania dla produktów i procesów wytwarzania</a:t>
            </a:r>
          </a:p>
          <a:p>
            <a:pPr>
              <a:spcAft>
                <a:spcPct val="45000"/>
              </a:spcAft>
            </a:pPr>
            <a:r>
              <a:rPr lang="pl-PL" altLang="pl-PL" b="1"/>
              <a:t>Dane historyczne dla oszacowania zasobów i czasów trwania</a:t>
            </a:r>
          </a:p>
          <a:p>
            <a:pPr>
              <a:spcAft>
                <a:spcPct val="45000"/>
              </a:spcAft>
            </a:pPr>
            <a:r>
              <a:rPr lang="pl-PL" altLang="pl-PL" b="1"/>
              <a:t>Dane odnośnie kosztów związanych z dostawami zewnętrznymi</a:t>
            </a:r>
          </a:p>
          <a:p>
            <a:pPr>
              <a:spcAft>
                <a:spcPct val="45000"/>
              </a:spcAft>
            </a:pPr>
            <a:r>
              <a:rPr lang="pl-PL" altLang="pl-PL" b="1"/>
              <a:t>Dane odnośnie rozważanych czynników ryzyka</a:t>
            </a:r>
          </a:p>
          <a:p>
            <a:pPr>
              <a:spcAft>
                <a:spcPct val="45000"/>
              </a:spcAft>
            </a:pPr>
            <a:r>
              <a:rPr lang="pl-PL" altLang="pl-PL" b="1"/>
              <a:t>Dane odnośnie środowiska wykonania, takie jak opisy nowych technologii</a:t>
            </a:r>
          </a:p>
          <a:p>
            <a:pPr>
              <a:spcAft>
                <a:spcPct val="45000"/>
              </a:spcAft>
            </a:pPr>
            <a:r>
              <a:rPr lang="pl-PL" altLang="pl-PL" b="1"/>
              <a:t>Dane odnośnie ograniczeń czasowych, np. data dostarczenia produktu</a:t>
            </a:r>
          </a:p>
          <a:p>
            <a:pPr>
              <a:spcAft>
                <a:spcPct val="45000"/>
              </a:spcAft>
            </a:pPr>
            <a:r>
              <a:rPr lang="pl-PL" altLang="pl-PL" b="1"/>
              <a:t>Dane odnośnie ograniczeń zasobów, np. dostępność personelu</a:t>
            </a:r>
          </a:p>
        </p:txBody>
      </p:sp>
      <p:sp>
        <p:nvSpPr>
          <p:cNvPr id="9220" name="AutoShape 4"/>
          <p:cNvSpPr>
            <a:spLocks noChangeArrowheads="1"/>
          </p:cNvSpPr>
          <p:nvPr/>
        </p:nvSpPr>
        <p:spPr bwMode="auto">
          <a:xfrm>
            <a:off x="265113" y="1470025"/>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1" name="AutoShape 5"/>
          <p:cNvSpPr>
            <a:spLocks noChangeArrowheads="1"/>
          </p:cNvSpPr>
          <p:nvPr/>
        </p:nvSpPr>
        <p:spPr bwMode="auto">
          <a:xfrm>
            <a:off x="265113" y="2489200"/>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2" name="AutoShape 6"/>
          <p:cNvSpPr>
            <a:spLocks noChangeArrowheads="1"/>
          </p:cNvSpPr>
          <p:nvPr/>
        </p:nvSpPr>
        <p:spPr bwMode="auto">
          <a:xfrm>
            <a:off x="265113" y="5427663"/>
            <a:ext cx="315912"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3" name="AutoShape 7"/>
          <p:cNvSpPr>
            <a:spLocks noChangeArrowheads="1"/>
          </p:cNvSpPr>
          <p:nvPr/>
        </p:nvSpPr>
        <p:spPr bwMode="auto">
          <a:xfrm>
            <a:off x="266700" y="3251200"/>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4" name="AutoShape 8"/>
          <p:cNvSpPr>
            <a:spLocks noChangeArrowheads="1"/>
          </p:cNvSpPr>
          <p:nvPr/>
        </p:nvSpPr>
        <p:spPr bwMode="auto">
          <a:xfrm>
            <a:off x="266700" y="41179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5" name="AutoShape 9"/>
          <p:cNvSpPr>
            <a:spLocks noChangeArrowheads="1"/>
          </p:cNvSpPr>
          <p:nvPr/>
        </p:nvSpPr>
        <p:spPr bwMode="auto">
          <a:xfrm>
            <a:off x="266700" y="45370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6" name="AutoShape 10"/>
          <p:cNvSpPr>
            <a:spLocks noChangeArrowheads="1"/>
          </p:cNvSpPr>
          <p:nvPr/>
        </p:nvSpPr>
        <p:spPr bwMode="auto">
          <a:xfrm>
            <a:off x="266700" y="367982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9227" name="AutoShape 11"/>
          <p:cNvSpPr>
            <a:spLocks noChangeArrowheads="1"/>
          </p:cNvSpPr>
          <p:nvPr/>
        </p:nvSpPr>
        <p:spPr bwMode="auto">
          <a:xfrm>
            <a:off x="266700" y="49942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Zawartość Planu Zarządzania Projektem</a:t>
            </a:r>
          </a:p>
        </p:txBody>
      </p:sp>
      <p:sp>
        <p:nvSpPr>
          <p:cNvPr id="10243" name="Text Box 3"/>
          <p:cNvSpPr txBox="1">
            <a:spLocks noChangeArrowheads="1"/>
          </p:cNvSpPr>
          <p:nvPr/>
        </p:nvSpPr>
        <p:spPr bwMode="auto">
          <a:xfrm>
            <a:off x="674688" y="1169988"/>
            <a:ext cx="8469312"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pPr>
            <a:r>
              <a:rPr lang="pl-PL" altLang="pl-PL" b="1"/>
              <a:t>Definicje produktów</a:t>
            </a:r>
            <a:r>
              <a:rPr lang="pl-PL" altLang="pl-PL"/>
              <a:t>, które będą dostarczone (funkcje, fizyczne charakterystyki, nośnik, język opisu, język programowania).</a:t>
            </a:r>
          </a:p>
          <a:p>
            <a:pPr>
              <a:spcAft>
                <a:spcPct val="45000"/>
              </a:spcAft>
            </a:pPr>
            <a:r>
              <a:rPr lang="pl-PL" altLang="pl-PL" b="1"/>
              <a:t>Model procesów</a:t>
            </a:r>
            <a:r>
              <a:rPr lang="pl-PL" altLang="pl-PL"/>
              <a:t> definiujący podejście do cyklu życiowego oprogramowania oraz metod i narzędzi, które będą użyte (aktywności w rozwoju oprogramowania, wejścia i wyjścia każdej aktywności, role osób w każdej czynności, model (wodospadowy, przyrostowy, ewolucyjny, zwinny)). </a:t>
            </a:r>
          </a:p>
          <a:p>
            <a:pPr>
              <a:spcAft>
                <a:spcPct val="45000"/>
              </a:spcAft>
            </a:pPr>
            <a:r>
              <a:rPr lang="pl-PL" altLang="pl-PL" b="1"/>
              <a:t>Struktura prac</a:t>
            </a:r>
            <a:r>
              <a:rPr lang="pl-PL" altLang="pl-PL"/>
              <a:t> w postaci hierarchii czynności.</a:t>
            </a:r>
          </a:p>
          <a:p>
            <a:pPr>
              <a:spcAft>
                <a:spcPct val="45000"/>
              </a:spcAft>
            </a:pPr>
            <a:r>
              <a:rPr lang="pl-PL" altLang="pl-PL" b="1"/>
              <a:t>Organizacja projektu</a:t>
            </a:r>
            <a:r>
              <a:rPr lang="pl-PL" altLang="pl-PL"/>
              <a:t> definiująca role oraz związki sprawozdawczości.</a:t>
            </a:r>
          </a:p>
          <a:p>
            <a:pPr>
              <a:spcAft>
                <a:spcPct val="45000"/>
              </a:spcAft>
            </a:pPr>
            <a:r>
              <a:rPr lang="pl-PL" altLang="pl-PL" b="1"/>
              <a:t>Sieć aktywności</a:t>
            </a:r>
            <a:r>
              <a:rPr lang="pl-PL" altLang="pl-PL"/>
              <a:t> ustalająca kolejność i wzajemne uwarunkowanie czasowe prac.</a:t>
            </a:r>
          </a:p>
          <a:p>
            <a:pPr>
              <a:spcAft>
                <a:spcPct val="45000"/>
              </a:spcAft>
            </a:pPr>
            <a:r>
              <a:rPr lang="pl-PL" altLang="pl-PL" b="1"/>
              <a:t>Harmonogram projektu</a:t>
            </a:r>
            <a:r>
              <a:rPr lang="pl-PL" altLang="pl-PL"/>
              <a:t> określający początkowe i końcowe momenty poszczególnych prac.</a:t>
            </a:r>
          </a:p>
          <a:p>
            <a:pPr>
              <a:spcAft>
                <a:spcPct val="45000"/>
              </a:spcAft>
            </a:pPr>
            <a:r>
              <a:rPr lang="pl-PL" altLang="pl-PL" b="1"/>
              <a:t>Lista zasobów</a:t>
            </a:r>
            <a:r>
              <a:rPr lang="pl-PL" altLang="pl-PL"/>
              <a:t> wymaganych do realizacji projektu.</a:t>
            </a:r>
          </a:p>
          <a:p>
            <a:pPr>
              <a:spcAft>
                <a:spcPct val="45000"/>
              </a:spcAft>
            </a:pPr>
            <a:r>
              <a:rPr lang="pl-PL" altLang="pl-PL" b="1"/>
              <a:t>Estymacja kosztu</a:t>
            </a:r>
            <a:r>
              <a:rPr lang="pl-PL" altLang="pl-PL"/>
              <a:t>.</a:t>
            </a:r>
          </a:p>
        </p:txBody>
      </p:sp>
      <p:sp>
        <p:nvSpPr>
          <p:cNvPr id="10244" name="AutoShape 4"/>
          <p:cNvSpPr>
            <a:spLocks noChangeArrowheads="1"/>
          </p:cNvSpPr>
          <p:nvPr/>
        </p:nvSpPr>
        <p:spPr bwMode="auto">
          <a:xfrm>
            <a:off x="285750" y="123507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5" name="AutoShape 5"/>
          <p:cNvSpPr>
            <a:spLocks noChangeArrowheads="1"/>
          </p:cNvSpPr>
          <p:nvPr/>
        </p:nvSpPr>
        <p:spPr bwMode="auto">
          <a:xfrm>
            <a:off x="285750" y="198278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6" name="AutoShape 6"/>
          <p:cNvSpPr>
            <a:spLocks noChangeArrowheads="1"/>
          </p:cNvSpPr>
          <p:nvPr/>
        </p:nvSpPr>
        <p:spPr bwMode="auto">
          <a:xfrm>
            <a:off x="285750" y="585946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7"/>
          <p:cNvSpPr>
            <a:spLocks noChangeArrowheads="1"/>
          </p:cNvSpPr>
          <p:nvPr/>
        </p:nvSpPr>
        <p:spPr bwMode="auto">
          <a:xfrm>
            <a:off x="285750" y="3349625"/>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8" name="AutoShape 8"/>
          <p:cNvSpPr>
            <a:spLocks noChangeArrowheads="1"/>
          </p:cNvSpPr>
          <p:nvPr/>
        </p:nvSpPr>
        <p:spPr bwMode="auto">
          <a:xfrm>
            <a:off x="285750" y="4192588"/>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9" name="AutoShape 9"/>
          <p:cNvSpPr>
            <a:spLocks noChangeArrowheads="1"/>
          </p:cNvSpPr>
          <p:nvPr/>
        </p:nvSpPr>
        <p:spPr bwMode="auto">
          <a:xfrm>
            <a:off x="285750" y="4673600"/>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50" name="AutoShape 10"/>
          <p:cNvSpPr>
            <a:spLocks noChangeArrowheads="1"/>
          </p:cNvSpPr>
          <p:nvPr/>
        </p:nvSpPr>
        <p:spPr bwMode="auto">
          <a:xfrm>
            <a:off x="285750" y="3816350"/>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51" name="AutoShape 11"/>
          <p:cNvSpPr>
            <a:spLocks noChangeArrowheads="1"/>
          </p:cNvSpPr>
          <p:nvPr/>
        </p:nvSpPr>
        <p:spPr bwMode="auto">
          <a:xfrm>
            <a:off x="285750" y="5376863"/>
            <a:ext cx="315913" cy="29527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Dokument Planu Zarządzania Projektem</a:t>
            </a:r>
          </a:p>
        </p:txBody>
      </p:sp>
      <p:sp>
        <p:nvSpPr>
          <p:cNvPr id="11267" name="Text Box 3"/>
          <p:cNvSpPr txBox="1">
            <a:spLocks noChangeArrowheads="1"/>
          </p:cNvSpPr>
          <p:nvPr/>
        </p:nvSpPr>
        <p:spPr bwMode="auto">
          <a:xfrm>
            <a:off x="352425" y="920750"/>
            <a:ext cx="4711700" cy="119062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a - Streszczenie</a:t>
            </a:r>
          </a:p>
          <a:p>
            <a:r>
              <a:rPr lang="pl-PL" altLang="pl-PL" sz="1800"/>
              <a:t>b - Spis treści</a:t>
            </a:r>
          </a:p>
          <a:p>
            <a:r>
              <a:rPr lang="pl-PL" altLang="pl-PL" sz="1800"/>
              <a:t>c - Formularz statusu dokumentu</a:t>
            </a:r>
          </a:p>
          <a:p>
            <a:r>
              <a:rPr lang="pl-PL" altLang="pl-PL" sz="1800"/>
              <a:t>d - Zmiany w dokumencie od ostatniego wydania</a:t>
            </a:r>
          </a:p>
        </p:txBody>
      </p:sp>
      <p:sp>
        <p:nvSpPr>
          <p:cNvPr id="11268" name="Text Box 4"/>
          <p:cNvSpPr txBox="1">
            <a:spLocks noChangeArrowheads="1"/>
          </p:cNvSpPr>
          <p:nvPr/>
        </p:nvSpPr>
        <p:spPr bwMode="auto">
          <a:xfrm>
            <a:off x="279400" y="2357438"/>
            <a:ext cx="8864600" cy="39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pPr>
            <a:r>
              <a:rPr lang="pl-PL" altLang="pl-PL" b="1"/>
              <a:t>1  Wstęp </a:t>
            </a:r>
            <a:r>
              <a:rPr lang="pl-PL" altLang="pl-PL" sz="1800"/>
              <a:t>(krótkie omówienie, wyniki projektu, ewolucja planu zarządzania projektem, odsyłacze, definicje i akronimy)</a:t>
            </a:r>
          </a:p>
          <a:p>
            <a:pPr>
              <a:spcAft>
                <a:spcPct val="40000"/>
              </a:spcAft>
            </a:pPr>
            <a:r>
              <a:rPr lang="pl-PL" altLang="pl-PL" b="1"/>
              <a:t>2  Organizacja projektu </a:t>
            </a:r>
            <a:r>
              <a:rPr lang="pl-PL" altLang="pl-PL" sz="1800"/>
              <a:t>(model procesów, struktura organizacyjna, granice organizacyjne i interfejsy, odpowiedzialności uczestników projektu)</a:t>
            </a:r>
            <a:endParaRPr lang="pl-PL" altLang="pl-PL" b="1"/>
          </a:p>
          <a:p>
            <a:pPr>
              <a:spcAft>
                <a:spcPct val="40000"/>
              </a:spcAft>
            </a:pPr>
            <a:r>
              <a:rPr lang="pl-PL" altLang="pl-PL" b="1"/>
              <a:t>3  Procesy zarządzania </a:t>
            </a:r>
            <a:r>
              <a:rPr lang="pl-PL" altLang="pl-PL" sz="1800"/>
              <a:t>(cele i priorytety zarządzania, założenia, zależności i ograniczenia, zarządzanie ryzykiem, mechanizmy monitorowania i sterowania, plan personalny)</a:t>
            </a:r>
            <a:endParaRPr lang="pl-PL" altLang="pl-PL" b="1"/>
          </a:p>
          <a:p>
            <a:pPr>
              <a:spcAft>
                <a:spcPct val="40000"/>
              </a:spcAft>
            </a:pPr>
            <a:r>
              <a:rPr lang="pl-PL" altLang="pl-PL" b="1"/>
              <a:t>4  Procesy techniczne </a:t>
            </a:r>
            <a:r>
              <a:rPr lang="pl-PL" altLang="pl-PL" sz="1800"/>
              <a:t>(metody, narzędzia i techniki, dokumentacja oprogramowania, funkcje wspomagające projekt)</a:t>
            </a:r>
            <a:endParaRPr lang="pl-PL" altLang="pl-PL" b="1"/>
          </a:p>
          <a:p>
            <a:pPr>
              <a:spcAft>
                <a:spcPct val="40000"/>
              </a:spcAft>
            </a:pPr>
            <a:r>
              <a:rPr lang="pl-PL" altLang="pl-PL" b="1"/>
              <a:t>5  Pakiety prac, harmonogram i budżet </a:t>
            </a:r>
            <a:r>
              <a:rPr lang="pl-PL" altLang="pl-PL" sz="1800"/>
              <a:t>(pakiety prac, zależności pomiędzy pracami, wymagania odnośnie zasobów, alokacja budżetu i zasobów, harmonogram)</a:t>
            </a:r>
          </a:p>
          <a:p>
            <a:pPr>
              <a:spcAft>
                <a:spcPct val="40000"/>
              </a:spcAft>
            </a:pPr>
            <a:r>
              <a:rPr lang="pl-PL" altLang="pl-PL" b="1"/>
              <a:t>Dodatki</a:t>
            </a:r>
            <a:r>
              <a:rPr lang="pl-PL" altLang="pl-PL"/>
              <a:t>: </a:t>
            </a:r>
            <a:r>
              <a:rPr lang="pl-PL" altLang="pl-PL" sz="1800"/>
              <a:t>Materiał nie mieszczący się w powyższym wykazie treści</a:t>
            </a:r>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1470027847</TotalTime>
  <Pages>30</Pages>
  <Words>2512</Words>
  <Application>Microsoft Office PowerPoint</Application>
  <PresentationFormat>Pokaz na ekranie (4:3)</PresentationFormat>
  <Paragraphs>462</Paragraphs>
  <Slides>26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26</vt:i4>
      </vt:variant>
    </vt:vector>
  </HeadingPairs>
  <TitlesOfParts>
    <vt:vector size="31" baseType="lpstr">
      <vt:lpstr>Times New Roman CE</vt:lpstr>
      <vt:lpstr>Arial</vt:lpstr>
      <vt:lpstr>Times New Roman</vt:lpstr>
      <vt:lpstr>Monotype Sorts</vt:lpstr>
      <vt:lpstr>shadbarb.ppt</vt:lpstr>
      <vt:lpstr>Budowa i integracja  systemów informacyjnych</vt:lpstr>
      <vt:lpstr>Aktywności w zarządzaniu projektem</vt:lpstr>
      <vt:lpstr>Kierownik projektu ...</vt:lpstr>
      <vt:lpstr>Cel i odpowiedzialność kierownika projektu</vt:lpstr>
      <vt:lpstr>Interfejsy projektu</vt:lpstr>
      <vt:lpstr>Planowanie projektu</vt:lpstr>
      <vt:lpstr>Dane wejściowe do planowania projektu</vt:lpstr>
      <vt:lpstr>Zawartość Planu Zarządzania Projektem</vt:lpstr>
      <vt:lpstr>Dokument Planu Zarządzania Projektem</vt:lpstr>
      <vt:lpstr>Oszacowanie zasobów i czasu trwania</vt:lpstr>
      <vt:lpstr>Przykładowy diagram organizacji projektu</vt:lpstr>
      <vt:lpstr>Techniczne zarządzanie projektem</vt:lpstr>
      <vt:lpstr>Zarządzanie ryzykiem</vt:lpstr>
      <vt:lpstr>Czynniki ryzyka (1)</vt:lpstr>
      <vt:lpstr>Czynniki ryzyka (2)</vt:lpstr>
      <vt:lpstr>Tabela ryzyka</vt:lpstr>
      <vt:lpstr>Macierz ryzyka</vt:lpstr>
      <vt:lpstr>Pomiary procesów i produktów projektu</vt:lpstr>
      <vt:lpstr>Analiza celów i definiowanie metryk</vt:lpstr>
      <vt:lpstr>Metody estymacyjne</vt:lpstr>
      <vt:lpstr>Bieżące raportowanie </vt:lpstr>
      <vt:lpstr>Metody raportowania - tabela postępu prac</vt:lpstr>
      <vt:lpstr>Metody raportowania - wykres postępu</vt:lpstr>
      <vt:lpstr>Narzędzia do zarządzania projektem</vt:lpstr>
      <vt:lpstr>Przykładowe pytania na egzamin</vt:lpstr>
      <vt:lpstr>Przykładowe pytania egzaminacyjne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104</cp:revision>
  <cp:lastPrinted>1601-01-01T00:00:00Z</cp:lastPrinted>
  <dcterms:created xsi:type="dcterms:W3CDTF">1997-09-21T22:00:54Z</dcterms:created>
  <dcterms:modified xsi:type="dcterms:W3CDTF">2023-03-03T21:55:44Z</dcterms:modified>
</cp:coreProperties>
</file>