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Merriweather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3" Type="http://schemas.openxmlformats.org/officeDocument/2006/relationships/slide" Target="slides/slide9.xml"/><Relationship Id="rId39" Type="http://schemas.openxmlformats.org/officeDocument/2006/relationships/font" Target="fonts/Merriweather-boldItalic.fntdata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4" Type="http://schemas.openxmlformats.org/officeDocument/2006/relationships/font" Target="fonts/RobotoMono-italic.fntdata"/><Relationship Id="rId42" Type="http://schemas.openxmlformats.org/officeDocument/2006/relationships/customXml" Target="../customXml/item3.xml"/><Relationship Id="rId7" Type="http://schemas.openxmlformats.org/officeDocument/2006/relationships/slide" Target="slides/slide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Roboto-bold.fntdata"/><Relationship Id="rId16" Type="http://schemas.openxmlformats.org/officeDocument/2006/relationships/slide" Target="slides/slide12.xml"/><Relationship Id="rId41" Type="http://schemas.openxmlformats.org/officeDocument/2006/relationships/customXml" Target="../customXml/item2.xml"/><Relationship Id="rId24" Type="http://schemas.openxmlformats.org/officeDocument/2006/relationships/slide" Target="slides/slide20.xml"/><Relationship Id="rId1" Type="http://schemas.openxmlformats.org/officeDocument/2006/relationships/theme" Target="theme/theme2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font" Target="fonts/RobotoMono-regular.fntdata"/><Relationship Id="rId37" Type="http://schemas.openxmlformats.org/officeDocument/2006/relationships/font" Target="fonts/Merriweather-bold.fntdata"/><Relationship Id="rId40" Type="http://schemas.openxmlformats.org/officeDocument/2006/relationships/customXml" Target="../customXml/item1.xml"/><Relationship Id="rId23" Type="http://schemas.openxmlformats.org/officeDocument/2006/relationships/slide" Target="slides/slide19.xml"/><Relationship Id="rId28" Type="http://schemas.openxmlformats.org/officeDocument/2006/relationships/font" Target="fonts/Roboto-regular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font" Target="fonts/Merriweather-regular.fntdata"/><Relationship Id="rId31" Type="http://schemas.openxmlformats.org/officeDocument/2006/relationships/font" Target="fonts/Roboto-boldItalic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slide" Target="slides/slide23.xml"/><Relationship Id="rId30" Type="http://schemas.openxmlformats.org/officeDocument/2006/relationships/font" Target="fonts/Roboto-italic.fntdata"/><Relationship Id="rId35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1.xml"/><Relationship Id="rId25" Type="http://schemas.openxmlformats.org/officeDocument/2006/relationships/slide" Target="slides/slide21.xml"/><Relationship Id="rId33" Type="http://schemas.openxmlformats.org/officeDocument/2006/relationships/font" Target="fonts/RobotoMono-bold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8" Type="http://schemas.openxmlformats.org/officeDocument/2006/relationships/font" Target="fonts/Merriweath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b6cdb33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b6cdb33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b6cdb33b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b6cdb33b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602777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602777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b6cdb33b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b6cdb33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068c972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068c972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b6cdb33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b6cdb33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068c972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068c97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b6cdb33b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b6cdb33b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068c972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068c972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2566945a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2566945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b686bea7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b686bea7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068c972a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068c972a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b6cdb33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b6cdb33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ed32f00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ed32f00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0072f70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0072f70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ffb0c94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ffb0c94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b6cdb33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b6cdb33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b6cdb33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b6cdb33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2566945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2566945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b6cdb33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b6cdb3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b6cdb33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b6cdb33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05d330f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05d330f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otlinlang.org/docs/reference/null-safety.html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kotlinlang.org/docs/reference/control-flow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kotlinlang.org/docs/reference/lambdas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otlinlang.org/docs/reference/scope-function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otlinlang.org/docs/reference/collections-overview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kotlinlang.org/docs/reference/classes.html" TargetMode="External"/><Relationship Id="rId4" Type="http://schemas.openxmlformats.org/officeDocument/2006/relationships/hyperlink" Target="https://kotlinlang.org/docs/reference/data-classes.html" TargetMode="External"/><Relationship Id="rId5" Type="http://schemas.openxmlformats.org/officeDocument/2006/relationships/hyperlink" Target="https://kotlinlang.org/docs/reference/sealed-classes.html" TargetMode="External"/><Relationship Id="rId6" Type="http://schemas.openxmlformats.org/officeDocument/2006/relationships/hyperlink" Target="https://kotlinlang.org/docs/reference/nested-classes.html" TargetMode="External"/><Relationship Id="rId7" Type="http://schemas.openxmlformats.org/officeDocument/2006/relationships/hyperlink" Target="https://kotlinlang.org/docs/reference/enum-classes.html" TargetMode="External"/><Relationship Id="rId8" Type="http://schemas.openxmlformats.org/officeDocument/2006/relationships/hyperlink" Target="https://kotlinlang.org/docs/reference/object-declaration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kotlinlang.org/docs/reference/classes.html#constructo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kotlinlang.org/docs/reference/properties.htm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otlinlang.org/docs/reference/visibility-modifier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otlinlang.org/docs/reference/interface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kotlinlang.org/docs/reference/extensions.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kotlinlang.org/docs/reference/classes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kotlinlang.org/docs/reference/operator-overloading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lay.kotlinlang.org" TargetMode="External"/><Relationship Id="rId4" Type="http://schemas.openxmlformats.org/officeDocument/2006/relationships/hyperlink" Target="https://kotlinlang.org/docs/reference/basic-types.html" TargetMode="External"/><Relationship Id="rId5" Type="http://schemas.openxmlformats.org/officeDocument/2006/relationships/hyperlink" Target="https://developer.android.com/build/jdks#compileSdk" TargetMode="External"/><Relationship Id="rId6" Type="http://schemas.openxmlformats.org/officeDocument/2006/relationships/hyperlink" Target="https://developer.android.com/studio/write/java8-suppor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otlinlang.org/docs/reference/basic-types.html#strin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otlinlang.org/docs/reference/equalit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otlinlang.org/docs/reference/functions.html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otlinlang.org/docs/reference/control-flow.html#for-loop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kotlinlang.org/docs/reference/rang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Programowanie Mobilne: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Kotlin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Mateusz Knop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knopers@pja.edu.pl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Optionale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505700"/>
            <a:ext cx="3999900" cy="34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Rozwiązują one problem tak zwany: “The Billion Dollar Mistake”, czyli NullPointerException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 założenia typy nie mogą przechowywać wartości null, jeśli go potrzeba to należy użyć optional’a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Optional: typ? - znak zapytania dopuszcza pojawienie się wartości null w zmiennej/stałej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Konwersja z optional’a na typ: </a:t>
            </a:r>
            <a:r>
              <a:rPr b="1" lang="pl">
                <a:latin typeface="Roboto Mono"/>
                <a:ea typeface="Roboto Mono"/>
                <a:cs typeface="Roboto Mono"/>
                <a:sym typeface="Roboto Mono"/>
              </a:rPr>
              <a:t>?:</a:t>
            </a:r>
            <a:r>
              <a:rPr lang="pl"/>
              <a:t> (elvis operator)</a:t>
            </a:r>
            <a:br>
              <a:rPr lang="pl"/>
            </a:br>
            <a:r>
              <a:rPr lang="pl"/>
              <a:t>lub bezpieczne odwołanie: </a:t>
            </a:r>
            <a:r>
              <a:rPr b="1" lang="pl">
                <a:latin typeface="Roboto Mono"/>
                <a:ea typeface="Roboto Mono"/>
                <a:cs typeface="Roboto Mono"/>
                <a:sym typeface="Roboto Mono"/>
              </a:rPr>
              <a:t>obiekt?.metoda()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Wymuszona konwersja (</a:t>
            </a:r>
            <a:r>
              <a:rPr lang="pl"/>
              <a:t>unwrapping</a:t>
            </a:r>
            <a:r>
              <a:rPr lang="pl"/>
              <a:t>): </a:t>
            </a:r>
            <a:r>
              <a:rPr b="1" lang="pl">
                <a:latin typeface="Roboto Mono"/>
                <a:ea typeface="Roboto Mono"/>
                <a:cs typeface="Roboto Mono"/>
                <a:sym typeface="Roboto Mono"/>
              </a:rPr>
              <a:t>!!</a:t>
            </a:r>
            <a:br>
              <a:rPr b="1"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pl"/>
              <a:t>Bardzo niebezpieczne! Stosować tylko w ważnych wypadkach.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var i: Int? = null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println(i ?: -1) //wypisze: -1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println(i?.toFloat()) 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//tylko jeśli jest wartość to skonwertuje ją na typ Float, w przeciwnym razie “odda” null’a, ale nie wyrzuci NPE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872900" y="955225"/>
            <a:ext cx="42711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https://kotlinlang.org/docs/reference/null-safety.html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if i when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Brak operatora trójargumentowego </a:t>
            </a:r>
            <a:r>
              <a:rPr b="1" lang="pl"/>
              <a:t>_ ? _ : _</a:t>
            </a:r>
            <a:br>
              <a:rPr b="1" lang="pl"/>
            </a:br>
            <a:r>
              <a:rPr lang="pl"/>
              <a:t>w zamian </a:t>
            </a:r>
            <a:r>
              <a:rPr b="1" lang="pl"/>
              <a:t>if</a:t>
            </a:r>
            <a:r>
              <a:rPr lang="pl"/>
              <a:t> .. </a:t>
            </a:r>
            <a:r>
              <a:rPr b="1" lang="pl"/>
              <a:t>else</a:t>
            </a:r>
            <a:r>
              <a:rPr lang="pl"/>
              <a:t> 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Brak konstrukcji </a:t>
            </a:r>
            <a:r>
              <a:rPr b="1" lang="pl"/>
              <a:t>switch</a:t>
            </a:r>
            <a:r>
              <a:rPr lang="pl"/>
              <a:t>, zamiast niego </a:t>
            </a:r>
            <a:r>
              <a:rPr b="1" lang="pl"/>
              <a:t>when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val max = if (a &gt; b) a else 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when (x)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1, 2 -&gt; print("1 or 2")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3 -&gt; print("x == 3")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else -&gt;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print("nic powyżej")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4753800" y="946025"/>
            <a:ext cx="4390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https://kotlinlang.org/docs/reference/control-flow.html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Lambda-wyrażenia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{ } //To jest lambda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Typ lambdy: </a:t>
            </a:r>
            <a:r>
              <a:rPr b="1" lang="pl"/>
              <a:t>() -&gt; Unit</a:t>
            </a:r>
            <a:r>
              <a:rPr lang="pl"/>
              <a:t> lub </a:t>
            </a:r>
            <a:r>
              <a:rPr b="1" lang="pl"/>
              <a:t>Function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aby ją wykonać należy wywołać na niej metodę invoke() lub operator 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Jeśli do funkcji/metody przekazywana jest lambda jako ostatnia może zostać podana poza nawiasami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.forEach { _, value -&gt; println("$value!")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Przydatne </a:t>
            </a:r>
            <a:r>
              <a:rPr b="1" lang="pl"/>
              <a:t>typealias </a:t>
            </a:r>
            <a:r>
              <a:rPr lang="pl"/>
              <a:t>do nazywania typu danej lambdy.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Przykład lambdy sumującej przypisanej do stałej: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val sum: (Int, Int) -&gt; Int = 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				{ x, y -&gt; x + y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16900" y="933100"/>
            <a:ext cx="4127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https://kotlinlang.org/docs/reference/lambdas.html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let, apply, run, with, also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Pomocne gdy chcemy grupować pewne operacje w jednym bloku.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run, apply - działają w kontekście obiektu na którym zostały wykonane - this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let, also - dostarczają go jako argument -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with - działa w </a:t>
            </a:r>
            <a:r>
              <a:rPr lang="pl"/>
              <a:t>kontekście obiektu dostarczonego jako argument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apply, also - zwracają kontekst w obrębie którego się wykonały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let, run, with - zwracają rezultat lambda wyrażenia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val p1 = Person().apply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name = "Michał"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age = 25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hobby = "losing in ping pong"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with(context)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	label.text = getString(“txt”)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	//...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val napis: String? = “napis”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napis?.let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	print(it)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5"/>
          <p:cNvSpPr txBox="1"/>
          <p:nvPr/>
        </p:nvSpPr>
        <p:spPr>
          <a:xfrm>
            <a:off x="4453500" y="966275"/>
            <a:ext cx="4690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https://kotlinlang.org/docs/reference/scope-functions.html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Collections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Kotlinie podzielone na Mutowalne (Mutable) </a:t>
            </a:r>
            <a:br>
              <a:rPr lang="pl"/>
            </a:br>
            <a:r>
              <a:rPr lang="pl"/>
              <a:t>i “tylko do odczytu” (Non mutable)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Iterable, Collection, List, Set, Map i wiele więcej znanych z Javy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Fabryki: </a:t>
            </a: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listOf(), mutableListOf(), setOf(), mutableSetOf()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Przy mapach przydatna infixowa metoda </a:t>
            </a:r>
            <a:r>
              <a:rPr b="1" lang="pl"/>
              <a:t>to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059700" y="1505700"/>
            <a:ext cx="4772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val items = listOf(1, 2, 3, 4)</a:t>
            </a:r>
            <a:br>
              <a:rPr lang="pl"/>
            </a:br>
            <a:r>
              <a:rPr lang="pl"/>
              <a:t>items.first() == 1</a:t>
            </a:r>
            <a:br>
              <a:rPr lang="pl"/>
            </a:br>
            <a:r>
              <a:rPr lang="pl"/>
              <a:t>items.last() == 4</a:t>
            </a:r>
            <a:br>
              <a:rPr lang="pl"/>
            </a:br>
            <a:r>
              <a:rPr lang="pl"/>
              <a:t>items.filter { it % 2 == 0 }   // returns [2, 4]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val rwList = mutableListOf(1, 2, 3)</a:t>
            </a:r>
            <a:br>
              <a:rPr lang="pl"/>
            </a:br>
            <a:r>
              <a:rPr lang="pl"/>
              <a:t>rwList.requireNoNulls()        // returns [1, 2, 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if (rwList.none { it &gt; 6 }) </a:t>
            </a:r>
            <a:br>
              <a:rPr lang="pl"/>
            </a:br>
            <a:r>
              <a:rPr lang="pl"/>
              <a:t>	println("No items above 6")  // prints "No items above 6"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val item = rwList.firstOrNull()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129200" y="946025"/>
            <a:ext cx="501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https://kotlinlang.org/docs/reference/collections-overview.html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Klasy i obiekty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505700"/>
            <a:ext cx="3999900" cy="3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o</a:t>
            </a:r>
            <a:r>
              <a:rPr b="1" lang="pl"/>
              <a:t>bject</a:t>
            </a:r>
            <a:r>
              <a:rPr lang="pl"/>
              <a:t>, jako klasa z wzorcem singleton’a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Brak statycznych pól/metod, zamiast tego </a:t>
            </a:r>
            <a:r>
              <a:rPr b="1" lang="pl"/>
              <a:t>companion object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Przy tworzeniu instancji klasy nie używamy słowa kluczowego </a:t>
            </a:r>
            <a:r>
              <a:rPr b="1" lang="pl"/>
              <a:t>new</a:t>
            </a:r>
            <a:endParaRPr b="1"/>
          </a:p>
        </p:txBody>
      </p:sp>
      <p:sp>
        <p:nvSpPr>
          <p:cNvPr id="174" name="Google Shape;174;p2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Różne typy klas (słowo kluczowe poprzedzające class):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data</a:t>
            </a:r>
            <a:r>
              <a:rPr lang="pl"/>
              <a:t> - klasa przechowująca dane (zawiera zdefiniowane metody equals/hashcode, toString, copy dla zdefiniowanych pól)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sealed</a:t>
            </a:r>
            <a:r>
              <a:rPr lang="pl"/>
              <a:t> - enum dla klas, interfejsów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inner</a:t>
            </a:r>
            <a:r>
              <a:rPr lang="pl"/>
              <a:t> - klasa wewnętrzna nie statyczna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nested*</a:t>
            </a:r>
            <a:r>
              <a:rPr lang="pl"/>
              <a:t> - klasa wewnętrzna statyczna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abstract </a:t>
            </a:r>
            <a:r>
              <a:rPr lang="pl"/>
              <a:t>- klasa abstrakcyjna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enum </a:t>
            </a:r>
            <a:r>
              <a:rPr lang="pl"/>
              <a:t>- klasa wyliczeniowa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* - nie posiada słowa kluczowego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4191900" y="-104700"/>
            <a:ext cx="4952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https://kotlinlang.org/docs/reference/classes.html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https://kotlinlang.org/docs/reference/data-classes.html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https://kotlinlang.org/docs/reference/sealed-classes.html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6"/>
              </a:rPr>
              <a:t>https://kotlinlang.org/docs/reference/nested-classes.html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7"/>
              </a:rPr>
              <a:t>https://kotlinlang.org/docs/reference/enum-classes.html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8"/>
              </a:rPr>
              <a:t>https://kotlinlang.org/docs/reference/object-declarations.html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Konstrukcja i inicjalizacje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311700" y="1505700"/>
            <a:ext cx="3999900" cy="3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2 typy konstruktorów podstawowy (primary) i drugorzędny (secondary)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Podstawowy definiuje się w nagłówku klasy, zaraz za nazwą, może zawierać deklaracje właściwości (properties) oraz ich widoczności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init { } blok inicjalizacyjny (ciało konstruktora podstawowego)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Konstruktor drugorzędny definiuje się jak metodę o nazwie constructor pomijając słowo kluczowe </a:t>
            </a:r>
            <a:r>
              <a:rPr b="1" lang="pl"/>
              <a:t>fun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Wywołanie innego konstruktora następuje po </a:t>
            </a:r>
            <a:r>
              <a:rPr b="1" lang="pl"/>
              <a:t>:</a:t>
            </a:r>
            <a:r>
              <a:rPr lang="pl"/>
              <a:t>, a przed blokiem kodu</a:t>
            </a:r>
            <a:endParaRPr/>
          </a:p>
        </p:txBody>
      </p:sp>
      <p:sp>
        <p:nvSpPr>
          <p:cNvPr id="182" name="Google Shape;182;p28"/>
          <p:cNvSpPr txBox="1"/>
          <p:nvPr>
            <p:ph idx="2" type="body"/>
          </p:nvPr>
        </p:nvSpPr>
        <p:spPr>
          <a:xfrm>
            <a:off x="4261750" y="1505700"/>
            <a:ext cx="45705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class Constructors (i :Int)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init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println("Init block")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constructor(f: Float): this(f.toInt())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println("Secondary constructor")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4983300" y="1001150"/>
            <a:ext cx="41607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u="sng">
                <a:solidFill>
                  <a:schemeClr val="hlink"/>
                </a:solidFill>
                <a:hlinkClick r:id="rId3"/>
              </a:rPr>
              <a:t>https://kotlinlang.org/docs/reference/classes.html#constructors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Properties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505700"/>
            <a:ext cx="4188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Pola opatrzone getterami i setterami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odwołania się do pola przechowującego dane </a:t>
            </a:r>
            <a:r>
              <a:rPr lang="pl"/>
              <a:t>(backing field)</a:t>
            </a:r>
            <a:r>
              <a:rPr lang="pl"/>
              <a:t> tylko w getterze/setterze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oddelegowania wywołania getera lub settera (by lazy, by observable)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lateinit</a:t>
            </a:r>
            <a:r>
              <a:rPr lang="pl"/>
              <a:t> jako odpowiedź na aktualny brak danych do inicjalizacji (można sprawdzić poprzez </a:t>
            </a:r>
            <a:r>
              <a:rPr b="1" lang="pl"/>
              <a:t>::isInitialized</a:t>
            </a:r>
            <a:r>
              <a:rPr lang="pl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var counter = 0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set(value)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if (value &gt;= 0) field = value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var stringRepresentation: String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get() = this.toString()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set(value)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setDataFromString(value)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4832400" y="973600"/>
            <a:ext cx="43260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https://kotlinlang.org/docs/reference/properties.html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Visibility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Domyślna hermetyzacja właściwości i metod to </a:t>
            </a:r>
            <a:r>
              <a:rPr b="1" lang="pl"/>
              <a:t>public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Do wyboru: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public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private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protected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internal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2 pierwsze działają jak w Javie. Protected pozwala na odwołania tylko w ramach klas dziedziczących. Internal definiuje, że metoda/właściwość jest widoczna tylko w obrębie moduły projektu (nie mylić z pakietem)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4151400" y="966300"/>
            <a:ext cx="49926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https://kotlinlang.org/docs/reference/visibility-modifiers.html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Interfejsy</a:t>
            </a:r>
            <a:endParaRPr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interfejsach można deklarować abstrakcyjne właściwości lub takie które mają stałą wartość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Metody mogą mieć domyślne implementacje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Mogą służyć za mixiny przy użycia słowa kluczowago </a:t>
            </a:r>
            <a:r>
              <a:rPr b="1" lang="pl"/>
              <a:t>by</a:t>
            </a:r>
            <a:r>
              <a:rPr lang="pl"/>
              <a:t>.</a:t>
            </a:r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interface A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fun foo() { print("A")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interface B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fun foo() { print("B")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class D : A, B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override fun foo()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super&lt;A&gt;.foo()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    super&lt;B&gt;.foo()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p31"/>
          <p:cNvSpPr txBox="1"/>
          <p:nvPr/>
        </p:nvSpPr>
        <p:spPr>
          <a:xfrm>
            <a:off x="4705200" y="946175"/>
            <a:ext cx="4438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https://kotlinlang.org/docs/reference/interfaces.html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 vs Kotlin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Bardzo popularny język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Zawężona składnia (niewiele syntax sugar)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Duża baza funkcji wbudowanych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Piszesz raz, działa wszędzie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Ogromna baza gotowych bibliotek do wszystkiego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ale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NullPointerException</a:t>
            </a:r>
            <a:endParaRPr/>
          </a:p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"/>
            </a:br>
            <a:r>
              <a:rPr lang="pl"/>
              <a:t>Kotlin: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Wszystko jest obiektem (bez wyjątków)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naprawdę bez wyjątków (checked exceptions)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Optionals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Składania podobna do języków skryptowych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Pozwala na więcej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Czytelniejszy kod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Interoperacyjność z Javą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Extensions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Możliwość do definiowania własnych metod/właściwości do istniejących klas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Aby z nich korzystać należy je zaimportować z miejsca w którym się znajdują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Możliwość rozszerzania companion object również</a:t>
            </a:r>
            <a:endParaRPr/>
          </a:p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311600" y="1505700"/>
            <a:ext cx="45207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fun Array&lt;Int&gt;.swap(id1: Int, id2: Int)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val tmp = this[id1]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this[id1] = this[id2]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this[id2] = tmp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735200" y="966300"/>
            <a:ext cx="44088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https://kotlinlang.org/docs/reference/extensions.html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Dziedziczenie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Domyślnie każda klasa oraz jej składowe są finalne (nie podlegają dziedziczeniu i przesłanianiu) można to zmienić dodając słowo kluczowe </a:t>
            </a:r>
            <a:r>
              <a:rPr b="1" lang="pl"/>
              <a:t>open </a:t>
            </a:r>
            <a:r>
              <a:rPr lang="pl"/>
              <a:t>przed klasą lub jej składową</a:t>
            </a:r>
            <a:r>
              <a:rPr b="1" lang="pl"/>
              <a:t>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N</a:t>
            </a:r>
            <a:r>
              <a:rPr lang="pl"/>
              <a:t>adpisywanie metod/właściwości poprzez słowo kluczowe (nie adnotację) </a:t>
            </a:r>
            <a:r>
              <a:rPr b="1" lang="pl"/>
              <a:t>override</a:t>
            </a:r>
            <a:r>
              <a:rPr lang="pl"/>
              <a:t> ale tylko tych oznaczonych słowem kluczowym </a:t>
            </a:r>
            <a:r>
              <a:rPr b="1" lang="pl"/>
              <a:t>open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Brak wielodziedziczenia, ale możliwość podpięcia wielu interfejsów (tak jak w Javie)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Wymagane wywołania konstruktora nadklasy przy definiowaniu dziedziczenia</a:t>
            </a:r>
            <a:endParaRPr/>
          </a:p>
        </p:txBody>
      </p:sp>
      <p:sp>
        <p:nvSpPr>
          <p:cNvPr id="221" name="Google Shape;221;p3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open class Base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open fun v() { ...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fun nv() { ...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//dziedziczenie po klasie Base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//wraz z wywołaniem jej konstruktora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class Derived() : Base()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override fun v() { ... }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/>
        </p:nvSpPr>
        <p:spPr>
          <a:xfrm>
            <a:off x="5038500" y="973575"/>
            <a:ext cx="41055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https://kotlinlang.org/docs/reference/classes.html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Zaraz, zaraz, zaraz… a co z wyjątkami?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 zasadzie kotlin potrafi radzić sobie z różnymi wyjątkami, ale nie sprawdza ich na poziomie kompilacji (brak checked exceptions).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Tak jak w Javie wyjątki wyrzucane są przy pomocy słowa kluczowego </a:t>
            </a:r>
            <a:r>
              <a:rPr b="1" lang="pl"/>
              <a:t>throw</a:t>
            </a:r>
            <a:r>
              <a:rPr lang="pl"/>
              <a:t>, które zarazem jest wyrażeniem zwracającym typ </a:t>
            </a:r>
            <a:r>
              <a:rPr b="1" lang="pl"/>
              <a:t>Nothing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l"/>
              <a:t>try { } catch(...) { } </a:t>
            </a:r>
            <a:r>
              <a:rPr lang="pl"/>
              <a:t>jest również wyrażeniem, jego działanie jest identycznie w stosunku do javy.</a:t>
            </a:r>
            <a:br>
              <a:rPr lang="pl"/>
            </a:br>
            <a:r>
              <a:rPr lang="pl"/>
              <a:t>Kotlin nie posiada  try-with-resources, ale można użyć podobnego mechanizmu - metody </a:t>
            </a:r>
            <a:r>
              <a:rPr b="1" lang="pl"/>
              <a:t>.uses { }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Po klauzuli </a:t>
            </a:r>
            <a:r>
              <a:rPr b="1" lang="pl"/>
              <a:t>catch </a:t>
            </a:r>
            <a:r>
              <a:rPr lang="pl"/>
              <a:t>może pojawić się też klauzula </a:t>
            </a:r>
            <a:r>
              <a:rPr b="1" lang="pl"/>
              <a:t>finally</a:t>
            </a:r>
            <a:endParaRPr b="1"/>
          </a:p>
        </p:txBody>
      </p:sp>
      <p:sp>
        <p:nvSpPr>
          <p:cNvPr id="229" name="Google Shape;229;p3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Dodatkowo metody wyrzucające wyjątek mogę być opatrzone adnotacją @Throws(...) z dostarczonymi klasami wyjątków, które rzucają.</a:t>
            </a:r>
            <a:br>
              <a:rPr lang="pl"/>
            </a:br>
            <a:r>
              <a:rPr lang="pl"/>
              <a:t>np: @Throws(IOException::class)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Nie zmienia to jednak podejścia do niesprawdzalności obsługi wyjątku przez kompilator.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Advanced: operator override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Operatory są implementowane poprzez metody o odpowiednich nazwach poprzedzone słowem kluczowym </a:t>
            </a:r>
            <a:r>
              <a:rPr b="1" lang="pl"/>
              <a:t>operator</a:t>
            </a:r>
            <a:r>
              <a:rPr lang="pl"/>
              <a:t>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+ b		a.plus(b)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- b		a.minus(b)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* b		a.times(b)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/ b		a.div(b)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% b		a.rem(b), </a:t>
            </a:r>
            <a:r>
              <a:rPr lang="pl" strike="sngStrike"/>
              <a:t>a.mod(b)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a..b		a.rangeTo(b)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+a		a.unaryPlus()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-a		a.unaryMinus()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!a		a.not()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a++		a.inc()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a--		a.dec()</a:t>
            </a:r>
            <a:endParaRPr/>
          </a:p>
        </p:txBody>
      </p:sp>
      <p:sp>
        <p:nvSpPr>
          <p:cNvPr id="236" name="Google Shape;236;p3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in b		b.contains(a)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!in b		!b.contains(a)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a()		a.invoke()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a(i)		a.invoke(i)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a[i]		a.get(i)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a[i, j]		a.get(i, j)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a[i] = b	a.set(i, 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a[i, j] = b	a.set(i, j, 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+= b		a.plusAssign(b)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-= b		a.minusAssign(b)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*= b		a.timesAssign(b)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/= b		a.divAssign(b)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a %= b	a.remAssign(b), </a:t>
            </a:r>
            <a:r>
              <a:rPr lang="pl" strike="sngStrike"/>
              <a:t>a.modAssign(b)</a:t>
            </a:r>
            <a:endParaRPr/>
          </a:p>
        </p:txBody>
      </p:sp>
      <p:sp>
        <p:nvSpPr>
          <p:cNvPr id="237" name="Google Shape;237;p35"/>
          <p:cNvSpPr txBox="1"/>
          <p:nvPr/>
        </p:nvSpPr>
        <p:spPr>
          <a:xfrm>
            <a:off x="3881100" y="964400"/>
            <a:ext cx="52629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https://kotlinlang.org/docs/reference/operator-overloading.html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Kotlin Official Support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525" y="1856951"/>
            <a:ext cx="3986076" cy="264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750" y="1324038"/>
            <a:ext cx="4770210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 zacząć?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Web compilator: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https://play.kotlinlang.org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Podstawy podstaw: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Zmienne i stałe: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nie wymagają podania typu, kompilator potrafi się domyślić jeśli tylko ma do tego podstawy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val lub var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zasady nazewnictwa tak jak w Javie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przykłady: </a:t>
            </a:r>
            <a:br>
              <a:rPr lang="pl"/>
            </a:br>
            <a:r>
              <a:rPr lang="pl"/>
              <a:t>var iZmienna = 2 // zmienna typu Int</a:t>
            </a:r>
            <a:br>
              <a:rPr lang="pl"/>
            </a:br>
            <a:r>
              <a:rPr lang="pl"/>
              <a:t>val dZmienna = 2.0 //zmienna typu Double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typy zmiennych można sprecyzować dodając jej po : następujacym po nazwie zmiennej/stałej</a:t>
            </a:r>
            <a:br>
              <a:rPr lang="pl"/>
            </a:br>
            <a:r>
              <a:rPr lang="pl"/>
              <a:t>np: val iZmienna: Int = 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tak, średniki nie są </a:t>
            </a:r>
            <a:r>
              <a:rPr lang="pl"/>
              <a:t>obligatoryjne </a:t>
            </a:r>
            <a:r>
              <a:rPr lang="pl"/>
              <a:t>:)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brak typów prostych, wszystko obiektem: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Int, Long, Short, Byte, Double, Float, Char, Boolean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brak konwersja tylko na </a:t>
            </a:r>
            <a:r>
              <a:rPr lang="pl"/>
              <a:t>żądanie</a:t>
            </a:r>
            <a:r>
              <a:rPr lang="pl"/>
              <a:t>: .toInt(), .toDouble(),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literały takie same jak w Javie za wyjątkiem typu Double, po kropce musi być cyfra, a przed nie musi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brak operatorów bitowych, zamiast tego funkcje infix-owe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poza</a:t>
            </a:r>
            <a:r>
              <a:rPr lang="pl"/>
              <a:t> tym operatory </a:t>
            </a:r>
            <a:r>
              <a:rPr lang="pl"/>
              <a:t>arytmetyczne i logiczne</a:t>
            </a:r>
            <a:r>
              <a:rPr lang="pl"/>
              <a:t> tak jak w Javie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typy bez znaku: UInt, UByte, UShort, ULong</a:t>
            </a:r>
            <a:br>
              <a:rPr lang="pl"/>
            </a:br>
            <a:r>
              <a:rPr lang="pl"/>
              <a:t>literały z postfixem “U” lub “uL” dla Longa*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l"/>
              <a:t>typealias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89500" y="925525"/>
            <a:ext cx="43545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https://kotlinlang.org/docs/reference/basic-types.html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475400" y="0"/>
            <a:ext cx="4668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5"/>
              </a:rPr>
              <a:t>https://developer.android.com/build/jdks#compileSdk</a:t>
            </a:r>
            <a:br>
              <a:rPr lang="pl"/>
            </a:br>
            <a:r>
              <a:rPr lang="pl" u="sng">
                <a:solidFill>
                  <a:schemeClr val="hlink"/>
                </a:solidFill>
                <a:hlinkClick r:id="rId6"/>
              </a:rPr>
              <a:t>https://developer.android.com/studio/write/java8-support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String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Literały standardowo umieszczane w angielskim cudzysłowie </a:t>
            </a: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“to jest string”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tworzenia </a:t>
            </a:r>
            <a:r>
              <a:rPr lang="pl"/>
              <a:t>wieloliniowego</a:t>
            </a:r>
            <a:r>
              <a:rPr lang="pl"/>
              <a:t> stringa przy użyciu potrójnego cudzysłowu </a:t>
            </a:r>
            <a:br>
              <a:rPr lang="pl"/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“””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to jest string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wieloliniowy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“””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przydatne: trimMargin() - ścina domyślnie do znaku | lub innego wskazanego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String Templates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pl"/>
              <a:t> jako zmienna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lub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${obiekt.metoda()}</a:t>
            </a:r>
            <a:r>
              <a:rPr lang="pl"/>
              <a:t> - jako fragment kodu, np.: wynik wywołania metody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Przykład:</a:t>
            </a:r>
            <a:br>
              <a:rPr lang="pl"/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“$zmienna - ${zmienna.metoda()}”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197475" y="946050"/>
            <a:ext cx="49872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https://kotlinlang.org/docs/reference/basic-types.html#strings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Porównywanie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505700"/>
            <a:ext cx="50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Porównywanie strukturalne </a:t>
            </a:r>
            <a:r>
              <a:rPr b="1" lang="pl"/>
              <a:t>==</a:t>
            </a:r>
            <a:r>
              <a:rPr lang="pl"/>
              <a:t> lub </a:t>
            </a:r>
            <a:r>
              <a:rPr b="1" lang="pl"/>
              <a:t>!=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wywołanie metody equals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Porównywanie odnośników </a:t>
            </a:r>
            <a:r>
              <a:rPr b="1" lang="pl"/>
              <a:t>===</a:t>
            </a:r>
            <a:r>
              <a:rPr lang="pl"/>
              <a:t> lub </a:t>
            </a:r>
            <a:r>
              <a:rPr b="1" lang="pl"/>
              <a:t>!==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sprawdzenie czy oba odnośniki wskazują to ten sam obiekt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Sprawdzanie typów </a:t>
            </a:r>
            <a:r>
              <a:rPr b="1" lang="pl"/>
              <a:t>is</a:t>
            </a:r>
            <a:r>
              <a:rPr lang="pl"/>
              <a:t> lub </a:t>
            </a:r>
            <a:r>
              <a:rPr b="1" lang="pl"/>
              <a:t>!is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sprawdzenie czy obiekt jest danego typu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Zawieranie </a:t>
            </a:r>
            <a:r>
              <a:rPr b="1" lang="pl"/>
              <a:t>in</a:t>
            </a:r>
            <a:r>
              <a:rPr lang="pl"/>
              <a:t> lub </a:t>
            </a:r>
            <a:r>
              <a:rPr b="1" lang="pl"/>
              <a:t>!in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sprawdzenie czy dany obiekt zawiera się w kolekcji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5012700" y="946150"/>
            <a:ext cx="41313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https://kotlinlang.org/docs/reference/equality.html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Funkcje/Metody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505700"/>
            <a:ext cx="39999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Słowo kluczowe fun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fun nazwa(parametry): typ_zwracany {</a:t>
            </a:r>
            <a:br>
              <a:rPr lang="pl"/>
            </a:br>
            <a:r>
              <a:rPr lang="pl"/>
              <a:t>	//ciało</a:t>
            </a:r>
            <a:br>
              <a:rPr lang="pl"/>
            </a:br>
            <a:r>
              <a:rPr lang="pl"/>
              <a:t>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Przykład:</a:t>
            </a:r>
            <a:br>
              <a:rPr lang="pl"/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fun mul(x: Int): Int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return 2 * x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lub krócej: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fun mul(x: Int): Int = 2 * 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Domyślny typ zwracany Unit (trochę jak void)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zastosowania opcji: inline, infix lub tailrec (niestety tylko JVM)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Parametry: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użycia listy parametrów: vararg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zdefiniowania wartości domyślnych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l"/>
              <a:t>Named parameters: możliwość ustawiania tylko konkretnych parametrów wywołania metody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4969000" y="955225"/>
            <a:ext cx="41748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https://kotlinlang.org/docs/reference/functions.html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Pętle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Brak typowej pętli </a:t>
            </a:r>
            <a:r>
              <a:rPr i="1" lang="pl"/>
              <a:t>for</a:t>
            </a:r>
            <a:r>
              <a:rPr lang="pl"/>
              <a:t>, zamiast niej </a:t>
            </a:r>
            <a:r>
              <a:rPr i="1" lang="pl"/>
              <a:t>foreach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Można zastosować zakresy, by uzyskać funkcjonalność podobną do pętli for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Pętle </a:t>
            </a:r>
            <a:r>
              <a:rPr i="1" lang="pl"/>
              <a:t>while </a:t>
            </a:r>
            <a:r>
              <a:rPr lang="pl"/>
              <a:t>i </a:t>
            </a:r>
            <a:r>
              <a:rPr i="1" lang="pl"/>
              <a:t>do while</a:t>
            </a:r>
            <a:r>
              <a:rPr lang="pl"/>
              <a:t> działają jak w Javie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Możliwość stosowania </a:t>
            </a:r>
            <a:r>
              <a:rPr i="1" lang="pl"/>
              <a:t>break </a:t>
            </a:r>
            <a:r>
              <a:rPr lang="pl"/>
              <a:t>i </a:t>
            </a:r>
            <a:r>
              <a:rPr i="1" lang="pl"/>
              <a:t>continue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Można stosować również etykiety: </a:t>
            </a:r>
            <a:r>
              <a:rPr i="1" lang="pl"/>
              <a:t>etykieta@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832400" y="1505700"/>
            <a:ext cx="3999900" cy="3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for (i in 1..3)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println(i)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for (item: Int in ints)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// …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while (x &gt; 0)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x--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do {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    val y = retrieveData()</a:t>
            </a:r>
            <a:br>
              <a:rPr lang="pl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} while (y != null)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009800" y="973575"/>
            <a:ext cx="5134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https://kotlinlang.org/docs/reference/control-flow.html#for-loops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Ranges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Reprezentuje iterowaną kolekcję wartości z podanego zakresu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/>
              <a:t>Dla liczb całkowitych i znaków, ale istnieje możliwość zdefiniowania własnych.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l"/>
              <a:t>Operatory: .. (“double dot”, rangeTo), ..&lt; (until), downTo, step</a:t>
            </a:r>
            <a:endParaRPr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1..4</a:t>
            </a:r>
            <a:r>
              <a:rPr lang="pl"/>
              <a:t> =&gt; 1, 2, 3,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4 downTo 1</a:t>
            </a:r>
            <a:r>
              <a:rPr lang="pl"/>
              <a:t> =&gt; 4, 3, 2,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1 until 4</a:t>
            </a:r>
            <a:r>
              <a:rPr lang="pl"/>
              <a:t> =&gt; 1, 2, 3</a:t>
            </a:r>
            <a:br>
              <a:rPr lang="pl"/>
            </a:br>
            <a:r>
              <a:rPr lang="pl"/>
              <a:t>1 ..&lt; 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l">
                <a:latin typeface="Roboto Mono"/>
                <a:ea typeface="Roboto Mono"/>
                <a:cs typeface="Roboto Mono"/>
                <a:sym typeface="Roboto Mono"/>
              </a:rPr>
              <a:t>1..4 step 2</a:t>
            </a:r>
            <a:r>
              <a:rPr lang="pl"/>
              <a:t> =&gt; 1,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144100" y="955225"/>
            <a:ext cx="3999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https://kotlinlang.org/docs/reference/ranges.html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FDC331987F8B46A98D2A0D76B77748" ma:contentTypeVersion="0" ma:contentTypeDescription="Create a new document." ma:contentTypeScope="" ma:versionID="793364078aede94b916d6104dc3249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A9D293-4898-4258-A944-FDC3B3EBC602}"/>
</file>

<file path=customXml/itemProps2.xml><?xml version="1.0" encoding="utf-8"?>
<ds:datastoreItem xmlns:ds="http://schemas.openxmlformats.org/officeDocument/2006/customXml" ds:itemID="{58B19E1C-8DDB-4C5D-84CF-5DC7425C1BA8}"/>
</file>

<file path=customXml/itemProps3.xml><?xml version="1.0" encoding="utf-8"?>
<ds:datastoreItem xmlns:ds="http://schemas.openxmlformats.org/officeDocument/2006/customXml" ds:itemID="{5A0D2314-9935-42A8-967F-9836E53A4C0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0x01010003FDC331987F8B46A98D2A0D76B77748</vt:lpwstr>
  </property>
</Properties>
</file>