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6" autoAdjust="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18/11/2016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18/11/2016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18/11/2016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18/11/2016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18/11/2016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18/11/2016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18/11/2016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18/11/2016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18/11/2016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18/11/2016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18/11/2016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18/11/2016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Confiabilidade em Circuitos Eletrônicos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Abordagem via Parts Stress Analysis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pPr marL="0" indent="0" algn="r">
              <a:buNone/>
            </a:pPr>
            <a:r>
              <a:rPr lang="pt-BR" dirty="0"/>
              <a:t>João Pedro Samarino</a:t>
            </a:r>
          </a:p>
          <a:p>
            <a:pPr marL="0" indent="0" algn="r">
              <a:buNone/>
            </a:pPr>
            <a:r>
              <a:rPr lang="pt-BR" dirty="0"/>
              <a:t>Paulo Cirino Ribeiro Neto</a:t>
            </a:r>
          </a:p>
          <a:p>
            <a:pPr marL="0" indent="0" algn="r">
              <a:buNone/>
            </a:pPr>
            <a:r>
              <a:rPr lang="pt-BR" dirty="0"/>
              <a:t>Walter Fonseca de Magalhães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760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423" y="1269000"/>
            <a:ext cx="5431154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6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94" y="1269000"/>
            <a:ext cx="5345612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4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374" y="1269000"/>
            <a:ext cx="5335252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1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401" y="1269000"/>
            <a:ext cx="5423198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574" y="1269000"/>
            <a:ext cx="5518852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7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747" y="1269000"/>
            <a:ext cx="544650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6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de Melhoria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>
            <a:normAutofit/>
          </a:bodyPr>
          <a:lstStyle/>
          <a:p>
            <a:r>
              <a:rPr lang="pt-BR" sz="2400" dirty="0" smtClean="0"/>
              <a:t>Transistor com maior capacidade de dissipação</a:t>
            </a:r>
          </a:p>
          <a:p>
            <a:r>
              <a:rPr lang="pt-BR" sz="2400" dirty="0" smtClean="0"/>
              <a:t>Temperatura interna do amplificador  35 °C</a:t>
            </a:r>
          </a:p>
          <a:p>
            <a:r>
              <a:rPr lang="pt-BR" sz="2400" dirty="0" smtClean="0"/>
              <a:t>Par complementar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 smtClean="0"/>
              <a:t>NJW0281G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 smtClean="0"/>
              <a:t>NJW0302G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 smtClean="0"/>
              <a:t>Resistência térmica de 0,8°C/W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376" y="1814505"/>
            <a:ext cx="4104056" cy="331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Predição da confiabilidade auxilia na redução de custos do projeto</a:t>
            </a:r>
          </a:p>
          <a:p>
            <a:r>
              <a:rPr lang="pt-BR" sz="2800" dirty="0" smtClean="0"/>
              <a:t>Embora possua críticas, o MIL-HDBK_217 continua sendo útil e aplicável (principalmente em circuitos discretos/simples)</a:t>
            </a:r>
          </a:p>
          <a:p>
            <a:r>
              <a:rPr lang="pt-BR" sz="2800" dirty="0" smtClean="0"/>
              <a:t>Sistemas mais complexos podem demandar a utilização de mais de uma metodologia de predição da confiabilidade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2974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</a:t>
            </a:r>
            <a:endParaRPr lang="pt-BR" dirty="0"/>
          </a:p>
        </p:txBody>
      </p:sp>
      <p:pic>
        <p:nvPicPr>
          <p:cNvPr id="5124" name="Picture 4" descr="C:\Users\Walter\AppData\Local\Microsoft\Windows\INetCache\IE\KYNEKOT5\question_mark_serious_thinker_500_clr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84784"/>
            <a:ext cx="3456384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Walter\AppData\Local\Microsoft\Windows\INetCache\IE\G43S13R7\interrogation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334535"/>
            <a:ext cx="3081139" cy="374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66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Tópicos</a:t>
            </a: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55320" y="1340768"/>
            <a:ext cx="8183880" cy="4618456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BR" dirty="0" smtClean="0"/>
              <a:t>Circuito Eletrônico</a:t>
            </a:r>
          </a:p>
          <a:p>
            <a:r>
              <a:rPr lang="pt-BR" dirty="0" smtClean="0"/>
              <a:t>Modelagem e simulação</a:t>
            </a:r>
          </a:p>
          <a:p>
            <a:r>
              <a:rPr lang="pt-BR" dirty="0" smtClean="0"/>
              <a:t>Metodologia</a:t>
            </a:r>
            <a:endParaRPr lang="pt-BR" dirty="0"/>
          </a:p>
          <a:p>
            <a:r>
              <a:rPr lang="pt-BR" dirty="0" smtClean="0"/>
              <a:t>Modelos de Confiabilidade</a:t>
            </a:r>
            <a:endParaRPr lang="pt-BR" dirty="0"/>
          </a:p>
          <a:p>
            <a:r>
              <a:rPr lang="pt-BR" dirty="0" smtClean="0"/>
              <a:t>Confiabilidade dos componentes</a:t>
            </a:r>
            <a:endParaRPr lang="pt-BR" dirty="0"/>
          </a:p>
          <a:p>
            <a:r>
              <a:rPr lang="pt-BR" dirty="0" smtClean="0"/>
              <a:t>Experimentos</a:t>
            </a:r>
            <a:endParaRPr lang="pt-BR" dirty="0"/>
          </a:p>
          <a:p>
            <a:r>
              <a:rPr lang="pt-BR" dirty="0"/>
              <a:t>Conclusões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3699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88" y="1268760"/>
            <a:ext cx="4581792" cy="366816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Circuito Eletrônico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Amplificador de Áudio			</a:t>
            </a:r>
          </a:p>
          <a:p>
            <a:pPr marL="0" indent="0">
              <a:buNone/>
            </a:pPr>
            <a:r>
              <a:rPr lang="pt-BR" sz="2400" dirty="0" smtClean="0"/>
              <a:t>O som é caracterizado por </a:t>
            </a:r>
          </a:p>
          <a:p>
            <a:r>
              <a:rPr lang="pt-BR" sz="2400" dirty="0" smtClean="0"/>
              <a:t>Intensidade</a:t>
            </a:r>
          </a:p>
          <a:p>
            <a:r>
              <a:rPr lang="pt-BR" sz="2400" dirty="0" smtClean="0"/>
              <a:t>Altura </a:t>
            </a:r>
          </a:p>
          <a:p>
            <a:r>
              <a:rPr lang="pt-BR" sz="2400" dirty="0" smtClean="0"/>
              <a:t>Timbre</a:t>
            </a:r>
          </a:p>
          <a:p>
            <a:pPr marL="0" indent="0">
              <a:buNone/>
            </a:pPr>
            <a:r>
              <a:rPr lang="pt-BR" sz="2400" dirty="0" smtClean="0"/>
              <a:t>Função do Amplificador</a:t>
            </a:r>
          </a:p>
          <a:p>
            <a:r>
              <a:rPr lang="pt-BR" sz="2400" dirty="0" smtClean="0"/>
              <a:t>Fornecer ganho de potência</a:t>
            </a:r>
          </a:p>
          <a:p>
            <a:r>
              <a:rPr lang="pt-BR" sz="2400" dirty="0" smtClean="0"/>
              <a:t>Preservar características originais</a:t>
            </a:r>
          </a:p>
          <a:p>
            <a:pPr marL="0" indent="0">
              <a:buNone/>
            </a:pPr>
            <a:r>
              <a:rPr lang="pt-BR" sz="2400" dirty="0" smtClean="0"/>
              <a:t>Classe AB</a:t>
            </a:r>
          </a:p>
          <a:p>
            <a:r>
              <a:rPr lang="pt-BR" sz="2400" dirty="0" smtClean="0"/>
              <a:t>Rendimento teórico 78,5%</a:t>
            </a:r>
          </a:p>
          <a:p>
            <a:r>
              <a:rPr lang="pt-BR" sz="2400" dirty="0" smtClean="0"/>
              <a:t>Ângulo de condução 180°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0358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510656"/>
            <a:ext cx="3744416" cy="259625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e Simulação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Utilização de software</a:t>
            </a:r>
          </a:p>
          <a:p>
            <a:r>
              <a:rPr lang="pt-BR" sz="2400" dirty="0" smtClean="0"/>
              <a:t>MATLAB™ e Simulink™</a:t>
            </a:r>
          </a:p>
          <a:p>
            <a:r>
              <a:rPr lang="pt-BR" sz="2400" dirty="0" smtClean="0"/>
              <a:t>LtSpice™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 smtClean="0"/>
              <a:t>Modelagem e Simulação por</a:t>
            </a:r>
          </a:p>
          <a:p>
            <a:pPr marL="0" indent="0">
              <a:buNone/>
            </a:pPr>
            <a:r>
              <a:rPr lang="pt-BR" sz="2400" dirty="0" smtClean="0"/>
              <a:t>Blocos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 smtClean="0"/>
              <a:t>Limite superior de potência</a:t>
            </a:r>
          </a:p>
          <a:p>
            <a:pPr marL="0" indent="0">
              <a:buNone/>
            </a:pPr>
            <a:r>
              <a:rPr lang="pt-BR" sz="2400" dirty="0" smtClean="0"/>
              <a:t>35 W</a:t>
            </a:r>
            <a:endParaRPr lang="pt-BR" sz="2400" dirty="0"/>
          </a:p>
        </p:txBody>
      </p:sp>
      <p:pic>
        <p:nvPicPr>
          <p:cNvPr id="5" name="Imagem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482" y="3933056"/>
            <a:ext cx="1841500" cy="193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152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Parts Stress Analysis</a:t>
            </a:r>
          </a:p>
          <a:p>
            <a:r>
              <a:rPr lang="pt-BR" sz="2400" dirty="0" smtClean="0"/>
              <a:t>Baseado na norma militar</a:t>
            </a:r>
          </a:p>
          <a:p>
            <a:pPr marL="0" indent="0">
              <a:buNone/>
            </a:pPr>
            <a:r>
              <a:rPr lang="pt-BR" sz="2400" dirty="0" smtClean="0"/>
              <a:t>     MIL-HDBK-217F</a:t>
            </a:r>
          </a:p>
          <a:p>
            <a:r>
              <a:rPr lang="pt-BR" sz="2400" dirty="0" smtClean="0"/>
              <a:t>Expressa como um somatório</a:t>
            </a:r>
          </a:p>
          <a:p>
            <a:pPr marL="0" indent="0">
              <a:buNone/>
            </a:pPr>
            <a:r>
              <a:rPr lang="pt-BR" sz="2400" dirty="0"/>
              <a:t> </a:t>
            </a:r>
            <a:r>
              <a:rPr lang="pt-BR" sz="2400" dirty="0" smtClean="0"/>
              <a:t>    da contribuição de cada componente</a:t>
            </a:r>
          </a:p>
          <a:p>
            <a:pPr marL="0" indent="0">
              <a:buNone/>
            </a:pPr>
            <a:r>
              <a:rPr lang="pt-BR" sz="2400" dirty="0"/>
              <a:t> </a:t>
            </a:r>
            <a:r>
              <a:rPr lang="pt-BR" sz="2400" dirty="0" smtClean="0"/>
              <a:t>    submetido aos fatores que o caracterizam</a:t>
            </a:r>
          </a:p>
          <a:p>
            <a:r>
              <a:rPr lang="pt-BR" sz="2400" dirty="0" smtClean="0"/>
              <a:t>Leva em consideração aspectos físicos e de </a:t>
            </a:r>
          </a:p>
          <a:p>
            <a:pPr marL="0" indent="0">
              <a:buNone/>
            </a:pPr>
            <a:r>
              <a:rPr lang="pt-BR" sz="2400" dirty="0"/>
              <a:t> </a:t>
            </a:r>
            <a:r>
              <a:rPr lang="pt-BR" sz="2400" dirty="0" smtClean="0"/>
              <a:t>    condição de uso</a:t>
            </a:r>
            <a:endParaRPr lang="pt-BR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853" y="1988840"/>
            <a:ext cx="3250621" cy="144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52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520905"/>
            <a:ext cx="3201054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467544" y="4653136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Dados  de resistência térmica dos transistores retirados do datasheet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Confiabilidade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4474840" cy="2764904"/>
          </a:xfrm>
        </p:spPr>
        <p:txBody>
          <a:bodyPr>
            <a:normAutofit/>
          </a:bodyPr>
          <a:lstStyle/>
          <a:p>
            <a:r>
              <a:rPr lang="pt-BR" sz="2400" dirty="0" smtClean="0"/>
              <a:t>Utilizado modelo de confiabilidade exponencial</a:t>
            </a:r>
          </a:p>
          <a:p>
            <a:r>
              <a:rPr lang="pt-BR" sz="2400" dirty="0" smtClean="0"/>
              <a:t>Componentes modelados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pt-BR" sz="2000" dirty="0" smtClean="0"/>
              <a:t>Diodos 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pt-BR" sz="2000" dirty="0" smtClean="0"/>
              <a:t>Transistores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pt-BR" sz="2000" dirty="0" smtClean="0"/>
              <a:t>Resistores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pt-BR" sz="2000" dirty="0" smtClean="0"/>
              <a:t>Capacitores</a:t>
            </a:r>
          </a:p>
        </p:txBody>
      </p:sp>
    </p:spTree>
    <p:extLst>
      <p:ext uri="{BB962C8B-B14F-4D97-AF65-F5344CB8AC3E}">
        <p14:creationId xmlns:p14="http://schemas.microsoft.com/office/powerpoint/2010/main" val="207911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88" y="2852936"/>
            <a:ext cx="3629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88" y="1916832"/>
            <a:ext cx="407511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15" y="3789040"/>
            <a:ext cx="4333701" cy="602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Confiabilidade dos Componentes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188255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/>
              <a:t>Resistor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 smtClean="0"/>
              <a:t>Diodo</a:t>
            </a:r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Capacitor</a:t>
            </a:r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Transistor</a:t>
            </a:r>
            <a:endParaRPr lang="pt-BR" sz="2400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88" y="4725144"/>
            <a:ext cx="38671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2562945"/>
            <a:ext cx="27813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86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512" y="1368276"/>
            <a:ext cx="5002913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1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72" y="1269000"/>
            <a:ext cx="551805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7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304</TotalTime>
  <Words>210</Words>
  <Application>Microsoft Office PowerPoint</Application>
  <PresentationFormat>Apresentação na tela (4:3)</PresentationFormat>
  <Paragraphs>83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Brilho</vt:lpstr>
      <vt:lpstr>Confiabilidade em Circuitos Eletrônicos</vt:lpstr>
      <vt:lpstr>Tópicos</vt:lpstr>
      <vt:lpstr>O Circuito Eletrônico</vt:lpstr>
      <vt:lpstr>Modelagem e Simulação</vt:lpstr>
      <vt:lpstr>Metodologia</vt:lpstr>
      <vt:lpstr>Modelo de Confiabilidade</vt:lpstr>
      <vt:lpstr>Confiabilidade dos Componentes</vt:lpstr>
      <vt:lpstr>Experimento</vt:lpstr>
      <vt:lpstr>Experimento</vt:lpstr>
      <vt:lpstr>Experimento</vt:lpstr>
      <vt:lpstr>Experimento</vt:lpstr>
      <vt:lpstr>Experimento</vt:lpstr>
      <vt:lpstr>Experimento</vt:lpstr>
      <vt:lpstr>Experimento</vt:lpstr>
      <vt:lpstr>Experimento</vt:lpstr>
      <vt:lpstr>Proposta de Melhoria</vt:lpstr>
      <vt:lpstr>Conclusão</vt:lpstr>
      <vt:lpstr>Obrigado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Confiabilidade em Circuitos Eletrônicos</dc:title>
  <dc:creator>Walter Magalhães</dc:creator>
  <cp:lastModifiedBy>João Pedro</cp:lastModifiedBy>
  <cp:revision>19</cp:revision>
  <dcterms:created xsi:type="dcterms:W3CDTF">2016-11-15T19:55:26Z</dcterms:created>
  <dcterms:modified xsi:type="dcterms:W3CDTF">2016-11-18T17:10:44Z</dcterms:modified>
</cp:coreProperties>
</file>