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64" autoAdjust="0"/>
  </p:normalViewPr>
  <p:slideViewPr>
    <p:cSldViewPr>
      <p:cViewPr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4B4DA-AB26-41DC-8542-523450071DBD}" type="datetimeFigureOut">
              <a:rPr lang="pt-BR" smtClean="0"/>
              <a:t>05/06/2016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ECDAB-74EA-4627-AF95-1C702A3E0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42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Por isso existem tantas definições!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ECDAB-74EA-4627-AF95-1C702A3E05E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41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0D25-2A0E-44BE-BA08-F6679933DA70}" type="datetimeFigureOut">
              <a:rPr lang="pt-BR" smtClean="0"/>
              <a:t>05/06/2016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06F5-AC68-4DE9-AE2D-35FCFA997CE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6/5/2016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0D25-2A0E-44BE-BA08-F6679933DA70}" type="datetimeFigureOut">
              <a:rPr lang="pt-BR" smtClean="0"/>
              <a:t>05/06/2016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06F5-AC68-4DE9-AE2D-35FCFA997C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6/5/2016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6/5/2016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6/5/2016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6/5/2016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6/5/2016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6/5/2016</a:t>
            </a:fld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6/5/2016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Architecture: </a:t>
            </a:r>
            <a:r>
              <a:rPr lang="en-US" dirty="0" smtClean="0"/>
              <a:t>Organizational </a:t>
            </a:r>
            <a:r>
              <a:rPr lang="en-US" dirty="0"/>
              <a:t>Perspectives</a:t>
            </a:r>
            <a:br>
              <a:rPr lang="en-US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Paul L Bannerman </a:t>
            </a:r>
          </a:p>
          <a:p>
            <a:r>
              <a:rPr lang="en-US" dirty="0"/>
              <a:t>NICTA and School of Computer Science and Engineering, University of NSW, Sydney, </a:t>
            </a:r>
            <a:r>
              <a:rPr lang="en-US" dirty="0" smtClean="0"/>
              <a:t>Australia.</a:t>
            </a:r>
            <a:endParaRPr lang="en-US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63688" y="5556410"/>
            <a:ext cx="28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Nome: </a:t>
            </a:r>
            <a:r>
              <a:rPr lang="en-US" dirty="0" err="1" smtClean="0"/>
              <a:t>João</a:t>
            </a:r>
            <a:r>
              <a:rPr lang="en-US" dirty="0" smtClean="0"/>
              <a:t> Pedro </a:t>
            </a:r>
            <a:r>
              <a:rPr lang="en-US" dirty="0" err="1" smtClean="0"/>
              <a:t>Samarino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920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Capacidades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C</a:t>
            </a:r>
            <a:r>
              <a:rPr lang="pt-PT" sz="2800" dirty="0" smtClean="0"/>
              <a:t>apacidades </a:t>
            </a:r>
            <a:r>
              <a:rPr lang="pt-PT" sz="2800" dirty="0"/>
              <a:t>distintivas em </a:t>
            </a:r>
            <a:r>
              <a:rPr lang="pt-PT" sz="2800" dirty="0" smtClean="0"/>
              <a:t>AS </a:t>
            </a:r>
            <a:r>
              <a:rPr lang="pt-PT" sz="2800" dirty="0"/>
              <a:t>são </a:t>
            </a:r>
            <a:r>
              <a:rPr lang="pt-PT" sz="2800" dirty="0" smtClean="0"/>
              <a:t>susceptíveis de  serem moldadas </a:t>
            </a:r>
            <a:r>
              <a:rPr lang="pt-PT" sz="2800" dirty="0"/>
              <a:t>pelo tipo de negócio </a:t>
            </a:r>
            <a:r>
              <a:rPr lang="pt-PT" sz="2800" dirty="0" smtClean="0"/>
              <a:t>da </a:t>
            </a:r>
            <a:r>
              <a:rPr lang="pt-PT" sz="2800" dirty="0"/>
              <a:t>organização </a:t>
            </a:r>
            <a:r>
              <a:rPr lang="pt-PT" sz="2800" dirty="0" smtClean="0"/>
              <a:t>envolvida</a:t>
            </a:r>
            <a:r>
              <a:rPr lang="pt-PT" sz="2800" dirty="0"/>
              <a:t>. </a:t>
            </a:r>
            <a:endParaRPr lang="pt-PT" sz="2800" dirty="0" smtClean="0"/>
          </a:p>
          <a:p>
            <a:pPr algn="just"/>
            <a:endParaRPr lang="pt-PT" sz="2800" dirty="0" smtClean="0"/>
          </a:p>
          <a:p>
            <a:pPr algn="just"/>
            <a:r>
              <a:rPr lang="pt-PT" sz="2800" dirty="0" smtClean="0"/>
              <a:t>A </a:t>
            </a:r>
            <a:r>
              <a:rPr lang="pt-PT" sz="2800" dirty="0"/>
              <a:t>pesquisa atual sobre desenvolvimento de quadros de competência está fazendo uma contribuição fundamental na definição de um conjunto mínimo de capacidades operacionais que uma organização </a:t>
            </a:r>
            <a:r>
              <a:rPr lang="pt-PT" sz="2800" dirty="0" smtClean="0"/>
              <a:t>precisa, montrando a necessidade de um AS.</a:t>
            </a:r>
            <a:endParaRPr lang="pt-BR" sz="2800" dirty="0"/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4981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E</a:t>
            </a:r>
            <a:r>
              <a:rPr lang="pt-PT" dirty="0" smtClean="0"/>
              <a:t>strategia Corporativa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PT" dirty="0" smtClean="0"/>
              <a:t>O </a:t>
            </a:r>
            <a:r>
              <a:rPr lang="pt-PT" dirty="0"/>
              <a:t>papel </a:t>
            </a:r>
            <a:r>
              <a:rPr lang="pt-PT" dirty="0" smtClean="0"/>
              <a:t>e a </a:t>
            </a:r>
            <a:r>
              <a:rPr lang="pt-PT" dirty="0"/>
              <a:t>importância da SA para a organização irá variar de acordo com </a:t>
            </a:r>
            <a:r>
              <a:rPr lang="pt-PT" dirty="0" smtClean="0"/>
              <a:t>a sua </a:t>
            </a:r>
            <a:r>
              <a:rPr lang="pt-PT" dirty="0" smtClean="0"/>
              <a:t>estratégia </a:t>
            </a:r>
            <a:r>
              <a:rPr lang="pt-PT" dirty="0" smtClean="0"/>
              <a:t>de mercado</a:t>
            </a:r>
            <a:r>
              <a:rPr lang="pt-PT" dirty="0" smtClean="0"/>
              <a:t>.</a:t>
            </a:r>
          </a:p>
          <a:p>
            <a:pPr marL="118872" indent="0" algn="just">
              <a:buNone/>
            </a:pPr>
            <a:endParaRPr lang="pt-BR" dirty="0"/>
          </a:p>
          <a:p>
            <a:pPr algn="just">
              <a:buFont typeface="Wingdings" pitchFamily="2" charset="2"/>
              <a:buChar char="Ø"/>
            </a:pPr>
            <a:r>
              <a:rPr lang="pt-PT" dirty="0" smtClean="0"/>
              <a:t>Defensores: Eles atuam em merdados </a:t>
            </a:r>
            <a:r>
              <a:rPr lang="pt-PT" dirty="0" smtClean="0"/>
              <a:t>estáveis</a:t>
            </a:r>
            <a:r>
              <a:rPr lang="pt-PT" dirty="0" smtClean="0"/>
              <a:t>, </a:t>
            </a:r>
            <a:r>
              <a:rPr lang="pt-PT" dirty="0"/>
              <a:t>procuram a solução mais eficiente para um problema específico através da eficiência tecnológica e de processos otimizados. Um desafio para </a:t>
            </a:r>
            <a:r>
              <a:rPr lang="pt-PT" dirty="0" smtClean="0"/>
              <a:t>os </a:t>
            </a:r>
            <a:r>
              <a:rPr lang="pt-PT" dirty="0"/>
              <a:t>defensores </a:t>
            </a:r>
            <a:r>
              <a:rPr lang="pt-PT" dirty="0" smtClean="0"/>
              <a:t>AS </a:t>
            </a:r>
            <a:r>
              <a:rPr lang="pt-PT" dirty="0"/>
              <a:t>está em encontrar um equilíbrio entre a manutenção </a:t>
            </a:r>
            <a:r>
              <a:rPr lang="pt-PT" dirty="0" smtClean="0"/>
              <a:t>dos </a:t>
            </a:r>
            <a:r>
              <a:rPr lang="pt-PT" dirty="0"/>
              <a:t>padrões comprovados e incrementalmente a transição para novas tecnologias e arquiteturas quando se tornar necessário fazê-lo. </a:t>
            </a:r>
            <a:endParaRPr lang="pt-PT" dirty="0" smtClean="0"/>
          </a:p>
          <a:p>
            <a:pPr marL="118872" indent="0" algn="just">
              <a:buNone/>
            </a:pPr>
            <a:endParaRPr lang="pt-PT" dirty="0" smtClean="0"/>
          </a:p>
          <a:p>
            <a:pPr algn="just">
              <a:buFont typeface="Wingdings" pitchFamily="2" charset="2"/>
              <a:buChar char="Ø"/>
            </a:pPr>
            <a:r>
              <a:rPr lang="pt-PT" dirty="0" smtClean="0"/>
              <a:t>Prospector</a:t>
            </a:r>
            <a:r>
              <a:rPr lang="pt-PT" dirty="0"/>
              <a:t>:</a:t>
            </a:r>
            <a:r>
              <a:rPr lang="pt-PT" dirty="0" smtClean="0"/>
              <a:t> </a:t>
            </a:r>
            <a:r>
              <a:rPr lang="pt-PT" dirty="0"/>
              <a:t>Estes são os líderes da indústria, com foco na inovação de produtos e </a:t>
            </a:r>
            <a:r>
              <a:rPr lang="pt-PT" dirty="0" smtClean="0"/>
              <a:t>mercado,  criação </a:t>
            </a:r>
            <a:r>
              <a:rPr lang="pt-PT" dirty="0"/>
              <a:t>de mudança e incerteza para os seus concorrentes. No entanto, </a:t>
            </a:r>
            <a:r>
              <a:rPr lang="pt-PT" dirty="0" smtClean="0"/>
              <a:t>eles nem </a:t>
            </a:r>
            <a:r>
              <a:rPr lang="pt-PT" dirty="0"/>
              <a:t>sempre são operacionalmente </a:t>
            </a:r>
            <a:r>
              <a:rPr lang="pt-PT" dirty="0" smtClean="0"/>
              <a:t>eficientes. </a:t>
            </a:r>
            <a:r>
              <a:rPr lang="pt-PT" dirty="0" smtClean="0"/>
              <a:t>Estes oferecem </a:t>
            </a:r>
            <a:r>
              <a:rPr lang="pt-PT" dirty="0"/>
              <a:t>muitas oportunidades para </a:t>
            </a:r>
            <a:r>
              <a:rPr lang="pt-PT" dirty="0" smtClean="0"/>
              <a:t>AS. </a:t>
            </a:r>
            <a:r>
              <a:rPr lang="pt-PT" dirty="0" smtClean="0"/>
              <a:t>Sempre estão mudando sua tecnoclogia.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03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Estrategia Corporativa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pt-BR" dirty="0"/>
          </a:p>
          <a:p>
            <a:pPr algn="just">
              <a:buFont typeface="Wingdings" pitchFamily="2" charset="2"/>
              <a:buChar char="Ø"/>
            </a:pPr>
            <a:r>
              <a:rPr lang="pt-PT" dirty="0" smtClean="0"/>
              <a:t>Analyzer: Eles </a:t>
            </a:r>
            <a:r>
              <a:rPr lang="pt-PT" dirty="0"/>
              <a:t>assistem a indústria e os concorrentes para novas ideias para </a:t>
            </a:r>
            <a:r>
              <a:rPr lang="pt-PT" dirty="0" smtClean="0"/>
              <a:t>adaptar </a:t>
            </a:r>
            <a:r>
              <a:rPr lang="pt-PT" dirty="0"/>
              <a:t>e / ou oportunidades para que eles possam responder. O analisador tem de gerir demandas conflitantes para a estabilidade tecnológica e </a:t>
            </a:r>
            <a:r>
              <a:rPr lang="pt-PT" dirty="0" smtClean="0"/>
              <a:t>flexibilidade.</a:t>
            </a:r>
          </a:p>
          <a:p>
            <a:pPr algn="just"/>
            <a:endParaRPr lang="pt-PT" dirty="0" smtClean="0"/>
          </a:p>
          <a:p>
            <a:pPr algn="just">
              <a:buFont typeface="Wingdings" pitchFamily="2" charset="2"/>
              <a:buChar char="Ø"/>
            </a:pPr>
            <a:r>
              <a:rPr lang="pt-PT" dirty="0" smtClean="0"/>
              <a:t>Reactor: Estes diferentes dos outros, são incapazes </a:t>
            </a:r>
            <a:r>
              <a:rPr lang="pt-PT" dirty="0"/>
              <a:t>de responder eficazmente às mudanças da </a:t>
            </a:r>
            <a:r>
              <a:rPr lang="pt-PT" dirty="0" smtClean="0"/>
              <a:t>indústria , </a:t>
            </a:r>
            <a:r>
              <a:rPr lang="pt-PT" dirty="0" smtClean="0"/>
              <a:t>só </a:t>
            </a:r>
            <a:r>
              <a:rPr lang="pt-PT" dirty="0" smtClean="0"/>
              <a:t>mudam quando são  </a:t>
            </a:r>
            <a:r>
              <a:rPr lang="pt-PT" dirty="0"/>
              <a:t>forçados a isso. Eles carecem de mecanismos de resposta </a:t>
            </a:r>
            <a:r>
              <a:rPr lang="pt-PT" dirty="0" smtClean="0"/>
              <a:t>coerentes </a:t>
            </a:r>
            <a:r>
              <a:rPr lang="pt-PT" dirty="0"/>
              <a:t>que se </a:t>
            </a:r>
            <a:r>
              <a:rPr lang="pt-PT" dirty="0" smtClean="0"/>
              <a:t>apliquem </a:t>
            </a:r>
            <a:r>
              <a:rPr lang="pt-PT" dirty="0"/>
              <a:t>às mudanças das </a:t>
            </a:r>
            <a:r>
              <a:rPr lang="pt-PT" dirty="0" smtClean="0"/>
              <a:t>condições.</a:t>
            </a:r>
          </a:p>
          <a:p>
            <a:endParaRPr lang="pt-PT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74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O que a </a:t>
            </a:r>
            <a:r>
              <a:rPr lang="pt-PT" dirty="0"/>
              <a:t>arquitetura de software </a:t>
            </a:r>
            <a:r>
              <a:rPr lang="pt-PT" dirty="0" smtClean="0"/>
              <a:t>deve fazer para contribuir?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PT" dirty="0" smtClean="0"/>
          </a:p>
          <a:p>
            <a:pPr algn="just"/>
            <a:r>
              <a:rPr lang="pt-PT" dirty="0" smtClean="0"/>
              <a:t> Estabelecer </a:t>
            </a:r>
            <a:r>
              <a:rPr lang="pt-PT" dirty="0"/>
              <a:t>um perfil do seu papel e </a:t>
            </a:r>
            <a:r>
              <a:rPr lang="pt-PT" dirty="0" smtClean="0"/>
              <a:t>contribuir </a:t>
            </a:r>
            <a:r>
              <a:rPr lang="pt-PT" dirty="0"/>
              <a:t>para resultados estratégicos e operacionais da organização; </a:t>
            </a:r>
            <a:endParaRPr lang="pt-PT" dirty="0" smtClean="0"/>
          </a:p>
          <a:p>
            <a:pPr algn="just"/>
            <a:r>
              <a:rPr lang="pt-PT" dirty="0"/>
              <a:t>D</a:t>
            </a:r>
            <a:r>
              <a:rPr lang="pt-PT" dirty="0" smtClean="0"/>
              <a:t>esenvolver </a:t>
            </a:r>
            <a:r>
              <a:rPr lang="pt-PT" dirty="0"/>
              <a:t>formas eficazes para influenciar outros domínios da </a:t>
            </a:r>
            <a:r>
              <a:rPr lang="pt-PT" dirty="0" smtClean="0"/>
              <a:t>especialidade, tais </a:t>
            </a:r>
            <a:r>
              <a:rPr lang="pt-PT" dirty="0"/>
              <a:t>como os </a:t>
            </a:r>
            <a:r>
              <a:rPr lang="pt-PT" dirty="0" smtClean="0"/>
              <a:t>desenvolvedores, a </a:t>
            </a:r>
            <a:r>
              <a:rPr lang="pt-PT" dirty="0"/>
              <a:t>aceitar e seguir sua liderança técnica; </a:t>
            </a:r>
            <a:endParaRPr lang="pt-PT" dirty="0" smtClean="0"/>
          </a:p>
          <a:p>
            <a:pPr algn="just"/>
            <a:r>
              <a:rPr lang="pt-PT" dirty="0"/>
              <a:t>B</a:t>
            </a:r>
            <a:r>
              <a:rPr lang="pt-PT" dirty="0" smtClean="0"/>
              <a:t>uscar </a:t>
            </a:r>
            <a:r>
              <a:rPr lang="pt-PT" dirty="0"/>
              <a:t>ativamente maneiras de reduzir custos ou aumentar a receita.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08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PT" dirty="0" smtClean="0"/>
              <a:t>A </a:t>
            </a:r>
            <a:r>
              <a:rPr lang="pt-PT" dirty="0"/>
              <a:t>conclusão geral da análise é que, enquanto a arquitetura de software pode descansar sobre fundamentos técnicos firmes, a sua posição na organização não é tão sólida como poderia ser. </a:t>
            </a:r>
            <a:r>
              <a:rPr lang="pt-PT" dirty="0" smtClean="0"/>
              <a:t>A arquitetura </a:t>
            </a:r>
            <a:r>
              <a:rPr lang="pt-PT" dirty="0"/>
              <a:t>de software tem muito a contribuir para os objetivos de negócio como uma capacidade técnica e organizacional. Este valor potencial só </a:t>
            </a:r>
            <a:r>
              <a:rPr lang="pt-PT" dirty="0" smtClean="0"/>
              <a:t>será realizado quando </a:t>
            </a:r>
            <a:r>
              <a:rPr lang="pt-PT" dirty="0"/>
              <a:t>o campo se </a:t>
            </a:r>
            <a:r>
              <a:rPr lang="pt-PT" dirty="0" smtClean="0"/>
              <a:t>desenvolver </a:t>
            </a:r>
            <a:r>
              <a:rPr lang="pt-PT" dirty="0"/>
              <a:t>em ambas as suas dimensões técnicas e </a:t>
            </a:r>
            <a:r>
              <a:rPr lang="pt-PT" dirty="0" smtClean="0"/>
              <a:t>não-técnicas</a:t>
            </a:r>
            <a:r>
              <a:rPr lang="pt-PT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779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59832" y="5233257"/>
            <a:ext cx="57470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Obrigado </a:t>
            </a:r>
            <a:r>
              <a:rPr lang="en-US" sz="4400" dirty="0" err="1"/>
              <a:t>pela</a:t>
            </a:r>
            <a:r>
              <a:rPr lang="en-US" sz="4400" dirty="0"/>
              <a:t> </a:t>
            </a:r>
            <a:r>
              <a:rPr lang="en-US" sz="4400" dirty="0" err="1" smtClean="0"/>
              <a:t>atenção</a:t>
            </a:r>
            <a:r>
              <a:rPr lang="en-US" sz="4400" dirty="0" smtClean="0"/>
              <a:t>. 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87723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Como definir arquitetura </a:t>
            </a:r>
            <a:r>
              <a:rPr lang="pt-PT" dirty="0"/>
              <a:t>de </a:t>
            </a:r>
            <a:r>
              <a:rPr lang="pt-PT" dirty="0" smtClean="0"/>
              <a:t>software?</a:t>
            </a:r>
            <a:r>
              <a:rPr lang="pt-PT" dirty="0"/>
              <a:t/>
            </a:r>
            <a:br>
              <a:rPr lang="pt-PT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T</a:t>
            </a:r>
            <a:r>
              <a:rPr lang="pt-BR" dirty="0" smtClean="0"/>
              <a:t>ermo  abstrato </a:t>
            </a:r>
            <a:r>
              <a:rPr lang="pt-BR" dirty="0" smtClean="0"/>
              <a:t>que </a:t>
            </a:r>
            <a:r>
              <a:rPr lang="pt-BR" dirty="0" smtClean="0"/>
              <a:t>engloba </a:t>
            </a:r>
            <a:r>
              <a:rPr lang="pt-BR" dirty="0"/>
              <a:t>muitos </a:t>
            </a:r>
            <a:r>
              <a:rPr lang="pt-BR" dirty="0" smtClean="0"/>
              <a:t>conceitos. </a:t>
            </a:r>
          </a:p>
          <a:p>
            <a:pPr algn="just"/>
            <a:r>
              <a:rPr lang="pt-BR" dirty="0"/>
              <a:t> </a:t>
            </a:r>
            <a:r>
              <a:rPr lang="pt-BR" dirty="0" smtClean="0"/>
              <a:t>A arquitetura </a:t>
            </a:r>
            <a:r>
              <a:rPr lang="pt-BR" dirty="0"/>
              <a:t>de software de um sistema consiste na definição dos componentes de software, suas propriedades externas, e seus relacionamentos com outros </a:t>
            </a:r>
            <a:r>
              <a:rPr lang="pt-BR" dirty="0" smtClean="0"/>
              <a:t>softwares. </a:t>
            </a:r>
            <a:r>
              <a:rPr lang="pt-BR" dirty="0"/>
              <a:t>O termo também se refere à </a:t>
            </a:r>
            <a:r>
              <a:rPr lang="pt-BR" dirty="0" smtClean="0"/>
              <a:t>documentação</a:t>
            </a:r>
            <a:r>
              <a:rPr lang="pt-BR" dirty="0"/>
              <a:t> da arquitetura </a:t>
            </a:r>
            <a:r>
              <a:rPr lang="pt-BR" dirty="0" smtClean="0"/>
              <a:t>do </a:t>
            </a:r>
            <a:r>
              <a:rPr lang="pt-BR" dirty="0"/>
              <a:t>sistema. </a:t>
            </a:r>
          </a:p>
        </p:txBody>
      </p:sp>
    </p:spTree>
    <p:extLst>
      <p:ext uri="{BB962C8B-B14F-4D97-AF65-F5344CB8AC3E}">
        <p14:creationId xmlns:p14="http://schemas.microsoft.com/office/powerpoint/2010/main" val="237875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Como as organizações veem a arquitetura de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182880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 visão do autor: </a:t>
            </a:r>
            <a:r>
              <a:rPr lang="pt-BR" dirty="0" smtClean="0"/>
              <a:t>Embora a arquitetura de </a:t>
            </a:r>
            <a:r>
              <a:rPr lang="pt-BR" dirty="0" smtClean="0"/>
              <a:t>software possua </a:t>
            </a:r>
            <a:r>
              <a:rPr lang="pt-BR" dirty="0" smtClean="0"/>
              <a:t>bases </a:t>
            </a:r>
            <a:r>
              <a:rPr lang="pt-BR" dirty="0"/>
              <a:t>técnicas sólidas, a sua posição na organização não é tão firme.</a:t>
            </a:r>
          </a:p>
          <a:p>
            <a:endParaRPr lang="pt-BR" dirty="0"/>
          </a:p>
        </p:txBody>
      </p:sp>
      <p:pic>
        <p:nvPicPr>
          <p:cNvPr id="1026" name="Picture 2" descr="https://fernandofranzini.files.wordpress.com/2015/01/image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29000"/>
            <a:ext cx="49149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54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Dificuldades da </a:t>
            </a:r>
            <a:r>
              <a:rPr lang="pt-BR" dirty="0"/>
              <a:t>Arquitetura </a:t>
            </a:r>
            <a:r>
              <a:rPr lang="pt-BR" dirty="0" smtClean="0"/>
              <a:t>da Software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Em </a:t>
            </a:r>
            <a:r>
              <a:rPr lang="pt-BR" sz="2400" dirty="0"/>
              <a:t>primeiro lugar, arquitetura de software é uma técnica </a:t>
            </a:r>
            <a:r>
              <a:rPr lang="pt-BR" sz="2400" dirty="0" smtClean="0"/>
              <a:t>que </a:t>
            </a:r>
            <a:r>
              <a:rPr lang="pt-BR" sz="2400" dirty="0"/>
              <a:t>opera em um nível baixo dentro </a:t>
            </a:r>
            <a:r>
              <a:rPr lang="pt-BR" sz="2400" dirty="0" smtClean="0"/>
              <a:t>da </a:t>
            </a:r>
            <a:r>
              <a:rPr lang="pt-BR" sz="2400" dirty="0"/>
              <a:t>organização, o que significa que a sua contribuição não é facilmente visível ou demonstrável</a:t>
            </a:r>
            <a:r>
              <a:rPr lang="pt-BR" sz="2400" dirty="0" smtClean="0"/>
              <a:t>.</a:t>
            </a:r>
          </a:p>
          <a:p>
            <a:pPr marL="118872" indent="0" algn="just">
              <a:buNone/>
            </a:pPr>
            <a:endParaRPr lang="pt-BR" sz="2400" dirty="0"/>
          </a:p>
          <a:p>
            <a:pPr marL="118872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A</a:t>
            </a:r>
            <a:r>
              <a:rPr lang="pt-BR" sz="2400" dirty="0" smtClean="0"/>
              <a:t> </a:t>
            </a:r>
            <a:r>
              <a:rPr lang="pt-BR" sz="2400" dirty="0"/>
              <a:t>eficácia e o sucesso da arquitetura de software são em grande parte </a:t>
            </a:r>
            <a:r>
              <a:rPr lang="pt-BR" sz="2400" dirty="0" smtClean="0"/>
              <a:t>dependentes </a:t>
            </a:r>
            <a:r>
              <a:rPr lang="pt-BR" sz="2400" dirty="0"/>
              <a:t>da adoção </a:t>
            </a:r>
            <a:r>
              <a:rPr lang="pt-BR" sz="2400" dirty="0" smtClean="0"/>
              <a:t>de </a:t>
            </a:r>
            <a:r>
              <a:rPr lang="pt-BR" sz="2400" dirty="0" smtClean="0"/>
              <a:t>arquiteturas</a:t>
            </a:r>
            <a:r>
              <a:rPr lang="pt-BR" sz="2400" dirty="0"/>
              <a:t>, princípios de arquitetura, regras e </a:t>
            </a:r>
            <a:r>
              <a:rPr lang="pt-BR" sz="2400" dirty="0" smtClean="0"/>
              <a:t>práticas, </a:t>
            </a:r>
            <a:r>
              <a:rPr lang="pt-BR" sz="2400" dirty="0"/>
              <a:t>por outros desenvolvedores. </a:t>
            </a:r>
            <a:endParaRPr lang="pt-BR" sz="2400" dirty="0" smtClean="0"/>
          </a:p>
          <a:p>
            <a:pPr algn="just"/>
            <a:r>
              <a:rPr lang="pt-BR" sz="2400" dirty="0"/>
              <a:t>O</a:t>
            </a:r>
            <a:r>
              <a:rPr lang="pt-BR" sz="2400" dirty="0" smtClean="0"/>
              <a:t>utros </a:t>
            </a:r>
            <a:r>
              <a:rPr lang="pt-BR" sz="2400" dirty="0"/>
              <a:t>benefícios </a:t>
            </a:r>
            <a:r>
              <a:rPr lang="pt-BR" sz="2400" dirty="0" smtClean="0"/>
              <a:t>dela </a:t>
            </a:r>
            <a:r>
              <a:rPr lang="pt-BR" sz="2400" dirty="0"/>
              <a:t>são indiretos, ou seja, estão em saídas complementares.</a:t>
            </a:r>
          </a:p>
          <a:p>
            <a:pPr algn="just"/>
            <a:endParaRPr lang="pt-BR" sz="2400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331640" y="3429000"/>
            <a:ext cx="669674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pt-BR" dirty="0"/>
              <a:t>É possível ter resultados sem uma arquitetura formal ? Sim</a:t>
            </a:r>
          </a:p>
        </p:txBody>
      </p:sp>
    </p:spTree>
    <p:extLst>
      <p:ext uri="{BB962C8B-B14F-4D97-AF65-F5344CB8AC3E}">
        <p14:creationId xmlns:p14="http://schemas.microsoft.com/office/powerpoint/2010/main" val="387974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Como quebrar essa </a:t>
            </a:r>
            <a:r>
              <a:rPr lang="pt-BR" dirty="0" smtClean="0"/>
              <a:t>barreira de visibilidade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180" y="2355574"/>
            <a:ext cx="6264696" cy="2664296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Gestão e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Liderança</a:t>
            </a:r>
          </a:p>
          <a:p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Governança 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Capacidades</a:t>
            </a:r>
          </a:p>
          <a:p>
            <a:r>
              <a:rPr lang="pt-P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Estratégia </a:t>
            </a:r>
            <a:r>
              <a:rPr lang="pt-P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Empresarial 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9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e Liderança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 smtClean="0"/>
              <a:t>Impõem a implementação de praticas exemplares .</a:t>
            </a:r>
          </a:p>
          <a:p>
            <a:pPr algn="just"/>
            <a:r>
              <a:rPr lang="pt-BR" dirty="0" smtClean="0"/>
              <a:t>Gestão </a:t>
            </a:r>
            <a:r>
              <a:rPr lang="pt-BR" dirty="0"/>
              <a:t>e liderança </a:t>
            </a:r>
            <a:r>
              <a:rPr lang="pt-BR" dirty="0" smtClean="0"/>
              <a:t>em </a:t>
            </a:r>
            <a:r>
              <a:rPr lang="pt-BR" dirty="0"/>
              <a:t>arquitetura de software </a:t>
            </a:r>
            <a:r>
              <a:rPr lang="pt-BR" dirty="0" smtClean="0"/>
              <a:t>variam </a:t>
            </a:r>
            <a:r>
              <a:rPr lang="pt-BR" dirty="0"/>
              <a:t>de acordo com o contexto </a:t>
            </a:r>
            <a:r>
              <a:rPr lang="pt-BR" dirty="0" smtClean="0"/>
              <a:t>organizacional.</a:t>
            </a:r>
          </a:p>
          <a:p>
            <a:pPr algn="just"/>
            <a:r>
              <a:rPr lang="pt-BR" dirty="0" smtClean="0"/>
              <a:t>Sem </a:t>
            </a:r>
            <a:r>
              <a:rPr lang="pt-BR" dirty="0"/>
              <a:t>diferenciação clara, na </a:t>
            </a:r>
            <a:r>
              <a:rPr lang="pt-BR" dirty="0" smtClean="0"/>
              <a:t>prática, </a:t>
            </a:r>
            <a:r>
              <a:rPr lang="pt-BR" dirty="0"/>
              <a:t>arquitetura de software só pode atrair a gestão </a:t>
            </a:r>
            <a:r>
              <a:rPr lang="pt-BR" dirty="0" smtClean="0"/>
              <a:t>se a </a:t>
            </a:r>
            <a:r>
              <a:rPr lang="pt-BR" dirty="0"/>
              <a:t>circunstância ditar que os arquitetos </a:t>
            </a:r>
            <a:r>
              <a:rPr lang="pt-BR" dirty="0" smtClean="0"/>
              <a:t>serão </a:t>
            </a:r>
            <a:r>
              <a:rPr lang="pt-BR" dirty="0" smtClean="0"/>
              <a:t>coordenados </a:t>
            </a:r>
            <a:r>
              <a:rPr lang="pt-BR" dirty="0"/>
              <a:t>de forma independente de outros desenvolvedores de software e </a:t>
            </a:r>
            <a:r>
              <a:rPr lang="pt-BR" dirty="0" smtClean="0"/>
              <a:t>testadores.</a:t>
            </a:r>
            <a:endParaRPr lang="pt-BR" dirty="0"/>
          </a:p>
          <a:p>
            <a:pPr algn="just"/>
            <a:r>
              <a:rPr lang="pt-BR" dirty="0" smtClean="0"/>
              <a:t>A liderança na arquitetura </a:t>
            </a:r>
            <a:r>
              <a:rPr lang="pt-BR" dirty="0"/>
              <a:t>de software </a:t>
            </a:r>
            <a:r>
              <a:rPr lang="pt-BR" dirty="0" smtClean="0"/>
              <a:t> </a:t>
            </a:r>
            <a:r>
              <a:rPr lang="pt-BR" dirty="0"/>
              <a:t>é relevante em três formas principais, </a:t>
            </a:r>
            <a:r>
              <a:rPr lang="pt-BR" dirty="0" smtClean="0"/>
              <a:t> </a:t>
            </a:r>
            <a:r>
              <a:rPr lang="pt-BR" dirty="0"/>
              <a:t>(a) dentro da disciplina </a:t>
            </a:r>
            <a:r>
              <a:rPr lang="pt-BR" dirty="0" smtClean="0"/>
              <a:t>AS, </a:t>
            </a:r>
            <a:r>
              <a:rPr lang="pt-BR" dirty="0"/>
              <a:t>(b) entre as equipes de desenvolvimento / testes e áreas relacionadas, e (c) dentro do organização em geral.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26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Governança corporativa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 que é? Leis , regulamentos , costume que as empresas seguem internamente.</a:t>
            </a:r>
          </a:p>
          <a:p>
            <a:pPr algn="just"/>
            <a:r>
              <a:rPr lang="pt-BR" dirty="0" smtClean="0"/>
              <a:t>Governança integra uma cadeia </a:t>
            </a:r>
            <a:r>
              <a:rPr lang="pt-BR" dirty="0"/>
              <a:t>de valor de atividades relacionadas para garantir resultados coordenados para a organização. Esta integração é tanto horizontal, ligando especialidades de desenvolvimento de software relacionados, e vertical, que liga a função para funções de ordem superior e para o centro estratégico </a:t>
            </a:r>
            <a:r>
              <a:rPr lang="pt-BR" dirty="0" smtClean="0"/>
              <a:t>da organização</a:t>
            </a:r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23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Governança corporativa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sz="5100" dirty="0" smtClean="0"/>
              <a:t>Fundamentalmente</a:t>
            </a:r>
            <a:r>
              <a:rPr lang="pt-BR" sz="5100" dirty="0"/>
              <a:t>, a </a:t>
            </a:r>
            <a:r>
              <a:rPr lang="pt-BR" sz="5100" dirty="0" smtClean="0"/>
              <a:t>governança </a:t>
            </a:r>
            <a:r>
              <a:rPr lang="pt-BR" sz="5100" dirty="0"/>
              <a:t>eficaz pode estabelecer e institucionalizar </a:t>
            </a:r>
            <a:r>
              <a:rPr lang="pt-BR" sz="5100" dirty="0" smtClean="0"/>
              <a:t>AS </a:t>
            </a:r>
            <a:r>
              <a:rPr lang="pt-BR" sz="5100" dirty="0"/>
              <a:t>como uma competência organizacional fundamental. </a:t>
            </a:r>
            <a:endParaRPr lang="pt-BR" sz="5100" dirty="0" smtClean="0"/>
          </a:p>
          <a:p>
            <a:pPr marL="0" indent="0" algn="just">
              <a:buNone/>
            </a:pPr>
            <a:endParaRPr lang="pt-BR" sz="5100" dirty="0"/>
          </a:p>
          <a:p>
            <a:pPr algn="just"/>
            <a:r>
              <a:rPr lang="pt-BR" sz="5100" dirty="0"/>
              <a:t>F</a:t>
            </a:r>
            <a:r>
              <a:rPr lang="pt-BR" sz="5100" dirty="0" smtClean="0"/>
              <a:t>atores </a:t>
            </a:r>
            <a:r>
              <a:rPr lang="pt-BR" sz="5100" dirty="0"/>
              <a:t>críticos de sucesso para a arquitetura de governança que são igualmente relevantes para a arquitetura de software </a:t>
            </a:r>
            <a:r>
              <a:rPr lang="pt-BR" sz="5100" dirty="0" smtClean="0"/>
              <a:t>:</a:t>
            </a:r>
            <a:r>
              <a:rPr lang="pt-BR" sz="5100" dirty="0"/>
              <a:t/>
            </a:r>
            <a:br>
              <a:rPr lang="pt-BR" sz="5100" dirty="0"/>
            </a:br>
            <a:r>
              <a:rPr lang="pt-BR" sz="5100" dirty="0" smtClean="0"/>
              <a:t>-Estabelecer </a:t>
            </a:r>
            <a:r>
              <a:rPr lang="pt-BR" sz="5100" dirty="0"/>
              <a:t>e aplicar as melhores práticas para a </a:t>
            </a:r>
            <a:r>
              <a:rPr lang="pt-BR" sz="5100" dirty="0" smtClean="0"/>
              <a:t>apresentação, adoção</a:t>
            </a:r>
            <a:r>
              <a:rPr lang="pt-BR" sz="5100" dirty="0"/>
              <a:t>, reutilização, geração de </a:t>
            </a:r>
            <a:r>
              <a:rPr lang="pt-BR" sz="5100" dirty="0" smtClean="0"/>
              <a:t>relatórios, arquitetura políticas</a:t>
            </a:r>
            <a:r>
              <a:rPr lang="pt-BR" sz="5100" dirty="0"/>
              <a:t>, procedimentos, funções, </a:t>
            </a:r>
            <a:r>
              <a:rPr lang="pt-BR" sz="5100" dirty="0" smtClean="0"/>
              <a:t>competências e </a:t>
            </a:r>
            <a:r>
              <a:rPr lang="pt-BR" sz="5100" dirty="0"/>
              <a:t>estruturas </a:t>
            </a:r>
            <a:r>
              <a:rPr lang="pt-BR" sz="5100" dirty="0" smtClean="0"/>
              <a:t>organizacionais.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244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Capacidades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4452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algn="just"/>
            <a:r>
              <a:rPr lang="pt-PT" sz="4500" dirty="0" smtClean="0"/>
              <a:t>As </a:t>
            </a:r>
            <a:r>
              <a:rPr lang="pt-PT" sz="4500" dirty="0"/>
              <a:t>organizações bem sucedidas </a:t>
            </a:r>
            <a:r>
              <a:rPr lang="pt-PT" sz="4500" dirty="0" smtClean="0"/>
              <a:t>investem </a:t>
            </a:r>
            <a:r>
              <a:rPr lang="pt-PT" sz="4500" dirty="0"/>
              <a:t>fortemente na construção e manutenção das suas capacidades </a:t>
            </a:r>
            <a:r>
              <a:rPr lang="pt-PT" sz="4500" dirty="0" smtClean="0"/>
              <a:t>básicas. Contudo, </a:t>
            </a:r>
            <a:r>
              <a:rPr lang="pt-PT" sz="4500" dirty="0"/>
              <a:t>as capacidades comuns de </a:t>
            </a:r>
            <a:r>
              <a:rPr lang="pt-PT" sz="4500" dirty="0" smtClean="0"/>
              <a:t>origem recebem um investimento focado no </a:t>
            </a:r>
            <a:r>
              <a:rPr lang="pt-PT" sz="4500" dirty="0"/>
              <a:t>menor </a:t>
            </a:r>
            <a:r>
              <a:rPr lang="pt-PT" sz="4500" dirty="0" smtClean="0"/>
              <a:t>custo</a:t>
            </a:r>
            <a:r>
              <a:rPr lang="pt-PT" sz="4500" dirty="0" smtClean="0"/>
              <a:t>.</a:t>
            </a:r>
          </a:p>
          <a:p>
            <a:pPr algn="just"/>
            <a:endParaRPr lang="pt-BR" sz="4500" dirty="0"/>
          </a:p>
          <a:p>
            <a:pPr algn="just"/>
            <a:r>
              <a:rPr lang="pt-PT" sz="4500" dirty="0" smtClean="0"/>
              <a:t>Portanto</a:t>
            </a:r>
            <a:r>
              <a:rPr lang="pt-PT" sz="4500" dirty="0"/>
              <a:t>, para uma organização </a:t>
            </a:r>
            <a:r>
              <a:rPr lang="pt-PT" sz="4500" dirty="0" smtClean="0"/>
              <a:t> </a:t>
            </a:r>
            <a:r>
              <a:rPr lang="pt-PT" sz="4500" dirty="0"/>
              <a:t>fazer um compromisso significativo para arquitetura de software como um de seus principais recursos, ele precisa ter uma visão clara do seu valor distintivo </a:t>
            </a:r>
            <a:r>
              <a:rPr lang="pt-PT" sz="4500" dirty="0" smtClean="0"/>
              <a:t>como uma </a:t>
            </a:r>
            <a:r>
              <a:rPr lang="pt-PT" sz="4500" dirty="0"/>
              <a:t>empresa de desenvolvimento de </a:t>
            </a:r>
            <a:r>
              <a:rPr lang="pt-PT" sz="4500" dirty="0" smtClean="0"/>
              <a:t>software</a:t>
            </a:r>
            <a:r>
              <a:rPr lang="pt-PT" sz="4500" dirty="0" smtClean="0"/>
              <a:t>.</a:t>
            </a:r>
          </a:p>
          <a:p>
            <a:pPr marL="118872" indent="0" algn="just">
              <a:buNone/>
            </a:pPr>
            <a:endParaRPr lang="pt-BR" sz="4500" dirty="0"/>
          </a:p>
          <a:p>
            <a:pPr algn="just"/>
            <a:r>
              <a:rPr lang="pt-PT" sz="4500" dirty="0" smtClean="0"/>
              <a:t>Dentro </a:t>
            </a:r>
            <a:r>
              <a:rPr lang="pt-PT" sz="4500" dirty="0"/>
              <a:t>de qualquer domínio particular, arquitetos são altamente móveis e negociáveis ​​no </a:t>
            </a:r>
            <a:r>
              <a:rPr lang="pt-PT" sz="4500" dirty="0" smtClean="0"/>
              <a:t>mercado. Pessoas com determinadas competencias são</a:t>
            </a:r>
            <a:r>
              <a:rPr lang="pt-PT" sz="4500" dirty="0"/>
              <a:t>, portanto, </a:t>
            </a:r>
            <a:r>
              <a:rPr lang="pt-PT" sz="4500" dirty="0" smtClean="0"/>
              <a:t>disponíveis </a:t>
            </a:r>
            <a:r>
              <a:rPr lang="pt-PT" sz="4500" dirty="0"/>
              <a:t>para todas as empresas (embora, a um </a:t>
            </a:r>
            <a:r>
              <a:rPr lang="pt-PT" sz="4500" dirty="0" smtClean="0"/>
              <a:t>preço variável).</a:t>
            </a:r>
            <a:endParaRPr lang="pt-BR" sz="4500" dirty="0"/>
          </a:p>
        </p:txBody>
      </p:sp>
    </p:spTree>
    <p:extLst>
      <p:ext uri="{BB962C8B-B14F-4D97-AF65-F5344CB8AC3E}">
        <p14:creationId xmlns:p14="http://schemas.microsoft.com/office/powerpoint/2010/main" val="25713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201</TotalTime>
  <Words>894</Words>
  <Application>Microsoft Office PowerPoint</Application>
  <PresentationFormat>Apresentação na tela (4:3)</PresentationFormat>
  <Paragraphs>65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Módulo</vt:lpstr>
      <vt:lpstr>Software Architecture: Organizational Perspectives </vt:lpstr>
      <vt:lpstr>Como definir arquitetura de software? </vt:lpstr>
      <vt:lpstr>Como as organizações veem a arquitetura de software?</vt:lpstr>
      <vt:lpstr>Dificuldades da Arquitetura da Software </vt:lpstr>
      <vt:lpstr>Como quebrar essa barreira de visibilidade?</vt:lpstr>
      <vt:lpstr>Gestão e Liderança</vt:lpstr>
      <vt:lpstr>Governança corporativa</vt:lpstr>
      <vt:lpstr>Governança corporativa</vt:lpstr>
      <vt:lpstr>Capacidades</vt:lpstr>
      <vt:lpstr>Capacidades</vt:lpstr>
      <vt:lpstr> Estrategia Corporativa</vt:lpstr>
      <vt:lpstr> Estrategia Corporativa</vt:lpstr>
      <vt:lpstr>O que a arquitetura de software deve fazer para contribuir?</vt:lpstr>
      <vt:lpstr>Conclusão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Architecture: Organizational Perspectives</dc:title>
  <dc:creator>marina</dc:creator>
  <cp:lastModifiedBy>marina</cp:lastModifiedBy>
  <cp:revision>36</cp:revision>
  <dcterms:created xsi:type="dcterms:W3CDTF">2016-06-05T16:04:04Z</dcterms:created>
  <dcterms:modified xsi:type="dcterms:W3CDTF">2016-06-05T21:51:52Z</dcterms:modified>
</cp:coreProperties>
</file>