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8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9.xml" ContentType="application/vnd.openxmlformats-officedocument.presentationml.notesSlide+xml"/>
  <Override PartName="/ppt/tags/tag122.xml" ContentType="application/vnd.openxmlformats-officedocument.presentationml.tags+xml"/>
  <Override PartName="/ppt/notesSlides/notesSlide40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2.xml" ContentType="application/vnd.openxmlformats-officedocument.presentationml.notesSlide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5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6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47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48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9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50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5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5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55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56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57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58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5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60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1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6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4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65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66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6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68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69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0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71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72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73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74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75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76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77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78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9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80.xml" ContentType="application/vnd.openxmlformats-officedocument.presentationml.notesSlide+xml"/>
  <Override PartName="/ppt/tags/tag257.xml" ContentType="application/vnd.openxmlformats-officedocument.presentationml.tags+xml"/>
  <Override PartName="/ppt/notesSlides/notesSlide81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3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84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85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86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87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88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89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90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91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92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93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94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95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96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97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98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9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00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01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02.xml" ContentType="application/vnd.openxmlformats-officedocument.presentationml.notesSlide+xml"/>
  <Override PartName="/ppt/tags/tag332.xml" ContentType="application/vnd.openxmlformats-officedocument.presentationml.tags+xml"/>
  <Override PartName="/ppt/notesSlides/notesSlide103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0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05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106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07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08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109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110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111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112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113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114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115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notesSlides/notesSlide116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117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118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119.xml" ContentType="application/vnd.openxmlformats-officedocument.presentationml.notesSlid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120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121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122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notesSlides/notesSlide123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24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125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126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27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128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129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130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131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notesSlides/notesSlide132.xml" ContentType="application/vnd.openxmlformats-officedocument.presentationml.notesSlide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33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86" r:id="rId22"/>
    <p:sldId id="277" r:id="rId23"/>
    <p:sldId id="387" r:id="rId24"/>
    <p:sldId id="278" r:id="rId25"/>
    <p:sldId id="279" r:id="rId26"/>
    <p:sldId id="388" r:id="rId27"/>
    <p:sldId id="280" r:id="rId28"/>
    <p:sldId id="281" r:id="rId29"/>
    <p:sldId id="282" r:id="rId30"/>
    <p:sldId id="283" r:id="rId31"/>
    <p:sldId id="38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90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8" r:id="rId66"/>
    <p:sldId id="391" r:id="rId67"/>
    <p:sldId id="320" r:id="rId68"/>
    <p:sldId id="392" r:id="rId69"/>
    <p:sldId id="321" r:id="rId70"/>
    <p:sldId id="322" r:id="rId71"/>
    <p:sldId id="323" r:id="rId72"/>
    <p:sldId id="393" r:id="rId73"/>
    <p:sldId id="325" r:id="rId74"/>
    <p:sldId id="394" r:id="rId75"/>
    <p:sldId id="326" r:id="rId76"/>
    <p:sldId id="327" r:id="rId77"/>
    <p:sldId id="329" r:id="rId78"/>
    <p:sldId id="395" r:id="rId79"/>
    <p:sldId id="330" r:id="rId80"/>
    <p:sldId id="331" r:id="rId81"/>
    <p:sldId id="332" r:id="rId82"/>
    <p:sldId id="333" r:id="rId83"/>
    <p:sldId id="334" r:id="rId84"/>
    <p:sldId id="335" r:id="rId85"/>
    <p:sldId id="396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7" r:id="rId117"/>
    <p:sldId id="39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142" autoAdjust="0"/>
  </p:normalViewPr>
  <p:slideViewPr>
    <p:cSldViewPr>
      <p:cViewPr varScale="1">
        <p:scale>
          <a:sx n="109" d="100"/>
          <a:sy n="109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2949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6231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101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410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102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29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103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64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104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858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105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376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106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484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107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03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108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810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109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28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110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18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309E-030B-4138-A423-6046D64621CC}" type="slidenum">
              <a:rPr lang="en-US"/>
              <a:pPr/>
              <a:t>111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9506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112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724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113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672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114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3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115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188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116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3497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117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4686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118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512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119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775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8CBE-4129-4271-A629-D8AC4C3E7488}" type="slidenum">
              <a:rPr lang="en-US"/>
              <a:pPr/>
              <a:t>120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9499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83A53-237C-4C77-931D-80DDFDBCF2F3}" type="slidenum">
              <a:rPr lang="en-US"/>
              <a:pPr/>
              <a:t>121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406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AF4E-D46E-452B-B513-73C1ABDFA629}" type="slidenum">
              <a:rPr lang="en-US"/>
              <a:pPr/>
              <a:t>122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757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921D-D967-469B-BC5E-E91829B6A93A}" type="slidenum">
              <a:rPr lang="en-US"/>
              <a:pPr/>
              <a:t>123</a:t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031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78DBB-2FD0-417E-8E48-636802D370F5}" type="slidenum">
              <a:rPr lang="en-US"/>
              <a:pPr/>
              <a:t>124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689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D6D8-B5CB-44CF-A076-91AD84751C08}" type="slidenum">
              <a:rPr lang="en-US"/>
              <a:pPr/>
              <a:t>125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411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832C6-AD85-45A4-BA9A-4B7D17D30861}" type="slidenum">
              <a:rPr lang="en-US"/>
              <a:pPr/>
              <a:t>126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383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C2EA1-3CDC-4ECF-86B2-4D763AEBFCF2}" type="slidenum">
              <a:rPr lang="en-US"/>
              <a:pPr/>
              <a:t>127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069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627D-71A1-4567-A2B3-A27A94827337}" type="slidenum">
              <a:rPr lang="en-US"/>
              <a:pPr/>
              <a:t>128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807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64B26-1039-4A89-B9BE-F571758E0A10}" type="slidenum">
              <a:rPr lang="en-US"/>
              <a:pPr/>
              <a:t>129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018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0311F-008B-4B0C-9828-CA17DE82EC59}" type="slidenum">
              <a:rPr lang="en-US"/>
              <a:pPr/>
              <a:t>130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0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14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92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73E6-3E2F-4FE9-83A4-B07AF79C1FFF}" type="slidenum">
              <a:rPr lang="en-US"/>
              <a:pPr/>
              <a:t>131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633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33A97-0276-4D5D-9F89-8740F26D54B0}" type="slidenum">
              <a:rPr lang="en-US"/>
              <a:pPr/>
              <a:t>132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100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BB3A-DA45-426E-9703-C0236A055745}" type="slidenum">
              <a:rPr lang="en-US"/>
              <a:pPr/>
              <a:t>133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075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DA1E-7C6D-446C-ACA1-DDF3AB11F0CC}" type="slidenum">
              <a:rPr lang="en-US"/>
              <a:pPr/>
              <a:t>134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63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2B97-851F-4A53-BB9C-D5173485D282}" type="slidenum">
              <a:rPr lang="en-US"/>
              <a:pPr/>
              <a:t>135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16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6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17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08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18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19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05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4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9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22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1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14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24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0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6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26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7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61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29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3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30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28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31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3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32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6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33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61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34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50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7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36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2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37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7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38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1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3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40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21B5-927C-4F10-A313-A26A3EC7AFAF}" type="slidenum">
              <a:rPr lang="en-US"/>
              <a:pPr/>
              <a:t>5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65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073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42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09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43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3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44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18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45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9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46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1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47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545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1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49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4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50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6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17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51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52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859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53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48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23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54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56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85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57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8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58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05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59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890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60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7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339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61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87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BE5D3-939D-451B-AE90-BB2965369916}" type="slidenum">
              <a:rPr lang="en-US"/>
              <a:pPr/>
              <a:t>62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46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63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41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DE3DD-E11A-4F93-B0B2-A43F3A1452B7}" type="slidenum">
              <a:rPr lang="en-US"/>
              <a:pPr/>
              <a:t>64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47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65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28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05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208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59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69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74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70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80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71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962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72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169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73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28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74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92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75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99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76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351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73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78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835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79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85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80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9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0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81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15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82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65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83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84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77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85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333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86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450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87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19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88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529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89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93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90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10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95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91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31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92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51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93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78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94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213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95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98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96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360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97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181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98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03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99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525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100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notesSlide" Target="../notesSlides/notesSlide10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7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tags" Target="../tags/tag329.xml"/><Relationship Id="rId7" Type="http://schemas.openxmlformats.org/officeDocument/2006/relationships/notesSlide" Target="../notesSlides/notesSlide102.xml"/><Relationship Id="rId2" Type="http://schemas.openxmlformats.org/officeDocument/2006/relationships/tags" Target="../tags/tag328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9" Type="http://schemas.openxmlformats.org/officeDocument/2006/relationships/image" Target="../media/image36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104.xml"/><Relationship Id="rId4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106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tags" Target="../tags/tag343.xml"/><Relationship Id="rId7" Type="http://schemas.openxmlformats.org/officeDocument/2006/relationships/notesSlide" Target="../notesSlides/notesSlide107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9" Type="http://schemas.openxmlformats.org/officeDocument/2006/relationships/image" Target="../media/image37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8.xml"/><Relationship Id="rId3" Type="http://schemas.openxmlformats.org/officeDocument/2006/relationships/tags" Target="../tags/tag34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wmf"/><Relationship Id="rId2" Type="http://schemas.openxmlformats.org/officeDocument/2006/relationships/tags" Target="../tags/tag346.xml"/><Relationship Id="rId1" Type="http://schemas.openxmlformats.org/officeDocument/2006/relationships/vmlDrawing" Target="../drawings/vmlDrawing31.vml"/><Relationship Id="rId6" Type="http://schemas.openxmlformats.org/officeDocument/2006/relationships/tags" Target="../tags/tag350.xml"/><Relationship Id="rId11" Type="http://schemas.openxmlformats.org/officeDocument/2006/relationships/oleObject" Target="../embeddings/oleObject38.bin"/><Relationship Id="rId5" Type="http://schemas.openxmlformats.org/officeDocument/2006/relationships/tags" Target="../tags/tag349.xml"/><Relationship Id="rId10" Type="http://schemas.openxmlformats.org/officeDocument/2006/relationships/image" Target="../media/image38.wmf"/><Relationship Id="rId4" Type="http://schemas.openxmlformats.org/officeDocument/2006/relationships/tags" Target="../tags/tag348.xml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tags" Target="../tags/tag352.xml"/><Relationship Id="rId7" Type="http://schemas.openxmlformats.org/officeDocument/2006/relationships/oleObject" Target="../embeddings/oleObject39.bin"/><Relationship Id="rId2" Type="http://schemas.openxmlformats.org/officeDocument/2006/relationships/tags" Target="../tags/tag351.xml"/><Relationship Id="rId1" Type="http://schemas.openxmlformats.org/officeDocument/2006/relationships/vmlDrawing" Target="../drawings/vmlDrawing32.vml"/><Relationship Id="rId6" Type="http://schemas.openxmlformats.org/officeDocument/2006/relationships/notesSlide" Target="../notesSlides/notesSlide1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7" Type="http://schemas.openxmlformats.org/officeDocument/2006/relationships/image" Target="../media/image41.png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111.xml"/><Relationship Id="rId4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362.xml"/><Relationship Id="rId7" Type="http://schemas.openxmlformats.org/officeDocument/2006/relationships/oleObject" Target="../embeddings/oleObject40.bin"/><Relationship Id="rId2" Type="http://schemas.openxmlformats.org/officeDocument/2006/relationships/tags" Target="../tags/tag361.xml"/><Relationship Id="rId1" Type="http://schemas.openxmlformats.org/officeDocument/2006/relationships/vmlDrawing" Target="../drawings/vmlDrawing33.vml"/><Relationship Id="rId6" Type="http://schemas.openxmlformats.org/officeDocument/2006/relationships/notesSlide" Target="../notesSlides/notesSlide1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113.xml"/><Relationship Id="rId4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notesSlide" Target="../notesSlides/notesSlide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0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5" Type="http://schemas.openxmlformats.org/officeDocument/2006/relationships/notesSlide" Target="../notesSlides/notesSlide116.xml"/><Relationship Id="rId4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378.xml"/><Relationship Id="rId7" Type="http://schemas.openxmlformats.org/officeDocument/2006/relationships/oleObject" Target="../embeddings/oleObject41.bin"/><Relationship Id="rId2" Type="http://schemas.openxmlformats.org/officeDocument/2006/relationships/tags" Target="../tags/tag377.xml"/><Relationship Id="rId1" Type="http://schemas.openxmlformats.org/officeDocument/2006/relationships/vmlDrawing" Target="../drawings/vmlDrawing34.vml"/><Relationship Id="rId6" Type="http://schemas.openxmlformats.org/officeDocument/2006/relationships/notesSlide" Target="../notesSlides/notesSlide1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9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tags" Target="../tags/tag381.xml"/><Relationship Id="rId7" Type="http://schemas.openxmlformats.org/officeDocument/2006/relationships/oleObject" Target="../embeddings/oleObject42.bin"/><Relationship Id="rId2" Type="http://schemas.openxmlformats.org/officeDocument/2006/relationships/tags" Target="../tags/tag380.xml"/><Relationship Id="rId1" Type="http://schemas.openxmlformats.org/officeDocument/2006/relationships/vmlDrawing" Target="../drawings/vmlDrawing35.vml"/><Relationship Id="rId6" Type="http://schemas.openxmlformats.org/officeDocument/2006/relationships/notesSlide" Target="../notesSlides/notesSlide1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notesSlide" Target="../notesSlides/notesSlide128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notesSlide" Target="../notesSlides/notesSlide129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notesSlide" Target="../notesSlides/notesSlide130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4" Type="http://schemas.openxmlformats.org/officeDocument/2006/relationships/notesSlide" Target="../notesSlides/notesSlide131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tags" Target="../tags/tag420.xml"/><Relationship Id="rId7" Type="http://schemas.openxmlformats.org/officeDocument/2006/relationships/oleObject" Target="../embeddings/oleObject43.bin"/><Relationship Id="rId2" Type="http://schemas.openxmlformats.org/officeDocument/2006/relationships/tags" Target="../tags/tag419.xml"/><Relationship Id="rId1" Type="http://schemas.openxmlformats.org/officeDocument/2006/relationships/vmlDrawing" Target="../drawings/vmlDrawing36.vml"/><Relationship Id="rId6" Type="http://schemas.openxmlformats.org/officeDocument/2006/relationships/notesSlide" Target="../notesSlides/notesSlide1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4" Type="http://schemas.openxmlformats.org/officeDocument/2006/relationships/notesSlide" Target="../notesSlides/notesSlide13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4" Type="http://schemas.openxmlformats.org/officeDocument/2006/relationships/notesSlide" Target="../notesSlides/notesSlide1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6.emf"/><Relationship Id="rId4" Type="http://schemas.openxmlformats.org/officeDocument/2006/relationships/tags" Target="../tags/tag52.xml"/><Relationship Id="rId9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4.v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7.emf"/><Relationship Id="rId4" Type="http://schemas.openxmlformats.org/officeDocument/2006/relationships/tags" Target="../tags/tag60.xml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4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6.v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../media/image9.emf"/><Relationship Id="rId4" Type="http://schemas.openxmlformats.org/officeDocument/2006/relationships/tags" Target="../tags/tag72.xml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.v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0.emf"/><Relationship Id="rId4" Type="http://schemas.openxmlformats.org/officeDocument/2006/relationships/tags" Target="../tags/tag77.xml"/><Relationship Id="rId9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81.xml"/><Relationship Id="rId7" Type="http://schemas.openxmlformats.org/officeDocument/2006/relationships/oleObject" Target="../embeddings/oleObject8.bin"/><Relationship Id="rId2" Type="http://schemas.openxmlformats.org/officeDocument/2006/relationships/tags" Target="../tags/tag80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1.wmf"/><Relationship Id="rId2" Type="http://schemas.openxmlformats.org/officeDocument/2006/relationships/tags" Target="../tags/tag8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89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103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9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08.xml"/><Relationship Id="rId10" Type="http://schemas.openxmlformats.org/officeDocument/2006/relationships/image" Target="../media/image14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11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10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11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13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4" Type="http://schemas.openxmlformats.org/officeDocument/2006/relationships/tags" Target="../tags/tag115.xml"/><Relationship Id="rId9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20.wmf"/><Relationship Id="rId2" Type="http://schemas.openxmlformats.org/officeDocument/2006/relationships/tags" Target="../tags/tag1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3" Type="http://schemas.openxmlformats.org/officeDocument/2006/relationships/tags" Target="../tags/tag119.xml"/><Relationship Id="rId7" Type="http://schemas.openxmlformats.org/officeDocument/2006/relationships/notesSlide" Target="../notesSlides/notesSlide39.xml"/><Relationship Id="rId12" Type="http://schemas.openxmlformats.org/officeDocument/2006/relationships/oleObject" Target="../embeddings/oleObject21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wmf"/><Relationship Id="rId5" Type="http://schemas.openxmlformats.org/officeDocument/2006/relationships/tags" Target="../tags/tag121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120.xml"/><Relationship Id="rId9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24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23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9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23.wmf"/><Relationship Id="rId2" Type="http://schemas.openxmlformats.org/officeDocument/2006/relationships/tags" Target="../tags/tag12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135.xml"/><Relationship Id="rId7" Type="http://schemas.openxmlformats.org/officeDocument/2006/relationships/oleObject" Target="../embeddings/oleObject24.bin"/><Relationship Id="rId2" Type="http://schemas.openxmlformats.org/officeDocument/2006/relationships/tags" Target="../tags/tag134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38.xml"/><Relationship Id="rId7" Type="http://schemas.openxmlformats.org/officeDocument/2006/relationships/oleObject" Target="../embeddings/oleObject25.bin"/><Relationship Id="rId2" Type="http://schemas.openxmlformats.org/officeDocument/2006/relationships/tags" Target="../tags/tag137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141.xml"/><Relationship Id="rId7" Type="http://schemas.openxmlformats.org/officeDocument/2006/relationships/oleObject" Target="../embeddings/oleObject26.bin"/><Relationship Id="rId2" Type="http://schemas.openxmlformats.org/officeDocument/2006/relationships/tags" Target="../tags/tag140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tags" Target="../tags/tag144.xml"/><Relationship Id="rId7" Type="http://schemas.openxmlformats.org/officeDocument/2006/relationships/oleObject" Target="../embeddings/oleObject27.bin"/><Relationship Id="rId2" Type="http://schemas.openxmlformats.org/officeDocument/2006/relationships/tags" Target="../tags/tag143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153.xml"/><Relationship Id="rId7" Type="http://schemas.openxmlformats.org/officeDocument/2006/relationships/notesSlide" Target="../notesSlides/notesSlide52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wmf"/><Relationship Id="rId5" Type="http://schemas.openxmlformats.org/officeDocument/2006/relationships/tags" Target="../tags/tag155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154.xml"/><Relationship Id="rId9" Type="http://schemas.openxmlformats.org/officeDocument/2006/relationships/image" Target="../media/image2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70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69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notesSlide" Target="../notesSlides/notesSlide66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4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4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3" Type="http://schemas.openxmlformats.org/officeDocument/2006/relationships/tags" Target="../tags/tag2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5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vmlDrawing" Target="../drawings/vmlDrawing25.v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10" Type="http://schemas.openxmlformats.org/officeDocument/2006/relationships/image" Target="../media/image31.wmf"/><Relationship Id="rId4" Type="http://schemas.openxmlformats.org/officeDocument/2006/relationships/tags" Target="../tags/tag240.xml"/><Relationship Id="rId9" Type="http://schemas.openxmlformats.org/officeDocument/2006/relationships/oleObject" Target="../embeddings/oleObject31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4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7.xml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7" Type="http://schemas.openxmlformats.org/officeDocument/2006/relationships/notesSlide" Target="../notesSlides/notesSlide90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tags" Target="../tags/tag288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287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9" Type="http://schemas.openxmlformats.org/officeDocument/2006/relationships/image" Target="../media/image33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292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291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9" Type="http://schemas.openxmlformats.org/officeDocument/2006/relationships/image" Target="../media/image34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7" Type="http://schemas.openxmlformats.org/officeDocument/2006/relationships/notesSlide" Target="../notesSlides/notesSlide93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9.xml"/><Relationship Id="rId4" Type="http://schemas.openxmlformats.org/officeDocument/2006/relationships/tags" Target="../tags/tag29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tags" Target="../tags/tag305.xml"/><Relationship Id="rId7" Type="http://schemas.openxmlformats.org/officeDocument/2006/relationships/notesSlide" Target="../notesSlides/notesSlide95.xml"/><Relationship Id="rId2" Type="http://schemas.openxmlformats.org/officeDocument/2006/relationships/tags" Target="../tags/tag304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9" Type="http://schemas.openxmlformats.org/officeDocument/2006/relationships/image" Target="../media/image35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notesSlide" Target="../notesSlides/notesSlide9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481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0812096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1" name="VISIO" r:id="rId8" imgW="3946320" imgH="2162880" progId="Visio.Drawing.6">
                  <p:embed/>
                </p:oleObj>
              </mc:Choice>
              <mc:Fallback>
                <p:oleObj name="VISIO" r:id="rId8" imgW="3946320" imgH="2162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58900"/>
                        <a:ext cx="82296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Stack During Recursive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</a:t>
            </a:r>
            <a:r>
              <a:rPr lang="en-US" sz="2400" dirty="0" smtClean="0"/>
              <a:t>needed registers </a:t>
            </a:r>
            <a:r>
              <a:rPr lang="en-US" sz="2400" dirty="0"/>
              <a:t>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$t0-t9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($s0-$s7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Perform f</a:t>
            </a:r>
            <a:r>
              <a:rPr lang="en-US" sz="2400" dirty="0" smtClean="0"/>
              <a:t>unction</a:t>
            </a:r>
            <a:endParaRPr lang="en-US" sz="2400" dirty="0"/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Addressing</a:t>
            </a:r>
          </a:p>
          <a:p>
            <a:r>
              <a:rPr lang="en-US" sz="2600" dirty="0"/>
              <a:t>PC-Relative</a:t>
            </a:r>
          </a:p>
          <a:p>
            <a:r>
              <a:rPr lang="en-US" sz="2600" dirty="0"/>
              <a:t>Pseudo Direct</a:t>
            </a: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80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</a:t>
            </a:r>
            <a:r>
              <a:rPr lang="en-US" b="1" dirty="0" smtClean="0">
                <a:solidFill>
                  <a:schemeClr val="accent1"/>
                </a:solidFill>
              </a:rPr>
              <a:t>Only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Immediate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16-bit immediate used as an operand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-73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0xFF</a:t>
            </a:r>
            <a:endParaRPr lang="en-US" sz="26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4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Addressing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66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Addressing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	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5" name="VISIO" r:id="rId8" imgW="2524680" imgH="547920" progId="Visio.Drawing.6">
                  <p:embed/>
                </p:oleObj>
              </mc:Choice>
              <mc:Fallback>
                <p:oleObj name="VISIO" r:id="rId8" imgW="2524680" imgH="54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0413"/>
                        <a:ext cx="70104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15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Addressing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2" name="VISIO" r:id="rId9" imgW="2642760" imgH="443520" progId="Visio.Drawing.6">
                  <p:embed/>
                </p:oleObj>
              </mc:Choice>
              <mc:Fallback>
                <p:oleObj name="VISIO" r:id="rId9" imgW="2642760" imgH="44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36950"/>
                        <a:ext cx="754380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3" name="VISIO" r:id="rId11" imgW="3929040" imgH="569520" progId="Visio.Drawing.6">
                  <p:embed/>
                </p:oleObj>
              </mc:Choice>
              <mc:Fallback>
                <p:oleObj name="VISIO" r:id="rId11" imgW="3929040" imgH="569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229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9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/>
              <a:t>More complex instructions (that are less common) </a:t>
            </a:r>
            <a:r>
              <a:rPr lang="en-US" sz="2600" dirty="0" smtClean="0"/>
              <a:t>performed </a:t>
            </a:r>
            <a:r>
              <a:rPr lang="en-US" sz="2600" dirty="0"/>
              <a:t>using multiple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chemeClr val="accent1"/>
                </a:solidFill>
              </a:rPr>
              <a:t>reduced instruction set computer </a:t>
            </a:r>
            <a:r>
              <a:rPr lang="en-US" sz="2600" b="1" dirty="0">
                <a:solidFill>
                  <a:schemeClr val="accent1"/>
                </a:solidFill>
              </a:rPr>
              <a:t>(RISC)</a:t>
            </a:r>
            <a:r>
              <a:rPr lang="en-US" sz="2600" dirty="0"/>
              <a:t>, with a small number of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</a:t>
            </a:r>
            <a:r>
              <a:rPr lang="en-US" sz="2600" b="1" dirty="0" smtClean="0">
                <a:solidFill>
                  <a:schemeClr val="accent1"/>
                </a:solidFill>
              </a:rPr>
              <a:t>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3" name="VISIO" r:id="rId7" imgW="1695240" imgH="2719440" progId="Visio.Drawing.6">
                  <p:embed/>
                </p:oleObj>
              </mc:Choice>
              <mc:Fallback>
                <p:oleObj name="VISIO" r:id="rId7" imgW="1695240" imgH="2719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Compile &amp; Run a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9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4800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Graduated from Yale University with </a:t>
            </a:r>
            <a:r>
              <a:rPr lang="en-US" sz="2800" dirty="0" smtClean="0"/>
              <a:t>a Ph.D. </a:t>
            </a:r>
            <a:r>
              <a:rPr lang="en-US" sz="2800" dirty="0"/>
              <a:t>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sp>
        <p:nvSpPr>
          <p:cNvPr id="1178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8632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199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Grace Hopper, 1906-1992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639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Instructions (also called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text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Stored in Memory?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62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7" name="VISIO" r:id="rId7" imgW="1518120" imgH="3386160" progId="Visio.Drawing.6">
                  <p:embed/>
                </p:oleObj>
              </mc:Choice>
              <mc:Fallback>
                <p:oleObj name="VISIO" r:id="rId7" imgW="1518120" imgH="3386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209" y="1066800"/>
                        <a:ext cx="239219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Memory 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78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C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8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990600"/>
            <a:ext cx="464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500" dirty="0">
                <a:latin typeface="Courier New" pitchFamily="49" charset="0"/>
                <a:cs typeface="Arial" charset="0"/>
              </a:rPr>
              <a:t>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4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MIPS Assembly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98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32610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3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6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2" name="VISIO" r:id="rId7" imgW="3996360" imgH="2835000" progId="Visio.Drawing.6">
                  <p:embed/>
                </p:oleObj>
              </mc:Choice>
              <mc:Fallback>
                <p:oleObj name="VISIO" r:id="rId7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19200"/>
                        <a:ext cx="730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Executable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5" name="VISIO" r:id="rId7" imgW="2768040" imgH="4157640" progId="Visio.Drawing.6">
                  <p:embed/>
                </p:oleObj>
              </mc:Choice>
              <mc:Fallback>
                <p:oleObj name="VISIO" r:id="rId7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066800"/>
                        <a:ext cx="3654425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In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2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Operand location: physical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location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computer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Constants (also called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immediates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5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5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Pseudoinstructions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Signed and unsigned 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Odds &amp; 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469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090" name="Group 42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744645"/>
              </p:ext>
            </p:extLst>
          </p:nvPr>
        </p:nvGraphicFramePr>
        <p:xfrm>
          <a:off x="1219200" y="1371600"/>
          <a:ext cx="7162800" cy="3277892"/>
        </p:xfrm>
        <a:graphic>
          <a:graphicData uri="http://schemas.openxmlformats.org/drawingml/2006/table">
            <a:tbl>
              <a:tblPr/>
              <a:tblGrid>
                <a:gridCol w="3331535"/>
                <a:gridCol w="3831265"/>
              </a:tblGrid>
              <a:tr h="610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Pseudoinstruction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MIPS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6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$s0, 0x1234AA77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 $s0, 0x1234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 $s0, 0xAA77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clear $t0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$t0, $0,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move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$s2, $s1,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$0, $0,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4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4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38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f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unction </a:t>
            </a:r>
            <a:r>
              <a:rPr lang="en-US" sz="3200" dirty="0">
                <a:latin typeface="Times New Roman" pitchFamily="18" charset="0"/>
                <a:cs typeface="Arial" charset="0"/>
              </a:rPr>
              <a:t>call 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(at </a:t>
            </a:r>
            <a:r>
              <a:rPr lang="en-US" sz="2600" dirty="0">
                <a:latin typeface="Times New Roman" pitchFamily="18" charset="0"/>
                <a:cs typeface="Arial" charset="0"/>
              </a:rPr>
              <a:t>instruction address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23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206" name="Rectangle 3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Not part of </a:t>
            </a:r>
            <a:r>
              <a:rPr lang="en-US" dirty="0" smtClean="0"/>
              <a:t>register file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Cause</a:t>
            </a:r>
            <a:r>
              <a:rPr lang="en-US" dirty="0" smtClean="0"/>
              <a:t>:</a:t>
            </a:r>
            <a:r>
              <a:rPr lang="en-US" sz="2800" dirty="0" smtClean="0"/>
              <a:t> Records cause </a:t>
            </a:r>
            <a:r>
              <a:rPr lang="en-US" sz="2800" dirty="0"/>
              <a:t>of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EPC</a:t>
            </a:r>
            <a:r>
              <a:rPr lang="en-US" dirty="0"/>
              <a:t> (Exception PC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sz="2800" dirty="0" smtClean="0"/>
              <a:t>Records PC </a:t>
            </a:r>
            <a:r>
              <a:rPr lang="en-US" sz="2800" dirty="0"/>
              <a:t>where </a:t>
            </a:r>
            <a:r>
              <a:rPr lang="en-US" sz="2800" dirty="0" smtClean="0"/>
              <a:t>exception </a:t>
            </a:r>
            <a:r>
              <a:rPr lang="en-US" sz="2800" dirty="0"/>
              <a:t>occurred</a:t>
            </a:r>
          </a:p>
          <a:p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Cause</a:t>
            </a:r>
            <a:r>
              <a:rPr lang="en-US" dirty="0"/>
              <a:t>: part of Coprocessor 0</a:t>
            </a:r>
          </a:p>
          <a:p>
            <a:r>
              <a:rPr lang="en-US" dirty="0"/>
              <a:t>Move from Coprocessor 0</a:t>
            </a:r>
          </a:p>
          <a:p>
            <a:pPr lvl="1"/>
            <a:r>
              <a:rPr lang="en-US" dirty="0">
                <a:latin typeface="Courier New" pitchFamily="49" charset="0"/>
              </a:rPr>
              <a:t>mfc0 </a:t>
            </a:r>
            <a:r>
              <a:rPr lang="en-US" dirty="0" smtClean="0">
                <a:latin typeface="Courier New" pitchFamily="49" charset="0"/>
              </a:rPr>
              <a:t>$k0</a:t>
            </a:r>
            <a:r>
              <a:rPr lang="en-US" dirty="0">
                <a:latin typeface="Courier New" pitchFamily="49" charset="0"/>
              </a:rPr>
              <a:t>, EPC</a:t>
            </a:r>
          </a:p>
          <a:p>
            <a:pPr lvl="1"/>
            <a:r>
              <a:rPr lang="en-US" dirty="0"/>
              <a:t>Moves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into </a:t>
            </a:r>
            <a:r>
              <a:rPr lang="en-US" dirty="0" smtClean="0">
                <a:latin typeface="Courier New" pitchFamily="49" charset="0"/>
              </a:rPr>
              <a:t>$k0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91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8978467"/>
              </p:ext>
            </p:extLst>
          </p:nvPr>
        </p:nvGraphicFramePr>
        <p:xfrm>
          <a:off x="1219200" y="1600200"/>
          <a:ext cx="7086600" cy="3962400"/>
        </p:xfrm>
        <a:graphic>
          <a:graphicData uri="http://schemas.openxmlformats.org/drawingml/2006/table">
            <a:tbl>
              <a:tblPr/>
              <a:tblGrid>
                <a:gridCol w="4418704"/>
                <a:gridCol w="2667896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01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8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1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saves cause and exception PC in </a:t>
            </a:r>
            <a:r>
              <a:rPr lang="en-US" sz="2800" dirty="0">
                <a:latin typeface="Courier New" pitchFamily="49" charset="0"/>
                <a:cs typeface="Arial" charset="0"/>
              </a:rPr>
              <a:t>Cause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dirty="0">
                <a:latin typeface="Courier New" pitchFamily="49" charset="0"/>
                <a:cs typeface="Arial" charset="0"/>
              </a:rPr>
              <a:t>EPC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Reads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		mfc0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$k0</a:t>
            </a:r>
            <a:r>
              <a:rPr lang="en-US" sz="2200" dirty="0">
                <a:latin typeface="Courier New" pitchFamily="49" charset="0"/>
                <a:cs typeface="Arial" charset="0"/>
              </a:rPr>
              <a:t>, Cause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Handles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exception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mfc0 $k0,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2200" dirty="0">
                <a:latin typeface="Courier New" pitchFamily="49" charset="0"/>
                <a:cs typeface="Arial" charset="0"/>
              </a:rPr>
              <a:t> $k0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Flow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71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Addition and subtraction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 less than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&amp; Unsigned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48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>
                <a:latin typeface="Courier New" pitchFamily="49" charset="0"/>
                <a:cs typeface="Arial" charset="0"/>
              </a:rPr>
              <a:t>add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sub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Same operation as unsigned versions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But processor takes exception on overflow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subu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Doesn’t take exception 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overflow</a:t>
            </a:r>
          </a:p>
          <a:p>
            <a:pPr lvl="1" algn="just">
              <a:spcBef>
                <a:spcPct val="20000"/>
              </a:spcBef>
            </a:pPr>
            <a:endParaRPr lang="en-US" sz="2600" b="1" dirty="0" smtClean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Addition &amp;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30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div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 &amp;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460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9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sltiu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 smtClean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sltiu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 before comparing it to the register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MIPS has 32 </a:t>
            </a:r>
            <a:r>
              <a:rPr lang="en-US" sz="3200" dirty="0">
                <a:latin typeface="Times New Roman" pitchFamily="18" charset="0"/>
                <a:cs typeface="Arial" charset="0"/>
              </a:rPr>
              <a:t>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are faster than memory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called “32-bit architecture” </a:t>
            </a:r>
            <a:r>
              <a:rPr lang="en-US" sz="3200" dirty="0">
                <a:latin typeface="Times New Roman" pitchFamily="18" charset="0"/>
                <a:cs typeface="Arial" charset="0"/>
              </a:rPr>
              <a:t>because it operates on 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Loads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83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coprocessor (Coprocessor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32-bit floating-point registers (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f0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-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3200" dirty="0">
                <a:latin typeface="Courier New" pitchFamily="49" charset="0"/>
                <a:cs typeface="Arial" charset="0"/>
              </a:rPr>
              <a:t>f31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Double-precision values held in two floating point registers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$f3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ouble-precision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floating point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$f4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5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503" name="Group 7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8812453"/>
              </p:ext>
            </p:extLst>
          </p:nvPr>
        </p:nvGraphicFramePr>
        <p:xfrm>
          <a:off x="1143000" y="1905000"/>
          <a:ext cx="7315200" cy="3124200"/>
        </p:xfrm>
        <a:graphic>
          <a:graphicData uri="http://schemas.openxmlformats.org/drawingml/2006/table">
            <a:tbl>
              <a:tblPr/>
              <a:tblGrid>
                <a:gridCol w="2078182"/>
                <a:gridCol w="2660073"/>
                <a:gridCol w="2576945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$fv0 - $fv1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$ft0 - $ft3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4, 6, 8, 10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$fa0 - $fa1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12, 14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$ft4 - $ft8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16, 18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$fs0 - $fs5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20, 22, 24, 26, 28, 30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0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91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6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726232"/>
              </p:ext>
            </p:extLst>
          </p:nvPr>
        </p:nvGraphicFramePr>
        <p:xfrm>
          <a:off x="2152650" y="4733925"/>
          <a:ext cx="62293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8" name="VISIO" r:id="rId7" imgW="2095560" imgH="534960" progId="Visio.Drawing.6">
                  <p:embed/>
                </p:oleObj>
              </mc:Choice>
              <mc:Fallback>
                <p:oleObj name="VISIO" r:id="rId7" imgW="2095560" imgH="534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733925"/>
                        <a:ext cx="62293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45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1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668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Opcode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Single-precision: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16 (010000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Double-precision: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ft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source operands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destination operands</a:t>
            </a:r>
          </a:p>
          <a:p>
            <a:pPr marL="342900" indent="-342900" algn="just">
              <a:spcBef>
                <a:spcPct val="200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F-Type Instruction Format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16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24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Set/clear condition flag: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fpcond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Equality: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 or equal: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Conditional branch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bclf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FALSE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bclt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TRUE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Loads and stores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lwc1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lwc1 $ft1, 42($s1)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swc1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swc1 $fs2, 17($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260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Branches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61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Microarchitecture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– building </a:t>
            </a:r>
            <a:r>
              <a:rPr lang="en-US" sz="3200" dirty="0">
                <a:latin typeface="Times New Roman" pitchFamily="18" charset="0"/>
                <a:cs typeface="Arial" charset="0"/>
              </a:rPr>
              <a:t>MIPS processor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hardware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Bring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colored pencils</a:t>
            </a: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Looking Ahead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175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Smaller is Faster</a:t>
            </a:r>
          </a:p>
          <a:p>
            <a:r>
              <a:rPr lang="en-US" dirty="0"/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before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name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“register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“dollar 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intermediate values during a larger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computation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Discuss others later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is large,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but </a:t>
            </a:r>
            <a:r>
              <a:rPr lang="en-US" sz="3200" dirty="0">
                <a:latin typeface="Times New Roman" pitchFamily="18" charset="0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Commonly used variables kept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963101"/>
              </p:ext>
            </p:extLst>
          </p:nvPr>
        </p:nvGraphicFramePr>
        <p:xfrm>
          <a:off x="1761593" y="2362200"/>
          <a:ext cx="5782207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93" y="2362200"/>
                        <a:ext cx="5782207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58790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Note:</a:t>
            </a:r>
            <a:r>
              <a:rPr lang="en-US" dirty="0" smtClean="0"/>
              <a:t> MIPS uses byte-addressable memory, which we’ll talk about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3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r>
              <a:rPr lang="en-US" b="1" dirty="0" smtClean="0"/>
              <a:t>Lights, Camera, Action: Compiling, Assembling, &amp; Loading</a:t>
            </a:r>
          </a:p>
          <a:p>
            <a:r>
              <a:rPr lang="en-US" b="1" dirty="0" smtClean="0"/>
              <a:t>Odds and Ends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base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+ 5)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Any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base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address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5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9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03648"/>
                        <a:ext cx="4114800" cy="217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3200" dirty="0">
                <a:latin typeface="Times New Roman" pitchFamily="18" charset="0"/>
                <a:cs typeface="Arial" charset="0"/>
              </a:rPr>
              <a:t>0xF2F1AC07 after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003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write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2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73380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Write (store)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Offset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01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4955254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data byte has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unique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32-bit word = </a:t>
            </a:r>
            <a:r>
              <a:rPr lang="en-US" sz="2400" dirty="0">
                <a:latin typeface="Times New Roman" pitchFamily="18" charset="0"/>
                <a:cs typeface="Arial" charset="0"/>
              </a:rPr>
              <a:t>4 bytes, so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word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79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991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7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3200" dirty="0">
                <a:latin typeface="Times New Roman" pitchFamily="18" charset="0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0xF2F1AC07 after 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48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3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8862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4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VISIO" r:id="rId7" imgW="1628640" imgH="1104840" progId="Visio.Drawing.6">
                  <p:embed/>
                </p:oleObj>
              </mc:Choice>
              <mc:Fallback>
                <p:oleObj name="VISIO" r:id="rId7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7" y="3509963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big (most significant)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Word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same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4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2843731"/>
              </p:ext>
            </p:extLst>
          </p:nvPr>
        </p:nvGraphicFramePr>
        <p:xfrm>
          <a:off x="2133600" y="3429000"/>
          <a:ext cx="44878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1"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4487863" cy="304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Jonathan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Swift’s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Gulliver’s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Travels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Little-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little end of the egg and the Big-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big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It doesn’t </a:t>
            </a:r>
            <a:r>
              <a:rPr lang="en-US" sz="2400" dirty="0">
                <a:latin typeface="Times New Roman" pitchFamily="18" charset="0"/>
                <a:cs typeface="Arial" charset="0"/>
              </a:rPr>
              <a:t>really matter which addressing type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400" dirty="0">
                <a:latin typeface="Times New Roman" pitchFamily="18" charset="0"/>
                <a:cs typeface="Arial" charset="0"/>
              </a:rPr>
              <a:t>– except when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the two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systems need to share data!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71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</a:t>
            </a:r>
            <a:r>
              <a:rPr lang="en-US" dirty="0" smtClean="0"/>
              <a:t>abstraction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Architecture: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</a:t>
            </a:r>
            <a:r>
              <a:rPr lang="en-US" sz="2600" dirty="0" smtClean="0"/>
              <a:t>&amp; </a:t>
            </a:r>
            <a:r>
              <a:rPr lang="en-US" sz="2600" dirty="0"/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Microarchitecture:</a:t>
            </a:r>
            <a:r>
              <a:rPr lang="en-US" dirty="0"/>
              <a:t> 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42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Little-endian: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51276447"/>
              </p:ext>
            </p:extLst>
          </p:nvPr>
        </p:nvGraphicFramePr>
        <p:xfrm>
          <a:off x="838200" y="48895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1" name="VISIO" r:id="rId8" imgW="2543223" imgH="590773" progId="Visio.Drawing.6">
                  <p:embed/>
                </p:oleObj>
              </mc:Choice>
              <mc:Fallback>
                <p:oleObj name="VISIO" r:id="rId8" imgW="2543223" imgH="590773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895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/>
              <a:t>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</a:t>
            </a:r>
            <a:r>
              <a:rPr lang="en-US" sz="2600" dirty="0" smtClean="0"/>
              <a:t>      use </a:t>
            </a:r>
            <a:r>
              <a:rPr lang="en-US" sz="2600" dirty="0"/>
              <a:t>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3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constants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immediates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available from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add immediate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83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/>
              <a:t>32-bit </a:t>
            </a:r>
            <a:r>
              <a:rPr lang="en-US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instructions</a:t>
            </a:r>
            <a:endParaRPr lang="en-US" sz="2600" dirty="0"/>
          </a:p>
          <a:p>
            <a:r>
              <a:rPr lang="en-US" dirty="0" smtClean="0"/>
              <a:t>3 instruction </a:t>
            </a:r>
            <a:r>
              <a:rPr lang="en-US" dirty="0"/>
              <a:t>formats: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J-Type:</a:t>
            </a:r>
            <a:r>
              <a:rPr lang="en-US" sz="2600" dirty="0"/>
              <a:t>	for jumping </a:t>
            </a:r>
            <a:r>
              <a:rPr lang="en-US" sz="2600" dirty="0" smtClean="0"/>
              <a:t>(discuss </a:t>
            </a:r>
            <a:r>
              <a:rPr lang="en-US" sz="2600" dirty="0"/>
              <a:t>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87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with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, tells computer what </a:t>
            </a:r>
            <a:r>
              <a:rPr lang="en-US" sz="2000" dirty="0">
                <a:latin typeface="Times New Roman" pitchFamily="18" charset="0"/>
                <a:cs typeface="Arial" charset="0"/>
              </a:rPr>
              <a:t>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06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9" name="VISIO" r:id="rId9" imgW="1235880" imgH="590760" progId="Visio.Drawing.6">
                  <p:embed/>
                </p:oleObj>
              </mc:Choice>
              <mc:Fallback>
                <p:oleObj name="VISIO" r:id="rId9" imgW="1235880" imgH="590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92225"/>
                        <a:ext cx="3209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0" name="VISIO" r:id="rId11" imgW="1617480" imgH="705240" progId="Visio.Drawing.6">
                  <p:embed/>
                </p:oleObj>
              </mc:Choice>
              <mc:Fallback>
                <p:oleObj name="VISIO" r:id="rId11" imgW="1617480" imgH="70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2225"/>
                        <a:ext cx="44196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1" name="VISIO" r:id="rId13" imgW="2221560" imgH="733320" progId="Visio.Drawing.6">
                  <p:embed/>
                </p:oleObj>
              </mc:Choice>
              <mc:Fallback>
                <p:oleObj name="VISIO" r:id="rId13" imgW="2221560" imgH="73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44850"/>
                        <a:ext cx="609600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7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7" name="VISIO" r:id="rId7" imgW="2089800" imgH="510120" progId="Visio.Drawing.6">
                  <p:embed/>
                </p:oleObj>
              </mc:Choice>
              <mc:Fallback>
                <p:oleObj name="VISIO" r:id="rId7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8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4" name="VISIO" r:id="rId7" imgW="2481840" imgH="1062360" progId="Visio.Drawing.6">
                  <p:embed/>
                </p:oleObj>
              </mc:Choice>
              <mc:Fallback>
                <p:oleObj name="VISIO" r:id="rId7" imgW="2481840" imgH="106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5943600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5" name="VISIO" r:id="rId9" imgW="2296800" imgH="1090440" progId="Visio.Drawing.6">
                  <p:embed/>
                </p:oleObj>
              </mc:Choice>
              <mc:Fallback>
                <p:oleObj name="VISIO" r:id="rId9" imgW="2296800" imgH="1090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98863"/>
                        <a:ext cx="5257800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</a:t>
            </a:r>
            <a:r>
              <a:rPr lang="en-US" sz="1800" dirty="0" smtClean="0">
                <a:latin typeface="Times New Roman" pitchFamily="18" charset="0"/>
              </a:rPr>
              <a:t>assembly </a:t>
            </a:r>
            <a:r>
              <a:rPr lang="en-US" sz="1800" dirty="0">
                <a:latin typeface="Times New Roman" pitchFamily="18" charset="0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46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5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36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Instructions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commands </a:t>
            </a:r>
            <a:r>
              <a:rPr lang="en-US" dirty="0"/>
              <a:t>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Assembly </a:t>
            </a:r>
            <a:r>
              <a:rPr lang="en-US" sz="2600" b="1" dirty="0">
                <a:solidFill>
                  <a:schemeClr val="accent1"/>
                </a:solidFill>
              </a:rPr>
              <a:t>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Machine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  Once </a:t>
            </a:r>
            <a:r>
              <a:rPr lang="en-US" sz="2200" dirty="0"/>
              <a:t>you’ve learned one architecture, it’s easy to learn </a:t>
            </a:r>
            <a:r>
              <a:rPr lang="en-US" sz="2200" dirty="0" smtClean="0"/>
              <a:t>others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Assembly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5" name="VISIO" r:id="rId8" imgW="2089800" imgH="539640" progId="Visio.Drawing.6">
                  <p:embed/>
                </p:oleObj>
              </mc:Choice>
              <mc:Fallback>
                <p:oleObj name="VISIO" r:id="rId8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6" name="VISIO" r:id="rId10" imgW="2089800" imgH="510120" progId="Visio.Drawing.6">
                  <p:embed/>
                </p:oleObj>
              </mc:Choice>
              <mc:Fallback>
                <p:oleObj name="VISIO" r:id="rId10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7" name="VISIO" r:id="rId12" imgW="2089800" imgH="517680" progId="Visio.Drawing.6">
                  <p:embed/>
                </p:oleObj>
              </mc:Choice>
              <mc:Fallback>
                <p:oleObj name="VISIO" r:id="rId12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08488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29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instructions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&amp; data </a:t>
            </a:r>
            <a:r>
              <a:rPr lang="en-US" sz="3200" dirty="0">
                <a:latin typeface="Times New Roman" pitchFamily="18" charset="0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Sequence of instructions: only difference between two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applications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Execution: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(reads)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instructions </a:t>
            </a:r>
            <a:r>
              <a:rPr lang="en-US" sz="2600" dirty="0">
                <a:latin typeface="Times New Roman" pitchFamily="18" charset="0"/>
                <a:cs typeface="Arial" charset="0"/>
              </a:rPr>
              <a:t>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performs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specified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72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4" name="VISIO" r:id="rId8" imgW="2286000" imgH="2776680" progId="Visio.Drawing.6">
                  <p:embed/>
                </p:oleObj>
              </mc:Choice>
              <mc:Fallback>
                <p:oleObj name="VISIO" r:id="rId8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7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7" name="VISIO" r:id="rId6" imgW="4672080" imgH="962280" progId="Visio.Drawing.6">
                  <p:embed/>
                </p:oleObj>
              </mc:Choice>
              <mc:Fallback>
                <p:oleObj name="VISIO" r:id="rId6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82455"/>
                        <a:ext cx="8305800" cy="170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tells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how to parse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rest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tell operation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Otherwise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tells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9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higher level of abstraction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arrays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function calls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3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60020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She was the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daughter </a:t>
            </a:r>
            <a:r>
              <a:rPr lang="en-US" sz="2800" dirty="0">
                <a:latin typeface="Times New Roman" pitchFamily="18" charset="0"/>
                <a:cs typeface="Arial" charset="0"/>
              </a:rPr>
              <a:t>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8082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Ada Lovelace, 1815-1852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25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1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5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10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9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73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95400"/>
            <a:ext cx="4953000" cy="4953000"/>
          </a:xfrm>
        </p:spPr>
        <p:txBody>
          <a:bodyPr/>
          <a:lstStyle/>
          <a:p>
            <a:r>
              <a:rPr lang="en-US" sz="2400" dirty="0"/>
              <a:t>President of Stanford University</a:t>
            </a:r>
          </a:p>
          <a:p>
            <a:r>
              <a:rPr lang="en-US" sz="2400" dirty="0"/>
              <a:t>Professor of Electrical Engineering and Computer Science at Stanford since 1977</a:t>
            </a:r>
          </a:p>
          <a:p>
            <a:r>
              <a:rPr lang="en-US" sz="2400" dirty="0" err="1"/>
              <a:t>Coinvented</a:t>
            </a:r>
            <a:r>
              <a:rPr lang="en-US" sz="2400" dirty="0"/>
              <a:t> the Reduced Instruction Set Computer (RISC</a:t>
            </a:r>
            <a:r>
              <a:rPr lang="en-US" sz="2400" dirty="0" smtClean="0"/>
              <a:t>) with David Patterson</a:t>
            </a:r>
            <a:endParaRPr lang="en-US" sz="2400" dirty="0"/>
          </a:p>
          <a:p>
            <a:r>
              <a:rPr lang="en-US" sz="2400" dirty="0"/>
              <a:t>Developed the MIPS architecture at Stanford in 1984 and cofounded MIPS Computer Systems </a:t>
            </a:r>
          </a:p>
          <a:p>
            <a:r>
              <a:rPr lang="en-US" sz="2400" dirty="0"/>
              <a:t>As of 2004, over 300 million MIPS microprocessors have been sold</a:t>
            </a:r>
          </a:p>
        </p:txBody>
      </p:sp>
      <p:pic>
        <p:nvPicPr>
          <p:cNvPr id="11755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466850"/>
            <a:ext cx="26892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John Hennessy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5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3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07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3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</a:t>
            </a:r>
            <a:r>
              <a:rPr lang="en-US" sz="2000" dirty="0">
                <a:latin typeface="Times New Roman" pitchFamily="18" charset="0"/>
                <a:cs typeface="Arial" charset="0"/>
              </a:rPr>
              <a:t>: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Variable 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30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0" name="VISIO" r:id="rId8" imgW="2400480" imgH="892080" progId="Visio.Drawing.6">
                  <p:embed/>
                </p:oleObj>
              </mc:Choice>
              <mc:Fallback>
                <p:oleObj name="VISIO" r:id="rId8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1" name="VISIO" r:id="rId10" imgW="2214720" imgH="919800" progId="Visio.Drawing.6">
                  <p:embed/>
                </p:oleObj>
              </mc:Choice>
              <mc:Fallback>
                <p:oleObj name="VISIO" r:id="rId10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86188"/>
                        <a:ext cx="6248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28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16-bit constants using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constants using load upper immediate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hi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6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 in {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division, 32-bit quotient,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remainder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/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600" dirty="0">
                <a:latin typeface="Courier New" pitchFamily="49" charset="0"/>
                <a:cs typeface="Arial" charset="0"/>
              </a:rPr>
              <a:t>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mfhi</a:t>
            </a:r>
            <a:r>
              <a:rPr lang="en-US" sz="2600" dirty="0">
                <a:latin typeface="Courier New" pitchFamily="49" charset="0"/>
                <a:cs typeface="Arial" charset="0"/>
              </a:rPr>
              <a:t>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Multiplication,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instructions out of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Unconditional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VISIO" r:id="rId7" imgW="2286000" imgH="2776680" progId="Visio.Drawing.6">
                  <p:embed/>
                </p:oleObj>
              </mc:Choice>
              <mc:Fallback>
                <p:oleObj name="VISIO" r:id="rId7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0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</a:t>
            </a:r>
            <a:r>
              <a:rPr lang="en-US" sz="2000" dirty="0" smtClean="0">
                <a:latin typeface="Times New Roman" pitchFamily="18" charset="0"/>
              </a:rPr>
              <a:t>location. They can’t be </a:t>
            </a:r>
            <a:r>
              <a:rPr lang="en-US" sz="2000" dirty="0">
                <a:latin typeface="Times New Roman" pitchFamily="18" charset="0"/>
              </a:rPr>
              <a:t>reserved words and must be followed by </a:t>
            </a:r>
            <a:r>
              <a:rPr lang="en-US" sz="2000" dirty="0" smtClean="0">
                <a:latin typeface="Times New Roman" pitchFamily="18" charset="0"/>
              </a:rPr>
              <a:t>colon (:)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680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55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3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8077200" cy="5181600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057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7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High-Level Code Constructs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7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62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130765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7814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Assembly </a:t>
            </a:r>
            <a:r>
              <a:rPr lang="en-US" sz="2000" dirty="0">
                <a:solidFill>
                  <a:schemeClr val="accent1"/>
                </a:solidFill>
              </a:rPr>
              <a:t>tests </a:t>
            </a:r>
            <a:r>
              <a:rPr lang="en-US" sz="2000" dirty="0" smtClean="0">
                <a:solidFill>
                  <a:schemeClr val="accent1"/>
                </a:solidFill>
              </a:rPr>
              <a:t>opposite </a:t>
            </a:r>
            <a:r>
              <a:rPr lang="en-US" sz="2000" dirty="0">
                <a:solidFill>
                  <a:schemeClr val="accent1"/>
                </a:solidFill>
              </a:rPr>
              <a:t>case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!= j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  <a:r>
              <a:rPr lang="en-US" sz="2000" dirty="0" smtClean="0">
                <a:solidFill>
                  <a:schemeClr val="accent1"/>
                </a:solidFill>
              </a:rPr>
              <a:t>of high-level </a:t>
            </a:r>
            <a:r>
              <a:rPr lang="en-US" sz="2000" dirty="0">
                <a:solidFill>
                  <a:schemeClr val="accent1"/>
                </a:solidFill>
              </a:rPr>
              <a:t>code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== j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076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46482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86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24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2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03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120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statement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initialization:</a:t>
            </a:r>
            <a:r>
              <a:rPr lang="en-US" sz="2400" dirty="0"/>
              <a:t> executes before the loop begins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statement:</a:t>
            </a:r>
            <a:r>
              <a:rPr lang="en-US" sz="2400" dirty="0" smtClean="0"/>
              <a:t> </a:t>
            </a:r>
            <a:r>
              <a:rPr lang="en-US" sz="2400" dirty="0"/>
              <a:t>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9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operation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performed)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(to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result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written)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3152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1524000"/>
            <a:ext cx="365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30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661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08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55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$t1 = 1 </a:t>
            </a:r>
            <a:r>
              <a:rPr lang="en-US" sz="2000" b="1" dirty="0" smtClean="0">
                <a:solidFill>
                  <a:schemeClr val="accent1"/>
                </a:solidFill>
              </a:rPr>
              <a:t>  if   </a:t>
            </a:r>
            <a:r>
              <a:rPr lang="en-US" sz="2000" b="1" dirty="0" err="1" smtClean="0">
                <a:solidFill>
                  <a:schemeClr val="accent1"/>
                </a:solidFill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&lt; </a:t>
            </a:r>
            <a:r>
              <a:rPr lang="en-US" sz="2000" b="1" dirty="0" smtClean="0">
                <a:solidFill>
                  <a:schemeClr val="accent1"/>
                </a:solidFill>
              </a:rPr>
              <a:t>101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0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Access large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Index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access each element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Size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number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elements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9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graphicFrame>
        <p:nvGraphicFramePr>
          <p:cNvPr id="113767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2194093"/>
              </p:ext>
            </p:extLst>
          </p:nvPr>
        </p:nvGraphicFramePr>
        <p:xfrm>
          <a:off x="2643187" y="3429000"/>
          <a:ext cx="35290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VISIO" r:id="rId9" imgW="1877760" imgH="1491840" progId="Visio.Drawing.6">
                  <p:embed/>
                </p:oleObj>
              </mc:Choice>
              <mc:Fallback>
                <p:oleObj name="VISIO" r:id="rId9" imgW="1877760" imgH="1491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7" y="3429000"/>
                        <a:ext cx="352901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66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Base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0x12348000 (address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first element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First step in accessing an array: load base address into a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14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57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dirty="0" smtClean="0">
                <a:latin typeface="Courier New" pitchFamily="49" charset="0"/>
              </a:rPr>
              <a:t>$s0 = array base address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</a:t>
            </a:r>
            <a:r>
              <a:rPr lang="en-US" sz="1600" dirty="0" smtClean="0">
                <a:latin typeface="Courier10 BT" pitchFamily="49" charset="0"/>
              </a:rPr>
              <a:t>0x1234 </a:t>
            </a:r>
            <a:r>
              <a:rPr lang="en-US" sz="1600" dirty="0">
                <a:latin typeface="Courier10 BT" pitchFamily="49" charset="0"/>
              </a:rPr>
              <a:t>in upper half of </a:t>
            </a:r>
            <a:r>
              <a:rPr lang="en-US" sz="1600" dirty="0" smtClean="0">
                <a:latin typeface="Courier10 BT" pitchFamily="49" charset="0"/>
              </a:rPr>
              <a:t>$s0</a:t>
            </a: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</a:t>
            </a:r>
            <a:r>
              <a:rPr lang="en-US" sz="1600" dirty="0" smtClean="0">
                <a:latin typeface="Courier10 BT" pitchFamily="49" charset="0"/>
              </a:rPr>
              <a:t>0x8000 </a:t>
            </a:r>
            <a:r>
              <a:rPr lang="en-US" sz="1600" dirty="0">
                <a:latin typeface="Courier10 BT" pitchFamily="49" charset="0"/>
              </a:rPr>
              <a:t>in lower half of $s0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9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array[1000];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7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Similar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addition - only mnemonic changes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mnemonic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2057400" y="1143000"/>
            <a:ext cx="70866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 smtClean="0"/>
              <a:t>Each </a:t>
            </a:r>
            <a:r>
              <a:rPr lang="en-US" sz="3600" dirty="0"/>
              <a:t>text character </a:t>
            </a:r>
            <a:r>
              <a:rPr lang="en-US" sz="3600" dirty="0" smtClean="0"/>
              <a:t>has </a:t>
            </a:r>
            <a:r>
              <a:rPr lang="en-US" sz="3600" dirty="0"/>
              <a:t>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</a:t>
            </a:r>
            <a:r>
              <a:rPr lang="en-US" dirty="0" smtClean="0"/>
              <a:t>differ </a:t>
            </a:r>
            <a:r>
              <a:rPr lang="en-US" dirty="0"/>
              <a:t>by 0x20 (32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ASCII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4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Cast of Characters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calling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called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</a:t>
            </a:r>
            <a:r>
              <a:rPr lang="en-US" sz="2600" dirty="0" smtClean="0"/>
              <a:t>unction</a:t>
            </a:r>
            <a:endParaRPr lang="en-US" sz="2600" dirty="0"/>
          </a:p>
          <a:p>
            <a:pPr lvl="1"/>
            <a:r>
              <a:rPr lang="en-US" sz="2600" b="1" dirty="0"/>
              <a:t>returns </a:t>
            </a:r>
            <a:r>
              <a:rPr lang="en-US" sz="2600" dirty="0" smtClean="0"/>
              <a:t>result </a:t>
            </a:r>
            <a:r>
              <a:rPr lang="en-US" sz="2600" dirty="0"/>
              <a:t>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</a:t>
            </a:r>
            <a:r>
              <a:rPr lang="en-US" sz="2600" dirty="0" smtClean="0"/>
              <a:t>point </a:t>
            </a:r>
            <a:r>
              <a:rPr lang="en-US" sz="2600" dirty="0"/>
              <a:t>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</a:t>
            </a:r>
            <a:r>
              <a:rPr lang="en-US" sz="2600" dirty="0" smtClean="0"/>
              <a:t>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/>
              <a:t>Call Function:</a:t>
            </a:r>
            <a:r>
              <a:rPr lang="en-US" dirty="0" smtClean="0"/>
              <a:t> </a:t>
            </a:r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</a:t>
            </a:r>
            <a:r>
              <a:rPr lang="en-US" dirty="0" smtClean="0"/>
              <a:t>unction: </a:t>
            </a:r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</a:t>
            </a:r>
            <a:r>
              <a:rPr lang="en-US" sz="2000" b="1" dirty="0" smtClean="0">
                <a:solidFill>
                  <a:schemeClr val="accent1"/>
                </a:solidFill>
              </a:rPr>
              <a:t>value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33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 smtClean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PC + 4 = 0x00400204</a:t>
            </a: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(0x00400204</a:t>
            </a:r>
            <a:r>
              <a:rPr lang="en-US" sz="200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</a:t>
            </a:r>
            <a:r>
              <a:rPr lang="en-US" smtClean="0"/>
              <a:t>asier </a:t>
            </a:r>
            <a:r>
              <a:rPr lang="en-US" dirty="0"/>
              <a:t>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</a:t>
            </a:r>
            <a:r>
              <a:rPr lang="en-US" sz="1700" dirty="0" smtClean="0">
                <a:latin typeface="Courier New" pitchFamily="49" charset="0"/>
              </a:rPr>
              <a:t>Function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 smtClean="0">
                <a:latin typeface="Courier New" pitchFamily="49" charset="0"/>
              </a:rPr>
              <a:t>$</a:t>
            </a:r>
            <a:r>
              <a:rPr lang="en-US" sz="2600" dirty="0">
                <a:latin typeface="Courier New" pitchFamily="49" charset="0"/>
              </a:rPr>
              <a:t>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 smtClean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8" r:id="rId8" imgW="1104900" imgH="1981200" progId="">
                  <p:embed/>
                </p:oleObj>
              </mc:Choice>
              <mc:Fallback>
                <p:oleObj r:id="rId8" imgW="1104900" imgH="198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stack </a:t>
            </a:r>
            <a:r>
              <a:rPr lang="en-US" sz="3200" dirty="0">
                <a:latin typeface="Times New Roman" pitchFamily="18" charset="0"/>
                <a:cs typeface="Arial" charset="0"/>
              </a:rPr>
              <a:t>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more memory when more space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needed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600685"/>
              </p:ext>
            </p:extLst>
          </p:nvPr>
        </p:nvGraphicFramePr>
        <p:xfrm>
          <a:off x="839788" y="3055937"/>
          <a:ext cx="83042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2" name="VISIO" r:id="rId8" imgW="3656520" imgH="1400040" progId="Visio.Drawing.6">
                  <p:embed/>
                </p:oleObj>
              </mc:Choice>
              <mc:Fallback>
                <p:oleObj name="VISIO" r:id="rId8" imgW="3656520" imgH="140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055937"/>
                        <a:ext cx="830421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points to top of the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unctions </a:t>
            </a:r>
            <a:r>
              <a:rPr lang="en-US" sz="3000" dirty="0">
                <a:latin typeface="Times New Roman" pitchFamily="18" charset="0"/>
                <a:cs typeface="Arial" charset="0"/>
              </a:rPr>
              <a:t>must have no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unintended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side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effects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Functions use 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Register Values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VISIO" r:id="rId8" imgW="3504240" imgH="1388520" progId="Visio.Drawing.6">
                  <p:embed/>
                </p:oleObj>
              </mc:Choice>
              <mc:Fallback>
                <p:oleObj name="VISIO" r:id="rId8" imgW="3504240" imgH="1388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772400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Call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4057240"/>
              </p:ext>
            </p:extLst>
          </p:nvPr>
        </p:nvGraphicFramePr>
        <p:xfrm>
          <a:off x="12954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proc2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6945</TotalTime>
  <Words>6100</Words>
  <Application>Microsoft Office PowerPoint</Application>
  <PresentationFormat>Apresentação na tela (4:3)</PresentationFormat>
  <Paragraphs>1420</Paragraphs>
  <Slides>135</Slides>
  <Notes>134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135</vt:i4>
      </vt:variant>
    </vt:vector>
  </HeadingPairs>
  <TitlesOfParts>
    <vt:vector size="142" baseType="lpstr">
      <vt:lpstr>Arial</vt:lpstr>
      <vt:lpstr>Calibri</vt:lpstr>
      <vt:lpstr>Courier New</vt:lpstr>
      <vt:lpstr>Courier10 BT</vt:lpstr>
      <vt:lpstr>Times New Roman</vt:lpstr>
      <vt:lpstr>Office Theme</vt:lpstr>
      <vt:lpstr>VISIO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User</cp:lastModifiedBy>
  <cp:revision>84</cp:revision>
  <dcterms:created xsi:type="dcterms:W3CDTF">2012-08-07T04:56:47Z</dcterms:created>
  <dcterms:modified xsi:type="dcterms:W3CDTF">2016-09-08T17:54:46Z</dcterms:modified>
</cp:coreProperties>
</file>