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3"/>
  </p:notesMasterIdLst>
  <p:sldIdLst>
    <p:sldId id="280" r:id="rId2"/>
    <p:sldId id="289" r:id="rId3"/>
    <p:sldId id="258" r:id="rId4"/>
    <p:sldId id="266" r:id="rId5"/>
    <p:sldId id="260" r:id="rId6"/>
    <p:sldId id="269" r:id="rId7"/>
    <p:sldId id="271" r:id="rId8"/>
    <p:sldId id="278" r:id="rId9"/>
    <p:sldId id="268" r:id="rId10"/>
    <p:sldId id="276" r:id="rId11"/>
    <p:sldId id="283" r:id="rId12"/>
    <p:sldId id="287" r:id="rId13"/>
    <p:sldId id="284" r:id="rId14"/>
    <p:sldId id="288" r:id="rId15"/>
    <p:sldId id="285" r:id="rId16"/>
    <p:sldId id="286" r:id="rId17"/>
    <p:sldId id="270" r:id="rId18"/>
    <p:sldId id="262" r:id="rId19"/>
    <p:sldId id="256"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873"/>
    <p:restoredTop sz="81547"/>
  </p:normalViewPr>
  <p:slideViewPr>
    <p:cSldViewPr snapToGrid="0" snapToObjects="1">
      <p:cViewPr varScale="1">
        <p:scale>
          <a:sx n="78" d="100"/>
          <a:sy n="78" d="100"/>
        </p:scale>
        <p:origin x="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BCB61-ACB9-3C45-BEC9-6A5DE02453DB}" type="datetimeFigureOut">
              <a:rPr lang="en-GB" smtClean="0"/>
              <a:t>17/10/2021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02A7C-5C59-0E47-935F-7D757E218230}" type="slidenum">
              <a:rPr lang="en-GB" smtClean="0"/>
              <a:t>‹#›</a:t>
            </a:fld>
            <a:endParaRPr lang="en-GB"/>
          </a:p>
        </p:txBody>
      </p:sp>
    </p:spTree>
    <p:extLst>
      <p:ext uri="{BB962C8B-B14F-4D97-AF65-F5344CB8AC3E}">
        <p14:creationId xmlns:p14="http://schemas.microsoft.com/office/powerpoint/2010/main" val="3956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Mayor of Chicago, interested to predict area of Chicago that has high presence of WNV in order to decide when take spraying action</a:t>
            </a:r>
          </a:p>
          <a:p>
            <a:r>
              <a:rPr lang="en-US" dirty="0"/>
              <a:t>Goal to predict presence of WNV given features</a:t>
            </a:r>
          </a:p>
          <a:p>
            <a:r>
              <a:rPr lang="en-US" dirty="0"/>
              <a:t>Determine if spraying help to mitigate the epidermic in a cost effective way</a:t>
            </a:r>
          </a:p>
        </p:txBody>
      </p:sp>
      <p:sp>
        <p:nvSpPr>
          <p:cNvPr id="4" name="Slide Number Placeholder 3"/>
          <p:cNvSpPr>
            <a:spLocks noGrp="1"/>
          </p:cNvSpPr>
          <p:nvPr>
            <p:ph type="sldNum" sz="quarter" idx="5"/>
          </p:nvPr>
        </p:nvSpPr>
        <p:spPr/>
        <p:txBody>
          <a:bodyPr/>
          <a:lstStyle/>
          <a:p>
            <a:fld id="{73F5148E-96D5-FE4F-81B6-A3979189E5AD}" type="slidenum">
              <a:rPr lang="en-US" smtClean="0"/>
              <a:t>3</a:t>
            </a:fld>
            <a:endParaRPr lang="en-US"/>
          </a:p>
        </p:txBody>
      </p:sp>
    </p:spTree>
    <p:extLst>
      <p:ext uri="{BB962C8B-B14F-4D97-AF65-F5344CB8AC3E}">
        <p14:creationId xmlns:p14="http://schemas.microsoft.com/office/powerpoint/2010/main" val="97580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 dataset, </a:t>
            </a:r>
            <a:r>
              <a:rPr lang="en-US" dirty="0" err="1"/>
              <a:t>eda</a:t>
            </a:r>
            <a:r>
              <a:rPr lang="en-US" dirty="0"/>
              <a:t> one more species found in test dataset, this might complicate our prediction and might predict </a:t>
            </a:r>
            <a:r>
              <a:rPr lang="en-US" dirty="0" err="1"/>
              <a:t>fn</a:t>
            </a:r>
            <a:r>
              <a:rPr lang="en-US" dirty="0"/>
              <a:t> and it will become a serious prob</a:t>
            </a:r>
          </a:p>
          <a:p>
            <a:r>
              <a:rPr lang="en-US" dirty="0"/>
              <a:t>Sensitivity is important in this case as we want to reduce the false negative</a:t>
            </a:r>
          </a:p>
          <a:p>
            <a:endParaRPr lang="en-US" dirty="0"/>
          </a:p>
          <a:p>
            <a:r>
              <a:rPr lang="en-US" dirty="0"/>
              <a:t>we have 2 </a:t>
            </a:r>
            <a:r>
              <a:rPr lang="en-US" dirty="0" err="1"/>
              <a:t>barcharts</a:t>
            </a:r>
            <a:r>
              <a:rPr lang="en-US" dirty="0"/>
              <a:t> which plot the number of mosquitoes vs species. Left side show the number of mosquito without the virus, right side show the mosquitos that carry the virus. Here we found out that there are 3 species that contribute to this virus. An interesting finding we also found out is that there is another type of mosquitos called the ‘Unspecified Culex’, this might have an negative impact if the species is a positive carrier of WNV, as our model would most likely predict a false negative for this species which will affect our prediction accuracy. </a:t>
            </a:r>
          </a:p>
          <a:p>
            <a:endParaRPr lang="en-US" dirty="0"/>
          </a:p>
        </p:txBody>
      </p:sp>
      <p:sp>
        <p:nvSpPr>
          <p:cNvPr id="4" name="Slide Number Placeholder 3"/>
          <p:cNvSpPr>
            <a:spLocks noGrp="1"/>
          </p:cNvSpPr>
          <p:nvPr>
            <p:ph type="sldNum" sz="quarter" idx="5"/>
          </p:nvPr>
        </p:nvSpPr>
        <p:spPr/>
        <p:txBody>
          <a:bodyPr/>
          <a:lstStyle/>
          <a:p>
            <a:fld id="{73F5148E-96D5-FE4F-81B6-A3979189E5AD}" type="slidenum">
              <a:rPr lang="en-US" smtClean="0"/>
              <a:t>4</a:t>
            </a:fld>
            <a:endParaRPr lang="en-US"/>
          </a:p>
        </p:txBody>
      </p:sp>
    </p:spTree>
    <p:extLst>
      <p:ext uri="{BB962C8B-B14F-4D97-AF65-F5344CB8AC3E}">
        <p14:creationId xmlns:p14="http://schemas.microsoft.com/office/powerpoint/2010/main" val="303731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Imbalance data, notice mixture of </a:t>
            </a:r>
            <a:r>
              <a:rPr lang="en-US" dirty="0" err="1"/>
              <a:t>cateforical</a:t>
            </a:r>
            <a:r>
              <a:rPr lang="en-US" dirty="0"/>
              <a:t> </a:t>
            </a:r>
            <a:r>
              <a:rPr lang="en-US" dirty="0" err="1"/>
              <a:t>smotenc</a:t>
            </a:r>
            <a:r>
              <a:rPr lang="en-US" dirty="0"/>
              <a:t> over smote </a:t>
            </a:r>
          </a:p>
        </p:txBody>
      </p:sp>
      <p:sp>
        <p:nvSpPr>
          <p:cNvPr id="4" name="Slide Number Placeholder 3"/>
          <p:cNvSpPr>
            <a:spLocks noGrp="1"/>
          </p:cNvSpPr>
          <p:nvPr>
            <p:ph type="sldNum" sz="quarter" idx="5"/>
          </p:nvPr>
        </p:nvSpPr>
        <p:spPr/>
        <p:txBody>
          <a:bodyPr/>
          <a:lstStyle/>
          <a:p>
            <a:fld id="{73F5148E-96D5-FE4F-81B6-A3979189E5AD}" type="slidenum">
              <a:rPr lang="en-US" smtClean="0"/>
              <a:t>5</a:t>
            </a:fld>
            <a:endParaRPr lang="en-US"/>
          </a:p>
        </p:txBody>
      </p:sp>
    </p:spTree>
    <p:extLst>
      <p:ext uri="{BB962C8B-B14F-4D97-AF65-F5344CB8AC3E}">
        <p14:creationId xmlns:p14="http://schemas.microsoft.com/office/powerpoint/2010/main" val="388079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Trying to find out whether the spraying will help to reduce the virus </a:t>
            </a:r>
          </a:p>
        </p:txBody>
      </p:sp>
      <p:sp>
        <p:nvSpPr>
          <p:cNvPr id="4" name="Slide Number Placeholder 3"/>
          <p:cNvSpPr>
            <a:spLocks noGrp="1"/>
          </p:cNvSpPr>
          <p:nvPr>
            <p:ph type="sldNum" sz="quarter" idx="5"/>
          </p:nvPr>
        </p:nvSpPr>
        <p:spPr/>
        <p:txBody>
          <a:bodyPr/>
          <a:lstStyle/>
          <a:p>
            <a:fld id="{C9002A7C-5C59-0E47-935F-7D757E218230}" type="slidenum">
              <a:rPr lang="en-GB" smtClean="0"/>
              <a:t>6</a:t>
            </a:fld>
            <a:endParaRPr lang="en-GB"/>
          </a:p>
        </p:txBody>
      </p:sp>
    </p:spTree>
    <p:extLst>
      <p:ext uri="{BB962C8B-B14F-4D97-AF65-F5344CB8AC3E}">
        <p14:creationId xmlns:p14="http://schemas.microsoft.com/office/powerpoint/2010/main" val="196617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9002A7C-5C59-0E47-935F-7D757E218230}" type="slidenum">
              <a:rPr lang="en-GB" smtClean="0"/>
              <a:t>10</a:t>
            </a:fld>
            <a:endParaRPr lang="en-GB"/>
          </a:p>
        </p:txBody>
      </p:sp>
    </p:spTree>
    <p:extLst>
      <p:ext uri="{BB962C8B-B14F-4D97-AF65-F5344CB8AC3E}">
        <p14:creationId xmlns:p14="http://schemas.microsoft.com/office/powerpoint/2010/main" val="86602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31A5-0301-5A4E-B453-14B2999EDD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0F4E6E3-2DC3-8143-93FD-62402A06C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70CC581-C3AD-8543-8578-DF75295A5B6B}"/>
              </a:ext>
            </a:extLst>
          </p:cNvPr>
          <p:cNvSpPr>
            <a:spLocks noGrp="1"/>
          </p:cNvSpPr>
          <p:nvPr>
            <p:ph type="dt" sz="half" idx="10"/>
          </p:nvPr>
        </p:nvSpPr>
        <p:spPr/>
        <p:txBody>
          <a:bodyPr/>
          <a:lstStyle/>
          <a:p>
            <a:fld id="{53BEF823-48A5-43FC-BE03-E79964288B41}" type="datetimeFigureOut">
              <a:rPr lang="en-US" smtClean="0"/>
              <a:t>10/17/21</a:t>
            </a:fld>
            <a:endParaRPr lang="en-US" dirty="0"/>
          </a:p>
        </p:txBody>
      </p:sp>
      <p:sp>
        <p:nvSpPr>
          <p:cNvPr id="5" name="Footer Placeholder 4">
            <a:extLst>
              <a:ext uri="{FF2B5EF4-FFF2-40B4-BE49-F238E27FC236}">
                <a16:creationId xmlns:a16="http://schemas.microsoft.com/office/drawing/2014/main" id="{F4E48276-5874-CD47-BA9C-213F06062A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716623-BF03-7E46-8078-10B7DE2D165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4129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BA38-656F-B042-BC29-FCF76562783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4C33B92-014D-9247-B580-2EE8AA82D1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A729C37-986B-AC4E-8497-D2F11FF32156}"/>
              </a:ext>
            </a:extLst>
          </p:cNvPr>
          <p:cNvSpPr>
            <a:spLocks noGrp="1"/>
          </p:cNvSpPr>
          <p:nvPr>
            <p:ph type="dt" sz="half" idx="10"/>
          </p:nvPr>
        </p:nvSpPr>
        <p:spPr/>
        <p:txBody>
          <a:bodyPr/>
          <a:lstStyle/>
          <a:p>
            <a:pPr algn="r"/>
            <a:fld id="{53BEF823-48A5-43FC-BE03-E79964288B41}" type="datetimeFigureOut">
              <a:rPr lang="en-US" smtClean="0"/>
              <a:pPr algn="r"/>
              <a:t>10/17/21</a:t>
            </a:fld>
            <a:endParaRPr lang="en-US" dirty="0"/>
          </a:p>
        </p:txBody>
      </p:sp>
      <p:sp>
        <p:nvSpPr>
          <p:cNvPr id="5" name="Footer Placeholder 4">
            <a:extLst>
              <a:ext uri="{FF2B5EF4-FFF2-40B4-BE49-F238E27FC236}">
                <a16:creationId xmlns:a16="http://schemas.microsoft.com/office/drawing/2014/main" id="{75A4D77D-483A-FD4D-9E45-6898047B2B3A}"/>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DBF92B6-6BC1-B946-8068-7B156B3FB17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344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E0876-81B8-FC45-A700-1041D2B3047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69E1FE-2792-6140-82FB-B044AA1CB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9A7C39A-4195-334F-8862-B741ADC1633C}"/>
              </a:ext>
            </a:extLst>
          </p:cNvPr>
          <p:cNvSpPr>
            <a:spLocks noGrp="1"/>
          </p:cNvSpPr>
          <p:nvPr>
            <p:ph type="dt" sz="half" idx="10"/>
          </p:nvPr>
        </p:nvSpPr>
        <p:spPr/>
        <p:txBody>
          <a:bodyPr/>
          <a:lstStyle/>
          <a:p>
            <a:pPr algn="r"/>
            <a:fld id="{53BEF823-48A5-43FC-BE03-E79964288B41}" type="datetimeFigureOut">
              <a:rPr lang="en-US" smtClean="0"/>
              <a:pPr algn="r"/>
              <a:t>10/17/21</a:t>
            </a:fld>
            <a:endParaRPr lang="en-US" dirty="0"/>
          </a:p>
        </p:txBody>
      </p:sp>
      <p:sp>
        <p:nvSpPr>
          <p:cNvPr id="5" name="Footer Placeholder 4">
            <a:extLst>
              <a:ext uri="{FF2B5EF4-FFF2-40B4-BE49-F238E27FC236}">
                <a16:creationId xmlns:a16="http://schemas.microsoft.com/office/drawing/2014/main" id="{7F4CA2C5-BEB2-6E43-985D-71BE79E12FE3}"/>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7BCF78EA-0D65-154C-894B-979BF896331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3380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CD17-5D1D-9E40-BE57-44A1BCB0E3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804643-5950-134C-BC47-900463BFDD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228E06-194C-1244-93D0-186625573303}"/>
              </a:ext>
            </a:extLst>
          </p:cNvPr>
          <p:cNvSpPr>
            <a:spLocks noGrp="1"/>
          </p:cNvSpPr>
          <p:nvPr>
            <p:ph type="dt" sz="half" idx="10"/>
          </p:nvPr>
        </p:nvSpPr>
        <p:spPr/>
        <p:txBody>
          <a:bodyPr/>
          <a:lstStyle/>
          <a:p>
            <a:pPr algn="r"/>
            <a:fld id="{53BEF823-48A5-43FC-BE03-E79964288B41}" type="datetimeFigureOut">
              <a:rPr lang="en-US" smtClean="0"/>
              <a:pPr algn="r"/>
              <a:t>10/17/21</a:t>
            </a:fld>
            <a:endParaRPr lang="en-US" dirty="0"/>
          </a:p>
        </p:txBody>
      </p:sp>
      <p:sp>
        <p:nvSpPr>
          <p:cNvPr id="5" name="Footer Placeholder 4">
            <a:extLst>
              <a:ext uri="{FF2B5EF4-FFF2-40B4-BE49-F238E27FC236}">
                <a16:creationId xmlns:a16="http://schemas.microsoft.com/office/drawing/2014/main" id="{1DEF20E7-AC0C-444C-8D25-0CFA2BA9FCBE}"/>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909C77E0-BB02-C642-8E82-EE093E732A0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795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F8BC-F609-3D49-B9CF-2953131309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419DC7A-036D-F141-925B-EF4112550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B24045-4180-8A4B-84BD-AA531E12C98E}"/>
              </a:ext>
            </a:extLst>
          </p:cNvPr>
          <p:cNvSpPr>
            <a:spLocks noGrp="1"/>
          </p:cNvSpPr>
          <p:nvPr>
            <p:ph type="dt" sz="half" idx="10"/>
          </p:nvPr>
        </p:nvSpPr>
        <p:spPr/>
        <p:txBody>
          <a:bodyPr/>
          <a:lstStyle/>
          <a:p>
            <a:pPr algn="r"/>
            <a:fld id="{53BEF823-48A5-43FC-BE03-E79964288B41}" type="datetimeFigureOut">
              <a:rPr lang="en-US" smtClean="0"/>
              <a:pPr algn="r"/>
              <a:t>10/17/21</a:t>
            </a:fld>
            <a:endParaRPr lang="en-US" dirty="0"/>
          </a:p>
        </p:txBody>
      </p:sp>
      <p:sp>
        <p:nvSpPr>
          <p:cNvPr id="5" name="Footer Placeholder 4">
            <a:extLst>
              <a:ext uri="{FF2B5EF4-FFF2-40B4-BE49-F238E27FC236}">
                <a16:creationId xmlns:a16="http://schemas.microsoft.com/office/drawing/2014/main" id="{860485D9-B07D-BB46-871E-188D19490C19}"/>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0DD504B-01A6-A149-B24D-41614398154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286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6A9E-8AF1-D646-8840-C6397807129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F95141-0BD3-DD4D-AEC7-E4BCCC2079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C93792A-7C90-0A46-A226-9008E80DA3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0D782EE-785F-0C41-9CC8-1FC57259165D}"/>
              </a:ext>
            </a:extLst>
          </p:cNvPr>
          <p:cNvSpPr>
            <a:spLocks noGrp="1"/>
          </p:cNvSpPr>
          <p:nvPr>
            <p:ph type="dt" sz="half" idx="10"/>
          </p:nvPr>
        </p:nvSpPr>
        <p:spPr/>
        <p:txBody>
          <a:bodyPr/>
          <a:lstStyle/>
          <a:p>
            <a:pPr algn="r"/>
            <a:fld id="{53BEF823-48A5-43FC-BE03-E79964288B41}" type="datetimeFigureOut">
              <a:rPr lang="en-US" smtClean="0"/>
              <a:pPr algn="r"/>
              <a:t>10/17/21</a:t>
            </a:fld>
            <a:endParaRPr lang="en-US" dirty="0"/>
          </a:p>
        </p:txBody>
      </p:sp>
      <p:sp>
        <p:nvSpPr>
          <p:cNvPr id="6" name="Footer Placeholder 5">
            <a:extLst>
              <a:ext uri="{FF2B5EF4-FFF2-40B4-BE49-F238E27FC236}">
                <a16:creationId xmlns:a16="http://schemas.microsoft.com/office/drawing/2014/main" id="{6F1AD61A-FBD7-1641-9812-0EE5DD1E7C1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3BD0304-31D1-DB45-8D7C-17413EE0133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15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0E3D-ED91-F945-89F9-F0E74C07F37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F768B59-1566-3043-BEA6-5FCB6BB73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4DDB9C-8073-6F43-BC51-54DD832C6E0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64B7CAA-AE9C-D847-8844-AE0EC004E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BF5D24-4979-084A-BEFC-698144FC536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EC3BA4D-6E7E-304B-A9E8-10D5A1BA146F}"/>
              </a:ext>
            </a:extLst>
          </p:cNvPr>
          <p:cNvSpPr>
            <a:spLocks noGrp="1"/>
          </p:cNvSpPr>
          <p:nvPr>
            <p:ph type="dt" sz="half" idx="10"/>
          </p:nvPr>
        </p:nvSpPr>
        <p:spPr/>
        <p:txBody>
          <a:bodyPr/>
          <a:lstStyle/>
          <a:p>
            <a:pPr algn="r"/>
            <a:fld id="{53BEF823-48A5-43FC-BE03-E79964288B41}" type="datetimeFigureOut">
              <a:rPr lang="en-US" smtClean="0"/>
              <a:pPr algn="r"/>
              <a:t>10/17/21</a:t>
            </a:fld>
            <a:endParaRPr lang="en-US" dirty="0"/>
          </a:p>
        </p:txBody>
      </p:sp>
      <p:sp>
        <p:nvSpPr>
          <p:cNvPr id="8" name="Footer Placeholder 7">
            <a:extLst>
              <a:ext uri="{FF2B5EF4-FFF2-40B4-BE49-F238E27FC236}">
                <a16:creationId xmlns:a16="http://schemas.microsoft.com/office/drawing/2014/main" id="{65BBD71D-7750-DA4A-A7D1-BE7C718D499A}"/>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B964AE8A-F905-7840-833E-5BC96E9C692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776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3EB0-B18A-3747-836E-ECB65D38C7C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941B83B-C236-0E49-B7A6-CA23FEB5D263}"/>
              </a:ext>
            </a:extLst>
          </p:cNvPr>
          <p:cNvSpPr>
            <a:spLocks noGrp="1"/>
          </p:cNvSpPr>
          <p:nvPr>
            <p:ph type="dt" sz="half" idx="10"/>
          </p:nvPr>
        </p:nvSpPr>
        <p:spPr/>
        <p:txBody>
          <a:bodyPr/>
          <a:lstStyle/>
          <a:p>
            <a:pPr algn="r"/>
            <a:fld id="{53BEF823-48A5-43FC-BE03-E79964288B41}" type="datetimeFigureOut">
              <a:rPr lang="en-US" smtClean="0"/>
              <a:pPr algn="r"/>
              <a:t>10/17/21</a:t>
            </a:fld>
            <a:endParaRPr lang="en-US" dirty="0"/>
          </a:p>
        </p:txBody>
      </p:sp>
      <p:sp>
        <p:nvSpPr>
          <p:cNvPr id="4" name="Footer Placeholder 3">
            <a:extLst>
              <a:ext uri="{FF2B5EF4-FFF2-40B4-BE49-F238E27FC236}">
                <a16:creationId xmlns:a16="http://schemas.microsoft.com/office/drawing/2014/main" id="{602F9982-C700-EF42-94EA-CF7ABD236085}"/>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E3988B36-9248-4E40-A44F-2884C5B86B4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9908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D0C0E-CBB5-3946-8D11-A5A0596A5DE9}"/>
              </a:ext>
            </a:extLst>
          </p:cNvPr>
          <p:cNvSpPr>
            <a:spLocks noGrp="1"/>
          </p:cNvSpPr>
          <p:nvPr>
            <p:ph type="dt" sz="half" idx="10"/>
          </p:nvPr>
        </p:nvSpPr>
        <p:spPr/>
        <p:txBody>
          <a:bodyPr/>
          <a:lstStyle/>
          <a:p>
            <a:pPr algn="r"/>
            <a:fld id="{53BEF823-48A5-43FC-BE03-E79964288B41}" type="datetimeFigureOut">
              <a:rPr lang="en-US" smtClean="0"/>
              <a:pPr algn="r"/>
              <a:t>10/17/21</a:t>
            </a:fld>
            <a:endParaRPr lang="en-US" dirty="0"/>
          </a:p>
        </p:txBody>
      </p:sp>
      <p:sp>
        <p:nvSpPr>
          <p:cNvPr id="3" name="Footer Placeholder 2">
            <a:extLst>
              <a:ext uri="{FF2B5EF4-FFF2-40B4-BE49-F238E27FC236}">
                <a16:creationId xmlns:a16="http://schemas.microsoft.com/office/drawing/2014/main" id="{7F382E8A-3F14-564E-81C1-505E9772555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2CEF4672-09E0-7445-87D2-D79C672A9CA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2976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68E9-EFFB-D545-B9EC-FC1E2218B1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55E0FA3-31AC-5844-ADDB-3A7EF88D2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B6C4805-12A2-AC46-9482-CA2F54F2F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1150E2-9EA5-EA4B-9B29-CA83D16AA26F}"/>
              </a:ext>
            </a:extLst>
          </p:cNvPr>
          <p:cNvSpPr>
            <a:spLocks noGrp="1"/>
          </p:cNvSpPr>
          <p:nvPr>
            <p:ph type="dt" sz="half" idx="10"/>
          </p:nvPr>
        </p:nvSpPr>
        <p:spPr/>
        <p:txBody>
          <a:bodyPr/>
          <a:lstStyle/>
          <a:p>
            <a:pPr algn="r"/>
            <a:fld id="{53BEF823-48A5-43FC-BE03-E79964288B41}" type="datetimeFigureOut">
              <a:rPr lang="en-US" smtClean="0"/>
              <a:pPr algn="r"/>
              <a:t>10/17/21</a:t>
            </a:fld>
            <a:endParaRPr lang="en-US" dirty="0"/>
          </a:p>
        </p:txBody>
      </p:sp>
      <p:sp>
        <p:nvSpPr>
          <p:cNvPr id="6" name="Footer Placeholder 5">
            <a:extLst>
              <a:ext uri="{FF2B5EF4-FFF2-40B4-BE49-F238E27FC236}">
                <a16:creationId xmlns:a16="http://schemas.microsoft.com/office/drawing/2014/main" id="{10C1B7F9-59C9-A443-B4EA-B71D4AB84B1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DD068BC-8358-9B4B-A5BE-66969E2A5AB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0399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78A7-3AF7-9345-B1A6-FB8DBD8356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E124A20-7383-634E-B8CD-6157F3D2A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C1C74C-F3C6-B947-ABDF-BDF695A95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C05F20-4223-E548-A831-15CAC01B9277}"/>
              </a:ext>
            </a:extLst>
          </p:cNvPr>
          <p:cNvSpPr>
            <a:spLocks noGrp="1"/>
          </p:cNvSpPr>
          <p:nvPr>
            <p:ph type="dt" sz="half" idx="10"/>
          </p:nvPr>
        </p:nvSpPr>
        <p:spPr/>
        <p:txBody>
          <a:bodyPr/>
          <a:lstStyle/>
          <a:p>
            <a:pPr algn="r"/>
            <a:fld id="{53BEF823-48A5-43FC-BE03-E79964288B41}" type="datetimeFigureOut">
              <a:rPr lang="en-US" smtClean="0"/>
              <a:pPr algn="r"/>
              <a:t>10/17/21</a:t>
            </a:fld>
            <a:endParaRPr lang="en-US" dirty="0"/>
          </a:p>
        </p:txBody>
      </p:sp>
      <p:sp>
        <p:nvSpPr>
          <p:cNvPr id="6" name="Footer Placeholder 5">
            <a:extLst>
              <a:ext uri="{FF2B5EF4-FFF2-40B4-BE49-F238E27FC236}">
                <a16:creationId xmlns:a16="http://schemas.microsoft.com/office/drawing/2014/main" id="{25F98954-C0EE-D44E-8890-88B8AB2E2B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0D8543-085A-B642-9F51-A5BCC833322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6095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9202A-79EA-6946-BB60-C671897EF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648A363-8AAF-0F44-9883-C5ABEB36E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B702348-5150-E945-9B71-0DFEE1C55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10/17/21</a:t>
            </a:fld>
            <a:endParaRPr lang="en-US" dirty="0"/>
          </a:p>
        </p:txBody>
      </p:sp>
      <p:sp>
        <p:nvSpPr>
          <p:cNvPr id="5" name="Footer Placeholder 4">
            <a:extLst>
              <a:ext uri="{FF2B5EF4-FFF2-40B4-BE49-F238E27FC236}">
                <a16:creationId xmlns:a16="http://schemas.microsoft.com/office/drawing/2014/main" id="{84DA4688-40ED-E24A-AAF0-8F031289D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459C023E-2BEA-214A-8C93-49E3C4243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5765230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4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0"/>
            <a:ext cx="12192000" cy="68622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06246D6-DD19-D248-8D14-299E9EBDD5F8}"/>
              </a:ext>
            </a:extLst>
          </p:cNvPr>
          <p:cNvSpPr>
            <a:spLocks noGrp="1"/>
          </p:cNvSpPr>
          <p:nvPr>
            <p:ph type="ctrTitle"/>
          </p:nvPr>
        </p:nvSpPr>
        <p:spPr>
          <a:xfrm>
            <a:off x="735703" y="507238"/>
            <a:ext cx="3555916" cy="3845891"/>
          </a:xfrm>
        </p:spPr>
        <p:txBody>
          <a:bodyPr>
            <a:normAutofit/>
          </a:bodyPr>
          <a:lstStyle/>
          <a:p>
            <a:pPr algn="l"/>
            <a:r>
              <a:rPr lang="en-US" sz="5400">
                <a:solidFill>
                  <a:schemeClr val="bg1"/>
                </a:solidFill>
              </a:rPr>
              <a:t>DSI24 Project 4: West Nile Virus</a:t>
            </a:r>
          </a:p>
        </p:txBody>
      </p:sp>
      <p:sp>
        <p:nvSpPr>
          <p:cNvPr id="3" name="Subtitle 2">
            <a:extLst>
              <a:ext uri="{FF2B5EF4-FFF2-40B4-BE49-F238E27FC236}">
                <a16:creationId xmlns:a16="http://schemas.microsoft.com/office/drawing/2014/main" id="{F15A82D5-670D-564E-A96D-B9E0FB57BC89}"/>
              </a:ext>
            </a:extLst>
          </p:cNvPr>
          <p:cNvSpPr>
            <a:spLocks noGrp="1"/>
          </p:cNvSpPr>
          <p:nvPr>
            <p:ph type="subTitle" idx="1"/>
          </p:nvPr>
        </p:nvSpPr>
        <p:spPr>
          <a:xfrm>
            <a:off x="735703" y="4445204"/>
            <a:ext cx="3630558" cy="1781123"/>
          </a:xfrm>
        </p:spPr>
        <p:txBody>
          <a:bodyPr>
            <a:normAutofit/>
          </a:bodyPr>
          <a:lstStyle/>
          <a:p>
            <a:pPr algn="l"/>
            <a:r>
              <a:rPr lang="en-US" sz="2000">
                <a:solidFill>
                  <a:schemeClr val="bg1"/>
                </a:solidFill>
              </a:rPr>
              <a:t>By Team CJE</a:t>
            </a:r>
          </a:p>
        </p:txBody>
      </p:sp>
      <p:pic>
        <p:nvPicPr>
          <p:cNvPr id="4" name="Picture 4" descr="Buzzing research: Kao develops new mosquito repellent technology using  silicone oil">
            <a:extLst>
              <a:ext uri="{FF2B5EF4-FFF2-40B4-BE49-F238E27FC236}">
                <a16:creationId xmlns:a16="http://schemas.microsoft.com/office/drawing/2014/main" id="{AEA0F8B3-6EE7-7E48-B24B-A2D58E9986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70" r="19285" b="2"/>
          <a:stretch/>
        </p:blipFill>
        <p:spPr bwMode="auto">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noFill/>
          <a:ln w="25400">
            <a:noFill/>
          </a:ln>
          <a:extLst>
            <a:ext uri="{909E8E84-426E-40DD-AFC4-6F175D3DCCD1}">
              <a14:hiddenFill xmlns:a14="http://schemas.microsoft.com/office/drawing/2010/main">
                <a:solidFill>
                  <a:srgbClr val="FFFFFF"/>
                </a:solidFill>
              </a14:hiddenFill>
            </a:ext>
          </a:extLst>
        </p:spPr>
      </p:pic>
      <p:sp>
        <p:nvSpPr>
          <p:cNvPr id="103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36"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47"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bg1"/>
          </a:solidFill>
        </p:grpSpPr>
        <p:sp>
          <p:nvSpPr>
            <p:cNvPr id="148" name="Freeform: Shape 147">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51"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bg1"/>
          </a:solidFill>
        </p:grpSpPr>
        <p:sp>
          <p:nvSpPr>
            <p:cNvPr id="152" name="Freeform: Shape 151">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20724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727038" y="416805"/>
            <a:ext cx="3384000" cy="1492132"/>
          </a:xfrm>
        </p:spPr>
        <p:txBody>
          <a:bodyPr vert="horz" lIns="91440" tIns="45720" rIns="91440" bIns="45720" rtlCol="0" anchor="t">
            <a:normAutofit/>
          </a:bodyPr>
          <a:lstStyle/>
          <a:p>
            <a:r>
              <a:rPr lang="en-US" kern="1200" dirty="0">
                <a:solidFill>
                  <a:schemeClr val="bg1"/>
                </a:solidFill>
                <a:latin typeface="+mj-lt"/>
                <a:ea typeface="+mj-ea"/>
                <a:cs typeface="+mj-cs"/>
              </a:rPr>
              <a:t>Results</a:t>
            </a:r>
          </a:p>
        </p:txBody>
      </p:sp>
      <p:sp>
        <p:nvSpPr>
          <p:cNvPr id="11" name="TextBox 10">
            <a:extLst>
              <a:ext uri="{FF2B5EF4-FFF2-40B4-BE49-F238E27FC236}">
                <a16:creationId xmlns:a16="http://schemas.microsoft.com/office/drawing/2014/main" id="{74A849DB-8136-1846-9A50-89D9C7253955}"/>
              </a:ext>
            </a:extLst>
          </p:cNvPr>
          <p:cNvSpPr txBox="1"/>
          <p:nvPr/>
        </p:nvSpPr>
        <p:spPr>
          <a:xfrm>
            <a:off x="989534" y="1151592"/>
            <a:ext cx="3121504" cy="68769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 1: Test six baseline models. Pick the best two models for intensive hyperparameter tuning.</a:t>
            </a:r>
          </a:p>
        </p:txBody>
      </p:sp>
      <p:sp>
        <p:nvSpPr>
          <p:cNvPr id="15" name="TextBox 14">
            <a:extLst>
              <a:ext uri="{FF2B5EF4-FFF2-40B4-BE49-F238E27FC236}">
                <a16:creationId xmlns:a16="http://schemas.microsoft.com/office/drawing/2014/main" id="{29D0880F-9839-AC42-9620-8CEAD93370DA}"/>
              </a:ext>
            </a:extLst>
          </p:cNvPr>
          <p:cNvSpPr txBox="1"/>
          <p:nvPr/>
        </p:nvSpPr>
        <p:spPr>
          <a:xfrm>
            <a:off x="989534" y="2248680"/>
            <a:ext cx="3121504" cy="91748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 2: Intensive grid search of hyperparameters seems to work slighter better for Logistic model but worse for </a:t>
            </a:r>
            <a:r>
              <a:rPr lang="en-US" sz="1400" dirty="0" err="1">
                <a:solidFill>
                  <a:schemeClr val="bg1">
                    <a:alpha val="60000"/>
                  </a:schemeClr>
                </a:solidFill>
              </a:rPr>
              <a:t>XGBoost</a:t>
            </a:r>
            <a:endParaRPr lang="en-US" sz="1400" dirty="0">
              <a:solidFill>
                <a:schemeClr val="bg1">
                  <a:alpha val="60000"/>
                </a:schemeClr>
              </a:solidFill>
            </a:endParaRPr>
          </a:p>
        </p:txBody>
      </p:sp>
      <p:sp>
        <p:nvSpPr>
          <p:cNvPr id="27" name="TextBox 26">
            <a:extLst>
              <a:ext uri="{FF2B5EF4-FFF2-40B4-BE49-F238E27FC236}">
                <a16:creationId xmlns:a16="http://schemas.microsoft.com/office/drawing/2014/main" id="{EF5CAAF9-9E75-BC49-A5C2-BE83DBA3DF7E}"/>
              </a:ext>
            </a:extLst>
          </p:cNvPr>
          <p:cNvSpPr txBox="1"/>
          <p:nvPr/>
        </p:nvSpPr>
        <p:spPr>
          <a:xfrm>
            <a:off x="989534" y="3541987"/>
            <a:ext cx="3121504" cy="621512"/>
          </a:xfrm>
          <a:prstGeom prst="rect">
            <a:avLst/>
          </a:prstGeom>
          <a:ln>
            <a:solidFill>
              <a:schemeClr val="bg1"/>
            </a:solidFill>
          </a:ln>
        </p:spPr>
        <p:txBody>
          <a:bodyPr vert="horz" lIns="91440" tIns="45720" rIns="91440" bIns="45720" rtlCol="0">
            <a:normAutofit lnSpcReduction="10000"/>
          </a:bodyPr>
          <a:lstStyle/>
          <a:p>
            <a:pPr marL="57150" algn="just">
              <a:lnSpc>
                <a:spcPct val="90000"/>
              </a:lnSpc>
              <a:spcAft>
                <a:spcPts val="600"/>
              </a:spcAft>
            </a:pPr>
            <a:r>
              <a:rPr lang="en-US" sz="1400" dirty="0">
                <a:solidFill>
                  <a:schemeClr val="bg1">
                    <a:alpha val="60000"/>
                  </a:schemeClr>
                </a:solidFill>
              </a:rPr>
              <a:t>Step 3: Drop `month` which has 95% correlation to `week`. But results worsen.</a:t>
            </a:r>
          </a:p>
        </p:txBody>
      </p:sp>
      <p:sp>
        <p:nvSpPr>
          <p:cNvPr id="35" name="TextBox 34">
            <a:extLst>
              <a:ext uri="{FF2B5EF4-FFF2-40B4-BE49-F238E27FC236}">
                <a16:creationId xmlns:a16="http://schemas.microsoft.com/office/drawing/2014/main" id="{BFD98505-2650-6D40-8C7C-6160849B9185}"/>
              </a:ext>
            </a:extLst>
          </p:cNvPr>
          <p:cNvSpPr txBox="1"/>
          <p:nvPr/>
        </p:nvSpPr>
        <p:spPr>
          <a:xfrm>
            <a:off x="989534" y="4580238"/>
            <a:ext cx="3121504" cy="947679"/>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Steps 4 and 5: Play around number of lagged days for weather variables.  Jump in Kaggle scores. Lagged up to 3 days work best. </a:t>
            </a:r>
          </a:p>
        </p:txBody>
      </p:sp>
      <p:sp>
        <p:nvSpPr>
          <p:cNvPr id="42" name="TextBox 41">
            <a:extLst>
              <a:ext uri="{FF2B5EF4-FFF2-40B4-BE49-F238E27FC236}">
                <a16:creationId xmlns:a16="http://schemas.microsoft.com/office/drawing/2014/main" id="{08176FFA-ECAC-814F-BCB3-BC68E7CB22A5}"/>
              </a:ext>
            </a:extLst>
          </p:cNvPr>
          <p:cNvSpPr txBox="1"/>
          <p:nvPr/>
        </p:nvSpPr>
        <p:spPr>
          <a:xfrm>
            <a:off x="989534" y="5871930"/>
            <a:ext cx="3121504" cy="795216"/>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Steps 6 and 7: Drop GPS coordinates, create ‘mosquito-infection clusters’. DBSCAN works better than </a:t>
            </a:r>
            <a:r>
              <a:rPr lang="en-US" sz="1400" dirty="0" err="1">
                <a:solidFill>
                  <a:schemeClr val="bg1">
                    <a:alpha val="60000"/>
                  </a:schemeClr>
                </a:solidFill>
              </a:rPr>
              <a:t>KMeans</a:t>
            </a:r>
            <a:r>
              <a:rPr lang="en-US" sz="1400" dirty="0">
                <a:solidFill>
                  <a:schemeClr val="bg1">
                    <a:alpha val="60000"/>
                  </a:schemeClr>
                </a:solidFill>
              </a:rPr>
              <a:t>. </a:t>
            </a:r>
          </a:p>
        </p:txBody>
      </p:sp>
      <p:pic>
        <p:nvPicPr>
          <p:cNvPr id="4" name="Picture 3">
            <a:extLst>
              <a:ext uri="{FF2B5EF4-FFF2-40B4-BE49-F238E27FC236}">
                <a16:creationId xmlns:a16="http://schemas.microsoft.com/office/drawing/2014/main" id="{A7943FB1-8819-8A48-B599-B3D3241850E1}"/>
              </a:ext>
            </a:extLst>
          </p:cNvPr>
          <p:cNvPicPr>
            <a:picLocks noChangeAspect="1"/>
          </p:cNvPicPr>
          <p:nvPr/>
        </p:nvPicPr>
        <p:blipFill>
          <a:blip r:embed="rId3"/>
          <a:stretch>
            <a:fillRect/>
          </a:stretch>
        </p:blipFill>
        <p:spPr>
          <a:xfrm>
            <a:off x="5032744" y="0"/>
            <a:ext cx="7159256" cy="6858000"/>
          </a:xfrm>
          <a:prstGeom prst="rect">
            <a:avLst/>
          </a:prstGeom>
        </p:spPr>
      </p:pic>
      <p:sp>
        <p:nvSpPr>
          <p:cNvPr id="22" name="TextBox 21">
            <a:extLst>
              <a:ext uri="{FF2B5EF4-FFF2-40B4-BE49-F238E27FC236}">
                <a16:creationId xmlns:a16="http://schemas.microsoft.com/office/drawing/2014/main" id="{745D4988-F23E-634C-AD59-E55B97A55E84}"/>
              </a:ext>
            </a:extLst>
          </p:cNvPr>
          <p:cNvSpPr txBox="1"/>
          <p:nvPr/>
        </p:nvSpPr>
        <p:spPr>
          <a:xfrm>
            <a:off x="2627532" y="150848"/>
            <a:ext cx="1774836" cy="649055"/>
          </a:xfrm>
          <a:prstGeom prst="rect">
            <a:avLst/>
          </a:prstGeom>
          <a:ln>
            <a:solidFill>
              <a:schemeClr val="accent1">
                <a:lumMod val="60000"/>
                <a:lumOff val="40000"/>
              </a:schemeClr>
            </a:solidFill>
          </a:ln>
        </p:spPr>
        <p:txBody>
          <a:bodyPr vert="horz" lIns="91440" tIns="45720" rIns="91440" bIns="45720" rtlCol="0" anchor="ctr">
            <a:normAutofit/>
          </a:bodyPr>
          <a:lstStyle/>
          <a:p>
            <a:pPr marL="57150" algn="ctr">
              <a:lnSpc>
                <a:spcPct val="90000"/>
              </a:lnSpc>
              <a:spcAft>
                <a:spcPts val="600"/>
              </a:spcAft>
            </a:pPr>
            <a:r>
              <a:rPr lang="en-US" sz="1050" b="1" dirty="0">
                <a:solidFill>
                  <a:schemeClr val="accent1">
                    <a:lumMod val="60000"/>
                    <a:lumOff val="40000"/>
                    <a:alpha val="60000"/>
                  </a:schemeClr>
                </a:solidFill>
              </a:rPr>
              <a:t>BASELINE ACCURACY: 0.95</a:t>
            </a:r>
          </a:p>
          <a:p>
            <a:pPr marL="57150" algn="ctr">
              <a:lnSpc>
                <a:spcPct val="90000"/>
              </a:lnSpc>
              <a:spcAft>
                <a:spcPts val="600"/>
              </a:spcAft>
            </a:pPr>
            <a:r>
              <a:rPr lang="en-US" sz="1050" b="1" dirty="0">
                <a:solidFill>
                  <a:schemeClr val="accent1">
                    <a:lumMod val="60000"/>
                    <a:lumOff val="40000"/>
                    <a:alpha val="60000"/>
                  </a:schemeClr>
                </a:solidFill>
              </a:rPr>
              <a:t>BASELINE ROC_AUC: 0.50</a:t>
            </a:r>
          </a:p>
        </p:txBody>
      </p:sp>
      <p:sp>
        <p:nvSpPr>
          <p:cNvPr id="3" name="Rectangle 2">
            <a:extLst>
              <a:ext uri="{FF2B5EF4-FFF2-40B4-BE49-F238E27FC236}">
                <a16:creationId xmlns:a16="http://schemas.microsoft.com/office/drawing/2014/main" id="{C02D09B0-D0BD-4641-986F-EA2A76479B0D}"/>
              </a:ext>
            </a:extLst>
          </p:cNvPr>
          <p:cNvSpPr/>
          <p:nvPr/>
        </p:nvSpPr>
        <p:spPr>
          <a:xfrm>
            <a:off x="5188320" y="482199"/>
            <a:ext cx="7003680" cy="1625421"/>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ED84EBA-BA74-E346-B43E-A9F6822F7303}"/>
              </a:ext>
            </a:extLst>
          </p:cNvPr>
          <p:cNvSpPr/>
          <p:nvPr/>
        </p:nvSpPr>
        <p:spPr>
          <a:xfrm>
            <a:off x="5188320" y="2164992"/>
            <a:ext cx="7003680" cy="625357"/>
          </a:xfrm>
          <a:prstGeom prst="rect">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664EBD49-7C18-1840-B693-2E2D458B370A}"/>
              </a:ext>
            </a:extLst>
          </p:cNvPr>
          <p:cNvSpPr/>
          <p:nvPr/>
        </p:nvSpPr>
        <p:spPr>
          <a:xfrm>
            <a:off x="5188320" y="2834151"/>
            <a:ext cx="7003680" cy="664034"/>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A73ABE93-C379-2F4B-A76F-CC7380410353}"/>
              </a:ext>
            </a:extLst>
          </p:cNvPr>
          <p:cNvSpPr/>
          <p:nvPr/>
        </p:nvSpPr>
        <p:spPr>
          <a:xfrm>
            <a:off x="5188320" y="3541987"/>
            <a:ext cx="7003680" cy="716780"/>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9C7A3055-E16A-2D4C-86C5-55F7C152BD8A}"/>
              </a:ext>
            </a:extLst>
          </p:cNvPr>
          <p:cNvSpPr/>
          <p:nvPr/>
        </p:nvSpPr>
        <p:spPr>
          <a:xfrm>
            <a:off x="5188320" y="5017927"/>
            <a:ext cx="7003680" cy="854003"/>
          </a:xfrm>
          <a:prstGeom prst="rect">
            <a:avLst/>
          </a:prstGeom>
          <a:noFill/>
          <a:ln w="158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DD1AA9B-F1BB-F545-AFF4-25BC6AAD639F}"/>
              </a:ext>
            </a:extLst>
          </p:cNvPr>
          <p:cNvCxnSpPr>
            <a:cxnSpLocks/>
            <a:stCxn id="11" idx="3"/>
            <a:endCxn id="3" idx="1"/>
          </p:cNvCxnSpPr>
          <p:nvPr/>
        </p:nvCxnSpPr>
        <p:spPr>
          <a:xfrm flipV="1">
            <a:off x="4111038" y="1294910"/>
            <a:ext cx="1077282" cy="20053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719D70-AF9F-F642-BEC6-127B421B17D5}"/>
              </a:ext>
            </a:extLst>
          </p:cNvPr>
          <p:cNvCxnSpPr>
            <a:cxnSpLocks/>
            <a:stCxn id="15" idx="3"/>
            <a:endCxn id="17" idx="1"/>
          </p:cNvCxnSpPr>
          <p:nvPr/>
        </p:nvCxnSpPr>
        <p:spPr>
          <a:xfrm flipV="1">
            <a:off x="4111038" y="2477671"/>
            <a:ext cx="1077282" cy="22975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22100B1-0E9A-9C4C-BC7A-432BC2E0C805}"/>
              </a:ext>
            </a:extLst>
          </p:cNvPr>
          <p:cNvCxnSpPr>
            <a:cxnSpLocks/>
            <a:stCxn id="27" idx="3"/>
            <a:endCxn id="28" idx="1"/>
          </p:cNvCxnSpPr>
          <p:nvPr/>
        </p:nvCxnSpPr>
        <p:spPr>
          <a:xfrm flipV="1">
            <a:off x="4111038" y="3166168"/>
            <a:ext cx="1077282" cy="686575"/>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92E590-0D1C-9340-A0D0-781AEE3167D0}"/>
              </a:ext>
            </a:extLst>
          </p:cNvPr>
          <p:cNvCxnSpPr>
            <a:cxnSpLocks/>
            <a:stCxn id="35" idx="3"/>
            <a:endCxn id="34" idx="1"/>
          </p:cNvCxnSpPr>
          <p:nvPr/>
        </p:nvCxnSpPr>
        <p:spPr>
          <a:xfrm flipV="1">
            <a:off x="4111038" y="3900377"/>
            <a:ext cx="1077282" cy="115370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5156CB-480C-4340-9DDA-BA175A8444EF}"/>
              </a:ext>
            </a:extLst>
          </p:cNvPr>
          <p:cNvCxnSpPr>
            <a:cxnSpLocks/>
            <a:stCxn id="42" idx="3"/>
            <a:endCxn id="41" idx="1"/>
          </p:cNvCxnSpPr>
          <p:nvPr/>
        </p:nvCxnSpPr>
        <p:spPr>
          <a:xfrm flipV="1">
            <a:off x="4111038" y="5444929"/>
            <a:ext cx="1077282" cy="82460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4869E1AF-7859-EA46-B1CE-3653FE74259A}"/>
              </a:ext>
            </a:extLst>
          </p:cNvPr>
          <p:cNvSpPr/>
          <p:nvPr/>
        </p:nvSpPr>
        <p:spPr>
          <a:xfrm>
            <a:off x="5188320" y="4279957"/>
            <a:ext cx="7003680" cy="716780"/>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6CBE778F-38B0-1A48-9426-9E24FAC9CB02}"/>
              </a:ext>
            </a:extLst>
          </p:cNvPr>
          <p:cNvCxnSpPr>
            <a:cxnSpLocks/>
            <a:stCxn id="35" idx="3"/>
            <a:endCxn id="46" idx="1"/>
          </p:cNvCxnSpPr>
          <p:nvPr/>
        </p:nvCxnSpPr>
        <p:spPr>
          <a:xfrm flipV="1">
            <a:off x="4111038" y="4638347"/>
            <a:ext cx="1077282" cy="4157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03AD6D2-09BA-5F4F-AA14-04AEB61A977C}"/>
              </a:ext>
            </a:extLst>
          </p:cNvPr>
          <p:cNvSpPr/>
          <p:nvPr/>
        </p:nvSpPr>
        <p:spPr>
          <a:xfrm>
            <a:off x="5188320" y="5931818"/>
            <a:ext cx="7003680" cy="913315"/>
          </a:xfrm>
          <a:prstGeom prst="rect">
            <a:avLst/>
          </a:prstGeom>
          <a:noFill/>
          <a:ln w="158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2" name="Straight Connector 51">
            <a:extLst>
              <a:ext uri="{FF2B5EF4-FFF2-40B4-BE49-F238E27FC236}">
                <a16:creationId xmlns:a16="http://schemas.microsoft.com/office/drawing/2014/main" id="{C8820AE4-2D61-354F-AAA3-9664E8295144}"/>
              </a:ext>
            </a:extLst>
          </p:cNvPr>
          <p:cNvCxnSpPr>
            <a:cxnSpLocks/>
            <a:stCxn id="42" idx="3"/>
          </p:cNvCxnSpPr>
          <p:nvPr/>
        </p:nvCxnSpPr>
        <p:spPr>
          <a:xfrm>
            <a:off x="4111038" y="6269538"/>
            <a:ext cx="1077282" cy="44596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81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Chart, map&#10;&#10;Description automatically generated">
            <a:extLst>
              <a:ext uri="{FF2B5EF4-FFF2-40B4-BE49-F238E27FC236}">
                <a16:creationId xmlns:a16="http://schemas.microsoft.com/office/drawing/2014/main" id="{06C80C23-6BD2-F541-B4EE-1CE7B08AA1BA}"/>
              </a:ext>
            </a:extLst>
          </p:cNvPr>
          <p:cNvPicPr>
            <a:picLocks noGrp="1" noChangeAspect="1"/>
          </p:cNvPicPr>
          <p:nvPr>
            <p:ph idx="1"/>
          </p:nvPr>
        </p:nvPicPr>
        <p:blipFill>
          <a:blip r:embed="rId2"/>
          <a:stretch>
            <a:fillRect/>
          </a:stretch>
        </p:blipFill>
        <p:spPr>
          <a:xfrm>
            <a:off x="1621246" y="913095"/>
            <a:ext cx="8949508" cy="5571067"/>
          </a:xfrm>
          <a:prstGeom prst="rect">
            <a:avLst/>
          </a:prstGeom>
        </p:spPr>
      </p:pic>
      <p:sp>
        <p:nvSpPr>
          <p:cNvPr id="5" name="TextBox 4">
            <a:extLst>
              <a:ext uri="{FF2B5EF4-FFF2-40B4-BE49-F238E27FC236}">
                <a16:creationId xmlns:a16="http://schemas.microsoft.com/office/drawing/2014/main" id="{4DDF70E5-D6C5-8C43-99A6-AABF17601F5E}"/>
              </a:ext>
            </a:extLst>
          </p:cNvPr>
          <p:cNvSpPr txBox="1"/>
          <p:nvPr/>
        </p:nvSpPr>
        <p:spPr>
          <a:xfrm>
            <a:off x="2836986" y="181801"/>
            <a:ext cx="2510239" cy="461665"/>
          </a:xfrm>
          <a:prstGeom prst="rect">
            <a:avLst/>
          </a:prstGeom>
          <a:noFill/>
        </p:spPr>
        <p:txBody>
          <a:bodyPr wrap="none" rtlCol="0">
            <a:spAutoFit/>
          </a:bodyPr>
          <a:lstStyle/>
          <a:p>
            <a:r>
              <a:rPr lang="en-GB" sz="2400" dirty="0" err="1"/>
              <a:t>KMeans</a:t>
            </a:r>
            <a:r>
              <a:rPr lang="en-GB" sz="2400" dirty="0"/>
              <a:t> Clustering</a:t>
            </a:r>
          </a:p>
        </p:txBody>
      </p:sp>
      <p:sp>
        <p:nvSpPr>
          <p:cNvPr id="6" name="TextBox 5">
            <a:extLst>
              <a:ext uri="{FF2B5EF4-FFF2-40B4-BE49-F238E27FC236}">
                <a16:creationId xmlns:a16="http://schemas.microsoft.com/office/drawing/2014/main" id="{C3AB90B1-951D-8447-8660-62A75E83A4F6}"/>
              </a:ext>
            </a:extLst>
          </p:cNvPr>
          <p:cNvSpPr txBox="1"/>
          <p:nvPr/>
        </p:nvSpPr>
        <p:spPr>
          <a:xfrm>
            <a:off x="7092463" y="181800"/>
            <a:ext cx="2540696" cy="461665"/>
          </a:xfrm>
          <a:prstGeom prst="rect">
            <a:avLst/>
          </a:prstGeom>
          <a:noFill/>
        </p:spPr>
        <p:txBody>
          <a:bodyPr wrap="none" rtlCol="0">
            <a:spAutoFit/>
          </a:bodyPr>
          <a:lstStyle/>
          <a:p>
            <a:r>
              <a:rPr lang="en-GB" sz="2400" dirty="0"/>
              <a:t>DBSCAN Clustering</a:t>
            </a:r>
          </a:p>
        </p:txBody>
      </p:sp>
    </p:spTree>
    <p:extLst>
      <p:ext uri="{BB962C8B-B14F-4D97-AF65-F5344CB8AC3E}">
        <p14:creationId xmlns:p14="http://schemas.microsoft.com/office/powerpoint/2010/main" val="2101832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F476-830D-5C42-AC29-4984F4FF4813}"/>
              </a:ext>
            </a:extLst>
          </p:cNvPr>
          <p:cNvSpPr>
            <a:spLocks noGrp="1"/>
          </p:cNvSpPr>
          <p:nvPr>
            <p:ph type="title"/>
          </p:nvPr>
        </p:nvSpPr>
        <p:spPr/>
        <p:txBody>
          <a:bodyPr/>
          <a:lstStyle/>
          <a:p>
            <a:r>
              <a:rPr lang="en-US" dirty="0"/>
              <a:t>Features of Importance</a:t>
            </a:r>
          </a:p>
        </p:txBody>
      </p:sp>
      <p:sp>
        <p:nvSpPr>
          <p:cNvPr id="22" name="TextBox 21">
            <a:extLst>
              <a:ext uri="{FF2B5EF4-FFF2-40B4-BE49-F238E27FC236}">
                <a16:creationId xmlns:a16="http://schemas.microsoft.com/office/drawing/2014/main" id="{CDC5F077-82DE-CA4C-9E29-1399B25A3D8A}"/>
              </a:ext>
            </a:extLst>
          </p:cNvPr>
          <p:cNvSpPr txBox="1"/>
          <p:nvPr/>
        </p:nvSpPr>
        <p:spPr>
          <a:xfrm>
            <a:off x="7407965" y="1747432"/>
            <a:ext cx="4215415" cy="4669212"/>
          </a:xfrm>
          <a:prstGeom prst="rect">
            <a:avLst/>
          </a:prstGeom>
        </p:spPr>
        <p:txBody>
          <a:bodyPr vert="horz" lIns="91440" tIns="45720" rIns="91440" bIns="45720" rtlCol="0" anchor="ctr">
            <a:normAutofit/>
          </a:bodyPr>
          <a:lstStyle/>
          <a:p>
            <a:pPr>
              <a:lnSpc>
                <a:spcPct val="90000"/>
              </a:lnSpc>
              <a:spcAft>
                <a:spcPts val="600"/>
              </a:spcAft>
            </a:pPr>
            <a:r>
              <a:rPr lang="en-US" sz="1600" dirty="0">
                <a:solidFill>
                  <a:schemeClr val="tx2"/>
                </a:solidFill>
              </a:rPr>
              <a:t>IN ORDER OF IMPORTANCE</a:t>
            </a:r>
          </a:p>
          <a:p>
            <a:pPr marL="285750" indent="-285750">
              <a:lnSpc>
                <a:spcPct val="90000"/>
              </a:lnSpc>
              <a:spcAft>
                <a:spcPts val="600"/>
              </a:spcAft>
              <a:buFont typeface="Arial" panose="020B0604020202020204" pitchFamily="34" charset="0"/>
              <a:buChar char="•"/>
            </a:pPr>
            <a:r>
              <a:rPr lang="en-US" sz="1600" dirty="0">
                <a:solidFill>
                  <a:schemeClr val="tx2"/>
                </a:solidFill>
              </a:rPr>
              <a:t>Month: Most important predictor, August responsible for improving AUC_ROC score by 6.5%</a:t>
            </a:r>
          </a:p>
          <a:p>
            <a:pPr marL="285750" indent="-285750">
              <a:lnSpc>
                <a:spcPct val="90000"/>
              </a:lnSpc>
              <a:spcAft>
                <a:spcPts val="600"/>
              </a:spcAft>
              <a:buFont typeface="Arial" panose="020B0604020202020204" pitchFamily="34" charset="0"/>
              <a:buChar char="•"/>
            </a:pPr>
            <a:r>
              <a:rPr lang="en-US" sz="1600" dirty="0">
                <a:solidFill>
                  <a:schemeClr val="tx2"/>
                </a:solidFill>
              </a:rPr>
              <a:t>Species: Next most important, with Culex </a:t>
            </a:r>
            <a:r>
              <a:rPr lang="en-US" sz="1600" dirty="0" err="1">
                <a:solidFill>
                  <a:schemeClr val="tx2"/>
                </a:solidFill>
              </a:rPr>
              <a:t>Territans</a:t>
            </a:r>
            <a:r>
              <a:rPr lang="en-US" sz="1600" dirty="0">
                <a:solidFill>
                  <a:schemeClr val="tx2"/>
                </a:solidFill>
              </a:rPr>
              <a:t> responsible for 5.5% of improvement</a:t>
            </a:r>
          </a:p>
          <a:p>
            <a:pPr marL="285750" indent="-285750">
              <a:lnSpc>
                <a:spcPct val="90000"/>
              </a:lnSpc>
              <a:spcAft>
                <a:spcPts val="600"/>
              </a:spcAft>
              <a:buFont typeface="Arial" panose="020B0604020202020204" pitchFamily="34" charset="0"/>
              <a:buChar char="•"/>
            </a:pPr>
            <a:r>
              <a:rPr lang="en-US" sz="1600" dirty="0" err="1">
                <a:solidFill>
                  <a:schemeClr val="tx2"/>
                </a:solidFill>
              </a:rPr>
              <a:t>Mozzie</a:t>
            </a:r>
            <a:r>
              <a:rPr lang="en-US" sz="1600" dirty="0">
                <a:solidFill>
                  <a:schemeClr val="tx2"/>
                </a:solidFill>
              </a:rPr>
              <a:t> cluster: DBSCAN cluster ‘-1’ is next on the list, 2.5% of improvement. The locations are in the Northwest and South of Chicago.</a:t>
            </a:r>
          </a:p>
          <a:p>
            <a:pPr marL="285750" indent="-285750">
              <a:lnSpc>
                <a:spcPct val="90000"/>
              </a:lnSpc>
              <a:spcAft>
                <a:spcPts val="600"/>
              </a:spcAft>
              <a:buFont typeface="Arial" panose="020B0604020202020204" pitchFamily="34" charset="0"/>
              <a:buChar char="•"/>
            </a:pPr>
            <a:r>
              <a:rPr lang="en-US" sz="1600" dirty="0">
                <a:solidFill>
                  <a:schemeClr val="tx2"/>
                </a:solidFill>
              </a:rPr>
              <a:t>Week: #28 and #39</a:t>
            </a:r>
          </a:p>
          <a:p>
            <a:pPr marL="285750" indent="-285750">
              <a:lnSpc>
                <a:spcPct val="90000"/>
              </a:lnSpc>
              <a:spcAft>
                <a:spcPts val="600"/>
              </a:spcAft>
              <a:buFont typeface="Arial" panose="020B0604020202020204" pitchFamily="34" charset="0"/>
              <a:buChar char="•"/>
            </a:pPr>
            <a:r>
              <a:rPr lang="en-US" sz="1600" dirty="0">
                <a:solidFill>
                  <a:schemeClr val="tx2"/>
                </a:solidFill>
              </a:rPr>
              <a:t>Trap: Generally responsible for &lt;1% of the score improvement</a:t>
            </a:r>
          </a:p>
          <a:p>
            <a:pPr marL="285750" indent="-285750">
              <a:lnSpc>
                <a:spcPct val="90000"/>
              </a:lnSpc>
              <a:spcAft>
                <a:spcPts val="600"/>
              </a:spcAft>
              <a:buFont typeface="Arial" panose="020B0604020202020204" pitchFamily="34" charset="0"/>
              <a:buChar char="•"/>
            </a:pPr>
            <a:r>
              <a:rPr lang="en-US" sz="1600" dirty="0">
                <a:solidFill>
                  <a:schemeClr val="tx2"/>
                </a:solidFill>
              </a:rPr>
              <a:t>Weather: Interestingly, not in the Top 30 chart</a:t>
            </a:r>
          </a:p>
          <a:p>
            <a:pPr marL="285750" indent="-285750">
              <a:lnSpc>
                <a:spcPct val="90000"/>
              </a:lnSpc>
              <a:spcAft>
                <a:spcPts val="600"/>
              </a:spcAft>
              <a:buFont typeface="Arial" panose="020B0604020202020204" pitchFamily="34" charset="0"/>
              <a:buChar char="•"/>
            </a:pPr>
            <a:endParaRPr lang="en-US" sz="1600" dirty="0">
              <a:solidFill>
                <a:schemeClr val="tx2"/>
              </a:solidFill>
            </a:endParaRPr>
          </a:p>
          <a:p>
            <a:pPr marL="285750" indent="-285750">
              <a:lnSpc>
                <a:spcPct val="90000"/>
              </a:lnSpc>
              <a:spcAft>
                <a:spcPts val="600"/>
              </a:spcAft>
              <a:buFont typeface="Arial" panose="020B0604020202020204" pitchFamily="34" charset="0"/>
              <a:buChar char="•"/>
            </a:pPr>
            <a:endParaRPr lang="en-US" sz="1600" dirty="0">
              <a:solidFill>
                <a:schemeClr val="tx2"/>
              </a:solidFill>
            </a:endParaRPr>
          </a:p>
        </p:txBody>
      </p:sp>
      <p:pic>
        <p:nvPicPr>
          <p:cNvPr id="23" name="Picture 22">
            <a:extLst>
              <a:ext uri="{FF2B5EF4-FFF2-40B4-BE49-F238E27FC236}">
                <a16:creationId xmlns:a16="http://schemas.microsoft.com/office/drawing/2014/main" id="{D4A1C62B-09A9-E946-90AF-B6D3D0092AF8}"/>
              </a:ext>
            </a:extLst>
          </p:cNvPr>
          <p:cNvPicPr>
            <a:picLocks noChangeAspect="1"/>
          </p:cNvPicPr>
          <p:nvPr/>
        </p:nvPicPr>
        <p:blipFill>
          <a:blip r:embed="rId2"/>
          <a:stretch>
            <a:fillRect/>
          </a:stretch>
        </p:blipFill>
        <p:spPr>
          <a:xfrm>
            <a:off x="9916" y="1747433"/>
            <a:ext cx="7051854" cy="4669211"/>
          </a:xfrm>
          <a:prstGeom prst="rect">
            <a:avLst/>
          </a:prstGeom>
        </p:spPr>
      </p:pic>
    </p:spTree>
    <p:extLst>
      <p:ext uri="{BB962C8B-B14F-4D97-AF65-F5344CB8AC3E}">
        <p14:creationId xmlns:p14="http://schemas.microsoft.com/office/powerpoint/2010/main" val="408476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F476-830D-5C42-AC29-4984F4FF4813}"/>
              </a:ext>
            </a:extLst>
          </p:cNvPr>
          <p:cNvSpPr>
            <a:spLocks noGrp="1"/>
          </p:cNvSpPr>
          <p:nvPr>
            <p:ph type="title"/>
          </p:nvPr>
        </p:nvSpPr>
        <p:spPr/>
        <p:txBody>
          <a:bodyPr/>
          <a:lstStyle/>
          <a:p>
            <a:r>
              <a:rPr lang="en-US" dirty="0"/>
              <a:t>Model Selection: Not just AUC_ROC</a:t>
            </a:r>
          </a:p>
        </p:txBody>
      </p:sp>
      <p:sp>
        <p:nvSpPr>
          <p:cNvPr id="24" name="TextBox 23">
            <a:extLst>
              <a:ext uri="{FF2B5EF4-FFF2-40B4-BE49-F238E27FC236}">
                <a16:creationId xmlns:a16="http://schemas.microsoft.com/office/drawing/2014/main" id="{88D71A0B-B509-B940-9A65-4DF371D35EF1}"/>
              </a:ext>
            </a:extLst>
          </p:cNvPr>
          <p:cNvSpPr txBox="1"/>
          <p:nvPr/>
        </p:nvSpPr>
        <p:spPr>
          <a:xfrm>
            <a:off x="1312942" y="1782981"/>
            <a:ext cx="6852484" cy="453187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900" dirty="0"/>
              <a:t>A naïve model: accuracy 0.95, AUC 0.50</a:t>
            </a:r>
          </a:p>
          <a:p>
            <a:pPr marL="342900" indent="-228600">
              <a:lnSpc>
                <a:spcPct val="90000"/>
              </a:lnSpc>
              <a:spcAft>
                <a:spcPts val="600"/>
              </a:spcAft>
              <a:buFont typeface="Arial" panose="020B0604020202020204" pitchFamily="34" charset="0"/>
              <a:buChar char="•"/>
            </a:pPr>
            <a:r>
              <a:rPr lang="en-US" sz="1900" dirty="0"/>
              <a:t>Model 17 (logistic regression): accuracy 0.95, AUC 0.85</a:t>
            </a:r>
          </a:p>
          <a:p>
            <a:pPr marL="342900" indent="-228600">
              <a:lnSpc>
                <a:spcPct val="90000"/>
              </a:lnSpc>
              <a:spcAft>
                <a:spcPts val="600"/>
              </a:spcAft>
              <a:buFont typeface="Arial" panose="020B0604020202020204" pitchFamily="34" charset="0"/>
              <a:buChar char="•"/>
            </a:pPr>
            <a:r>
              <a:rPr lang="en-US" sz="1900" dirty="0"/>
              <a:t>Model 18 (</a:t>
            </a:r>
            <a:r>
              <a:rPr lang="en-US" sz="1900" dirty="0" err="1"/>
              <a:t>XGBoost</a:t>
            </a:r>
            <a:r>
              <a:rPr lang="en-US" sz="1900" dirty="0"/>
              <a:t>): accuracy of 0.92, AUC score 0.83</a:t>
            </a:r>
          </a:p>
          <a:p>
            <a:pPr marL="342900" indent="-228600">
              <a:lnSpc>
                <a:spcPct val="90000"/>
              </a:lnSpc>
              <a:spcAft>
                <a:spcPts val="600"/>
              </a:spcAft>
              <a:buFont typeface="Arial" panose="020B0604020202020204" pitchFamily="34" charset="0"/>
              <a:buChar char="•"/>
            </a:pPr>
            <a:r>
              <a:rPr lang="en-US" sz="1900" dirty="0"/>
              <a:t>On paper, one should pick Model 17 over Model 18, however...</a:t>
            </a:r>
          </a:p>
          <a:p>
            <a:pPr marL="342900" indent="-228600">
              <a:lnSpc>
                <a:spcPct val="90000"/>
              </a:lnSpc>
              <a:spcAft>
                <a:spcPts val="600"/>
              </a:spcAft>
              <a:buFont typeface="Arial" panose="020B0604020202020204" pitchFamily="34" charset="0"/>
              <a:buChar char="•"/>
            </a:pPr>
            <a:r>
              <a:rPr lang="en-US" sz="1900" dirty="0"/>
              <a:t>Model 17 does not seem to be useful for city officials when deciding where to focus their spraying efforts  </a:t>
            </a:r>
          </a:p>
          <a:p>
            <a:pPr marL="800100" lvl="1" indent="-228600">
              <a:lnSpc>
                <a:spcPct val="90000"/>
              </a:lnSpc>
              <a:spcAft>
                <a:spcPts val="600"/>
              </a:spcAft>
              <a:buFont typeface="Arial" panose="020B0604020202020204" pitchFamily="34" charset="0"/>
              <a:buChar char="•"/>
            </a:pPr>
            <a:r>
              <a:rPr lang="en-US" sz="1900" dirty="0"/>
              <a:t>6 out of 2119 cases are predicted to be positive (99.9% negative predictions)</a:t>
            </a:r>
          </a:p>
          <a:p>
            <a:pPr marL="342900" indent="-228600">
              <a:lnSpc>
                <a:spcPct val="90000"/>
              </a:lnSpc>
              <a:spcAft>
                <a:spcPts val="600"/>
              </a:spcAft>
              <a:buFont typeface="Arial" panose="020B0604020202020204" pitchFamily="34" charset="0"/>
              <a:buChar char="•"/>
            </a:pPr>
            <a:r>
              <a:rPr lang="en-US" sz="1900" dirty="0"/>
              <a:t>Model 18 is braver, choosing 79+29 = 108 predictions to be positive (94.9% negative predictions)</a:t>
            </a:r>
          </a:p>
          <a:p>
            <a:pPr marL="342900" indent="-228600">
              <a:lnSpc>
                <a:spcPct val="90000"/>
              </a:lnSpc>
              <a:spcAft>
                <a:spcPts val="600"/>
              </a:spcAft>
              <a:buFont typeface="Arial" panose="020B0604020202020204" pitchFamily="34" charset="0"/>
              <a:buChar char="•"/>
            </a:pPr>
            <a:r>
              <a:rPr lang="en-US" sz="1900" dirty="0"/>
              <a:t>Model 18’s sensitivity of 0.254 is more than 800% higher than Model 17’s sensitivity of 0.026!</a:t>
            </a:r>
          </a:p>
          <a:p>
            <a:pPr marL="342900" indent="-228600">
              <a:lnSpc>
                <a:spcPct val="90000"/>
              </a:lnSpc>
              <a:spcAft>
                <a:spcPts val="600"/>
              </a:spcAft>
              <a:buFont typeface="Arial" panose="020B0604020202020204" pitchFamily="34" charset="0"/>
              <a:buChar char="•"/>
            </a:pPr>
            <a:r>
              <a:rPr lang="en-US" sz="1900" dirty="0"/>
              <a:t>Selected model: </a:t>
            </a:r>
            <a:r>
              <a:rPr lang="en-US" sz="1900" dirty="0" err="1"/>
              <a:t>XGBoost</a:t>
            </a:r>
            <a:r>
              <a:rPr lang="en-US" sz="1900" dirty="0"/>
              <a:t>, weather variables lagged 1-3 days, DBSCAN clusters</a:t>
            </a:r>
          </a:p>
        </p:txBody>
      </p:sp>
      <p:sp>
        <p:nvSpPr>
          <p:cNvPr id="25" name="TextBox 24">
            <a:extLst>
              <a:ext uri="{FF2B5EF4-FFF2-40B4-BE49-F238E27FC236}">
                <a16:creationId xmlns:a16="http://schemas.microsoft.com/office/drawing/2014/main" id="{86D3B542-7E48-0740-A794-D8A8216D5BBF}"/>
              </a:ext>
            </a:extLst>
          </p:cNvPr>
          <p:cNvSpPr txBox="1"/>
          <p:nvPr/>
        </p:nvSpPr>
        <p:spPr>
          <a:xfrm>
            <a:off x="9224516" y="806861"/>
            <a:ext cx="2143111" cy="461665"/>
          </a:xfrm>
          <a:prstGeom prst="rect">
            <a:avLst/>
          </a:prstGeom>
          <a:noFill/>
        </p:spPr>
        <p:txBody>
          <a:bodyPr wrap="square" rtlCol="0">
            <a:spAutoFit/>
          </a:bodyPr>
          <a:lstStyle/>
          <a:p>
            <a:r>
              <a:rPr lang="en-GB" sz="1200" dirty="0"/>
              <a:t>Model 17: </a:t>
            </a:r>
            <a:r>
              <a:rPr lang="en-GB" sz="1200" dirty="0">
                <a:solidFill>
                  <a:srgbClr val="C00000"/>
                </a:solidFill>
              </a:rPr>
              <a:t>Logistic</a:t>
            </a:r>
            <a:r>
              <a:rPr lang="en-GB" sz="1200" dirty="0"/>
              <a:t>, weather lagged 3 days, DBSCAN clusters</a:t>
            </a:r>
          </a:p>
        </p:txBody>
      </p:sp>
      <p:sp>
        <p:nvSpPr>
          <p:cNvPr id="26" name="TextBox 25">
            <a:extLst>
              <a:ext uri="{FF2B5EF4-FFF2-40B4-BE49-F238E27FC236}">
                <a16:creationId xmlns:a16="http://schemas.microsoft.com/office/drawing/2014/main" id="{4AF2E9C9-4FA3-0446-841C-A79CB9D3EAF2}"/>
              </a:ext>
            </a:extLst>
          </p:cNvPr>
          <p:cNvSpPr txBox="1"/>
          <p:nvPr/>
        </p:nvSpPr>
        <p:spPr>
          <a:xfrm>
            <a:off x="9224515" y="3832130"/>
            <a:ext cx="2143111" cy="461665"/>
          </a:xfrm>
          <a:prstGeom prst="rect">
            <a:avLst/>
          </a:prstGeom>
          <a:noFill/>
        </p:spPr>
        <p:txBody>
          <a:bodyPr wrap="square" rtlCol="0">
            <a:spAutoFit/>
          </a:bodyPr>
          <a:lstStyle/>
          <a:p>
            <a:r>
              <a:rPr lang="en-GB" sz="1200" dirty="0"/>
              <a:t>Model 18: </a:t>
            </a:r>
            <a:r>
              <a:rPr lang="en-GB" sz="1200" dirty="0" err="1">
                <a:solidFill>
                  <a:srgbClr val="7030A0"/>
                </a:solidFill>
              </a:rPr>
              <a:t>XGBoost</a:t>
            </a:r>
            <a:r>
              <a:rPr lang="en-GB" sz="1200" dirty="0"/>
              <a:t>, weather lagged 3 days, DBSCAN clusters</a:t>
            </a:r>
          </a:p>
        </p:txBody>
      </p:sp>
      <p:pic>
        <p:nvPicPr>
          <p:cNvPr id="27" name="Picture 26">
            <a:extLst>
              <a:ext uri="{FF2B5EF4-FFF2-40B4-BE49-F238E27FC236}">
                <a16:creationId xmlns:a16="http://schemas.microsoft.com/office/drawing/2014/main" id="{638B6CE3-9A81-1748-ACB3-410507B89C77}"/>
              </a:ext>
            </a:extLst>
          </p:cNvPr>
          <p:cNvPicPr>
            <a:picLocks noChangeAspect="1"/>
          </p:cNvPicPr>
          <p:nvPr/>
        </p:nvPicPr>
        <p:blipFill>
          <a:blip r:embed="rId2"/>
          <a:stretch>
            <a:fillRect/>
          </a:stretch>
        </p:blipFill>
        <p:spPr>
          <a:xfrm>
            <a:off x="9290230" y="1264989"/>
            <a:ext cx="2011680" cy="2271866"/>
          </a:xfrm>
          <a:prstGeom prst="rect">
            <a:avLst/>
          </a:prstGeom>
        </p:spPr>
      </p:pic>
      <p:pic>
        <p:nvPicPr>
          <p:cNvPr id="28" name="Picture 27">
            <a:extLst>
              <a:ext uri="{FF2B5EF4-FFF2-40B4-BE49-F238E27FC236}">
                <a16:creationId xmlns:a16="http://schemas.microsoft.com/office/drawing/2014/main" id="{E824FA51-B281-5E4B-8ABD-ABAFD9610A8E}"/>
              </a:ext>
            </a:extLst>
          </p:cNvPr>
          <p:cNvPicPr>
            <a:picLocks noChangeAspect="1"/>
          </p:cNvPicPr>
          <p:nvPr/>
        </p:nvPicPr>
        <p:blipFill>
          <a:blip r:embed="rId3"/>
          <a:stretch>
            <a:fillRect/>
          </a:stretch>
        </p:blipFill>
        <p:spPr>
          <a:xfrm>
            <a:off x="9290230" y="4302227"/>
            <a:ext cx="2011680" cy="2246482"/>
          </a:xfrm>
          <a:prstGeom prst="rect">
            <a:avLst/>
          </a:prstGeom>
        </p:spPr>
      </p:pic>
      <p:sp>
        <p:nvSpPr>
          <p:cNvPr id="29" name="Oval 28">
            <a:extLst>
              <a:ext uri="{FF2B5EF4-FFF2-40B4-BE49-F238E27FC236}">
                <a16:creationId xmlns:a16="http://schemas.microsoft.com/office/drawing/2014/main" id="{B9BA286A-418E-D64D-B927-407E41DDAD3E}"/>
              </a:ext>
            </a:extLst>
          </p:cNvPr>
          <p:cNvSpPr/>
          <p:nvPr/>
        </p:nvSpPr>
        <p:spPr>
          <a:xfrm>
            <a:off x="9994578" y="4362573"/>
            <a:ext cx="373688" cy="145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5E0D52C4-92E9-9344-BF49-D91A547FC801}"/>
              </a:ext>
            </a:extLst>
          </p:cNvPr>
          <p:cNvSpPr/>
          <p:nvPr/>
        </p:nvSpPr>
        <p:spPr>
          <a:xfrm>
            <a:off x="9994578" y="1342348"/>
            <a:ext cx="373688" cy="145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174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F476-830D-5C42-AC29-4984F4FF4813}"/>
              </a:ext>
            </a:extLst>
          </p:cNvPr>
          <p:cNvSpPr>
            <a:spLocks noGrp="1"/>
          </p:cNvSpPr>
          <p:nvPr>
            <p:ph type="title"/>
          </p:nvPr>
        </p:nvSpPr>
        <p:spPr/>
        <p:txBody>
          <a:bodyPr/>
          <a:lstStyle/>
          <a:p>
            <a:r>
              <a:rPr lang="en-US" dirty="0"/>
              <a:t>Cost-Benefit Analysis</a:t>
            </a:r>
          </a:p>
        </p:txBody>
      </p:sp>
      <p:sp>
        <p:nvSpPr>
          <p:cNvPr id="4" name="Google Shape;107;p1">
            <a:extLst>
              <a:ext uri="{FF2B5EF4-FFF2-40B4-BE49-F238E27FC236}">
                <a16:creationId xmlns:a16="http://schemas.microsoft.com/office/drawing/2014/main" id="{0AEF82C9-0609-9E4C-8BA5-1E923D0ABDFE}"/>
              </a:ext>
            </a:extLst>
          </p:cNvPr>
          <p:cNvSpPr/>
          <p:nvPr/>
        </p:nvSpPr>
        <p:spPr>
          <a:xfrm>
            <a:off x="895350" y="1914524"/>
            <a:ext cx="4268298" cy="4385816"/>
          </a:xfrm>
          <a:prstGeom prst="rect">
            <a:avLst/>
          </a:prstGeom>
          <a:noFill/>
          <a:ln>
            <a:noFill/>
          </a:ln>
        </p:spPr>
        <p:txBody>
          <a:bodyPr spcFirstLastPara="1" wrap="square" lIns="0" tIns="0" rIns="0" bIns="0" anchor="t" anchorCtr="0">
            <a:spAutoFit/>
          </a:bodyPr>
          <a:lstStyle/>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Medical cost is the key reason why we should reduce WNV cases, especially for severe cases</a:t>
            </a:r>
            <a:endParaRPr dirty="0"/>
          </a:p>
          <a:p>
            <a:pPr marL="0" marR="0" lvl="0" indent="0" algn="l" rtl="0">
              <a:lnSpc>
                <a:spcPct val="105555"/>
              </a:lnSpc>
              <a:spcBef>
                <a:spcPts val="0"/>
              </a:spcBef>
              <a:spcAft>
                <a:spcPts val="0"/>
              </a:spcAft>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Reduction of 1 case saves $18,000</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Current vector control program (VCP) needs to reduce cases by at least 58 for the benefit of the vector control program to outweigh the cost of WNV cases</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Are the current VCP capable of reducing the case load by 58? We will use mosquito numbers to help us find out!</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0" marR="0" lvl="0" indent="0" algn="ctr" rtl="0">
              <a:lnSpc>
                <a:spcPct val="105555"/>
              </a:lnSpc>
              <a:spcBef>
                <a:spcPts val="0"/>
              </a:spcBef>
              <a:spcAft>
                <a:spcPts val="0"/>
              </a:spcAft>
              <a:buNone/>
            </a:pPr>
            <a:endParaRPr sz="1800" b="0" i="0" u="none" strike="noStrike" cap="none" dirty="0">
              <a:solidFill>
                <a:srgbClr val="3F3F3F"/>
              </a:solidFill>
              <a:latin typeface="Quattrocento Sans"/>
              <a:ea typeface="Quattrocento Sans"/>
              <a:cs typeface="Quattrocento Sans"/>
              <a:sym typeface="Quattrocento Sans"/>
            </a:endParaRPr>
          </a:p>
        </p:txBody>
      </p:sp>
      <p:grpSp>
        <p:nvGrpSpPr>
          <p:cNvPr id="5" name="Google Shape;92;p1">
            <a:extLst>
              <a:ext uri="{FF2B5EF4-FFF2-40B4-BE49-F238E27FC236}">
                <a16:creationId xmlns:a16="http://schemas.microsoft.com/office/drawing/2014/main" id="{35CD524E-0049-6746-A19E-9FEAC175C87E}"/>
              </a:ext>
            </a:extLst>
          </p:cNvPr>
          <p:cNvGrpSpPr/>
          <p:nvPr/>
        </p:nvGrpSpPr>
        <p:grpSpPr>
          <a:xfrm>
            <a:off x="6568313" y="1283099"/>
            <a:ext cx="5230888" cy="4950483"/>
            <a:chOff x="167513" y="-15397"/>
            <a:chExt cx="5230888" cy="4950483"/>
          </a:xfrm>
        </p:grpSpPr>
        <p:sp>
          <p:nvSpPr>
            <p:cNvPr id="6" name="Google Shape;93;p1">
              <a:extLst>
                <a:ext uri="{FF2B5EF4-FFF2-40B4-BE49-F238E27FC236}">
                  <a16:creationId xmlns:a16="http://schemas.microsoft.com/office/drawing/2014/main" id="{134BC6A4-1634-B843-86A4-4F7036924D54}"/>
                </a:ext>
              </a:extLst>
            </p:cNvPr>
            <p:cNvSpPr/>
            <p:nvPr/>
          </p:nvSpPr>
          <p:spPr>
            <a:xfrm rot="-720205">
              <a:off x="250725" y="737104"/>
              <a:ext cx="1776631" cy="987017"/>
            </a:xfrm>
            <a:prstGeom prst="roundRect">
              <a:avLst>
                <a:gd name="adj" fmla="val 1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4;p1">
              <a:extLst>
                <a:ext uri="{FF2B5EF4-FFF2-40B4-BE49-F238E27FC236}">
                  <a16:creationId xmlns:a16="http://schemas.microsoft.com/office/drawing/2014/main" id="{1CC49481-CBE3-D14B-B98F-4099983507FF}"/>
                </a:ext>
              </a:extLst>
            </p:cNvPr>
            <p:cNvSpPr txBox="1"/>
            <p:nvPr/>
          </p:nvSpPr>
          <p:spPr>
            <a:xfrm rot="-720205">
              <a:off x="279634" y="766013"/>
              <a:ext cx="1718813" cy="929199"/>
            </a:xfrm>
            <a:prstGeom prst="rect">
              <a:avLst/>
            </a:prstGeom>
            <a:noFill/>
            <a:ln>
              <a:noFill/>
            </a:ln>
          </p:spPr>
          <p:txBody>
            <a:bodyPr spcFirstLastPara="1" wrap="square" lIns="148575" tIns="148575" rIns="148575" bIns="148575" anchor="ctr" anchorCtr="0">
              <a:noAutofit/>
            </a:bodyPr>
            <a:lstStyle/>
            <a:p>
              <a:pPr marL="0" marR="0" lvl="0" indent="0" algn="ctr" rtl="0">
                <a:lnSpc>
                  <a:spcPct val="90000"/>
                </a:lnSpc>
                <a:spcBef>
                  <a:spcPts val="0"/>
                </a:spcBef>
                <a:spcAft>
                  <a:spcPts val="0"/>
                </a:spcAft>
                <a:buClr>
                  <a:schemeClr val="dk1"/>
                </a:buClr>
                <a:buSzPts val="3900"/>
                <a:buFont typeface="Quattrocento Sans"/>
                <a:buNone/>
              </a:pPr>
              <a:r>
                <a:rPr lang="en-US" sz="3700" b="0" i="0" u="none" strike="noStrike" cap="none">
                  <a:solidFill>
                    <a:schemeClr val="dk1"/>
                  </a:solidFill>
                  <a:latin typeface="Quattrocento Sans"/>
                  <a:ea typeface="Quattrocento Sans"/>
                  <a:cs typeface="Quattrocento Sans"/>
                  <a:sym typeface="Quattrocento Sans"/>
                </a:rPr>
                <a:t>Benefit</a:t>
              </a:r>
              <a:endParaRPr sz="1200"/>
            </a:p>
          </p:txBody>
        </p:sp>
        <p:sp>
          <p:nvSpPr>
            <p:cNvPr id="8" name="Google Shape;95;p1">
              <a:extLst>
                <a:ext uri="{FF2B5EF4-FFF2-40B4-BE49-F238E27FC236}">
                  <a16:creationId xmlns:a16="http://schemas.microsoft.com/office/drawing/2014/main" id="{3C327097-1879-9E48-AFF3-466DDE76483F}"/>
                </a:ext>
              </a:extLst>
            </p:cNvPr>
            <p:cNvSpPr/>
            <p:nvPr/>
          </p:nvSpPr>
          <p:spPr>
            <a:xfrm rot="-883120">
              <a:off x="2821128" y="194106"/>
              <a:ext cx="1776631" cy="987017"/>
            </a:xfrm>
            <a:prstGeom prst="roundRect">
              <a:avLst>
                <a:gd name="adj" fmla="val 1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6;p1">
              <a:extLst>
                <a:ext uri="{FF2B5EF4-FFF2-40B4-BE49-F238E27FC236}">
                  <a16:creationId xmlns:a16="http://schemas.microsoft.com/office/drawing/2014/main" id="{14984D3B-1045-974D-96B8-78E5ECC3387A}"/>
                </a:ext>
              </a:extLst>
            </p:cNvPr>
            <p:cNvSpPr txBox="1"/>
            <p:nvPr/>
          </p:nvSpPr>
          <p:spPr>
            <a:xfrm rot="-883120">
              <a:off x="2850037" y="223015"/>
              <a:ext cx="1718813" cy="929199"/>
            </a:xfrm>
            <a:prstGeom prst="rect">
              <a:avLst/>
            </a:prstGeom>
            <a:noFill/>
            <a:ln>
              <a:noFill/>
            </a:ln>
          </p:spPr>
          <p:txBody>
            <a:bodyPr spcFirstLastPara="1" wrap="square" lIns="148575" tIns="148575" rIns="148575" bIns="148575" anchor="ctr" anchorCtr="0">
              <a:noAutofit/>
            </a:bodyPr>
            <a:lstStyle/>
            <a:p>
              <a:pPr marL="0" marR="0" lvl="0" indent="0" algn="ctr" rtl="0">
                <a:lnSpc>
                  <a:spcPct val="90000"/>
                </a:lnSpc>
                <a:spcBef>
                  <a:spcPts val="0"/>
                </a:spcBef>
                <a:spcAft>
                  <a:spcPts val="0"/>
                </a:spcAft>
                <a:buClr>
                  <a:schemeClr val="dk1"/>
                </a:buClr>
                <a:buSzPts val="3900"/>
                <a:buFont typeface="Quattrocento Sans"/>
                <a:buNone/>
              </a:pPr>
              <a:r>
                <a:rPr lang="en-US" sz="3900" b="0" i="0" u="none" strike="noStrike" cap="none">
                  <a:solidFill>
                    <a:schemeClr val="dk1"/>
                  </a:solidFill>
                  <a:latin typeface="Quattrocento Sans"/>
                  <a:ea typeface="Quattrocento Sans"/>
                  <a:cs typeface="Quattrocento Sans"/>
                  <a:sym typeface="Quattrocento Sans"/>
                </a:rPr>
                <a:t>Cost</a:t>
              </a:r>
              <a:endParaRPr/>
            </a:p>
          </p:txBody>
        </p:sp>
        <p:sp>
          <p:nvSpPr>
            <p:cNvPr id="10" name="Google Shape;97;p1">
              <a:extLst>
                <a:ext uri="{FF2B5EF4-FFF2-40B4-BE49-F238E27FC236}">
                  <a16:creationId xmlns:a16="http://schemas.microsoft.com/office/drawing/2014/main" id="{6DF7ED5A-899D-4849-98E4-181295D48ECE}"/>
                </a:ext>
              </a:extLst>
            </p:cNvPr>
            <p:cNvSpPr/>
            <p:nvPr/>
          </p:nvSpPr>
          <p:spPr>
            <a:xfrm>
              <a:off x="2830268" y="4194824"/>
              <a:ext cx="740263" cy="740263"/>
            </a:xfrm>
            <a:prstGeom prst="triangle">
              <a:avLst>
                <a:gd name="adj" fmla="val 5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8;p1">
              <a:extLst>
                <a:ext uri="{FF2B5EF4-FFF2-40B4-BE49-F238E27FC236}">
                  <a16:creationId xmlns:a16="http://schemas.microsoft.com/office/drawing/2014/main" id="{655C4A0C-5E78-3747-9BD2-A98BCE3F4E54}"/>
                </a:ext>
              </a:extLst>
            </p:cNvPr>
            <p:cNvSpPr/>
            <p:nvPr/>
          </p:nvSpPr>
          <p:spPr>
            <a:xfrm rot="-776270">
              <a:off x="979610" y="3884901"/>
              <a:ext cx="4441579" cy="300053"/>
            </a:xfrm>
            <a:prstGeom prst="rect">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9;p1">
              <a:extLst>
                <a:ext uri="{FF2B5EF4-FFF2-40B4-BE49-F238E27FC236}">
                  <a16:creationId xmlns:a16="http://schemas.microsoft.com/office/drawing/2014/main" id="{053504D6-5457-7A4E-9E54-CEA50B215131}"/>
                </a:ext>
              </a:extLst>
            </p:cNvPr>
            <p:cNvSpPr/>
            <p:nvPr/>
          </p:nvSpPr>
          <p:spPr>
            <a:xfrm rot="-727322">
              <a:off x="3436251" y="2343681"/>
              <a:ext cx="1776631" cy="1263382"/>
            </a:xfrm>
            <a:prstGeom prst="roundRect">
              <a:avLst>
                <a:gd name="adj" fmla="val 16667"/>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0;p1">
              <a:extLst>
                <a:ext uri="{FF2B5EF4-FFF2-40B4-BE49-F238E27FC236}">
                  <a16:creationId xmlns:a16="http://schemas.microsoft.com/office/drawing/2014/main" id="{50A7094E-9603-494F-9AEC-74E62EC3D8F9}"/>
                </a:ext>
              </a:extLst>
            </p:cNvPr>
            <p:cNvSpPr txBox="1"/>
            <p:nvPr/>
          </p:nvSpPr>
          <p:spPr>
            <a:xfrm rot="-727322">
              <a:off x="3497924" y="2405354"/>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Trap Surveillance</a:t>
              </a:r>
              <a:endParaRPr/>
            </a:p>
            <a:p>
              <a:pPr marL="0" marR="0" lvl="0" indent="0" algn="ctr" rtl="0">
                <a:lnSpc>
                  <a:spcPct val="90000"/>
                </a:lnSpc>
                <a:spcBef>
                  <a:spcPts val="595"/>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$149,000</a:t>
              </a:r>
              <a:endParaRPr/>
            </a:p>
          </p:txBody>
        </p:sp>
        <p:sp>
          <p:nvSpPr>
            <p:cNvPr id="14" name="Google Shape;101;p1">
              <a:extLst>
                <a:ext uri="{FF2B5EF4-FFF2-40B4-BE49-F238E27FC236}">
                  <a16:creationId xmlns:a16="http://schemas.microsoft.com/office/drawing/2014/main" id="{0D1F37AB-A7CE-2D4F-AFB3-357C949FA923}"/>
                </a:ext>
              </a:extLst>
            </p:cNvPr>
            <p:cNvSpPr/>
            <p:nvPr/>
          </p:nvSpPr>
          <p:spPr>
            <a:xfrm rot="-807410">
              <a:off x="3138168" y="1148427"/>
              <a:ext cx="1776631" cy="1263382"/>
            </a:xfrm>
            <a:prstGeom prst="roundRect">
              <a:avLst>
                <a:gd name="adj" fmla="val 16667"/>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p1">
              <a:extLst>
                <a:ext uri="{FF2B5EF4-FFF2-40B4-BE49-F238E27FC236}">
                  <a16:creationId xmlns:a16="http://schemas.microsoft.com/office/drawing/2014/main" id="{C5B88919-7BC9-B144-AFFE-4AD859240550}"/>
                </a:ext>
              </a:extLst>
            </p:cNvPr>
            <p:cNvSpPr txBox="1"/>
            <p:nvPr/>
          </p:nvSpPr>
          <p:spPr>
            <a:xfrm rot="-807410">
              <a:off x="3199841" y="1210100"/>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Spraying</a:t>
              </a:r>
              <a:endParaRPr/>
            </a:p>
            <a:p>
              <a:pPr marL="0" marR="0" lvl="0" indent="0" algn="ctr" rtl="0">
                <a:lnSpc>
                  <a:spcPct val="90000"/>
                </a:lnSpc>
                <a:spcBef>
                  <a:spcPts val="595"/>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$6,100</a:t>
              </a:r>
              <a:endParaRPr/>
            </a:p>
          </p:txBody>
        </p:sp>
        <p:sp>
          <p:nvSpPr>
            <p:cNvPr id="16" name="Google Shape;103;p1">
              <a:extLst>
                <a:ext uri="{FF2B5EF4-FFF2-40B4-BE49-F238E27FC236}">
                  <a16:creationId xmlns:a16="http://schemas.microsoft.com/office/drawing/2014/main" id="{A0F3DD68-D829-8440-BF33-256CDDC28168}"/>
                </a:ext>
              </a:extLst>
            </p:cNvPr>
            <p:cNvSpPr/>
            <p:nvPr/>
          </p:nvSpPr>
          <p:spPr>
            <a:xfrm rot="-747930">
              <a:off x="789524" y="2934262"/>
              <a:ext cx="1776631" cy="1263382"/>
            </a:xfrm>
            <a:prstGeom prst="roundRect">
              <a:avLst>
                <a:gd name="adj" fmla="val 16667"/>
              </a:avLst>
            </a:prstGeom>
            <a:solidFill>
              <a:srgbClr val="0EAEC7"/>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p1">
              <a:extLst>
                <a:ext uri="{FF2B5EF4-FFF2-40B4-BE49-F238E27FC236}">
                  <a16:creationId xmlns:a16="http://schemas.microsoft.com/office/drawing/2014/main" id="{E12BA216-670F-7744-80C2-BDD25FA1D403}"/>
                </a:ext>
              </a:extLst>
            </p:cNvPr>
            <p:cNvSpPr txBox="1"/>
            <p:nvPr/>
          </p:nvSpPr>
          <p:spPr>
            <a:xfrm rot="-747930">
              <a:off x="851197" y="2995935"/>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Reduce</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Economic Cost</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$333,000</a:t>
              </a:r>
              <a:endParaRPr/>
            </a:p>
          </p:txBody>
        </p:sp>
        <p:sp>
          <p:nvSpPr>
            <p:cNvPr id="18" name="Google Shape;105;p1">
              <a:extLst>
                <a:ext uri="{FF2B5EF4-FFF2-40B4-BE49-F238E27FC236}">
                  <a16:creationId xmlns:a16="http://schemas.microsoft.com/office/drawing/2014/main" id="{FC6D586B-F739-F745-A64F-FE7C825DC133}"/>
                </a:ext>
              </a:extLst>
            </p:cNvPr>
            <p:cNvSpPr/>
            <p:nvPr/>
          </p:nvSpPr>
          <p:spPr>
            <a:xfrm rot="-772037">
              <a:off x="477796" y="1709925"/>
              <a:ext cx="1776631" cy="1263382"/>
            </a:xfrm>
            <a:prstGeom prst="roundRect">
              <a:avLst>
                <a:gd name="adj" fmla="val 16667"/>
              </a:avLst>
            </a:prstGeom>
            <a:solidFill>
              <a:srgbClr val="0EAEC7"/>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6;p1">
              <a:extLst>
                <a:ext uri="{FF2B5EF4-FFF2-40B4-BE49-F238E27FC236}">
                  <a16:creationId xmlns:a16="http://schemas.microsoft.com/office/drawing/2014/main" id="{68F7E799-D76E-8747-9033-64C106EFD63C}"/>
                </a:ext>
              </a:extLst>
            </p:cNvPr>
            <p:cNvSpPr txBox="1"/>
            <p:nvPr/>
          </p:nvSpPr>
          <p:spPr>
            <a:xfrm rot="-772037">
              <a:off x="539469" y="1771598"/>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Reduce Medical Cost</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$874,000</a:t>
              </a:r>
              <a:endParaRPr/>
            </a:p>
          </p:txBody>
        </p:sp>
      </p:grpSp>
      <p:sp>
        <p:nvSpPr>
          <p:cNvPr id="20" name="Google Shape;108;p1">
            <a:extLst>
              <a:ext uri="{FF2B5EF4-FFF2-40B4-BE49-F238E27FC236}">
                <a16:creationId xmlns:a16="http://schemas.microsoft.com/office/drawing/2014/main" id="{FD56287D-0F1A-F54B-A89F-D0A5D5BCCFA0}"/>
              </a:ext>
            </a:extLst>
          </p:cNvPr>
          <p:cNvSpPr txBox="1"/>
          <p:nvPr/>
        </p:nvSpPr>
        <p:spPr>
          <a:xfrm rot="-691709">
            <a:off x="6096537" y="1650919"/>
            <a:ext cx="24384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Quattrocento Sans"/>
                <a:ea typeface="Quattrocento Sans"/>
                <a:cs typeface="Quattrocento Sans"/>
                <a:sym typeface="Quattrocento Sans"/>
              </a:rPr>
              <a:t>66 WNV cases in 2013 </a:t>
            </a:r>
            <a:endParaRPr dirty="0"/>
          </a:p>
        </p:txBody>
      </p:sp>
      <p:sp>
        <p:nvSpPr>
          <p:cNvPr id="21" name="Google Shape;109;p1">
            <a:extLst>
              <a:ext uri="{FF2B5EF4-FFF2-40B4-BE49-F238E27FC236}">
                <a16:creationId xmlns:a16="http://schemas.microsoft.com/office/drawing/2014/main" id="{BF5A2F30-AE28-F641-972F-98715C485143}"/>
              </a:ext>
            </a:extLst>
          </p:cNvPr>
          <p:cNvSpPr txBox="1"/>
          <p:nvPr/>
        </p:nvSpPr>
        <p:spPr>
          <a:xfrm rot="-783767">
            <a:off x="8754138" y="1113829"/>
            <a:ext cx="22286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13 weeks of spraying </a:t>
            </a:r>
            <a:endParaRPr/>
          </a:p>
        </p:txBody>
      </p:sp>
    </p:spTree>
    <p:extLst>
      <p:ext uri="{BB962C8B-B14F-4D97-AF65-F5344CB8AC3E}">
        <p14:creationId xmlns:p14="http://schemas.microsoft.com/office/powerpoint/2010/main" val="341275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157C-9B32-1E41-B80C-6D97DE985D3C}"/>
              </a:ext>
            </a:extLst>
          </p:cNvPr>
          <p:cNvSpPr>
            <a:spLocks noGrp="1"/>
          </p:cNvSpPr>
          <p:nvPr>
            <p:ph type="title"/>
          </p:nvPr>
        </p:nvSpPr>
        <p:spPr/>
        <p:txBody>
          <a:bodyPr/>
          <a:lstStyle/>
          <a:p>
            <a:r>
              <a:rPr lang="en-US" dirty="0"/>
              <a:t>Effects of Spraying on Mosquitos Numbers</a:t>
            </a:r>
          </a:p>
        </p:txBody>
      </p:sp>
      <p:cxnSp>
        <p:nvCxnSpPr>
          <p:cNvPr id="5" name="Google Shape;119;p2">
            <a:extLst>
              <a:ext uri="{FF2B5EF4-FFF2-40B4-BE49-F238E27FC236}">
                <a16:creationId xmlns:a16="http://schemas.microsoft.com/office/drawing/2014/main" id="{C65D18E4-AE2E-A742-8F0E-18FA63BD70CB}"/>
              </a:ext>
            </a:extLst>
          </p:cNvPr>
          <p:cNvCxnSpPr/>
          <p:nvPr/>
        </p:nvCxnSpPr>
        <p:spPr>
          <a:xfrm>
            <a:off x="4152902" y="4879971"/>
            <a:ext cx="0" cy="1206500"/>
          </a:xfrm>
          <a:prstGeom prst="straightConnector1">
            <a:avLst/>
          </a:prstGeom>
          <a:noFill/>
          <a:ln w="9525" cap="flat" cmpd="sng">
            <a:solidFill>
              <a:srgbClr val="085763"/>
            </a:solidFill>
            <a:prstDash val="solid"/>
            <a:miter lim="800000"/>
            <a:headEnd type="none" w="sm" len="sm"/>
            <a:tailEnd type="none" w="sm" len="sm"/>
          </a:ln>
        </p:spPr>
      </p:cxnSp>
      <p:cxnSp>
        <p:nvCxnSpPr>
          <p:cNvPr id="6" name="Google Shape;120;p2">
            <a:extLst>
              <a:ext uri="{FF2B5EF4-FFF2-40B4-BE49-F238E27FC236}">
                <a16:creationId xmlns:a16="http://schemas.microsoft.com/office/drawing/2014/main" id="{A62C7E2F-F24C-0A4C-A26D-BCF847648924}"/>
              </a:ext>
            </a:extLst>
          </p:cNvPr>
          <p:cNvCxnSpPr/>
          <p:nvPr/>
        </p:nvCxnSpPr>
        <p:spPr>
          <a:xfrm>
            <a:off x="8039100" y="4879971"/>
            <a:ext cx="0" cy="1206500"/>
          </a:xfrm>
          <a:prstGeom prst="straightConnector1">
            <a:avLst/>
          </a:prstGeom>
          <a:noFill/>
          <a:ln w="9525" cap="flat" cmpd="sng">
            <a:solidFill>
              <a:srgbClr val="085763"/>
            </a:solidFill>
            <a:prstDash val="solid"/>
            <a:miter lim="800000"/>
            <a:headEnd type="none" w="sm" len="sm"/>
            <a:tailEnd type="none" w="sm" len="sm"/>
          </a:ln>
        </p:spPr>
      </p:cxnSp>
      <p:sp>
        <p:nvSpPr>
          <p:cNvPr id="7" name="Google Shape;121;p2">
            <a:extLst>
              <a:ext uri="{FF2B5EF4-FFF2-40B4-BE49-F238E27FC236}">
                <a16:creationId xmlns:a16="http://schemas.microsoft.com/office/drawing/2014/main" id="{D0AB3AD0-59AF-EC46-84A2-43B7FDB38EBE}"/>
              </a:ext>
            </a:extLst>
          </p:cNvPr>
          <p:cNvSpPr/>
          <p:nvPr/>
        </p:nvSpPr>
        <p:spPr>
          <a:xfrm>
            <a:off x="838205" y="5759132"/>
            <a:ext cx="2743195" cy="467051"/>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a:solidFill>
                  <a:srgbClr val="3F3F3F"/>
                </a:solidFill>
                <a:latin typeface="Quattrocento Sans"/>
                <a:ea typeface="Quattrocento Sans"/>
                <a:cs typeface="Quattrocento Sans"/>
                <a:sym typeface="Quattrocento Sans"/>
              </a:rPr>
              <a:t>This is the most probably the cue for spraying to commence</a:t>
            </a:r>
            <a:endParaRPr/>
          </a:p>
        </p:txBody>
      </p:sp>
      <p:sp>
        <p:nvSpPr>
          <p:cNvPr id="8" name="Google Shape;122;p2">
            <a:extLst>
              <a:ext uri="{FF2B5EF4-FFF2-40B4-BE49-F238E27FC236}">
                <a16:creationId xmlns:a16="http://schemas.microsoft.com/office/drawing/2014/main" id="{5C506DBE-FCA5-8B42-9E2A-F29B9BF5DE1C}"/>
              </a:ext>
            </a:extLst>
          </p:cNvPr>
          <p:cNvSpPr/>
          <p:nvPr/>
        </p:nvSpPr>
        <p:spPr>
          <a:xfrm>
            <a:off x="838205" y="5238391"/>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0C8295"/>
                </a:solidFill>
                <a:latin typeface="Quattrocento Sans"/>
                <a:ea typeface="Quattrocento Sans"/>
                <a:cs typeface="Quattrocento Sans"/>
                <a:sym typeface="Quattrocento Sans"/>
              </a:rPr>
              <a:t>51 mosquitoes</a:t>
            </a:r>
            <a:endParaRPr/>
          </a:p>
        </p:txBody>
      </p:sp>
      <p:sp>
        <p:nvSpPr>
          <p:cNvPr id="9" name="Google Shape;123;p2">
            <a:extLst>
              <a:ext uri="{FF2B5EF4-FFF2-40B4-BE49-F238E27FC236}">
                <a16:creationId xmlns:a16="http://schemas.microsoft.com/office/drawing/2014/main" id="{BD60D74D-FC51-5644-BA9E-B9BB035EB62A}"/>
              </a:ext>
            </a:extLst>
          </p:cNvPr>
          <p:cNvSpPr/>
          <p:nvPr/>
        </p:nvSpPr>
        <p:spPr>
          <a:xfrm>
            <a:off x="838205" y="4748574"/>
            <a:ext cx="2743195" cy="223394"/>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a:solidFill>
                  <a:srgbClr val="0C8295"/>
                </a:solidFill>
                <a:latin typeface="Century Gothic"/>
                <a:ea typeface="Century Gothic"/>
                <a:cs typeface="Century Gothic"/>
                <a:sym typeface="Century Gothic"/>
              </a:rPr>
              <a:t>Mid-July</a:t>
            </a:r>
            <a:endParaRPr/>
          </a:p>
        </p:txBody>
      </p:sp>
      <p:sp>
        <p:nvSpPr>
          <p:cNvPr id="10" name="Google Shape;124;p2">
            <a:extLst>
              <a:ext uri="{FF2B5EF4-FFF2-40B4-BE49-F238E27FC236}">
                <a16:creationId xmlns:a16="http://schemas.microsoft.com/office/drawing/2014/main" id="{E0E581BE-95EB-E34A-99FE-6A5D566C170D}"/>
              </a:ext>
            </a:extLst>
          </p:cNvPr>
          <p:cNvSpPr/>
          <p:nvPr/>
        </p:nvSpPr>
        <p:spPr>
          <a:xfrm>
            <a:off x="4724403" y="5692457"/>
            <a:ext cx="2743195" cy="1172116"/>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Mosquitoes number did not fluctuate that much and came down to an average of 31 mosquitoes </a:t>
            </a:r>
          </a:p>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----&gt; 40% decrease</a:t>
            </a:r>
            <a:endParaRPr dirty="0"/>
          </a:p>
        </p:txBody>
      </p:sp>
      <p:sp>
        <p:nvSpPr>
          <p:cNvPr id="11" name="Google Shape;125;p2">
            <a:extLst>
              <a:ext uri="{FF2B5EF4-FFF2-40B4-BE49-F238E27FC236}">
                <a16:creationId xmlns:a16="http://schemas.microsoft.com/office/drawing/2014/main" id="{8ADA2AC7-CD7D-1845-B4B3-EDECC8FD0637}"/>
              </a:ext>
            </a:extLst>
          </p:cNvPr>
          <p:cNvSpPr/>
          <p:nvPr/>
        </p:nvSpPr>
        <p:spPr>
          <a:xfrm>
            <a:off x="4724403" y="5171716"/>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CA7A09"/>
                </a:solidFill>
                <a:latin typeface="Quattrocento Sans"/>
                <a:ea typeface="Quattrocento Sans"/>
                <a:cs typeface="Quattrocento Sans"/>
                <a:sym typeface="Quattrocento Sans"/>
              </a:rPr>
              <a:t>31 mosquitoes</a:t>
            </a:r>
            <a:endParaRPr/>
          </a:p>
        </p:txBody>
      </p:sp>
      <p:sp>
        <p:nvSpPr>
          <p:cNvPr id="12" name="Google Shape;126;p2">
            <a:extLst>
              <a:ext uri="{FF2B5EF4-FFF2-40B4-BE49-F238E27FC236}">
                <a16:creationId xmlns:a16="http://schemas.microsoft.com/office/drawing/2014/main" id="{ADBE3FAA-4010-F64B-8EFC-516DA4F35DA5}"/>
              </a:ext>
            </a:extLst>
          </p:cNvPr>
          <p:cNvSpPr/>
          <p:nvPr/>
        </p:nvSpPr>
        <p:spPr>
          <a:xfrm>
            <a:off x="4724403" y="4748574"/>
            <a:ext cx="2743195" cy="223394"/>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a:solidFill>
                  <a:srgbClr val="CA7A09"/>
                </a:solidFill>
                <a:latin typeface="Century Gothic"/>
                <a:ea typeface="Century Gothic"/>
                <a:cs typeface="Century Gothic"/>
                <a:sym typeface="Century Gothic"/>
              </a:rPr>
              <a:t>Mid-August onwards</a:t>
            </a:r>
            <a:endParaRPr/>
          </a:p>
        </p:txBody>
      </p:sp>
      <p:sp>
        <p:nvSpPr>
          <p:cNvPr id="13" name="Google Shape;127;p2">
            <a:extLst>
              <a:ext uri="{FF2B5EF4-FFF2-40B4-BE49-F238E27FC236}">
                <a16:creationId xmlns:a16="http://schemas.microsoft.com/office/drawing/2014/main" id="{EC35190E-C073-0544-BA7C-EB13C35CAD17}"/>
              </a:ext>
            </a:extLst>
          </p:cNvPr>
          <p:cNvSpPr/>
          <p:nvPr/>
        </p:nvSpPr>
        <p:spPr>
          <a:xfrm>
            <a:off x="8610600" y="5701982"/>
            <a:ext cx="2743195" cy="710707"/>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Decrease of 26 WNV cases is not sufficient to justify cost of spraying (58 required)</a:t>
            </a:r>
            <a:endParaRPr dirty="0"/>
          </a:p>
        </p:txBody>
      </p:sp>
      <p:sp>
        <p:nvSpPr>
          <p:cNvPr id="14" name="Google Shape;128;p2">
            <a:extLst>
              <a:ext uri="{FF2B5EF4-FFF2-40B4-BE49-F238E27FC236}">
                <a16:creationId xmlns:a16="http://schemas.microsoft.com/office/drawing/2014/main" id="{21089E93-29FB-D245-9382-F18ADF40BC5C}"/>
              </a:ext>
            </a:extLst>
          </p:cNvPr>
          <p:cNvSpPr/>
          <p:nvPr/>
        </p:nvSpPr>
        <p:spPr>
          <a:xfrm>
            <a:off x="8610600" y="5181241"/>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dirty="0">
                <a:solidFill>
                  <a:srgbClr val="3F3F3F"/>
                </a:solidFill>
                <a:latin typeface="Quattrocento Sans"/>
                <a:ea typeface="Quattrocento Sans"/>
                <a:cs typeface="Quattrocento Sans"/>
                <a:sym typeface="Quattrocento Sans"/>
              </a:rPr>
              <a:t>66 -&gt; 40 cases</a:t>
            </a:r>
            <a:endParaRPr sz="3200" dirty="0">
              <a:solidFill>
                <a:srgbClr val="3F3F3F"/>
              </a:solidFill>
              <a:latin typeface="Quattrocento Sans"/>
              <a:ea typeface="Quattrocento Sans"/>
              <a:cs typeface="Quattrocento Sans"/>
              <a:sym typeface="Quattrocento Sans"/>
            </a:endParaRPr>
          </a:p>
        </p:txBody>
      </p:sp>
      <p:sp>
        <p:nvSpPr>
          <p:cNvPr id="15" name="Google Shape;129;p2">
            <a:extLst>
              <a:ext uri="{FF2B5EF4-FFF2-40B4-BE49-F238E27FC236}">
                <a16:creationId xmlns:a16="http://schemas.microsoft.com/office/drawing/2014/main" id="{A96219E8-2309-E240-873A-BE8B717071D8}"/>
              </a:ext>
            </a:extLst>
          </p:cNvPr>
          <p:cNvSpPr/>
          <p:nvPr/>
        </p:nvSpPr>
        <p:spPr>
          <a:xfrm>
            <a:off x="8610600" y="4656748"/>
            <a:ext cx="2743195" cy="465577"/>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dirty="0">
                <a:solidFill>
                  <a:srgbClr val="3F3F3F"/>
                </a:solidFill>
                <a:latin typeface="Century Gothic"/>
                <a:ea typeface="Century Gothic"/>
                <a:cs typeface="Century Gothic"/>
                <a:sym typeface="Century Gothic"/>
              </a:rPr>
              <a:t>Using mosquito numbers as predictor of WNV cases</a:t>
            </a:r>
            <a:endParaRPr dirty="0"/>
          </a:p>
        </p:txBody>
      </p:sp>
      <p:pic>
        <p:nvPicPr>
          <p:cNvPr id="16" name="Google Shape;130;p2">
            <a:extLst>
              <a:ext uri="{FF2B5EF4-FFF2-40B4-BE49-F238E27FC236}">
                <a16:creationId xmlns:a16="http://schemas.microsoft.com/office/drawing/2014/main" id="{0AAA5676-21BD-E442-8550-2AE4F1AD43D9}"/>
              </a:ext>
            </a:extLst>
          </p:cNvPr>
          <p:cNvPicPr preferRelativeResize="0"/>
          <p:nvPr/>
        </p:nvPicPr>
        <p:blipFill rotWithShape="1">
          <a:blip r:embed="rId2">
            <a:alphaModFix/>
          </a:blip>
          <a:srcRect t="780" r="14375"/>
          <a:stretch/>
        </p:blipFill>
        <p:spPr>
          <a:xfrm>
            <a:off x="2402682" y="1418508"/>
            <a:ext cx="6753042" cy="3099907"/>
          </a:xfrm>
          <a:prstGeom prst="rect">
            <a:avLst/>
          </a:prstGeom>
          <a:noFill/>
          <a:ln>
            <a:noFill/>
          </a:ln>
        </p:spPr>
      </p:pic>
      <p:cxnSp>
        <p:nvCxnSpPr>
          <p:cNvPr id="17" name="Google Shape;131;p2">
            <a:extLst>
              <a:ext uri="{FF2B5EF4-FFF2-40B4-BE49-F238E27FC236}">
                <a16:creationId xmlns:a16="http://schemas.microsoft.com/office/drawing/2014/main" id="{2DEA8E8D-4F82-5A44-AB6B-0055F5341D33}"/>
              </a:ext>
            </a:extLst>
          </p:cNvPr>
          <p:cNvCxnSpPr/>
          <p:nvPr/>
        </p:nvCxnSpPr>
        <p:spPr>
          <a:xfrm>
            <a:off x="9913692" y="2160399"/>
            <a:ext cx="0" cy="809625"/>
          </a:xfrm>
          <a:prstGeom prst="straightConnector1">
            <a:avLst/>
          </a:prstGeom>
          <a:noFill/>
          <a:ln w="9525" cap="flat" cmpd="sng">
            <a:solidFill>
              <a:schemeClr val="accent6"/>
            </a:solidFill>
            <a:prstDash val="dash"/>
            <a:round/>
            <a:headEnd type="none" w="sm" len="sm"/>
            <a:tailEnd type="none" w="sm" len="sm"/>
          </a:ln>
        </p:spPr>
      </p:cxnSp>
      <p:sp>
        <p:nvSpPr>
          <p:cNvPr id="18" name="Google Shape;132;p2">
            <a:extLst>
              <a:ext uri="{FF2B5EF4-FFF2-40B4-BE49-F238E27FC236}">
                <a16:creationId xmlns:a16="http://schemas.microsoft.com/office/drawing/2014/main" id="{199C3589-187D-A84F-A894-11420031739A}"/>
              </a:ext>
            </a:extLst>
          </p:cNvPr>
          <p:cNvSpPr txBox="1"/>
          <p:nvPr/>
        </p:nvSpPr>
        <p:spPr>
          <a:xfrm>
            <a:off x="10012514" y="1749604"/>
            <a:ext cx="1047749"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Quattrocento Sans"/>
                <a:ea typeface="Quattrocento Sans"/>
                <a:cs typeface="Quattrocento Sans"/>
                <a:sym typeface="Quattrocento Sans"/>
              </a:rPr>
              <a:t>Legend</a:t>
            </a:r>
            <a:endParaRPr dirty="0"/>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400" dirty="0">
                <a:solidFill>
                  <a:schemeClr val="dk1"/>
                </a:solidFill>
                <a:latin typeface="Quattrocento Sans"/>
                <a:ea typeface="Quattrocento Sans"/>
                <a:cs typeface="Quattrocento Sans"/>
                <a:sym typeface="Quattrocento Sans"/>
              </a:rPr>
              <a:t>Date of Spraying</a:t>
            </a:r>
            <a:endParaRPr dirty="0"/>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p:txBody>
      </p:sp>
      <p:sp>
        <p:nvSpPr>
          <p:cNvPr id="24" name="Rectangle 23">
            <a:extLst>
              <a:ext uri="{FF2B5EF4-FFF2-40B4-BE49-F238E27FC236}">
                <a16:creationId xmlns:a16="http://schemas.microsoft.com/office/drawing/2014/main" id="{704F5C12-C62A-AD44-89F7-C1A73C539A25}"/>
              </a:ext>
            </a:extLst>
          </p:cNvPr>
          <p:cNvSpPr/>
          <p:nvPr/>
        </p:nvSpPr>
        <p:spPr>
          <a:xfrm>
            <a:off x="9694985" y="1700617"/>
            <a:ext cx="1453661" cy="1403904"/>
          </a:xfrm>
          <a:prstGeom prst="rect">
            <a:avLst/>
          </a:prstGeom>
          <a:solidFill>
            <a:schemeClr val="accent1">
              <a:alpha val="1486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622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B7A4-E8A5-424F-BAE6-E9C387BB5102}"/>
              </a:ext>
            </a:extLst>
          </p:cNvPr>
          <p:cNvSpPr>
            <a:spLocks noGrp="1"/>
          </p:cNvSpPr>
          <p:nvPr>
            <p:ph type="title"/>
          </p:nvPr>
        </p:nvSpPr>
        <p:spPr/>
        <p:txBody>
          <a:bodyPr/>
          <a:lstStyle/>
          <a:p>
            <a:r>
              <a:rPr lang="en-US" dirty="0"/>
              <a:t>Recommendation &amp; Conclusion</a:t>
            </a:r>
          </a:p>
        </p:txBody>
      </p:sp>
      <p:sp>
        <p:nvSpPr>
          <p:cNvPr id="5" name="Google Shape;141;p3">
            <a:extLst>
              <a:ext uri="{FF2B5EF4-FFF2-40B4-BE49-F238E27FC236}">
                <a16:creationId xmlns:a16="http://schemas.microsoft.com/office/drawing/2014/main" id="{354CA1C4-2D76-CC41-8731-6B199416902A}"/>
              </a:ext>
            </a:extLst>
          </p:cNvPr>
          <p:cNvSpPr/>
          <p:nvPr/>
        </p:nvSpPr>
        <p:spPr>
          <a:xfrm>
            <a:off x="1019179" y="1184459"/>
            <a:ext cx="10334621" cy="5205720"/>
          </a:xfrm>
          <a:prstGeom prst="rect">
            <a:avLst/>
          </a:prstGeom>
          <a:noFill/>
          <a:ln>
            <a:noFill/>
          </a:ln>
        </p:spPr>
        <p:txBody>
          <a:bodyPr spcFirstLastPara="1" wrap="square" lIns="0" tIns="0" rIns="0" bIns="0" anchor="t" anchorCtr="0">
            <a:spAutoFit/>
          </a:bodyPr>
          <a:lstStyle/>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The Chicago Department of Public Health should focus on all areas where the traps in the DBSCAN Cluster “-1” and traps T063, T079 and T209 are located as they are strong predictors for WNV cases </a:t>
            </a:r>
            <a:endParaRPr sz="2400" dirty="0"/>
          </a:p>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Spraying seems to have short term effect of reducing mosquito numbers but it does not help to eradicate sufficient mosquitoes which carries West Nile Virus</a:t>
            </a:r>
            <a:endParaRPr sz="2400" dirty="0"/>
          </a:p>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There is an ‘Unspecified’ Culex species which is not part of the Train set but exist in the Test set. Further monitoring of this species is required to determine if they are carriers of the WNV</a:t>
            </a:r>
            <a:endParaRPr sz="2000" dirty="0">
              <a:solidFill>
                <a:srgbClr val="3F3F3F"/>
              </a:solidFill>
              <a:latin typeface="Quattrocento Sans"/>
              <a:ea typeface="Quattrocento Sans"/>
              <a:cs typeface="Quattrocento Sans"/>
              <a:sym typeface="Quattrocento Sans"/>
            </a:endParaRPr>
          </a:p>
          <a:p>
            <a:pPr marL="0" marR="0" lvl="0" indent="0" algn="ctr" rtl="0">
              <a:lnSpc>
                <a:spcPct val="105555"/>
              </a:lnSpc>
              <a:spcBef>
                <a:spcPts val="0"/>
              </a:spcBef>
              <a:spcAft>
                <a:spcPts val="0"/>
              </a:spcAft>
              <a:buNone/>
            </a:pPr>
            <a:endParaRPr sz="1800" dirty="0">
              <a:solidFill>
                <a:srgbClr val="3F3F3F"/>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187590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t>Model Selection: Not just AUC_ROC</a:t>
            </a:r>
          </a:p>
        </p:txBody>
      </p:sp>
      <p:sp>
        <p:nvSpPr>
          <p:cNvPr id="3" name="TextBox 2">
            <a:extLst>
              <a:ext uri="{FF2B5EF4-FFF2-40B4-BE49-F238E27FC236}">
                <a16:creationId xmlns:a16="http://schemas.microsoft.com/office/drawing/2014/main" id="{5E4C14CF-EFA7-DD49-8A6F-05476DE7BADB}"/>
              </a:ext>
            </a:extLst>
          </p:cNvPr>
          <p:cNvSpPr txBox="1"/>
          <p:nvPr/>
        </p:nvSpPr>
        <p:spPr>
          <a:xfrm>
            <a:off x="643469" y="1782981"/>
            <a:ext cx="6852484" cy="453187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900" dirty="0"/>
              <a:t>A naïve model: accuracy 0.95, AUC 0.50</a:t>
            </a:r>
          </a:p>
          <a:p>
            <a:pPr marL="342900" indent="-228600">
              <a:lnSpc>
                <a:spcPct val="90000"/>
              </a:lnSpc>
              <a:spcAft>
                <a:spcPts val="600"/>
              </a:spcAft>
              <a:buFont typeface="Arial" panose="020B0604020202020204" pitchFamily="34" charset="0"/>
              <a:buChar char="•"/>
            </a:pPr>
            <a:r>
              <a:rPr lang="en-US" sz="1900" dirty="0"/>
              <a:t>Model 17 (logistic regression): accuracy 0.95, AUC 0.85</a:t>
            </a:r>
          </a:p>
          <a:p>
            <a:pPr marL="342900" indent="-228600">
              <a:lnSpc>
                <a:spcPct val="90000"/>
              </a:lnSpc>
              <a:spcAft>
                <a:spcPts val="600"/>
              </a:spcAft>
              <a:buFont typeface="Arial" panose="020B0604020202020204" pitchFamily="34" charset="0"/>
              <a:buChar char="•"/>
            </a:pPr>
            <a:r>
              <a:rPr lang="en-US" sz="1900" dirty="0"/>
              <a:t>Model 18 (</a:t>
            </a:r>
            <a:r>
              <a:rPr lang="en-US" sz="1900" dirty="0" err="1"/>
              <a:t>XGBoost</a:t>
            </a:r>
            <a:r>
              <a:rPr lang="en-US" sz="1900" dirty="0"/>
              <a:t>): accuracy of 0.92, AUC score 0.83</a:t>
            </a:r>
          </a:p>
          <a:p>
            <a:pPr marL="342900" indent="-228600">
              <a:lnSpc>
                <a:spcPct val="90000"/>
              </a:lnSpc>
              <a:spcAft>
                <a:spcPts val="600"/>
              </a:spcAft>
              <a:buFont typeface="Arial" panose="020B0604020202020204" pitchFamily="34" charset="0"/>
              <a:buChar char="•"/>
            </a:pPr>
            <a:r>
              <a:rPr lang="en-US" sz="1900" dirty="0"/>
              <a:t>On paper, one should pick Model 17 over Model 18, however...</a:t>
            </a:r>
          </a:p>
          <a:p>
            <a:pPr marL="342900" indent="-228600">
              <a:lnSpc>
                <a:spcPct val="90000"/>
              </a:lnSpc>
              <a:spcAft>
                <a:spcPts val="600"/>
              </a:spcAft>
              <a:buFont typeface="Arial" panose="020B0604020202020204" pitchFamily="34" charset="0"/>
              <a:buChar char="•"/>
            </a:pPr>
            <a:r>
              <a:rPr lang="en-US" sz="1900" dirty="0"/>
              <a:t>Model 17 does not seem to be useful for city officials when deciding where to focus their spraying efforts  </a:t>
            </a:r>
          </a:p>
          <a:p>
            <a:pPr marL="800100" lvl="1" indent="-228600">
              <a:lnSpc>
                <a:spcPct val="90000"/>
              </a:lnSpc>
              <a:spcAft>
                <a:spcPts val="600"/>
              </a:spcAft>
              <a:buFont typeface="Arial" panose="020B0604020202020204" pitchFamily="34" charset="0"/>
              <a:buChar char="•"/>
            </a:pPr>
            <a:r>
              <a:rPr lang="en-US" sz="1900" dirty="0"/>
              <a:t>6 out of 2119 cases are predicted to be positive (99.9% negative predictions)</a:t>
            </a:r>
          </a:p>
          <a:p>
            <a:pPr marL="342900" indent="-228600">
              <a:lnSpc>
                <a:spcPct val="90000"/>
              </a:lnSpc>
              <a:spcAft>
                <a:spcPts val="600"/>
              </a:spcAft>
              <a:buFont typeface="Arial" panose="020B0604020202020204" pitchFamily="34" charset="0"/>
              <a:buChar char="•"/>
            </a:pPr>
            <a:r>
              <a:rPr lang="en-US" sz="1900" dirty="0"/>
              <a:t>Model 18 is braver, choosing 79+29 = 108 predictions to be positive (94.9% negative predictions)</a:t>
            </a:r>
          </a:p>
          <a:p>
            <a:pPr marL="342900" indent="-228600">
              <a:lnSpc>
                <a:spcPct val="90000"/>
              </a:lnSpc>
              <a:spcAft>
                <a:spcPts val="600"/>
              </a:spcAft>
              <a:buFont typeface="Arial" panose="020B0604020202020204" pitchFamily="34" charset="0"/>
              <a:buChar char="•"/>
            </a:pPr>
            <a:r>
              <a:rPr lang="en-US" sz="1900" dirty="0"/>
              <a:t>Model 18’s sensitivity of 0.254 is more than 800% higher than Model 17’s sensitivity of 0.026!</a:t>
            </a:r>
          </a:p>
          <a:p>
            <a:pPr marL="342900" indent="-228600">
              <a:lnSpc>
                <a:spcPct val="90000"/>
              </a:lnSpc>
              <a:spcAft>
                <a:spcPts val="600"/>
              </a:spcAft>
              <a:buFont typeface="Arial" panose="020B0604020202020204" pitchFamily="34" charset="0"/>
              <a:buChar char="•"/>
            </a:pPr>
            <a:r>
              <a:rPr lang="en-US" sz="1900" dirty="0"/>
              <a:t>Selected model: </a:t>
            </a:r>
            <a:r>
              <a:rPr lang="en-US" sz="1900" dirty="0" err="1"/>
              <a:t>XGBoost</a:t>
            </a:r>
            <a:r>
              <a:rPr lang="en-US" sz="1900" dirty="0"/>
              <a:t>, weather variables lagged 1-3 days, DBSCAN clusters</a:t>
            </a:r>
          </a:p>
        </p:txBody>
      </p:sp>
      <p:grpSp>
        <p:nvGrpSpPr>
          <p:cNvPr id="78" name="Group 7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9" name="Rectangle 7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 name="Group 8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3" name="Isosceles Triangle 8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5608F93-FFF9-394B-98AC-190B71A1CFA2}"/>
              </a:ext>
            </a:extLst>
          </p:cNvPr>
          <p:cNvSpPr txBox="1"/>
          <p:nvPr/>
        </p:nvSpPr>
        <p:spPr>
          <a:xfrm>
            <a:off x="8702000" y="806861"/>
            <a:ext cx="2143111" cy="461665"/>
          </a:xfrm>
          <a:prstGeom prst="rect">
            <a:avLst/>
          </a:prstGeom>
          <a:noFill/>
        </p:spPr>
        <p:txBody>
          <a:bodyPr wrap="square" rtlCol="0">
            <a:spAutoFit/>
          </a:bodyPr>
          <a:lstStyle/>
          <a:p>
            <a:r>
              <a:rPr lang="en-GB" sz="1200" dirty="0"/>
              <a:t>Model 17: </a:t>
            </a:r>
            <a:r>
              <a:rPr lang="en-GB" sz="1200" dirty="0">
                <a:solidFill>
                  <a:srgbClr val="C00000"/>
                </a:solidFill>
              </a:rPr>
              <a:t>Logistic</a:t>
            </a:r>
            <a:r>
              <a:rPr lang="en-GB" sz="1200" dirty="0"/>
              <a:t>, weather lagged 3 days, DBSCAN clusters</a:t>
            </a:r>
          </a:p>
        </p:txBody>
      </p:sp>
      <p:sp>
        <p:nvSpPr>
          <p:cNvPr id="39" name="TextBox 38">
            <a:extLst>
              <a:ext uri="{FF2B5EF4-FFF2-40B4-BE49-F238E27FC236}">
                <a16:creationId xmlns:a16="http://schemas.microsoft.com/office/drawing/2014/main" id="{74CD1852-9211-9A41-B361-C0E4B2FDCD83}"/>
              </a:ext>
            </a:extLst>
          </p:cNvPr>
          <p:cNvSpPr txBox="1"/>
          <p:nvPr/>
        </p:nvSpPr>
        <p:spPr>
          <a:xfrm>
            <a:off x="8701999" y="3832130"/>
            <a:ext cx="2143111" cy="461665"/>
          </a:xfrm>
          <a:prstGeom prst="rect">
            <a:avLst/>
          </a:prstGeom>
          <a:noFill/>
        </p:spPr>
        <p:txBody>
          <a:bodyPr wrap="square" rtlCol="0">
            <a:spAutoFit/>
          </a:bodyPr>
          <a:lstStyle/>
          <a:p>
            <a:r>
              <a:rPr lang="en-GB" sz="1200" dirty="0"/>
              <a:t>Model 18: </a:t>
            </a:r>
            <a:r>
              <a:rPr lang="en-GB" sz="1200" dirty="0" err="1">
                <a:solidFill>
                  <a:srgbClr val="7030A0"/>
                </a:solidFill>
              </a:rPr>
              <a:t>XGBoost</a:t>
            </a:r>
            <a:r>
              <a:rPr lang="en-GB" sz="1200" dirty="0"/>
              <a:t>, weather lagged 3 days, DBSCAN clusters</a:t>
            </a:r>
          </a:p>
        </p:txBody>
      </p:sp>
      <p:pic>
        <p:nvPicPr>
          <p:cNvPr id="9" name="Picture 8">
            <a:extLst>
              <a:ext uri="{FF2B5EF4-FFF2-40B4-BE49-F238E27FC236}">
                <a16:creationId xmlns:a16="http://schemas.microsoft.com/office/drawing/2014/main" id="{94E6492A-23EE-0D46-A6B9-A6E6AB5CF77F}"/>
              </a:ext>
            </a:extLst>
          </p:cNvPr>
          <p:cNvPicPr>
            <a:picLocks noChangeAspect="1"/>
          </p:cNvPicPr>
          <p:nvPr/>
        </p:nvPicPr>
        <p:blipFill>
          <a:blip r:embed="rId2"/>
          <a:stretch>
            <a:fillRect/>
          </a:stretch>
        </p:blipFill>
        <p:spPr>
          <a:xfrm>
            <a:off x="8767714" y="1264989"/>
            <a:ext cx="2011680" cy="2271866"/>
          </a:xfrm>
          <a:prstGeom prst="rect">
            <a:avLst/>
          </a:prstGeom>
        </p:spPr>
      </p:pic>
      <p:pic>
        <p:nvPicPr>
          <p:cNvPr id="10" name="Picture 9">
            <a:extLst>
              <a:ext uri="{FF2B5EF4-FFF2-40B4-BE49-F238E27FC236}">
                <a16:creationId xmlns:a16="http://schemas.microsoft.com/office/drawing/2014/main" id="{440C3B53-E9E3-F548-ACF7-591B3C31BC05}"/>
              </a:ext>
            </a:extLst>
          </p:cNvPr>
          <p:cNvPicPr>
            <a:picLocks noChangeAspect="1"/>
          </p:cNvPicPr>
          <p:nvPr/>
        </p:nvPicPr>
        <p:blipFill>
          <a:blip r:embed="rId3"/>
          <a:stretch>
            <a:fillRect/>
          </a:stretch>
        </p:blipFill>
        <p:spPr>
          <a:xfrm>
            <a:off x="8767714" y="4302227"/>
            <a:ext cx="2011680" cy="2246482"/>
          </a:xfrm>
          <a:prstGeom prst="rect">
            <a:avLst/>
          </a:prstGeom>
        </p:spPr>
      </p:pic>
      <p:sp>
        <p:nvSpPr>
          <p:cNvPr id="11" name="Oval 10">
            <a:extLst>
              <a:ext uri="{FF2B5EF4-FFF2-40B4-BE49-F238E27FC236}">
                <a16:creationId xmlns:a16="http://schemas.microsoft.com/office/drawing/2014/main" id="{8FD7F4CE-DC39-0C41-B555-6AF4F26EC388}"/>
              </a:ext>
            </a:extLst>
          </p:cNvPr>
          <p:cNvSpPr/>
          <p:nvPr/>
        </p:nvSpPr>
        <p:spPr>
          <a:xfrm>
            <a:off x="9472062" y="4362573"/>
            <a:ext cx="373688" cy="145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DD9A13F1-F6E3-694B-BBA1-CB65607E9327}"/>
              </a:ext>
            </a:extLst>
          </p:cNvPr>
          <p:cNvSpPr/>
          <p:nvPr/>
        </p:nvSpPr>
        <p:spPr>
          <a:xfrm>
            <a:off x="9472062" y="1342348"/>
            <a:ext cx="373688" cy="145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814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250" name="Rectangle 7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Features of Importance</a:t>
            </a:r>
          </a:p>
        </p:txBody>
      </p:sp>
      <p:grpSp>
        <p:nvGrpSpPr>
          <p:cNvPr id="77" name="Group 7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78" name="Freeform: Shape 7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1" name="Freeform: Shape 8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5E4C14CF-EFA7-DD49-8A6F-05476DE7BADB}"/>
              </a:ext>
            </a:extLst>
          </p:cNvPr>
          <p:cNvSpPr txBox="1"/>
          <p:nvPr/>
        </p:nvSpPr>
        <p:spPr>
          <a:xfrm>
            <a:off x="7407965" y="1747432"/>
            <a:ext cx="4215415" cy="4669212"/>
          </a:xfrm>
          <a:prstGeom prst="rect">
            <a:avLst/>
          </a:prstGeom>
        </p:spPr>
        <p:txBody>
          <a:bodyPr vert="horz" lIns="91440" tIns="45720" rIns="91440" bIns="45720" rtlCol="0" anchor="ctr">
            <a:normAutofit/>
          </a:bodyPr>
          <a:lstStyle/>
          <a:p>
            <a:pPr>
              <a:lnSpc>
                <a:spcPct val="90000"/>
              </a:lnSpc>
              <a:spcAft>
                <a:spcPts val="600"/>
              </a:spcAft>
            </a:pPr>
            <a:r>
              <a:rPr lang="en-US" sz="1600" dirty="0">
                <a:solidFill>
                  <a:schemeClr val="tx2"/>
                </a:solidFill>
              </a:rPr>
              <a:t>IN ORDER OF IMPORTANCE</a:t>
            </a:r>
          </a:p>
          <a:p>
            <a:pPr marL="285750" indent="-285750">
              <a:lnSpc>
                <a:spcPct val="90000"/>
              </a:lnSpc>
              <a:spcAft>
                <a:spcPts val="600"/>
              </a:spcAft>
              <a:buFont typeface="Arial" panose="020B0604020202020204" pitchFamily="34" charset="0"/>
              <a:buChar char="•"/>
            </a:pPr>
            <a:r>
              <a:rPr lang="en-US" sz="1600" dirty="0">
                <a:solidFill>
                  <a:schemeClr val="tx2"/>
                </a:solidFill>
              </a:rPr>
              <a:t>Month: Most important predictor, August responsible for improving AUC_ROC score by 6.5%</a:t>
            </a:r>
          </a:p>
          <a:p>
            <a:pPr marL="285750" indent="-285750">
              <a:lnSpc>
                <a:spcPct val="90000"/>
              </a:lnSpc>
              <a:spcAft>
                <a:spcPts val="600"/>
              </a:spcAft>
              <a:buFont typeface="Arial" panose="020B0604020202020204" pitchFamily="34" charset="0"/>
              <a:buChar char="•"/>
            </a:pPr>
            <a:r>
              <a:rPr lang="en-US" sz="1600" dirty="0">
                <a:solidFill>
                  <a:schemeClr val="tx2"/>
                </a:solidFill>
              </a:rPr>
              <a:t>Species: Next most important, with Culex </a:t>
            </a:r>
            <a:r>
              <a:rPr lang="en-US" sz="1600" dirty="0" err="1">
                <a:solidFill>
                  <a:schemeClr val="tx2"/>
                </a:solidFill>
              </a:rPr>
              <a:t>Territans</a:t>
            </a:r>
            <a:r>
              <a:rPr lang="en-US" sz="1600" dirty="0">
                <a:solidFill>
                  <a:schemeClr val="tx2"/>
                </a:solidFill>
              </a:rPr>
              <a:t> responsible for 5.5% of improvement</a:t>
            </a:r>
          </a:p>
          <a:p>
            <a:pPr marL="285750" indent="-285750">
              <a:lnSpc>
                <a:spcPct val="90000"/>
              </a:lnSpc>
              <a:spcAft>
                <a:spcPts val="600"/>
              </a:spcAft>
              <a:buFont typeface="Arial" panose="020B0604020202020204" pitchFamily="34" charset="0"/>
              <a:buChar char="•"/>
            </a:pPr>
            <a:r>
              <a:rPr lang="en-US" sz="1600" dirty="0" err="1">
                <a:solidFill>
                  <a:schemeClr val="tx2"/>
                </a:solidFill>
              </a:rPr>
              <a:t>Mozzie</a:t>
            </a:r>
            <a:r>
              <a:rPr lang="en-US" sz="1600" dirty="0">
                <a:solidFill>
                  <a:schemeClr val="tx2"/>
                </a:solidFill>
              </a:rPr>
              <a:t> cluster: DBSCAN cluster ‘-1’ is next on the list, 2.5% of improvement. The locations are in the Northwest and South of Chicago.</a:t>
            </a:r>
          </a:p>
          <a:p>
            <a:pPr marL="285750" indent="-285750">
              <a:lnSpc>
                <a:spcPct val="90000"/>
              </a:lnSpc>
              <a:spcAft>
                <a:spcPts val="600"/>
              </a:spcAft>
              <a:buFont typeface="Arial" panose="020B0604020202020204" pitchFamily="34" charset="0"/>
              <a:buChar char="•"/>
            </a:pPr>
            <a:r>
              <a:rPr lang="en-US" sz="1600" dirty="0">
                <a:solidFill>
                  <a:schemeClr val="tx2"/>
                </a:solidFill>
              </a:rPr>
              <a:t>Week: #28 and #39</a:t>
            </a:r>
          </a:p>
          <a:p>
            <a:pPr marL="285750" indent="-285750">
              <a:lnSpc>
                <a:spcPct val="90000"/>
              </a:lnSpc>
              <a:spcAft>
                <a:spcPts val="600"/>
              </a:spcAft>
              <a:buFont typeface="Arial" panose="020B0604020202020204" pitchFamily="34" charset="0"/>
              <a:buChar char="•"/>
            </a:pPr>
            <a:r>
              <a:rPr lang="en-US" sz="1600" dirty="0">
                <a:solidFill>
                  <a:schemeClr val="tx2"/>
                </a:solidFill>
              </a:rPr>
              <a:t>Trap: Generally responsible for &lt;1% of the score improvement</a:t>
            </a:r>
          </a:p>
          <a:p>
            <a:pPr marL="285750" indent="-285750">
              <a:lnSpc>
                <a:spcPct val="90000"/>
              </a:lnSpc>
              <a:spcAft>
                <a:spcPts val="600"/>
              </a:spcAft>
              <a:buFont typeface="Arial" panose="020B0604020202020204" pitchFamily="34" charset="0"/>
              <a:buChar char="•"/>
            </a:pPr>
            <a:r>
              <a:rPr lang="en-US" sz="1600" dirty="0">
                <a:solidFill>
                  <a:schemeClr val="tx2"/>
                </a:solidFill>
              </a:rPr>
              <a:t>Weather: Interestingly, not in the Top 30 chart</a:t>
            </a:r>
          </a:p>
          <a:p>
            <a:pPr marL="285750" indent="-285750">
              <a:lnSpc>
                <a:spcPct val="90000"/>
              </a:lnSpc>
              <a:spcAft>
                <a:spcPts val="600"/>
              </a:spcAft>
              <a:buFont typeface="Arial" panose="020B0604020202020204" pitchFamily="34" charset="0"/>
              <a:buChar char="•"/>
            </a:pPr>
            <a:endParaRPr lang="en-US" sz="1600" dirty="0">
              <a:solidFill>
                <a:schemeClr val="tx2"/>
              </a:solidFill>
            </a:endParaRPr>
          </a:p>
          <a:p>
            <a:pPr marL="285750" indent="-285750">
              <a:lnSpc>
                <a:spcPct val="90000"/>
              </a:lnSpc>
              <a:spcAft>
                <a:spcPts val="600"/>
              </a:spcAft>
              <a:buFont typeface="Arial" panose="020B0604020202020204" pitchFamily="34" charset="0"/>
              <a:buChar char="•"/>
            </a:pPr>
            <a:endParaRPr lang="en-US" sz="1600" dirty="0">
              <a:solidFill>
                <a:schemeClr val="tx2"/>
              </a:solidFill>
            </a:endParaRPr>
          </a:p>
        </p:txBody>
      </p:sp>
      <p:pic>
        <p:nvPicPr>
          <p:cNvPr id="5" name="Picture 4">
            <a:extLst>
              <a:ext uri="{FF2B5EF4-FFF2-40B4-BE49-F238E27FC236}">
                <a16:creationId xmlns:a16="http://schemas.microsoft.com/office/drawing/2014/main" id="{E7CCE55E-109D-B740-82FA-07245588FD2F}"/>
              </a:ext>
            </a:extLst>
          </p:cNvPr>
          <p:cNvPicPr>
            <a:picLocks noChangeAspect="1"/>
          </p:cNvPicPr>
          <p:nvPr/>
        </p:nvPicPr>
        <p:blipFill>
          <a:blip r:embed="rId2"/>
          <a:stretch>
            <a:fillRect/>
          </a:stretch>
        </p:blipFill>
        <p:spPr>
          <a:xfrm>
            <a:off x="9916" y="1747433"/>
            <a:ext cx="7051854" cy="4669211"/>
          </a:xfrm>
          <a:prstGeom prst="rect">
            <a:avLst/>
          </a:prstGeom>
        </p:spPr>
      </p:pic>
    </p:spTree>
    <p:extLst>
      <p:ext uri="{BB962C8B-B14F-4D97-AF65-F5344CB8AC3E}">
        <p14:creationId xmlns:p14="http://schemas.microsoft.com/office/powerpoint/2010/main" val="29796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88"/>
        <p:cNvGrpSpPr/>
        <p:nvPr/>
      </p:nvGrpSpPr>
      <p:grpSpPr>
        <a:xfrm>
          <a:off x="0" y="0"/>
          <a:ext cx="0" cy="0"/>
          <a:chOff x="0" y="0"/>
          <a:chExt cx="0" cy="0"/>
        </a:xfrm>
      </p:grpSpPr>
      <p:cxnSp>
        <p:nvCxnSpPr>
          <p:cNvPr id="89" name="Google Shape;89;p1"/>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90" name="Google Shape;90;p1"/>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i="0" u="none" strike="noStrike" cap="none">
                <a:solidFill>
                  <a:srgbClr val="3F3F3F"/>
                </a:solidFill>
                <a:latin typeface="Century Gothic"/>
                <a:ea typeface="Century Gothic"/>
                <a:cs typeface="Century Gothic"/>
                <a:sym typeface="Century Gothic"/>
              </a:rPr>
              <a:t>Cost Benefit</a:t>
            </a:r>
            <a:endParaRPr/>
          </a:p>
          <a:p>
            <a:pPr marL="0" marR="0" lvl="0" indent="0" algn="ctr" rtl="0">
              <a:lnSpc>
                <a:spcPct val="90000"/>
              </a:lnSpc>
              <a:spcBef>
                <a:spcPts val="0"/>
              </a:spcBef>
              <a:spcAft>
                <a:spcPts val="0"/>
              </a:spcAft>
              <a:buClr>
                <a:srgbClr val="3F3F3F"/>
              </a:buClr>
              <a:buSzPts val="2800"/>
              <a:buFont typeface="Century Gothic"/>
              <a:buNone/>
            </a:pPr>
            <a:r>
              <a:rPr lang="en-US" sz="2800" b="1" i="0" u="none" strike="noStrike" cap="none">
                <a:solidFill>
                  <a:srgbClr val="3F3F3F"/>
                </a:solidFill>
                <a:latin typeface="Century Gothic"/>
                <a:ea typeface="Century Gothic"/>
                <a:cs typeface="Century Gothic"/>
                <a:sym typeface="Century Gothic"/>
              </a:rPr>
              <a:t>Analysis</a:t>
            </a:r>
            <a:endParaRPr sz="2800" b="0" i="0" u="none" strike="noStrike" cap="none">
              <a:solidFill>
                <a:srgbClr val="3F3F3F"/>
              </a:solidFill>
              <a:latin typeface="Century Gothic"/>
              <a:ea typeface="Century Gothic"/>
              <a:cs typeface="Century Gothic"/>
              <a:sym typeface="Century Gothic"/>
            </a:endParaRPr>
          </a:p>
        </p:txBody>
      </p:sp>
      <p:cxnSp>
        <p:nvCxnSpPr>
          <p:cNvPr id="91" name="Google Shape;91;p1"/>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grpSp>
        <p:nvGrpSpPr>
          <p:cNvPr id="92" name="Google Shape;92;p1"/>
          <p:cNvGrpSpPr/>
          <p:nvPr/>
        </p:nvGrpSpPr>
        <p:grpSpPr>
          <a:xfrm>
            <a:off x="6568313" y="1283099"/>
            <a:ext cx="5230888" cy="4950483"/>
            <a:chOff x="167513" y="-15397"/>
            <a:chExt cx="5230888" cy="4950483"/>
          </a:xfrm>
        </p:grpSpPr>
        <p:sp>
          <p:nvSpPr>
            <p:cNvPr id="93" name="Google Shape;93;p1"/>
            <p:cNvSpPr/>
            <p:nvPr/>
          </p:nvSpPr>
          <p:spPr>
            <a:xfrm rot="-720205">
              <a:off x="250725" y="737104"/>
              <a:ext cx="1776631" cy="987017"/>
            </a:xfrm>
            <a:prstGeom prst="roundRect">
              <a:avLst>
                <a:gd name="adj" fmla="val 1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txBox="1"/>
            <p:nvPr/>
          </p:nvSpPr>
          <p:spPr>
            <a:xfrm rot="-720205">
              <a:off x="279634" y="766013"/>
              <a:ext cx="1718813" cy="929199"/>
            </a:xfrm>
            <a:prstGeom prst="rect">
              <a:avLst/>
            </a:prstGeom>
            <a:noFill/>
            <a:ln>
              <a:noFill/>
            </a:ln>
          </p:spPr>
          <p:txBody>
            <a:bodyPr spcFirstLastPara="1" wrap="square" lIns="148575" tIns="148575" rIns="148575" bIns="148575" anchor="ctr" anchorCtr="0">
              <a:noAutofit/>
            </a:bodyPr>
            <a:lstStyle/>
            <a:p>
              <a:pPr marL="0" marR="0" lvl="0" indent="0" algn="ctr" rtl="0">
                <a:lnSpc>
                  <a:spcPct val="90000"/>
                </a:lnSpc>
                <a:spcBef>
                  <a:spcPts val="0"/>
                </a:spcBef>
                <a:spcAft>
                  <a:spcPts val="0"/>
                </a:spcAft>
                <a:buClr>
                  <a:schemeClr val="dk1"/>
                </a:buClr>
                <a:buSzPts val="3900"/>
                <a:buFont typeface="Quattrocento Sans"/>
                <a:buNone/>
              </a:pPr>
              <a:r>
                <a:rPr lang="en-US" sz="3700" b="0" i="0" u="none" strike="noStrike" cap="none">
                  <a:solidFill>
                    <a:schemeClr val="dk1"/>
                  </a:solidFill>
                  <a:latin typeface="Quattrocento Sans"/>
                  <a:ea typeface="Quattrocento Sans"/>
                  <a:cs typeface="Quattrocento Sans"/>
                  <a:sym typeface="Quattrocento Sans"/>
                </a:rPr>
                <a:t>Benefit</a:t>
              </a:r>
              <a:endParaRPr sz="1200"/>
            </a:p>
          </p:txBody>
        </p:sp>
        <p:sp>
          <p:nvSpPr>
            <p:cNvPr id="95" name="Google Shape;95;p1"/>
            <p:cNvSpPr/>
            <p:nvPr/>
          </p:nvSpPr>
          <p:spPr>
            <a:xfrm rot="-883120">
              <a:off x="2821128" y="194106"/>
              <a:ext cx="1776631" cy="987017"/>
            </a:xfrm>
            <a:prstGeom prst="roundRect">
              <a:avLst>
                <a:gd name="adj" fmla="val 1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txBox="1"/>
            <p:nvPr/>
          </p:nvSpPr>
          <p:spPr>
            <a:xfrm rot="-883120">
              <a:off x="2850037" y="223015"/>
              <a:ext cx="1718813" cy="929199"/>
            </a:xfrm>
            <a:prstGeom prst="rect">
              <a:avLst/>
            </a:prstGeom>
            <a:noFill/>
            <a:ln>
              <a:noFill/>
            </a:ln>
          </p:spPr>
          <p:txBody>
            <a:bodyPr spcFirstLastPara="1" wrap="square" lIns="148575" tIns="148575" rIns="148575" bIns="148575" anchor="ctr" anchorCtr="0">
              <a:noAutofit/>
            </a:bodyPr>
            <a:lstStyle/>
            <a:p>
              <a:pPr marL="0" marR="0" lvl="0" indent="0" algn="ctr" rtl="0">
                <a:lnSpc>
                  <a:spcPct val="90000"/>
                </a:lnSpc>
                <a:spcBef>
                  <a:spcPts val="0"/>
                </a:spcBef>
                <a:spcAft>
                  <a:spcPts val="0"/>
                </a:spcAft>
                <a:buClr>
                  <a:schemeClr val="dk1"/>
                </a:buClr>
                <a:buSzPts val="3900"/>
                <a:buFont typeface="Quattrocento Sans"/>
                <a:buNone/>
              </a:pPr>
              <a:r>
                <a:rPr lang="en-US" sz="3900" b="0" i="0" u="none" strike="noStrike" cap="none">
                  <a:solidFill>
                    <a:schemeClr val="dk1"/>
                  </a:solidFill>
                  <a:latin typeface="Quattrocento Sans"/>
                  <a:ea typeface="Quattrocento Sans"/>
                  <a:cs typeface="Quattrocento Sans"/>
                  <a:sym typeface="Quattrocento Sans"/>
                </a:rPr>
                <a:t>Cost</a:t>
              </a:r>
              <a:endParaRPr/>
            </a:p>
          </p:txBody>
        </p:sp>
        <p:sp>
          <p:nvSpPr>
            <p:cNvPr id="97" name="Google Shape;97;p1"/>
            <p:cNvSpPr/>
            <p:nvPr/>
          </p:nvSpPr>
          <p:spPr>
            <a:xfrm>
              <a:off x="2830268" y="4194824"/>
              <a:ext cx="740263" cy="740263"/>
            </a:xfrm>
            <a:prstGeom prst="triangle">
              <a:avLst>
                <a:gd name="adj" fmla="val 50000"/>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rot="-776270">
              <a:off x="979610" y="3884901"/>
              <a:ext cx="4441579" cy="300053"/>
            </a:xfrm>
            <a:prstGeom prst="rect">
              <a:avLst/>
            </a:prstGeom>
            <a:solidFill>
              <a:srgbClr val="CAE3EB">
                <a:alpha val="89803"/>
              </a:srgbClr>
            </a:solidFill>
            <a:ln w="12700" cap="flat" cmpd="sng">
              <a:solidFill>
                <a:srgbClr val="CAE3E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rot="-727322">
              <a:off x="3436251" y="2343681"/>
              <a:ext cx="1776631" cy="1263382"/>
            </a:xfrm>
            <a:prstGeom prst="roundRect">
              <a:avLst>
                <a:gd name="adj" fmla="val 16667"/>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txBox="1"/>
            <p:nvPr/>
          </p:nvSpPr>
          <p:spPr>
            <a:xfrm rot="-727322">
              <a:off x="3497924" y="2405354"/>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Trap Surveillance</a:t>
              </a:r>
              <a:endParaRPr/>
            </a:p>
            <a:p>
              <a:pPr marL="0" marR="0" lvl="0" indent="0" algn="ctr" rtl="0">
                <a:lnSpc>
                  <a:spcPct val="90000"/>
                </a:lnSpc>
                <a:spcBef>
                  <a:spcPts val="595"/>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$149,000</a:t>
              </a:r>
              <a:endParaRPr/>
            </a:p>
          </p:txBody>
        </p:sp>
        <p:sp>
          <p:nvSpPr>
            <p:cNvPr id="101" name="Google Shape;101;p1"/>
            <p:cNvSpPr/>
            <p:nvPr/>
          </p:nvSpPr>
          <p:spPr>
            <a:xfrm rot="-807410">
              <a:off x="3138168" y="1148427"/>
              <a:ext cx="1776631" cy="1263382"/>
            </a:xfrm>
            <a:prstGeom prst="roundRect">
              <a:avLst>
                <a:gd name="adj" fmla="val 16667"/>
              </a:avLst>
            </a:prstGeom>
            <a:solidFill>
              <a:srgbClr val="FFC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txBox="1"/>
            <p:nvPr/>
          </p:nvSpPr>
          <p:spPr>
            <a:xfrm rot="-807410">
              <a:off x="3199841" y="1210100"/>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Spraying</a:t>
              </a:r>
              <a:endParaRPr/>
            </a:p>
            <a:p>
              <a:pPr marL="0" marR="0" lvl="0" indent="0" algn="ctr" rtl="0">
                <a:lnSpc>
                  <a:spcPct val="90000"/>
                </a:lnSpc>
                <a:spcBef>
                  <a:spcPts val="595"/>
                </a:spcBef>
                <a:spcAft>
                  <a:spcPts val="0"/>
                </a:spcAft>
                <a:buClr>
                  <a:schemeClr val="dk1"/>
                </a:buClr>
                <a:buSzPts val="1700"/>
                <a:buFont typeface="Quattrocento Sans"/>
                <a:buNone/>
              </a:pPr>
              <a:r>
                <a:rPr lang="en-US" sz="1700" b="0" i="0" u="none" strike="noStrike" cap="none">
                  <a:solidFill>
                    <a:schemeClr val="dk1"/>
                  </a:solidFill>
                  <a:latin typeface="Quattrocento Sans"/>
                  <a:ea typeface="Quattrocento Sans"/>
                  <a:cs typeface="Quattrocento Sans"/>
                  <a:sym typeface="Quattrocento Sans"/>
                </a:rPr>
                <a:t>$6,100</a:t>
              </a:r>
              <a:endParaRPr/>
            </a:p>
          </p:txBody>
        </p:sp>
        <p:sp>
          <p:nvSpPr>
            <p:cNvPr id="103" name="Google Shape;103;p1"/>
            <p:cNvSpPr/>
            <p:nvPr/>
          </p:nvSpPr>
          <p:spPr>
            <a:xfrm rot="-747930">
              <a:off x="789524" y="2934262"/>
              <a:ext cx="1776631" cy="1263382"/>
            </a:xfrm>
            <a:prstGeom prst="roundRect">
              <a:avLst>
                <a:gd name="adj" fmla="val 16667"/>
              </a:avLst>
            </a:prstGeom>
            <a:solidFill>
              <a:srgbClr val="0EAEC7"/>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txBox="1"/>
            <p:nvPr/>
          </p:nvSpPr>
          <p:spPr>
            <a:xfrm rot="-747930">
              <a:off x="851197" y="2995935"/>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Reduce</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Economic Cost</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$333,000</a:t>
              </a:r>
              <a:endParaRPr/>
            </a:p>
          </p:txBody>
        </p:sp>
        <p:sp>
          <p:nvSpPr>
            <p:cNvPr id="105" name="Google Shape;105;p1"/>
            <p:cNvSpPr/>
            <p:nvPr/>
          </p:nvSpPr>
          <p:spPr>
            <a:xfrm rot="-772037">
              <a:off x="477796" y="1709925"/>
              <a:ext cx="1776631" cy="1263382"/>
            </a:xfrm>
            <a:prstGeom prst="roundRect">
              <a:avLst>
                <a:gd name="adj" fmla="val 16667"/>
              </a:avLst>
            </a:prstGeom>
            <a:solidFill>
              <a:srgbClr val="0EAEC7"/>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txBox="1"/>
            <p:nvPr/>
          </p:nvSpPr>
          <p:spPr>
            <a:xfrm rot="-772037">
              <a:off x="539469" y="1771598"/>
              <a:ext cx="1653285" cy="1140036"/>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Reduce Medical Cost</a:t>
              </a:r>
              <a:endParaRPr/>
            </a:p>
            <a:p>
              <a:pPr marL="0" marR="0" lvl="0" indent="0" algn="ctr" rtl="0">
                <a:lnSpc>
                  <a:spcPct val="90000"/>
                </a:lnSpc>
                <a:spcBef>
                  <a:spcPts val="595"/>
                </a:spcBef>
                <a:spcAft>
                  <a:spcPts val="0"/>
                </a:spcAft>
                <a:buClr>
                  <a:schemeClr val="lt1"/>
                </a:buClr>
                <a:buSzPts val="1700"/>
                <a:buFont typeface="Quattrocento Sans"/>
                <a:buNone/>
              </a:pPr>
              <a:r>
                <a:rPr lang="en-US" sz="1700" b="0" i="0" u="none" strike="noStrike" cap="none">
                  <a:solidFill>
                    <a:schemeClr val="lt1"/>
                  </a:solidFill>
                  <a:latin typeface="Quattrocento Sans"/>
                  <a:ea typeface="Quattrocento Sans"/>
                  <a:cs typeface="Quattrocento Sans"/>
                  <a:sym typeface="Quattrocento Sans"/>
                </a:rPr>
                <a:t>$874,000</a:t>
              </a:r>
              <a:endParaRPr/>
            </a:p>
          </p:txBody>
        </p:sp>
      </p:grpSp>
      <p:sp>
        <p:nvSpPr>
          <p:cNvPr id="107" name="Google Shape;107;p1"/>
          <p:cNvSpPr/>
          <p:nvPr/>
        </p:nvSpPr>
        <p:spPr>
          <a:xfrm>
            <a:off x="895350" y="1914524"/>
            <a:ext cx="4268298" cy="4385816"/>
          </a:xfrm>
          <a:prstGeom prst="rect">
            <a:avLst/>
          </a:prstGeom>
          <a:noFill/>
          <a:ln>
            <a:noFill/>
          </a:ln>
        </p:spPr>
        <p:txBody>
          <a:bodyPr spcFirstLastPara="1" wrap="square" lIns="0" tIns="0" rIns="0" bIns="0" anchor="t" anchorCtr="0">
            <a:spAutoFit/>
          </a:bodyPr>
          <a:lstStyle/>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Medical cost is the key reason why we should reduce WNV cases, especially for severe cases</a:t>
            </a:r>
            <a:endParaRPr dirty="0"/>
          </a:p>
          <a:p>
            <a:pPr marL="0" marR="0" lvl="0" indent="0" algn="l" rtl="0">
              <a:lnSpc>
                <a:spcPct val="105555"/>
              </a:lnSpc>
              <a:spcBef>
                <a:spcPts val="0"/>
              </a:spcBef>
              <a:spcAft>
                <a:spcPts val="0"/>
              </a:spcAft>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Reduction of 1 case saves $18,000</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Current vector control program (VCP) needs to reduce cases by at least 58 for the benefit of the vector control program to outweigh the cost of WNV cases</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285750" algn="l" rtl="0">
              <a:lnSpc>
                <a:spcPct val="105555"/>
              </a:lnSpc>
              <a:spcBef>
                <a:spcPts val="0"/>
              </a:spcBef>
              <a:spcAft>
                <a:spcPts val="0"/>
              </a:spcAft>
              <a:buClr>
                <a:srgbClr val="3F3F3F"/>
              </a:buClr>
              <a:buSzPts val="1800"/>
              <a:buFont typeface="Arial"/>
              <a:buChar char="•"/>
            </a:pPr>
            <a:r>
              <a:rPr lang="en-US" sz="1800" b="0" i="0" u="none" strike="noStrike" cap="none" dirty="0">
                <a:solidFill>
                  <a:srgbClr val="3F3F3F"/>
                </a:solidFill>
                <a:latin typeface="Quattrocento Sans"/>
                <a:ea typeface="Quattrocento Sans"/>
                <a:cs typeface="Quattrocento Sans"/>
                <a:sym typeface="Quattrocento Sans"/>
              </a:rPr>
              <a:t>Are the current VCP capable of reducing the case load by 58? We will use mosquito numbers to help us find out!</a:t>
            </a:r>
            <a:endParaRPr dirty="0"/>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285750" marR="0" lvl="0" indent="-171450" algn="l" rtl="0">
              <a:lnSpc>
                <a:spcPct val="105555"/>
              </a:lnSpc>
              <a:spcBef>
                <a:spcPts val="0"/>
              </a:spcBef>
              <a:spcAft>
                <a:spcPts val="0"/>
              </a:spcAft>
              <a:buClr>
                <a:schemeClr val="dk1"/>
              </a:buClr>
              <a:buSzPts val="1800"/>
              <a:buFont typeface="Arial"/>
              <a:buNone/>
            </a:pPr>
            <a:endParaRPr sz="1800" b="0" i="0" u="none" strike="noStrike" cap="none" dirty="0">
              <a:solidFill>
                <a:srgbClr val="3F3F3F"/>
              </a:solidFill>
              <a:latin typeface="Quattrocento Sans"/>
              <a:ea typeface="Quattrocento Sans"/>
              <a:cs typeface="Quattrocento Sans"/>
              <a:sym typeface="Quattrocento Sans"/>
            </a:endParaRPr>
          </a:p>
          <a:p>
            <a:pPr marL="0" marR="0" lvl="0" indent="0" algn="ctr" rtl="0">
              <a:lnSpc>
                <a:spcPct val="105555"/>
              </a:lnSpc>
              <a:spcBef>
                <a:spcPts val="0"/>
              </a:spcBef>
              <a:spcAft>
                <a:spcPts val="0"/>
              </a:spcAft>
              <a:buNone/>
            </a:pPr>
            <a:endParaRPr sz="1800" b="0" i="0" u="none" strike="noStrike" cap="none" dirty="0">
              <a:solidFill>
                <a:srgbClr val="3F3F3F"/>
              </a:solidFill>
              <a:latin typeface="Quattrocento Sans"/>
              <a:ea typeface="Quattrocento Sans"/>
              <a:cs typeface="Quattrocento Sans"/>
              <a:sym typeface="Quattrocento Sans"/>
            </a:endParaRPr>
          </a:p>
        </p:txBody>
      </p:sp>
      <p:sp>
        <p:nvSpPr>
          <p:cNvPr id="108" name="Google Shape;108;p1"/>
          <p:cNvSpPr txBox="1"/>
          <p:nvPr/>
        </p:nvSpPr>
        <p:spPr>
          <a:xfrm rot="-691709">
            <a:off x="6096537" y="1650919"/>
            <a:ext cx="24384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Quattrocento Sans"/>
                <a:ea typeface="Quattrocento Sans"/>
                <a:cs typeface="Quattrocento Sans"/>
                <a:sym typeface="Quattrocento Sans"/>
              </a:rPr>
              <a:t>66 WNV cases in 2013 </a:t>
            </a:r>
            <a:endParaRPr dirty="0"/>
          </a:p>
        </p:txBody>
      </p:sp>
      <p:sp>
        <p:nvSpPr>
          <p:cNvPr id="109" name="Google Shape;109;p1"/>
          <p:cNvSpPr txBox="1"/>
          <p:nvPr/>
        </p:nvSpPr>
        <p:spPr>
          <a:xfrm rot="-783767">
            <a:off x="8754138" y="1113829"/>
            <a:ext cx="22286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13 weeks of spraying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F4D9-76B7-6B47-B79C-F98072C8FEF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62F59D1-FE05-364D-86A9-7BB51388BB69}"/>
              </a:ext>
            </a:extLst>
          </p:cNvPr>
          <p:cNvSpPr>
            <a:spLocks noGrp="1"/>
          </p:cNvSpPr>
          <p:nvPr>
            <p:ph idx="1"/>
          </p:nvPr>
        </p:nvSpPr>
        <p:spPr/>
        <p:txBody>
          <a:bodyPr/>
          <a:lstStyle/>
          <a:p>
            <a:r>
              <a:rPr lang="en-US" dirty="0"/>
              <a:t>Problem Statement</a:t>
            </a:r>
          </a:p>
          <a:p>
            <a:r>
              <a:rPr lang="en-US" dirty="0"/>
              <a:t>EDA</a:t>
            </a:r>
          </a:p>
          <a:p>
            <a:r>
              <a:rPr lang="en-US" dirty="0"/>
              <a:t>Model Evaluation</a:t>
            </a:r>
          </a:p>
          <a:p>
            <a:r>
              <a:rPr lang="en-US" dirty="0"/>
              <a:t>Cost-Benefit Analysis</a:t>
            </a:r>
          </a:p>
          <a:p>
            <a:r>
              <a:rPr lang="en-US" dirty="0"/>
              <a:t>Conclusion &amp; Recommendation</a:t>
            </a:r>
          </a:p>
        </p:txBody>
      </p:sp>
    </p:spTree>
    <p:extLst>
      <p:ext uri="{BB962C8B-B14F-4D97-AF65-F5344CB8AC3E}">
        <p14:creationId xmlns:p14="http://schemas.microsoft.com/office/powerpoint/2010/main" val="2471669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14"/>
        <p:cNvGrpSpPr/>
        <p:nvPr/>
      </p:nvGrpSpPr>
      <p:grpSpPr>
        <a:xfrm>
          <a:off x="0" y="0"/>
          <a:ext cx="0" cy="0"/>
          <a:chOff x="0" y="0"/>
          <a:chExt cx="0" cy="0"/>
        </a:xfrm>
      </p:grpSpPr>
      <p:sp>
        <p:nvSpPr>
          <p:cNvPr id="115" name="Google Shape;115;p2"/>
          <p:cNvSpPr/>
          <p:nvPr/>
        </p:nvSpPr>
        <p:spPr>
          <a:xfrm>
            <a:off x="0" y="551197"/>
            <a:ext cx="12192000" cy="395306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16" name="Google Shape;116;p2"/>
          <p:cNvCxnSpPr/>
          <p:nvPr/>
        </p:nvCxnSpPr>
        <p:spPr>
          <a:xfrm>
            <a:off x="9789318" y="522898"/>
            <a:ext cx="2402682" cy="0"/>
          </a:xfrm>
          <a:prstGeom prst="straightConnector1">
            <a:avLst/>
          </a:prstGeom>
          <a:noFill/>
          <a:ln w="9525" cap="flat" cmpd="sng">
            <a:solidFill>
              <a:srgbClr val="085763"/>
            </a:solidFill>
            <a:prstDash val="solid"/>
            <a:miter lim="800000"/>
            <a:headEnd type="oval" w="med" len="med"/>
            <a:tailEnd type="none" w="sm" len="sm"/>
          </a:ln>
        </p:spPr>
      </p:cxnSp>
      <p:sp>
        <p:nvSpPr>
          <p:cNvPr id="117" name="Google Shape;117;p2"/>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a:solidFill>
                  <a:srgbClr val="3F3F3F"/>
                </a:solidFill>
                <a:latin typeface="Century Gothic"/>
                <a:ea typeface="Century Gothic"/>
                <a:cs typeface="Century Gothic"/>
                <a:sym typeface="Century Gothic"/>
              </a:rPr>
              <a:t>Effect of Spraying on Mosquitoes Numbers</a:t>
            </a:r>
            <a:br>
              <a:rPr lang="en-US" sz="2800">
                <a:solidFill>
                  <a:srgbClr val="3F3F3F"/>
                </a:solidFill>
                <a:latin typeface="Century Gothic"/>
                <a:ea typeface="Century Gothic"/>
                <a:cs typeface="Century Gothic"/>
                <a:sym typeface="Century Gothic"/>
              </a:rPr>
            </a:br>
            <a:endParaRPr sz="2800">
              <a:solidFill>
                <a:srgbClr val="3F3F3F"/>
              </a:solidFill>
              <a:latin typeface="Century Gothic"/>
              <a:ea typeface="Century Gothic"/>
              <a:cs typeface="Century Gothic"/>
              <a:sym typeface="Century Gothic"/>
            </a:endParaRPr>
          </a:p>
        </p:txBody>
      </p:sp>
      <p:cxnSp>
        <p:nvCxnSpPr>
          <p:cNvPr id="118" name="Google Shape;118;p2"/>
          <p:cNvCxnSpPr/>
          <p:nvPr/>
        </p:nvCxnSpPr>
        <p:spPr>
          <a:xfrm>
            <a:off x="0" y="522898"/>
            <a:ext cx="2402681" cy="0"/>
          </a:xfrm>
          <a:prstGeom prst="straightConnector1">
            <a:avLst/>
          </a:prstGeom>
          <a:noFill/>
          <a:ln w="9525" cap="flat" cmpd="sng">
            <a:solidFill>
              <a:srgbClr val="085763"/>
            </a:solidFill>
            <a:prstDash val="solid"/>
            <a:miter lim="800000"/>
            <a:headEnd type="none" w="sm" len="sm"/>
            <a:tailEnd type="oval" w="med" len="med"/>
          </a:ln>
        </p:spPr>
      </p:cxnSp>
      <p:cxnSp>
        <p:nvCxnSpPr>
          <p:cNvPr id="119" name="Google Shape;119;p2"/>
          <p:cNvCxnSpPr/>
          <p:nvPr/>
        </p:nvCxnSpPr>
        <p:spPr>
          <a:xfrm>
            <a:off x="4152902" y="4879971"/>
            <a:ext cx="0" cy="1206500"/>
          </a:xfrm>
          <a:prstGeom prst="straightConnector1">
            <a:avLst/>
          </a:prstGeom>
          <a:noFill/>
          <a:ln w="9525" cap="flat" cmpd="sng">
            <a:solidFill>
              <a:srgbClr val="085763"/>
            </a:solidFill>
            <a:prstDash val="solid"/>
            <a:miter lim="800000"/>
            <a:headEnd type="none" w="sm" len="sm"/>
            <a:tailEnd type="none" w="sm" len="sm"/>
          </a:ln>
        </p:spPr>
      </p:cxnSp>
      <p:cxnSp>
        <p:nvCxnSpPr>
          <p:cNvPr id="120" name="Google Shape;120;p2"/>
          <p:cNvCxnSpPr/>
          <p:nvPr/>
        </p:nvCxnSpPr>
        <p:spPr>
          <a:xfrm>
            <a:off x="8039100" y="4879971"/>
            <a:ext cx="0" cy="1206500"/>
          </a:xfrm>
          <a:prstGeom prst="straightConnector1">
            <a:avLst/>
          </a:prstGeom>
          <a:noFill/>
          <a:ln w="9525" cap="flat" cmpd="sng">
            <a:solidFill>
              <a:srgbClr val="085763"/>
            </a:solidFill>
            <a:prstDash val="solid"/>
            <a:miter lim="800000"/>
            <a:headEnd type="none" w="sm" len="sm"/>
            <a:tailEnd type="none" w="sm" len="sm"/>
          </a:ln>
        </p:spPr>
      </p:cxnSp>
      <p:sp>
        <p:nvSpPr>
          <p:cNvPr id="121" name="Google Shape;121;p2"/>
          <p:cNvSpPr/>
          <p:nvPr/>
        </p:nvSpPr>
        <p:spPr>
          <a:xfrm>
            <a:off x="838205" y="5759132"/>
            <a:ext cx="2743195" cy="467051"/>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a:solidFill>
                  <a:srgbClr val="3F3F3F"/>
                </a:solidFill>
                <a:latin typeface="Quattrocento Sans"/>
                <a:ea typeface="Quattrocento Sans"/>
                <a:cs typeface="Quattrocento Sans"/>
                <a:sym typeface="Quattrocento Sans"/>
              </a:rPr>
              <a:t>This is the most probably the cue for spraying to commence</a:t>
            </a:r>
            <a:endParaRPr/>
          </a:p>
        </p:txBody>
      </p:sp>
      <p:sp>
        <p:nvSpPr>
          <p:cNvPr id="122" name="Google Shape;122;p2"/>
          <p:cNvSpPr/>
          <p:nvPr/>
        </p:nvSpPr>
        <p:spPr>
          <a:xfrm>
            <a:off x="838205" y="5238391"/>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0C8295"/>
                </a:solidFill>
                <a:latin typeface="Quattrocento Sans"/>
                <a:ea typeface="Quattrocento Sans"/>
                <a:cs typeface="Quattrocento Sans"/>
                <a:sym typeface="Quattrocento Sans"/>
              </a:rPr>
              <a:t>51 mosquitoes</a:t>
            </a:r>
            <a:endParaRPr/>
          </a:p>
        </p:txBody>
      </p:sp>
      <p:sp>
        <p:nvSpPr>
          <p:cNvPr id="123" name="Google Shape;123;p2"/>
          <p:cNvSpPr/>
          <p:nvPr/>
        </p:nvSpPr>
        <p:spPr>
          <a:xfrm>
            <a:off x="838205" y="4748574"/>
            <a:ext cx="2743195" cy="223394"/>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a:solidFill>
                  <a:srgbClr val="0C8295"/>
                </a:solidFill>
                <a:latin typeface="Century Gothic"/>
                <a:ea typeface="Century Gothic"/>
                <a:cs typeface="Century Gothic"/>
                <a:sym typeface="Century Gothic"/>
              </a:rPr>
              <a:t>Mid-July</a:t>
            </a:r>
            <a:endParaRPr/>
          </a:p>
        </p:txBody>
      </p:sp>
      <p:sp>
        <p:nvSpPr>
          <p:cNvPr id="124" name="Google Shape;124;p2"/>
          <p:cNvSpPr/>
          <p:nvPr/>
        </p:nvSpPr>
        <p:spPr>
          <a:xfrm>
            <a:off x="4724403" y="5692457"/>
            <a:ext cx="2743195" cy="1172116"/>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Mosquitoes number did not fluctuate that much and came down to an average of 31 mosquitoes </a:t>
            </a:r>
          </a:p>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----&gt; 40% decrease</a:t>
            </a:r>
            <a:endParaRPr dirty="0"/>
          </a:p>
        </p:txBody>
      </p:sp>
      <p:sp>
        <p:nvSpPr>
          <p:cNvPr id="125" name="Google Shape;125;p2"/>
          <p:cNvSpPr/>
          <p:nvPr/>
        </p:nvSpPr>
        <p:spPr>
          <a:xfrm>
            <a:off x="4724403" y="5171716"/>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CA7A09"/>
                </a:solidFill>
                <a:latin typeface="Quattrocento Sans"/>
                <a:ea typeface="Quattrocento Sans"/>
                <a:cs typeface="Quattrocento Sans"/>
                <a:sym typeface="Quattrocento Sans"/>
              </a:rPr>
              <a:t>31 mosquitoes</a:t>
            </a:r>
            <a:endParaRPr/>
          </a:p>
        </p:txBody>
      </p:sp>
      <p:sp>
        <p:nvSpPr>
          <p:cNvPr id="126" name="Google Shape;126;p2"/>
          <p:cNvSpPr/>
          <p:nvPr/>
        </p:nvSpPr>
        <p:spPr>
          <a:xfrm>
            <a:off x="4724403" y="4748574"/>
            <a:ext cx="2743195" cy="223394"/>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a:solidFill>
                  <a:srgbClr val="CA7A09"/>
                </a:solidFill>
                <a:latin typeface="Century Gothic"/>
                <a:ea typeface="Century Gothic"/>
                <a:cs typeface="Century Gothic"/>
                <a:sym typeface="Century Gothic"/>
              </a:rPr>
              <a:t>Mid-August onwards</a:t>
            </a:r>
            <a:endParaRPr/>
          </a:p>
        </p:txBody>
      </p:sp>
      <p:sp>
        <p:nvSpPr>
          <p:cNvPr id="127" name="Google Shape;127;p2"/>
          <p:cNvSpPr/>
          <p:nvPr/>
        </p:nvSpPr>
        <p:spPr>
          <a:xfrm>
            <a:off x="8610600" y="5701982"/>
            <a:ext cx="2743195" cy="710707"/>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dirty="0">
                <a:solidFill>
                  <a:srgbClr val="3F3F3F"/>
                </a:solidFill>
                <a:latin typeface="Quattrocento Sans"/>
                <a:ea typeface="Quattrocento Sans"/>
                <a:cs typeface="Quattrocento Sans"/>
                <a:sym typeface="Quattrocento Sans"/>
              </a:rPr>
              <a:t>Decrease of 26 WNV cases is not sufficient to justify cost of spraying (58 required)</a:t>
            </a:r>
            <a:endParaRPr dirty="0"/>
          </a:p>
        </p:txBody>
      </p:sp>
      <p:sp>
        <p:nvSpPr>
          <p:cNvPr id="128" name="Google Shape;128;p2"/>
          <p:cNvSpPr/>
          <p:nvPr/>
        </p:nvSpPr>
        <p:spPr>
          <a:xfrm>
            <a:off x="8610600" y="5181241"/>
            <a:ext cx="2743195"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dirty="0">
                <a:solidFill>
                  <a:srgbClr val="3F3F3F"/>
                </a:solidFill>
                <a:latin typeface="Quattrocento Sans"/>
                <a:ea typeface="Quattrocento Sans"/>
                <a:cs typeface="Quattrocento Sans"/>
                <a:sym typeface="Quattrocento Sans"/>
              </a:rPr>
              <a:t>66 -&gt; 40 cases</a:t>
            </a:r>
            <a:endParaRPr sz="3200" dirty="0">
              <a:solidFill>
                <a:srgbClr val="3F3F3F"/>
              </a:solidFill>
              <a:latin typeface="Quattrocento Sans"/>
              <a:ea typeface="Quattrocento Sans"/>
              <a:cs typeface="Quattrocento Sans"/>
              <a:sym typeface="Quattrocento Sans"/>
            </a:endParaRPr>
          </a:p>
        </p:txBody>
      </p:sp>
      <p:sp>
        <p:nvSpPr>
          <p:cNvPr id="129" name="Google Shape;129;p2"/>
          <p:cNvSpPr/>
          <p:nvPr/>
        </p:nvSpPr>
        <p:spPr>
          <a:xfrm>
            <a:off x="8610600" y="4656748"/>
            <a:ext cx="2743195" cy="465577"/>
          </a:xfrm>
          <a:prstGeom prst="rect">
            <a:avLst/>
          </a:prstGeom>
          <a:noFill/>
          <a:ln>
            <a:noFill/>
          </a:ln>
        </p:spPr>
        <p:txBody>
          <a:bodyPr spcFirstLastPara="1" wrap="square" lIns="0" tIns="0" rIns="0" bIns="0" anchor="t" anchorCtr="0">
            <a:spAutoFit/>
          </a:bodyPr>
          <a:lstStyle/>
          <a:p>
            <a:pPr marL="0" marR="0" lvl="0" indent="0" algn="l" rtl="0">
              <a:lnSpc>
                <a:spcPct val="135714"/>
              </a:lnSpc>
              <a:spcBef>
                <a:spcPts val="0"/>
              </a:spcBef>
              <a:spcAft>
                <a:spcPts val="0"/>
              </a:spcAft>
              <a:buNone/>
            </a:pPr>
            <a:r>
              <a:rPr lang="en-US" sz="1400" b="1" dirty="0">
                <a:solidFill>
                  <a:srgbClr val="3F3F3F"/>
                </a:solidFill>
                <a:latin typeface="Century Gothic"/>
                <a:ea typeface="Century Gothic"/>
                <a:cs typeface="Century Gothic"/>
                <a:sym typeface="Century Gothic"/>
              </a:rPr>
              <a:t>Using mosquito numbers as predictor of WNV cases</a:t>
            </a:r>
            <a:endParaRPr dirty="0"/>
          </a:p>
        </p:txBody>
      </p:sp>
      <p:pic>
        <p:nvPicPr>
          <p:cNvPr id="130" name="Google Shape;130;p2"/>
          <p:cNvPicPr preferRelativeResize="0"/>
          <p:nvPr/>
        </p:nvPicPr>
        <p:blipFill rotWithShape="1">
          <a:blip r:embed="rId3">
            <a:alphaModFix/>
          </a:blip>
          <a:srcRect t="780" r="14375"/>
          <a:stretch/>
        </p:blipFill>
        <p:spPr>
          <a:xfrm>
            <a:off x="2402681" y="565346"/>
            <a:ext cx="7386637" cy="3953069"/>
          </a:xfrm>
          <a:prstGeom prst="rect">
            <a:avLst/>
          </a:prstGeom>
          <a:noFill/>
          <a:ln>
            <a:noFill/>
          </a:ln>
        </p:spPr>
      </p:pic>
      <p:cxnSp>
        <p:nvCxnSpPr>
          <p:cNvPr id="131" name="Google Shape;131;p2"/>
          <p:cNvCxnSpPr/>
          <p:nvPr/>
        </p:nvCxnSpPr>
        <p:spPr>
          <a:xfrm>
            <a:off x="10253662" y="1607051"/>
            <a:ext cx="0" cy="809625"/>
          </a:xfrm>
          <a:prstGeom prst="straightConnector1">
            <a:avLst/>
          </a:prstGeom>
          <a:noFill/>
          <a:ln w="9525" cap="flat" cmpd="sng">
            <a:solidFill>
              <a:schemeClr val="accent6"/>
            </a:solidFill>
            <a:prstDash val="dash"/>
            <a:round/>
            <a:headEnd type="none" w="sm" len="sm"/>
            <a:tailEnd type="none" w="sm" len="sm"/>
          </a:ln>
        </p:spPr>
      </p:cxnSp>
      <p:sp>
        <p:nvSpPr>
          <p:cNvPr id="132" name="Google Shape;132;p2"/>
          <p:cNvSpPr txBox="1"/>
          <p:nvPr/>
        </p:nvSpPr>
        <p:spPr>
          <a:xfrm>
            <a:off x="10352484" y="1196256"/>
            <a:ext cx="1047749"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Legend</a:t>
            </a:r>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Date of Spraying</a:t>
            </a:r>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 name="Oval 1">
            <a:extLst>
              <a:ext uri="{FF2B5EF4-FFF2-40B4-BE49-F238E27FC236}">
                <a16:creationId xmlns:a16="http://schemas.microsoft.com/office/drawing/2014/main" id="{C3768D5A-179F-774E-A0FB-BF322C22C4FE}"/>
              </a:ext>
            </a:extLst>
          </p:cNvPr>
          <p:cNvSpPr/>
          <p:nvPr/>
        </p:nvSpPr>
        <p:spPr>
          <a:xfrm>
            <a:off x="3265152" y="672749"/>
            <a:ext cx="204878" cy="200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E603A8C-D751-A84D-ACF3-66CEAA446436}"/>
              </a:ext>
            </a:extLst>
          </p:cNvPr>
          <p:cNvSpPr txBox="1"/>
          <p:nvPr/>
        </p:nvSpPr>
        <p:spPr>
          <a:xfrm>
            <a:off x="3203123" y="642085"/>
            <a:ext cx="328936" cy="261610"/>
          </a:xfrm>
          <a:prstGeom prst="rect">
            <a:avLst/>
          </a:prstGeom>
          <a:noFill/>
        </p:spPr>
        <p:txBody>
          <a:bodyPr wrap="none" rtlCol="0">
            <a:spAutoFit/>
          </a:bodyPr>
          <a:lstStyle/>
          <a:p>
            <a:r>
              <a:rPr lang="en-GB" sz="1100" dirty="0">
                <a:solidFill>
                  <a:schemeClr val="bg1"/>
                </a:solidFill>
              </a:rPr>
              <a:t>51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37"/>
        <p:cNvGrpSpPr/>
        <p:nvPr/>
      </p:nvGrpSpPr>
      <p:grpSpPr>
        <a:xfrm>
          <a:off x="0" y="0"/>
          <a:ext cx="0" cy="0"/>
          <a:chOff x="0" y="0"/>
          <a:chExt cx="0" cy="0"/>
        </a:xfrm>
      </p:grpSpPr>
      <p:cxnSp>
        <p:nvCxnSpPr>
          <p:cNvPr id="138" name="Google Shape;138;p3"/>
          <p:cNvCxnSpPr/>
          <p:nvPr/>
        </p:nvCxnSpPr>
        <p:spPr>
          <a:xfrm>
            <a:off x="8982075" y="522898"/>
            <a:ext cx="3209925" cy="0"/>
          </a:xfrm>
          <a:prstGeom prst="straightConnector1">
            <a:avLst/>
          </a:prstGeom>
          <a:noFill/>
          <a:ln w="9525" cap="flat" cmpd="sng">
            <a:solidFill>
              <a:srgbClr val="085763"/>
            </a:solidFill>
            <a:prstDash val="solid"/>
            <a:miter lim="800000"/>
            <a:headEnd type="oval" w="med" len="med"/>
            <a:tailEnd type="none" w="sm" len="sm"/>
          </a:ln>
        </p:spPr>
      </p:cxnSp>
      <p:sp>
        <p:nvSpPr>
          <p:cNvPr id="139" name="Google Shape;139;p3"/>
          <p:cNvSpPr txBox="1"/>
          <p:nvPr/>
        </p:nvSpPr>
        <p:spPr>
          <a:xfrm>
            <a:off x="228600" y="190500"/>
            <a:ext cx="11734800" cy="387798"/>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a:solidFill>
                  <a:srgbClr val="3F3F3F"/>
                </a:solidFill>
                <a:latin typeface="Century Gothic"/>
                <a:ea typeface="Century Gothic"/>
                <a:cs typeface="Century Gothic"/>
                <a:sym typeface="Century Gothic"/>
              </a:rPr>
              <a:t>Recommendation &amp; Conclusion</a:t>
            </a:r>
            <a:endParaRPr dirty="0"/>
          </a:p>
        </p:txBody>
      </p:sp>
      <p:cxnSp>
        <p:nvCxnSpPr>
          <p:cNvPr id="140" name="Google Shape;140;p3"/>
          <p:cNvCxnSpPr/>
          <p:nvPr/>
        </p:nvCxnSpPr>
        <p:spPr>
          <a:xfrm>
            <a:off x="0" y="522898"/>
            <a:ext cx="3200400" cy="0"/>
          </a:xfrm>
          <a:prstGeom prst="straightConnector1">
            <a:avLst/>
          </a:prstGeom>
          <a:noFill/>
          <a:ln w="9525" cap="flat" cmpd="sng">
            <a:solidFill>
              <a:srgbClr val="085763"/>
            </a:solidFill>
            <a:prstDash val="solid"/>
            <a:miter lim="800000"/>
            <a:headEnd type="none" w="sm" len="sm"/>
            <a:tailEnd type="oval" w="med" len="med"/>
          </a:ln>
        </p:spPr>
      </p:cxnSp>
      <p:sp>
        <p:nvSpPr>
          <p:cNvPr id="141" name="Google Shape;141;p3"/>
          <p:cNvSpPr/>
          <p:nvPr/>
        </p:nvSpPr>
        <p:spPr>
          <a:xfrm>
            <a:off x="561975" y="1184459"/>
            <a:ext cx="11068050" cy="5205720"/>
          </a:xfrm>
          <a:prstGeom prst="rect">
            <a:avLst/>
          </a:prstGeom>
          <a:noFill/>
          <a:ln>
            <a:noFill/>
          </a:ln>
        </p:spPr>
        <p:txBody>
          <a:bodyPr spcFirstLastPara="1" wrap="square" lIns="0" tIns="0" rIns="0" bIns="0" anchor="t" anchorCtr="0">
            <a:spAutoFit/>
          </a:bodyPr>
          <a:lstStyle/>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The Chicago Department of Public Health should focus on all areas where the traps in the DBSCAN Cluster “-1” and traps T063, T079 and T209 are located as they are strong predictors for WNV cases </a:t>
            </a:r>
            <a:endParaRPr sz="2400" dirty="0"/>
          </a:p>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Spraying seems to have short term effect of reducing mosquito numbers but it does not help to eradicate sufficient mosquitoes which carries West Nile Virus</a:t>
            </a:r>
            <a:endParaRPr sz="2400" dirty="0"/>
          </a:p>
          <a:p>
            <a:pPr marL="285750" marR="0" lvl="0" indent="-158750" algn="l" rtl="0">
              <a:lnSpc>
                <a:spcPct val="95000"/>
              </a:lnSpc>
              <a:spcBef>
                <a:spcPts val="0"/>
              </a:spcBef>
              <a:spcAft>
                <a:spcPts val="0"/>
              </a:spcAft>
              <a:buClr>
                <a:schemeClr val="dk1"/>
              </a:buClr>
              <a:buSzPts val="2000"/>
              <a:buFont typeface="Arial"/>
              <a:buNone/>
            </a:pPr>
            <a:endParaRPr sz="2800" dirty="0">
              <a:solidFill>
                <a:srgbClr val="3F3F3F"/>
              </a:solidFill>
              <a:latin typeface="Quattrocento Sans"/>
              <a:ea typeface="Quattrocento Sans"/>
              <a:cs typeface="Quattrocento Sans"/>
              <a:sym typeface="Quattrocento Sans"/>
            </a:endParaRPr>
          </a:p>
          <a:p>
            <a:pPr marL="285750" marR="0" lvl="0" indent="-285750" algn="l" rtl="0">
              <a:lnSpc>
                <a:spcPct val="95000"/>
              </a:lnSpc>
              <a:spcBef>
                <a:spcPts val="0"/>
              </a:spcBef>
              <a:spcAft>
                <a:spcPts val="0"/>
              </a:spcAft>
              <a:buClr>
                <a:srgbClr val="3F3F3F"/>
              </a:buClr>
              <a:buSzPts val="2000"/>
              <a:buFont typeface="Arial"/>
              <a:buChar char="•"/>
            </a:pPr>
            <a:r>
              <a:rPr lang="en-US" sz="2800" dirty="0">
                <a:solidFill>
                  <a:srgbClr val="3F3F3F"/>
                </a:solidFill>
                <a:latin typeface="Quattrocento Sans"/>
                <a:ea typeface="Quattrocento Sans"/>
                <a:cs typeface="Quattrocento Sans"/>
                <a:sym typeface="Quattrocento Sans"/>
              </a:rPr>
              <a:t>There is an ‘Unspecified’ Culex species which is not part of the Train set but exist in the Test set. Further monitoring of this species is required to determine if they are carriers of the WNV</a:t>
            </a:r>
            <a:endParaRPr sz="2000" dirty="0">
              <a:solidFill>
                <a:srgbClr val="3F3F3F"/>
              </a:solidFill>
              <a:latin typeface="Quattrocento Sans"/>
              <a:ea typeface="Quattrocento Sans"/>
              <a:cs typeface="Quattrocento Sans"/>
              <a:sym typeface="Quattrocento Sans"/>
            </a:endParaRPr>
          </a:p>
          <a:p>
            <a:pPr marL="0" marR="0" lvl="0" indent="0" algn="ctr" rtl="0">
              <a:lnSpc>
                <a:spcPct val="105555"/>
              </a:lnSpc>
              <a:spcBef>
                <a:spcPts val="0"/>
              </a:spcBef>
              <a:spcAft>
                <a:spcPts val="0"/>
              </a:spcAft>
              <a:buNone/>
            </a:pPr>
            <a:endParaRPr sz="1800" dirty="0">
              <a:solidFill>
                <a:srgbClr val="3F3F3F"/>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8EED-DC71-FD49-A174-34D272CB75C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E65C80F-3820-7E42-932B-CD6F66217767}"/>
              </a:ext>
            </a:extLst>
          </p:cNvPr>
          <p:cNvSpPr>
            <a:spLocks noGrp="1"/>
          </p:cNvSpPr>
          <p:nvPr>
            <p:ph idx="1"/>
          </p:nvPr>
        </p:nvSpPr>
        <p:spPr>
          <a:xfrm>
            <a:off x="838200" y="2976562"/>
            <a:ext cx="10515600" cy="2874964"/>
          </a:xfrm>
        </p:spPr>
        <p:txBody>
          <a:bodyPr/>
          <a:lstStyle/>
          <a:p>
            <a:r>
              <a:rPr lang="en-US" dirty="0"/>
              <a:t>Predict the presence of WNV given a location, species with the weather condition</a:t>
            </a:r>
          </a:p>
          <a:p>
            <a:r>
              <a:rPr lang="en-US" dirty="0"/>
              <a:t>Determine if spraying help to mitigate the the epidemic in a cost-effective way</a:t>
            </a:r>
          </a:p>
        </p:txBody>
      </p:sp>
      <p:sp>
        <p:nvSpPr>
          <p:cNvPr id="4" name="Content Placeholder 2">
            <a:extLst>
              <a:ext uri="{FF2B5EF4-FFF2-40B4-BE49-F238E27FC236}">
                <a16:creationId xmlns:a16="http://schemas.microsoft.com/office/drawing/2014/main" id="{AFBCA38B-7195-9A4C-84A8-16C7F8306C81}"/>
              </a:ext>
            </a:extLst>
          </p:cNvPr>
          <p:cNvSpPr txBox="1">
            <a:spLocks/>
          </p:cNvSpPr>
          <p:nvPr/>
        </p:nvSpPr>
        <p:spPr>
          <a:xfrm>
            <a:off x="838200" y="15001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We are a team working for the Mayor of Chicago who is interested in predicting the area of Chicago that has high presence of WNV in order to take the appropriate mitigation measures</a:t>
            </a:r>
          </a:p>
        </p:txBody>
      </p:sp>
    </p:spTree>
    <p:extLst>
      <p:ext uri="{BB962C8B-B14F-4D97-AF65-F5344CB8AC3E}">
        <p14:creationId xmlns:p14="http://schemas.microsoft.com/office/powerpoint/2010/main" val="372784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CAB6-31DB-0545-A4C9-B6AEE1EFD96C}"/>
              </a:ext>
            </a:extLst>
          </p:cNvPr>
          <p:cNvSpPr>
            <a:spLocks noGrp="1"/>
          </p:cNvSpPr>
          <p:nvPr>
            <p:ph type="title"/>
          </p:nvPr>
        </p:nvSpPr>
        <p:spPr/>
        <p:txBody>
          <a:bodyPr/>
          <a:lstStyle/>
          <a:p>
            <a:r>
              <a:rPr lang="en-US" dirty="0"/>
              <a:t>EDA – Train dataset</a:t>
            </a:r>
          </a:p>
        </p:txBody>
      </p:sp>
      <p:pic>
        <p:nvPicPr>
          <p:cNvPr id="7" name="Content Placeholder 6">
            <a:extLst>
              <a:ext uri="{FF2B5EF4-FFF2-40B4-BE49-F238E27FC236}">
                <a16:creationId xmlns:a16="http://schemas.microsoft.com/office/drawing/2014/main" id="{A0255757-8DC6-824E-886C-DC9D9EDB7534}"/>
              </a:ext>
            </a:extLst>
          </p:cNvPr>
          <p:cNvPicPr>
            <a:picLocks noGrp="1" noChangeAspect="1"/>
          </p:cNvPicPr>
          <p:nvPr>
            <p:ph idx="1"/>
          </p:nvPr>
        </p:nvPicPr>
        <p:blipFill>
          <a:blip r:embed="rId3"/>
          <a:stretch>
            <a:fillRect/>
          </a:stretch>
        </p:blipFill>
        <p:spPr>
          <a:xfrm>
            <a:off x="972875" y="1426399"/>
            <a:ext cx="6487052" cy="5164901"/>
          </a:xfrm>
        </p:spPr>
      </p:pic>
      <p:sp>
        <p:nvSpPr>
          <p:cNvPr id="8" name="TextBox 7">
            <a:extLst>
              <a:ext uri="{FF2B5EF4-FFF2-40B4-BE49-F238E27FC236}">
                <a16:creationId xmlns:a16="http://schemas.microsoft.com/office/drawing/2014/main" id="{8AA849DD-B0F0-D148-AFCB-A6D39432E3C1}"/>
              </a:ext>
            </a:extLst>
          </p:cNvPr>
          <p:cNvSpPr txBox="1"/>
          <p:nvPr/>
        </p:nvSpPr>
        <p:spPr>
          <a:xfrm>
            <a:off x="7759700" y="2023299"/>
            <a:ext cx="3606800" cy="2031325"/>
          </a:xfrm>
          <a:prstGeom prst="rect">
            <a:avLst/>
          </a:prstGeom>
          <a:solidFill>
            <a:srgbClr val="00B050"/>
          </a:solidFill>
        </p:spPr>
        <p:txBody>
          <a:bodyPr wrap="square" rtlCol="0">
            <a:spAutoFit/>
          </a:bodyPr>
          <a:lstStyle/>
          <a:p>
            <a:pPr marL="285750" indent="-285750" algn="just">
              <a:buFont typeface="Courier New" panose="02070309020205020404" pitchFamily="49" charset="0"/>
              <a:buChar char="o"/>
            </a:pPr>
            <a:r>
              <a:rPr lang="en-US" dirty="0"/>
              <a:t>3 species contribute to the WNV</a:t>
            </a:r>
          </a:p>
          <a:p>
            <a:pPr marL="285750" indent="-285750" algn="just">
              <a:buFont typeface="Courier New" panose="02070309020205020404" pitchFamily="49" charset="0"/>
              <a:buChar char="o"/>
            </a:pPr>
            <a:r>
              <a:rPr lang="en-US" dirty="0"/>
              <a:t>Found out that there is another type of mosquito </a:t>
            </a:r>
            <a:r>
              <a:rPr lang="en-SG" dirty="0"/>
              <a:t>'UNSPECIFIED CULEX’ </a:t>
            </a:r>
            <a:r>
              <a:rPr lang="en-US" dirty="0"/>
              <a:t>in the Test data</a:t>
            </a:r>
          </a:p>
          <a:p>
            <a:pPr marL="285750" indent="-285750" algn="just">
              <a:buFont typeface="Courier New" panose="02070309020205020404" pitchFamily="49" charset="0"/>
              <a:buChar char="o"/>
            </a:pPr>
            <a:r>
              <a:rPr lang="en-US" dirty="0"/>
              <a:t>Might have negative impact if </a:t>
            </a:r>
            <a:r>
              <a:rPr lang="en-SG" dirty="0"/>
              <a:t>'UNSPECIFIED CULEX’ </a:t>
            </a:r>
            <a:r>
              <a:rPr lang="en-US" dirty="0"/>
              <a:t>is a positive carrier of WNV</a:t>
            </a:r>
          </a:p>
        </p:txBody>
      </p:sp>
    </p:spTree>
    <p:extLst>
      <p:ext uri="{BB962C8B-B14F-4D97-AF65-F5344CB8AC3E}">
        <p14:creationId xmlns:p14="http://schemas.microsoft.com/office/powerpoint/2010/main" val="82642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F64D-1E7A-1C42-88B7-B7C4A986C088}"/>
              </a:ext>
            </a:extLst>
          </p:cNvPr>
          <p:cNvSpPr>
            <a:spLocks noGrp="1"/>
          </p:cNvSpPr>
          <p:nvPr>
            <p:ph type="title"/>
          </p:nvPr>
        </p:nvSpPr>
        <p:spPr/>
        <p:txBody>
          <a:bodyPr/>
          <a:lstStyle/>
          <a:p>
            <a:r>
              <a:rPr lang="en-US" dirty="0"/>
              <a:t>EDA – Train dataset Data Imbalance</a:t>
            </a:r>
          </a:p>
        </p:txBody>
      </p:sp>
      <p:pic>
        <p:nvPicPr>
          <p:cNvPr id="9" name="Content Placeholder 8">
            <a:extLst>
              <a:ext uri="{FF2B5EF4-FFF2-40B4-BE49-F238E27FC236}">
                <a16:creationId xmlns:a16="http://schemas.microsoft.com/office/drawing/2014/main" id="{E2734C0F-5912-2B4D-BBDE-96E11F9C3384}"/>
              </a:ext>
            </a:extLst>
          </p:cNvPr>
          <p:cNvPicPr>
            <a:picLocks noGrp="1" noChangeAspect="1"/>
          </p:cNvPicPr>
          <p:nvPr>
            <p:ph idx="1"/>
          </p:nvPr>
        </p:nvPicPr>
        <p:blipFill>
          <a:blip r:embed="rId3"/>
          <a:stretch>
            <a:fillRect/>
          </a:stretch>
        </p:blipFill>
        <p:spPr>
          <a:xfrm>
            <a:off x="1268169" y="1825625"/>
            <a:ext cx="6379061" cy="4351338"/>
          </a:xfrm>
        </p:spPr>
      </p:pic>
      <p:sp>
        <p:nvSpPr>
          <p:cNvPr id="10" name="TextBox 9">
            <a:extLst>
              <a:ext uri="{FF2B5EF4-FFF2-40B4-BE49-F238E27FC236}">
                <a16:creationId xmlns:a16="http://schemas.microsoft.com/office/drawing/2014/main" id="{AF0A59D9-43B7-5840-BBAB-A3F22CAE12C5}"/>
              </a:ext>
            </a:extLst>
          </p:cNvPr>
          <p:cNvSpPr txBox="1"/>
          <p:nvPr/>
        </p:nvSpPr>
        <p:spPr>
          <a:xfrm>
            <a:off x="7975600" y="2696399"/>
            <a:ext cx="3606800" cy="2031325"/>
          </a:xfrm>
          <a:prstGeom prst="rect">
            <a:avLst/>
          </a:prstGeom>
          <a:solidFill>
            <a:srgbClr val="00B050"/>
          </a:solidFill>
        </p:spPr>
        <p:txBody>
          <a:bodyPr wrap="square" rtlCol="0">
            <a:spAutoFit/>
          </a:bodyPr>
          <a:lstStyle/>
          <a:p>
            <a:pPr marL="285750" indent="-285750" algn="just">
              <a:buFont typeface="Courier New" panose="02070309020205020404" pitchFamily="49" charset="0"/>
              <a:buChar char="o"/>
            </a:pPr>
            <a:r>
              <a:rPr lang="en-US" dirty="0"/>
              <a:t>Imbalance train dataset with &gt;90% of the data having absence of WNV</a:t>
            </a:r>
          </a:p>
          <a:p>
            <a:pPr marL="285750" indent="-285750" algn="just">
              <a:buFont typeface="Courier New" panose="02070309020205020404" pitchFamily="49" charset="0"/>
              <a:buChar char="o"/>
            </a:pPr>
            <a:r>
              <a:rPr lang="en-US" dirty="0"/>
              <a:t>Oversample the dataset using SMOTENC</a:t>
            </a:r>
          </a:p>
          <a:p>
            <a:pPr marL="285750" indent="-285750" algn="just">
              <a:buFont typeface="Courier New" panose="02070309020205020404" pitchFamily="49" charset="0"/>
              <a:buChar char="o"/>
            </a:pPr>
            <a:r>
              <a:rPr lang="en-US" dirty="0"/>
              <a:t>Mixture of continuous and categorical features</a:t>
            </a:r>
          </a:p>
        </p:txBody>
      </p:sp>
    </p:spTree>
    <p:extLst>
      <p:ext uri="{BB962C8B-B14F-4D97-AF65-F5344CB8AC3E}">
        <p14:creationId xmlns:p14="http://schemas.microsoft.com/office/powerpoint/2010/main" val="387564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6F7CFBE7-5D32-4B4D-A342-D6C2F11EF725}"/>
              </a:ext>
            </a:extLst>
          </p:cNvPr>
          <p:cNvPicPr>
            <a:picLocks noGrp="1" noChangeAspect="1"/>
          </p:cNvPicPr>
          <p:nvPr>
            <p:ph idx="1"/>
          </p:nvPr>
        </p:nvPicPr>
        <p:blipFill>
          <a:blip r:embed="rId3"/>
          <a:stretch>
            <a:fillRect/>
          </a:stretch>
        </p:blipFill>
        <p:spPr>
          <a:xfrm>
            <a:off x="2571334" y="1825625"/>
            <a:ext cx="7049332" cy="4351338"/>
          </a:xfrm>
        </p:spPr>
      </p:pic>
      <p:sp>
        <p:nvSpPr>
          <p:cNvPr id="2" name="Title 1">
            <a:extLst>
              <a:ext uri="{FF2B5EF4-FFF2-40B4-BE49-F238E27FC236}">
                <a16:creationId xmlns:a16="http://schemas.microsoft.com/office/drawing/2014/main" id="{7DDD0228-E309-EF42-ACEE-2A9A6FFE42E8}"/>
              </a:ext>
            </a:extLst>
          </p:cNvPr>
          <p:cNvSpPr>
            <a:spLocks noGrp="1"/>
          </p:cNvSpPr>
          <p:nvPr>
            <p:ph type="title"/>
          </p:nvPr>
        </p:nvSpPr>
        <p:spPr/>
        <p:txBody>
          <a:bodyPr/>
          <a:lstStyle/>
          <a:p>
            <a:r>
              <a:rPr lang="en-US" dirty="0"/>
              <a:t>EDA – Spray vs </a:t>
            </a:r>
            <a:r>
              <a:rPr lang="en-US" dirty="0" err="1"/>
              <a:t>WnvPresent</a:t>
            </a:r>
            <a:endParaRPr lang="en-US" dirty="0"/>
          </a:p>
        </p:txBody>
      </p:sp>
      <p:sp>
        <p:nvSpPr>
          <p:cNvPr id="17" name="TextBox 16">
            <a:extLst>
              <a:ext uri="{FF2B5EF4-FFF2-40B4-BE49-F238E27FC236}">
                <a16:creationId xmlns:a16="http://schemas.microsoft.com/office/drawing/2014/main" id="{32B5B2B3-B4DE-6142-9CC4-06EE0CAADC8C}"/>
              </a:ext>
            </a:extLst>
          </p:cNvPr>
          <p:cNvSpPr txBox="1"/>
          <p:nvPr/>
        </p:nvSpPr>
        <p:spPr>
          <a:xfrm>
            <a:off x="3580973" y="1516361"/>
            <a:ext cx="2781300" cy="369332"/>
          </a:xfrm>
          <a:prstGeom prst="rect">
            <a:avLst/>
          </a:prstGeom>
          <a:noFill/>
        </p:spPr>
        <p:txBody>
          <a:bodyPr wrap="square" rtlCol="0">
            <a:spAutoFit/>
          </a:bodyPr>
          <a:lstStyle/>
          <a:p>
            <a:r>
              <a:rPr lang="en-US" dirty="0"/>
              <a:t>Location of </a:t>
            </a:r>
            <a:r>
              <a:rPr lang="en-US" dirty="0" err="1"/>
              <a:t>Wnv</a:t>
            </a:r>
            <a:r>
              <a:rPr lang="en-US" dirty="0"/>
              <a:t> </a:t>
            </a:r>
          </a:p>
        </p:txBody>
      </p:sp>
      <p:sp>
        <p:nvSpPr>
          <p:cNvPr id="18" name="TextBox 17">
            <a:extLst>
              <a:ext uri="{FF2B5EF4-FFF2-40B4-BE49-F238E27FC236}">
                <a16:creationId xmlns:a16="http://schemas.microsoft.com/office/drawing/2014/main" id="{E32B5FA0-517A-A945-9AFF-59D85EFF7CF3}"/>
              </a:ext>
            </a:extLst>
          </p:cNvPr>
          <p:cNvSpPr txBox="1"/>
          <p:nvPr/>
        </p:nvSpPr>
        <p:spPr>
          <a:xfrm>
            <a:off x="6839366" y="1456293"/>
            <a:ext cx="2781300" cy="369332"/>
          </a:xfrm>
          <a:prstGeom prst="rect">
            <a:avLst/>
          </a:prstGeom>
          <a:noFill/>
        </p:spPr>
        <p:txBody>
          <a:bodyPr wrap="square" rtlCol="0">
            <a:spAutoFit/>
          </a:bodyPr>
          <a:lstStyle/>
          <a:p>
            <a:r>
              <a:rPr lang="en-US" dirty="0"/>
              <a:t>Location of Spraying </a:t>
            </a:r>
          </a:p>
        </p:txBody>
      </p:sp>
    </p:spTree>
    <p:extLst>
      <p:ext uri="{BB962C8B-B14F-4D97-AF65-F5344CB8AC3E}">
        <p14:creationId xmlns:p14="http://schemas.microsoft.com/office/powerpoint/2010/main" val="79742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6F7CFBE7-5D32-4B4D-A342-D6C2F11EF725}"/>
              </a:ext>
            </a:extLst>
          </p:cNvPr>
          <p:cNvPicPr>
            <a:picLocks noGrp="1" noChangeAspect="1"/>
          </p:cNvPicPr>
          <p:nvPr>
            <p:ph idx="1"/>
          </p:nvPr>
        </p:nvPicPr>
        <p:blipFill>
          <a:blip r:embed="rId2"/>
          <a:stretch>
            <a:fillRect/>
          </a:stretch>
        </p:blipFill>
        <p:spPr>
          <a:xfrm>
            <a:off x="2571334" y="1825625"/>
            <a:ext cx="7049332" cy="4351338"/>
          </a:xfrm>
        </p:spPr>
      </p:pic>
      <p:sp>
        <p:nvSpPr>
          <p:cNvPr id="2" name="Title 1">
            <a:extLst>
              <a:ext uri="{FF2B5EF4-FFF2-40B4-BE49-F238E27FC236}">
                <a16:creationId xmlns:a16="http://schemas.microsoft.com/office/drawing/2014/main" id="{7DDD0228-E309-EF42-ACEE-2A9A6FFE42E8}"/>
              </a:ext>
            </a:extLst>
          </p:cNvPr>
          <p:cNvSpPr>
            <a:spLocks noGrp="1"/>
          </p:cNvSpPr>
          <p:nvPr>
            <p:ph type="title"/>
          </p:nvPr>
        </p:nvSpPr>
        <p:spPr/>
        <p:txBody>
          <a:bodyPr/>
          <a:lstStyle/>
          <a:p>
            <a:r>
              <a:rPr lang="en-US" dirty="0"/>
              <a:t>EDA – Spray vs </a:t>
            </a:r>
            <a:r>
              <a:rPr lang="en-US" dirty="0" err="1"/>
              <a:t>WnvPresent</a:t>
            </a:r>
            <a:endParaRPr lang="en-US" dirty="0"/>
          </a:p>
        </p:txBody>
      </p:sp>
      <p:sp>
        <p:nvSpPr>
          <p:cNvPr id="6" name="Oval 5">
            <a:extLst>
              <a:ext uri="{FF2B5EF4-FFF2-40B4-BE49-F238E27FC236}">
                <a16:creationId xmlns:a16="http://schemas.microsoft.com/office/drawing/2014/main" id="{A0CB6FBC-36E8-504F-BE6B-F9CDB9D1AF3F}"/>
              </a:ext>
            </a:extLst>
          </p:cNvPr>
          <p:cNvSpPr/>
          <p:nvPr/>
        </p:nvSpPr>
        <p:spPr>
          <a:xfrm>
            <a:off x="4396456" y="4255436"/>
            <a:ext cx="437745"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B80B53D-575F-584D-9D76-504284F1A9F5}"/>
              </a:ext>
            </a:extLst>
          </p:cNvPr>
          <p:cNvSpPr/>
          <p:nvPr/>
        </p:nvSpPr>
        <p:spPr>
          <a:xfrm>
            <a:off x="4911427" y="4650019"/>
            <a:ext cx="5581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08DB35-1F28-8342-A722-66E2196512A5}"/>
              </a:ext>
            </a:extLst>
          </p:cNvPr>
          <p:cNvSpPr/>
          <p:nvPr/>
        </p:nvSpPr>
        <p:spPr>
          <a:xfrm rot="2029646">
            <a:off x="3537171" y="2998949"/>
            <a:ext cx="11673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CD62F-1B0E-4143-990E-4F8228ECCB83}"/>
              </a:ext>
            </a:extLst>
          </p:cNvPr>
          <p:cNvSpPr/>
          <p:nvPr/>
        </p:nvSpPr>
        <p:spPr>
          <a:xfrm>
            <a:off x="4696778" y="2654217"/>
            <a:ext cx="27484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75EC09-F809-A344-AEA6-750F51E0A614}"/>
              </a:ext>
            </a:extLst>
          </p:cNvPr>
          <p:cNvSpPr/>
          <p:nvPr/>
        </p:nvSpPr>
        <p:spPr>
          <a:xfrm>
            <a:off x="3999046" y="2567900"/>
            <a:ext cx="38750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2B5B2B3-B4DE-6142-9CC4-06EE0CAADC8C}"/>
              </a:ext>
            </a:extLst>
          </p:cNvPr>
          <p:cNvSpPr txBox="1"/>
          <p:nvPr/>
        </p:nvSpPr>
        <p:spPr>
          <a:xfrm>
            <a:off x="3580973" y="1516361"/>
            <a:ext cx="2781300" cy="369332"/>
          </a:xfrm>
          <a:prstGeom prst="rect">
            <a:avLst/>
          </a:prstGeom>
          <a:noFill/>
        </p:spPr>
        <p:txBody>
          <a:bodyPr wrap="square" rtlCol="0">
            <a:spAutoFit/>
          </a:bodyPr>
          <a:lstStyle/>
          <a:p>
            <a:r>
              <a:rPr lang="en-US" dirty="0"/>
              <a:t>Location of </a:t>
            </a:r>
            <a:r>
              <a:rPr lang="en-US" dirty="0" err="1"/>
              <a:t>Wnv</a:t>
            </a:r>
            <a:r>
              <a:rPr lang="en-US" dirty="0"/>
              <a:t> </a:t>
            </a:r>
          </a:p>
        </p:txBody>
      </p:sp>
      <p:sp>
        <p:nvSpPr>
          <p:cNvPr id="18" name="TextBox 17">
            <a:extLst>
              <a:ext uri="{FF2B5EF4-FFF2-40B4-BE49-F238E27FC236}">
                <a16:creationId xmlns:a16="http://schemas.microsoft.com/office/drawing/2014/main" id="{E32B5FA0-517A-A945-9AFF-59D85EFF7CF3}"/>
              </a:ext>
            </a:extLst>
          </p:cNvPr>
          <p:cNvSpPr txBox="1"/>
          <p:nvPr/>
        </p:nvSpPr>
        <p:spPr>
          <a:xfrm>
            <a:off x="6839366" y="1456293"/>
            <a:ext cx="2781300" cy="369332"/>
          </a:xfrm>
          <a:prstGeom prst="rect">
            <a:avLst/>
          </a:prstGeom>
          <a:noFill/>
        </p:spPr>
        <p:txBody>
          <a:bodyPr wrap="square" rtlCol="0">
            <a:spAutoFit/>
          </a:bodyPr>
          <a:lstStyle/>
          <a:p>
            <a:r>
              <a:rPr lang="en-US" dirty="0"/>
              <a:t>Location of Spraying </a:t>
            </a:r>
          </a:p>
        </p:txBody>
      </p:sp>
    </p:spTree>
    <p:extLst>
      <p:ext uri="{BB962C8B-B14F-4D97-AF65-F5344CB8AC3E}">
        <p14:creationId xmlns:p14="http://schemas.microsoft.com/office/powerpoint/2010/main" val="147086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6F7CFBE7-5D32-4B4D-A342-D6C2F11EF725}"/>
              </a:ext>
            </a:extLst>
          </p:cNvPr>
          <p:cNvPicPr>
            <a:picLocks noGrp="1" noChangeAspect="1"/>
          </p:cNvPicPr>
          <p:nvPr>
            <p:ph idx="1"/>
          </p:nvPr>
        </p:nvPicPr>
        <p:blipFill>
          <a:blip r:embed="rId2"/>
          <a:stretch>
            <a:fillRect/>
          </a:stretch>
        </p:blipFill>
        <p:spPr>
          <a:xfrm>
            <a:off x="2571334" y="1825625"/>
            <a:ext cx="7049332" cy="4351338"/>
          </a:xfrm>
        </p:spPr>
      </p:pic>
      <p:sp>
        <p:nvSpPr>
          <p:cNvPr id="2" name="Title 1">
            <a:extLst>
              <a:ext uri="{FF2B5EF4-FFF2-40B4-BE49-F238E27FC236}">
                <a16:creationId xmlns:a16="http://schemas.microsoft.com/office/drawing/2014/main" id="{7DDD0228-E309-EF42-ACEE-2A9A6FFE42E8}"/>
              </a:ext>
            </a:extLst>
          </p:cNvPr>
          <p:cNvSpPr>
            <a:spLocks noGrp="1"/>
          </p:cNvSpPr>
          <p:nvPr>
            <p:ph type="title"/>
          </p:nvPr>
        </p:nvSpPr>
        <p:spPr/>
        <p:txBody>
          <a:bodyPr/>
          <a:lstStyle/>
          <a:p>
            <a:r>
              <a:rPr lang="en-US" dirty="0"/>
              <a:t>EDA – Spray vs </a:t>
            </a:r>
            <a:r>
              <a:rPr lang="en-US" dirty="0" err="1"/>
              <a:t>WnvPresent</a:t>
            </a:r>
            <a:endParaRPr lang="en-US" dirty="0"/>
          </a:p>
        </p:txBody>
      </p:sp>
      <p:sp>
        <p:nvSpPr>
          <p:cNvPr id="6" name="Oval 5">
            <a:extLst>
              <a:ext uri="{FF2B5EF4-FFF2-40B4-BE49-F238E27FC236}">
                <a16:creationId xmlns:a16="http://schemas.microsoft.com/office/drawing/2014/main" id="{A0CB6FBC-36E8-504F-BE6B-F9CDB9D1AF3F}"/>
              </a:ext>
            </a:extLst>
          </p:cNvPr>
          <p:cNvSpPr/>
          <p:nvPr/>
        </p:nvSpPr>
        <p:spPr>
          <a:xfrm>
            <a:off x="4396456" y="4255436"/>
            <a:ext cx="437745"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B80B53D-575F-584D-9D76-504284F1A9F5}"/>
              </a:ext>
            </a:extLst>
          </p:cNvPr>
          <p:cNvSpPr/>
          <p:nvPr/>
        </p:nvSpPr>
        <p:spPr>
          <a:xfrm>
            <a:off x="4911427" y="4650019"/>
            <a:ext cx="5581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08DB35-1F28-8342-A722-66E2196512A5}"/>
              </a:ext>
            </a:extLst>
          </p:cNvPr>
          <p:cNvSpPr/>
          <p:nvPr/>
        </p:nvSpPr>
        <p:spPr>
          <a:xfrm rot="2029646">
            <a:off x="3537171" y="2998949"/>
            <a:ext cx="1167354" cy="340468"/>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CD62F-1B0E-4143-990E-4F8228ECCB83}"/>
              </a:ext>
            </a:extLst>
          </p:cNvPr>
          <p:cNvSpPr/>
          <p:nvPr/>
        </p:nvSpPr>
        <p:spPr>
          <a:xfrm>
            <a:off x="4696778" y="2654217"/>
            <a:ext cx="27484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75EC09-F809-A344-AEA6-750F51E0A614}"/>
              </a:ext>
            </a:extLst>
          </p:cNvPr>
          <p:cNvSpPr/>
          <p:nvPr/>
        </p:nvSpPr>
        <p:spPr>
          <a:xfrm>
            <a:off x="3999046" y="2567900"/>
            <a:ext cx="387505" cy="273917"/>
          </a:xfrm>
          <a:prstGeom prst="ellipse">
            <a:avLst/>
          </a:prstGeom>
          <a:solidFill>
            <a:srgbClr val="00B050">
              <a:alpha val="4835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2B5B2B3-B4DE-6142-9CC4-06EE0CAADC8C}"/>
              </a:ext>
            </a:extLst>
          </p:cNvPr>
          <p:cNvSpPr txBox="1"/>
          <p:nvPr/>
        </p:nvSpPr>
        <p:spPr>
          <a:xfrm>
            <a:off x="3580973" y="1516361"/>
            <a:ext cx="2781300" cy="369332"/>
          </a:xfrm>
          <a:prstGeom prst="rect">
            <a:avLst/>
          </a:prstGeom>
          <a:noFill/>
        </p:spPr>
        <p:txBody>
          <a:bodyPr wrap="square" rtlCol="0">
            <a:spAutoFit/>
          </a:bodyPr>
          <a:lstStyle/>
          <a:p>
            <a:r>
              <a:rPr lang="en-US" dirty="0"/>
              <a:t>Location of </a:t>
            </a:r>
            <a:r>
              <a:rPr lang="en-US" dirty="0" err="1"/>
              <a:t>Wnv</a:t>
            </a:r>
            <a:r>
              <a:rPr lang="en-US" dirty="0"/>
              <a:t> </a:t>
            </a:r>
          </a:p>
        </p:txBody>
      </p:sp>
      <p:sp>
        <p:nvSpPr>
          <p:cNvPr id="18" name="TextBox 17">
            <a:extLst>
              <a:ext uri="{FF2B5EF4-FFF2-40B4-BE49-F238E27FC236}">
                <a16:creationId xmlns:a16="http://schemas.microsoft.com/office/drawing/2014/main" id="{E32B5FA0-517A-A945-9AFF-59D85EFF7CF3}"/>
              </a:ext>
            </a:extLst>
          </p:cNvPr>
          <p:cNvSpPr txBox="1"/>
          <p:nvPr/>
        </p:nvSpPr>
        <p:spPr>
          <a:xfrm>
            <a:off x="6839366" y="1456293"/>
            <a:ext cx="2781300" cy="369332"/>
          </a:xfrm>
          <a:prstGeom prst="rect">
            <a:avLst/>
          </a:prstGeom>
          <a:noFill/>
        </p:spPr>
        <p:txBody>
          <a:bodyPr wrap="square" rtlCol="0">
            <a:spAutoFit/>
          </a:bodyPr>
          <a:lstStyle/>
          <a:p>
            <a:r>
              <a:rPr lang="en-US" dirty="0"/>
              <a:t>Location of Spraying </a:t>
            </a:r>
          </a:p>
        </p:txBody>
      </p:sp>
      <p:sp>
        <p:nvSpPr>
          <p:cNvPr id="11" name="TextBox 10">
            <a:extLst>
              <a:ext uri="{FF2B5EF4-FFF2-40B4-BE49-F238E27FC236}">
                <a16:creationId xmlns:a16="http://schemas.microsoft.com/office/drawing/2014/main" id="{83BEAF68-CDEC-6B40-A3A5-5542F2A6E922}"/>
              </a:ext>
            </a:extLst>
          </p:cNvPr>
          <p:cNvSpPr txBox="1"/>
          <p:nvPr/>
        </p:nvSpPr>
        <p:spPr>
          <a:xfrm>
            <a:off x="2872995" y="6009254"/>
            <a:ext cx="8089900" cy="707886"/>
          </a:xfrm>
          <a:prstGeom prst="rect">
            <a:avLst/>
          </a:prstGeom>
          <a:noFill/>
        </p:spPr>
        <p:txBody>
          <a:bodyPr wrap="square" rtlCol="0">
            <a:spAutoFit/>
          </a:bodyPr>
          <a:lstStyle/>
          <a:p>
            <a:r>
              <a:rPr lang="en-US" sz="4000" b="1" dirty="0"/>
              <a:t>SPRAYING DOES NOT HELP!!!!</a:t>
            </a:r>
          </a:p>
        </p:txBody>
      </p:sp>
    </p:spTree>
    <p:extLst>
      <p:ext uri="{BB962C8B-B14F-4D97-AF65-F5344CB8AC3E}">
        <p14:creationId xmlns:p14="http://schemas.microsoft.com/office/powerpoint/2010/main" val="17757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FA4C57-413F-2B47-BC50-EE71FB981F98}"/>
              </a:ext>
            </a:extLst>
          </p:cNvPr>
          <p:cNvSpPr>
            <a:spLocks noGrp="1"/>
          </p:cNvSpPr>
          <p:nvPr>
            <p:ph type="title"/>
          </p:nvPr>
        </p:nvSpPr>
        <p:spPr>
          <a:xfrm>
            <a:off x="1137034" y="609600"/>
            <a:ext cx="6881026" cy="1322887"/>
          </a:xfrm>
        </p:spPr>
        <p:txBody>
          <a:bodyPr>
            <a:normAutofit/>
          </a:bodyPr>
          <a:lstStyle/>
          <a:p>
            <a:r>
              <a:rPr lang="en-US" dirty="0"/>
              <a:t>Modeling Assumptions</a:t>
            </a:r>
            <a:endParaRPr lang="en-GB" dirty="0"/>
          </a:p>
        </p:txBody>
      </p:sp>
      <p:sp>
        <p:nvSpPr>
          <p:cNvPr id="5" name="Content Placeholder 4">
            <a:extLst>
              <a:ext uri="{FF2B5EF4-FFF2-40B4-BE49-F238E27FC236}">
                <a16:creationId xmlns:a16="http://schemas.microsoft.com/office/drawing/2014/main" id="{E9F4097D-BB95-7947-9E4D-3A8D69BA8CAE}"/>
              </a:ext>
            </a:extLst>
          </p:cNvPr>
          <p:cNvSpPr>
            <a:spLocks noGrp="1"/>
          </p:cNvSpPr>
          <p:nvPr>
            <p:ph idx="1"/>
          </p:nvPr>
        </p:nvSpPr>
        <p:spPr>
          <a:xfrm>
            <a:off x="1137034" y="2194102"/>
            <a:ext cx="6573951" cy="3908585"/>
          </a:xfrm>
        </p:spPr>
        <p:txBody>
          <a:bodyPr>
            <a:normAutofit fontScale="92500" lnSpcReduction="10000"/>
          </a:bodyPr>
          <a:lstStyle/>
          <a:p>
            <a:pPr marL="285750" indent="-285750"/>
            <a:r>
              <a:rPr lang="en-US" sz="2000" dirty="0"/>
              <a:t>Species: 3 out of 7 are historically WNV-positive</a:t>
            </a:r>
          </a:p>
          <a:p>
            <a:pPr marL="285750" indent="-285750"/>
            <a:r>
              <a:rPr lang="en-US" sz="2000" dirty="0"/>
              <a:t>Trap ID: Not all traps are equal (e.g. T115)</a:t>
            </a:r>
          </a:p>
          <a:p>
            <a:pPr marL="285750" indent="-285750"/>
            <a:r>
              <a:rPr lang="en-US" sz="2000" dirty="0"/>
              <a:t>Longitude and latitude: Areas towards the east seem to be less prone to WNV</a:t>
            </a:r>
          </a:p>
          <a:p>
            <a:pPr marL="285750" indent="-285750"/>
            <a:r>
              <a:rPr lang="en-US" sz="2000" dirty="0"/>
              <a:t>Weather-related features:  Temperature, Dew Point, Wet Bulb, Total Precipitation </a:t>
            </a:r>
          </a:p>
          <a:p>
            <a:pPr lvl="1"/>
            <a:r>
              <a:rPr lang="en-GB" sz="2000" dirty="0"/>
              <a:t>Our research shows that mosquitoes have a life cycle of 7 days</a:t>
            </a:r>
          </a:p>
          <a:p>
            <a:pPr lvl="1"/>
            <a:r>
              <a:rPr lang="en-GB" sz="2000" dirty="0"/>
              <a:t>Any effect on mosquito-breeding due to changes in weather might be seen only a few days later</a:t>
            </a:r>
          </a:p>
          <a:p>
            <a:pPr lvl="1"/>
            <a:r>
              <a:rPr lang="en-GB" sz="2000" dirty="0"/>
              <a:t>Weather variables lagged by up to 7 days</a:t>
            </a:r>
          </a:p>
          <a:p>
            <a:r>
              <a:rPr lang="en-GB" sz="2000" dirty="0"/>
              <a:t>Month and week of the year: August seems to be most prone to WNV, followed by September </a:t>
            </a:r>
            <a:r>
              <a:rPr lang="en-GB" sz="2400" dirty="0"/>
              <a:t>	</a:t>
            </a:r>
          </a:p>
          <a:p>
            <a:pPr lvl="1"/>
            <a:endParaRPr lang="en-GB" sz="2000" dirty="0"/>
          </a:p>
        </p:txBody>
      </p:sp>
      <p:pic>
        <p:nvPicPr>
          <p:cNvPr id="13" name="Picture 12" descr="Diagram&#10;&#10;Description automatically generated">
            <a:extLst>
              <a:ext uri="{FF2B5EF4-FFF2-40B4-BE49-F238E27FC236}">
                <a16:creationId xmlns:a16="http://schemas.microsoft.com/office/drawing/2014/main" id="{CE8FCF06-8183-5144-AF8D-51AB5E31FE82}"/>
              </a:ext>
            </a:extLst>
          </p:cNvPr>
          <p:cNvPicPr>
            <a:picLocks noChangeAspect="1"/>
          </p:cNvPicPr>
          <p:nvPr/>
        </p:nvPicPr>
        <p:blipFill>
          <a:blip r:embed="rId2"/>
          <a:stretch>
            <a:fillRect/>
          </a:stretch>
        </p:blipFill>
        <p:spPr>
          <a:xfrm>
            <a:off x="8795981" y="2110142"/>
            <a:ext cx="2906973" cy="2667147"/>
          </a:xfrm>
          <a:prstGeom prst="rect">
            <a:avLst/>
          </a:prstGeom>
        </p:spPr>
      </p:pic>
    </p:spTree>
    <p:extLst>
      <p:ext uri="{BB962C8B-B14F-4D97-AF65-F5344CB8AC3E}">
        <p14:creationId xmlns:p14="http://schemas.microsoft.com/office/powerpoint/2010/main" val="1683031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1564</TotalTime>
  <Words>1754</Words>
  <Application>Microsoft Macintosh PowerPoint</Application>
  <PresentationFormat>Widescreen</PresentationFormat>
  <Paragraphs>196</Paragraphs>
  <Slides>21</Slides>
  <Notes>8</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Quattrocento Sans</vt:lpstr>
      <vt:lpstr>Arial</vt:lpstr>
      <vt:lpstr>Calibri</vt:lpstr>
      <vt:lpstr>Calibri Light</vt:lpstr>
      <vt:lpstr>Century Gothic</vt:lpstr>
      <vt:lpstr>Courier New</vt:lpstr>
      <vt:lpstr>Office Theme</vt:lpstr>
      <vt:lpstr>DSI24 Project 4: West Nile Virus</vt:lpstr>
      <vt:lpstr>Agenda</vt:lpstr>
      <vt:lpstr>Problem Statement</vt:lpstr>
      <vt:lpstr>EDA – Train dataset</vt:lpstr>
      <vt:lpstr>EDA – Train dataset Data Imbalance</vt:lpstr>
      <vt:lpstr>EDA – Spray vs WnvPresent</vt:lpstr>
      <vt:lpstr>EDA – Spray vs WnvPresent</vt:lpstr>
      <vt:lpstr>EDA – Spray vs WnvPresent</vt:lpstr>
      <vt:lpstr>Modeling Assumptions</vt:lpstr>
      <vt:lpstr>Results</vt:lpstr>
      <vt:lpstr>PowerPoint Presentation</vt:lpstr>
      <vt:lpstr>Features of Importance</vt:lpstr>
      <vt:lpstr>Model Selection: Not just AUC_ROC</vt:lpstr>
      <vt:lpstr>Cost-Benefit Analysis</vt:lpstr>
      <vt:lpstr>Effects of Spraying on Mosquitos Numbers</vt:lpstr>
      <vt:lpstr>Recommendation &amp; Conclusion</vt:lpstr>
      <vt:lpstr>Model Selection: Not just AUC_ROC</vt:lpstr>
      <vt:lpstr>Features of Importance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DSI24 Project 2</dc:title>
  <dc:creator>LEOW, Kah Shin (Quantedge)</dc:creator>
  <cp:lastModifiedBy>Microsoft Office User</cp:lastModifiedBy>
  <cp:revision>21</cp:revision>
  <dcterms:created xsi:type="dcterms:W3CDTF">2021-09-19T07:27:26Z</dcterms:created>
  <dcterms:modified xsi:type="dcterms:W3CDTF">2021-10-18T03:58:14Z</dcterms:modified>
</cp:coreProperties>
</file>