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64" r:id="rId6"/>
    <p:sldId id="266" r:id="rId7"/>
    <p:sldId id="262" r:id="rId8"/>
    <p:sldId id="261" r:id="rId9"/>
    <p:sldId id="265"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187" autoAdjust="0"/>
  </p:normalViewPr>
  <p:slideViewPr>
    <p:cSldViewPr snapToGrid="0">
      <p:cViewPr varScale="1">
        <p:scale>
          <a:sx n="101" d="100"/>
          <a:sy n="101" d="100"/>
        </p:scale>
        <p:origin x="9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4A9A1-1ABB-4EDF-8F12-06C7846DA3AA}" type="datetimeFigureOut">
              <a:rPr lang="en-US" smtClean="0"/>
              <a:t>03-Sep-21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E4720-B93E-406E-B958-1900E3A64788}" type="slidenum">
              <a:rPr lang="en-US" smtClean="0"/>
              <a:t>‹#›</a:t>
            </a:fld>
            <a:endParaRPr lang="en-US"/>
          </a:p>
        </p:txBody>
      </p:sp>
    </p:spTree>
    <p:extLst>
      <p:ext uri="{BB962C8B-B14F-4D97-AF65-F5344CB8AC3E}">
        <p14:creationId xmlns:p14="http://schemas.microsoft.com/office/powerpoint/2010/main" val="172574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3BB6-B84C-4BB2-AB1A-4F3E35762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CC3B9-A524-47F4-893B-34CBB4C17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386E1B-0C02-4E34-AD08-8C7976F83C1E}"/>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5" name="Footer Placeholder 4">
            <a:extLst>
              <a:ext uri="{FF2B5EF4-FFF2-40B4-BE49-F238E27FC236}">
                <a16:creationId xmlns:a16="http://schemas.microsoft.com/office/drawing/2014/main" id="{884036A5-2EA6-41B2-A029-C309AD20F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A642D-E4B2-499C-877D-EA145CF38DD5}"/>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325071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EC0A-13FA-4685-9373-453C46328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12E928-1D91-4FA2-BDBE-0D860E351D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4F629-4B3C-48ED-848D-EDF2D073A069}"/>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5" name="Footer Placeholder 4">
            <a:extLst>
              <a:ext uri="{FF2B5EF4-FFF2-40B4-BE49-F238E27FC236}">
                <a16:creationId xmlns:a16="http://schemas.microsoft.com/office/drawing/2014/main" id="{A0110844-5587-483B-A2D7-6C5E98745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7C221-EBC8-4F21-95B3-33367B3AC5C5}"/>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37395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38196-47D5-4EC6-95FB-0B15960AD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987B62-0F1D-411D-8CCC-B297BF14BC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07276-B74A-4EC1-A883-B90DCE3EEB41}"/>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5" name="Footer Placeholder 4">
            <a:extLst>
              <a:ext uri="{FF2B5EF4-FFF2-40B4-BE49-F238E27FC236}">
                <a16:creationId xmlns:a16="http://schemas.microsoft.com/office/drawing/2014/main" id="{DCE74D0F-B327-44E4-A000-7193C2FA9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5D633-5AD3-4181-9FF1-B2CF0E164ACD}"/>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171099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5555-C7A9-438F-9EA8-3B386A787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F29B2-8848-4A1B-AB8F-1D1D775728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C62B25-9FFB-4A1A-B7DC-3A07FC1C2F36}"/>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5" name="Footer Placeholder 4">
            <a:extLst>
              <a:ext uri="{FF2B5EF4-FFF2-40B4-BE49-F238E27FC236}">
                <a16:creationId xmlns:a16="http://schemas.microsoft.com/office/drawing/2014/main" id="{0F0413E2-EE01-40D2-A8A8-5726F06A0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3AD7E-A1BF-4656-9E6D-415B0E5035EE}"/>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65487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D4B5-C666-4877-8345-ED9C9CAA7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8FC82A-EC46-4FA7-B64A-A1A91C71A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9FE15-4031-4F33-ACEE-F7B303FB802E}"/>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5" name="Footer Placeholder 4">
            <a:extLst>
              <a:ext uri="{FF2B5EF4-FFF2-40B4-BE49-F238E27FC236}">
                <a16:creationId xmlns:a16="http://schemas.microsoft.com/office/drawing/2014/main" id="{6ACEB2BA-B6F7-464D-85C9-C33F01D62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517D6-2F07-4442-B1EE-911E1CD3A204}"/>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17707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CABD-D4A6-4BDB-94B5-1E4C632DF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E55D6-C5AF-456F-B1CF-C2390B4DA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D22D5-1686-456F-87B4-78E2473DDD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10E1DF-6051-4812-B9A0-A50DD5E706C6}"/>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6" name="Footer Placeholder 5">
            <a:extLst>
              <a:ext uri="{FF2B5EF4-FFF2-40B4-BE49-F238E27FC236}">
                <a16:creationId xmlns:a16="http://schemas.microsoft.com/office/drawing/2014/main" id="{CE1AA8B7-643B-408E-9007-F920A3D56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1E141-158C-40B7-AA81-E166C5FD201B}"/>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200315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A985-0EA3-4600-B86B-9E92F93F0D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02E07C-238A-46BE-A64D-33408C95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5BCDA-DC96-44FE-B7AA-4187C78A4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A083DC-B059-4D15-9DC0-EB4EA0857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B6326-0FF7-43DA-8381-603BEB7D4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34F32A-9714-47EF-8F2B-6AE57A875CEA}"/>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8" name="Footer Placeholder 7">
            <a:extLst>
              <a:ext uri="{FF2B5EF4-FFF2-40B4-BE49-F238E27FC236}">
                <a16:creationId xmlns:a16="http://schemas.microsoft.com/office/drawing/2014/main" id="{714515FC-D3C7-4C26-8DAE-6184098BC9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8E7A3A-C379-4060-9172-B70ABC0FFA25}"/>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41335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CE6E-95E2-4D33-B7E2-05545593F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B1615A-44E1-47E4-8E89-C0DB3D209DA1}"/>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4" name="Footer Placeholder 3">
            <a:extLst>
              <a:ext uri="{FF2B5EF4-FFF2-40B4-BE49-F238E27FC236}">
                <a16:creationId xmlns:a16="http://schemas.microsoft.com/office/drawing/2014/main" id="{143D1276-388B-464F-A8BE-9A4D64BEC1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AE9E1C-67AF-40C0-B50A-729FC86F288F}"/>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325723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53E0D-9A68-49F5-8764-C928A485A3B0}"/>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3" name="Footer Placeholder 2">
            <a:extLst>
              <a:ext uri="{FF2B5EF4-FFF2-40B4-BE49-F238E27FC236}">
                <a16:creationId xmlns:a16="http://schemas.microsoft.com/office/drawing/2014/main" id="{966D00ED-DD03-419B-8AAC-EC648D7D70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7F0E23-FCD1-4F66-9884-3E797FC7CB88}"/>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289584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918E-F118-4D59-A9EB-E39C2A90C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43AD06-40D1-46A6-9A5F-A6CFE61E5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46276D-CAD2-44AF-9AB9-59DE29EF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65478-111D-43F4-BBCB-0B6828206260}"/>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6" name="Footer Placeholder 5">
            <a:extLst>
              <a:ext uri="{FF2B5EF4-FFF2-40B4-BE49-F238E27FC236}">
                <a16:creationId xmlns:a16="http://schemas.microsoft.com/office/drawing/2014/main" id="{F195454A-4BB6-4781-982F-B40790DE7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BD263-ED48-48C2-8AB3-BF7F1BD428EB}"/>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242510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F89D-A4D6-462A-9D10-D910F8EAA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EC3669-07FF-47EE-A43A-97EC1C31E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106365-98CA-452E-9178-AA549CD8A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A3493-B8E6-4A91-82D2-7D6CB0F12E42}"/>
              </a:ext>
            </a:extLst>
          </p:cNvPr>
          <p:cNvSpPr>
            <a:spLocks noGrp="1"/>
          </p:cNvSpPr>
          <p:nvPr>
            <p:ph type="dt" sz="half" idx="10"/>
          </p:nvPr>
        </p:nvSpPr>
        <p:spPr/>
        <p:txBody>
          <a:bodyPr/>
          <a:lstStyle/>
          <a:p>
            <a:fld id="{D979CA56-F0BA-4DDF-805A-127E73528521}" type="datetimeFigureOut">
              <a:rPr lang="en-US" smtClean="0"/>
              <a:t>03-Sep-21</a:t>
            </a:fld>
            <a:endParaRPr lang="en-US"/>
          </a:p>
        </p:txBody>
      </p:sp>
      <p:sp>
        <p:nvSpPr>
          <p:cNvPr id="6" name="Footer Placeholder 5">
            <a:extLst>
              <a:ext uri="{FF2B5EF4-FFF2-40B4-BE49-F238E27FC236}">
                <a16:creationId xmlns:a16="http://schemas.microsoft.com/office/drawing/2014/main" id="{DC784C38-9381-4E00-9C88-35240B8A7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36EFB-5296-44BE-BC26-6F33D322DE5E}"/>
              </a:ext>
            </a:extLst>
          </p:cNvPr>
          <p:cNvSpPr>
            <a:spLocks noGrp="1"/>
          </p:cNvSpPr>
          <p:nvPr>
            <p:ph type="sldNum" sz="quarter" idx="12"/>
          </p:nvPr>
        </p:nvSpPr>
        <p:spPr/>
        <p:txBody>
          <a:bodyPr/>
          <a:lstStyle/>
          <a:p>
            <a:fld id="{A09647DB-34C2-455F-914E-EE1D922C9947}" type="slidenum">
              <a:rPr lang="en-US" smtClean="0"/>
              <a:t>‹#›</a:t>
            </a:fld>
            <a:endParaRPr lang="en-US"/>
          </a:p>
        </p:txBody>
      </p:sp>
    </p:spTree>
    <p:extLst>
      <p:ext uri="{BB962C8B-B14F-4D97-AF65-F5344CB8AC3E}">
        <p14:creationId xmlns:p14="http://schemas.microsoft.com/office/powerpoint/2010/main" val="30755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A95E8-31A1-424D-AFDB-F889B60C7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9D296-DD90-41B5-9540-F07B2ECCE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745BA-2027-4D5C-B925-DA28E1D14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9CA56-F0BA-4DDF-805A-127E73528521}" type="datetimeFigureOut">
              <a:rPr lang="en-US" smtClean="0"/>
              <a:t>03-Sep-21</a:t>
            </a:fld>
            <a:endParaRPr lang="en-US"/>
          </a:p>
        </p:txBody>
      </p:sp>
      <p:sp>
        <p:nvSpPr>
          <p:cNvPr id="5" name="Footer Placeholder 4">
            <a:extLst>
              <a:ext uri="{FF2B5EF4-FFF2-40B4-BE49-F238E27FC236}">
                <a16:creationId xmlns:a16="http://schemas.microsoft.com/office/drawing/2014/main" id="{F11B19AB-8944-4D40-94B8-C984233D6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40C7D9-D9B9-41BE-84DC-921A495DD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647DB-34C2-455F-914E-EE1D922C9947}" type="slidenum">
              <a:rPr lang="en-US" smtClean="0"/>
              <a:t>‹#›</a:t>
            </a:fld>
            <a:endParaRPr lang="en-US"/>
          </a:p>
        </p:txBody>
      </p:sp>
    </p:spTree>
    <p:extLst>
      <p:ext uri="{BB962C8B-B14F-4D97-AF65-F5344CB8AC3E}">
        <p14:creationId xmlns:p14="http://schemas.microsoft.com/office/powerpoint/2010/main" val="313040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58D6-1EF7-404E-A2A3-C7195BF3A0F1}"/>
              </a:ext>
            </a:extLst>
          </p:cNvPr>
          <p:cNvSpPr>
            <a:spLocks noGrp="1"/>
          </p:cNvSpPr>
          <p:nvPr>
            <p:ph type="ctrTitle"/>
          </p:nvPr>
        </p:nvSpPr>
        <p:spPr>
          <a:xfrm>
            <a:off x="1524000" y="2235200"/>
            <a:ext cx="9144000" cy="2387600"/>
          </a:xfrm>
        </p:spPr>
        <p:txBody>
          <a:bodyPr>
            <a:normAutofit fontScale="90000"/>
          </a:bodyPr>
          <a:lstStyle/>
          <a:p>
            <a:r>
              <a:rPr lang="en-US" dirty="0"/>
              <a:t>Which are the states that can increase the participation rates for ACT and SAT scores?</a:t>
            </a:r>
          </a:p>
        </p:txBody>
      </p:sp>
      <p:sp>
        <p:nvSpPr>
          <p:cNvPr id="3" name="Subtitle 2">
            <a:extLst>
              <a:ext uri="{FF2B5EF4-FFF2-40B4-BE49-F238E27FC236}">
                <a16:creationId xmlns:a16="http://schemas.microsoft.com/office/drawing/2014/main" id="{374A734E-C13B-4F6D-A51F-A80AB31423C9}"/>
              </a:ext>
            </a:extLst>
          </p:cNvPr>
          <p:cNvSpPr>
            <a:spLocks noGrp="1"/>
          </p:cNvSpPr>
          <p:nvPr>
            <p:ph type="subTitle" idx="1"/>
          </p:nvPr>
        </p:nvSpPr>
        <p:spPr>
          <a:xfrm>
            <a:off x="1524000" y="4852988"/>
            <a:ext cx="9144000" cy="1655762"/>
          </a:xfrm>
        </p:spPr>
        <p:txBody>
          <a:bodyPr/>
          <a:lstStyle/>
          <a:p>
            <a:r>
              <a:rPr lang="en-US" dirty="0"/>
              <a:t>Sook Yee, Jasper, </a:t>
            </a:r>
            <a:r>
              <a:rPr lang="en-US" dirty="0" err="1"/>
              <a:t>Jazreel</a:t>
            </a:r>
            <a:r>
              <a:rPr lang="en-US" dirty="0"/>
              <a:t>, </a:t>
            </a:r>
            <a:r>
              <a:rPr lang="en-US" dirty="0" err="1"/>
              <a:t>Chuan</a:t>
            </a:r>
            <a:r>
              <a:rPr lang="en-US" dirty="0"/>
              <a:t> Hui </a:t>
            </a:r>
          </a:p>
        </p:txBody>
      </p:sp>
    </p:spTree>
    <p:extLst>
      <p:ext uri="{BB962C8B-B14F-4D97-AF65-F5344CB8AC3E}">
        <p14:creationId xmlns:p14="http://schemas.microsoft.com/office/powerpoint/2010/main" val="2556210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FA7D-33BB-417B-AB78-F68C799CFF23}"/>
              </a:ext>
            </a:extLst>
          </p:cNvPr>
          <p:cNvSpPr>
            <a:spLocks noGrp="1"/>
          </p:cNvSpPr>
          <p:nvPr>
            <p:ph type="title"/>
          </p:nvPr>
        </p:nvSpPr>
        <p:spPr/>
        <p:txBody>
          <a:bodyPr/>
          <a:lstStyle/>
          <a:p>
            <a:r>
              <a:rPr lang="en-US" dirty="0"/>
              <a:t>Conclusion and Recommendation</a:t>
            </a:r>
          </a:p>
        </p:txBody>
      </p:sp>
      <p:sp>
        <p:nvSpPr>
          <p:cNvPr id="3" name="Content Placeholder 2">
            <a:extLst>
              <a:ext uri="{FF2B5EF4-FFF2-40B4-BE49-F238E27FC236}">
                <a16:creationId xmlns:a16="http://schemas.microsoft.com/office/drawing/2014/main" id="{AD1BE994-6B94-452E-8B24-7DFBD79AB3B8}"/>
              </a:ext>
            </a:extLst>
          </p:cNvPr>
          <p:cNvSpPr>
            <a:spLocks noGrp="1"/>
          </p:cNvSpPr>
          <p:nvPr>
            <p:ph idx="1"/>
          </p:nvPr>
        </p:nvSpPr>
        <p:spPr/>
        <p:txBody>
          <a:bodyPr>
            <a:normAutofit/>
          </a:bodyPr>
          <a:lstStyle/>
          <a:p>
            <a:r>
              <a:rPr lang="en-US" dirty="0"/>
              <a:t>9 states (</a:t>
            </a:r>
            <a:r>
              <a:rPr lang="en-US" dirty="0">
                <a:solidFill>
                  <a:schemeClr val="tx1"/>
                </a:solidFill>
              </a:rPr>
              <a:t>California, Georgia, Indiana, Maryland, Oregon, Texas, Vermont, Virginia and Washington) </a:t>
            </a:r>
            <a:r>
              <a:rPr lang="en-US" dirty="0"/>
              <a:t>have relatively higher than mean participation rates in SAT.</a:t>
            </a:r>
          </a:p>
          <a:p>
            <a:r>
              <a:rPr lang="en-US" dirty="0"/>
              <a:t>4 states (</a:t>
            </a:r>
            <a:r>
              <a:rPr lang="en-US" dirty="0">
                <a:solidFill>
                  <a:schemeClr val="tx1"/>
                </a:solidFill>
              </a:rPr>
              <a:t>Kansas, New Mexico, South Dakota and West Virginia) </a:t>
            </a:r>
            <a:r>
              <a:rPr lang="en-US" dirty="0"/>
              <a:t>have relatively higher than mean participation ACT.</a:t>
            </a:r>
          </a:p>
          <a:p>
            <a:endParaRPr lang="en-US" dirty="0"/>
          </a:p>
          <a:p>
            <a:r>
              <a:rPr lang="en-US" dirty="0"/>
              <a:t>So these 13 states have potential to further encourage students to participate in these standardized tests.</a:t>
            </a:r>
          </a:p>
          <a:p>
            <a:endParaRPr lang="en-US" dirty="0"/>
          </a:p>
          <a:p>
            <a:endParaRPr lang="en-US" dirty="0"/>
          </a:p>
        </p:txBody>
      </p:sp>
    </p:spTree>
    <p:extLst>
      <p:ext uri="{BB962C8B-B14F-4D97-AF65-F5344CB8AC3E}">
        <p14:creationId xmlns:p14="http://schemas.microsoft.com/office/powerpoint/2010/main" val="399893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3F52-924C-4BD9-828D-F880749A390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ABDBED-3B40-437B-B9A2-B41F8240F627}"/>
              </a:ext>
            </a:extLst>
          </p:cNvPr>
          <p:cNvSpPr>
            <a:spLocks noGrp="1"/>
          </p:cNvSpPr>
          <p:nvPr>
            <p:ph idx="1"/>
          </p:nvPr>
        </p:nvSpPr>
        <p:spPr/>
        <p:txBody>
          <a:bodyPr>
            <a:normAutofit/>
          </a:bodyPr>
          <a:lstStyle/>
          <a:p>
            <a:r>
              <a:rPr lang="en-US" dirty="0">
                <a:solidFill>
                  <a:srgbClr val="1D1C1D"/>
                </a:solidFill>
                <a:latin typeface="Slack-Lato"/>
              </a:rPr>
              <a:t>States and school districts are focusing on ensuring that students move to college and a career after graduating from high school. </a:t>
            </a:r>
            <a:endParaRPr lang="en-US" b="0" i="0" dirty="0">
              <a:solidFill>
                <a:srgbClr val="1D1C1D"/>
              </a:solidFill>
              <a:effectLst/>
              <a:latin typeface="Slack-Lato"/>
            </a:endParaRPr>
          </a:p>
          <a:p>
            <a:endParaRPr lang="en-US" b="0" i="0" dirty="0">
              <a:solidFill>
                <a:srgbClr val="1D1C1D"/>
              </a:solidFill>
              <a:effectLst/>
              <a:latin typeface="Slack-Lato"/>
            </a:endParaRPr>
          </a:p>
          <a:p>
            <a:r>
              <a:rPr lang="en-US" b="0" i="0" dirty="0">
                <a:solidFill>
                  <a:srgbClr val="1D1C1D"/>
                </a:solidFill>
                <a:effectLst/>
                <a:latin typeface="Slack-Lato"/>
              </a:rPr>
              <a:t>However, there are limited resources to be given to each state to </a:t>
            </a:r>
            <a:r>
              <a:rPr lang="en-US" dirty="0"/>
              <a:t>encourage their students to take the tests, provide training programs</a:t>
            </a:r>
            <a:r>
              <a:rPr lang="en-US"/>
              <a:t>, hire career </a:t>
            </a:r>
            <a:r>
              <a:rPr lang="en-US" dirty="0"/>
              <a:t>guidance coaches, etc.</a:t>
            </a:r>
          </a:p>
          <a:p>
            <a:pPr marL="0" indent="0">
              <a:buNone/>
            </a:pPr>
            <a:endParaRPr lang="en-US" dirty="0">
              <a:solidFill>
                <a:srgbClr val="1D1C1D"/>
              </a:solidFill>
              <a:latin typeface="Slack-Lato"/>
            </a:endParaRPr>
          </a:p>
          <a:p>
            <a:r>
              <a:rPr lang="en-US" dirty="0"/>
              <a:t>So we need to focus and identify states that have potential to further increase than mean participation rate.</a:t>
            </a:r>
          </a:p>
        </p:txBody>
      </p:sp>
    </p:spTree>
    <p:extLst>
      <p:ext uri="{BB962C8B-B14F-4D97-AF65-F5344CB8AC3E}">
        <p14:creationId xmlns:p14="http://schemas.microsoft.com/office/powerpoint/2010/main" val="388848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EDFC-B383-4E7D-ACDB-B8D468959D6F}"/>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F8E411C4-2A47-4CAD-A3D3-585FDE919286}"/>
              </a:ext>
            </a:extLst>
          </p:cNvPr>
          <p:cNvSpPr>
            <a:spLocks noGrp="1"/>
          </p:cNvSpPr>
          <p:nvPr>
            <p:ph idx="1"/>
          </p:nvPr>
        </p:nvSpPr>
        <p:spPr/>
        <p:txBody>
          <a:bodyPr/>
          <a:lstStyle/>
          <a:p>
            <a:r>
              <a:rPr lang="en-US" dirty="0"/>
              <a:t>Identify which states with higher than mean participation rates, to further increase their participation rates for both the ACT and SAT scores. </a:t>
            </a:r>
          </a:p>
          <a:p>
            <a:endParaRPr lang="en-US" dirty="0"/>
          </a:p>
          <a:p>
            <a:r>
              <a:rPr lang="en-US" dirty="0"/>
              <a:t>Note that the aim is NOT to identify states with the lowest participation rates. </a:t>
            </a:r>
          </a:p>
          <a:p>
            <a:endParaRPr lang="en-US" dirty="0"/>
          </a:p>
          <a:p>
            <a:endParaRPr lang="en-US" dirty="0"/>
          </a:p>
          <a:p>
            <a:endParaRPr lang="en-US" dirty="0"/>
          </a:p>
        </p:txBody>
      </p:sp>
    </p:spTree>
    <p:extLst>
      <p:ext uri="{BB962C8B-B14F-4D97-AF65-F5344CB8AC3E}">
        <p14:creationId xmlns:p14="http://schemas.microsoft.com/office/powerpoint/2010/main" val="192654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901D-9E74-45B3-BC02-141C2ABEA3C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92E2910-79F9-4DCC-9187-3A5A2B1CF01B}"/>
              </a:ext>
            </a:extLst>
          </p:cNvPr>
          <p:cNvSpPr>
            <a:spLocks noGrp="1"/>
          </p:cNvSpPr>
          <p:nvPr>
            <p:ph idx="1"/>
          </p:nvPr>
        </p:nvSpPr>
        <p:spPr/>
        <p:txBody>
          <a:bodyPr/>
          <a:lstStyle/>
          <a:p>
            <a:r>
              <a:rPr lang="en-US" dirty="0"/>
              <a:t>The datasets are from year 2017 and 2018. They are organized at the state level with participation rates and Total, Composite and component (English, Math, Reading, Science) scores. The ACT components in 2018 are not available. </a:t>
            </a:r>
          </a:p>
          <a:p>
            <a:r>
              <a:rPr lang="en-US" dirty="0"/>
              <a:t>This allows for a state-by-state comparison of participation rates and scores for each test. </a:t>
            </a:r>
          </a:p>
        </p:txBody>
      </p:sp>
    </p:spTree>
    <p:extLst>
      <p:ext uri="{BB962C8B-B14F-4D97-AF65-F5344CB8AC3E}">
        <p14:creationId xmlns:p14="http://schemas.microsoft.com/office/powerpoint/2010/main" val="144745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3BED-0BFF-4778-BA13-E5FA5898FD43}"/>
              </a:ext>
            </a:extLst>
          </p:cNvPr>
          <p:cNvSpPr>
            <a:spLocks noGrp="1"/>
          </p:cNvSpPr>
          <p:nvPr>
            <p:ph type="title"/>
          </p:nvPr>
        </p:nvSpPr>
        <p:spPr/>
        <p:txBody>
          <a:bodyPr/>
          <a:lstStyle/>
          <a:p>
            <a:r>
              <a:rPr lang="en-US" dirty="0"/>
              <a:t>Methods</a:t>
            </a:r>
          </a:p>
        </p:txBody>
      </p:sp>
      <p:sp>
        <p:nvSpPr>
          <p:cNvPr id="10" name="Rectangle 9">
            <a:extLst>
              <a:ext uri="{FF2B5EF4-FFF2-40B4-BE49-F238E27FC236}">
                <a16:creationId xmlns:a16="http://schemas.microsoft.com/office/drawing/2014/main" id="{2C1D55AA-0CE5-F844-BEE7-4706EAAEEDC7}"/>
              </a:ext>
            </a:extLst>
          </p:cNvPr>
          <p:cNvSpPr/>
          <p:nvPr/>
        </p:nvSpPr>
        <p:spPr>
          <a:xfrm>
            <a:off x="6050947" y="1213944"/>
            <a:ext cx="5679581" cy="507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i="1" dirty="0">
                <a:solidFill>
                  <a:schemeClr val="tx1"/>
                </a:solidFill>
              </a:rPr>
              <a:t>Which states have the lowest SAT participation rate?</a:t>
            </a:r>
          </a:p>
        </p:txBody>
      </p:sp>
      <p:sp>
        <p:nvSpPr>
          <p:cNvPr id="12" name="TextBox 50">
            <a:extLst>
              <a:ext uri="{FF2B5EF4-FFF2-40B4-BE49-F238E27FC236}">
                <a16:creationId xmlns:a16="http://schemas.microsoft.com/office/drawing/2014/main" id="{1731B83B-D6FD-C64D-8BDC-CCA268D031DA}"/>
              </a:ext>
            </a:extLst>
          </p:cNvPr>
          <p:cNvSpPr txBox="1"/>
          <p:nvPr/>
        </p:nvSpPr>
        <p:spPr>
          <a:xfrm>
            <a:off x="7005298" y="2685118"/>
            <a:ext cx="3934168"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i="1" dirty="0"/>
              <a:t>SAT  2017, 2018 participation rates by states</a:t>
            </a:r>
          </a:p>
        </p:txBody>
      </p:sp>
      <p:grpSp>
        <p:nvGrpSpPr>
          <p:cNvPr id="21" name="Group 20">
            <a:extLst>
              <a:ext uri="{FF2B5EF4-FFF2-40B4-BE49-F238E27FC236}">
                <a16:creationId xmlns:a16="http://schemas.microsoft.com/office/drawing/2014/main" id="{53CCAD63-031E-458B-95ED-864034272B7C}"/>
              </a:ext>
            </a:extLst>
          </p:cNvPr>
          <p:cNvGrpSpPr/>
          <p:nvPr/>
        </p:nvGrpSpPr>
        <p:grpSpPr>
          <a:xfrm>
            <a:off x="6131333" y="1690688"/>
            <a:ext cx="5551131" cy="1025382"/>
            <a:chOff x="5930442" y="1812588"/>
            <a:chExt cx="5551131" cy="1025382"/>
          </a:xfrm>
        </p:grpSpPr>
        <p:pic>
          <p:nvPicPr>
            <p:cNvPr id="9" name="Picture 8">
              <a:extLst>
                <a:ext uri="{FF2B5EF4-FFF2-40B4-BE49-F238E27FC236}">
                  <a16:creationId xmlns:a16="http://schemas.microsoft.com/office/drawing/2014/main" id="{9E85DF7D-500E-964B-9E14-70F9ACCCD01A}"/>
                </a:ext>
              </a:extLst>
            </p:cNvPr>
            <p:cNvPicPr>
              <a:picLocks noChangeAspect="1"/>
            </p:cNvPicPr>
            <p:nvPr/>
          </p:nvPicPr>
          <p:blipFill>
            <a:blip r:embed="rId2"/>
            <a:stretch>
              <a:fillRect/>
            </a:stretch>
          </p:blipFill>
          <p:spPr>
            <a:xfrm>
              <a:off x="8736595" y="1812588"/>
              <a:ext cx="2643579" cy="991342"/>
            </a:xfrm>
            <a:prstGeom prst="rect">
              <a:avLst/>
            </a:prstGeom>
          </p:spPr>
        </p:pic>
        <p:sp>
          <p:nvSpPr>
            <p:cNvPr id="11" name="Oval 10">
              <a:extLst>
                <a:ext uri="{FF2B5EF4-FFF2-40B4-BE49-F238E27FC236}">
                  <a16:creationId xmlns:a16="http://schemas.microsoft.com/office/drawing/2014/main" id="{0C8DCAAC-7B17-2044-8250-DBE039D905B8}"/>
                </a:ext>
              </a:extLst>
            </p:cNvPr>
            <p:cNvSpPr/>
            <p:nvPr/>
          </p:nvSpPr>
          <p:spPr>
            <a:xfrm>
              <a:off x="8643116" y="2091790"/>
              <a:ext cx="2838457" cy="246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a:extLst>
                <a:ext uri="{FF2B5EF4-FFF2-40B4-BE49-F238E27FC236}">
                  <a16:creationId xmlns:a16="http://schemas.microsoft.com/office/drawing/2014/main" id="{18C83E92-E731-0E4C-8610-DA9F515E45B9}"/>
                </a:ext>
              </a:extLst>
            </p:cNvPr>
            <p:cNvPicPr>
              <a:picLocks noChangeAspect="1"/>
            </p:cNvPicPr>
            <p:nvPr/>
          </p:nvPicPr>
          <p:blipFill>
            <a:blip r:embed="rId3"/>
            <a:stretch>
              <a:fillRect/>
            </a:stretch>
          </p:blipFill>
          <p:spPr>
            <a:xfrm>
              <a:off x="5930442" y="1838051"/>
              <a:ext cx="2595943" cy="999919"/>
            </a:xfrm>
            <a:prstGeom prst="rect">
              <a:avLst/>
            </a:prstGeom>
          </p:spPr>
        </p:pic>
      </p:grpSp>
      <p:sp>
        <p:nvSpPr>
          <p:cNvPr id="18" name="TextBox 30">
            <a:extLst>
              <a:ext uri="{FF2B5EF4-FFF2-40B4-BE49-F238E27FC236}">
                <a16:creationId xmlns:a16="http://schemas.microsoft.com/office/drawing/2014/main" id="{EF773AAD-92BC-D04D-82F5-78263E88CCA2}"/>
              </a:ext>
            </a:extLst>
          </p:cNvPr>
          <p:cNvSpPr txBox="1"/>
          <p:nvPr/>
        </p:nvSpPr>
        <p:spPr>
          <a:xfrm>
            <a:off x="1070285" y="5958138"/>
            <a:ext cx="3932836"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i="1" dirty="0"/>
              <a:t>SAT 2018 mean scores, by state, by component</a:t>
            </a:r>
          </a:p>
        </p:txBody>
      </p:sp>
      <p:grpSp>
        <p:nvGrpSpPr>
          <p:cNvPr id="25" name="Group 24">
            <a:extLst>
              <a:ext uri="{FF2B5EF4-FFF2-40B4-BE49-F238E27FC236}">
                <a16:creationId xmlns:a16="http://schemas.microsoft.com/office/drawing/2014/main" id="{1B5CB3E7-1CAC-44DB-81B5-CDF879881BED}"/>
              </a:ext>
            </a:extLst>
          </p:cNvPr>
          <p:cNvGrpSpPr/>
          <p:nvPr/>
        </p:nvGrpSpPr>
        <p:grpSpPr>
          <a:xfrm>
            <a:off x="1061640" y="2004755"/>
            <a:ext cx="3822403" cy="3936589"/>
            <a:chOff x="1186168" y="1988974"/>
            <a:chExt cx="3822403" cy="3936589"/>
          </a:xfrm>
        </p:grpSpPr>
        <p:sp>
          <p:nvSpPr>
            <p:cNvPr id="8" name="Right Arrow 31">
              <a:extLst>
                <a:ext uri="{FF2B5EF4-FFF2-40B4-BE49-F238E27FC236}">
                  <a16:creationId xmlns:a16="http://schemas.microsoft.com/office/drawing/2014/main" id="{5B134908-9318-B444-A9A2-05E8FECAEA11}"/>
                </a:ext>
              </a:extLst>
            </p:cNvPr>
            <p:cNvSpPr/>
            <p:nvPr/>
          </p:nvSpPr>
          <p:spPr>
            <a:xfrm>
              <a:off x="1892092" y="3437012"/>
              <a:ext cx="731423" cy="4554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C00000"/>
                </a:solidFill>
              </a:endParaRPr>
            </a:p>
          </p:txBody>
        </p:sp>
        <p:pic>
          <p:nvPicPr>
            <p:cNvPr id="14" name="Picture 13">
              <a:extLst>
                <a:ext uri="{FF2B5EF4-FFF2-40B4-BE49-F238E27FC236}">
                  <a16:creationId xmlns:a16="http://schemas.microsoft.com/office/drawing/2014/main" id="{C667133B-189F-1144-BA5E-4C08621538B1}"/>
                </a:ext>
              </a:extLst>
            </p:cNvPr>
            <p:cNvPicPr>
              <a:picLocks noChangeAspect="1"/>
            </p:cNvPicPr>
            <p:nvPr/>
          </p:nvPicPr>
          <p:blipFill>
            <a:blip r:embed="rId4"/>
            <a:stretch>
              <a:fillRect/>
            </a:stretch>
          </p:blipFill>
          <p:spPr>
            <a:xfrm>
              <a:off x="1186168" y="2201223"/>
              <a:ext cx="3820763" cy="3568700"/>
            </a:xfrm>
            <a:prstGeom prst="rect">
              <a:avLst/>
            </a:prstGeom>
          </p:spPr>
        </p:pic>
        <p:sp>
          <p:nvSpPr>
            <p:cNvPr id="16" name="Rectangle 15">
              <a:extLst>
                <a:ext uri="{FF2B5EF4-FFF2-40B4-BE49-F238E27FC236}">
                  <a16:creationId xmlns:a16="http://schemas.microsoft.com/office/drawing/2014/main" id="{4E571251-DFF4-4A4F-BD06-570CB50620E3}"/>
                </a:ext>
              </a:extLst>
            </p:cNvPr>
            <p:cNvSpPr/>
            <p:nvPr/>
          </p:nvSpPr>
          <p:spPr>
            <a:xfrm>
              <a:off x="1194813" y="2185275"/>
              <a:ext cx="1082689" cy="3568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98383C25-84B6-7542-90E2-B72CA44F4A61}"/>
                </a:ext>
              </a:extLst>
            </p:cNvPr>
            <p:cNvSpPr/>
            <p:nvPr/>
          </p:nvSpPr>
          <p:spPr>
            <a:xfrm rot="16200000">
              <a:off x="3020157" y="365208"/>
              <a:ext cx="168713" cy="38081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35897D95-2ECA-CE4D-8330-14BC1DB1251E}"/>
                </a:ext>
              </a:extLst>
            </p:cNvPr>
            <p:cNvSpPr/>
            <p:nvPr/>
          </p:nvSpPr>
          <p:spPr>
            <a:xfrm>
              <a:off x="2238660" y="1988974"/>
              <a:ext cx="2755623" cy="1954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FFFF00"/>
                  </a:solidFill>
                </a:rPr>
                <a:t>Test components</a:t>
              </a:r>
            </a:p>
          </p:txBody>
        </p:sp>
        <p:sp>
          <p:nvSpPr>
            <p:cNvPr id="20" name="Rectangle 19">
              <a:extLst>
                <a:ext uri="{FF2B5EF4-FFF2-40B4-BE49-F238E27FC236}">
                  <a16:creationId xmlns:a16="http://schemas.microsoft.com/office/drawing/2014/main" id="{11A64037-5F86-154C-B3DF-A08711C7FE6A}"/>
                </a:ext>
              </a:extLst>
            </p:cNvPr>
            <p:cNvSpPr/>
            <p:nvPr/>
          </p:nvSpPr>
          <p:spPr>
            <a:xfrm>
              <a:off x="1194814" y="5773944"/>
              <a:ext cx="1043846" cy="1516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rgbClr val="FFFF00"/>
                  </a:solidFill>
                </a:rPr>
                <a:t>States</a:t>
              </a:r>
            </a:p>
          </p:txBody>
        </p:sp>
      </p:grpSp>
      <p:sp>
        <p:nvSpPr>
          <p:cNvPr id="26" name="Right Arrow 31">
            <a:extLst>
              <a:ext uri="{FF2B5EF4-FFF2-40B4-BE49-F238E27FC236}">
                <a16:creationId xmlns:a16="http://schemas.microsoft.com/office/drawing/2014/main" id="{5B134908-9318-B444-A9A2-05E8FECAEA11}"/>
              </a:ext>
            </a:extLst>
          </p:cNvPr>
          <p:cNvSpPr/>
          <p:nvPr/>
        </p:nvSpPr>
        <p:spPr>
          <a:xfrm>
            <a:off x="5398556" y="3447335"/>
            <a:ext cx="508935" cy="32316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C00000"/>
              </a:solidFill>
            </a:endParaRPr>
          </a:p>
        </p:txBody>
      </p:sp>
      <p:grpSp>
        <p:nvGrpSpPr>
          <p:cNvPr id="33" name="Group 32">
            <a:extLst>
              <a:ext uri="{FF2B5EF4-FFF2-40B4-BE49-F238E27FC236}">
                <a16:creationId xmlns:a16="http://schemas.microsoft.com/office/drawing/2014/main" id="{875618F8-025B-4DF8-AE07-41610348FBE7}"/>
              </a:ext>
            </a:extLst>
          </p:cNvPr>
          <p:cNvGrpSpPr/>
          <p:nvPr/>
        </p:nvGrpSpPr>
        <p:grpSpPr>
          <a:xfrm>
            <a:off x="6055164" y="3180260"/>
            <a:ext cx="5764644" cy="3564209"/>
            <a:chOff x="3213678" y="1704649"/>
            <a:chExt cx="5764644" cy="3564209"/>
          </a:xfrm>
        </p:grpSpPr>
        <p:pic>
          <p:nvPicPr>
            <p:cNvPr id="27" name="Picture 26">
              <a:extLst>
                <a:ext uri="{FF2B5EF4-FFF2-40B4-BE49-F238E27FC236}">
                  <a16:creationId xmlns:a16="http://schemas.microsoft.com/office/drawing/2014/main" id="{BBFB192F-369F-1D4C-9DBE-D05A91FF75D8}"/>
                </a:ext>
              </a:extLst>
            </p:cNvPr>
            <p:cNvPicPr>
              <a:picLocks noChangeAspect="1"/>
            </p:cNvPicPr>
            <p:nvPr/>
          </p:nvPicPr>
          <p:blipFill>
            <a:blip r:embed="rId5"/>
            <a:stretch>
              <a:fillRect/>
            </a:stretch>
          </p:blipFill>
          <p:spPr>
            <a:xfrm>
              <a:off x="6116904" y="2132128"/>
              <a:ext cx="2587299" cy="2745213"/>
            </a:xfrm>
            <a:prstGeom prst="rect">
              <a:avLst/>
            </a:prstGeom>
          </p:spPr>
        </p:pic>
        <p:pic>
          <p:nvPicPr>
            <p:cNvPr id="28" name="Picture 27">
              <a:extLst>
                <a:ext uri="{FF2B5EF4-FFF2-40B4-BE49-F238E27FC236}">
                  <a16:creationId xmlns:a16="http://schemas.microsoft.com/office/drawing/2014/main" id="{6F9C8BA2-81BF-114C-8E64-954B49573D3C}"/>
                </a:ext>
              </a:extLst>
            </p:cNvPr>
            <p:cNvPicPr>
              <a:picLocks noChangeAspect="1"/>
            </p:cNvPicPr>
            <p:nvPr/>
          </p:nvPicPr>
          <p:blipFill>
            <a:blip r:embed="rId6"/>
            <a:stretch>
              <a:fillRect/>
            </a:stretch>
          </p:blipFill>
          <p:spPr>
            <a:xfrm>
              <a:off x="3342384" y="2142394"/>
              <a:ext cx="2587299" cy="2732043"/>
            </a:xfrm>
            <a:prstGeom prst="rect">
              <a:avLst/>
            </a:prstGeom>
          </p:spPr>
        </p:pic>
        <p:sp>
          <p:nvSpPr>
            <p:cNvPr id="29" name="Rectangle 28">
              <a:extLst>
                <a:ext uri="{FF2B5EF4-FFF2-40B4-BE49-F238E27FC236}">
                  <a16:creationId xmlns:a16="http://schemas.microsoft.com/office/drawing/2014/main" id="{2C1D55AA-0CE5-F844-BEE7-4706EAAEEDC7}"/>
                </a:ext>
              </a:extLst>
            </p:cNvPr>
            <p:cNvSpPr/>
            <p:nvPr/>
          </p:nvSpPr>
          <p:spPr>
            <a:xfrm>
              <a:off x="3298741" y="1704649"/>
              <a:ext cx="5679581" cy="507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i="1" dirty="0">
                  <a:solidFill>
                    <a:schemeClr val="tx1"/>
                  </a:solidFill>
                </a:rPr>
                <a:t>Which states have the highest ACT participation rate (normalized?</a:t>
              </a:r>
            </a:p>
          </p:txBody>
        </p:sp>
        <p:sp>
          <p:nvSpPr>
            <p:cNvPr id="30" name="Oval 29">
              <a:extLst>
                <a:ext uri="{FF2B5EF4-FFF2-40B4-BE49-F238E27FC236}">
                  <a16:creationId xmlns:a16="http://schemas.microsoft.com/office/drawing/2014/main" id="{0B104CF8-4F46-CC4D-8676-0F535B4C0346}"/>
                </a:ext>
              </a:extLst>
            </p:cNvPr>
            <p:cNvSpPr/>
            <p:nvPr/>
          </p:nvSpPr>
          <p:spPr>
            <a:xfrm>
              <a:off x="3213678" y="4672530"/>
              <a:ext cx="2781488" cy="2305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Oval 30">
              <a:extLst>
                <a:ext uri="{FF2B5EF4-FFF2-40B4-BE49-F238E27FC236}">
                  <a16:creationId xmlns:a16="http://schemas.microsoft.com/office/drawing/2014/main" id="{DB430CB4-FEA7-2146-BBB9-BDFCE8B5F62E}"/>
                </a:ext>
              </a:extLst>
            </p:cNvPr>
            <p:cNvSpPr/>
            <p:nvPr/>
          </p:nvSpPr>
          <p:spPr>
            <a:xfrm>
              <a:off x="6025741" y="4667098"/>
              <a:ext cx="2824985" cy="2305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51">
              <a:extLst>
                <a:ext uri="{FF2B5EF4-FFF2-40B4-BE49-F238E27FC236}">
                  <a16:creationId xmlns:a16="http://schemas.microsoft.com/office/drawing/2014/main" id="{AF71BD37-24F9-6A4C-BAB0-B3FAC93AE770}"/>
                </a:ext>
              </a:extLst>
            </p:cNvPr>
            <p:cNvSpPr txBox="1"/>
            <p:nvPr/>
          </p:nvSpPr>
          <p:spPr>
            <a:xfrm>
              <a:off x="4425923" y="4945693"/>
              <a:ext cx="3791115"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i="1" dirty="0"/>
                <a:t>ACT  2017, 2018 participation rates by states</a:t>
              </a:r>
            </a:p>
          </p:txBody>
        </p:sp>
      </p:grpSp>
    </p:spTree>
    <p:extLst>
      <p:ext uri="{BB962C8B-B14F-4D97-AF65-F5344CB8AC3E}">
        <p14:creationId xmlns:p14="http://schemas.microsoft.com/office/powerpoint/2010/main" val="198145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E285-B938-4E1B-A90A-A8200B8EDCCC}"/>
              </a:ext>
            </a:extLst>
          </p:cNvPr>
          <p:cNvSpPr>
            <a:spLocks noGrp="1"/>
          </p:cNvSpPr>
          <p:nvPr>
            <p:ph type="title"/>
          </p:nvPr>
        </p:nvSpPr>
        <p:spPr/>
        <p:txBody>
          <a:bodyPr/>
          <a:lstStyle/>
          <a:p>
            <a:r>
              <a:rPr lang="en-US" dirty="0"/>
              <a:t>Methods</a:t>
            </a:r>
          </a:p>
        </p:txBody>
      </p:sp>
      <p:grpSp>
        <p:nvGrpSpPr>
          <p:cNvPr id="14" name="Group 13">
            <a:extLst>
              <a:ext uri="{FF2B5EF4-FFF2-40B4-BE49-F238E27FC236}">
                <a16:creationId xmlns:a16="http://schemas.microsoft.com/office/drawing/2014/main" id="{A3BDDE9D-6293-4FF2-8522-C8EE2AA087FC}"/>
              </a:ext>
            </a:extLst>
          </p:cNvPr>
          <p:cNvGrpSpPr/>
          <p:nvPr/>
        </p:nvGrpSpPr>
        <p:grpSpPr>
          <a:xfrm>
            <a:off x="646919" y="1825625"/>
            <a:ext cx="3206702" cy="4045146"/>
            <a:chOff x="646919" y="1825625"/>
            <a:chExt cx="3206702" cy="4045146"/>
          </a:xfrm>
        </p:grpSpPr>
        <p:pic>
          <p:nvPicPr>
            <p:cNvPr id="5" name="Picture 4">
              <a:extLst>
                <a:ext uri="{FF2B5EF4-FFF2-40B4-BE49-F238E27FC236}">
                  <a16:creationId xmlns:a16="http://schemas.microsoft.com/office/drawing/2014/main" id="{3576F349-5163-9F41-A7E4-78FA105ADA13}"/>
                </a:ext>
              </a:extLst>
            </p:cNvPr>
            <p:cNvPicPr>
              <a:picLocks noChangeAspect="1"/>
            </p:cNvPicPr>
            <p:nvPr/>
          </p:nvPicPr>
          <p:blipFill>
            <a:blip r:embed="rId2"/>
            <a:stretch>
              <a:fillRect/>
            </a:stretch>
          </p:blipFill>
          <p:spPr>
            <a:xfrm>
              <a:off x="838200" y="1825625"/>
              <a:ext cx="2748547" cy="3429380"/>
            </a:xfrm>
            <a:prstGeom prst="rect">
              <a:avLst/>
            </a:prstGeom>
          </p:spPr>
        </p:pic>
        <p:sp>
          <p:nvSpPr>
            <p:cNvPr id="7" name="Oval 6">
              <a:extLst>
                <a:ext uri="{FF2B5EF4-FFF2-40B4-BE49-F238E27FC236}">
                  <a16:creationId xmlns:a16="http://schemas.microsoft.com/office/drawing/2014/main" id="{38121568-580C-7043-975B-46135C1DEFBD}"/>
                </a:ext>
              </a:extLst>
            </p:cNvPr>
            <p:cNvSpPr/>
            <p:nvPr/>
          </p:nvSpPr>
          <p:spPr>
            <a:xfrm>
              <a:off x="683021" y="4709904"/>
              <a:ext cx="2937591" cy="222331"/>
            </a:xfrm>
            <a:prstGeom prst="ellipse">
              <a:avLst/>
            </a:prstGeom>
            <a:noFill/>
            <a:ln>
              <a:solidFill>
                <a:srgbClr val="00B050">
                  <a:alpha val="4904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Oval 9">
              <a:extLst>
                <a:ext uri="{FF2B5EF4-FFF2-40B4-BE49-F238E27FC236}">
                  <a16:creationId xmlns:a16="http://schemas.microsoft.com/office/drawing/2014/main" id="{5E88F938-B771-2C47-8B76-124CFEAACA73}"/>
                </a:ext>
              </a:extLst>
            </p:cNvPr>
            <p:cNvSpPr/>
            <p:nvPr/>
          </p:nvSpPr>
          <p:spPr>
            <a:xfrm>
              <a:off x="697727" y="5032674"/>
              <a:ext cx="2937591" cy="222331"/>
            </a:xfrm>
            <a:prstGeom prst="ellipse">
              <a:avLst/>
            </a:prstGeom>
            <a:noFill/>
            <a:ln>
              <a:solidFill>
                <a:srgbClr val="FFC000">
                  <a:alpha val="7849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25">
              <a:extLst>
                <a:ext uri="{FF2B5EF4-FFF2-40B4-BE49-F238E27FC236}">
                  <a16:creationId xmlns:a16="http://schemas.microsoft.com/office/drawing/2014/main" id="{35A61638-19D6-6F46-A32C-A3D6E47800B2}"/>
                </a:ext>
              </a:extLst>
            </p:cNvPr>
            <p:cNvSpPr txBox="1"/>
            <p:nvPr/>
          </p:nvSpPr>
          <p:spPr>
            <a:xfrm>
              <a:off x="646919" y="5316773"/>
              <a:ext cx="3206702"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i="1" dirty="0"/>
                <a:t>SAT  2017 lowest participation rate by states</a:t>
              </a:r>
            </a:p>
          </p:txBody>
        </p:sp>
      </p:grpSp>
      <p:grpSp>
        <p:nvGrpSpPr>
          <p:cNvPr id="13" name="Group 12">
            <a:extLst>
              <a:ext uri="{FF2B5EF4-FFF2-40B4-BE49-F238E27FC236}">
                <a16:creationId xmlns:a16="http://schemas.microsoft.com/office/drawing/2014/main" id="{FF162329-7B1F-4B93-81CE-A6CD4029AB61}"/>
              </a:ext>
            </a:extLst>
          </p:cNvPr>
          <p:cNvGrpSpPr/>
          <p:nvPr/>
        </p:nvGrpSpPr>
        <p:grpSpPr>
          <a:xfrm>
            <a:off x="4008800" y="1825625"/>
            <a:ext cx="3206702" cy="4045146"/>
            <a:chOff x="4008800" y="1825625"/>
            <a:chExt cx="3206702" cy="4045146"/>
          </a:xfrm>
        </p:grpSpPr>
        <p:pic>
          <p:nvPicPr>
            <p:cNvPr id="6" name="Picture 5">
              <a:extLst>
                <a:ext uri="{FF2B5EF4-FFF2-40B4-BE49-F238E27FC236}">
                  <a16:creationId xmlns:a16="http://schemas.microsoft.com/office/drawing/2014/main" id="{F2825471-621A-4342-ABCA-3EF579C9E7F4}"/>
                </a:ext>
              </a:extLst>
            </p:cNvPr>
            <p:cNvPicPr>
              <a:picLocks noChangeAspect="1"/>
            </p:cNvPicPr>
            <p:nvPr/>
          </p:nvPicPr>
          <p:blipFill>
            <a:blip r:embed="rId3"/>
            <a:stretch>
              <a:fillRect/>
            </a:stretch>
          </p:blipFill>
          <p:spPr>
            <a:xfrm>
              <a:off x="4213061" y="1825625"/>
              <a:ext cx="2748548" cy="3429380"/>
            </a:xfrm>
            <a:prstGeom prst="rect">
              <a:avLst/>
            </a:prstGeom>
          </p:spPr>
        </p:pic>
        <p:sp>
          <p:nvSpPr>
            <p:cNvPr id="8" name="Oval 7">
              <a:extLst>
                <a:ext uri="{FF2B5EF4-FFF2-40B4-BE49-F238E27FC236}">
                  <a16:creationId xmlns:a16="http://schemas.microsoft.com/office/drawing/2014/main" id="{79C116D0-F8B5-274A-8FAD-5FB62A62D8C3}"/>
                </a:ext>
              </a:extLst>
            </p:cNvPr>
            <p:cNvSpPr/>
            <p:nvPr/>
          </p:nvSpPr>
          <p:spPr>
            <a:xfrm>
              <a:off x="4118539" y="2905102"/>
              <a:ext cx="2937591" cy="222331"/>
            </a:xfrm>
            <a:prstGeom prst="ellipse">
              <a:avLst/>
            </a:prstGeom>
            <a:noFill/>
            <a:ln>
              <a:solidFill>
                <a:srgbClr val="00B050">
                  <a:alpha val="49043"/>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7E833A3C-D411-D04D-9AE0-79C4DE2DEE88}"/>
                </a:ext>
              </a:extLst>
            </p:cNvPr>
            <p:cNvSpPr/>
            <p:nvPr/>
          </p:nvSpPr>
          <p:spPr>
            <a:xfrm>
              <a:off x="4069968" y="1955458"/>
              <a:ext cx="2937591" cy="222331"/>
            </a:xfrm>
            <a:prstGeom prst="ellipse">
              <a:avLst/>
            </a:prstGeom>
            <a:noFill/>
            <a:ln>
              <a:solidFill>
                <a:srgbClr val="FFC000">
                  <a:alpha val="7849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26">
              <a:extLst>
                <a:ext uri="{FF2B5EF4-FFF2-40B4-BE49-F238E27FC236}">
                  <a16:creationId xmlns:a16="http://schemas.microsoft.com/office/drawing/2014/main" id="{5C3AACE9-8FD9-CF43-A14B-96A3388C5AE2}"/>
                </a:ext>
              </a:extLst>
            </p:cNvPr>
            <p:cNvSpPr txBox="1"/>
            <p:nvPr/>
          </p:nvSpPr>
          <p:spPr>
            <a:xfrm>
              <a:off x="4008800" y="5316773"/>
              <a:ext cx="3206702"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i="1" dirty="0"/>
                <a:t>SAT  2018 highest participation rate by states</a:t>
              </a:r>
            </a:p>
          </p:txBody>
        </p:sp>
      </p:grpSp>
      <p:sp>
        <p:nvSpPr>
          <p:cNvPr id="15" name="Content Placeholder 14">
            <a:extLst>
              <a:ext uri="{FF2B5EF4-FFF2-40B4-BE49-F238E27FC236}">
                <a16:creationId xmlns:a16="http://schemas.microsoft.com/office/drawing/2014/main" id="{7722D6C9-6998-D543-9D60-97A1D5B22C35}"/>
              </a:ext>
            </a:extLst>
          </p:cNvPr>
          <p:cNvSpPr>
            <a:spLocks noGrp="1"/>
          </p:cNvSpPr>
          <p:nvPr>
            <p:ph sz="half" idx="2"/>
          </p:nvPr>
        </p:nvSpPr>
        <p:spPr>
          <a:xfrm>
            <a:off x="7310024" y="1825625"/>
            <a:ext cx="4043776" cy="435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It can be observed that there was a significant increment in the SAT participation rate for Illinois and Colorado by ~90% from 2017 to 2018</a:t>
            </a:r>
          </a:p>
          <a:p>
            <a:pPr marL="285750" indent="-285750">
              <a:buFont typeface="Arial" panose="020B0604020202020204" pitchFamily="34" charset="0"/>
              <a:buChar char="•"/>
            </a:pPr>
            <a:r>
              <a:rPr lang="en-US" dirty="0">
                <a:solidFill>
                  <a:schemeClr val="tx1"/>
                </a:solidFill>
              </a:rPr>
              <a:t>Due to change in policy, SAT is mandatory to all high schools juniors for college admissions from 2017 </a:t>
            </a:r>
          </a:p>
        </p:txBody>
      </p:sp>
    </p:spTree>
    <p:extLst>
      <p:ext uri="{BB962C8B-B14F-4D97-AF65-F5344CB8AC3E}">
        <p14:creationId xmlns:p14="http://schemas.microsoft.com/office/powerpoint/2010/main" val="114174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CD78-61AE-4FB5-AF9F-3D364F0C6881}"/>
              </a:ext>
            </a:extLst>
          </p:cNvPr>
          <p:cNvSpPr>
            <a:spLocks noGrp="1"/>
          </p:cNvSpPr>
          <p:nvPr>
            <p:ph type="title"/>
          </p:nvPr>
        </p:nvSpPr>
        <p:spPr/>
        <p:txBody>
          <a:bodyPr/>
          <a:lstStyle/>
          <a:p>
            <a:r>
              <a:rPr lang="en-US" dirty="0"/>
              <a:t>Higher than mean SAT participation</a:t>
            </a:r>
          </a:p>
        </p:txBody>
      </p:sp>
      <p:pic>
        <p:nvPicPr>
          <p:cNvPr id="4" name="Picture 3">
            <a:extLst>
              <a:ext uri="{FF2B5EF4-FFF2-40B4-BE49-F238E27FC236}">
                <a16:creationId xmlns:a16="http://schemas.microsoft.com/office/drawing/2014/main" id="{E0EFC484-3CCF-094A-8BEB-C2B0EDEBA56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825625"/>
            <a:ext cx="4441807" cy="4412280"/>
          </a:xfrm>
          <a:prstGeom prst="rect">
            <a:avLst/>
          </a:prstGeom>
        </p:spPr>
      </p:pic>
      <p:sp>
        <p:nvSpPr>
          <p:cNvPr id="7" name="TextBox 4">
            <a:extLst>
              <a:ext uri="{FF2B5EF4-FFF2-40B4-BE49-F238E27FC236}">
                <a16:creationId xmlns:a16="http://schemas.microsoft.com/office/drawing/2014/main" id="{B8ACFAFA-40D2-7B40-BBE1-7FF48077C03D}"/>
              </a:ext>
            </a:extLst>
          </p:cNvPr>
          <p:cNvSpPr txBox="1"/>
          <p:nvPr/>
        </p:nvSpPr>
        <p:spPr>
          <a:xfrm>
            <a:off x="1104607" y="6176963"/>
            <a:ext cx="4534193"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i="1" dirty="0"/>
              <a:t>SAT vs ACT participation rate by state 2017 and 2018</a:t>
            </a:r>
          </a:p>
        </p:txBody>
      </p:sp>
      <p:sp>
        <p:nvSpPr>
          <p:cNvPr id="8" name="Rectangle 7">
            <a:extLst>
              <a:ext uri="{FF2B5EF4-FFF2-40B4-BE49-F238E27FC236}">
                <a16:creationId xmlns:a16="http://schemas.microsoft.com/office/drawing/2014/main" id="{6F5CB073-EEF2-4922-972C-DC4633B9BE2A}"/>
              </a:ext>
            </a:extLst>
          </p:cNvPr>
          <p:cNvSpPr/>
          <p:nvPr/>
        </p:nvSpPr>
        <p:spPr>
          <a:xfrm>
            <a:off x="5799449" y="2475066"/>
            <a:ext cx="5796020" cy="1350720"/>
          </a:xfrm>
          <a:prstGeom prst="rect">
            <a:avLst/>
          </a:prstGeom>
          <a:solidFill>
            <a:srgbClr val="C00000">
              <a:alpha val="26000"/>
            </a:srgbClr>
          </a:solidFill>
          <a:ln>
            <a:solidFill>
              <a:schemeClr val="accent1">
                <a:shade val="50000"/>
                <a:alpha val="74183"/>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u="sng" dirty="0">
                <a:solidFill>
                  <a:schemeClr val="tx1"/>
                </a:solidFill>
              </a:rPr>
              <a:t>9 states that fall within the red circle</a:t>
            </a:r>
          </a:p>
          <a:p>
            <a:r>
              <a:rPr lang="en-US" dirty="0">
                <a:solidFill>
                  <a:schemeClr val="tx1"/>
                </a:solidFill>
              </a:rPr>
              <a:t>California, Georgia, Indiana, Maryland, Oregon, Texas, Vermont, Virginia and Washington</a:t>
            </a:r>
          </a:p>
        </p:txBody>
      </p:sp>
    </p:spTree>
    <p:extLst>
      <p:ext uri="{BB962C8B-B14F-4D97-AF65-F5344CB8AC3E}">
        <p14:creationId xmlns:p14="http://schemas.microsoft.com/office/powerpoint/2010/main" val="133262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D861-4EDA-4842-8BF9-1AEDC7D41F03}"/>
              </a:ext>
            </a:extLst>
          </p:cNvPr>
          <p:cNvSpPr>
            <a:spLocks noGrp="1"/>
          </p:cNvSpPr>
          <p:nvPr>
            <p:ph type="title"/>
          </p:nvPr>
        </p:nvSpPr>
        <p:spPr/>
        <p:txBody>
          <a:bodyPr/>
          <a:lstStyle/>
          <a:p>
            <a:r>
              <a:rPr lang="en-US" dirty="0"/>
              <a:t>Participation rates for SAT scores in 2017</a:t>
            </a:r>
          </a:p>
        </p:txBody>
      </p:sp>
      <p:pic>
        <p:nvPicPr>
          <p:cNvPr id="8" name="Content Placeholder 7">
            <a:extLst>
              <a:ext uri="{FF2B5EF4-FFF2-40B4-BE49-F238E27FC236}">
                <a16:creationId xmlns:a16="http://schemas.microsoft.com/office/drawing/2014/main" id="{452DAE9D-727A-47C2-88B1-1EA94D08159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62025" y="1690688"/>
            <a:ext cx="7940989" cy="4351338"/>
          </a:xfrm>
        </p:spPr>
      </p:pic>
      <p:sp>
        <p:nvSpPr>
          <p:cNvPr id="6" name="Rectangle: Rounded Corners 5">
            <a:extLst>
              <a:ext uri="{FF2B5EF4-FFF2-40B4-BE49-F238E27FC236}">
                <a16:creationId xmlns:a16="http://schemas.microsoft.com/office/drawing/2014/main" id="{C3BFB276-BC3B-45AA-9AF1-46B198A68D43}"/>
              </a:ext>
            </a:extLst>
          </p:cNvPr>
          <p:cNvSpPr/>
          <p:nvPr/>
        </p:nvSpPr>
        <p:spPr>
          <a:xfrm>
            <a:off x="1674715" y="1681163"/>
            <a:ext cx="2487710" cy="4100512"/>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81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91BB-196D-40EB-9C8C-F1FD27F6E7B3}"/>
              </a:ext>
            </a:extLst>
          </p:cNvPr>
          <p:cNvSpPr>
            <a:spLocks noGrp="1"/>
          </p:cNvSpPr>
          <p:nvPr>
            <p:ph type="title"/>
          </p:nvPr>
        </p:nvSpPr>
        <p:spPr/>
        <p:txBody>
          <a:bodyPr/>
          <a:lstStyle/>
          <a:p>
            <a:r>
              <a:rPr lang="en-US" dirty="0"/>
              <a:t>Higher than mean ACT participation</a:t>
            </a:r>
          </a:p>
        </p:txBody>
      </p:sp>
      <p:sp>
        <p:nvSpPr>
          <p:cNvPr id="7" name="Rectangle 6">
            <a:extLst>
              <a:ext uri="{FF2B5EF4-FFF2-40B4-BE49-F238E27FC236}">
                <a16:creationId xmlns:a16="http://schemas.microsoft.com/office/drawing/2014/main" id="{3E0A6638-2A30-C14A-819A-5B30BAF41609}"/>
              </a:ext>
            </a:extLst>
          </p:cNvPr>
          <p:cNvSpPr/>
          <p:nvPr/>
        </p:nvSpPr>
        <p:spPr>
          <a:xfrm>
            <a:off x="5828024" y="3732366"/>
            <a:ext cx="5796020" cy="1350720"/>
          </a:xfrm>
          <a:prstGeom prst="rect">
            <a:avLst/>
          </a:prstGeom>
          <a:solidFill>
            <a:srgbClr val="C00000">
              <a:alpha val="26000"/>
            </a:srgbClr>
          </a:solidFill>
          <a:ln>
            <a:solidFill>
              <a:schemeClr val="accent1">
                <a:shade val="50000"/>
                <a:alpha val="74183"/>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u="sng" dirty="0">
                <a:solidFill>
                  <a:schemeClr val="tx1"/>
                </a:solidFill>
              </a:rPr>
              <a:t>4 states that fall within the red circle</a:t>
            </a:r>
          </a:p>
          <a:p>
            <a:pPr algn="ctr"/>
            <a:r>
              <a:rPr lang="en-US" dirty="0">
                <a:solidFill>
                  <a:schemeClr val="tx1"/>
                </a:solidFill>
              </a:rPr>
              <a:t>Kansas, New Mexico, South Dakota and West Virginia</a:t>
            </a:r>
          </a:p>
        </p:txBody>
      </p:sp>
      <p:pic>
        <p:nvPicPr>
          <p:cNvPr id="8" name="Picture 7">
            <a:extLst>
              <a:ext uri="{FF2B5EF4-FFF2-40B4-BE49-F238E27FC236}">
                <a16:creationId xmlns:a16="http://schemas.microsoft.com/office/drawing/2014/main" id="{256E6407-18BC-4D4E-984F-96CB35B83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31" y="1612544"/>
            <a:ext cx="4149281" cy="40756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14EE623-FFD6-43A2-950C-595B40BBE0BE}"/>
              </a:ext>
            </a:extLst>
          </p:cNvPr>
          <p:cNvPicPr>
            <a:picLocks noChangeAspect="1"/>
          </p:cNvPicPr>
          <p:nvPr/>
        </p:nvPicPr>
        <p:blipFill>
          <a:blip r:embed="rId3"/>
          <a:stretch>
            <a:fillRect/>
          </a:stretch>
        </p:blipFill>
        <p:spPr>
          <a:xfrm>
            <a:off x="6069401" y="2128999"/>
            <a:ext cx="5034705" cy="1165056"/>
          </a:xfrm>
          <a:prstGeom prst="rect">
            <a:avLst/>
          </a:prstGeom>
        </p:spPr>
      </p:pic>
      <p:sp>
        <p:nvSpPr>
          <p:cNvPr id="10" name="TextBox 4">
            <a:extLst>
              <a:ext uri="{FF2B5EF4-FFF2-40B4-BE49-F238E27FC236}">
                <a16:creationId xmlns:a16="http://schemas.microsoft.com/office/drawing/2014/main" id="{D07F50B0-3A3A-4EE9-899E-0A1093E5A21A}"/>
              </a:ext>
            </a:extLst>
          </p:cNvPr>
          <p:cNvSpPr txBox="1"/>
          <p:nvPr/>
        </p:nvSpPr>
        <p:spPr>
          <a:xfrm>
            <a:off x="1190332" y="5688236"/>
            <a:ext cx="4534193" cy="3231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i="1" dirty="0"/>
              <a:t>SAT vs ACT participation rate by state 2017 and 2018</a:t>
            </a:r>
          </a:p>
        </p:txBody>
      </p:sp>
    </p:spTree>
    <p:extLst>
      <p:ext uri="{BB962C8B-B14F-4D97-AF65-F5344CB8AC3E}">
        <p14:creationId xmlns:p14="http://schemas.microsoft.com/office/powerpoint/2010/main" val="3174505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464</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Slack-Lato</vt:lpstr>
      <vt:lpstr>Office Theme</vt:lpstr>
      <vt:lpstr>Which are the states that can increase the participation rates for ACT and SAT scores?</vt:lpstr>
      <vt:lpstr>Introduction</vt:lpstr>
      <vt:lpstr>Aim</vt:lpstr>
      <vt:lpstr>Methods</vt:lpstr>
      <vt:lpstr>Methods</vt:lpstr>
      <vt:lpstr>Methods</vt:lpstr>
      <vt:lpstr>Higher than mean SAT participation</vt:lpstr>
      <vt:lpstr>Participation rates for SAT scores in 2017</vt:lpstr>
      <vt:lpstr>Higher than mean ACT participation</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actions can be taken to increase the participation rates for ACT and SAT scores in each state?</dc:title>
  <dc:creator>SY Chong</dc:creator>
  <cp:lastModifiedBy>SY Chong</cp:lastModifiedBy>
  <cp:revision>15</cp:revision>
  <dcterms:created xsi:type="dcterms:W3CDTF">2021-09-03T02:02:08Z</dcterms:created>
  <dcterms:modified xsi:type="dcterms:W3CDTF">2021-09-03T05:30:08Z</dcterms:modified>
</cp:coreProperties>
</file>