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9" r:id="rId4"/>
    <p:sldId id="267" r:id="rId5"/>
    <p:sldId id="262" r:id="rId6"/>
    <p:sldId id="266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70"/>
    <p:restoredTop sz="76377"/>
  </p:normalViewPr>
  <p:slideViewPr>
    <p:cSldViewPr snapToGrid="0" snapToObjects="1">
      <p:cViewPr varScale="1">
        <p:scale>
          <a:sx n="95" d="100"/>
          <a:sy n="95" d="100"/>
        </p:scale>
        <p:origin x="384" y="17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FE2F8-9BDE-1B46-881C-AB70C04EA8F9}" type="datetimeFigureOut">
              <a:rPr lang="en-US" smtClean="0"/>
              <a:t>9/3/21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FB5D6-4338-7947-84F8-C2C519C8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86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this week’s lunchtime sharing 101:</a:t>
            </a:r>
          </a:p>
          <a:p>
            <a:r>
              <a:rPr lang="en-US" dirty="0"/>
              <a:t>Today I’m excited to share with you some of the insights from my research work regarding SAT participation rates…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B5D6-4338-7947-84F8-C2C519C8A1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50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are one of the most popular test providers in the country. BUT we are not the only one.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believe we are in constant competition with ACT for students…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 we do not have unlimited resources, after the next few slides I hope we get a clearer idea of where to devote our resources more efficiently.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 talking about improving SAT participation rate, naturally one would ask which state is the lowest????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Preliminary data showed that some states like Wyoming had one of the lowest SAT participation rate (%) and 100% ACT participation.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 this is an interesting initial finding, perhaps I we can explore this </a:t>
            </a:r>
            <a:r>
              <a:rPr lang="en-US" dirty="0" err="1"/>
              <a:t>futher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B5D6-4338-7947-84F8-C2C519C8A1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22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are one of the most popular test providers in the country. BUT we are not the only one.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believe we are in constant competition with ACT for students…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 we do not have unlimited resources, after the next few slides I hope we get a clearer idea of where to devote our resources more efficiently.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 talking about improving SAT participation rate, naturally one would ask which state is the lowest????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Preliminary data showed that some states like Wyoming had one of the lowest SAT participation rate (%) and 100% ACT participation.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 this is an interesting initial finding, perhaps I we can explore this </a:t>
            </a:r>
            <a:r>
              <a:rPr lang="en-US" dirty="0" err="1"/>
              <a:t>futher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B5D6-4338-7947-84F8-C2C519C8A1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94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take a look at what else affects SAT participation. </a:t>
            </a:r>
          </a:p>
          <a:p>
            <a:r>
              <a:rPr lang="en-US" dirty="0"/>
              <a:t>As it turns out performance on ACT also correlates with SAT participation.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B5D6-4338-7947-84F8-C2C519C8A1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70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this scatter plot, where we show the participation rates of ACT and SAT for both 2017 and 2018 on a nice scatter plot. </a:t>
            </a:r>
          </a:p>
          <a:p>
            <a:r>
              <a:rPr lang="en-US" dirty="0"/>
              <a:t>We can see that generally a high participation in ACT would probably mean a low participation in SAT. </a:t>
            </a:r>
          </a:p>
          <a:p>
            <a:endParaRPr lang="en-US" dirty="0"/>
          </a:p>
          <a:p>
            <a:r>
              <a:rPr lang="en-US" dirty="0"/>
              <a:t>In fact there is a 85% chance…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good reason, certain states have already won contracts with the ACT for the next few years. Focusing on those states may not be the best use of resources…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B5D6-4338-7947-84F8-C2C519C8A1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42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knowing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B5D6-4338-7947-84F8-C2C519C8A1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55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good reason, certain states have already won contracts with the ACT for the next few years. Focusing on those states may not be the best use of resources…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B5D6-4338-7947-84F8-C2C519C8A1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65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369E0-771D-E24A-A672-080CC1D8A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AD1CE-C0CB-9A46-842C-1A99763BE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312C7-C2C3-C643-A916-1929723AC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D88C-44BA-784F-990D-D23A6DBCAD52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2D47C-697D-E24F-ABCF-D8EE63180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8F6B5-2CF6-D547-807D-52CF18B1A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958A-21A3-D947-9E6F-45951475E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27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18D1-C8CF-0044-8CBC-172B235D1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B8505-2641-2247-B779-CA55A8993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5DDC0-521F-6B4B-A5FB-B11361260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D88C-44BA-784F-990D-D23A6DBCAD52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2CD1D-C087-7149-9FD8-B660DF9BC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CF747-4160-934D-B779-6CAEC335F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958A-21A3-D947-9E6F-45951475E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8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7D4541-B63B-B44A-8F3A-CC228C5A9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6C3854-AB0B-AC4A-BF2B-F79C25C24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9EE9F-D63D-5E4A-B621-17811D48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D88C-44BA-784F-990D-D23A6DBCAD52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0B9B2-771F-DD48-81CA-865C9017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D013D-A821-CB4A-8FFA-945CC6FC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958A-21A3-D947-9E6F-45951475E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0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A04EA-4794-FC41-ADE2-4655E16DA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E90B8-F125-8049-AF7B-97961C58B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F626E-9065-5B43-88F1-BB024EF0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D88C-44BA-784F-990D-D23A6DBCAD52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DCCF9-D07D-3841-812D-97B4064F5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F3410-8BE2-BE49-B515-1F72BF692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958A-21A3-D947-9E6F-45951475E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1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00AD0-404D-244E-BF7B-FFA97C750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C3527-ACE9-8441-A78F-DC68730C8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F088C-E8DA-864B-B37D-3CF39E012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D88C-44BA-784F-990D-D23A6DBCAD52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E9327-2B61-3C4F-B066-C3CACBE2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DB5FE-83F8-D74E-8DDA-0DEA4033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958A-21A3-D947-9E6F-45951475E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1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1F57-D954-084C-896F-FB2D42541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3BFAC-8C57-ED44-A5FE-5906B746E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36A49-6767-864E-A6C1-6ADB689EA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45B35-D4C7-ED46-84B5-37F5A9E2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D88C-44BA-784F-990D-D23A6DBCAD52}" type="datetimeFigureOut">
              <a:rPr lang="en-US" smtClean="0"/>
              <a:t>9/3/21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2241C-65FC-BE40-99D8-EA441A3A9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7D411-8427-E447-9A23-BDFA0552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958A-21A3-D947-9E6F-45951475E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2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ED240-71E6-3540-B417-0F738570E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18C6D-2D50-2C4B-B094-581A13660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415A2-9672-0943-AA3C-F1AF48EE5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F4EEE1-73EC-ED47-817C-27BF4545F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E690AC-950C-AE4E-BD24-224263783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BFD18-72EB-884C-A582-236CD9DBC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D88C-44BA-784F-990D-D23A6DBCAD52}" type="datetimeFigureOut">
              <a:rPr lang="en-US" smtClean="0"/>
              <a:t>9/3/21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687A77-09BF-1B43-BD48-DA410BB0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EB21C8-0081-094C-8248-45AC3A78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958A-21A3-D947-9E6F-45951475E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664FF-9957-D94D-B59A-74E62CA15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C7F-EB70-8642-83A6-4EF7470DD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D88C-44BA-784F-990D-D23A6DBCAD52}" type="datetimeFigureOut">
              <a:rPr lang="en-US" smtClean="0"/>
              <a:t>9/3/21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6D95B-4C58-6349-AD15-C8CA61A49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2EE37-E15E-E74B-AA93-C4DA9987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958A-21A3-D947-9E6F-45951475E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4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9A9A43-1CC4-F845-B32F-C8C012729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D88C-44BA-784F-990D-D23A6DBCAD52}" type="datetimeFigureOut">
              <a:rPr lang="en-US" smtClean="0"/>
              <a:t>9/3/21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65937D-D68C-D745-B8D7-D114F014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A7CB0-6E9C-CB46-8D2F-E535C55E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958A-21A3-D947-9E6F-45951475E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1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8936-9A8A-4742-95BF-4C0E7229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F8E44-B972-4345-A956-58A52266E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B1F5C-0F85-E141-A525-646DF95B0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29C7E-BF6E-F748-8CDD-5CB18148F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D88C-44BA-784F-990D-D23A6DBCAD52}" type="datetimeFigureOut">
              <a:rPr lang="en-US" smtClean="0"/>
              <a:t>9/3/21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EAE3A-8829-C64E-8935-606D57B4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670A6-CF33-BA44-8659-57A484AB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958A-21A3-D947-9E6F-45951475E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70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DD29-7303-0A41-A432-4707C945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8056F8-6EB7-E148-A894-EC2A054AFF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0C115-5979-5743-BFF7-A620542C8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57F39-5DF0-1F46-9121-70B01502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D88C-44BA-784F-990D-D23A6DBCAD52}" type="datetimeFigureOut">
              <a:rPr lang="en-US" smtClean="0"/>
              <a:t>9/3/21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3CC27-56FB-5C4B-BBED-6559B58EB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D790D-EE37-9E4A-8344-0DEAD1EB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958A-21A3-D947-9E6F-45951475E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83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DE6126-F172-E242-B60E-AF543171F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A4AE6-4550-454F-A322-09D278E59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ACFEE-EE44-0847-B53F-FA38C394B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AD88C-44BA-784F-990D-D23A6DBCAD52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47A84-89D1-2343-AA02-695D944B4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6F9C5-4F20-BB41-B007-484B3CCE6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C958A-21A3-D947-9E6F-45951475E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5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14F7-B0EA-8C48-AE29-D37A43D492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62479-EBDE-8648-B983-6E0CADEAFF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outdoor, sky, building, white&#10;&#10;Description automatically generated">
            <a:extLst>
              <a:ext uri="{FF2B5EF4-FFF2-40B4-BE49-F238E27FC236}">
                <a16:creationId xmlns:a16="http://schemas.microsoft.com/office/drawing/2014/main" id="{3696F56C-87B6-924B-8205-1411FFABD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" y="1761"/>
            <a:ext cx="12190270" cy="6950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A9570FA-2F1F-264A-ABB3-AC7F8C7A2245}"/>
              </a:ext>
            </a:extLst>
          </p:cNvPr>
          <p:cNvSpPr/>
          <p:nvPr/>
        </p:nvSpPr>
        <p:spPr>
          <a:xfrm>
            <a:off x="-865" y="1600200"/>
            <a:ext cx="12192000" cy="2523053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i="1" dirty="0">
              <a:solidFill>
                <a:srgbClr val="FFFF00"/>
              </a:solidFill>
            </a:endParaRPr>
          </a:p>
          <a:p>
            <a:r>
              <a:rPr lang="en-US" sz="3600" i="1" dirty="0">
                <a:solidFill>
                  <a:srgbClr val="FFFF00"/>
                </a:solidFill>
              </a:rPr>
              <a:t>Can we get more students to take the SAT?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7283E82E-304D-2D4F-960A-790652711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88545"/>
            <a:ext cx="1877870" cy="5070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E9DA788-BDD6-0D49-9128-2D1949FEAC70}"/>
              </a:ext>
            </a:extLst>
          </p:cNvPr>
          <p:cNvSpPr/>
          <p:nvPr/>
        </p:nvSpPr>
        <p:spPr>
          <a:xfrm>
            <a:off x="10465437" y="2005826"/>
            <a:ext cx="1726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i="1" dirty="0">
                <a:solidFill>
                  <a:srgbClr val="FFFF00"/>
                </a:solidFill>
              </a:rPr>
              <a:t>Jasper Chew</a:t>
            </a:r>
          </a:p>
        </p:txBody>
      </p:sp>
    </p:spTree>
    <p:extLst>
      <p:ext uri="{BB962C8B-B14F-4D97-AF65-F5344CB8AC3E}">
        <p14:creationId xmlns:p14="http://schemas.microsoft.com/office/powerpoint/2010/main" val="206283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A5919DC-4A19-4C4C-8236-F3534FDE333F}"/>
              </a:ext>
            </a:extLst>
          </p:cNvPr>
          <p:cNvSpPr/>
          <p:nvPr/>
        </p:nvSpPr>
        <p:spPr>
          <a:xfrm>
            <a:off x="6688" y="1"/>
            <a:ext cx="12249545" cy="69394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i="1" dirty="0">
              <a:solidFill>
                <a:srgbClr val="FFFF00"/>
              </a:solidFill>
            </a:endParaRP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A632FA6F-048E-F741-A5DA-8DC33FEA0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530" y="6208246"/>
            <a:ext cx="1877870" cy="5070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CFED798-7F38-D443-8C27-F6CA96A31EDA}"/>
              </a:ext>
            </a:extLst>
          </p:cNvPr>
          <p:cNvSpPr/>
          <p:nvPr/>
        </p:nvSpPr>
        <p:spPr>
          <a:xfrm>
            <a:off x="209888" y="0"/>
            <a:ext cx="4397828" cy="12482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>
                <a:solidFill>
                  <a:schemeClr val="tx1"/>
                </a:solidFill>
              </a:rPr>
              <a:t>Problem Statement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91DBBB-1918-BC4D-9055-48C07B217E7B}"/>
              </a:ext>
            </a:extLst>
          </p:cNvPr>
          <p:cNvSpPr/>
          <p:nvPr/>
        </p:nvSpPr>
        <p:spPr>
          <a:xfrm>
            <a:off x="320820" y="1248228"/>
            <a:ext cx="11769579" cy="23065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i="1" dirty="0">
                <a:solidFill>
                  <a:schemeClr val="tx1"/>
                </a:solidFill>
              </a:rPr>
              <a:t>Students in the United States(U.S) either take the ACT or SAT as a requirement for college admission. Participation rate(%) in the SAT across states are not uniform. Through analysis of SAT historical data, this project aims to provide insights and recommendation for the College Board on improving SAT participation (%).</a:t>
            </a:r>
          </a:p>
        </p:txBody>
      </p:sp>
    </p:spTree>
    <p:extLst>
      <p:ext uri="{BB962C8B-B14F-4D97-AF65-F5344CB8AC3E}">
        <p14:creationId xmlns:p14="http://schemas.microsoft.com/office/powerpoint/2010/main" val="3668840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A5919DC-4A19-4C4C-8236-F3534FDE333F}"/>
              </a:ext>
            </a:extLst>
          </p:cNvPr>
          <p:cNvSpPr/>
          <p:nvPr/>
        </p:nvSpPr>
        <p:spPr>
          <a:xfrm>
            <a:off x="64233" y="401161"/>
            <a:ext cx="12192000" cy="65382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i="1" dirty="0">
              <a:solidFill>
                <a:srgbClr val="FFFF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BFB192F-369F-1D4C-9DBE-D05A91FF7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8828" y="2774467"/>
            <a:ext cx="2587299" cy="27452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9C8BA2-81BF-114C-8E64-954B49573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308" y="2784733"/>
            <a:ext cx="2587299" cy="27320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85DF7D-500E-964B-9E14-70F9ACCCD0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7039" y="1181743"/>
            <a:ext cx="2643579" cy="9913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67133B-189F-1144-BA5E-4C08621538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530" y="1944243"/>
            <a:ext cx="3820763" cy="356870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A632FA6F-048E-F741-A5DA-8DC33FEA02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2530" y="6208246"/>
            <a:ext cx="1877870" cy="507025"/>
          </a:xfrm>
          <a:prstGeom prst="rect">
            <a:avLst/>
          </a:prstGeom>
        </p:spPr>
      </p:pic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8FD53FBC-0170-A444-AF8E-41D7B95E20F2}"/>
              </a:ext>
            </a:extLst>
          </p:cNvPr>
          <p:cNvGraphicFramePr>
            <a:graphicFrameLocks noGrp="1"/>
          </p:cNvGraphicFramePr>
          <p:nvPr/>
        </p:nvGraphicFramePr>
        <p:xfrm>
          <a:off x="0" y="56667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93149795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066553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5903937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968325478"/>
                    </a:ext>
                  </a:extLst>
                </a:gridCol>
              </a:tblGrid>
              <a:tr h="290286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solidFill>
                            <a:srgbClr val="FFFF00"/>
                          </a:solidFill>
                        </a:rPr>
                        <a:t>Preliminary Insights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Do you see it?</a:t>
                      </a:r>
                    </a:p>
                  </a:txBody>
                  <a:tcPr>
                    <a:solidFill>
                      <a:schemeClr val="accent1">
                        <a:lumMod val="5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Where our resources matter</a:t>
                      </a:r>
                    </a:p>
                  </a:txBody>
                  <a:tcPr>
                    <a:solidFill>
                      <a:schemeClr val="accent1">
                        <a:lumMod val="5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Recommendations</a:t>
                      </a:r>
                    </a:p>
                  </a:txBody>
                  <a:tcPr>
                    <a:solidFill>
                      <a:schemeClr val="accent1">
                        <a:lumMod val="50000"/>
                        <a:alpha val="7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5931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8CFED798-7F38-D443-8C27-F6CA96A31EDA}"/>
              </a:ext>
            </a:extLst>
          </p:cNvPr>
          <p:cNvSpPr/>
          <p:nvPr/>
        </p:nvSpPr>
        <p:spPr>
          <a:xfrm>
            <a:off x="6688" y="719488"/>
            <a:ext cx="4397828" cy="12482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 dirty="0">
                <a:solidFill>
                  <a:schemeClr val="tx1"/>
                </a:solidFill>
              </a:rPr>
              <a:t>Datasets from official ACT and SAT websites: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/>
                </a:solidFill>
              </a:rPr>
              <a:t>ACT 2017,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/>
                </a:solidFill>
              </a:rPr>
              <a:t>SAT 2017, 2018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E571251-DFF4-4A4F-BD06-570CB50620E3}"/>
              </a:ext>
            </a:extLst>
          </p:cNvPr>
          <p:cNvSpPr/>
          <p:nvPr/>
        </p:nvSpPr>
        <p:spPr>
          <a:xfrm>
            <a:off x="310175" y="1928295"/>
            <a:ext cx="1082689" cy="3568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383C25-84B6-7542-90E2-B72CA44F4A61}"/>
              </a:ext>
            </a:extLst>
          </p:cNvPr>
          <p:cNvSpPr/>
          <p:nvPr/>
        </p:nvSpPr>
        <p:spPr>
          <a:xfrm rot="16200000">
            <a:off x="2135519" y="108228"/>
            <a:ext cx="168713" cy="38081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773AAD-92BC-D04D-82F5-78263E88CCA2}"/>
              </a:ext>
            </a:extLst>
          </p:cNvPr>
          <p:cNvSpPr txBox="1"/>
          <p:nvPr/>
        </p:nvSpPr>
        <p:spPr>
          <a:xfrm>
            <a:off x="602251" y="5849775"/>
            <a:ext cx="3206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Fig.1. SAT 2018 mean scores, by state, by component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5B134908-9318-B444-A9A2-05E8FECAEA11}"/>
              </a:ext>
            </a:extLst>
          </p:cNvPr>
          <p:cNvSpPr/>
          <p:nvPr/>
        </p:nvSpPr>
        <p:spPr>
          <a:xfrm>
            <a:off x="4674317" y="2750739"/>
            <a:ext cx="757995" cy="66318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6DB06E-AE83-CE45-86F3-D20355B04F3A}"/>
              </a:ext>
            </a:extLst>
          </p:cNvPr>
          <p:cNvSpPr/>
          <p:nvPr/>
        </p:nvSpPr>
        <p:spPr>
          <a:xfrm>
            <a:off x="5984335" y="663658"/>
            <a:ext cx="5679581" cy="507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 dirty="0">
                <a:solidFill>
                  <a:schemeClr val="tx1"/>
                </a:solidFill>
              </a:rPr>
              <a:t>Which states have the lowest SAT participation rate (normalized)?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1D55AA-0CE5-F844-BEE7-4706EAAEEDC7}"/>
              </a:ext>
            </a:extLst>
          </p:cNvPr>
          <p:cNvSpPr/>
          <p:nvPr/>
        </p:nvSpPr>
        <p:spPr>
          <a:xfrm>
            <a:off x="6090665" y="2346988"/>
            <a:ext cx="5679581" cy="507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 dirty="0">
                <a:solidFill>
                  <a:schemeClr val="tx1"/>
                </a:solidFill>
              </a:rPr>
              <a:t>Which states have the highest ACT participation rate (normalized?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B104CF8-4F46-CC4D-8676-0F535B4C0346}"/>
              </a:ext>
            </a:extLst>
          </p:cNvPr>
          <p:cNvSpPr/>
          <p:nvPr/>
        </p:nvSpPr>
        <p:spPr>
          <a:xfrm>
            <a:off x="6005602" y="5314869"/>
            <a:ext cx="2781488" cy="2305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B430CB4-FEA7-2146-BBB9-BDFCE8B5F62E}"/>
              </a:ext>
            </a:extLst>
          </p:cNvPr>
          <p:cNvSpPr/>
          <p:nvPr/>
        </p:nvSpPr>
        <p:spPr>
          <a:xfrm>
            <a:off x="8817665" y="5309437"/>
            <a:ext cx="2824985" cy="2305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C8DCAAC-7B17-2044-8250-DBE039D905B8}"/>
              </a:ext>
            </a:extLst>
          </p:cNvPr>
          <p:cNvSpPr/>
          <p:nvPr/>
        </p:nvSpPr>
        <p:spPr>
          <a:xfrm>
            <a:off x="8793560" y="1460945"/>
            <a:ext cx="2838457" cy="2462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D3A89D-1D77-824F-A913-DF1CCEC10C19}"/>
              </a:ext>
            </a:extLst>
          </p:cNvPr>
          <p:cNvSpPr txBox="1"/>
          <p:nvPr/>
        </p:nvSpPr>
        <p:spPr>
          <a:xfrm>
            <a:off x="5347222" y="5793582"/>
            <a:ext cx="6466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Is there a useful link between ACT and SAT?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D2A822-2BFF-F241-8614-DE0A1B7BCCAD}"/>
              </a:ext>
            </a:extLst>
          </p:cNvPr>
          <p:cNvSpPr txBox="1"/>
          <p:nvPr/>
        </p:nvSpPr>
        <p:spPr>
          <a:xfrm>
            <a:off x="0" y="36576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Historically, the other alternative for college admission is the </a:t>
            </a:r>
            <a:r>
              <a:rPr lang="en-US" b="1" i="1" dirty="0"/>
              <a:t>ACT…</a:t>
            </a:r>
            <a:r>
              <a:rPr lang="en-US" b="1" i="1" u="sng" dirty="0"/>
              <a:t>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5897D95-2ECA-CE4D-8330-14BC1DB1251E}"/>
              </a:ext>
            </a:extLst>
          </p:cNvPr>
          <p:cNvSpPr/>
          <p:nvPr/>
        </p:nvSpPr>
        <p:spPr>
          <a:xfrm>
            <a:off x="1354022" y="1731994"/>
            <a:ext cx="2755623" cy="1954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Test components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1A64037-5F86-154C-B3DF-A08711C7FE6A}"/>
              </a:ext>
            </a:extLst>
          </p:cNvPr>
          <p:cNvSpPr/>
          <p:nvPr/>
        </p:nvSpPr>
        <p:spPr>
          <a:xfrm>
            <a:off x="310176" y="5516964"/>
            <a:ext cx="1043846" cy="1516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States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731B83B-D6FD-C64D-8BDC-CCA268D031DA}"/>
              </a:ext>
            </a:extLst>
          </p:cNvPr>
          <p:cNvSpPr txBox="1"/>
          <p:nvPr/>
        </p:nvSpPr>
        <p:spPr>
          <a:xfrm>
            <a:off x="7222108" y="2232047"/>
            <a:ext cx="3206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Fig.2. SAT  2017, 2018 participation rates by states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F71BD37-24F9-6A4C-BAB0-B3FAC93AE770}"/>
              </a:ext>
            </a:extLst>
          </p:cNvPr>
          <p:cNvSpPr txBox="1"/>
          <p:nvPr/>
        </p:nvSpPr>
        <p:spPr>
          <a:xfrm>
            <a:off x="7303573" y="5549470"/>
            <a:ext cx="3206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Fig.3. ACT  2017, 2018 participation rates by states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C83E92-E731-0E4C-8610-DA9F515E45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0665" y="1194780"/>
            <a:ext cx="2595943" cy="99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1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A5919DC-4A19-4C4C-8236-F3534FDE333F}"/>
              </a:ext>
            </a:extLst>
          </p:cNvPr>
          <p:cNvSpPr/>
          <p:nvPr/>
        </p:nvSpPr>
        <p:spPr>
          <a:xfrm>
            <a:off x="2" y="372460"/>
            <a:ext cx="12192000" cy="64617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A632FA6F-048E-F741-A5DA-8DC33FEA0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530" y="6208246"/>
            <a:ext cx="1877870" cy="507025"/>
          </a:xfrm>
          <a:prstGeom prst="rect">
            <a:avLst/>
          </a:prstGeom>
        </p:spPr>
      </p:pic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8FD53FBC-0170-A444-AF8E-41D7B95E2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751843"/>
              </p:ext>
            </p:extLst>
          </p:nvPr>
        </p:nvGraphicFramePr>
        <p:xfrm>
          <a:off x="0" y="0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93149795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066553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5903937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968325478"/>
                    </a:ext>
                  </a:extLst>
                </a:gridCol>
              </a:tblGrid>
              <a:tr h="29028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Preliminary Insights</a:t>
                      </a:r>
                    </a:p>
                  </a:txBody>
                  <a:tcPr>
                    <a:solidFill>
                      <a:schemeClr val="accent1">
                        <a:lumMod val="5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Do you see it ?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Where our resources matter</a:t>
                      </a:r>
                    </a:p>
                  </a:txBody>
                  <a:tcPr>
                    <a:solidFill>
                      <a:schemeClr val="accent1">
                        <a:lumMod val="5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Recommendations</a:t>
                      </a:r>
                    </a:p>
                  </a:txBody>
                  <a:tcPr>
                    <a:solidFill>
                      <a:schemeClr val="accent1">
                        <a:lumMod val="50000"/>
                        <a:alpha val="7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5931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7722D6C9-6998-D543-9D60-97A1D5B22C35}"/>
              </a:ext>
            </a:extLst>
          </p:cNvPr>
          <p:cNvSpPr/>
          <p:nvPr/>
        </p:nvSpPr>
        <p:spPr>
          <a:xfrm>
            <a:off x="6874933" y="2156220"/>
            <a:ext cx="5029200" cy="1758767"/>
          </a:xfrm>
          <a:prstGeom prst="rect">
            <a:avLst/>
          </a:prstGeom>
          <a:solidFill>
            <a:srgbClr val="00B050">
              <a:alpha val="26000"/>
            </a:srgbClr>
          </a:solidFill>
          <a:ln>
            <a:solidFill>
              <a:schemeClr val="accent1">
                <a:shade val="50000"/>
                <a:alpha val="74183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It can be observed that there was a significant increment in the SAT participation rate for Illinois and Colorado by ~90% from 2017 to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Due to change in policy, SAT is mandatory to all high schools juniors for college admissions from 2017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76F349-5163-9F41-A7E4-78FA105AD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70" y="1516189"/>
            <a:ext cx="2748547" cy="34293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825471-621A-4342-ABCA-3EF579C9E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3910" y="1516189"/>
            <a:ext cx="2748548" cy="342938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38121568-580C-7043-975B-46135C1DEFBD}"/>
              </a:ext>
            </a:extLst>
          </p:cNvPr>
          <p:cNvSpPr/>
          <p:nvPr/>
        </p:nvSpPr>
        <p:spPr>
          <a:xfrm>
            <a:off x="667091" y="4400468"/>
            <a:ext cx="2937591" cy="222331"/>
          </a:xfrm>
          <a:prstGeom prst="ellipse">
            <a:avLst/>
          </a:prstGeom>
          <a:noFill/>
          <a:ln>
            <a:solidFill>
              <a:srgbClr val="00B050">
                <a:alpha val="490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9C116D0-F8B5-274A-8FAD-5FB62A62D8C3}"/>
              </a:ext>
            </a:extLst>
          </p:cNvPr>
          <p:cNvSpPr/>
          <p:nvPr/>
        </p:nvSpPr>
        <p:spPr>
          <a:xfrm>
            <a:off x="3619388" y="2595666"/>
            <a:ext cx="2937591" cy="222331"/>
          </a:xfrm>
          <a:prstGeom prst="ellipse">
            <a:avLst/>
          </a:prstGeom>
          <a:noFill/>
          <a:ln>
            <a:solidFill>
              <a:srgbClr val="00B050">
                <a:alpha val="490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E833A3C-D411-D04D-9AE0-79C4DE2DEE88}"/>
              </a:ext>
            </a:extLst>
          </p:cNvPr>
          <p:cNvSpPr/>
          <p:nvPr/>
        </p:nvSpPr>
        <p:spPr>
          <a:xfrm>
            <a:off x="3570817" y="1646022"/>
            <a:ext cx="2937591" cy="222331"/>
          </a:xfrm>
          <a:prstGeom prst="ellipse">
            <a:avLst/>
          </a:prstGeom>
          <a:noFill/>
          <a:ln>
            <a:solidFill>
              <a:srgbClr val="FFC000">
                <a:alpha val="7849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E88F938-B771-2C47-8B76-124CFEAACA73}"/>
              </a:ext>
            </a:extLst>
          </p:cNvPr>
          <p:cNvSpPr/>
          <p:nvPr/>
        </p:nvSpPr>
        <p:spPr>
          <a:xfrm>
            <a:off x="681797" y="4723238"/>
            <a:ext cx="2937591" cy="222331"/>
          </a:xfrm>
          <a:prstGeom prst="ellipse">
            <a:avLst/>
          </a:prstGeom>
          <a:noFill/>
          <a:ln>
            <a:solidFill>
              <a:srgbClr val="FFC000">
                <a:alpha val="7849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A61638-19D6-6F46-A32C-A3D6E47800B2}"/>
              </a:ext>
            </a:extLst>
          </p:cNvPr>
          <p:cNvSpPr txBox="1"/>
          <p:nvPr/>
        </p:nvSpPr>
        <p:spPr>
          <a:xfrm>
            <a:off x="630989" y="5007337"/>
            <a:ext cx="3206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Fig.5. SAT  2017 lowest participation rate by states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3AACE9-8FD9-CF43-A14B-96A3388C5AE2}"/>
              </a:ext>
            </a:extLst>
          </p:cNvPr>
          <p:cNvSpPr txBox="1"/>
          <p:nvPr/>
        </p:nvSpPr>
        <p:spPr>
          <a:xfrm>
            <a:off x="3509649" y="5007337"/>
            <a:ext cx="3206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Fig.6. SAT  2018 highest participation rate by states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96C3D3-124C-CF4C-8654-C6793B7C7672}"/>
              </a:ext>
            </a:extLst>
          </p:cNvPr>
          <p:cNvSpPr/>
          <p:nvPr/>
        </p:nvSpPr>
        <p:spPr>
          <a:xfrm>
            <a:off x="442212" y="5996628"/>
            <a:ext cx="9194800" cy="752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chemeClr val="tx1"/>
                </a:solidFill>
              </a:rPr>
              <a:t>1 - https://www.coloradokids.org/wp-content/uploads/2016/01/ACTvsSAT_FINAL.pdf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2 - https://testive.com/colorado-sat-change-2017/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3 - https://</a:t>
            </a:r>
            <a:r>
              <a:rPr lang="en-US" sz="1200" i="1" dirty="0" err="1">
                <a:solidFill>
                  <a:schemeClr val="tx1"/>
                </a:solidFill>
              </a:rPr>
              <a:t>www.chicagotribune.com</a:t>
            </a:r>
            <a:r>
              <a:rPr lang="en-US" sz="1200" i="1" dirty="0">
                <a:solidFill>
                  <a:schemeClr val="tx1"/>
                </a:solidFill>
              </a:rPr>
              <a:t>/news/ct-illinois-chooses-sat-met-20160211-story.html</a:t>
            </a:r>
          </a:p>
          <a:p>
            <a:r>
              <a:rPr lang="en-US" sz="1200" b="1" i="1" dirty="0">
                <a:solidFill>
                  <a:schemeClr val="tx1"/>
                </a:solidFill>
              </a:rPr>
              <a:t>4 - -</a:t>
            </a:r>
            <a:r>
              <a:rPr lang="en-US" sz="1200" i="1" dirty="0">
                <a:solidFill>
                  <a:schemeClr val="tx1"/>
                </a:solidFill>
              </a:rPr>
              <a:t> https://testive.com/illinois/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97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A5919DC-4A19-4C4C-8236-F3534FDE333F}"/>
              </a:ext>
            </a:extLst>
          </p:cNvPr>
          <p:cNvSpPr/>
          <p:nvPr/>
        </p:nvSpPr>
        <p:spPr>
          <a:xfrm>
            <a:off x="2" y="396241"/>
            <a:ext cx="12192000" cy="64617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A632FA6F-048E-F741-A5DA-8DC33FEA0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530" y="6208246"/>
            <a:ext cx="1877870" cy="507025"/>
          </a:xfrm>
          <a:prstGeom prst="rect">
            <a:avLst/>
          </a:prstGeom>
        </p:spPr>
      </p:pic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8FD53FBC-0170-A444-AF8E-41D7B95E2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68754"/>
              </p:ext>
            </p:extLst>
          </p:nvPr>
        </p:nvGraphicFramePr>
        <p:xfrm>
          <a:off x="0" y="0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93149795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066553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5903937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968325478"/>
                    </a:ext>
                  </a:extLst>
                </a:gridCol>
              </a:tblGrid>
              <a:tr h="29028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Preliminary Insights</a:t>
                      </a:r>
                    </a:p>
                  </a:txBody>
                  <a:tcPr>
                    <a:solidFill>
                      <a:schemeClr val="accent1">
                        <a:lumMod val="5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Do you see it ?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Where our resources matter</a:t>
                      </a:r>
                    </a:p>
                  </a:txBody>
                  <a:tcPr>
                    <a:solidFill>
                      <a:schemeClr val="accent1">
                        <a:lumMod val="5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Recommendations</a:t>
                      </a:r>
                    </a:p>
                  </a:txBody>
                  <a:tcPr>
                    <a:solidFill>
                      <a:schemeClr val="accent1">
                        <a:lumMod val="50000"/>
                        <a:alpha val="7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5931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50F69ED4-5606-FF4D-880A-CAA573CF9B06}"/>
              </a:ext>
            </a:extLst>
          </p:cNvPr>
          <p:cNvSpPr/>
          <p:nvPr/>
        </p:nvSpPr>
        <p:spPr>
          <a:xfrm>
            <a:off x="5559730" y="2583221"/>
            <a:ext cx="5796020" cy="1350720"/>
          </a:xfrm>
          <a:prstGeom prst="rect">
            <a:avLst/>
          </a:prstGeom>
          <a:solidFill>
            <a:srgbClr val="C00000">
              <a:alpha val="26000"/>
            </a:srgbClr>
          </a:solidFill>
          <a:ln>
            <a:solidFill>
              <a:schemeClr val="accent1">
                <a:shade val="50000"/>
                <a:alpha val="74183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a state has higher than average SAT participation rate, there is a </a:t>
            </a:r>
            <a:r>
              <a:rPr lang="en-US" b="1" u="sng" dirty="0">
                <a:solidFill>
                  <a:schemeClr val="tx1"/>
                </a:solidFill>
              </a:rPr>
              <a:t>~95% chance </a:t>
            </a:r>
            <a:r>
              <a:rPr lang="en-US" dirty="0">
                <a:solidFill>
                  <a:schemeClr val="tx1"/>
                </a:solidFill>
              </a:rPr>
              <a:t>that it will have below average ACT participation rate. This trend is consistent for both 2017 and 2018.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4B6D9D-C243-0D45-BFEF-D06A3E5968EA}"/>
              </a:ext>
            </a:extLst>
          </p:cNvPr>
          <p:cNvSpPr txBox="1"/>
          <p:nvPr/>
        </p:nvSpPr>
        <p:spPr>
          <a:xfrm>
            <a:off x="1688516" y="5436975"/>
            <a:ext cx="33914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Fig.4. SAT vs ACT participation rate by state 2017 and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2986BC-B72B-2E4E-8305-40304AA5A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250" y="966408"/>
            <a:ext cx="4441807" cy="441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8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A5919DC-4A19-4C4C-8236-F3534FDE333F}"/>
              </a:ext>
            </a:extLst>
          </p:cNvPr>
          <p:cNvSpPr/>
          <p:nvPr/>
        </p:nvSpPr>
        <p:spPr>
          <a:xfrm>
            <a:off x="-16931" y="396241"/>
            <a:ext cx="12192000" cy="64617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A632FA6F-048E-F741-A5DA-8DC33FEA0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530" y="6208246"/>
            <a:ext cx="1877870" cy="507025"/>
          </a:xfrm>
          <a:prstGeom prst="rect">
            <a:avLst/>
          </a:prstGeom>
        </p:spPr>
      </p:pic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8FD53FBC-0170-A444-AF8E-41D7B95E2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22448"/>
              </p:ext>
            </p:extLst>
          </p:nvPr>
        </p:nvGraphicFramePr>
        <p:xfrm>
          <a:off x="0" y="0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93149795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066553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5903937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968325478"/>
                    </a:ext>
                  </a:extLst>
                </a:gridCol>
              </a:tblGrid>
              <a:tr h="27504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Myself:  Approach</a:t>
                      </a:r>
                    </a:p>
                  </a:txBody>
                  <a:tcPr>
                    <a:solidFill>
                      <a:schemeClr val="accent1">
                        <a:lumMod val="5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Do you see it ?</a:t>
                      </a:r>
                    </a:p>
                  </a:txBody>
                  <a:tcPr>
                    <a:solidFill>
                      <a:schemeClr val="accent1">
                        <a:lumMod val="50000"/>
                        <a:alpha val="7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Where our resources matter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Recommendations</a:t>
                      </a:r>
                    </a:p>
                  </a:txBody>
                  <a:tcPr>
                    <a:solidFill>
                      <a:schemeClr val="accent1">
                        <a:lumMod val="50000"/>
                        <a:alpha val="7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59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8ACFAFA-40D2-7B40-BBE1-7FF48077C03D}"/>
              </a:ext>
            </a:extLst>
          </p:cNvPr>
          <p:cNvSpPr txBox="1"/>
          <p:nvPr/>
        </p:nvSpPr>
        <p:spPr>
          <a:xfrm>
            <a:off x="1688516" y="5436975"/>
            <a:ext cx="33914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Fig.4. SAT vs ACT participation rate by state 2017 and 2018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EFC484-3CCF-094A-8BEB-C2B0EDEBA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250" y="966408"/>
            <a:ext cx="4441807" cy="441228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E0A6638-2A30-C14A-819A-5B30BAF41609}"/>
              </a:ext>
            </a:extLst>
          </p:cNvPr>
          <p:cNvSpPr/>
          <p:nvPr/>
        </p:nvSpPr>
        <p:spPr>
          <a:xfrm>
            <a:off x="5559730" y="2583221"/>
            <a:ext cx="5796020" cy="1350720"/>
          </a:xfrm>
          <a:prstGeom prst="rect">
            <a:avLst/>
          </a:prstGeom>
          <a:solidFill>
            <a:srgbClr val="C00000">
              <a:alpha val="26000"/>
            </a:srgbClr>
          </a:solidFill>
          <a:ln>
            <a:solidFill>
              <a:schemeClr val="accent1">
                <a:shade val="50000"/>
                <a:alpha val="74183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16 states that fall within the red circle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California, Connecticut, District of Columbia, Georgia, Idaho, Indiana, Maryland, Massachusetts, Michigan, New Jersey, New York, Oregon, Texas, Vermont, Virginia, Washington</a:t>
            </a:r>
          </a:p>
        </p:txBody>
      </p:sp>
    </p:spTree>
    <p:extLst>
      <p:ext uri="{BB962C8B-B14F-4D97-AF65-F5344CB8AC3E}">
        <p14:creationId xmlns:p14="http://schemas.microsoft.com/office/powerpoint/2010/main" val="957361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A5919DC-4A19-4C4C-8236-F3534FDE333F}"/>
              </a:ext>
            </a:extLst>
          </p:cNvPr>
          <p:cNvSpPr/>
          <p:nvPr/>
        </p:nvSpPr>
        <p:spPr>
          <a:xfrm>
            <a:off x="0" y="396241"/>
            <a:ext cx="12192000" cy="64617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A632FA6F-048E-F741-A5DA-8DC33FEA0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530" y="6208246"/>
            <a:ext cx="1877870" cy="507025"/>
          </a:xfrm>
          <a:prstGeom prst="rect">
            <a:avLst/>
          </a:prstGeom>
        </p:spPr>
      </p:pic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8FD53FBC-0170-A444-AF8E-41D7B95E2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552474"/>
              </p:ext>
            </p:extLst>
          </p:nvPr>
        </p:nvGraphicFramePr>
        <p:xfrm>
          <a:off x="0" y="0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93149795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066553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5903937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968325478"/>
                    </a:ext>
                  </a:extLst>
                </a:gridCol>
              </a:tblGrid>
              <a:tr h="27504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Myself:  Approach</a:t>
                      </a:r>
                    </a:p>
                  </a:txBody>
                  <a:tcPr>
                    <a:solidFill>
                      <a:schemeClr val="accent1">
                        <a:lumMod val="5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Do you see it ?</a:t>
                      </a:r>
                    </a:p>
                  </a:txBody>
                  <a:tcPr>
                    <a:solidFill>
                      <a:schemeClr val="accent1">
                        <a:lumMod val="50000"/>
                        <a:alpha val="7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Do you see it ?</a:t>
                      </a:r>
                    </a:p>
                  </a:txBody>
                  <a:tcPr>
                    <a:solidFill>
                      <a:schemeClr val="accent1">
                        <a:lumMod val="5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solidFill>
                            <a:srgbClr val="FFFF00"/>
                          </a:solidFill>
                        </a:rPr>
                        <a:t>Recommendations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593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4A8FBEB-8F0B-A849-87AD-517ACCBF453D}"/>
              </a:ext>
            </a:extLst>
          </p:cNvPr>
          <p:cNvSpPr/>
          <p:nvPr/>
        </p:nvSpPr>
        <p:spPr>
          <a:xfrm>
            <a:off x="320820" y="1248228"/>
            <a:ext cx="11769579" cy="23065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i="1" dirty="0">
                <a:solidFill>
                  <a:schemeClr val="tx1"/>
                </a:solidFill>
              </a:rPr>
              <a:t>With the observation and analysis:</a:t>
            </a:r>
          </a:p>
          <a:p>
            <a:endParaRPr lang="en-US" sz="2800" i="1" dirty="0">
              <a:solidFill>
                <a:schemeClr val="tx1"/>
              </a:solidFill>
            </a:endParaRPr>
          </a:p>
          <a:p>
            <a:r>
              <a:rPr lang="en-US" sz="2800" i="1" dirty="0">
                <a:solidFill>
                  <a:schemeClr val="tx1"/>
                </a:solidFill>
              </a:rPr>
              <a:t>It is recommended that the resources should focus on the 16 states that have a slightly below average ACT participation rate where the College Board can have an agreement with the 16 states to have SAT mandatory for their college admissions to increase the </a:t>
            </a:r>
            <a:r>
              <a:rPr lang="en-US" sz="2800" i="1">
                <a:solidFill>
                  <a:schemeClr val="tx1"/>
                </a:solidFill>
              </a:rPr>
              <a:t>SAT participation rate.</a:t>
            </a:r>
            <a:endParaRPr lang="en-US" sz="28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898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942</Words>
  <Application>Microsoft Macintosh PowerPoint</Application>
  <PresentationFormat>Widescreen</PresentationFormat>
  <Paragraphs>86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2996</dc:creator>
  <cp:lastModifiedBy>Microsoft Office User</cp:lastModifiedBy>
  <cp:revision>8</cp:revision>
  <dcterms:created xsi:type="dcterms:W3CDTF">2021-09-02T05:39:36Z</dcterms:created>
  <dcterms:modified xsi:type="dcterms:W3CDTF">2021-09-02T19:19:38Z</dcterms:modified>
</cp:coreProperties>
</file>