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63" r:id="rId6"/>
    <p:sldId id="264" r:id="rId7"/>
    <p:sldId id="262" r:id="rId8"/>
    <p:sldId id="267" r:id="rId9"/>
    <p:sldId id="265" r:id="rId10"/>
    <p:sldId id="266" r:id="rId11"/>
    <p:sldId id="261" r:id="rId12"/>
    <p:sldId id="260" r:id="rId13"/>
    <p:sldId id="259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3"/>
    <p:restoredTop sz="96454"/>
  </p:normalViewPr>
  <p:slideViewPr>
    <p:cSldViewPr snapToGrid="0" snapToObjects="1">
      <p:cViewPr varScale="1">
        <p:scale>
          <a:sx n="122" d="100"/>
          <a:sy n="122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5F7A3-7AD8-DB49-876C-D92972E508B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5D850-3EBC-B34A-BC6B-F015D26F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5D850-3EBC-B34A-BC6B-F015D26FF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5D850-3EBC-B34A-BC6B-F015D26FF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63670E-1350-A541-95FF-339730B1783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4FFE41-2CD9-374A-BDCC-48D8C214796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79367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70E-1350-A541-95FF-339730B1783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FE41-2CD9-374A-BDCC-48D8C214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4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70E-1350-A541-95FF-339730B1783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FE41-2CD9-374A-BDCC-48D8C214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1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70E-1350-A541-95FF-339730B1783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FE41-2CD9-374A-BDCC-48D8C214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8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63670E-1350-A541-95FF-339730B1783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4FFE41-2CD9-374A-BDCC-48D8C21479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27951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70E-1350-A541-95FF-339730B1783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FE41-2CD9-374A-BDCC-48D8C214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70E-1350-A541-95FF-339730B1783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FE41-2CD9-374A-BDCC-48D8C214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5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70E-1350-A541-95FF-339730B1783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FE41-2CD9-374A-BDCC-48D8C214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3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70E-1350-A541-95FF-339730B1783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FE41-2CD9-374A-BDCC-48D8C214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63670E-1350-A541-95FF-339730B1783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4FFE41-2CD9-374A-BDCC-48D8C21479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782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63670E-1350-A541-95FF-339730B1783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4FFE41-2CD9-374A-BDCC-48D8C21479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604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63670E-1350-A541-95FF-339730B1783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34FFE41-2CD9-374A-BDCC-48D8C21479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46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2FAE-E180-7D47-8F39-1CF0A5615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Classification model for boardgames and </a:t>
            </a:r>
            <a:r>
              <a:rPr lang="en-US" sz="4000" dirty="0" err="1"/>
              <a:t>mobilegames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E8E51-1C95-0941-85F8-6D8832D2E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Jasper</a:t>
            </a:r>
          </a:p>
        </p:txBody>
      </p:sp>
    </p:spTree>
    <p:extLst>
      <p:ext uri="{BB962C8B-B14F-4D97-AF65-F5344CB8AC3E}">
        <p14:creationId xmlns:p14="http://schemas.microsoft.com/office/powerpoint/2010/main" val="1341144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FBF0-887A-934A-86E2-A9219261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- Logistic Regression vs Random Forest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F7B0D3-ACA7-184C-8329-B78604082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82118"/>
              </p:ext>
            </p:extLst>
          </p:nvPr>
        </p:nvGraphicFramePr>
        <p:xfrm>
          <a:off x="2113005" y="2687320"/>
          <a:ext cx="831884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537537718"/>
                    </a:ext>
                  </a:extLst>
                </a:gridCol>
                <a:gridCol w="1005212">
                  <a:extLst>
                    <a:ext uri="{9D8B030D-6E8A-4147-A177-3AD203B41FA5}">
                      <a16:colId xmlns:a16="http://schemas.microsoft.com/office/drawing/2014/main" val="2471429354"/>
                    </a:ext>
                  </a:extLst>
                </a:gridCol>
                <a:gridCol w="1188406">
                  <a:extLst>
                    <a:ext uri="{9D8B030D-6E8A-4147-A177-3AD203B41FA5}">
                      <a16:colId xmlns:a16="http://schemas.microsoft.com/office/drawing/2014/main" val="616343605"/>
                    </a:ext>
                  </a:extLst>
                </a:gridCol>
                <a:gridCol w="1188406">
                  <a:extLst>
                    <a:ext uri="{9D8B030D-6E8A-4147-A177-3AD203B41FA5}">
                      <a16:colId xmlns:a16="http://schemas.microsoft.com/office/drawing/2014/main" val="3671676150"/>
                    </a:ext>
                  </a:extLst>
                </a:gridCol>
                <a:gridCol w="1188406">
                  <a:extLst>
                    <a:ext uri="{9D8B030D-6E8A-4147-A177-3AD203B41FA5}">
                      <a16:colId xmlns:a16="http://schemas.microsoft.com/office/drawing/2014/main" val="3532774429"/>
                    </a:ext>
                  </a:extLst>
                </a:gridCol>
                <a:gridCol w="1188406">
                  <a:extLst>
                    <a:ext uri="{9D8B030D-6E8A-4147-A177-3AD203B41FA5}">
                      <a16:colId xmlns:a16="http://schemas.microsoft.com/office/drawing/2014/main" val="423312646"/>
                    </a:ext>
                  </a:extLst>
                </a:gridCol>
                <a:gridCol w="1188406">
                  <a:extLst>
                    <a:ext uri="{9D8B030D-6E8A-4147-A177-3AD203B41FA5}">
                      <a16:colId xmlns:a16="http://schemas.microsoft.com/office/drawing/2014/main" val="3742811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F1_score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7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2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79432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F9F69F2-AD1C-F640-9A8C-022279F40751}"/>
              </a:ext>
            </a:extLst>
          </p:cNvPr>
          <p:cNvSpPr/>
          <p:nvPr/>
        </p:nvSpPr>
        <p:spPr>
          <a:xfrm>
            <a:off x="5647038" y="2543981"/>
            <a:ext cx="2421924" cy="19376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1CC5D-2789-0946-B63D-11096C2FE6CF}"/>
              </a:ext>
            </a:extLst>
          </p:cNvPr>
          <p:cNvSpPr txBox="1"/>
          <p:nvPr/>
        </p:nvSpPr>
        <p:spPr>
          <a:xfrm>
            <a:off x="2763158" y="4926981"/>
            <a:ext cx="7122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Sensitivity &amp; Specificity IMPORTANT METRICS</a:t>
            </a:r>
          </a:p>
        </p:txBody>
      </p:sp>
    </p:spTree>
    <p:extLst>
      <p:ext uri="{BB962C8B-B14F-4D97-AF65-F5344CB8AC3E}">
        <p14:creationId xmlns:p14="http://schemas.microsoft.com/office/powerpoint/2010/main" val="29455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7DCC-E8DF-7745-B6C0-7B21F8D5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– 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D886A-7EBD-8A46-8C0E-2CD4C86B9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615342"/>
            <a:ext cx="3124200" cy="3441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1E07AA-B579-3C41-A878-827B7B27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898" y="2615342"/>
            <a:ext cx="3162300" cy="341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F2071-FEF9-924C-83A6-D47D2134F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122" y="2629245"/>
            <a:ext cx="3124200" cy="3403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1FA860-795D-E245-8B85-0D9AF4C853EF}"/>
              </a:ext>
            </a:extLst>
          </p:cNvPr>
          <p:cNvSpPr txBox="1"/>
          <p:nvPr/>
        </p:nvSpPr>
        <p:spPr>
          <a:xfrm>
            <a:off x="2138751" y="2280336"/>
            <a:ext cx="253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3BFE5-B5C2-7148-BDAC-0A7114819CA5}"/>
              </a:ext>
            </a:extLst>
          </p:cNvPr>
          <p:cNvSpPr txBox="1"/>
          <p:nvPr/>
        </p:nvSpPr>
        <p:spPr>
          <a:xfrm>
            <a:off x="7604554" y="2237600"/>
            <a:ext cx="253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6E835-B11C-A041-A735-71DDC85587B6}"/>
              </a:ext>
            </a:extLst>
          </p:cNvPr>
          <p:cNvSpPr txBox="1"/>
          <p:nvPr/>
        </p:nvSpPr>
        <p:spPr>
          <a:xfrm>
            <a:off x="6450742" y="6057042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Boardgames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C98ECC-2984-C042-92FB-82BE8AA5AC6B}"/>
              </a:ext>
            </a:extLst>
          </p:cNvPr>
          <p:cNvSpPr txBox="1"/>
          <p:nvPr/>
        </p:nvSpPr>
        <p:spPr>
          <a:xfrm>
            <a:off x="9850394" y="6031642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Mobile games</a:t>
            </a:r>
          </a:p>
        </p:txBody>
      </p:sp>
    </p:spTree>
    <p:extLst>
      <p:ext uri="{BB962C8B-B14F-4D97-AF65-F5344CB8AC3E}">
        <p14:creationId xmlns:p14="http://schemas.microsoft.com/office/powerpoint/2010/main" val="132165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2ACE-D3A5-B44F-A038-DDFDE02C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Misclassification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062D6-9081-BD4E-A793-65B5142C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4019"/>
            <a:ext cx="9601200" cy="3581400"/>
          </a:xfrm>
        </p:spPr>
        <p:txBody>
          <a:bodyPr/>
          <a:lstStyle/>
          <a:p>
            <a:r>
              <a:rPr lang="en-US" dirty="0"/>
              <a:t>Content of the post too short</a:t>
            </a:r>
          </a:p>
          <a:p>
            <a:r>
              <a:rPr lang="en-US" dirty="0"/>
              <a:t>Lack of key words to classify</a:t>
            </a:r>
          </a:p>
          <a:p>
            <a:r>
              <a:rPr lang="en-US" dirty="0"/>
              <a:t>Key word that belong to another category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D3CBD3-7EB2-0949-989D-F08817C05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817214"/>
              </p:ext>
            </p:extLst>
          </p:nvPr>
        </p:nvGraphicFramePr>
        <p:xfrm>
          <a:off x="951470" y="3079919"/>
          <a:ext cx="10985157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554">
                  <a:extLst>
                    <a:ext uri="{9D8B030D-6E8A-4147-A177-3AD203B41FA5}">
                      <a16:colId xmlns:a16="http://schemas.microsoft.com/office/drawing/2014/main" val="3681970429"/>
                    </a:ext>
                  </a:extLst>
                </a:gridCol>
                <a:gridCol w="1320603">
                  <a:extLst>
                    <a:ext uri="{9D8B030D-6E8A-4147-A177-3AD203B41FA5}">
                      <a16:colId xmlns:a16="http://schemas.microsoft.com/office/drawing/2014/main" val="3674573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what popular </a:t>
                      </a:r>
                      <a:r>
                        <a:rPr lang="en-SG" sz="1600" dirty="0">
                          <a:highlight>
                            <a:srgbClr val="FF0000"/>
                          </a:highlight>
                        </a:rPr>
                        <a:t>game</a:t>
                      </a:r>
                      <a:r>
                        <a:rPr lang="en-SG" sz="1600" dirty="0"/>
                        <a:t> in what popular </a:t>
                      </a:r>
                      <a:r>
                        <a:rPr lang="en-SG" sz="1600" dirty="0">
                          <a:highlight>
                            <a:srgbClr val="FF0000"/>
                          </a:highlight>
                        </a:rPr>
                        <a:t>game</a:t>
                      </a:r>
                      <a:r>
                        <a:rPr lang="en-SG" sz="1600" dirty="0"/>
                        <a:t> 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 too 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2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I like it </a:t>
                      </a:r>
                      <a:r>
                        <a:rPr lang="en-SG" sz="1600" dirty="0" err="1"/>
                        <a:t>i</a:t>
                      </a:r>
                      <a:r>
                        <a:rPr lang="en-SG" sz="1600" dirty="0"/>
                        <a:t> have played it </a:t>
                      </a:r>
                      <a:r>
                        <a:rPr lang="en-SG" sz="1600" dirty="0" err="1"/>
                        <a:t>alot</a:t>
                      </a:r>
                      <a:r>
                        <a:rPr lang="en-SG" sz="1600" dirty="0"/>
                        <a:t> on my own can t wait to play it with my friends but </a:t>
                      </a:r>
                      <a:r>
                        <a:rPr lang="en-SG" sz="1600" dirty="0" err="1"/>
                        <a:t>i</a:t>
                      </a:r>
                      <a:r>
                        <a:rPr lang="en-SG" sz="1600" dirty="0"/>
                        <a:t> don t get the sorcerer he is the only one that does the least amount of damage if you face the cage spider simple </a:t>
                      </a:r>
                      <a:r>
                        <a:rPr lang="en-SG" sz="1600" dirty="0" err="1"/>
                        <a:t>lvl</a:t>
                      </a:r>
                      <a:r>
                        <a:rPr lang="en-SG" sz="1600" dirty="0"/>
                        <a:t> monster it is </a:t>
                      </a:r>
                      <a:r>
                        <a:rPr lang="en-SG" sz="1600" dirty="0" err="1"/>
                        <a:t>basicly</a:t>
                      </a:r>
                      <a:r>
                        <a:rPr lang="en-SG" sz="1600" dirty="0"/>
                        <a:t> </a:t>
                      </a:r>
                      <a:r>
                        <a:rPr lang="en-SG" sz="1600" dirty="0">
                          <a:highlight>
                            <a:srgbClr val="FF0000"/>
                          </a:highlight>
                        </a:rPr>
                        <a:t>game</a:t>
                      </a:r>
                      <a:r>
                        <a:rPr lang="en-SG" sz="1600" dirty="0"/>
                        <a:t> over since it has defence weakness skilled and health it takes stamina cards and soul arrows </a:t>
                      </a:r>
                      <a:r>
                        <a:rPr lang="en-SG" sz="1600" dirty="0">
                          <a:highlight>
                            <a:srgbClr val="FFFF00"/>
                          </a:highlight>
                        </a:rPr>
                        <a:t>cards</a:t>
                      </a:r>
                      <a:r>
                        <a:rPr lang="en-SG" sz="1600" dirty="0"/>
                        <a:t> out of to kill him provided that you drew the right </a:t>
                      </a:r>
                      <a:r>
                        <a:rPr lang="en-SG" sz="1600" dirty="0">
                          <a:highlight>
                            <a:srgbClr val="FFFF00"/>
                          </a:highlight>
                        </a:rPr>
                        <a:t>cards</a:t>
                      </a:r>
                      <a:r>
                        <a:rPr lang="en-SG" sz="1600" dirty="0"/>
                        <a:t> so if you are lucky it will still take </a:t>
                      </a:r>
                      <a:r>
                        <a:rPr lang="en-SG" sz="1600" dirty="0">
                          <a:highlight>
                            <a:srgbClr val="FFFF00"/>
                          </a:highlight>
                        </a:rPr>
                        <a:t>cards</a:t>
                      </a:r>
                      <a:r>
                        <a:rPr lang="en-SG" sz="1600" dirty="0"/>
                        <a:t> damage card since it takes turns to kill him that is almost half your deck and you lost weapon </a:t>
                      </a:r>
                      <a:r>
                        <a:rPr lang="en-SG" sz="1600" dirty="0">
                          <a:highlight>
                            <a:srgbClr val="FFFF00"/>
                          </a:highlight>
                        </a:rPr>
                        <a:t>cards</a:t>
                      </a:r>
                      <a:r>
                        <a:rPr lang="en-SG" sz="1600" dirty="0"/>
                        <a:t> and that is just enemy other classes can keep their weapons while dealing damage so they make </a:t>
                      </a:r>
                      <a:r>
                        <a:rPr lang="en-SG" sz="1600" dirty="0" err="1"/>
                        <a:t>atleast</a:t>
                      </a:r>
                      <a:r>
                        <a:rPr lang="en-SG" sz="1600" dirty="0"/>
                        <a:t> some progress against defence enemies can someone tell me how that is balanced dark souls the card game question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'cards’ is key word in ‘boardgames, hence wrongly classified as ‘boardgames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925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908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10D0-6812-9B41-A376-5265C201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 on Misclassification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DD4ED5-E6DA-654C-9935-AFA1684B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scrape in data with enough content</a:t>
            </a:r>
          </a:p>
          <a:p>
            <a:r>
              <a:rPr lang="en-US" dirty="0"/>
              <a:t>Add in more </a:t>
            </a:r>
            <a:r>
              <a:rPr lang="en-US" dirty="0" err="1"/>
              <a:t>stopwords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6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274A-0C6F-9646-8E9A-14DEDFB3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6497D-1B36-5A4D-A349-DEE95709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chosen as the model for the classification</a:t>
            </a:r>
          </a:p>
          <a:p>
            <a:r>
              <a:rPr lang="en-US" dirty="0"/>
              <a:t>Achieve highest accuracy of 85.7% as well as high sensitivity and specificity of 85.3% and 86.1% respectively</a:t>
            </a:r>
          </a:p>
          <a:p>
            <a:r>
              <a:rPr lang="en-US" dirty="0"/>
              <a:t>Features in logistic regression are more informative</a:t>
            </a:r>
          </a:p>
          <a:p>
            <a:r>
              <a:rPr lang="en-US" dirty="0"/>
              <a:t>Misclassification can be due to limited content or words that might be associated with the other subreddit</a:t>
            </a:r>
          </a:p>
        </p:txBody>
      </p:sp>
    </p:spTree>
    <p:extLst>
      <p:ext uri="{BB962C8B-B14F-4D97-AF65-F5344CB8AC3E}">
        <p14:creationId xmlns:p14="http://schemas.microsoft.com/office/powerpoint/2010/main" val="215904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ACAD-6AAE-1840-BC99-AE121F56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767F8-1630-B447-9D03-F33F3D7B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Model Comparison</a:t>
            </a:r>
          </a:p>
          <a:p>
            <a:r>
              <a:rPr lang="en-US" dirty="0"/>
              <a:t>Causes of Misclassification</a:t>
            </a:r>
          </a:p>
          <a:p>
            <a:r>
              <a:rPr lang="en-US" dirty="0"/>
              <a:t>Possible Improvement on Misclassification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0301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ED6B-7448-B843-BB49-C5656761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A5DC-C4F3-7140-BEBA-0BA79FC71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 Data Scientist in a new company which aims to develop both mobile games and board games, building a classification model that can correctly classify these 2 categories based on posts/comments on social media platform  </a:t>
            </a:r>
          </a:p>
          <a:p>
            <a:pPr marL="0" indent="0">
              <a:buNone/>
            </a:pPr>
            <a:r>
              <a:rPr lang="en-US" dirty="0"/>
              <a:t>This project aims to make use of the posts by the users in the 2 subreddit groups namely 'boardgames' and '</a:t>
            </a:r>
            <a:r>
              <a:rPr lang="en-US" dirty="0" err="1"/>
              <a:t>MobileGaming</a:t>
            </a:r>
            <a:r>
              <a:rPr lang="en-US" dirty="0"/>
              <a:t>' for the modeling of this classification model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1B9E-214F-C34B-BDBE-77635814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2592F8-FCF3-4646-8B55-002C47074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0578" y="2354092"/>
            <a:ext cx="5051622" cy="9435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9583ED-0350-CE4C-B3AF-C328CF4EC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578" y="4394471"/>
            <a:ext cx="5051622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F2C807-F960-204B-9496-2FF854159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273" y="2354092"/>
            <a:ext cx="4676702" cy="8691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6876DE-753E-9D45-A28C-5E17B885E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273" y="4463494"/>
            <a:ext cx="5055078" cy="800099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CCFA1C3-D0E3-FE4E-AF82-CEE7398B9353}"/>
              </a:ext>
            </a:extLst>
          </p:cNvPr>
          <p:cNvSpPr/>
          <p:nvPr/>
        </p:nvSpPr>
        <p:spPr>
          <a:xfrm>
            <a:off x="1120578" y="3073938"/>
            <a:ext cx="5051622" cy="2237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EFE7EAB-EE16-C243-8205-1F2C02B4FD79}"/>
              </a:ext>
            </a:extLst>
          </p:cNvPr>
          <p:cNvSpPr/>
          <p:nvPr/>
        </p:nvSpPr>
        <p:spPr>
          <a:xfrm>
            <a:off x="7194754" y="2354092"/>
            <a:ext cx="725927" cy="8691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EBB06F8-46CF-6E45-AC94-1DB0080A7A5C}"/>
              </a:ext>
            </a:extLst>
          </p:cNvPr>
          <p:cNvSpPr/>
          <p:nvPr/>
        </p:nvSpPr>
        <p:spPr>
          <a:xfrm>
            <a:off x="6568678" y="4853728"/>
            <a:ext cx="5051622" cy="2237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61D0678-43F5-6849-A4C9-56586AF4DA7B}"/>
              </a:ext>
            </a:extLst>
          </p:cNvPr>
          <p:cNvSpPr/>
          <p:nvPr/>
        </p:nvSpPr>
        <p:spPr>
          <a:xfrm>
            <a:off x="5602727" y="4474723"/>
            <a:ext cx="590067" cy="9103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8C28E-ECCA-4B43-9CF3-73CD700C7977}"/>
              </a:ext>
            </a:extLst>
          </p:cNvPr>
          <p:cNvSpPr txBox="1"/>
          <p:nvPr/>
        </p:nvSpPr>
        <p:spPr>
          <a:xfrm>
            <a:off x="2718486" y="3244334"/>
            <a:ext cx="253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string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466AA-0865-EB4D-B3F2-6D1B87868CBE}"/>
              </a:ext>
            </a:extLst>
          </p:cNvPr>
          <p:cNvSpPr txBox="1"/>
          <p:nvPr/>
        </p:nvSpPr>
        <p:spPr>
          <a:xfrm>
            <a:off x="4820131" y="3981466"/>
            <a:ext cx="185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post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3FF23D-99BF-2B44-9265-C8F85B45BFF0}"/>
              </a:ext>
            </a:extLst>
          </p:cNvPr>
          <p:cNvSpPr txBox="1"/>
          <p:nvPr/>
        </p:nvSpPr>
        <p:spPr>
          <a:xfrm>
            <a:off x="7260177" y="5159482"/>
            <a:ext cx="185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deleted post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E1B6B-DEEA-7D47-84AF-541C2222B876}"/>
              </a:ext>
            </a:extLst>
          </p:cNvPr>
          <p:cNvSpPr txBox="1"/>
          <p:nvPr/>
        </p:nvSpPr>
        <p:spPr>
          <a:xfrm>
            <a:off x="6699421" y="3353719"/>
            <a:ext cx="185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removed post</a:t>
            </a:r>
          </a:p>
        </p:txBody>
      </p:sp>
    </p:spTree>
    <p:extLst>
      <p:ext uri="{BB962C8B-B14F-4D97-AF65-F5344CB8AC3E}">
        <p14:creationId xmlns:p14="http://schemas.microsoft.com/office/powerpoint/2010/main" val="133142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E9F2-8C15-994A-8C9C-F4C69934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Lemmatizing vs Stemming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23970-5950-AE44-8727-4C4936EE5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124" y="2353390"/>
            <a:ext cx="2712245" cy="41215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152BC5-0B7E-9143-99D9-BAF5187CB235}"/>
              </a:ext>
            </a:extLst>
          </p:cNvPr>
          <p:cNvSpPr txBox="1"/>
          <p:nvPr/>
        </p:nvSpPr>
        <p:spPr>
          <a:xfrm>
            <a:off x="1804087" y="2638169"/>
            <a:ext cx="253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C0156-A1C9-7E49-9EB3-20C2303B810E}"/>
              </a:ext>
            </a:extLst>
          </p:cNvPr>
          <p:cNvSpPr txBox="1"/>
          <p:nvPr/>
        </p:nvSpPr>
        <p:spPr>
          <a:xfrm>
            <a:off x="5591369" y="2638169"/>
            <a:ext cx="253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lemmatizing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48B8D32-4ECD-A84B-8639-DC7B07823242}"/>
              </a:ext>
            </a:extLst>
          </p:cNvPr>
          <p:cNvSpPr/>
          <p:nvPr/>
        </p:nvSpPr>
        <p:spPr>
          <a:xfrm>
            <a:off x="2879124" y="2526696"/>
            <a:ext cx="2533135" cy="3144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6A7A5CC-A12D-C745-802F-194327EF828E}"/>
              </a:ext>
            </a:extLst>
          </p:cNvPr>
          <p:cNvSpPr/>
          <p:nvPr/>
        </p:nvSpPr>
        <p:spPr>
          <a:xfrm>
            <a:off x="2879124" y="2980294"/>
            <a:ext cx="2533135" cy="3144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74AA8AE-1EA2-9D4A-9754-F9B59600BB88}"/>
              </a:ext>
            </a:extLst>
          </p:cNvPr>
          <p:cNvSpPr/>
          <p:nvPr/>
        </p:nvSpPr>
        <p:spPr>
          <a:xfrm>
            <a:off x="2879124" y="3641772"/>
            <a:ext cx="2712245" cy="4730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4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E9F2-8C15-994A-8C9C-F4C69934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Lemmatizing vs Stemming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23970-5950-AE44-8727-4C4936EE5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124" y="2353390"/>
            <a:ext cx="2712245" cy="41215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152BC5-0B7E-9143-99D9-BAF5187CB235}"/>
              </a:ext>
            </a:extLst>
          </p:cNvPr>
          <p:cNvSpPr txBox="1"/>
          <p:nvPr/>
        </p:nvSpPr>
        <p:spPr>
          <a:xfrm>
            <a:off x="1804087" y="2638169"/>
            <a:ext cx="253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C0156-A1C9-7E49-9EB3-20C2303B810E}"/>
              </a:ext>
            </a:extLst>
          </p:cNvPr>
          <p:cNvSpPr txBox="1"/>
          <p:nvPr/>
        </p:nvSpPr>
        <p:spPr>
          <a:xfrm>
            <a:off x="5591369" y="2638169"/>
            <a:ext cx="253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lemmatizing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401506-8B79-5443-A626-E351C2D37EF1}"/>
              </a:ext>
            </a:extLst>
          </p:cNvPr>
          <p:cNvSpPr txBox="1"/>
          <p:nvPr/>
        </p:nvSpPr>
        <p:spPr>
          <a:xfrm>
            <a:off x="6666406" y="3654128"/>
            <a:ext cx="4547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Lemmatizer</a:t>
            </a:r>
            <a:r>
              <a:rPr lang="en-US" sz="4000" b="1" dirty="0"/>
              <a:t> CHOSEN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48B8D32-4ECD-A84B-8639-DC7B07823242}"/>
              </a:ext>
            </a:extLst>
          </p:cNvPr>
          <p:cNvSpPr/>
          <p:nvPr/>
        </p:nvSpPr>
        <p:spPr>
          <a:xfrm>
            <a:off x="2879124" y="2526696"/>
            <a:ext cx="2533135" cy="3144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6A7A5CC-A12D-C745-802F-194327EF828E}"/>
              </a:ext>
            </a:extLst>
          </p:cNvPr>
          <p:cNvSpPr/>
          <p:nvPr/>
        </p:nvSpPr>
        <p:spPr>
          <a:xfrm>
            <a:off x="2879124" y="2980294"/>
            <a:ext cx="2533135" cy="3144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74AA8AE-1EA2-9D4A-9754-F9B59600BB88}"/>
              </a:ext>
            </a:extLst>
          </p:cNvPr>
          <p:cNvSpPr/>
          <p:nvPr/>
        </p:nvSpPr>
        <p:spPr>
          <a:xfrm>
            <a:off x="2879124" y="3641772"/>
            <a:ext cx="2712245" cy="4730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2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FC01-F69A-0440-8364-8F180EEB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</a:t>
            </a:r>
            <a:r>
              <a:rPr lang="en-US" dirty="0" err="1"/>
              <a:t>Stopwords</a:t>
            </a:r>
            <a:endParaRPr lang="en-US" dirty="0"/>
          </a:p>
        </p:txBody>
      </p:sp>
      <p:pic>
        <p:nvPicPr>
          <p:cNvPr id="39" name="Content Placeholder 38">
            <a:extLst>
              <a:ext uri="{FF2B5EF4-FFF2-40B4-BE49-F238E27FC236}">
                <a16:creationId xmlns:a16="http://schemas.microsoft.com/office/drawing/2014/main" id="{D88CAE37-85A0-C840-BCF5-FD42A41A6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260" y="2419349"/>
            <a:ext cx="4614971" cy="2399785"/>
          </a:xfr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BCFF4A4-F12B-1B49-9861-6B58A01A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203" y="2419349"/>
            <a:ext cx="4778517" cy="239978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B4F56E8-2C70-1A4C-BFC8-16044526BF32}"/>
              </a:ext>
            </a:extLst>
          </p:cNvPr>
          <p:cNvSpPr txBox="1"/>
          <p:nvPr/>
        </p:nvSpPr>
        <p:spPr>
          <a:xfrm>
            <a:off x="2991739" y="1926193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Boardgames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B4F81C-0699-CE4C-87BC-C296241EA786}"/>
              </a:ext>
            </a:extLst>
          </p:cNvPr>
          <p:cNvSpPr txBox="1"/>
          <p:nvPr/>
        </p:nvSpPr>
        <p:spPr>
          <a:xfrm>
            <a:off x="8230255" y="1926193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Mobile games</a:t>
            </a:r>
          </a:p>
        </p:txBody>
      </p:sp>
    </p:spTree>
    <p:extLst>
      <p:ext uri="{BB962C8B-B14F-4D97-AF65-F5344CB8AC3E}">
        <p14:creationId xmlns:p14="http://schemas.microsoft.com/office/powerpoint/2010/main" val="161116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FC01-F69A-0440-8364-8F180EEB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</a:t>
            </a:r>
            <a:r>
              <a:rPr lang="en-US" dirty="0" err="1"/>
              <a:t>Stopwords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7FAA3-DDCE-D54C-8420-944DB2986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973" y="1723766"/>
            <a:ext cx="5096952" cy="4448434"/>
          </a:xfr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2B4A36-A75F-1944-BDCD-9A94836E66A3}"/>
              </a:ext>
            </a:extLst>
          </p:cNvPr>
          <p:cNvSpPr/>
          <p:nvPr/>
        </p:nvSpPr>
        <p:spPr>
          <a:xfrm>
            <a:off x="5906390" y="2195387"/>
            <a:ext cx="2339693" cy="3371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D7DAD5F-C232-6F4B-AA4A-E80F488D0C31}"/>
              </a:ext>
            </a:extLst>
          </p:cNvPr>
          <p:cNvSpPr/>
          <p:nvPr/>
        </p:nvSpPr>
        <p:spPr>
          <a:xfrm>
            <a:off x="5872449" y="5671752"/>
            <a:ext cx="1254358" cy="3371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0212912-19B6-3244-9083-00E32327069E}"/>
              </a:ext>
            </a:extLst>
          </p:cNvPr>
          <p:cNvSpPr/>
          <p:nvPr/>
        </p:nvSpPr>
        <p:spPr>
          <a:xfrm>
            <a:off x="5872449" y="4073779"/>
            <a:ext cx="1158551" cy="3371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FB144FF-6435-2C4D-AE0D-B1B3DFD08DF7}"/>
              </a:ext>
            </a:extLst>
          </p:cNvPr>
          <p:cNvSpPr/>
          <p:nvPr/>
        </p:nvSpPr>
        <p:spPr>
          <a:xfrm>
            <a:off x="3431916" y="2470705"/>
            <a:ext cx="1856781" cy="33710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84B0B9-8826-2741-9606-B30E48ECC2C0}"/>
              </a:ext>
            </a:extLst>
          </p:cNvPr>
          <p:cNvCxnSpPr/>
          <p:nvPr/>
        </p:nvCxnSpPr>
        <p:spPr>
          <a:xfrm>
            <a:off x="8044254" y="2532490"/>
            <a:ext cx="939114" cy="8965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51D67C-39AC-E94E-BFD7-6368B6E09F77}"/>
              </a:ext>
            </a:extLst>
          </p:cNvPr>
          <p:cNvCxnSpPr>
            <a:cxnSpLocks/>
          </p:cNvCxnSpPr>
          <p:nvPr/>
        </p:nvCxnSpPr>
        <p:spPr>
          <a:xfrm flipV="1">
            <a:off x="7182981" y="3706416"/>
            <a:ext cx="1800387" cy="540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A9505F-A239-BA44-937E-63F76ADACAB7}"/>
              </a:ext>
            </a:extLst>
          </p:cNvPr>
          <p:cNvCxnSpPr>
            <a:cxnSpLocks/>
          </p:cNvCxnSpPr>
          <p:nvPr/>
        </p:nvCxnSpPr>
        <p:spPr>
          <a:xfrm flipV="1">
            <a:off x="7244765" y="3976852"/>
            <a:ext cx="1738603" cy="18334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98974A-DB94-184F-98F4-52E56F3BD701}"/>
              </a:ext>
            </a:extLst>
          </p:cNvPr>
          <p:cNvSpPr txBox="1"/>
          <p:nvPr/>
        </p:nvSpPr>
        <p:spPr>
          <a:xfrm>
            <a:off x="9007874" y="34290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Mobile games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9F24914-3130-7846-BAB3-72412747948E}"/>
              </a:ext>
            </a:extLst>
          </p:cNvPr>
          <p:cNvSpPr/>
          <p:nvPr/>
        </p:nvSpPr>
        <p:spPr>
          <a:xfrm>
            <a:off x="3431916" y="3508671"/>
            <a:ext cx="1189514" cy="33710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708E74-7795-154C-9145-0E4706096330}"/>
              </a:ext>
            </a:extLst>
          </p:cNvPr>
          <p:cNvCxnSpPr>
            <a:cxnSpLocks/>
          </p:cNvCxnSpPr>
          <p:nvPr/>
        </p:nvCxnSpPr>
        <p:spPr>
          <a:xfrm flipH="1">
            <a:off x="2737024" y="2689139"/>
            <a:ext cx="640921" cy="66019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E5460F-8B51-2249-80BC-9F7A56825948}"/>
              </a:ext>
            </a:extLst>
          </p:cNvPr>
          <p:cNvCxnSpPr>
            <a:cxnSpLocks/>
          </p:cNvCxnSpPr>
          <p:nvPr/>
        </p:nvCxnSpPr>
        <p:spPr>
          <a:xfrm flipH="1" flipV="1">
            <a:off x="2653466" y="3508671"/>
            <a:ext cx="670507" cy="268769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E33CDC-715F-3C46-BF95-543FC6FAB00B}"/>
              </a:ext>
            </a:extLst>
          </p:cNvPr>
          <p:cNvSpPr txBox="1"/>
          <p:nvPr/>
        </p:nvSpPr>
        <p:spPr>
          <a:xfrm>
            <a:off x="1276019" y="3243516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Boardgames</a:t>
            </a:r>
          </a:p>
        </p:txBody>
      </p:sp>
    </p:spTree>
    <p:extLst>
      <p:ext uri="{BB962C8B-B14F-4D97-AF65-F5344CB8AC3E}">
        <p14:creationId xmlns:p14="http://schemas.microsoft.com/office/powerpoint/2010/main" val="194022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FC01-F69A-0440-8364-8F180EEB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</a:t>
            </a:r>
            <a:r>
              <a:rPr lang="en-US" dirty="0" err="1"/>
              <a:t>Stopwords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7FAA3-DDCE-D54C-8420-944DB2986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79811"/>
            <a:ext cx="5096952" cy="44484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77BD12-7DB2-494C-A53F-D9C2EAE402F3}"/>
              </a:ext>
            </a:extLst>
          </p:cNvPr>
          <p:cNvSpPr txBox="1"/>
          <p:nvPr/>
        </p:nvSpPr>
        <p:spPr>
          <a:xfrm>
            <a:off x="6840253" y="2183674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words like 'games', 'play', 'new' , 'like', 'just' might not be helpful for classification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2B4A36-A75F-1944-BDCD-9A94836E66A3}"/>
              </a:ext>
            </a:extLst>
          </p:cNvPr>
          <p:cNvSpPr/>
          <p:nvPr/>
        </p:nvSpPr>
        <p:spPr>
          <a:xfrm>
            <a:off x="4004587" y="1916269"/>
            <a:ext cx="2339693" cy="33710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D7DAD5F-C232-6F4B-AA4A-E80F488D0C31}"/>
              </a:ext>
            </a:extLst>
          </p:cNvPr>
          <p:cNvSpPr/>
          <p:nvPr/>
        </p:nvSpPr>
        <p:spPr>
          <a:xfrm>
            <a:off x="1510507" y="2984802"/>
            <a:ext cx="1254358" cy="5180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0212912-19B6-3244-9083-00E32327069E}"/>
              </a:ext>
            </a:extLst>
          </p:cNvPr>
          <p:cNvSpPr/>
          <p:nvPr/>
        </p:nvSpPr>
        <p:spPr>
          <a:xfrm>
            <a:off x="4016944" y="2446714"/>
            <a:ext cx="1691878" cy="53808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FB144FF-6435-2C4D-AE0D-B1B3DFD08DF7}"/>
              </a:ext>
            </a:extLst>
          </p:cNvPr>
          <p:cNvSpPr/>
          <p:nvPr/>
        </p:nvSpPr>
        <p:spPr>
          <a:xfrm>
            <a:off x="1497725" y="1828800"/>
            <a:ext cx="2196947" cy="6800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FAC34B1-FBE8-5547-8319-8B5D16FF1931}"/>
              </a:ext>
            </a:extLst>
          </p:cNvPr>
          <p:cNvSpPr/>
          <p:nvPr/>
        </p:nvSpPr>
        <p:spPr>
          <a:xfrm>
            <a:off x="4016944" y="5113181"/>
            <a:ext cx="987542" cy="33710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25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{1C2413D2-F765-F642-BB6E-EDFFE3B92214}tf10001072</Template>
  <TotalTime>450</TotalTime>
  <Words>491</Words>
  <Application>Microsoft Macintosh PowerPoint</Application>
  <PresentationFormat>Widescreen</PresentationFormat>
  <Paragraphs>80</Paragraphs>
  <Slides>14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Courier New</vt:lpstr>
      <vt:lpstr>Franklin Gothic Book</vt:lpstr>
      <vt:lpstr>Crop</vt:lpstr>
      <vt:lpstr>Classification model for boardgames and mobilegames</vt:lpstr>
      <vt:lpstr>Contents</vt:lpstr>
      <vt:lpstr>Problem Statement</vt:lpstr>
      <vt:lpstr>Data Cleaning</vt:lpstr>
      <vt:lpstr>Data Cleaning – Lemmatizing vs Stemming</vt:lpstr>
      <vt:lpstr>Data Cleaning – Lemmatizing vs Stemming</vt:lpstr>
      <vt:lpstr>Data Cleaning - Stopwords</vt:lpstr>
      <vt:lpstr>Data Cleaning - Stopwords</vt:lpstr>
      <vt:lpstr>Data Cleaning - Stopwords</vt:lpstr>
      <vt:lpstr>Model Comparison - Logistic Regression vs Random Forest</vt:lpstr>
      <vt:lpstr>Model Comparison – Feature Importance</vt:lpstr>
      <vt:lpstr>Causes of Misclassification</vt:lpstr>
      <vt:lpstr>Possible improvement on Misclassification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model for boardgames and mobilegames</dc:title>
  <dc:creator>Microsoft Office User</dc:creator>
  <cp:lastModifiedBy>Microsoft Office User</cp:lastModifiedBy>
  <cp:revision>6</cp:revision>
  <dcterms:created xsi:type="dcterms:W3CDTF">2021-09-30T20:10:55Z</dcterms:created>
  <dcterms:modified xsi:type="dcterms:W3CDTF">2021-10-01T03:41:35Z</dcterms:modified>
</cp:coreProperties>
</file>