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0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52ED-9869-0E45-9480-CED8A56C7486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7BA2-93CC-CE46-BD1D-BDD1AB4B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A7BA2-93CC-CE46-BD1D-BDD1AB4B84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A7BA2-93CC-CE46-BD1D-BDD1AB4B84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A36-004A-D443-998D-111C76E7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47CD9-A21E-234E-ADFC-C2C90833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F092-B5ED-0C4E-883F-885104B5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EBD7-4B76-F04B-8A40-77E0118D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6FBFB-5C03-AA45-B837-798337E2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7F25-13BF-5543-AA0E-DB6FAB8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95E7A-B9CB-3F42-A52A-7BCC01BD5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068B-8C72-A14C-A76C-FB19271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B2EA-5B67-644F-8DA8-D90C91DA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2E1B-94A5-7742-B691-DB30C7B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7768A-C159-F84B-ADEB-7D6B42FE8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822A-2C7E-9D45-B65A-96C11E7D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C517-1BA9-3B45-9022-9FF18365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6B0A-8DBD-704B-864F-5D17311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42FB-EE15-A646-8305-E7AA9AD6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0DA2-413D-DF4A-A0B9-DBB8882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67A1-8DC6-564A-A0B3-C91869E9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E76B-5C34-D944-B1DE-D5703A54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C8EF-33A1-C14D-891E-9709CAC8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34E1-4A35-FA42-A447-D6C28F09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AF5A-71D1-D146-BEF5-F8F0D8E7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1102-F7EC-9D46-8F05-72F6F3F6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4750-3DD3-D94A-A8BB-6F8B62AB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7C5D-7DB6-9649-A520-54125F55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D542-6AA1-B248-814C-49A77C42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3C41-80A5-BD4D-9E04-4BC6C24E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EC08-3B15-5142-A3FC-82C8EA7AE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4ECA9-4DE1-2B4C-BB3E-B541D90B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88A8A-29E8-6E48-B7EF-10048EA5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A6AD-1672-1845-AF65-9CCCF2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4BAC-F4C2-134B-BCB6-4DB77B59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EE09-885A-FB4B-8F04-5855ADDC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F01C-7C29-2A4A-9CC6-B71F2A66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7C5F-4064-E24D-B87D-FE05AFB1F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6B62E-4D9E-A24F-9805-0BA3D992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D9F11-333B-C243-AFA7-F5CDB606A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83BE5-D3C2-3F42-B2B8-A04B3EA0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1FC28-359D-E341-80BB-62E69142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0BD9E-B28F-6043-8CAE-B2436AF0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2A4F-FD68-F945-AF89-AB9B02EB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2DFE8-F0ED-164D-87D9-BE126848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DED8E-9843-6C48-8D07-781D72F5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0C8B-6AF6-7B41-A281-85457B3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947D3-6355-A74B-8773-B047C8F6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4E8A-8E00-F148-801A-C8834D3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6CD49-8A20-C84A-8CA1-E3E2BD51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D5BA-DA78-3444-86B6-5E26E34E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676F-3209-8B46-ADE2-002BB0FB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834B-973C-AE43-AAE7-834664431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9B75-D2FA-A24A-A467-528FC954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FA335-7E09-6045-A20B-808DF17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FF910-400D-3A45-8AAC-BB3CD121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541A-3E17-304D-9978-88AEEEEA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B4243-403E-1042-B4FE-A6EBF7B6A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2055-2FB3-494A-9A28-C18DCFBC1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DB01A-9DDF-8A47-8211-B1AC9A2A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99B0A-ACE2-804B-81FB-4B2DD5F3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5C9FD-F3C1-764E-9717-94697B64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8571F-ADED-614B-8FBB-F7E42D8F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6A23-1C83-5645-AFE8-84C328A7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6017-C5EB-8747-AA74-5B02567F9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67DC-6B16-DC41-93E3-5BC393DBC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0E26-0633-424B-9B90-259FB373A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2CB2-08B7-DE40-AB9D-0EA82A618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Regression Model for Prediction of House Price in 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429D8-CDF7-BC43-B4D2-C56B4D7C5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Jasper</a:t>
            </a:r>
          </a:p>
        </p:txBody>
      </p:sp>
    </p:spTree>
    <p:extLst>
      <p:ext uri="{BB962C8B-B14F-4D97-AF65-F5344CB8AC3E}">
        <p14:creationId xmlns:p14="http://schemas.microsoft.com/office/powerpoint/2010/main" val="409044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4FF6-12C4-F04B-A01C-7AFFA422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0334-9378-5540-8B29-C1100F07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regression has the best predictive performance among the models with 50% reduction in the number of features with RMSE of ~34K</a:t>
            </a:r>
          </a:p>
          <a:p>
            <a:r>
              <a:rPr lang="en-US" dirty="0"/>
              <a:t>The Lasso regression model produce a set of coefficients for the respective features</a:t>
            </a:r>
          </a:p>
          <a:p>
            <a:r>
              <a:rPr lang="en-US" dirty="0"/>
              <a:t>The top 3 features that will influence the price are location of the house, the total area of house and the overall quality of the house</a:t>
            </a:r>
          </a:p>
          <a:p>
            <a:r>
              <a:rPr lang="en-US"/>
              <a:t>With </a:t>
            </a:r>
            <a:r>
              <a:rPr lang="en-US" dirty="0"/>
              <a:t>a set of features, the model is able to predict the price of a house</a:t>
            </a:r>
          </a:p>
        </p:txBody>
      </p:sp>
    </p:spTree>
    <p:extLst>
      <p:ext uri="{BB962C8B-B14F-4D97-AF65-F5344CB8AC3E}">
        <p14:creationId xmlns:p14="http://schemas.microsoft.com/office/powerpoint/2010/main" val="10298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5902-28C4-104D-918C-B48B32AB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A1F0-137A-BC46-AC5A-2D6958FD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features that are influential in predicting the Sale Price in Ames </a:t>
            </a:r>
          </a:p>
          <a:p>
            <a:r>
              <a:rPr lang="en-US" dirty="0"/>
              <a:t>Determine the best regression model for predicting Sale Price with the influential features </a:t>
            </a:r>
          </a:p>
          <a:p>
            <a:r>
              <a:rPr lang="en-US" dirty="0"/>
              <a:t>With a set of features, we are able to predict the price of a house</a:t>
            </a:r>
          </a:p>
        </p:txBody>
      </p:sp>
    </p:spTree>
    <p:extLst>
      <p:ext uri="{BB962C8B-B14F-4D97-AF65-F5344CB8AC3E}">
        <p14:creationId xmlns:p14="http://schemas.microsoft.com/office/powerpoint/2010/main" val="180535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157-FAFE-BC4F-98C5-B7DA60BA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014238-4A2F-6346-A41A-C7A858B9CAAC}"/>
              </a:ext>
            </a:extLst>
          </p:cNvPr>
          <p:cNvSpPr/>
          <p:nvPr/>
        </p:nvSpPr>
        <p:spPr>
          <a:xfrm>
            <a:off x="2017944" y="2749517"/>
            <a:ext cx="1993742" cy="1779234"/>
          </a:xfrm>
          <a:prstGeom prst="ellipse">
            <a:avLst/>
          </a:prstGeom>
          <a:solidFill>
            <a:schemeClr val="accent1">
              <a:alpha val="553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A17BD-1655-B145-ABC0-0F649FC17F4A}"/>
              </a:ext>
            </a:extLst>
          </p:cNvPr>
          <p:cNvSpPr txBox="1"/>
          <p:nvPr/>
        </p:nvSpPr>
        <p:spPr>
          <a:xfrm>
            <a:off x="2120159" y="3233929"/>
            <a:ext cx="1767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Cleaning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457B24-D8B2-D542-847A-370D7242EDFD}"/>
              </a:ext>
            </a:extLst>
          </p:cNvPr>
          <p:cNvSpPr/>
          <p:nvPr/>
        </p:nvSpPr>
        <p:spPr>
          <a:xfrm>
            <a:off x="5063775" y="2749517"/>
            <a:ext cx="1993742" cy="1779234"/>
          </a:xfrm>
          <a:prstGeom prst="ellipse">
            <a:avLst/>
          </a:prstGeom>
          <a:solidFill>
            <a:schemeClr val="accent1">
              <a:alpha val="553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C75EA-38D6-E946-9340-9C340563429D}"/>
              </a:ext>
            </a:extLst>
          </p:cNvPr>
          <p:cNvSpPr txBox="1"/>
          <p:nvPr/>
        </p:nvSpPr>
        <p:spPr>
          <a:xfrm>
            <a:off x="5204002" y="3049370"/>
            <a:ext cx="176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 Selection using EDA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C0E99C-671A-6E4D-9292-32A920B46B50}"/>
              </a:ext>
            </a:extLst>
          </p:cNvPr>
          <p:cNvSpPr/>
          <p:nvPr/>
        </p:nvSpPr>
        <p:spPr>
          <a:xfrm>
            <a:off x="8179928" y="2737160"/>
            <a:ext cx="1993742" cy="1779234"/>
          </a:xfrm>
          <a:prstGeom prst="ellipse">
            <a:avLst/>
          </a:prstGeom>
          <a:solidFill>
            <a:schemeClr val="accent1">
              <a:alpha val="553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14797-C2C7-3448-9CFB-D9210F885F03}"/>
              </a:ext>
            </a:extLst>
          </p:cNvPr>
          <p:cNvSpPr txBox="1"/>
          <p:nvPr/>
        </p:nvSpPr>
        <p:spPr>
          <a:xfrm>
            <a:off x="8320155" y="3278900"/>
            <a:ext cx="1767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 Evaluation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786B3D-95CE-1F4D-93F2-4A62E263EAA5}"/>
              </a:ext>
            </a:extLst>
          </p:cNvPr>
          <p:cNvCxnSpPr>
            <a:cxnSpLocks/>
          </p:cNvCxnSpPr>
          <p:nvPr/>
        </p:nvCxnSpPr>
        <p:spPr>
          <a:xfrm>
            <a:off x="4075045" y="3639134"/>
            <a:ext cx="8964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D65A89-354E-5044-9EE5-FF5F0A8D42C5}"/>
              </a:ext>
            </a:extLst>
          </p:cNvPr>
          <p:cNvCxnSpPr>
            <a:cxnSpLocks/>
          </p:cNvCxnSpPr>
          <p:nvPr/>
        </p:nvCxnSpPr>
        <p:spPr>
          <a:xfrm>
            <a:off x="7176540" y="3630898"/>
            <a:ext cx="8964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0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36D3-7C0A-2C41-A2B1-7350880B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BA835-A153-714D-A421-16995CC1B29A}"/>
              </a:ext>
            </a:extLst>
          </p:cNvPr>
          <p:cNvSpPr/>
          <p:nvPr/>
        </p:nvSpPr>
        <p:spPr>
          <a:xfrm>
            <a:off x="838200" y="3713173"/>
            <a:ext cx="4666277" cy="809402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Impute the missing values for the continuous, nominal and ordinal features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DA0C92-ABF2-3746-A1EA-F781DFA5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42" y="1690687"/>
            <a:ext cx="4294753" cy="1620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C95C1D-9017-6645-AC6D-F7495356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95" y="1497849"/>
            <a:ext cx="5689600" cy="2006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B11F62-07CA-EF42-9161-BBCC8B83CEEE}"/>
              </a:ext>
            </a:extLst>
          </p:cNvPr>
          <p:cNvSpPr/>
          <p:nvPr/>
        </p:nvSpPr>
        <p:spPr>
          <a:xfrm>
            <a:off x="6402356" y="3873816"/>
            <a:ext cx="4666277" cy="809402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Convert value of ordinal features to numerical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CE6EAB-CA24-6243-9512-4295B1E094A6}"/>
              </a:ext>
            </a:extLst>
          </p:cNvPr>
          <p:cNvSpPr txBox="1"/>
          <p:nvPr/>
        </p:nvSpPr>
        <p:spPr>
          <a:xfrm>
            <a:off x="1298254" y="3300170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Fig.1. Code snippet that impute missing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B2342-8FD4-D44A-A996-6A872716BD3A}"/>
              </a:ext>
            </a:extLst>
          </p:cNvPr>
          <p:cNvSpPr txBox="1"/>
          <p:nvPr/>
        </p:nvSpPr>
        <p:spPr>
          <a:xfrm>
            <a:off x="6961766" y="3522136"/>
            <a:ext cx="410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Fig.2. Code snippet that convert values of ordinal features to numerical</a:t>
            </a:r>
          </a:p>
        </p:txBody>
      </p:sp>
    </p:spTree>
    <p:extLst>
      <p:ext uri="{BB962C8B-B14F-4D97-AF65-F5344CB8AC3E}">
        <p14:creationId xmlns:p14="http://schemas.microsoft.com/office/powerpoint/2010/main" val="95450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DBF7-3E32-4243-AEFA-684CB7DC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– Continuous/Discrete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EC9A1-7538-924D-B174-BD8F2494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73" y="1875125"/>
            <a:ext cx="5054427" cy="243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36673-BDA0-A349-BDCD-0F85933B44E4}"/>
              </a:ext>
            </a:extLst>
          </p:cNvPr>
          <p:cNvSpPr txBox="1"/>
          <p:nvPr/>
        </p:nvSpPr>
        <p:spPr>
          <a:xfrm>
            <a:off x="1919812" y="4305670"/>
            <a:ext cx="3706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Fig.3. Continuous features that are correlated with Sale Price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7D5E8-6D54-9A4E-9760-5EAC4590099F}"/>
              </a:ext>
            </a:extLst>
          </p:cNvPr>
          <p:cNvSpPr/>
          <p:nvPr/>
        </p:nvSpPr>
        <p:spPr>
          <a:xfrm>
            <a:off x="6687523" y="2747769"/>
            <a:ext cx="4666277" cy="1915332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plots are used to find the correlation between continuous/discrete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Collinearity between continuous features can be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Reduced down to 2 continuous features: Total </a:t>
            </a:r>
            <a:r>
              <a:rPr lang="en-US" dirty="0" err="1">
                <a:solidFill>
                  <a:schemeClr val="tx1"/>
                </a:solidFill>
              </a:rPr>
              <a:t>Bsmt</a:t>
            </a:r>
            <a:r>
              <a:rPr lang="en-US" dirty="0">
                <a:solidFill>
                  <a:schemeClr val="tx1"/>
                </a:solidFill>
              </a:rPr>
              <a:t> and Gr Liv Area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AC26A0-E9B0-7841-BC59-0E61516A3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90" y="4663101"/>
            <a:ext cx="5083782" cy="1688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1BA4AE-C8D6-4C41-9F3C-8E546361C8FB}"/>
              </a:ext>
            </a:extLst>
          </p:cNvPr>
          <p:cNvSpPr txBox="1"/>
          <p:nvPr/>
        </p:nvSpPr>
        <p:spPr>
          <a:xfrm>
            <a:off x="2096925" y="6339471"/>
            <a:ext cx="3706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Fig.4. Collinearity between Continuous features</a:t>
            </a:r>
          </a:p>
        </p:txBody>
      </p:sp>
    </p:spTree>
    <p:extLst>
      <p:ext uri="{BB962C8B-B14F-4D97-AF65-F5344CB8AC3E}">
        <p14:creationId xmlns:p14="http://schemas.microsoft.com/office/powerpoint/2010/main" val="27328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6D7C-5095-E641-847F-4FC76DB0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– Nominal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2E49F-EF27-AE46-BF3D-4EBA2CD0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6" y="1690688"/>
            <a:ext cx="6299200" cy="179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9EECE-E859-C245-8437-89D480B0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46" y="3924301"/>
            <a:ext cx="6235700" cy="176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026515-1910-704B-B929-69AC81097AB8}"/>
              </a:ext>
            </a:extLst>
          </p:cNvPr>
          <p:cNvSpPr txBox="1"/>
          <p:nvPr/>
        </p:nvSpPr>
        <p:spPr>
          <a:xfrm>
            <a:off x="2105163" y="3495589"/>
            <a:ext cx="4209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Fig.5. Nominal features with overwhelming occurrence of a single 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D8F8A-1028-FA41-9495-E29C5F355409}"/>
              </a:ext>
            </a:extLst>
          </p:cNvPr>
          <p:cNvSpPr txBox="1"/>
          <p:nvPr/>
        </p:nvSpPr>
        <p:spPr>
          <a:xfrm>
            <a:off x="2105163" y="5874264"/>
            <a:ext cx="4209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Fig.6. Nominal features without overwhelming occurrence of a single category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9D835A-AA6B-C447-9BBF-908E8A12E286}"/>
              </a:ext>
            </a:extLst>
          </p:cNvPr>
          <p:cNvSpPr/>
          <p:nvPr/>
        </p:nvSpPr>
        <p:spPr>
          <a:xfrm>
            <a:off x="7367373" y="2826267"/>
            <a:ext cx="4666277" cy="1055816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Bar charts used to visualize nominal features with a single category &gt; 80% occurrence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Reduced to 11 nominal features</a:t>
            </a:r>
          </a:p>
        </p:txBody>
      </p:sp>
    </p:spTree>
    <p:extLst>
      <p:ext uri="{BB962C8B-B14F-4D97-AF65-F5344CB8AC3E}">
        <p14:creationId xmlns:p14="http://schemas.microsoft.com/office/powerpoint/2010/main" val="392762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DBF7-3E32-4243-AEFA-684CB7DC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– Ordinal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36673-BDA0-A349-BDCD-0F85933B44E4}"/>
              </a:ext>
            </a:extLst>
          </p:cNvPr>
          <p:cNvSpPr txBox="1"/>
          <p:nvPr/>
        </p:nvSpPr>
        <p:spPr>
          <a:xfrm>
            <a:off x="2105163" y="3495589"/>
            <a:ext cx="4209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Fig.7. Ordinal features with overwhelming occurrence of a single category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7D5E8-6D54-9A4E-9760-5EAC4590099F}"/>
              </a:ext>
            </a:extLst>
          </p:cNvPr>
          <p:cNvSpPr/>
          <p:nvPr/>
        </p:nvSpPr>
        <p:spPr>
          <a:xfrm>
            <a:off x="7175500" y="2064201"/>
            <a:ext cx="4666277" cy="1055816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Bar charts used to visualize ordinal features with a single category &gt; 80% occurrence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Reduced to 11 ordinal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1A971-689B-1B47-8D57-AEB42A3B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1000"/>
            <a:ext cx="6337300" cy="177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E123C5-CEB9-B741-9CB3-7B13516B9648}"/>
              </a:ext>
            </a:extLst>
          </p:cNvPr>
          <p:cNvSpPr txBox="1"/>
          <p:nvPr/>
        </p:nvSpPr>
        <p:spPr>
          <a:xfrm>
            <a:off x="1993952" y="5487884"/>
            <a:ext cx="420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Fig.8. Ordinal features that are correlated with Sale Price </a:t>
            </a:r>
          </a:p>
          <a:p>
            <a:pPr algn="ctr"/>
            <a:endParaRPr lang="en-US" sz="10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6E9F60-ACF1-714F-885B-E0051CF9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3455"/>
            <a:ext cx="6124801" cy="12028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16809F-898A-B84C-8572-A01DF639319A}"/>
              </a:ext>
            </a:extLst>
          </p:cNvPr>
          <p:cNvSpPr/>
          <p:nvPr/>
        </p:nvSpPr>
        <p:spPr>
          <a:xfrm>
            <a:off x="7175500" y="3900500"/>
            <a:ext cx="4666277" cy="1306499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plots are used to find the correlation for ordinal features after converted to numerical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Further reduced to 5 ordinal features</a:t>
            </a:r>
          </a:p>
        </p:txBody>
      </p:sp>
    </p:spTree>
    <p:extLst>
      <p:ext uri="{BB962C8B-B14F-4D97-AF65-F5344CB8AC3E}">
        <p14:creationId xmlns:p14="http://schemas.microsoft.com/office/powerpoint/2010/main" val="376269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5E79-D441-C54A-927D-4935377D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– Root Mean Square Error (RMSE)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BFA349-9EDE-004A-855F-34B7ECF83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83027"/>
              </p:ext>
            </p:extLst>
          </p:nvPr>
        </p:nvGraphicFramePr>
        <p:xfrm>
          <a:off x="1532239" y="2047240"/>
          <a:ext cx="852891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40">
                  <a:extLst>
                    <a:ext uri="{9D8B030D-6E8A-4147-A177-3AD203B41FA5}">
                      <a16:colId xmlns:a16="http://schemas.microsoft.com/office/drawing/2014/main" val="2382226915"/>
                    </a:ext>
                  </a:extLst>
                </a:gridCol>
                <a:gridCol w="1482811">
                  <a:extLst>
                    <a:ext uri="{9D8B030D-6E8A-4147-A177-3AD203B41FA5}">
                      <a16:colId xmlns:a16="http://schemas.microsoft.com/office/drawing/2014/main" val="3847379225"/>
                    </a:ext>
                  </a:extLst>
                </a:gridCol>
                <a:gridCol w="1853613">
                  <a:extLst>
                    <a:ext uri="{9D8B030D-6E8A-4147-A177-3AD203B41FA5}">
                      <a16:colId xmlns:a16="http://schemas.microsoft.com/office/drawing/2014/main" val="1051746361"/>
                    </a:ext>
                  </a:extLst>
                </a:gridCol>
                <a:gridCol w="2191296">
                  <a:extLst>
                    <a:ext uri="{9D8B030D-6E8A-4147-A177-3AD203B41FA5}">
                      <a16:colId xmlns:a16="http://schemas.microsoft.com/office/drawing/2014/main" val="453661681"/>
                    </a:ext>
                  </a:extLst>
                </a:gridCol>
                <a:gridCol w="998400">
                  <a:extLst>
                    <a:ext uri="{9D8B030D-6E8A-4147-A177-3AD203B41FA5}">
                      <a16:colId xmlns:a16="http://schemas.microsoft.com/office/drawing/2014/main" val="1530227837"/>
                    </a:ext>
                  </a:extLst>
                </a:gridCol>
                <a:gridCol w="1014250">
                  <a:extLst>
                    <a:ext uri="{9D8B030D-6E8A-4147-A177-3AD203B41FA5}">
                      <a16:colId xmlns:a16="http://schemas.microsoft.com/office/drawing/2014/main" val="237138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Kaggle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49996.5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46816.5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4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34992.9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35610.1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9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Ridge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 =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34482.2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6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Lasso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 = 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34328.9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34264.7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4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ElasticNet</a:t>
                      </a:r>
                      <a:r>
                        <a:rPr lang="en-US" dirty="0"/>
                        <a:t>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 – 0.02, l1_ratio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34441.8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908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5C0C33-B914-6249-91EA-85BDA9A8743E}"/>
              </a:ext>
            </a:extLst>
          </p:cNvPr>
          <p:cNvSpPr/>
          <p:nvPr/>
        </p:nvSpPr>
        <p:spPr>
          <a:xfrm>
            <a:off x="2980724" y="5167312"/>
            <a:ext cx="4666277" cy="1055816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Lasso Regression model has the best predictive performance in terms of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lesser features than other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72B22-D287-6942-90DF-BAF01E73BC8A}"/>
              </a:ext>
            </a:extLst>
          </p:cNvPr>
          <p:cNvSpPr txBox="1"/>
          <p:nvPr/>
        </p:nvSpPr>
        <p:spPr>
          <a:xfrm>
            <a:off x="3437861" y="1716148"/>
            <a:ext cx="420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Table 1. Table of comparison for different regression models</a:t>
            </a:r>
          </a:p>
          <a:p>
            <a:pPr algn="ctr"/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07610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4C15-EE5E-DF40-945D-CFE1029D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– Top 10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82118-7E0A-1247-AA01-6339241F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24" y="2025135"/>
            <a:ext cx="5892800" cy="330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FAAE0-6E73-3649-9993-6132B2B53DD1}"/>
              </a:ext>
            </a:extLst>
          </p:cNvPr>
          <p:cNvSpPr txBox="1"/>
          <p:nvPr/>
        </p:nvSpPr>
        <p:spPr>
          <a:xfrm>
            <a:off x="4341736" y="5327135"/>
            <a:ext cx="420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Fig.9. Top 10 features that affect the Sale Price</a:t>
            </a:r>
          </a:p>
          <a:p>
            <a:pPr algn="ctr"/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8277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499</Words>
  <Application>Microsoft Macintosh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Build a Regression Model for Prediction of House Price in Ames</vt:lpstr>
      <vt:lpstr>Problem Statement</vt:lpstr>
      <vt:lpstr>Workflow</vt:lpstr>
      <vt:lpstr>Data Cleaning </vt:lpstr>
      <vt:lpstr>Feature Selection – Continuous/Discrete</vt:lpstr>
      <vt:lpstr>Feature Selection – Nominal Features</vt:lpstr>
      <vt:lpstr>Feature Selection – Ordinal Features</vt:lpstr>
      <vt:lpstr>Model Evaluation – Root Mean Square Error (RMSE)</vt:lpstr>
      <vt:lpstr>Model Evaluation – Top 10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Regression Model for Prediction of House Price in Ames</dc:title>
  <dc:creator>Microsoft Office User</dc:creator>
  <cp:lastModifiedBy>Microsoft Office User</cp:lastModifiedBy>
  <cp:revision>5</cp:revision>
  <dcterms:created xsi:type="dcterms:W3CDTF">2021-09-19T17:24:16Z</dcterms:created>
  <dcterms:modified xsi:type="dcterms:W3CDTF">2021-09-20T01:43:03Z</dcterms:modified>
</cp:coreProperties>
</file>