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3" r:id="rId5"/>
    <p:sldId id="258" r:id="rId6"/>
    <p:sldId id="301" r:id="rId7"/>
    <p:sldId id="261" r:id="rId8"/>
    <p:sldId id="262" r:id="rId9"/>
    <p:sldId id="259" r:id="rId10"/>
    <p:sldId id="265" r:id="rId11"/>
    <p:sldId id="276" r:id="rId12"/>
    <p:sldId id="264" r:id="rId13"/>
    <p:sldId id="267" r:id="rId14"/>
    <p:sldId id="266" r:id="rId15"/>
    <p:sldId id="269" r:id="rId16"/>
    <p:sldId id="270" r:id="rId17"/>
    <p:sldId id="271" r:id="rId18"/>
    <p:sldId id="272" r:id="rId19"/>
    <p:sldId id="302" r:id="rId20"/>
    <p:sldId id="268" r:id="rId21"/>
    <p:sldId id="273" r:id="rId22"/>
    <p:sldId id="274" r:id="rId23"/>
    <p:sldId id="275" r:id="rId24"/>
    <p:sldId id="277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20"/>
    <p:restoredTop sz="96064"/>
  </p:normalViewPr>
  <p:slideViewPr>
    <p:cSldViewPr snapToGrid="0" snapToObjects="1">
      <p:cViewPr varScale="1">
        <p:scale>
          <a:sx n="110" d="100"/>
          <a:sy n="110" d="100"/>
        </p:scale>
        <p:origin x="17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7FAE-0B84-A84B-A57E-499B9C827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42921-EADA-5C47-9E5A-EC67F3287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EF0CE-B699-A643-B885-1FFA4494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034-D770-B042-8F2D-792FCDF56CF3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93CA-C64E-3643-B111-65D2CA2D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C4F83-DB09-1D4C-86EF-AC1AB96B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63D-B47A-A34A-B230-6A43A2D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9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6966-13E6-304A-8854-8CA44545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C407E-7F61-AD4F-8BCA-C634A7AC3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52B83-AFB0-8A41-8CA0-518BAE05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034-D770-B042-8F2D-792FCDF56CF3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9DB94-234B-7F4C-8539-DE1D54CF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13F6B-7FCC-DA4F-B09D-391CAE75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63D-B47A-A34A-B230-6A43A2D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9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52B1A-EC04-3245-A654-E7582EDBF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128D2-C95E-9E4B-8D7D-C7FFDE2E7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08A1-D996-B04A-9752-C67EEBDF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034-D770-B042-8F2D-792FCDF56CF3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48D29-35AF-B343-A8FE-22833E1A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4976-C31A-9043-8946-0BFA6166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63D-B47A-A34A-B230-6A43A2D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9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FBE4-3656-0943-8A59-A1347C6B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0ED3-1FE4-DA45-95D1-F06FEC40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C05DF-5361-BF40-963F-83115ED7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034-D770-B042-8F2D-792FCDF56CF3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4CC24-6BB7-1342-9577-098314A1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B2841-F7DB-3141-8566-EEAFBD49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63D-B47A-A34A-B230-6A43A2D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4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D403-742C-1D45-ABA3-0CB4725A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41860-69FC-094C-8FC5-1665DB203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3583F-FE02-EB41-A145-27D1962D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034-D770-B042-8F2D-792FCDF56CF3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28AE-FC20-3D4B-AD5F-3A32EC87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FB81-7826-C440-9423-47A11067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63D-B47A-A34A-B230-6A43A2D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DC94-9810-A843-9519-1D3E72C7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00F2E-209F-D94E-9410-D34155363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23BF9-EFAF-0E46-A05C-0787AEBAB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010EC-6394-FB4E-A0EE-20E75B47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034-D770-B042-8F2D-792FCDF56CF3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5095B-BFF2-E444-B4D5-CC039BA8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61913-CC7C-A140-BB18-CBC18F4E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63D-B47A-A34A-B230-6A43A2D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A6B5-1582-6E45-AA9F-B3768600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98DD8-32E5-6F44-B0DA-B6CCB1CC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D34DB-43CE-6445-BB42-04E1D83DF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718E2-5447-D64A-8184-D41A07C69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37E14-6B75-0542-8A76-CF2B7A630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60CB0-6A57-3043-A55B-6BCC9F10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034-D770-B042-8F2D-792FCDF56CF3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04854-18EB-C347-B583-8211FD73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57900-B228-0B49-A08F-22D1D4EF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63D-B47A-A34A-B230-6A43A2D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D2EC-A760-234A-B7FF-BE89517E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8578E-BB75-1241-ADFE-BEF9F515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034-D770-B042-8F2D-792FCDF56CF3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07E5A-B3C2-0C43-B68D-4B4A41F7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73C47-CC8C-9C49-9050-5B1F60A7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63D-B47A-A34A-B230-6A43A2D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2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ED337-3C46-8F4A-B998-94B98BFB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034-D770-B042-8F2D-792FCDF56CF3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D1765-FAC9-F942-BF8F-444A77B7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AF422-BE55-8647-AAB2-CE6D80CA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63D-B47A-A34A-B230-6A43A2D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5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7613-699A-2548-96D9-43CE5C2A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007B-C981-3B44-A7FD-EF25F500A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10019-AB4C-9B47-B772-978C542E2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CD83-3963-6249-B63D-B36E0C71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034-D770-B042-8F2D-792FCDF56CF3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EDE31-B82B-894A-A2E1-4C11D4B2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EF625-80A0-A34C-AB63-1265D7F5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63D-B47A-A34A-B230-6A43A2D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7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E3F9-7EB3-6241-B5A3-EE20C45B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DD642-E56F-DF46-8FA0-0C9858492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B62DF-B75A-484C-877A-9912CD28A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E62F5-F3C3-2644-B810-FC8CBA46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7034-D770-B042-8F2D-792FCDF56CF3}" type="datetimeFigureOut">
              <a:rPr lang="en-US" smtClean="0"/>
              <a:t>3/16/22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AA8F3-CBE1-684B-BB25-B38576C9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11C24-1B8D-FA44-BCBE-2D76C3B7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63D-B47A-A34A-B230-6A43A2D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05297-D200-964E-8A5A-1F6B5024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D92F1-F3DA-C646-92D0-174778DE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66DB7-F904-9045-A500-F119E15D2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B7034-D770-B042-8F2D-792FCDF56CF3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CD2DD-6011-C144-AE9E-DCBA7B3C2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CA20-5072-8045-A0B4-E56F02530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7F63D-B47A-A34A-B230-6A43A2D23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6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.gov.sg/dataset/resale-flat-pri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2632-AF88-5B48-9581-E45CC3038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HDB Resale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2F0B1-A3D3-4A49-89E5-2CA7C6752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Jasper</a:t>
            </a:r>
          </a:p>
        </p:txBody>
      </p:sp>
    </p:spTree>
    <p:extLst>
      <p:ext uri="{BB962C8B-B14F-4D97-AF65-F5344CB8AC3E}">
        <p14:creationId xmlns:p14="http://schemas.microsoft.com/office/powerpoint/2010/main" val="114156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8C7-0084-0348-8846-9A6EEFB7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– </a:t>
            </a:r>
            <a:r>
              <a:rPr lang="en-US" dirty="0" err="1"/>
              <a:t>Qns</a:t>
            </a:r>
            <a:r>
              <a:rPr lang="en-US" dirty="0"/>
              <a:t> 2A Model Evaluation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F10EA15-70C1-474E-9E23-E6E05042E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93083"/>
              </p:ext>
            </p:extLst>
          </p:nvPr>
        </p:nvGraphicFramePr>
        <p:xfrm>
          <a:off x="1405465" y="1945640"/>
          <a:ext cx="9228666" cy="252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111">
                  <a:extLst>
                    <a:ext uri="{9D8B030D-6E8A-4147-A177-3AD203B41FA5}">
                      <a16:colId xmlns:a16="http://schemas.microsoft.com/office/drawing/2014/main" val="2642697064"/>
                    </a:ext>
                  </a:extLst>
                </a:gridCol>
                <a:gridCol w="1538111">
                  <a:extLst>
                    <a:ext uri="{9D8B030D-6E8A-4147-A177-3AD203B41FA5}">
                      <a16:colId xmlns:a16="http://schemas.microsoft.com/office/drawing/2014/main" val="2409843189"/>
                    </a:ext>
                  </a:extLst>
                </a:gridCol>
                <a:gridCol w="1538111">
                  <a:extLst>
                    <a:ext uri="{9D8B030D-6E8A-4147-A177-3AD203B41FA5}">
                      <a16:colId xmlns:a16="http://schemas.microsoft.com/office/drawing/2014/main" val="4017162671"/>
                    </a:ext>
                  </a:extLst>
                </a:gridCol>
                <a:gridCol w="1538111">
                  <a:extLst>
                    <a:ext uri="{9D8B030D-6E8A-4147-A177-3AD203B41FA5}">
                      <a16:colId xmlns:a16="http://schemas.microsoft.com/office/drawing/2014/main" val="2168374665"/>
                    </a:ext>
                  </a:extLst>
                </a:gridCol>
                <a:gridCol w="1538111">
                  <a:extLst>
                    <a:ext uri="{9D8B030D-6E8A-4147-A177-3AD203B41FA5}">
                      <a16:colId xmlns:a16="http://schemas.microsoft.com/office/drawing/2014/main" val="3658677920"/>
                    </a:ext>
                  </a:extLst>
                </a:gridCol>
                <a:gridCol w="1538111">
                  <a:extLst>
                    <a:ext uri="{9D8B030D-6E8A-4147-A177-3AD203B41FA5}">
                      <a16:colId xmlns:a16="http://schemas.microsoft.com/office/drawing/2014/main" val="1411580908"/>
                    </a:ext>
                  </a:extLst>
                </a:gridCol>
              </a:tblGrid>
              <a:tr h="605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RSME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RSME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Fit Time (sec)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95620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67476.189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67164.25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671961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Ridge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67477.486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67160.808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642174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Lasso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67597.058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67265.667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70203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30D75A6-2B61-D44B-B399-C8D9A55D5E2E}"/>
              </a:ext>
            </a:extLst>
          </p:cNvPr>
          <p:cNvSpPr/>
          <p:nvPr/>
        </p:nvSpPr>
        <p:spPr>
          <a:xfrm>
            <a:off x="838199" y="2455333"/>
            <a:ext cx="10151533" cy="795868"/>
          </a:xfrm>
          <a:prstGeom prst="roundRect">
            <a:avLst/>
          </a:prstGeom>
          <a:solidFill>
            <a:srgbClr val="FF0000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D61205-6613-4A4D-831A-2629A857C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4981363"/>
            <a:ext cx="6891867" cy="623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/>
              <a:t>Linear Regression CHOSEN</a:t>
            </a:r>
          </a:p>
        </p:txBody>
      </p:sp>
    </p:spTree>
    <p:extLst>
      <p:ext uri="{BB962C8B-B14F-4D97-AF65-F5344CB8AC3E}">
        <p14:creationId xmlns:p14="http://schemas.microsoft.com/office/powerpoint/2010/main" val="346818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8C7-0084-0348-8846-9A6EEFB7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– </a:t>
            </a:r>
            <a:r>
              <a:rPr lang="en-US" dirty="0" err="1"/>
              <a:t>Qns</a:t>
            </a:r>
            <a:r>
              <a:rPr lang="en-US" dirty="0"/>
              <a:t> 2A Feature Importance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D18755-1A1B-1A45-ADDE-B94787077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800" y="1469455"/>
            <a:ext cx="6527800" cy="5337746"/>
          </a:xfrm>
        </p:spPr>
      </p:pic>
    </p:spTree>
    <p:extLst>
      <p:ext uri="{BB962C8B-B14F-4D97-AF65-F5344CB8AC3E}">
        <p14:creationId xmlns:p14="http://schemas.microsoft.com/office/powerpoint/2010/main" val="93146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8C7-0084-0348-8846-9A6EEFB7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– </a:t>
            </a:r>
            <a:r>
              <a:rPr lang="en-US" dirty="0" err="1"/>
              <a:t>Qns</a:t>
            </a:r>
            <a:r>
              <a:rPr lang="en-US" dirty="0"/>
              <a:t> 2B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1778-27F0-0D40-8E6D-D7E17636A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7" y="1842558"/>
            <a:ext cx="47159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the following features of HDB sold in 2017:</a:t>
            </a:r>
          </a:p>
          <a:p>
            <a:pPr lvl="1"/>
            <a:r>
              <a:rPr lang="en-SG" dirty="0"/>
              <a:t>Flat type: 4 ROOM</a:t>
            </a:r>
          </a:p>
          <a:p>
            <a:pPr lvl="1"/>
            <a:r>
              <a:rPr lang="en-SG" dirty="0"/>
              <a:t>Town: Yishun</a:t>
            </a:r>
          </a:p>
          <a:p>
            <a:pPr lvl="1"/>
            <a:r>
              <a:rPr lang="en-SG" dirty="0"/>
              <a:t>Flat Model: New Generation</a:t>
            </a:r>
          </a:p>
          <a:p>
            <a:pPr lvl="1"/>
            <a:r>
              <a:rPr lang="en-SG" dirty="0"/>
              <a:t>Storey Range: 10 to 12</a:t>
            </a:r>
          </a:p>
          <a:p>
            <a:pPr lvl="1"/>
            <a:r>
              <a:rPr lang="en-SG" dirty="0"/>
              <a:t>Floor Area (sqm): 91</a:t>
            </a:r>
          </a:p>
          <a:p>
            <a:pPr lvl="1"/>
            <a:r>
              <a:rPr lang="en-SG" dirty="0"/>
              <a:t>Lease Commence Date: 1984</a:t>
            </a:r>
          </a:p>
          <a:p>
            <a:pPr lvl="1"/>
            <a:r>
              <a:rPr lang="en-SG" dirty="0"/>
              <a:t>Resale Price: 550,800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3A34E-C121-7847-83DC-8700EECD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93381"/>
            <a:ext cx="5119913" cy="536201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29873E-78BE-804E-B001-F4B55056B4C5}"/>
              </a:ext>
            </a:extLst>
          </p:cNvPr>
          <p:cNvSpPr txBox="1">
            <a:spLocks/>
          </p:cNvSpPr>
          <p:nvPr/>
        </p:nvSpPr>
        <p:spPr>
          <a:xfrm>
            <a:off x="-622301" y="5519164"/>
            <a:ext cx="6891867" cy="1136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/>
              <a:t>Is the Resale Price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/>
              <a:t>REASONABLE??</a:t>
            </a:r>
          </a:p>
        </p:txBody>
      </p:sp>
    </p:spTree>
    <p:extLst>
      <p:ext uri="{BB962C8B-B14F-4D97-AF65-F5344CB8AC3E}">
        <p14:creationId xmlns:p14="http://schemas.microsoft.com/office/powerpoint/2010/main" val="400906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8C7-0084-0348-8846-9A6EEFB7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– </a:t>
            </a:r>
            <a:r>
              <a:rPr lang="en-US" dirty="0" err="1"/>
              <a:t>Qns</a:t>
            </a:r>
            <a:r>
              <a:rPr lang="en-US" dirty="0"/>
              <a:t> 2B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1778-27F0-0D40-8E6D-D7E17636A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7" y="1842558"/>
            <a:ext cx="47159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the following features of HDB sold in 2017:</a:t>
            </a:r>
          </a:p>
          <a:p>
            <a:pPr lvl="1"/>
            <a:r>
              <a:rPr lang="en-SG" dirty="0"/>
              <a:t>Flat type: 4 ROOM</a:t>
            </a:r>
          </a:p>
          <a:p>
            <a:pPr lvl="1"/>
            <a:r>
              <a:rPr lang="en-SG" dirty="0"/>
              <a:t>Town: Yishun</a:t>
            </a:r>
          </a:p>
          <a:p>
            <a:pPr lvl="1"/>
            <a:r>
              <a:rPr lang="en-SG" dirty="0"/>
              <a:t>Flat Model: New Generation</a:t>
            </a:r>
          </a:p>
          <a:p>
            <a:pPr lvl="1"/>
            <a:r>
              <a:rPr lang="en-SG" dirty="0"/>
              <a:t>Storey Range: 10 to 12</a:t>
            </a:r>
          </a:p>
          <a:p>
            <a:pPr lvl="1"/>
            <a:r>
              <a:rPr lang="en-SG" dirty="0"/>
              <a:t>Floor Area (sqm): 91</a:t>
            </a:r>
          </a:p>
          <a:p>
            <a:pPr lvl="1"/>
            <a:r>
              <a:rPr lang="en-SG" dirty="0"/>
              <a:t>Lease Commence Date: 1984</a:t>
            </a:r>
          </a:p>
          <a:p>
            <a:pPr lvl="1"/>
            <a:r>
              <a:rPr lang="en-SG" dirty="0"/>
              <a:t>Resale Price: 550,800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3A34E-C121-7847-83DC-8700EECD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93381"/>
            <a:ext cx="5119913" cy="536201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29873E-78BE-804E-B001-F4B55056B4C5}"/>
              </a:ext>
            </a:extLst>
          </p:cNvPr>
          <p:cNvSpPr txBox="1">
            <a:spLocks/>
          </p:cNvSpPr>
          <p:nvPr/>
        </p:nvSpPr>
        <p:spPr>
          <a:xfrm>
            <a:off x="1193800" y="5422794"/>
            <a:ext cx="3689046" cy="771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/>
              <a:t>NO!!!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990CCA-2F6F-794C-8C4D-B477C9FF4F5D}"/>
              </a:ext>
            </a:extLst>
          </p:cNvPr>
          <p:cNvSpPr txBox="1">
            <a:spLocks/>
          </p:cNvSpPr>
          <p:nvPr/>
        </p:nvSpPr>
        <p:spPr>
          <a:xfrm>
            <a:off x="1193800" y="5960215"/>
            <a:ext cx="3689046" cy="771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/>
              <a:t>Predicted: ~340K</a:t>
            </a:r>
          </a:p>
        </p:txBody>
      </p:sp>
    </p:spTree>
    <p:extLst>
      <p:ext uri="{BB962C8B-B14F-4D97-AF65-F5344CB8AC3E}">
        <p14:creationId xmlns:p14="http://schemas.microsoft.com/office/powerpoint/2010/main" val="74779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8C7-0084-0348-8846-9A6EEFB7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– </a:t>
            </a:r>
            <a:r>
              <a:rPr lang="en-US" dirty="0" err="1"/>
              <a:t>Qns</a:t>
            </a:r>
            <a:r>
              <a:rPr lang="en-US" dirty="0"/>
              <a:t> 2C Predict Flat Type given transactions other characteristics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80CB8-2621-FD4C-A698-F334FA027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144" y="2374200"/>
            <a:ext cx="10583656" cy="1773477"/>
          </a:xfr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BD9CC5-02B7-794C-893D-033A2A96130D}"/>
              </a:ext>
            </a:extLst>
          </p:cNvPr>
          <p:cNvSpPr/>
          <p:nvPr/>
        </p:nvSpPr>
        <p:spPr>
          <a:xfrm>
            <a:off x="6468532" y="2216016"/>
            <a:ext cx="2319867" cy="2089844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3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8C7-0084-0348-8846-9A6EEFB7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– </a:t>
            </a:r>
            <a:r>
              <a:rPr lang="en-US" dirty="0" err="1"/>
              <a:t>Qns</a:t>
            </a:r>
            <a:r>
              <a:rPr lang="en-US" dirty="0"/>
              <a:t> 2C Predict Flat Type given transactions other characteristics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61145B-002C-CF4B-9250-0F4B9C31D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735" y="1554691"/>
            <a:ext cx="6383198" cy="5127150"/>
          </a:xfrm>
        </p:spPr>
      </p:pic>
    </p:spTree>
    <p:extLst>
      <p:ext uri="{BB962C8B-B14F-4D97-AF65-F5344CB8AC3E}">
        <p14:creationId xmlns:p14="http://schemas.microsoft.com/office/powerpoint/2010/main" val="286811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8C7-0084-0348-8846-9A6EEFB7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– </a:t>
            </a:r>
            <a:r>
              <a:rPr lang="en-US" dirty="0" err="1"/>
              <a:t>Qns</a:t>
            </a:r>
            <a:r>
              <a:rPr lang="en-US" dirty="0"/>
              <a:t> 2C Confusion Matrix (Binary vs Multi-class Classification)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94920-E323-3F42-844C-869622C2F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89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Binary Classification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6C85EC0-BE75-4040-9DF1-CEB5BAEC6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55762"/>
              </p:ext>
            </p:extLst>
          </p:nvPr>
        </p:nvGraphicFramePr>
        <p:xfrm>
          <a:off x="2235199" y="2858344"/>
          <a:ext cx="6620934" cy="1492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978">
                  <a:extLst>
                    <a:ext uri="{9D8B030D-6E8A-4147-A177-3AD203B41FA5}">
                      <a16:colId xmlns:a16="http://schemas.microsoft.com/office/drawing/2014/main" val="3067844020"/>
                    </a:ext>
                  </a:extLst>
                </a:gridCol>
                <a:gridCol w="2206978">
                  <a:extLst>
                    <a:ext uri="{9D8B030D-6E8A-4147-A177-3AD203B41FA5}">
                      <a16:colId xmlns:a16="http://schemas.microsoft.com/office/drawing/2014/main" val="745267910"/>
                    </a:ext>
                  </a:extLst>
                </a:gridCol>
                <a:gridCol w="2206978">
                  <a:extLst>
                    <a:ext uri="{9D8B030D-6E8A-4147-A177-3AD203B41FA5}">
                      <a16:colId xmlns:a16="http://schemas.microsoft.com/office/drawing/2014/main" val="2261040805"/>
                    </a:ext>
                  </a:extLst>
                </a:gridCol>
              </a:tblGrid>
              <a:tr h="4976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-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Prediect</a:t>
                      </a:r>
                      <a:r>
                        <a:rPr lang="en-US" dirty="0"/>
                        <a:t> +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738303"/>
                  </a:ext>
                </a:extLst>
              </a:tr>
              <a:tr h="497663">
                <a:tc>
                  <a:txBody>
                    <a:bodyPr/>
                    <a:lstStyle/>
                    <a:p>
                      <a:r>
                        <a:rPr lang="en-US" dirty="0"/>
                        <a:t>Actual -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 (TN)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44750"/>
                  </a:ext>
                </a:extLst>
              </a:tr>
              <a:tr h="497663">
                <a:tc>
                  <a:txBody>
                    <a:bodyPr/>
                    <a:lstStyle/>
                    <a:p>
                      <a:r>
                        <a:rPr lang="en-US" dirty="0"/>
                        <a:t>Actual +</a:t>
                      </a:r>
                      <a:r>
                        <a:rPr lang="en-US" dirty="0" err="1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 (TP)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802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65EC6A-844F-4E46-92BC-1998F7180B37}"/>
                  </a:ext>
                </a:extLst>
              </p:cNvPr>
              <p:cNvSpPr txBox="1"/>
              <p:nvPr/>
            </p:nvSpPr>
            <p:spPr>
              <a:xfrm>
                <a:off x="1287249" y="5299386"/>
                <a:ext cx="3453766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65EC6A-844F-4E46-92BC-1998F718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49" y="5299386"/>
                <a:ext cx="3453766" cy="523157"/>
              </a:xfrm>
              <a:prstGeom prst="rect">
                <a:avLst/>
              </a:prstGeom>
              <a:blipFill>
                <a:blip r:embed="rId2"/>
                <a:stretch>
                  <a:fillRect l="-1832" t="-2381" r="-73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DF8E0-6C22-774C-85AE-4A3B947C23CF}"/>
                  </a:ext>
                </a:extLst>
              </p:cNvPr>
              <p:cNvSpPr txBox="1"/>
              <p:nvPr/>
            </p:nvSpPr>
            <p:spPr>
              <a:xfrm>
                <a:off x="5368182" y="5299386"/>
                <a:ext cx="19822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DF8E0-6C22-774C-85AE-4A3B947C2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182" y="5299386"/>
                <a:ext cx="1982274" cy="523157"/>
              </a:xfrm>
              <a:prstGeom prst="rect">
                <a:avLst/>
              </a:prstGeom>
              <a:blipFill>
                <a:blip r:embed="rId3"/>
                <a:stretch>
                  <a:fillRect l="-2548" t="-2381" r="-19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72F9B9-0BBE-844F-AC97-21812320AF67}"/>
                  </a:ext>
                </a:extLst>
              </p:cNvPr>
              <p:cNvSpPr txBox="1"/>
              <p:nvPr/>
            </p:nvSpPr>
            <p:spPr>
              <a:xfrm>
                <a:off x="8348449" y="5299386"/>
                <a:ext cx="2556617" cy="523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72F9B9-0BBE-844F-AC97-21812320A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449" y="5299386"/>
                <a:ext cx="2556617" cy="523157"/>
              </a:xfrm>
              <a:prstGeom prst="rect">
                <a:avLst/>
              </a:prstGeom>
              <a:blipFill>
                <a:blip r:embed="rId4"/>
                <a:stretch>
                  <a:fillRect l="-1485" t="-238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B2B99D-C656-C645-8D93-C0DC59013D16}"/>
                  </a:ext>
                </a:extLst>
              </p:cNvPr>
              <p:cNvSpPr txBox="1"/>
              <p:nvPr/>
            </p:nvSpPr>
            <p:spPr>
              <a:xfrm>
                <a:off x="2354364" y="6058871"/>
                <a:ext cx="2556617" cy="523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B2B99D-C656-C645-8D93-C0DC59013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364" y="6058871"/>
                <a:ext cx="2556617" cy="523157"/>
              </a:xfrm>
              <a:prstGeom prst="rect">
                <a:avLst/>
              </a:prstGeom>
              <a:blipFill>
                <a:blip r:embed="rId5"/>
                <a:stretch>
                  <a:fillRect t="-238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FF909D-F23E-AA45-AC48-9B77ACC1166B}"/>
                  </a:ext>
                </a:extLst>
              </p:cNvPr>
              <p:cNvSpPr txBox="1"/>
              <p:nvPr/>
            </p:nvSpPr>
            <p:spPr>
              <a:xfrm>
                <a:off x="5614946" y="6058871"/>
                <a:ext cx="3749186" cy="5321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FF909D-F23E-AA45-AC48-9B77ACC11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946" y="6058871"/>
                <a:ext cx="3749186" cy="532197"/>
              </a:xfrm>
              <a:prstGeom prst="rect">
                <a:avLst/>
              </a:prstGeom>
              <a:blipFill>
                <a:blip r:embed="rId6"/>
                <a:stretch>
                  <a:fillRect t="-476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DBB9979-3101-3749-8ECD-247A9E4037AD}"/>
              </a:ext>
            </a:extLst>
          </p:cNvPr>
          <p:cNvSpPr txBox="1">
            <a:spLocks/>
          </p:cNvSpPr>
          <p:nvPr/>
        </p:nvSpPr>
        <p:spPr>
          <a:xfrm>
            <a:off x="287866" y="2291910"/>
            <a:ext cx="10515600" cy="1848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Confusion Matrix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FB589AE-5433-0545-A299-C1629C984CE4}"/>
              </a:ext>
            </a:extLst>
          </p:cNvPr>
          <p:cNvSpPr txBox="1">
            <a:spLocks/>
          </p:cNvSpPr>
          <p:nvPr/>
        </p:nvSpPr>
        <p:spPr>
          <a:xfrm>
            <a:off x="304802" y="4645637"/>
            <a:ext cx="10515600" cy="1848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24435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9BA75CEE-663A-4445-938E-335EFF5B4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08816"/>
              </p:ext>
            </p:extLst>
          </p:nvPr>
        </p:nvGraphicFramePr>
        <p:xfrm>
          <a:off x="7357533" y="2363514"/>
          <a:ext cx="431800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189">
                  <a:extLst>
                    <a:ext uri="{9D8B030D-6E8A-4147-A177-3AD203B41FA5}">
                      <a16:colId xmlns:a16="http://schemas.microsoft.com/office/drawing/2014/main" val="3067844020"/>
                    </a:ext>
                  </a:extLst>
                </a:gridCol>
                <a:gridCol w="1105044">
                  <a:extLst>
                    <a:ext uri="{9D8B030D-6E8A-4147-A177-3AD203B41FA5}">
                      <a16:colId xmlns:a16="http://schemas.microsoft.com/office/drawing/2014/main" val="745267910"/>
                    </a:ext>
                  </a:extLst>
                </a:gridCol>
                <a:gridCol w="1166169">
                  <a:extLst>
                    <a:ext uri="{9D8B030D-6E8A-4147-A177-3AD203B41FA5}">
                      <a16:colId xmlns:a16="http://schemas.microsoft.com/office/drawing/2014/main" val="226104080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467835337"/>
                    </a:ext>
                  </a:extLst>
                </a:gridCol>
              </a:tblGrid>
              <a:tr h="4976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Class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738303"/>
                  </a:ext>
                </a:extLst>
              </a:tr>
              <a:tr h="497663">
                <a:tc>
                  <a:txBody>
                    <a:bodyPr/>
                    <a:lstStyle/>
                    <a:p>
                      <a:r>
                        <a:rPr lang="en-US" dirty="0"/>
                        <a:t>Actual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44750"/>
                  </a:ext>
                </a:extLst>
              </a:tr>
              <a:tr h="497663">
                <a:tc>
                  <a:txBody>
                    <a:bodyPr/>
                    <a:lstStyle/>
                    <a:p>
                      <a:r>
                        <a:rPr lang="en-US" dirty="0"/>
                        <a:t>Actual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80206"/>
                  </a:ext>
                </a:extLst>
              </a:tr>
              <a:tr h="497663">
                <a:tc>
                  <a:txBody>
                    <a:bodyPr/>
                    <a:lstStyle/>
                    <a:p>
                      <a:r>
                        <a:rPr lang="en-US" dirty="0"/>
                        <a:t>Actual 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 Negative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 Negative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 Positive (TP)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62795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7FC028BF-7F0D-BA4C-85D6-1C63DFDD8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095627"/>
              </p:ext>
            </p:extLst>
          </p:nvPr>
        </p:nvGraphicFramePr>
        <p:xfrm>
          <a:off x="3958156" y="2380447"/>
          <a:ext cx="431800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189">
                  <a:extLst>
                    <a:ext uri="{9D8B030D-6E8A-4147-A177-3AD203B41FA5}">
                      <a16:colId xmlns:a16="http://schemas.microsoft.com/office/drawing/2014/main" val="3067844020"/>
                    </a:ext>
                  </a:extLst>
                </a:gridCol>
                <a:gridCol w="1105044">
                  <a:extLst>
                    <a:ext uri="{9D8B030D-6E8A-4147-A177-3AD203B41FA5}">
                      <a16:colId xmlns:a16="http://schemas.microsoft.com/office/drawing/2014/main" val="745267910"/>
                    </a:ext>
                  </a:extLst>
                </a:gridCol>
                <a:gridCol w="1166169">
                  <a:extLst>
                    <a:ext uri="{9D8B030D-6E8A-4147-A177-3AD203B41FA5}">
                      <a16:colId xmlns:a16="http://schemas.microsoft.com/office/drawing/2014/main" val="226104080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467835337"/>
                    </a:ext>
                  </a:extLst>
                </a:gridCol>
              </a:tblGrid>
              <a:tr h="4976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Class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738303"/>
                  </a:ext>
                </a:extLst>
              </a:tr>
              <a:tr h="497663">
                <a:tc>
                  <a:txBody>
                    <a:bodyPr/>
                    <a:lstStyle/>
                    <a:p>
                      <a:r>
                        <a:rPr lang="en-US" dirty="0"/>
                        <a:t>Actual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44750"/>
                  </a:ext>
                </a:extLst>
              </a:tr>
              <a:tr h="497663">
                <a:tc>
                  <a:txBody>
                    <a:bodyPr/>
                    <a:lstStyle/>
                    <a:p>
                      <a:r>
                        <a:rPr lang="en-US" dirty="0"/>
                        <a:t>Actual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 Negative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 Negative (FN)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80206"/>
                  </a:ext>
                </a:extLst>
              </a:tr>
              <a:tr h="497663">
                <a:tc>
                  <a:txBody>
                    <a:bodyPr/>
                    <a:lstStyle/>
                    <a:p>
                      <a:r>
                        <a:rPr lang="en-US" dirty="0"/>
                        <a:t>Actual 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6279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27A8C7-0084-0348-8846-9A6EEFB7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– </a:t>
            </a:r>
            <a:r>
              <a:rPr lang="en-US" dirty="0" err="1"/>
              <a:t>Qns</a:t>
            </a:r>
            <a:r>
              <a:rPr lang="en-US" dirty="0"/>
              <a:t> 2C Confusion Matrix (Binary vs Multi-class Classification)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D48686B-D6FE-E440-BE51-EA3DB6D193F3}"/>
              </a:ext>
            </a:extLst>
          </p:cNvPr>
          <p:cNvSpPr txBox="1">
            <a:spLocks/>
          </p:cNvSpPr>
          <p:nvPr/>
        </p:nvSpPr>
        <p:spPr>
          <a:xfrm>
            <a:off x="838203" y="1774829"/>
            <a:ext cx="10515600" cy="1848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/>
              <a:t>Multi-class Classification (One vs Rest)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C425D210-E75D-F845-93ED-ABB2D502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814205"/>
              </p:ext>
            </p:extLst>
          </p:nvPr>
        </p:nvGraphicFramePr>
        <p:xfrm>
          <a:off x="575727" y="2380447"/>
          <a:ext cx="431800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189">
                  <a:extLst>
                    <a:ext uri="{9D8B030D-6E8A-4147-A177-3AD203B41FA5}">
                      <a16:colId xmlns:a16="http://schemas.microsoft.com/office/drawing/2014/main" val="3067844020"/>
                    </a:ext>
                  </a:extLst>
                </a:gridCol>
                <a:gridCol w="1105044">
                  <a:extLst>
                    <a:ext uri="{9D8B030D-6E8A-4147-A177-3AD203B41FA5}">
                      <a16:colId xmlns:a16="http://schemas.microsoft.com/office/drawing/2014/main" val="745267910"/>
                    </a:ext>
                  </a:extLst>
                </a:gridCol>
                <a:gridCol w="1166169">
                  <a:extLst>
                    <a:ext uri="{9D8B030D-6E8A-4147-A177-3AD203B41FA5}">
                      <a16:colId xmlns:a16="http://schemas.microsoft.com/office/drawing/2014/main" val="226104080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467835337"/>
                    </a:ext>
                  </a:extLst>
                </a:gridCol>
              </a:tblGrid>
              <a:tr h="4976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Class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738303"/>
                  </a:ext>
                </a:extLst>
              </a:tr>
              <a:tr h="497663">
                <a:tc>
                  <a:txBody>
                    <a:bodyPr/>
                    <a:lstStyle/>
                    <a:p>
                      <a:r>
                        <a:rPr lang="en-US" dirty="0"/>
                        <a:t>Actual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 Negative (FN)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44750"/>
                  </a:ext>
                </a:extLst>
              </a:tr>
              <a:tr h="497663">
                <a:tc>
                  <a:txBody>
                    <a:bodyPr/>
                    <a:lstStyle/>
                    <a:p>
                      <a:r>
                        <a:rPr lang="en-US" dirty="0"/>
                        <a:t>Actual Class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 Positive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80206"/>
                  </a:ext>
                </a:extLst>
              </a:tr>
              <a:tr h="497663">
                <a:tc>
                  <a:txBody>
                    <a:bodyPr/>
                    <a:lstStyle/>
                    <a:p>
                      <a:r>
                        <a:rPr lang="en-US" dirty="0"/>
                        <a:t>Actual Class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 Positive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62795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5A5155EC-2A59-E042-924E-A853EFDA6A6D}"/>
              </a:ext>
            </a:extLst>
          </p:cNvPr>
          <p:cNvSpPr/>
          <p:nvPr/>
        </p:nvSpPr>
        <p:spPr>
          <a:xfrm rot="5400000">
            <a:off x="3019399" y="4359552"/>
            <a:ext cx="438191" cy="331046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4F87BEC-ECC6-1E40-90FD-E12CDA43C68E}"/>
              </a:ext>
            </a:extLst>
          </p:cNvPr>
          <p:cNvSpPr/>
          <p:nvPr/>
        </p:nvSpPr>
        <p:spPr>
          <a:xfrm rot="5400000">
            <a:off x="6351029" y="4359553"/>
            <a:ext cx="438191" cy="3310468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0428839-53D0-4840-8E56-98B3EB20379C}"/>
              </a:ext>
            </a:extLst>
          </p:cNvPr>
          <p:cNvSpPr/>
          <p:nvPr/>
        </p:nvSpPr>
        <p:spPr>
          <a:xfrm rot="5400000">
            <a:off x="9716524" y="4377001"/>
            <a:ext cx="438191" cy="3310468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5C45E-E858-8B45-9EA7-6954397CC8EA}"/>
              </a:ext>
            </a:extLst>
          </p:cNvPr>
          <p:cNvSpPr txBox="1"/>
          <p:nvPr/>
        </p:nvSpPr>
        <p:spPr>
          <a:xfrm>
            <a:off x="1790707" y="6233882"/>
            <a:ext cx="306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Class 1 vs The Rest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0AC40-4481-E74C-8BEB-3DDC01DF5BA5}"/>
              </a:ext>
            </a:extLst>
          </p:cNvPr>
          <p:cNvSpPr txBox="1"/>
          <p:nvPr/>
        </p:nvSpPr>
        <p:spPr>
          <a:xfrm>
            <a:off x="5035546" y="6251331"/>
            <a:ext cx="306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Class 2 vs The Rest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3D6AB6-39A6-444D-AA35-FAF1B5196A04}"/>
              </a:ext>
            </a:extLst>
          </p:cNvPr>
          <p:cNvSpPr txBox="1"/>
          <p:nvPr/>
        </p:nvSpPr>
        <p:spPr>
          <a:xfrm>
            <a:off x="8384107" y="6249944"/>
            <a:ext cx="306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Class 3 vs The Rest</a:t>
            </a:r>
          </a:p>
        </p:txBody>
      </p:sp>
    </p:spTree>
    <p:extLst>
      <p:ext uri="{BB962C8B-B14F-4D97-AF65-F5344CB8AC3E}">
        <p14:creationId xmlns:p14="http://schemas.microsoft.com/office/powerpoint/2010/main" val="2000112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A4E5896-0C68-A443-9C60-83EC1145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36" y="1337733"/>
            <a:ext cx="4184010" cy="38565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2E2D59A-7692-0B4F-BF32-93023CC7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002" y="1353800"/>
            <a:ext cx="4047120" cy="36875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27A8C7-0084-0348-8846-9A6EEFB7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– </a:t>
            </a:r>
            <a:r>
              <a:rPr lang="en-US" dirty="0" err="1"/>
              <a:t>Qns</a:t>
            </a:r>
            <a:r>
              <a:rPr lang="en-US" dirty="0"/>
              <a:t> 2C Model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DE96A-D629-AC47-B9C9-1109D2AD2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84" y="1388534"/>
            <a:ext cx="3996324" cy="36279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1E3429-9716-E544-85B6-1172585F9EB4}"/>
              </a:ext>
            </a:extLst>
          </p:cNvPr>
          <p:cNvSpPr txBox="1"/>
          <p:nvPr/>
        </p:nvSpPr>
        <p:spPr>
          <a:xfrm>
            <a:off x="838200" y="1305466"/>
            <a:ext cx="306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Decision Tree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4966B2-9B97-084B-B0DE-1516F861D6C1}"/>
              </a:ext>
            </a:extLst>
          </p:cNvPr>
          <p:cNvSpPr txBox="1"/>
          <p:nvPr/>
        </p:nvSpPr>
        <p:spPr>
          <a:xfrm>
            <a:off x="4607971" y="1322915"/>
            <a:ext cx="306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Random Forest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F3BBD-D2D4-F046-93CF-F448C3CECBCA}"/>
              </a:ext>
            </a:extLst>
          </p:cNvPr>
          <p:cNvSpPr txBox="1"/>
          <p:nvPr/>
        </p:nvSpPr>
        <p:spPr>
          <a:xfrm>
            <a:off x="8515328" y="1321528"/>
            <a:ext cx="306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K-Nearest Neighbors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CD7F095-DF07-534F-BCA3-1C5FF9644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978" y="5200649"/>
            <a:ext cx="3274221" cy="16404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B97F49-B71B-F145-9218-E4B717666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399" y="5149850"/>
            <a:ext cx="3342096" cy="16404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8B7E544-0E1F-084A-A6E5-392CCBA300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5192" y="5192016"/>
            <a:ext cx="3274221" cy="1589951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4AD48C8-054A-AB49-BFD8-5FD859E27AD8}"/>
              </a:ext>
            </a:extLst>
          </p:cNvPr>
          <p:cNvSpPr/>
          <p:nvPr/>
        </p:nvSpPr>
        <p:spPr>
          <a:xfrm>
            <a:off x="3581296" y="5662049"/>
            <a:ext cx="421199" cy="1119918"/>
          </a:xfrm>
          <a:prstGeom prst="roundRect">
            <a:avLst/>
          </a:prstGeom>
          <a:solidFill>
            <a:srgbClr val="0070C0">
              <a:alpha val="0"/>
            </a:srgb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6D05A1-191A-004C-ACAC-A5CB7B49B3BC}"/>
              </a:ext>
            </a:extLst>
          </p:cNvPr>
          <p:cNvSpPr/>
          <p:nvPr/>
        </p:nvSpPr>
        <p:spPr>
          <a:xfrm>
            <a:off x="7342437" y="5714932"/>
            <a:ext cx="421199" cy="1119918"/>
          </a:xfrm>
          <a:prstGeom prst="roundRect">
            <a:avLst/>
          </a:prstGeom>
          <a:solidFill>
            <a:srgbClr val="FF0000">
              <a:alpha val="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F2BFC88-1147-5644-8084-DDFCD9A9ABC8}"/>
              </a:ext>
            </a:extLst>
          </p:cNvPr>
          <p:cNvSpPr/>
          <p:nvPr/>
        </p:nvSpPr>
        <p:spPr>
          <a:xfrm>
            <a:off x="11418214" y="5688822"/>
            <a:ext cx="421199" cy="1119918"/>
          </a:xfrm>
          <a:prstGeom prst="roundRect">
            <a:avLst/>
          </a:prstGeom>
          <a:solidFill>
            <a:srgbClr val="00B050">
              <a:alpha val="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29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A4E5896-0C68-A443-9C60-83EC1145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36" y="1337733"/>
            <a:ext cx="4184010" cy="38565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2E2D59A-7692-0B4F-BF32-93023CC7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002" y="1353800"/>
            <a:ext cx="4047120" cy="36875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27A8C7-0084-0348-8846-9A6EEFB7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– </a:t>
            </a:r>
            <a:r>
              <a:rPr lang="en-US" dirty="0" err="1"/>
              <a:t>Qns</a:t>
            </a:r>
            <a:r>
              <a:rPr lang="en-US" dirty="0"/>
              <a:t> 2C Model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DE96A-D629-AC47-B9C9-1109D2AD2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84" y="1388534"/>
            <a:ext cx="3996324" cy="36279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01E3429-9716-E544-85B6-1172585F9EB4}"/>
              </a:ext>
            </a:extLst>
          </p:cNvPr>
          <p:cNvSpPr txBox="1"/>
          <p:nvPr/>
        </p:nvSpPr>
        <p:spPr>
          <a:xfrm>
            <a:off x="838200" y="1305466"/>
            <a:ext cx="306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Decision Tree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4966B2-9B97-084B-B0DE-1516F861D6C1}"/>
              </a:ext>
            </a:extLst>
          </p:cNvPr>
          <p:cNvSpPr txBox="1"/>
          <p:nvPr/>
        </p:nvSpPr>
        <p:spPr>
          <a:xfrm>
            <a:off x="4607971" y="1322915"/>
            <a:ext cx="306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Random Forest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F3BBD-D2D4-F046-93CF-F448C3CECBCA}"/>
              </a:ext>
            </a:extLst>
          </p:cNvPr>
          <p:cNvSpPr txBox="1"/>
          <p:nvPr/>
        </p:nvSpPr>
        <p:spPr>
          <a:xfrm>
            <a:off x="8515328" y="1321528"/>
            <a:ext cx="306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K-Nearest Neighbors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CD7F095-DF07-534F-BCA3-1C5FF9644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978" y="5200649"/>
            <a:ext cx="3274221" cy="16404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B97F49-B71B-F145-9218-E4B717666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399" y="5149850"/>
            <a:ext cx="3342096" cy="16404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8B7E544-0E1F-084A-A6E5-392CCBA300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5192" y="5192016"/>
            <a:ext cx="3274221" cy="1589951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4AD48C8-054A-AB49-BFD8-5FD859E27AD8}"/>
              </a:ext>
            </a:extLst>
          </p:cNvPr>
          <p:cNvSpPr/>
          <p:nvPr/>
        </p:nvSpPr>
        <p:spPr>
          <a:xfrm>
            <a:off x="11396001" y="5149850"/>
            <a:ext cx="421199" cy="1708150"/>
          </a:xfrm>
          <a:prstGeom prst="roundRect">
            <a:avLst/>
          </a:prstGeom>
          <a:solidFill>
            <a:srgbClr val="00B050">
              <a:alpha val="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2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35AD-A0C5-3941-85A5-2A1682D9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8FFA-7648-8145-A318-5AB1799A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lvl="1"/>
            <a:r>
              <a:rPr lang="en-US" dirty="0"/>
              <a:t>To show the </a:t>
            </a:r>
            <a:r>
              <a:rPr lang="en-US" u="sng" dirty="0"/>
              <a:t>number of transactions </a:t>
            </a:r>
            <a:r>
              <a:rPr lang="en-US" dirty="0"/>
              <a:t>and </a:t>
            </a:r>
            <a:r>
              <a:rPr lang="en-US" u="sng" dirty="0"/>
              <a:t>median price </a:t>
            </a:r>
            <a:r>
              <a:rPr lang="en-US" dirty="0"/>
              <a:t>across the years at both national level and by HDB towns </a:t>
            </a:r>
            <a:r>
              <a:rPr lang="en-US" u="sng" dirty="0"/>
              <a:t>filtered by Flat Type</a:t>
            </a:r>
          </a:p>
          <a:p>
            <a:pPr lvl="1"/>
            <a:r>
              <a:rPr lang="en-US" dirty="0"/>
              <a:t>To be able to </a:t>
            </a:r>
            <a:r>
              <a:rPr lang="en-US" u="sng" dirty="0"/>
              <a:t>input budget </a:t>
            </a:r>
            <a:r>
              <a:rPr lang="en-US" dirty="0"/>
              <a:t>as well as </a:t>
            </a:r>
            <a:r>
              <a:rPr lang="en-US" u="sng" dirty="0"/>
              <a:t>distance to important locations </a:t>
            </a:r>
            <a:r>
              <a:rPr lang="en-US" dirty="0"/>
              <a:t>(MRT, primary/secondary schools) and suggest towns based on historical 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Modeling</a:t>
            </a:r>
          </a:p>
          <a:p>
            <a:pPr lvl="1"/>
            <a:r>
              <a:rPr lang="en-US" dirty="0"/>
              <a:t>To </a:t>
            </a:r>
            <a:r>
              <a:rPr lang="en-US" u="sng" dirty="0"/>
              <a:t>implement 3 models </a:t>
            </a:r>
            <a:r>
              <a:rPr lang="en-US" dirty="0"/>
              <a:t>to </a:t>
            </a:r>
            <a:r>
              <a:rPr lang="en-US" u="sng" dirty="0"/>
              <a:t>predict the resale price </a:t>
            </a:r>
            <a:r>
              <a:rPr lang="en-US" dirty="0"/>
              <a:t>in 2014 given ‘flat type’, ‘flat age’ and ‘town’ features and </a:t>
            </a:r>
            <a:r>
              <a:rPr lang="en-US" u="sng" dirty="0"/>
              <a:t>select the best model</a:t>
            </a:r>
          </a:p>
          <a:p>
            <a:pPr lvl="1"/>
            <a:r>
              <a:rPr lang="en-US" dirty="0"/>
              <a:t>Given a set of features and its resale price in 2017, assess if the resale price is reasonable</a:t>
            </a:r>
          </a:p>
          <a:p>
            <a:pPr lvl="1"/>
            <a:r>
              <a:rPr lang="en-US" dirty="0"/>
              <a:t>To create a model to predict ‘flat type’ using other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Policy Analysis</a:t>
            </a:r>
          </a:p>
          <a:p>
            <a:pPr lvl="1"/>
            <a:r>
              <a:rPr lang="en-US" dirty="0"/>
              <a:t>Are Yishun flats cheapest in the country?</a:t>
            </a:r>
          </a:p>
          <a:p>
            <a:pPr lvl="1"/>
            <a:r>
              <a:rPr lang="en-US" dirty="0"/>
              <a:t>Are the flat sizes getting smaller over the years?</a:t>
            </a:r>
          </a:p>
        </p:txBody>
      </p:sp>
    </p:spTree>
    <p:extLst>
      <p:ext uri="{BB962C8B-B14F-4D97-AF65-F5344CB8AC3E}">
        <p14:creationId xmlns:p14="http://schemas.microsoft.com/office/powerpoint/2010/main" val="232659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8C7-0084-0348-8846-9A6EEFB7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Analysis – </a:t>
            </a:r>
            <a:r>
              <a:rPr lang="en-US" dirty="0" err="1"/>
              <a:t>Qns</a:t>
            </a:r>
            <a:r>
              <a:rPr lang="en-US" dirty="0"/>
              <a:t> 3A Are Yishun the cheapest flats?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B1D92-F898-6442-A242-CD81941D1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31700" cy="502172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4E4702-E007-F747-BB14-BAFFCEB2016E}"/>
              </a:ext>
            </a:extLst>
          </p:cNvPr>
          <p:cNvSpPr txBox="1">
            <a:spLocks/>
          </p:cNvSpPr>
          <p:nvPr/>
        </p:nvSpPr>
        <p:spPr>
          <a:xfrm>
            <a:off x="7594599" y="3429000"/>
            <a:ext cx="4072467" cy="1617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1649322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8C7-0084-0348-8846-9A6EEFB7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Analysis – </a:t>
            </a:r>
            <a:r>
              <a:rPr lang="en-US" dirty="0" err="1"/>
              <a:t>Qns</a:t>
            </a:r>
            <a:r>
              <a:rPr lang="en-US" dirty="0"/>
              <a:t> 3B Are flat size getting smaller over the years?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4E4702-E007-F747-BB14-BAFFCEB2016E}"/>
              </a:ext>
            </a:extLst>
          </p:cNvPr>
          <p:cNvSpPr txBox="1">
            <a:spLocks/>
          </p:cNvSpPr>
          <p:nvPr/>
        </p:nvSpPr>
        <p:spPr>
          <a:xfrm>
            <a:off x="6984999" y="3528745"/>
            <a:ext cx="4072467" cy="1617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 dirty="0"/>
              <a:t>YES!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E7B311-66AF-5346-83BE-AC66ED10B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65" y="1605486"/>
            <a:ext cx="6458825" cy="5192184"/>
          </a:xfrm>
        </p:spPr>
      </p:pic>
    </p:spTree>
    <p:extLst>
      <p:ext uri="{BB962C8B-B14F-4D97-AF65-F5344CB8AC3E}">
        <p14:creationId xmlns:p14="http://schemas.microsoft.com/office/powerpoint/2010/main" val="3426567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8C7-0084-0348-8846-9A6EEFB7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Policy Analysis – </a:t>
            </a:r>
            <a:r>
              <a:rPr lang="en-US" dirty="0" err="1"/>
              <a:t>Qns</a:t>
            </a:r>
            <a:r>
              <a:rPr lang="en-US" dirty="0"/>
              <a:t> 3C Have prices increased in Bukit Panjang after operation of Downtown line 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0D2BAF-682B-DC4B-B6AC-A198ADB92D0C}"/>
              </a:ext>
            </a:extLst>
          </p:cNvPr>
          <p:cNvSpPr txBox="1">
            <a:spLocks/>
          </p:cNvSpPr>
          <p:nvPr/>
        </p:nvSpPr>
        <p:spPr>
          <a:xfrm>
            <a:off x="6637867" y="1690688"/>
            <a:ext cx="4715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Bukit Panjang DTL opened in 27 Dec 2015:</a:t>
            </a:r>
          </a:p>
          <a:p>
            <a:pPr lvl="1"/>
            <a:r>
              <a:rPr lang="en-SG" dirty="0"/>
              <a:t>Split the dataset to before 2016 and after 2016</a:t>
            </a:r>
          </a:p>
          <a:p>
            <a:pPr lvl="1"/>
            <a:r>
              <a:rPr lang="en-SG" dirty="0"/>
              <a:t>Plot the median resale price across the years</a:t>
            </a:r>
          </a:p>
          <a:p>
            <a:pPr lvl="1"/>
            <a:r>
              <a:rPr lang="en-SG" dirty="0"/>
              <a:t>From 2016 onwards, there was  a slight increase in the transaction price</a:t>
            </a:r>
          </a:p>
          <a:p>
            <a:pPr lvl="1"/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3A5204-E037-3F4A-8402-9BC166EF5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932" y="1673755"/>
            <a:ext cx="5444067" cy="5081130"/>
          </a:xfrm>
        </p:spPr>
      </p:pic>
    </p:spTree>
    <p:extLst>
      <p:ext uri="{BB962C8B-B14F-4D97-AF65-F5344CB8AC3E}">
        <p14:creationId xmlns:p14="http://schemas.microsoft.com/office/powerpoint/2010/main" val="1028875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78B1-AE34-CB4B-BF5A-A192FD19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67CC-C900-AD41-B7C6-C6421AA73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 dashboard was created to show the number of transactions as well as the median price across the years filtered based on flat type</a:t>
            </a:r>
          </a:p>
          <a:p>
            <a:r>
              <a:rPr lang="en-US" dirty="0"/>
              <a:t>Users were able to input the budget and distance to amenities like </a:t>
            </a:r>
            <a:r>
              <a:rPr lang="en-US" dirty="0" err="1"/>
              <a:t>mrt</a:t>
            </a:r>
            <a:r>
              <a:rPr lang="en-US" dirty="0"/>
              <a:t> or schools for suggestion of towns based on historical transactions</a:t>
            </a:r>
          </a:p>
          <a:p>
            <a:r>
              <a:rPr lang="en-US" dirty="0"/>
              <a:t>Linear Regression model was implemented and chosen to predict the resale price of the HDB given ‘flat type’, ‘flat age’ and ‘town’ features with lowest RMSE and a faster fit time</a:t>
            </a:r>
          </a:p>
        </p:txBody>
      </p:sp>
    </p:spTree>
    <p:extLst>
      <p:ext uri="{BB962C8B-B14F-4D97-AF65-F5344CB8AC3E}">
        <p14:creationId xmlns:p14="http://schemas.microsoft.com/office/powerpoint/2010/main" val="1608604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78B1-AE34-CB4B-BF5A-A192FD19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67CC-C900-AD41-B7C6-C6421AA73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classifier was implemented and chosen to predict the ‘flat type’ given the area of the unit with good f1 score and also a faster fit time</a:t>
            </a:r>
          </a:p>
          <a:p>
            <a:r>
              <a:rPr lang="en-US" dirty="0"/>
              <a:t>Based on the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Yishun is considered the cheapest towns in the country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flat size is getting smaller over the years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There is a slight increase in the resale price after the DTL has connected Bukit Panjang to the city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50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91B1B-6BF6-AD48-9B29-1CF4E31BC9ED}"/>
              </a:ext>
            </a:extLst>
          </p:cNvPr>
          <p:cNvSpPr txBox="1"/>
          <p:nvPr/>
        </p:nvSpPr>
        <p:spPr>
          <a:xfrm>
            <a:off x="2514600" y="2163424"/>
            <a:ext cx="7743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Courier" pitchFamily="2" charset="0"/>
                <a:ea typeface="Ayuthaya" pitchFamily="2" charset="-34"/>
                <a:cs typeface="Ayuthaya" pitchFamily="2" charset="-34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5791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10F8-7A02-314E-A5E6-BDA82C6C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–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81D9-B7AD-AD45-975A-2F382467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Dataset</a:t>
            </a:r>
          </a:p>
          <a:p>
            <a:pPr lvl="1"/>
            <a:r>
              <a:rPr lang="en-US" dirty="0"/>
              <a:t>Taken from </a:t>
            </a:r>
            <a:r>
              <a:rPr lang="en-US" u="sng" dirty="0">
                <a:hlinkClick r:id="rId2"/>
              </a:rPr>
              <a:t>https://data.gov.sg/dataset/resale-flat-prices</a:t>
            </a:r>
            <a:endParaRPr lang="en-US" u="sng" dirty="0"/>
          </a:p>
          <a:p>
            <a:pPr lvl="1"/>
            <a:r>
              <a:rPr lang="en-US" dirty="0"/>
              <a:t>Consists of </a:t>
            </a:r>
            <a:r>
              <a:rPr lang="en-US" u="sng" dirty="0"/>
              <a:t>210180</a:t>
            </a:r>
            <a:r>
              <a:rPr lang="en-US" dirty="0"/>
              <a:t> data from </a:t>
            </a:r>
            <a:r>
              <a:rPr lang="en-US" u="sng" dirty="0"/>
              <a:t>2012 to 2022</a:t>
            </a:r>
          </a:p>
          <a:p>
            <a:pPr lvl="1"/>
            <a:r>
              <a:rPr lang="en-US" dirty="0"/>
              <a:t>Consists of 11 features, dataset was quite clean and only drop ‘remaining lease’ feature due to many missing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CC295-6DFB-A840-9B37-4C57E762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586" y="4001294"/>
            <a:ext cx="9875157" cy="16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0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10F8-7A02-314E-A5E6-BDA82C6C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–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81D9-B7AD-AD45-975A-2F382467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lvl="1"/>
            <a:r>
              <a:rPr lang="en-US" dirty="0"/>
              <a:t>Scrap in </a:t>
            </a:r>
            <a:r>
              <a:rPr lang="en-US" u="sng" dirty="0"/>
              <a:t>longitude</a:t>
            </a:r>
            <a:r>
              <a:rPr lang="en-US" dirty="0"/>
              <a:t> and </a:t>
            </a:r>
            <a:r>
              <a:rPr lang="en-US" u="sng" dirty="0"/>
              <a:t>latitude</a:t>
            </a:r>
            <a:r>
              <a:rPr lang="en-US" dirty="0"/>
              <a:t> data for HDB flats as well as nearest MRT, primary/secondary schools from </a:t>
            </a:r>
            <a:r>
              <a:rPr lang="en-US" u="sng" dirty="0"/>
              <a:t>OneMap API</a:t>
            </a:r>
            <a:r>
              <a:rPr lang="en-US" dirty="0"/>
              <a:t> to compute the distance from the HDB flat</a:t>
            </a:r>
            <a:endParaRPr lang="en-US" u="sng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CCA3F-0D2A-B741-891A-49B4D9C4C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43" y="3409687"/>
            <a:ext cx="8171543" cy="2553607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34DF3B-3A2C-5A40-90A7-3CADFF82841F}"/>
              </a:ext>
            </a:extLst>
          </p:cNvPr>
          <p:cNvSpPr/>
          <p:nvPr/>
        </p:nvSpPr>
        <p:spPr>
          <a:xfrm>
            <a:off x="3403601" y="3409687"/>
            <a:ext cx="6637866" cy="2795815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0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F7A4-6891-D849-97A5-1FD00CD0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– Snapshot of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951E40-0D90-FC43-87F4-140F3BAAD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214" y="1385358"/>
            <a:ext cx="6354785" cy="5258097"/>
          </a:xfrm>
        </p:spPr>
      </p:pic>
    </p:spTree>
    <p:extLst>
      <p:ext uri="{BB962C8B-B14F-4D97-AF65-F5344CB8AC3E}">
        <p14:creationId xmlns:p14="http://schemas.microsoft.com/office/powerpoint/2010/main" val="87185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F7A4-6891-D849-97A5-1FD00CD0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– Snapshot of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04C563-F042-E54D-BF23-63D4FC924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240" y="1385357"/>
            <a:ext cx="7146893" cy="5306027"/>
          </a:xfrm>
        </p:spPr>
      </p:pic>
    </p:spTree>
    <p:extLst>
      <p:ext uri="{BB962C8B-B14F-4D97-AF65-F5344CB8AC3E}">
        <p14:creationId xmlns:p14="http://schemas.microsoft.com/office/powerpoint/2010/main" val="15661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F7A4-6891-D849-97A5-1FD00CD0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–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2450-9332-9B40-9E34-18F2BF74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lvl="1"/>
            <a:r>
              <a:rPr lang="en-US" dirty="0"/>
              <a:t>‘Age’ feature by subtracting the ‘lease commence date’ from the transaction year</a:t>
            </a:r>
          </a:p>
          <a:p>
            <a:pPr lvl="1"/>
            <a:r>
              <a:rPr lang="en-US" dirty="0"/>
              <a:t>‘Avg floor’ feature by taking the average of the ‘</a:t>
            </a:r>
            <a:r>
              <a:rPr lang="en-US" dirty="0" err="1"/>
              <a:t>storey</a:t>
            </a:r>
            <a:r>
              <a:rPr lang="en-US" dirty="0"/>
              <a:t> range’ feature</a:t>
            </a:r>
          </a:p>
          <a:p>
            <a:pPr lvl="1"/>
            <a:r>
              <a:rPr lang="en-US" dirty="0"/>
              <a:t>‘Inflation rate’ feature based on year 2014 to convert all the resale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675DE-3F34-EF41-AE63-2F8224718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4001294"/>
            <a:ext cx="9105900" cy="19939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961647-1924-3540-84CC-BD469BA2023F}"/>
              </a:ext>
            </a:extLst>
          </p:cNvPr>
          <p:cNvSpPr/>
          <p:nvPr/>
        </p:nvSpPr>
        <p:spPr>
          <a:xfrm>
            <a:off x="2032000" y="3759350"/>
            <a:ext cx="1947333" cy="2417613"/>
          </a:xfrm>
          <a:prstGeom prst="roundRect">
            <a:avLst/>
          </a:prstGeom>
          <a:solidFill>
            <a:schemeClr val="accent1">
              <a:alpha val="11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2AA6CF-305D-AE4C-8364-4A8CD9F08009}"/>
              </a:ext>
            </a:extLst>
          </p:cNvPr>
          <p:cNvSpPr/>
          <p:nvPr/>
        </p:nvSpPr>
        <p:spPr>
          <a:xfrm>
            <a:off x="3996267" y="3759350"/>
            <a:ext cx="2692399" cy="2417613"/>
          </a:xfrm>
          <a:prstGeom prst="roundRect">
            <a:avLst/>
          </a:prstGeom>
          <a:solidFill>
            <a:schemeClr val="accent2">
              <a:alpha val="11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1BB748C-FE50-754C-8F3D-BABA689DD89D}"/>
              </a:ext>
            </a:extLst>
          </p:cNvPr>
          <p:cNvSpPr/>
          <p:nvPr/>
        </p:nvSpPr>
        <p:spPr>
          <a:xfrm>
            <a:off x="6688669" y="3759349"/>
            <a:ext cx="3689350" cy="2417613"/>
          </a:xfrm>
          <a:prstGeom prst="roundRect">
            <a:avLst/>
          </a:prstGeom>
          <a:solidFill>
            <a:srgbClr val="FF0000">
              <a:alpha val="11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F7A4-6891-D849-97A5-1FD00CD0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– EDA on Continuous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2450-9332-9B40-9E34-18F2BF743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799" y="1836489"/>
            <a:ext cx="3767667" cy="171951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Pairplot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A85653-1CD2-7440-ACEF-41E30DD7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3" y="2317750"/>
            <a:ext cx="6705600" cy="2222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A1D508-98F1-164C-A0A2-9DE998D52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9" y="4524370"/>
            <a:ext cx="6718300" cy="22225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51C5EB-9EDB-8140-9779-34B66B74A4DC}"/>
              </a:ext>
            </a:extLst>
          </p:cNvPr>
          <p:cNvSpPr txBox="1">
            <a:spLocks/>
          </p:cNvSpPr>
          <p:nvPr/>
        </p:nvSpPr>
        <p:spPr>
          <a:xfrm>
            <a:off x="8864598" y="1836488"/>
            <a:ext cx="3767667" cy="1719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Heatmap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751D4E-D221-664D-9EE0-7F7F7DE43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531" y="2422446"/>
            <a:ext cx="3767668" cy="36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0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A8C7-0084-0348-8846-9A6EEFB7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– </a:t>
            </a:r>
            <a:r>
              <a:rPr lang="en-US" dirty="0" err="1"/>
              <a:t>Qns</a:t>
            </a:r>
            <a:r>
              <a:rPr lang="en-US" dirty="0"/>
              <a:t> 2A Predict Resale Price in 2014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1778-27F0-0D40-8E6D-D7E17636A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11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Predictor Variables</a:t>
            </a:r>
          </a:p>
          <a:p>
            <a:pPr lvl="1"/>
            <a:r>
              <a:rPr lang="en-US" dirty="0"/>
              <a:t>Flat type</a:t>
            </a:r>
          </a:p>
          <a:p>
            <a:pPr lvl="1"/>
            <a:r>
              <a:rPr lang="en-US" dirty="0"/>
              <a:t>Flat Age</a:t>
            </a:r>
          </a:p>
          <a:p>
            <a:pPr lvl="1"/>
            <a:r>
              <a:rPr lang="en-US" dirty="0"/>
              <a:t>Town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DE4FB7-57D0-C641-AFB6-EFE1A1781B56}"/>
              </a:ext>
            </a:extLst>
          </p:cNvPr>
          <p:cNvSpPr txBox="1">
            <a:spLocks/>
          </p:cNvSpPr>
          <p:nvPr/>
        </p:nvSpPr>
        <p:spPr>
          <a:xfrm>
            <a:off x="838200" y="3637492"/>
            <a:ext cx="10515600" cy="178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/>
              <a:t>Response Variables</a:t>
            </a:r>
          </a:p>
          <a:p>
            <a:pPr lvl="1"/>
            <a:r>
              <a:rPr lang="en-US" dirty="0"/>
              <a:t>Inflated Resale Price based on year 2014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90046-1DAE-8C40-A6B3-2E60F945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766" y="2108464"/>
            <a:ext cx="4731497" cy="222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7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3914</TotalTime>
  <Words>1018</Words>
  <Application>Microsoft Macintosh PowerPoint</Application>
  <PresentationFormat>Widescreen</PresentationFormat>
  <Paragraphs>175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</vt:lpstr>
      <vt:lpstr>Office Theme</vt:lpstr>
      <vt:lpstr>Predicting HDB Resale Price</vt:lpstr>
      <vt:lpstr>Objectives</vt:lpstr>
      <vt:lpstr>Data Visualization – Data Cleaning</vt:lpstr>
      <vt:lpstr>Data Visualization – Feature Engineering</vt:lpstr>
      <vt:lpstr>Data Visualization – Snapshot of Dashboard</vt:lpstr>
      <vt:lpstr>Data Visualization – Snapshot of Dashboard</vt:lpstr>
      <vt:lpstr>Data Modeling – Feature Engineering</vt:lpstr>
      <vt:lpstr>Data Modeling – EDA on Continuous Features</vt:lpstr>
      <vt:lpstr>Data Modeling – Qns 2A Predict Resale Price in 2014</vt:lpstr>
      <vt:lpstr>Data Modeling – Qns 2A Model Evaluation</vt:lpstr>
      <vt:lpstr>Data Modeling – Qns 2A Feature Importance</vt:lpstr>
      <vt:lpstr>Data Modeling – Qns 2B</vt:lpstr>
      <vt:lpstr>Data Modeling – Qns 2B</vt:lpstr>
      <vt:lpstr>Data Modeling – Qns 2C Predict Flat Type given transactions other characteristics</vt:lpstr>
      <vt:lpstr>Data Modeling – Qns 2C Predict Flat Type given transactions other characteristics</vt:lpstr>
      <vt:lpstr>Data Modeling – Qns 2C Confusion Matrix (Binary vs Multi-class Classification)</vt:lpstr>
      <vt:lpstr>Data Modeling – Qns 2C Confusion Matrix (Binary vs Multi-class Classification)</vt:lpstr>
      <vt:lpstr>Data Modeling – Qns 2C Model Evaluation</vt:lpstr>
      <vt:lpstr>Data Modeling – Qns 2C Model Evaluation</vt:lpstr>
      <vt:lpstr>Policy Analysis – Qns 3A Are Yishun the cheapest flats?</vt:lpstr>
      <vt:lpstr>Policy Analysis – Qns 3B Are flat size getting smaller over the years?</vt:lpstr>
      <vt:lpstr>Policy Analysis – Qns 3C Have prices increased in Bukit Panjang after operation of Downtown line ?</vt:lpstr>
      <vt:lpstr>Conclusion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HDB Resale Price</dc:title>
  <dc:creator>Microsoft Office User</dc:creator>
  <cp:lastModifiedBy>Microsoft Office User</cp:lastModifiedBy>
  <cp:revision>12</cp:revision>
  <dcterms:created xsi:type="dcterms:W3CDTF">2022-03-02T13:53:35Z</dcterms:created>
  <dcterms:modified xsi:type="dcterms:W3CDTF">2022-03-17T05:12:07Z</dcterms:modified>
</cp:coreProperties>
</file>