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6" autoAdjust="0"/>
    <p:restoredTop sz="86486" autoAdjust="0"/>
  </p:normalViewPr>
  <p:slideViewPr>
    <p:cSldViewPr>
      <p:cViewPr varScale="1">
        <p:scale>
          <a:sx n="97" d="100"/>
          <a:sy n="97" d="100"/>
        </p:scale>
        <p:origin x="5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6FB1141-1126-4377-BFC2-199011EDFDB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4182C8B-76BD-406B-9DC0-8C7FD1E323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B3B7887-52FF-422C-920E-FB5453DDFD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9CD461A6-6918-415D-B0F3-FC281EEC8A8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08B793FF-F365-40E9-AABA-98A738115C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0D84575-A257-4782-B2C1-97931D84D19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82EEE3FF-6F97-4013-8B2D-F9D791F48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6E8047AC-2379-4FBD-9FCF-1799FF4EC4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639D1797-2715-4085-B904-65215079F3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5" y="63212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91B43D9-8156-4A6B-A46C-4FE320C2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6002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9997B5C-048B-42F2-9EF0-412D9200FF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tables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7F20C9-B84D-4693-927D-689BEA4675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6248400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AB9CE4-B912-4F40-9241-F4778EB3119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43200" y="6248400"/>
            <a:ext cx="36576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AD9FDE-3D38-4D41-9F88-F61EFBE888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294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176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30ECC8-9FD1-4657-A468-6582B202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for formatting table,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td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F3D7EB-3AED-4320-9489-0BC36FAF43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7345"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border-collapse	</a:t>
            </a:r>
          </a:p>
          <a:p>
            <a:pPr marL="347345"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border-spacing	</a:t>
            </a:r>
          </a:p>
          <a:p>
            <a:pPr marL="347345"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	 </a:t>
            </a:r>
          </a:p>
          <a:p>
            <a:pPr marL="347345"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text-align	</a:t>
            </a:r>
          </a:p>
          <a:p>
            <a:pPr marL="347345"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vertical-align	</a:t>
            </a:r>
          </a:p>
          <a:p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8708B1-5790-4CBC-9CF9-E1D9CAB8EA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4E2586-FBA2-452A-B5E4-B8B6A3E81A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5BD469-AF6C-454D-B236-13CAEC3326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08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8601EA-1F6D-455C-B9C0-708FBB57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a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D91CFC-9A6D-404B-A6B0-806C8A6FF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{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border-collapse: collapse; }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td {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.2em .7em;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 }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th.left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td.left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ext-align: left;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background-color: aqua; }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ont-weight: bold;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F6B27E-83F6-42A5-BC7F-2989911A30D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A10447-A849-4AAB-99C1-1462F89FF73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6DE9A0-17E3-49F4-B954-424B5A2D13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83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512DFF-7BF7-445A-89AA-5FA64800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table in a web browser</a:t>
            </a:r>
            <a:endParaRPr lang="en-US" dirty="0"/>
          </a:p>
        </p:txBody>
      </p:sp>
      <p:pic>
        <p:nvPicPr>
          <p:cNvPr id="7" name="Content Placeholder 6" descr="See page 428 in book" title="See slide title">
            <a:extLst>
              <a:ext uri="{FF2B5EF4-FFF2-40B4-BE49-F238E27FC236}">
                <a16:creationId xmlns:a16="http://schemas.microsoft.com/office/drawing/2014/main" xmlns="" id="{60723B2B-6941-48D2-8015-5EC39FD8F4F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281961" cy="2133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8D0567-91B2-4CA6-A707-57508B1516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7F4BC6-4EC3-4063-8B60-A89BBFB030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3514C1-3818-4A86-81A8-D287873B16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89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9C58F-7743-4844-9927-4B087CBE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table without collapsed borders</a:t>
            </a:r>
            <a:endParaRPr lang="en-US" dirty="0"/>
          </a:p>
        </p:txBody>
      </p:sp>
      <p:pic>
        <p:nvPicPr>
          <p:cNvPr id="7" name="Content Placeholder 6" descr="See page 428 in book" title="See slide title">
            <a:extLst>
              <a:ext uri="{FF2B5EF4-FFF2-40B4-BE49-F238E27FC236}">
                <a16:creationId xmlns:a16="http://schemas.microsoft.com/office/drawing/2014/main" xmlns="" id="{4202E13A-E382-4F97-BA95-9B5836ADE3F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152767" cy="2286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E43073-5F05-4C93-9C1D-74D42B658E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C8F8A2-A2B1-4957-B9D0-988D8088573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31A8E9-5902-47E1-B561-13B4F62186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391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3681C4-8088-4016-A882-3D512143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CSS3 structural pseudo-class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45B77E-CF58-4E21-8E53-873188CAA5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:nth-child(n)	</a:t>
            </a:r>
          </a:p>
          <a:p>
            <a:pPr marL="347345"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:nth-last-child(n)	</a:t>
            </a:r>
          </a:p>
          <a:p>
            <a:pPr marL="347345"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:nth-of-type(n)	</a:t>
            </a:r>
          </a:p>
          <a:p>
            <a:pPr marL="347345"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:nth-last-of-type(n)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Typical n values</a:t>
            </a:r>
          </a:p>
          <a:p>
            <a:pPr marL="347345"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odd	</a:t>
            </a:r>
          </a:p>
          <a:p>
            <a:pPr marL="347345"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	</a:t>
            </a:r>
          </a:p>
          <a:p>
            <a:pPr marL="347345"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	</a:t>
            </a:r>
          </a:p>
          <a:p>
            <a:pPr marL="347345"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3n	</a:t>
            </a:r>
          </a:p>
          <a:p>
            <a:pPr marL="347345"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2n+1	</a:t>
            </a:r>
          </a:p>
          <a:p>
            <a:pPr marL="347345"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3n+1	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9E29A4-1436-47C9-B3A3-807532E2F4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FF2640-8EC5-4120-907E-2A593DEE8D8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4350FB-EB08-4C1C-807A-4F37433DB8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43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EC5052-738C-4E95-A26B-30ED96711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CSS3 for table formatting without using classes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A9D92D-8603-4A14-94C8-DABA21CF2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th:first-child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td:first-child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text-align: left;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th:nth-child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(2),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td:nth-child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text-align: center;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tr:nth-child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(even)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background-color: silver;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3E4567-3C54-43BA-B7A5-0F10B557DF8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0C8634-0001-4226-A336-3C923625F9B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70B87A-BE15-4440-ABA1-57898222AFC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051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8EA27A-C687-403D-8364-6B76026E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table in a browser</a:t>
            </a:r>
            <a:endParaRPr lang="en-US" dirty="0"/>
          </a:p>
        </p:txBody>
      </p:sp>
      <p:pic>
        <p:nvPicPr>
          <p:cNvPr id="7" name="Content Placeholder 6" descr="See page 430 in book" title="See slide title">
            <a:extLst>
              <a:ext uri="{FF2B5EF4-FFF2-40B4-BE49-F238E27FC236}">
                <a16:creationId xmlns:a16="http://schemas.microsoft.com/office/drawing/2014/main" xmlns="" id="{585F1B9B-0EF9-4204-BBC5-1162F103909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5387412" cy="25908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7C2F95-56E9-43C4-9EB3-2BA4120E39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67EE33-3C76-48E7-B086-3E3DDE4023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AFFC12-A914-4D72-BEA4-4970E8A81FC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43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B147D4-C0CB-4ACB-92DF-88A77FCC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table within a figure</a:t>
            </a:r>
            <a:endParaRPr lang="en-US" dirty="0"/>
          </a:p>
        </p:txBody>
      </p:sp>
      <p:pic>
        <p:nvPicPr>
          <p:cNvPr id="7" name="Content Placeholder 6" descr="See page 432 in book" title="See slide title">
            <a:extLst>
              <a:ext uri="{FF2B5EF4-FFF2-40B4-BE49-F238E27FC236}">
                <a16:creationId xmlns:a16="http://schemas.microsoft.com/office/drawing/2014/main" xmlns="" id="{505E1046-FD56-46AB-BE58-DEE733B0E42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219200"/>
            <a:ext cx="4853395" cy="2819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A3D626-FA21-4CBD-9567-73B4EC92B3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4B028E-A11A-48DD-932D-19D6E2A1E93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8DB3EA-8661-4A46-8533-FB8CDF7EDB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8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F10894-B599-40BA-8D4B-BBB9E19B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figure and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FDA1AF-FAC3-4150-B12D-6B8E5C9F2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&lt;figure&gt;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&gt;Total Sales by Book&lt;/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&lt;table&gt;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&lt;/table&gt;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&lt;/figure&gt;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9B7807-40B2-44FB-90A6-62AA5FCD66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2201F6-588C-4B33-B465-434C48FBD9A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49ED80-8640-45CD-BDE3-3D3B32E85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9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A50FE3-BFCE-4C4F-A7FB-107F46AC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figure and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9358A2-0825-4793-8360-BE10C6CF2E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figure,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450px;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15px;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block;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120%;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padding-bottom: .25em;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border-collapse: collapse;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10px auto;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1567BC-B2FF-45EC-A9D5-CE3D99EB29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DF6B24-2BA3-42AF-B405-ABD7E68038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38076D-B42D-4B64-96DA-F8A4B8D541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1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C05E3-A99B-41EF-B791-5F2A818F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4289D6-69EB-41A2-A714-CA9CC5E1A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HTML to create tables with merged cells, captions, headers, and footers.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CSS and the CSS3 structural pseudo-classes to format the tables that you create.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HTML5 figure and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figcaption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elements to treat a table as a figure.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HTML to provide accessibility for tables.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media queries to make tables responsive.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329C93-877D-476C-A5C2-3E5C2B2786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6248400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7FB156-FA90-4BBF-802D-95CC7BB2124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43200" y="6248400"/>
            <a:ext cx="36576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FFFA37-EBDE-4441-901D-F4AC9FD0F2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294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351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4405C2-711C-4527-862C-C5E509EF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table with merged cells</a:t>
            </a:r>
            <a:endParaRPr lang="en-US" dirty="0"/>
          </a:p>
        </p:txBody>
      </p:sp>
      <p:pic>
        <p:nvPicPr>
          <p:cNvPr id="7" name="Content Placeholder 6" descr="See page 434 in book" title="See slide title">
            <a:extLst>
              <a:ext uri="{FF2B5EF4-FFF2-40B4-BE49-F238E27FC236}">
                <a16:creationId xmlns:a16="http://schemas.microsoft.com/office/drawing/2014/main" xmlns="" id="{BE5F81EC-C584-4E41-B8B4-18DAC281636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5752236" cy="19812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E90EB6-8191-4A03-93F2-E300E41F40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12AFD9-ADFC-4DBA-BD25-C00152DDD7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5E1322-6D41-43B2-BA1A-EB730EA9CB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13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163B24-59EE-42E2-B9CD-DDFD4B48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critical HTML for the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F04251-047C-411A-8E1B-EFEE88CCEF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&lt;table&gt;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rowspan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="2"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&gt;Book&lt;/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="4"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&gt;Sales&lt;/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&gt;North&lt;/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&gt;South&lt;/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&gt;West&lt;/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&gt;Total&lt;/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A3D4D5-3E5F-4B98-9946-2945A3054A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FFFB66-19E4-42E6-878B-A1A933FE71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756778-4CAB-4295-AFA8-F0D6F07E42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88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DD9F73-B015-4864-AE5F-AB35CB76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merged cells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598EDE-F93A-40ED-BF32-C436FE743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th:first-child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	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vertical-align: bottom;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th:nth-child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tr:nth-child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D73575-8A83-4292-963E-BD4CE89513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CA61B3-3B94-481A-9349-6D4798AA18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69A54F-886E-4536-A7EC-519597F382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61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4E1D2E-1D09-49C2-86B4-E4518B4F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table that provides for accessibility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16BD0B-B804-4741-AAAB-47EA7FD520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&lt;caption&gt;Total sales from 2012 to 2017&lt;/caption&gt;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hdr_book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scope="col"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&gt;Book&lt;/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hdr_year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scope="col"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&gt;Year Published&lt;/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hdr_sales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scope="col"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&gt;Sales&lt;/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hdr_book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&gt;PHP and MySQL&lt;/td&gt;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hdr_year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&gt;2017&lt;/td&gt;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hdr_sales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&gt;$372,381&lt;/td&gt;&lt;/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hdr_total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scope="row"&gt;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Sales&lt;/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&lt;td&gt;&lt;/td&gt;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hdr_sales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hdr_total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&gt;...&lt;/td&gt;&lt;/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B04E3A-2386-4C12-8FFF-F230C42CC17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4A5456-4368-4933-A746-12BD7D562DB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B96879-D705-4B12-AAE5-B39D58361C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309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3AB431-8697-4774-B2A0-F472D00A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table with a second table nested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within one of its cells</a:t>
            </a:r>
            <a:endParaRPr lang="en-US" dirty="0"/>
          </a:p>
        </p:txBody>
      </p:sp>
      <p:pic>
        <p:nvPicPr>
          <p:cNvPr id="7" name="Content Placeholder 6" descr="See page 438 in book" title="See slide title">
            <a:extLst>
              <a:ext uri="{FF2B5EF4-FFF2-40B4-BE49-F238E27FC236}">
                <a16:creationId xmlns:a16="http://schemas.microsoft.com/office/drawing/2014/main" xmlns="" id="{F7BB34CB-A4BF-475A-AD97-FEBB08C32AA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3341428" cy="19812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05F860-3A42-4970-B60A-40F1E44CF12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79ABD0-3069-4CF7-9B6B-E7199FBFDB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DB13F8-C986-45B2-951F-C28A4DA457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595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BFBC47-8D08-40A0-8A49-5379E2DB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nesting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1B4FCBB-5C23-44DB-8220-29F90B578C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&lt;table id="outer"&gt;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&lt;caption&gt;YTD Sales by Region&lt;/caption&gt;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&gt;Region&lt;/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&gt;YTD sales&lt;/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&gt;West&lt;/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&lt;td&gt;$68,684.34&lt;/td&gt;&lt;/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&gt;Central&lt;/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&lt;table id="inner"&gt;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5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5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&gt;North&lt;/</a:t>
            </a:r>
            <a:r>
              <a:rPr lang="en-US" sz="15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&lt;td&gt;$21,223.08&lt;/td&gt;&lt;/</a:t>
            </a:r>
            <a:r>
              <a:rPr lang="en-US" sz="15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5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5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&gt;South&lt;/</a:t>
            </a:r>
            <a:r>
              <a:rPr lang="en-US" sz="15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&lt;td&gt;$41,274.06&lt;/td&gt;&lt;/</a:t>
            </a:r>
            <a:r>
              <a:rPr lang="en-US" sz="15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&lt;/td&gt;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7E0D79-09C7-4758-8978-435D44AC9E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DDA3B4-C2EF-484B-9979-4EEBD4A5E27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AFB2C8-6E34-4ED0-9E45-7A0C2CCA7F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061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9E05FA-EDE6-41F0-9704-9FBED17E1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table with wrapping</a:t>
            </a:r>
            <a:endParaRPr lang="en-US" dirty="0"/>
          </a:p>
        </p:txBody>
      </p:sp>
      <p:pic>
        <p:nvPicPr>
          <p:cNvPr id="7" name="Content Placeholder 6" descr="See page 440 in book" title="See slide title">
            <a:extLst>
              <a:ext uri="{FF2B5EF4-FFF2-40B4-BE49-F238E27FC236}">
                <a16:creationId xmlns:a16="http://schemas.microsoft.com/office/drawing/2014/main" xmlns="" id="{05FECDE2-4E7F-4716-809C-28C28555F35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4444628" cy="38862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EC9F4B-2BF5-42FB-A28A-C30932AD2A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73B187-5B59-46E1-9F62-260C7546E0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802B82-25A3-438E-B53C-309AD03537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671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BCE8E-1D3A-4CB8-9A3F-FAA4B27E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table without wrapping</a:t>
            </a:r>
            <a:endParaRPr lang="en-US" dirty="0"/>
          </a:p>
        </p:txBody>
      </p:sp>
      <p:pic>
        <p:nvPicPr>
          <p:cNvPr id="7" name="Content Placeholder 6" descr="See page 440 in book" title="See slide title">
            <a:extLst>
              <a:ext uri="{FF2B5EF4-FFF2-40B4-BE49-F238E27FC236}">
                <a16:creationId xmlns:a16="http://schemas.microsoft.com/office/drawing/2014/main" xmlns="" id="{57808A6D-414D-404D-8A47-7230EA19D44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4357478" cy="3810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6E070B-F3D2-4017-9A8D-6891DC6885B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A957C4-484D-40F0-BDA7-C1DDC1B34B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6749B2-DA84-4A5C-9378-8732CFB71B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76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1DDF4E-82C7-4185-B9FA-B5183085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property that stops wrapping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615501-7811-47DF-A7FD-230E033AD4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{ white-space: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nowrap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C5DD02-37B8-4916-99EA-77F3A996FC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682536-0682-45FA-9BF4-CB0E0EA88C8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C38EAA-FA6A-44FA-BE0B-25D07884E7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504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BA6CEB-D299-4529-88EC-5CE4353F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table after it’s reformatted for smaller screens</a:t>
            </a:r>
            <a:endParaRPr lang="en-US" dirty="0"/>
          </a:p>
        </p:txBody>
      </p:sp>
      <p:pic>
        <p:nvPicPr>
          <p:cNvPr id="7" name="Content Placeholder 6" descr="See page 442 in book" title="See slide title">
            <a:extLst>
              <a:ext uri="{FF2B5EF4-FFF2-40B4-BE49-F238E27FC236}">
                <a16:creationId xmlns:a16="http://schemas.microsoft.com/office/drawing/2014/main" xmlns="" id="{FB81E68B-B7B9-4562-ACFE-C94277FFC18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2819400" cy="420500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47236A-606A-46F0-909F-68578D5DE0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EE0CA7-43A8-43F3-9688-6B276D53891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E712D-C32F-4767-9BAF-D81108CC719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81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86F5B-BBC8-42BE-AE55-5ACD815C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14526B-9ED7-49D4-A26B-EC5995DD55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components of a table: rows, columns, cells, header cells, data cells, table header, table footer, and table body.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proper use of tables.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nesting and wrapping with tables.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table attributes for accessibility.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media queries for making tables responsive.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7CC3E-147C-4CCB-ABE4-61963F34FF9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6248400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AABDB4-B7D2-4474-BD26-589259070AD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43200" y="6248400"/>
            <a:ext cx="36576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FF0BC0-8DDD-42EF-AA2E-32B34DFF03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294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53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40385C-A014-4390-8AD6-AACB08AE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media query for the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4B1DEE-FE2E-4401-87AA-71A1AB8463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479px) {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td { display: block;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display: none; }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td:first-child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font-weight: bold;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font-size: 110%;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background-color: aqua;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td {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border-bottom-style: none;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background-color: white;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border: none;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border-top: 1px solid black;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td:nth-of-type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 {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display: none;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D92396-58F6-4C83-AC02-0491CD36BC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EBD4DE-52E2-49CD-9B07-8A6F5103818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29CC19-1E00-4FD2-8182-3C83E06F15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187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FFD64F-A03A-492A-BECF-2E63F5456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r>
              <a:rPr lang="en-US" dirty="0"/>
              <a:t>Short 12-1	Enhance a </a:t>
            </a:r>
            <a:r>
              <a:rPr lang="en-US" dirty="0" smtClean="0"/>
              <a:t>table (part 1)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xmlns="" id="{4C800DC4-38D9-4E53-97E4-0028614DD8A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288027"/>
            <a:ext cx="6019147" cy="297917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F8BA62-8296-42AE-8690-BFD4D0E086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39D13B-2130-47E1-B8EC-0383AD4772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BE16F1-62E7-40D9-B5D6-59540CAC89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25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01B05C-8140-46EE-AB26-EED08B9E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12-1	Enhance a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(part 2)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AB3E1F-EB85-446F-937C-C4578928FFE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DC088A-2843-4E82-A4F6-7ED8551809B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057A6C-5B1F-480A-9432-492FFBB074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See the exercise description" title="Web page screenshot">
            <a:extLst>
              <a:ext uri="{FF2B5EF4-FFF2-40B4-BE49-F238E27FC236}">
                <a16:creationId xmlns:a16="http://schemas.microsoft.com/office/drawing/2014/main" xmlns="" id="{7228A1F2-6BDD-4FA4-932B-59664C1C2B82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295400"/>
            <a:ext cx="665724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3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5B0869-C108-4C0E-81DE-D819CD8A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simple table with basic formatting</a:t>
            </a:r>
            <a:endParaRPr lang="en-US" dirty="0"/>
          </a:p>
        </p:txBody>
      </p:sp>
      <p:pic>
        <p:nvPicPr>
          <p:cNvPr id="7" name="Content Placeholder 6" descr="See page 422 in book" title="See slide title">
            <a:extLst>
              <a:ext uri="{FF2B5EF4-FFF2-40B4-BE49-F238E27FC236}">
                <a16:creationId xmlns:a16="http://schemas.microsoft.com/office/drawing/2014/main" xmlns="" id="{6AE82DBB-9AFB-4D3E-AE51-C942CB5F58E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4319"/>
            <a:ext cx="6173334" cy="297333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273F69-894E-4B2B-8B3F-149B79A1F6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6248400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623683-64EE-4F54-BB4A-495FD968F1C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43200" y="6248400"/>
            <a:ext cx="36576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908C5E-D553-4B6D-89F7-A27FA326E3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294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6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47C330-A097-4140-8A3A-1BE4DCB4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table before it’s formatted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848C60-0BEF-46F4-BF2A-E9CECA4FA9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&lt;table&gt;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class="left"&gt;Book&lt;/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&gt;Year Published&lt;/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&gt;Sales&lt;/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 class="left"&gt;PHP and MySQL&lt;/td&gt;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&lt;td&gt;2017&lt;/td&gt;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&lt;td&gt;$372,381&lt;/td&gt;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9CA063-3591-4596-9E75-944A914C7B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6248400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E69102-BBC0-413B-9888-9EF4336A7D8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43200" y="6248400"/>
            <a:ext cx="36576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039A64-740E-4FF2-BFAD-3ACF23A893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294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0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47C330-A097-4140-8A3A-1BE4DCB4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table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848C60-0BEF-46F4-BF2A-E9CECA4FA9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class="left"&gt;Total Sales&lt;/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&lt;td&gt;&lt;/td&gt;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&lt;td&gt;$1,399,264&lt;/td&gt;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9CA063-3591-4596-9E75-944A914C7B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6248400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E69102-BBC0-413B-9888-9EF4336A7D8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43200" y="6248400"/>
            <a:ext cx="36576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039A64-740E-4FF2-BFAD-3ACF23A893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294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9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547A3C-F7F6-4EB9-B947-F462717C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table in a web browser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no CSS formatting</a:t>
            </a:r>
            <a:endParaRPr lang="en-US" dirty="0"/>
          </a:p>
        </p:txBody>
      </p:sp>
      <p:pic>
        <p:nvPicPr>
          <p:cNvPr id="7" name="Content Placeholder 6" descr="See page 424 in book" title="See slide title">
            <a:extLst>
              <a:ext uri="{FF2B5EF4-FFF2-40B4-BE49-F238E27FC236}">
                <a16:creationId xmlns:a16="http://schemas.microsoft.com/office/drawing/2014/main" xmlns="" id="{9845D116-6936-4FB0-BBF1-B71A353FB42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4874782" cy="1752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76E52D-EFCF-4792-9433-7E05EA366D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0690DF-0EA4-4CBA-A6ED-7DD3C481F1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5A692F-B483-4A3C-8C91-17ACDA6EC7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1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FFEFF-5746-4A43-9CE1-A74A0662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table with a header, body, and footer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2F6C72-DD34-4ADC-909E-4C703723B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class="left"&gt;Book&lt;/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&gt;Year published&lt;/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&gt;Total sales&lt;/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&lt;td class="left"&gt;PHP and MySQL&lt;/td&gt;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&lt;td&gt;2017&lt;/td&gt;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&lt;td&gt;$372,381&lt;/td&gt;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5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class="left"&gt;Total Sales&lt;/</a:t>
            </a:r>
            <a:r>
              <a:rPr lang="en-US" sz="15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&lt;td&gt;&lt;/td&gt;&lt;td&gt;$1,399,264&lt;/td&gt;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C3D8C0-53D2-414C-83C6-B7B2E8B7D0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5385CD-FD7B-432D-B71A-734234E975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AA84A7-316A-4129-B8AF-CCF797CE72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27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6FEE32-7C25-43C0-9373-85EBC54A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unformatted table in a web browser</a:t>
            </a:r>
            <a:endParaRPr lang="en-US" dirty="0"/>
          </a:p>
        </p:txBody>
      </p:sp>
      <p:pic>
        <p:nvPicPr>
          <p:cNvPr id="7" name="Content Placeholder 6" descr="See page 426 in book " title="See slide title">
            <a:extLst>
              <a:ext uri="{FF2B5EF4-FFF2-40B4-BE49-F238E27FC236}">
                <a16:creationId xmlns:a16="http://schemas.microsoft.com/office/drawing/2014/main" xmlns="" id="{A4ACA7D9-F732-4257-83D7-483B07C6FBE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1143000"/>
            <a:ext cx="5086729" cy="18288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475E21-A374-4EDE-A131-23F1110E46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17D212-A457-42E4-BAC7-4290137C6BC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52EB1C-C838-49CB-AF63-986DD078E9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84093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 12" id="{4E26319D-9B37-4892-94D1-5A0FE1213C6E}" vid="{CF8FB1ED-FED9-48B0-8844-05C247FA19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</TotalTime>
  <Words>1919</Words>
  <Application>Microsoft Office PowerPoint</Application>
  <PresentationFormat>On-screen Show (4:3)</PresentationFormat>
  <Paragraphs>362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Arial Narrow</vt:lpstr>
      <vt:lpstr>Courier New</vt:lpstr>
      <vt:lpstr>Times New Roman</vt:lpstr>
      <vt:lpstr>Master slides_with_titles_logo</vt:lpstr>
      <vt:lpstr>Chapter 12</vt:lpstr>
      <vt:lpstr>Objectives</vt:lpstr>
      <vt:lpstr>Objectives (continued)</vt:lpstr>
      <vt:lpstr>A simple table with basic formatting</vt:lpstr>
      <vt:lpstr>The HTML for a table before it’s formatted</vt:lpstr>
      <vt:lpstr>The HTML for a table (continued)</vt:lpstr>
      <vt:lpstr>The table in a web browser  with no CSS formatting</vt:lpstr>
      <vt:lpstr>A table with a header, body, and footer</vt:lpstr>
      <vt:lpstr>The unformatted table in a web browser</vt:lpstr>
      <vt:lpstr>Common properties for formatting table, tr, th, and td elements</vt:lpstr>
      <vt:lpstr>The CSS for a table</vt:lpstr>
      <vt:lpstr>The table in a web browser</vt:lpstr>
      <vt:lpstr>The table without collapsed borders</vt:lpstr>
      <vt:lpstr>The CSS3 structural pseudo-class selectors</vt:lpstr>
      <vt:lpstr>CSS3 for table formatting without using classes</vt:lpstr>
      <vt:lpstr>The table in a browser</vt:lpstr>
      <vt:lpstr>A table within a figure</vt:lpstr>
      <vt:lpstr>The HTML for the figure and figcaption elements</vt:lpstr>
      <vt:lpstr>The CSS for the figure and figcaption elements</vt:lpstr>
      <vt:lpstr>A table with merged cells</vt:lpstr>
      <vt:lpstr>The critical HTML for the table</vt:lpstr>
      <vt:lpstr>The CSS for the merged cells</vt:lpstr>
      <vt:lpstr>A table that provides for accessibility</vt:lpstr>
      <vt:lpstr>A table with a second table nested  within one of its cells</vt:lpstr>
      <vt:lpstr>The HTML for the nesting</vt:lpstr>
      <vt:lpstr>A table with wrapping</vt:lpstr>
      <vt:lpstr>A table without wrapping</vt:lpstr>
      <vt:lpstr>The property that stops wrapping</vt:lpstr>
      <vt:lpstr>A table after it’s reformatted for smaller screens</vt:lpstr>
      <vt:lpstr>The media query for the table</vt:lpstr>
      <vt:lpstr>Short 12-1 Enhance a table (part 1)</vt:lpstr>
      <vt:lpstr>Short 12-1 Enhance a table (part 2)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Mike Murach</dc:creator>
  <cp:lastModifiedBy>Anne Boehm</cp:lastModifiedBy>
  <cp:revision>24</cp:revision>
  <cp:lastPrinted>2016-01-14T23:03:16Z</cp:lastPrinted>
  <dcterms:created xsi:type="dcterms:W3CDTF">2018-02-21T21:48:46Z</dcterms:created>
  <dcterms:modified xsi:type="dcterms:W3CDTF">2018-03-02T19:59:54Z</dcterms:modified>
</cp:coreProperties>
</file>