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30" r:id="rId24"/>
    <p:sldId id="279" r:id="rId25"/>
    <p:sldId id="280" r:id="rId26"/>
    <p:sldId id="281" r:id="rId27"/>
    <p:sldId id="282" r:id="rId28"/>
    <p:sldId id="283" r:id="rId29"/>
    <p:sldId id="326" r:id="rId30"/>
    <p:sldId id="285" r:id="rId31"/>
    <p:sldId id="286" r:id="rId32"/>
    <p:sldId id="287" r:id="rId33"/>
    <p:sldId id="288" r:id="rId34"/>
    <p:sldId id="289" r:id="rId35"/>
    <p:sldId id="32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8" r:id="rId44"/>
    <p:sldId id="299" r:id="rId45"/>
    <p:sldId id="331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6452" autoAdjust="0"/>
  </p:normalViewPr>
  <p:slideViewPr>
    <p:cSldViewPr>
      <p:cViewPr varScale="1">
        <p:scale>
          <a:sx n="97" d="100"/>
          <a:sy n="97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3808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2870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3434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21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2948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AD3667-2D4C-4757-A0AC-6F73B4D3FE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83F271-D551-4387-A74B-CCDBDBA7CB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C91372-FF11-4ABD-90CD-E94C7F2687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587AA4-9CB5-4757-BE87-5F0DB687A4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99B566-B295-41AF-8C8B-EA60566526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888AB-8EF1-41D4-A1EB-5568C9355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25DDB0-ADDE-49DD-B0E9-FFA92FF241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FAFAF0-4C54-4A80-8221-4BF742B847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C8AADE-1022-4CB8-AAD8-1F85B99BD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7EF3E9-A2BB-4635-8990-6F7EF6F41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forms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71BB95-2AFF-4994-B82E-64D9E1D1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25ABF2-49E9-45C0-9F27-AF30016611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9A906-22E0-499B-BBD9-798F67B5C9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F8A1E7-8C8D-421C-B326-1A895152E1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75105-CFAD-4CF3-BF27-90AD96B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buttons that are created by the input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27D04-F98A-4872-AEBE-488E8B0E9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message" value="Alert Me"&gt;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checkout" value="Checkout"&gt;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type="reset"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value="Reset"&gt;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type="image"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="images/submit.jpg"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alt="Submit button" width="114" height="42"&gt;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25E776-E5E9-4E0A-913E-6BADBAA6F4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355ADC-DEE4-4433-84EA-0830AA3B16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A76B6-ED9A-4267-873D-92D87B66D0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BD1DB-5186-4F9C-8465-2100A5A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that is created by the button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395318-1B11-45EA-9078-D085D774F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="images/addtocart.png" width="30"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height="23" alt="Add to Cart"&gt;Add to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212CC-46EC-4D47-817C-ADE9BBC9ED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4FAB0C-585B-446E-8432-78B6856FD3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5412E5-3039-4A34-8C63-70D2068F0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8B860-BF4D-44ED-9319-5317CB1A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buttons in a web browser</a:t>
            </a:r>
            <a:endParaRPr lang="en-US" dirty="0"/>
          </a:p>
        </p:txBody>
      </p:sp>
      <p:pic>
        <p:nvPicPr>
          <p:cNvPr id="7" name="Content Placeholder 6" descr="See page 450 in book" title="See slide title">
            <a:extLst>
              <a:ext uri="{FF2B5EF4-FFF2-40B4-BE49-F238E27FC236}">
                <a16:creationId xmlns:a16="http://schemas.microsoft.com/office/drawing/2014/main" xmlns="" id="{CCB30F44-EF81-48E5-B156-18E3938084E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06005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A1F28-6BFD-4793-A628-65DC9494F7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F46C7-F66E-4C65-A76A-E267F74516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6EE49-FBB2-460E-8273-AD9F2CB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7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84103-643F-4682-97AE-80E99BD7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input element for text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6C2FCF-DE4C-4C97-8930-EE001255B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8F0D8-996E-4B08-89D3-517B053C05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FEF14-1F48-4495-B627-B77BAE5FB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4F7AE-75FB-451F-B32D-FC147138A9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5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BD210-75E8-4758-B290-D207509F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text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CAD877-0626-4CC5-8597-2EA544084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quantity" value="1" </a:t>
            </a:r>
            <a:endParaRPr lang="en-US" sz="1600" b="1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autofocus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Password:&lt;input type="password"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name="password“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="6"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placeholder="Enter your password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Hidden:&lt;input type="hidden"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="widget"&gt;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D8267-2689-43E1-A0C5-4720F9075A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EDFA10-8DB9-49F5-B624-C7F32350F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BF2FD-2435-4EAD-A773-E48DDECDDB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9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EF993-965A-4D3A-8A60-EDEC705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fields in a web browser</a:t>
            </a:r>
            <a:endParaRPr lang="en-US" dirty="0"/>
          </a:p>
        </p:txBody>
      </p:sp>
      <p:pic>
        <p:nvPicPr>
          <p:cNvPr id="7" name="Content Placeholder 6" descr="See page 452 in book " title="See slide title">
            <a:extLst>
              <a:ext uri="{FF2B5EF4-FFF2-40B4-BE49-F238E27FC236}">
                <a16:creationId xmlns:a16="http://schemas.microsoft.com/office/drawing/2014/main" xmlns="" id="{1E84C431-3C0C-4F1C-A769-EA2498BF08F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1219200"/>
            <a:ext cx="4679191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B5986C-40EB-4FBE-890E-FA74BCF021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E2403-434D-488D-B09A-8DE771C16B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1E441-B74E-41F6-9FA1-B435DCE840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7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72172-2C7F-4186-A5AD-D0E19673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radio buttons and check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FB6B58-FBD9-462D-BF2F-A323B011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Crust:&lt;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value="thin"&gt;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Thin Crust&lt;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value="deep" checked&gt;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Deep Dish&lt;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value="hand"&gt;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Hand Tossed&lt;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name="topping1" value="pepperoni"&gt;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Pepperoni&lt;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name="topping2" value="mushrooms"&gt;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Mushrooms&lt;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name="topping3" value="olives"&gt;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Olives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38E03F-4273-4187-AB77-8BD623CA9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8D9FFC-AEA1-4915-BB6B-06DFE049BD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D1DF4-7DF3-4052-BBA0-02F6907010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93253-C455-48E4-82E7-8628050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 buttons and check boxes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7" name="Content Placeholder 6" descr="See page 454 in book" title="See slide title">
            <a:extLst>
              <a:ext uri="{FF2B5EF4-FFF2-40B4-BE49-F238E27FC236}">
                <a16:creationId xmlns:a16="http://schemas.microsoft.com/office/drawing/2014/main" xmlns="" id="{1AEFCCC3-C0B3-4036-AB25-87B1F94366D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1371600"/>
            <a:ext cx="4124809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F702A-7541-4CD5-8C80-9CB8BFB093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50F8E8-A5D4-4C8B-9A97-EA91C9399E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A196B-0368-41F4-A237-3BFF6E672B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3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B7809-86C6-4525-A828-4BA2AAF0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drop-down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A58C3E-158C-46B4-A9B8-4FB7C0DD2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style_and_size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New Yorker"&gt;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Chicago"&gt;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FE306A-345C-4EDD-8886-84C9F07719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693F06-B86B-4B53-9594-06CAAD1C65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C56D14-CAB1-442A-82E6-1C1380FFE3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3533C-A188-4650-82B3-5B32BA7D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drop-down list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clicks on the arrow</a:t>
            </a:r>
            <a:endParaRPr lang="en-US" dirty="0"/>
          </a:p>
        </p:txBody>
      </p:sp>
      <p:pic>
        <p:nvPicPr>
          <p:cNvPr id="7" name="Content Placeholder 6" descr="See page 456 in book" title="See slide title">
            <a:extLst>
              <a:ext uri="{FF2B5EF4-FFF2-40B4-BE49-F238E27FC236}">
                <a16:creationId xmlns:a16="http://schemas.microsoft.com/office/drawing/2014/main" xmlns="" id="{A146D1D6-5218-4AD0-86FC-80BBDCB759A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371600"/>
            <a:ext cx="2636520" cy="312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042E4-A152-4D78-AC65-F5EE3357EA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84CFE6-31FC-4392-A281-16440F2446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5AE929-C41A-44A3-9311-BF40AAE5AA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4675B-F065-42BF-A920-A2833592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B367DB-343F-417B-8499-C8CD531E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a form that includes any of the form controls, including the HTML5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CSS to format a form and its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attributes and CSS3 selectors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 HTML form to add a search function to a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HTML form for initiating client-side processing or submitting data to a web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get and post methods that can be used to submit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any of the form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tab order and access keys.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5D140F-9907-477D-82A4-C03ACE2AD1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3CD23-6E32-4FF9-8C65-4C0B2E338A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C10DF1-8D6C-4583-9DDF-CCE17A7DC8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F312D-3664-4B1D-A171-7FB37CB8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list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B54E46-63B9-4DBB-9DFE-9AC763EAA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toppings" size="4" multiple&gt;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value="pepperoni"&gt;Pepperoni&lt;/option&gt;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value="sausage" selected&gt;Sausage&lt;/option&gt;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value="mushrooms"&gt;Mushrooms&lt;/option&gt;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value="olives"&gt;Black olives&lt;/option&gt;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value="onions"&gt;Onions&lt;/option&gt;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value="bacon"&gt;Canadian bacon&lt;/option&gt;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value="pineapple"&gt;Pineapple&lt;/option&gt;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BAFFB-8D1A-4995-9DF0-13F0CEC198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A2491-3454-4256-BD98-E42E3AA604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7421E2-3730-4D02-ADE3-BD5EA3EB1B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7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7C5-7BAB-4C24-9234-B7DA9E04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box in a web browser with a scroll bar</a:t>
            </a:r>
            <a:endParaRPr lang="en-US" dirty="0"/>
          </a:p>
        </p:txBody>
      </p:sp>
      <p:pic>
        <p:nvPicPr>
          <p:cNvPr id="7" name="Content Placeholder 6" descr="See page 458 in book" title="See slide title">
            <a:extLst>
              <a:ext uri="{FF2B5EF4-FFF2-40B4-BE49-F238E27FC236}">
                <a16:creationId xmlns:a16="http://schemas.microsoft.com/office/drawing/2014/main" xmlns="" id="{6F8DC814-3061-48A9-86E9-2F4DED61E8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36633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154EF-237F-4081-8B70-9B58E35253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4C5A0F-23E3-4D82-AD20-D82469BD3F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D3401-E003-4753-8E3D-C5D2C318CD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5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FBD97-415E-4E78-A2A8-F8255E7A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text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7498D1-0043-4865-9C7D-B1BEF2835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Comments:&lt;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comments" placeholder="If you have any comments, please enter them here."&gt;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5em;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25em;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70601-E23E-4565-8FF9-CB71104C36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6778F-913C-43F6-8147-224688C0A5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E80A9-8883-47B9-9081-9B852FD09B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9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 area in a web </a:t>
            </a:r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9" name="Content Placeholder 8" descr="See page 461 in the book" title="See th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6523" y="1168319"/>
            <a:ext cx="5730737" cy="17131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200400"/>
            <a:ext cx="7391400" cy="457200"/>
          </a:xfrm>
        </p:spPr>
        <p:txBody>
          <a:bodyPr/>
          <a:lstStyle/>
          <a:p>
            <a:r>
              <a:rPr lang="en-US" dirty="0"/>
              <a:t>The text area after text has been entered</a:t>
            </a:r>
          </a:p>
          <a:p>
            <a:endParaRPr lang="en-US" dirty="0"/>
          </a:p>
        </p:txBody>
      </p:sp>
      <p:pic>
        <p:nvPicPr>
          <p:cNvPr id="10" name="Content Placeholder 9" descr="See page 461 in the book" title="See th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51271" y="3813721"/>
            <a:ext cx="5715989" cy="1755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7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140D9-7A94-4A3B-B2F2-48BA7895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with label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B04E11-ECB2-4800-B17F-3E96E81C8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500" b="1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quantity"&gt;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Quantity:&lt;/label&gt;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name="quantity" id="quantity" </a:t>
            </a:r>
            <a:b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value="1" size="5"&gt;&lt;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Crust:&lt;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id="crust1"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value="thin"&gt;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for="crust1"&gt;Thin Crust&lt;/label&gt;&lt;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id="crust2"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value="deep"&gt;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for="crust2"&gt;Deep Dish&lt;/label&gt;&lt;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Toppings:&lt;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name="topping1" id="topping1"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value="pepperoni"&gt;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for="topping1"&gt;Pepperoni&lt;/label&gt;&lt;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name="topping2" id="topping2"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value="mushrooms"&gt;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for="topping2"&gt;Mushrooms&lt;/label&gt;&lt;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0250B-292F-476F-8679-C48D42288A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6FBBD2-BAF6-4839-817F-E2FCA36C2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483F7E-4034-4A15-8737-EEF9345601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2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1DA06-7035-42E7-9999-B41F5D00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browser as the user clicks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label to check its box</a:t>
            </a:r>
            <a:endParaRPr lang="en-US" dirty="0"/>
          </a:p>
        </p:txBody>
      </p:sp>
      <p:pic>
        <p:nvPicPr>
          <p:cNvPr id="7" name="Content Placeholder 6" descr="See page 462 in book" title="See slide title">
            <a:extLst>
              <a:ext uri="{FF2B5EF4-FFF2-40B4-BE49-F238E27FC236}">
                <a16:creationId xmlns:a16="http://schemas.microsoft.com/office/drawing/2014/main" xmlns="" id="{1B6B7A6B-46FE-47A2-8D88-8F01C791402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480145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7BE7B-4B3F-409C-90AB-E195A3F42B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ED6827-4042-4F93-8F7A-59082F1BB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72F7A3-7880-4444-BAF3-0E67FF85C4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45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C7AA2-E5EF-4CB9-A979-E9106F2A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488694-BB9F-478F-BC09-B494AF5F9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labels with radio buttons and check boxes so the user can click on the label text to select the control that the label is associated with.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also helps assistive devices.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87F77-49BB-423E-87F0-F83D92B52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03BB4-2589-4D58-A853-DBE4748E3E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5FDA7-5579-4726-AD6C-8CC7145AC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C23EE-B610-4C7F-9CBD-CD976CE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legend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14D6E2-4D74-4369-A583-41B496915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&lt;legend&gt;Crust&lt;/legend&gt;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id="crust1"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value="thin"&gt;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for="crust1"&gt;Thin Crust&lt;/label&gt;&lt;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id="crust2"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value="deep"&gt;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for="crust2"&gt;Deep Dish&lt;/label&gt;&lt;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&lt;legend&gt;Toppings&lt;/legend&gt;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type="checkbox" name="topping1" id="topping1"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value="pepperoni"&gt;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for="topping1"&gt;Pepperoni&lt;/label&gt;&lt;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A763A2-309B-4CFA-BD08-CC182AF89E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C41111-623D-4068-A562-07814A9816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41E8B0-94F4-41C8-B7BD-23CCDD552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634A5-DED7-4809-B310-6953F4C2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web browser</a:t>
            </a:r>
            <a:endParaRPr lang="en-US" dirty="0"/>
          </a:p>
        </p:txBody>
      </p:sp>
      <p:pic>
        <p:nvPicPr>
          <p:cNvPr id="7" name="Content Placeholder 6" descr="See page 464 in book" title="See slide title">
            <a:extLst>
              <a:ext uri="{FF2B5EF4-FFF2-40B4-BE49-F238E27FC236}">
                <a16:creationId xmlns:a16="http://schemas.microsoft.com/office/drawing/2014/main" xmlns="" id="{334178EB-3BDA-4B5B-98AB-C31AA2A2B97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1360"/>
            <a:ext cx="5679198" cy="28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4B0343-73AC-4455-9038-0BD868B69E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881498-84DD-4B61-A8D4-BACF8CB3E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3D2BA3-9F76-4871-85AB-26A10ED09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9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BE5E62-A019-4F50-930D-6DD24900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The HTML for a file upload control </a:t>
            </a:r>
            <a:br>
              <a:rPr lang="en-US" dirty="0"/>
            </a:br>
            <a:r>
              <a:rPr lang="en-US" dirty="0"/>
              <a:t>that accepts JPEG and GIF images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EEAAFF3-6025-4729-AD27-C0ECB8C481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92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upload_form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sendemail.php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="multipart/form-data"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Attach an image:&lt;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type="file"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accept="image/jpeg, image/gif"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93D73F-2218-4484-8A48-BF235E3A69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971800"/>
            <a:ext cx="7391400" cy="457200"/>
          </a:xfrm>
        </p:spPr>
        <p:txBody>
          <a:bodyPr/>
          <a:lstStyle/>
          <a:p>
            <a:r>
              <a:rPr lang="en-US" dirty="0"/>
              <a:t>The file upload control in the Chrome browser</a:t>
            </a:r>
          </a:p>
          <a:p>
            <a:endParaRPr lang="en-US" dirty="0"/>
          </a:p>
        </p:txBody>
      </p:sp>
      <p:pic>
        <p:nvPicPr>
          <p:cNvPr id="9" name="Content Placeholder 8" descr="See page 466 in book" title="See slide title">
            <a:extLst>
              <a:ext uri="{FF2B5EF4-FFF2-40B4-BE49-F238E27FC236}">
                <a16:creationId xmlns:a16="http://schemas.microsoft.com/office/drawing/2014/main" xmlns="" id="{545554B6-2DF2-4F90-8850-2B88CD69B1D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9" y="3552924"/>
            <a:ext cx="5281382" cy="112687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E32523-1509-4EE0-8C3E-75A30FCE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B5B8F7-DCD6-4364-94FC-5D0F2497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0007BB-B6CB-4FDA-B768-3613B2AC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B9938-77A4-4A86-8B29-0D77838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415FCB-4E1E-4506-B623-5CD941E5B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attributes: autocomplete, required, and pattern.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regular expressions.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datalist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form that provides a search function for a website.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117FA-2976-4D85-85A0-95E0D18780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FAB3F4-D481-42EF-BDA1-EF0BDE1D6C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E9F060-79AF-4A0B-A3D5-191433E0A8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8C819-83F1-4753-8DA2-DE1F609E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Label, text box, and button controls aligned </a:t>
            </a:r>
            <a:br>
              <a:rPr lang="en-US" dirty="0"/>
            </a:br>
            <a:r>
              <a:rPr lang="en-US" dirty="0"/>
              <a:t>on a form</a:t>
            </a:r>
          </a:p>
        </p:txBody>
      </p:sp>
      <p:pic>
        <p:nvPicPr>
          <p:cNvPr id="7" name="Content Placeholder 6" descr="See page 468 in book" title="See slide title">
            <a:extLst>
              <a:ext uri="{FF2B5EF4-FFF2-40B4-BE49-F238E27FC236}">
                <a16:creationId xmlns:a16="http://schemas.microsoft.com/office/drawing/2014/main" xmlns="" id="{D87D9FC6-7BEC-402F-B793-9A55C3282C9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71600"/>
            <a:ext cx="4291753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AB702-85AB-416D-AE22-F7856FCA5C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03107-7FD3-4F1D-BBB1-4CFD17F14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49EDFE-8C2C-432A-B439-20F72795B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7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B6B08-EB1D-42C6-8176-318795B2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EBAF7C-6390-4D18-8D06-2FEA351EA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autofocus&gt;&lt;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"&gt;Last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for="address"&gt;Address:&lt;/label&gt;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address" id="address"&gt;&lt;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for="city"&gt;City:&lt;/label&gt;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city" id="city"&gt;&lt;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for="state"&gt;State:&lt;/label&gt;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state" id="state"&gt;&lt;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for="zip"&gt;Zip code:&lt;/label&gt;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zip" id="zip"&gt;&lt;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button" 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="Register"&gt;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="reset"&gt;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26EC4-C841-47B3-9949-DC170432D2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ED4D4-232B-426E-BA49-F24E88C905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C23A5-DAFC-4774-A764-9F30855726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2FDB7-A681-4BE2-A2AA-97A2F423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5BF6AC-13A6-40D7-83AC-410653CA7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7em;}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13078-0241-4693-83A8-7AACE08328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B20EA2-D160-4E62-ADD0-994F6A2C2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B23230-3961-4B78-8518-8AB09269FA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BBF4B-8826-4E46-9984-DF1AEADB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with some additional formatting</a:t>
            </a:r>
            <a:endParaRPr lang="en-US" dirty="0"/>
          </a:p>
        </p:txBody>
      </p:sp>
      <p:pic>
        <p:nvPicPr>
          <p:cNvPr id="7" name="Content Placeholder 6" descr="See page 470 in book" title="See slide title">
            <a:extLst>
              <a:ext uri="{FF2B5EF4-FFF2-40B4-BE49-F238E27FC236}">
                <a16:creationId xmlns:a16="http://schemas.microsoft.com/office/drawing/2014/main" xmlns="" id="{EE23A15B-4ABE-4ADA-B147-002C3B72CA6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19200"/>
            <a:ext cx="5526891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3A3D8-19F8-4AA3-8515-90B04F1A25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878AD9-8075-4BD2-965F-CDAF4C706C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0BE7D-F446-4CED-9859-557B4B0D36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4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14462-F72B-4C6A-BA5F-B81B3B8A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with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26C22-3D29-4204-9B92-220949672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font: 90%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input:focus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navy;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#button, #reset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7em;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2px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navy;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argin-left: 9.5em;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3D1E4-0DDE-4557-89C0-ADF73F3986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DD60B-4810-4A40-836A-186DEC0ADC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E52CE-787C-454A-AB39-78D9C506DA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3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9D39C0-96C1-47F8-8DF4-FFDF9379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labels with access keys</a:t>
            </a:r>
          </a:p>
        </p:txBody>
      </p:sp>
      <p:pic>
        <p:nvPicPr>
          <p:cNvPr id="9" name="Content Placeholder 8" descr="See page 472 in book" title="See slide title">
            <a:extLst>
              <a:ext uri="{FF2B5EF4-FFF2-40B4-BE49-F238E27FC236}">
                <a16:creationId xmlns:a16="http://schemas.microsoft.com/office/drawing/2014/main" xmlns="" id="{FFB28807-7055-4ADA-AEC3-36D2D85B775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2" y="1241023"/>
            <a:ext cx="5151205" cy="14259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32AD52-E1EC-43D6-8973-0C8365F16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35561"/>
            <a:ext cx="7391400" cy="457200"/>
          </a:xfrm>
        </p:spPr>
        <p:txBody>
          <a:bodyPr/>
          <a:lstStyle/>
          <a:p>
            <a:r>
              <a:rPr lang="en-US" dirty="0"/>
              <a:t>The HTML for the controls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762939A-4C97-4317-9F14-926E82DAAA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32673"/>
            <a:ext cx="7391400" cy="17563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"&gt;&lt;u&gt;F&lt;/u&gt;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"&gt;&lt;u&gt;L&lt;/u&gt;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600" b="1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="email"&gt;&lt;u&gt;E&lt;/u&gt;mail:&lt;/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name="email"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="email" </a:t>
            </a:r>
            <a:endParaRPr lang="en-US" sz="1600" b="1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48F072-452B-40FA-AF74-8F4A684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70E842-9842-4E78-95F1-1C6E9014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239FA8-2CA3-4B3B-893D-0BFF20D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29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41886-62EE-45FE-B3CB-608EA3F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define the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A9FB88-0B8F-4771-9B9A-0D8E89AD0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="F"&gt;&lt;u&gt;F&lt;/u&gt;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="L"&gt;&lt;u&gt;L&lt;/u&gt;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="E"&gt;&lt;u&gt;E&lt;/u&gt;mail:&lt;/label&gt;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name="email"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B19DB-F9FD-4EE0-9B11-87C6650358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8F9BD-090B-4A3B-B771-38C2E4D38B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BB4A0-B1B2-4CB4-90C2-33583C9D7C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8EF2A-0564-409B-A14B-D0904FDC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 for tab order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00A015-9961-4813-B0E2-BA1375E4A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 a proper tab order and providing access keys improves the accessibility for users who can’t use a mouse.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25804-C359-4EDC-BD14-34BC0BEACB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37B1F-70BE-4C50-9CCA-E3EC3C540F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5AD8A-D7BB-4F07-98AA-7DB8C7393B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74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F2CE1-5165-4528-A6A9-77C1C481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HTML5 attributes 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51965-6115-469C-98AF-227799E0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autocomplete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endParaRPr lang="en-US" sz="1600" b="1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formnovalidate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B4299B-7D5F-43FE-8E2C-34EDC1DAA3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62B97C-B3C3-4348-AE22-F6B2C553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AE7B11-AEEC-47FA-BBA1-401A637E7C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EB13C-2173-40AA-ACAC-4A0782B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705CD-DABE-4D0C-91B4-25802CF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&lt;input type="text" name="name"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Address: &lt;input type="text" name="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    &lt;input type="text" name="zip"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  &lt;input type="text" name="phone"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autocomplete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="off"&gt;&lt;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value="Submit Survey"&gt;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379CBA-C92C-4C98-9DF3-5BC538956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9E016-90FC-4DF4-A260-44AA5149B2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6A6434-2959-403D-B3D1-F08E3D7F24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0B649-F8FB-4DE6-8E5C-685B1B8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form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32EC97-C2B8-41A5-9031-0DE443531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1D988-53EC-4528-840B-BD95154FDC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00A86-577B-4B75-AC5E-75190E842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CBB0B-F13A-40F1-ABDB-FF46A2709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7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2FB0C-9801-4DDB-B84A-F42B16C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 and highlighting in Chrome</a:t>
            </a:r>
            <a:endParaRPr lang="en-US" dirty="0"/>
          </a:p>
        </p:txBody>
      </p:sp>
      <p:pic>
        <p:nvPicPr>
          <p:cNvPr id="7" name="Content Placeholder 6" descr="See page 474 in book" title="See slide title">
            <a:extLst>
              <a:ext uri="{FF2B5EF4-FFF2-40B4-BE49-F238E27FC236}">
                <a16:creationId xmlns:a16="http://schemas.microsoft.com/office/drawing/2014/main" xmlns="" id="{0CE66140-2A37-4B66-A87F-E21731DED77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219200"/>
            <a:ext cx="5045702" cy="1752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3E005F-7537-401D-BE3C-86D8ECA4A0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9D6EE0-86A9-478B-9239-1B9F949C31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3414F-98AA-481E-B150-B42C660A07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6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AAD3D-9A37-4A11-9247-DFA92F9D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pseudo-classes for required, valid,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invalid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543183-B56B-496B-A4A7-6C2400580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:invalid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F0BC4E-C183-4609-A46F-5980F92F3B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1D312E-23BA-47C3-8EAE-AAD3FECDA7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FFEA34-5A8C-4065-BEC2-455B0E7BE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A1F2-D9A3-400A-B848-EBA08A52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attribute selector for all controls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required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F415A-BD1A-4542-AE85-518B22FF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input[required]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9C4738-D0B0-48AB-8390-FECDFC4C08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E07E96-55BA-4732-BF5F-9125B8BA63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47321A-EEFB-4131-8F67-109B783D49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6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313919F-C6CE-404F-907D-658BD167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 uses regular expressions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F765260-FB92-402B-A468-ABE7CCF4A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&lt;input type="text" </a:t>
            </a: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required autofocus&gt;&lt;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&lt;input type="text" </a:t>
            </a: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zip" required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pattern="\d{5}([\-]\d{4})?"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title="Must be 99999 or 99999-9999"&gt;&lt;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&lt;input type="text" </a:t>
            </a: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phone" required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pattern="\d{3}[\-]\d{3}[\-]\d{4}"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title="Must be 999-999-9999"&gt;&lt;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</a:t>
            </a: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value="Submit Survey"&gt;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A6B95B4-4756-4C22-ADA6-0AE0D5396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4741" y="3200400"/>
            <a:ext cx="7391400" cy="457200"/>
          </a:xfrm>
        </p:spPr>
        <p:txBody>
          <a:bodyPr/>
          <a:lstStyle/>
          <a:p>
            <a:r>
              <a:rPr lang="en-US" dirty="0"/>
              <a:t>The form in Chrome</a:t>
            </a:r>
          </a:p>
          <a:p>
            <a:endParaRPr lang="en-US" dirty="0"/>
          </a:p>
        </p:txBody>
      </p:sp>
      <p:pic>
        <p:nvPicPr>
          <p:cNvPr id="9" name="Content Placeholder 8" descr="See page 476 in book" title="See slide title">
            <a:extLst>
              <a:ext uri="{FF2B5EF4-FFF2-40B4-BE49-F238E27FC236}">
                <a16:creationId xmlns:a16="http://schemas.microsoft.com/office/drawing/2014/main" xmlns="" id="{1C374D25-9698-441A-A232-DDFD761919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746420"/>
            <a:ext cx="5154279" cy="17399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9E8FAF-481F-4513-95AC-D0BDBF29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8EEF50-C15F-4A09-88BD-EA4E05BE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DCDB3C9-4D14-4C4B-9A15-7FBB739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6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EA683-2431-4DFC-A9FF-1F3A28F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8C3AA8-AB3A-49EC-89C7-DB1E680CA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&lt;p&gt;Our company is conducting a survey. Please answer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question below.&lt;/p&gt;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for="link"&gt;What is your preferred search engine: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name="link"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="link" list="links"&gt;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id="links"&gt;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value="http://www.google.com/"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label="Google"&gt;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value="http://www.yahoo.com/" label="Yahoo"&gt;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value="http://www.bing.com/" label="Bing"&gt;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www.ask.com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label="Ask"&gt;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value="Submit Survey"&gt;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A78F3D-9814-42B8-9EB4-098277C353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2ADF0-3A0F-475B-BB90-11EBD8D1D4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E34164-2A96-4C46-8DE3-635D8B284A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8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in Chrome </a:t>
            </a:r>
            <a:br>
              <a:rPr lang="en-US" dirty="0"/>
            </a:br>
            <a:r>
              <a:rPr lang="en-US" dirty="0"/>
              <a:t>with its down arrow </a:t>
            </a:r>
            <a:r>
              <a:rPr lang="en-US" dirty="0" smtClean="0"/>
              <a:t>clicked</a:t>
            </a:r>
            <a:endParaRPr lang="en-US" dirty="0"/>
          </a:p>
        </p:txBody>
      </p:sp>
      <p:pic>
        <p:nvPicPr>
          <p:cNvPr id="9" name="Content Placeholder 8" descr="See page 47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39402"/>
            <a:ext cx="6425741" cy="19325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581400"/>
            <a:ext cx="7391400" cy="457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in IE with the focus on it</a:t>
            </a:r>
          </a:p>
          <a:p>
            <a:endParaRPr lang="en-US" dirty="0"/>
          </a:p>
        </p:txBody>
      </p:sp>
      <p:pic>
        <p:nvPicPr>
          <p:cNvPr id="10" name="Content Placeholder 9" descr="See page 479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4133208"/>
            <a:ext cx="6425741" cy="16370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64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16938-9F9F-4FEB-9EF6-236ECD59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code that uses the email,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925504-6636-407A-97C0-4327EC21A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&lt;h3&gt;Your information:&lt;/h3&gt;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for="email"&gt;Your email 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name="email"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for="link"&gt;Your website:&lt;/label&gt;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name="link"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="link"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list="links"&gt;&lt;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for="phone"&gt;Your phone number:&lt;/label&gt;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name="phone" 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="phone"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value="Submit Survey"&gt;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E4311-FE08-42A7-BC31-FCFF186E28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7AE60-F089-40E8-BEA8-441858182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A0B77-37D3-4A47-B68E-E1DA0B77F2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80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2463-CB1A-4CAA-9CBE-5FF3ABD1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email,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dirty="0"/>
          </a:p>
        </p:txBody>
      </p:sp>
      <p:pic>
        <p:nvPicPr>
          <p:cNvPr id="7" name="Content Placeholder 6" descr="See page 480 in book" title="See slide title">
            <a:extLst>
              <a:ext uri="{FF2B5EF4-FFF2-40B4-BE49-F238E27FC236}">
                <a16:creationId xmlns:a16="http://schemas.microsoft.com/office/drawing/2014/main" xmlns="" id="{95D171FB-BB4D-4BE7-B8CA-40582256BB9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187440" cy="2209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2A34E7-27AE-4960-8FC1-F8A808577F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2BC75-0C09-41C3-875D-D2435C6A69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153650-8DB6-4878-9B30-C87117B3E7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88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5F500-8D62-4783-A9A6-36BD7F3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number and range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EA6AB7-E885-43ED-A165-B55EE548D5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&lt;h3&gt;Your information:&lt;/h3&gt;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test.php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for="investment"&gt;Monthly investment: 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type="number"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name="investment" id="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investment"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min="100" max="1000"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step="100" value="300"&gt;&lt;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for="book"&gt;Rate the book from 1 to 5: 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type="range"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name="book" 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min="1" max="5" step="1"&gt;&lt;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value="Submit Survey"&gt;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93F970-921F-40A7-B577-D4C0EB5DC2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F31EB-FFE1-4958-A2A7-C7AF3CA831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8DA765-0931-44BA-9431-0994B399C3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1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EEBDB3-542A-4C09-B8E8-9CAB514D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number and range controls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Chrome</a:t>
            </a:r>
            <a:endParaRPr lang="en-US" dirty="0"/>
          </a:p>
        </p:txBody>
      </p:sp>
      <p:pic>
        <p:nvPicPr>
          <p:cNvPr id="7" name="Content Placeholder 6" descr="See page 482 in book" title="See slide title">
            <a:extLst>
              <a:ext uri="{FF2B5EF4-FFF2-40B4-BE49-F238E27FC236}">
                <a16:creationId xmlns:a16="http://schemas.microsoft.com/office/drawing/2014/main" xmlns="" id="{CF26ABD9-D8A8-4B3A-9AFB-12FB71FAD2E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5079571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652FE-20D7-4C4E-B32B-365B002B6E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97D46-5421-4401-8E21-9024822CCF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DA752-7F39-4B5A-8B22-06D4E2F34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5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425A5-1E63-4A74-A3E7-DFEC63E6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common to most input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794D-D9BB-4E05-8F67-A06058FC5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48131-15EA-4EA9-AC19-ABC1BADD07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0E7CDF-A712-4BC4-B62E-3BC337EE21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4DFE3-BFAD-4AC9-8A78-D64797B69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8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1BE50-CA2E-4F37-9837-3DF7595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date and time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D126A9-3458-497E-92CE-888E100F4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and 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date and 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type="datetime-local"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datetimelocal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type="month"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type="week"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type="time"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type="date"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470BEC-8CFD-4C02-8EBD-D8F75850A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592EDC-BBB4-440C-9678-E2040330BE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745C73-F4B1-403B-9E72-A879AEFFE0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92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638EA-A0D2-475A-9638-145E69B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in Chrome</a:t>
            </a:r>
            <a:endParaRPr lang="en-US" dirty="0"/>
          </a:p>
        </p:txBody>
      </p:sp>
      <p:pic>
        <p:nvPicPr>
          <p:cNvPr id="7" name="Content Placeholder 6" descr="See page 484 in book" title="See slide title">
            <a:extLst>
              <a:ext uri="{FF2B5EF4-FFF2-40B4-BE49-F238E27FC236}">
                <a16:creationId xmlns:a16="http://schemas.microsoft.com/office/drawing/2014/main" xmlns="" id="{FE54ABBA-ED9D-4F77-9700-7704624AC60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5052713" cy="4495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894E42-756F-47D1-B66A-579620954A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ECCCA-F21C-475E-8B52-6514FB0AB8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0B5437-FF75-4C7F-9DC1-BFE5646FDE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3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4E191-18C4-4503-8F1A-B6E0ED0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function that uses a search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Chrome browser</a:t>
            </a:r>
            <a:endParaRPr lang="en-US" dirty="0"/>
          </a:p>
        </p:txBody>
      </p:sp>
      <p:pic>
        <p:nvPicPr>
          <p:cNvPr id="7" name="Content Placeholder 6" descr="See page 486 in book" title="See slide title">
            <a:extLst>
              <a:ext uri="{FF2B5EF4-FFF2-40B4-BE49-F238E27FC236}">
                <a16:creationId xmlns:a16="http://schemas.microsoft.com/office/drawing/2014/main" xmlns="" id="{E910358E-AEC2-4142-89AA-FB9202ABEFA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4284134" cy="838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823F2-2511-4178-8F83-442850927C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DEAAF-9D75-4708-897D-EE21F81D6F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60CCE5-1D36-49CA-9A82-F9B7338F53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27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C07D3-C147-4D5D-A1F5-CB097722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of a search when Google is used</a:t>
            </a:r>
            <a:endParaRPr lang="en-US" dirty="0"/>
          </a:p>
        </p:txBody>
      </p:sp>
      <p:pic>
        <p:nvPicPr>
          <p:cNvPr id="7" name="Content Placeholder 6" descr="See page 486 in book" title="See slide title">
            <a:extLst>
              <a:ext uri="{FF2B5EF4-FFF2-40B4-BE49-F238E27FC236}">
                <a16:creationId xmlns:a16="http://schemas.microsoft.com/office/drawing/2014/main" xmlns="" id="{F829D18E-8221-46AE-9A09-AB0279D1BC1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1143000"/>
            <a:ext cx="70969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BE395-8400-4C51-B17A-372CC19FD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F5B89C-2272-454C-8B17-078F2701D4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3CD47-189E-493F-A2E6-7972EE432C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58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21D98-1DAF-4D01-8E20-82BC5F6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using the Google search engine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EB87A-071C-4C6A-90A3-C5C4F43BD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method="get" action="http://www.google.com/search"&gt;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type="search"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name="q" size="30"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="255"&gt;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name="domains"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="http://www.murach.com"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sitesearch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"http://www.murach.com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search" value="Search"&gt;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4B56E-BAE1-4808-B7C4-23394F2B9B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A069E-ED10-4D5E-854D-96924CCA2F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0D51BD-95AD-48EF-8766-26FE531E9E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64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C79D10-A037-4F8F-B2AA-A5A933FF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a color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676B5F5-AE75-405F-9CC8-4E85A51AD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143000"/>
            <a:ext cx="7391400" cy="16764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"&gt;Choose your first background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color:&lt;/label&gt;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type="color"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="#facd8a"&gt;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98F5597-DE80-4AE6-B5BF-D5F6A5148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209800"/>
            <a:ext cx="7391400" cy="457200"/>
          </a:xfrm>
        </p:spPr>
        <p:txBody>
          <a:bodyPr/>
          <a:lstStyle/>
          <a:p>
            <a:r>
              <a:rPr lang="en-US" dirty="0"/>
              <a:t>The color control in Chrome</a:t>
            </a:r>
          </a:p>
          <a:p>
            <a:endParaRPr lang="en-US" dirty="0"/>
          </a:p>
        </p:txBody>
      </p:sp>
      <p:pic>
        <p:nvPicPr>
          <p:cNvPr id="9" name="Content Placeholder 8" descr="See page 488 in book" title="See slide title">
            <a:extLst>
              <a:ext uri="{FF2B5EF4-FFF2-40B4-BE49-F238E27FC236}">
                <a16:creationId xmlns:a16="http://schemas.microsoft.com/office/drawing/2014/main" xmlns="" id="{07A5C1FF-6EA3-4523-9D37-98E0A3FD156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04652"/>
            <a:ext cx="4267201" cy="1066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CD8F2-7AB5-4B78-926A-95B2FC67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21DBB8-DE13-4952-840E-1012E11B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3F38B1-C974-43FA-BE19-3532F9A7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17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76AC9-5596-45A9-8002-8E38D11E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Windows color palette</a:t>
            </a:r>
            <a:endParaRPr lang="en-US" dirty="0"/>
          </a:p>
        </p:txBody>
      </p:sp>
      <p:pic>
        <p:nvPicPr>
          <p:cNvPr id="7" name="Content Placeholder 6" descr="See page 488 in book" title="See slide title">
            <a:extLst>
              <a:ext uri="{FF2B5EF4-FFF2-40B4-BE49-F238E27FC236}">
                <a16:creationId xmlns:a16="http://schemas.microsoft.com/office/drawing/2014/main" xmlns="" id="{BB9E6C3A-E832-4DA7-8E37-1FA955FDD6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025130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D2A1EE-B1CA-4390-96E6-1FD7D39225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7FE64B-86E4-4C25-B171-70333DA251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136F16-088F-48B8-A60D-098CC17C8C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0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AC2A-7DEC-47C5-81A0-500E6128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that uses an output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549B8-1C0E-4BFE-A508-6D3B10649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&lt;p&gt;Enter numbers in both fields and click the Calculate button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="return false"&gt;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x" type="number" min="100" step="5"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 +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y" type="number" min="100" step="5"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type="button" value="Calculate"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&lt;output name="result" for="x y"&gt;&lt;/output&gt;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30D96-43CB-4D15-AA19-1869335875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8A3DE9-23B6-4F11-B915-A9327BFFF1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E82FC6-B930-43F3-A75F-722EAD1A1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3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C256-0C41-4DBF-9EC5-8F51A8A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 with a border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around the output element</a:t>
            </a:r>
            <a:endParaRPr lang="en-US" dirty="0"/>
          </a:p>
        </p:txBody>
      </p:sp>
      <p:pic>
        <p:nvPicPr>
          <p:cNvPr id="7" name="Content Placeholder 6" descr="See page 490 in book" title="See slide title">
            <a:extLst>
              <a:ext uri="{FF2B5EF4-FFF2-40B4-BE49-F238E27FC236}">
                <a16:creationId xmlns:a16="http://schemas.microsoft.com/office/drawing/2014/main" xmlns="" id="{6B1AB863-4553-4898-912B-43DAFAF222D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1371600"/>
            <a:ext cx="5269876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B7699-1390-498A-A549-1DD1AD31A9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B3AF86-6705-4B69-AE2F-E890E76433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3D26D-389B-4414-B931-7042CEB463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73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33AB5-A51D-40C4-93D9-C641A4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the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4580C4-6523-4E5E-96A8-F8A578AD5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optimum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85E92-AB00-4295-9E59-1689817EF5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E1949-764F-4F2C-AFC7-47FFA6F332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1A4568-9FE2-4901-8CE5-5949B15A4C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8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CA305-9869-444C-8BC2-DCE1419E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3BD392-53F3-4DD5-8C2A-F9032928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&lt;p&gt;Please enter your e-mail address to subscribe to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our newsletter.&lt;/p&gt;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&lt;p&gt;E-Mail: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type="submit"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value="Subscribe"&gt;&lt;/p&gt;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C17B2A-0405-437C-A193-C3DE0FB989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6AB974-FF1B-46E2-B809-BEF13D70A9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42BD7-C33D-41E3-A0CC-34F016AB5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14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3A253-F5BE-44ED-884E-02539F8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AD9DA-FF53-41E1-941D-699811449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500)"&gt;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&lt;h3&gt;Progress Element&lt;/h3&gt;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Progress set by JavaScript on page load: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&lt;progress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value="0"&gt;&lt;/progress&gt;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&lt;h3&gt;Meter Element&lt;/h3&gt;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Meter set by JavaScript on page load: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&lt;meter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meterBar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 value="0" optimum="50"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high="60"&gt;&lt;/meter&gt;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3A6977-F38E-418D-8E5A-ECFBBD1795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4400A-861D-4A2F-805F-511B9A4DB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8BD83E-AEA9-41DC-8E67-99611D36C7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53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96F01-79B8-449A-96A4-50DBF87A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progress and meter elements in Chrome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1DBD6-C623-4F2C-AB7F-E78953CF6C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E2A1A-99B1-4063-B5F9-C90D26475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CDF7A-0BDF-4D68-8229-F31515C2E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3862" y="1143000"/>
            <a:ext cx="569976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4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3FA5C-3E38-44CA-8682-18CE1BFF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E435C4-A389-4101-9DFB-4F12800A1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progress =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progress.value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meter =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meterBar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meter.value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10E88-C2A2-4238-94FB-AFF24BB6C8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C6A99B-80FE-4E1B-BC0D-6331CE741F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C7B538-2D08-46A2-BFDA-E3064ABF41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6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47364-9D84-42BE-8874-A02D7BF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Chrome that uses HTML5 validation</a:t>
            </a:r>
            <a:endParaRPr lang="en-US" dirty="0"/>
          </a:p>
        </p:txBody>
      </p:sp>
      <p:pic>
        <p:nvPicPr>
          <p:cNvPr id="7" name="Content Placeholder 6" descr="See page 494 in book" title="See slide title">
            <a:extLst>
              <a:ext uri="{FF2B5EF4-FFF2-40B4-BE49-F238E27FC236}">
                <a16:creationId xmlns:a16="http://schemas.microsoft.com/office/drawing/2014/main" xmlns="" id="{AAA56762-0613-4719-B7EE-AA3B982D01C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6005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5DADB8-F9E2-4779-8EAB-14B92F4863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78F46F-6F0C-4C71-9B83-51CCD42A55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1D6BB-E9AA-432D-B599-67EBFECD28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79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29D4F-BE0F-4C63-B003-EC9C0395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</a:t>
            </a:r>
            <a:r>
              <a:rPr lang="en-US" dirty="0" smtClean="0"/>
              <a:t>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D92D5D-8490-46E0-A231-997C2C2F1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action="register_account.html" method="get"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&lt;legend&gt;Registration Information&lt;/legend&gt;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for="email"&gt;E-Mail:&lt;/label&gt;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 id="email"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for="password"&gt;Password:&lt;/label&gt;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name="password" id="password" 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placeholder="At least 6 letters or numbers"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pattern="[a-zA-Z0-9]{6,}"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at least 6 alphanumeric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for="verify"&gt;Verify Password:&lt;/label&gt;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name="verify" id="verify"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8BB7C-C78B-45B4-9FE9-803B4A5201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140BE-5402-4D49-AE7A-5E1BEC65F5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65197-3D11-41CC-80BD-24E6426ABC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46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306C4-2FDC-4D5B-80D6-04645EF5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B2EAF3-54E6-4081-984B-79100BBFA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 Information&lt;/legend&gt;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for="state"&gt;State:&lt;/label&gt;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name="state" id="state"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placeholder="2-character code"&gt;&lt;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for="zip"&gt;ZIP Code:&lt;/label&gt;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name="zip" id="zip"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placeholder="5 or 9 digits"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pattern="^\d{5}(-\d{4})?$"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title="Either 5 or 9 digits"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for="phone"&gt;Phone Number:&lt;/label&gt;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name="phone" id="phone"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placeholder="999-999-9999"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pattern="\d{3}[\-]\d{3}[\-]\d{4}"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999-999-999 format"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5564F-F5FE-4188-9F52-4CE7FC3DE5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FFF5F-D59B-4D9C-A28B-3BEE6510DC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8C3BCC-9CFF-493E-991E-E80491921B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03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E96F1-0CC6-44C8-B660-BE3E1088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E0526F-1713-43F8-B011-39FD867F5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&lt;legend&gt;Membership Information&lt;/legend&gt;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"&gt;Membership Type:&lt;/label&gt;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value="j"&gt;Junior&lt;/option&gt;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value="r"&gt;Regular&lt;/option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value="c"&gt;Charter&lt;/option&gt;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"&gt;Starting Date:&lt;/label&gt;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type="date"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for="tickets"&gt;Tickets for Guests:&lt;/label&gt;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type="number"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name="tickets" id="tickets"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value="2" min="1" max="4"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placeholder="from 1 to 4"&gt;&lt;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id="buttons"&gt;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&lt;legend&gt;Submit Your Membership&lt;/legend&gt;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id="submit" value="Submit"&gt;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type="reset" id="reset" value="Reset Fields"&gt;&lt;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22735E-8C63-4075-840C-6D88813E4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BEC13A-8E77-46B6-B545-7CD52166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993C0-9CB6-408A-BF7E-3F2C45C21C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3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339B0-B053-45D2-BBD9-E205617D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with HTML5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4C562-2910-4917-9787-2972FF8CC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#931420;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label, input, select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12em;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C14DC-C173-4758-90F6-1D79D5D6A3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FFE14C-E989-4DCF-A77F-D4AEB17FD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13A5F-9B85-4BE7-A987-A7A5BBA7F0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72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31D0B-7C84-4093-83CC-387D6A2C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043962-CFF7-46D4-9CB7-BFE8BCF0E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 select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input:required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input[required]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solid red;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input:invalid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#buttons input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92996-DCC5-4C59-951B-86F68CF142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D4D954-0AAD-4C7E-B905-ADAEFDFB91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9D5B23-1FDF-4CCE-8AEB-6AAF1B2136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5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91BED-7424-400E-A3A3-5C78D30B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13-1	Create a form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F21F0250-49BB-4BA4-B832-2E5003F3A9A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15000" cy="45615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0FB1F-9B55-49CA-987C-49EA9EB12A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74ABB-1AAF-42F2-BF13-544935D8EC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73D15-9F44-41D9-87DE-437B657822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31F5E-A357-44DF-B32A-52C88F3F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a web browser</a:t>
            </a:r>
            <a:endParaRPr lang="en-US" dirty="0"/>
          </a:p>
        </p:txBody>
      </p:sp>
      <p:pic>
        <p:nvPicPr>
          <p:cNvPr id="7" name="Content Placeholder 6" descr="See page 448 in book" title="See slide title">
            <a:extLst>
              <a:ext uri="{FF2B5EF4-FFF2-40B4-BE49-F238E27FC236}">
                <a16:creationId xmlns:a16="http://schemas.microsoft.com/office/drawing/2014/main" xmlns="" id="{24846CB9-78D0-4CBB-BC80-E27F6372BF3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" y="1219200"/>
            <a:ext cx="6114636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FC1382-1BA4-43EA-AC3A-753DD2AAE8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DC35EC-BAD3-441C-B795-9D0F071E86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1465E-C3D0-4E6F-932B-F88195E1E6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E5DAE-357E-459B-BAFA-B667296F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used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form is submitted with the get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3251F8-F9D5-4619-B96C-595C110F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subscribe.php?email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=zak%40modulemedia.com&amp;submit=Subscribe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5FDDA-4DDF-4FBF-BDAA-5232214BF3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89362-0874-46D6-80DE-D7E998049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4C286-98D6-4F25-9430-9619139AE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8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0E015-7A0E-4564-8CB2-A2728457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input element for buttons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for the button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7FC1C-113A-4C48-97C9-F554926C1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587766-C2AD-4295-9C71-DA9C5C2CB2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2005F-DB4C-4D26-99CD-B77F598D72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39D7B-F58B-41B9-85B2-864511C77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81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574</TotalTime>
  <Words>3607</Words>
  <Application>Microsoft Office PowerPoint</Application>
  <PresentationFormat>On-screen Show (4:3)</PresentationFormat>
  <Paragraphs>744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Objectives (continued)</vt:lpstr>
      <vt:lpstr>Attributes of the form element</vt:lpstr>
      <vt:lpstr>Attributes common to most input elements</vt:lpstr>
      <vt:lpstr>The HTML for a form</vt:lpstr>
      <vt:lpstr>The form in a web browser</vt:lpstr>
      <vt:lpstr>The URL that’s used  when the form is submitted with the get method</vt:lpstr>
      <vt:lpstr>Attributes of the input element for buttons  and for the button element</vt:lpstr>
      <vt:lpstr>Four buttons that are created by the input element</vt:lpstr>
      <vt:lpstr>A button that is created by the button element</vt:lpstr>
      <vt:lpstr>The buttons in a web browser</vt:lpstr>
      <vt:lpstr>Attributes of the input element for text fields</vt:lpstr>
      <vt:lpstr>The HTML for text fields</vt:lpstr>
      <vt:lpstr>The text fields in a web browser</vt:lpstr>
      <vt:lpstr>The HTML for radio buttons and check boxes</vt:lpstr>
      <vt:lpstr>The radio buttons and check boxes  in a web browser</vt:lpstr>
      <vt:lpstr>The HTML for a drop-down list</vt:lpstr>
      <vt:lpstr>The drop-down list in a web browser  when the user clicks on the arrow</vt:lpstr>
      <vt:lpstr>The HTML for a list box</vt:lpstr>
      <vt:lpstr>The list box in a web browser with a scroll bar</vt:lpstr>
      <vt:lpstr>The HTML and CSS for a text area</vt:lpstr>
      <vt:lpstr>The text area in a web browser</vt:lpstr>
      <vt:lpstr>The HTML for a form with label elements</vt:lpstr>
      <vt:lpstr>The HTML in a browser as the user clicks  on a label to check its box</vt:lpstr>
      <vt:lpstr>Accessibility guideline</vt:lpstr>
      <vt:lpstr>HTML that uses fieldset and legend elements</vt:lpstr>
      <vt:lpstr>The elements in a web browser</vt:lpstr>
      <vt:lpstr>The HTML for a file upload control  that accepts JPEG and GIF images </vt:lpstr>
      <vt:lpstr>Label, text box, and button controls aligned  on a form</vt:lpstr>
      <vt:lpstr>The HTML for the form</vt:lpstr>
      <vt:lpstr>The CSS for the controls</vt:lpstr>
      <vt:lpstr>The form with some additional formatting</vt:lpstr>
      <vt:lpstr>The CSS for the form with formatting</vt:lpstr>
      <vt:lpstr>Three labels with access keys</vt:lpstr>
      <vt:lpstr>Another way to define the access keys</vt:lpstr>
      <vt:lpstr>Accessibility guideline for tab order  and access keys</vt:lpstr>
      <vt:lpstr>The HTML5 attributes for data validation</vt:lpstr>
      <vt:lpstr>HTML that uses some of the validation attributes</vt:lpstr>
      <vt:lpstr>Error message and highlighting in Chrome</vt:lpstr>
      <vt:lpstr>The CSS3 pseudo-classes for required, valid,  and invalid fields</vt:lpstr>
      <vt:lpstr>A CSS attribute selector for all controls  with the required attribute</vt:lpstr>
      <vt:lpstr>HTML that uses regular expressions</vt:lpstr>
      <vt:lpstr>HTML that uses a datalist element</vt:lpstr>
      <vt:lpstr>The datalist in Chrome  with its down arrow clicked</vt:lpstr>
      <vt:lpstr>HTML code that uses the email, url,  and tel controls</vt:lpstr>
      <vt:lpstr>The form with email, url, and tel controls  in Chrome</vt:lpstr>
      <vt:lpstr>HTML that uses number and range controls</vt:lpstr>
      <vt:lpstr>The form in with number and range controls  in Chrome</vt:lpstr>
      <vt:lpstr>HTML that uses the date and time controls</vt:lpstr>
      <vt:lpstr>The controls in Chrome</vt:lpstr>
      <vt:lpstr>A search function that uses a search control  in the Chrome browser</vt:lpstr>
      <vt:lpstr>The results of a search when Google is used</vt:lpstr>
      <vt:lpstr>The HTML for using the Google search engine</vt:lpstr>
      <vt:lpstr>The HTML for a color control</vt:lpstr>
      <vt:lpstr>The Windows color palette</vt:lpstr>
      <vt:lpstr>The HTML for a form that uses an output element</vt:lpstr>
      <vt:lpstr>The form in Chrome with a border  around the output element</vt:lpstr>
      <vt:lpstr>Attributes for the progress and meter elements</vt:lpstr>
      <vt:lpstr>The HTML for progress and meter elements</vt:lpstr>
      <vt:lpstr>The progress and meter elements in Chrome</vt:lpstr>
      <vt:lpstr>The JavaScript for progress and meter elements</vt:lpstr>
      <vt:lpstr>A form in Chrome that uses HTML5 validation</vt:lpstr>
      <vt:lpstr>The HTML for the form (part 1)</vt:lpstr>
      <vt:lpstr>The HTML for the form (part 2)</vt:lpstr>
      <vt:lpstr>The HTML for the form (part 3)</vt:lpstr>
      <vt:lpstr>The CSS for the form with HTML5 validation</vt:lpstr>
      <vt:lpstr>The CSS (continued)</vt:lpstr>
      <vt:lpstr>Short 13-1 Create a form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Murach</dc:creator>
  <cp:lastModifiedBy>Anne Boehm</cp:lastModifiedBy>
  <cp:revision>59</cp:revision>
  <cp:lastPrinted>2016-01-14T23:03:16Z</cp:lastPrinted>
  <dcterms:created xsi:type="dcterms:W3CDTF">2018-02-22T19:02:10Z</dcterms:created>
  <dcterms:modified xsi:type="dcterms:W3CDTF">2019-03-29T20:23:31Z</dcterms:modified>
</cp:coreProperties>
</file>