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5" autoAdjust="0"/>
    <p:restoredTop sz="86452" autoAdjust="0"/>
  </p:normalViewPr>
  <p:slideViewPr>
    <p:cSldViewPr>
      <p:cViewPr varScale="1">
        <p:scale>
          <a:sx n="113" d="100"/>
          <a:sy n="113" d="100"/>
        </p:scale>
        <p:origin x="66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702035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875242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339864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43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4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0" y="2209800"/>
            <a:ext cx="67818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JavaScript and jQuery are used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enhance web pages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3A9FA-4339-4C60-9939-F538960C2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68922D-6E26-4C61-A7E0-3957E00507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&lt;title&gt;Join Email List&lt;/title&gt;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&lt;h1&gt;Please join our email list&lt;/h1&gt;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&lt;form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name="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action="join.html" method="get"&gt;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"&gt;Email Address:&lt;/label&gt;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&lt;span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email_error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"&gt;*&lt;/span&gt;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&lt;/form&gt;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442DE9-8D91-49C2-A0F0-22CF7F26409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BF157A-86B7-43D8-AD30-5CFF6BE8D03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C982AC-1EEC-4BE1-8275-F17A57BCFA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96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663C4C-0ED1-41BF-9FE9-613F3C76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DOM for the web page</a:t>
            </a:r>
            <a:endParaRPr lang="en-US" dirty="0"/>
          </a:p>
        </p:txBody>
      </p:sp>
      <p:pic>
        <p:nvPicPr>
          <p:cNvPr id="7" name="Content Placeholder 6" descr="See page 634 in book" title="See slide title">
            <a:extLst>
              <a:ext uri="{FF2B5EF4-FFF2-40B4-BE49-F238E27FC236}">
                <a16:creationId xmlns:a16="http://schemas.microsoft.com/office/drawing/2014/main" xmlns="" id="{8EEA2D55-8BFA-4630-99DD-162EAB7E854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32" y="1371600"/>
            <a:ext cx="5623731" cy="2971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FDA942-E1A6-489F-BA5A-657594279A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DCAAC7-9F80-4CBD-8E1E-6F9A8DFE09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AFF0AF-8685-4DF4-AF96-BB54946665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3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7B0F03-BDB2-4F15-AAF4-1FF17F7D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 nodes commonly used in DOM scripting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E2067B-9255-4736-947F-8968392D08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Element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187014-B35E-4D63-B5E8-545164D6DCD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6208A3-72D0-4855-8E1A-EA5D1D8E7C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789038-FC50-45E2-84F4-7F7D033033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021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021405-6642-41FE-98FB-96DED356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document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0147D8-5F0D-44D8-BB83-4A896B678E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of the document object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write(string)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document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returns the object for the HTML element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rateBox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("rate");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writes a string into the document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"Today is 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today.toDateString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standard $ function that gets the object </a:t>
            </a:r>
            <a:b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an element by using its 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 = function (id)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CFE77C-39A4-4D02-BD89-6F5DF664B47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A21F9A-AD5C-4266-AD3D-C3C8BD916F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CA0D92-F3BD-4687-B227-4BA4CCD18A4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163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9E1CEC-20B9-4329-8053-EA1233DC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Scripting the DOM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8CA603-1659-4949-8645-9A9CAE727B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properties for scripting the DOM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firstChild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nodeValue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12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the text of an HTML element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emailAddress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").value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12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text of an HTML element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email_error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firstChild.nodeValue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"Entry is invalid.";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16A9EA-2536-4071-80A5-4E982FCFE3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52DD99-D4DD-4E42-B245-8B7E43DE90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D1249B-3E61-44C7-8D16-CEA9A02F75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967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035CE6-A630-4191-98EE-BB2A5472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page that uses a JavaScript button for printing</a:t>
            </a:r>
            <a:endParaRPr lang="en-US" dirty="0"/>
          </a:p>
        </p:txBody>
      </p:sp>
      <p:pic>
        <p:nvPicPr>
          <p:cNvPr id="7" name="Content Placeholder 6" descr="See page 638 in book" title="See slide title">
            <a:extLst>
              <a:ext uri="{FF2B5EF4-FFF2-40B4-BE49-F238E27FC236}">
                <a16:creationId xmlns:a16="http://schemas.microsoft.com/office/drawing/2014/main" xmlns="" id="{14EADF51-3F8B-447A-A9A2-D5417A9EA98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89" y="1295400"/>
            <a:ext cx="6342723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532484-8B12-497E-8550-888A79F16A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1DF2CF-0802-4B0E-AD14-7FA1F19031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7CF6C9-E7B4-4077-9910-6886F0BFC5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023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F590E-F2EE-4E6F-8D9D-70EF76B0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805" y="609600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in a file named printPage.js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0F2C81-C215-4403-B2A2-64FFAF57F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 = function (id)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this function returns the object for the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printPage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function()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this is the event handler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for the click event of the button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window.print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window.onload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function()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this is the event handler for the onload event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printButton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).onclick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printPage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includes the JavaScript file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="printPage.js"&gt;&lt;/script&gt;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for the Print the Page button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type="button"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printButton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value="Print the Page"&gt;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EF0430-2490-4B9A-8420-7D31DC40A8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97194E-73EE-48D3-B585-5E8093CF44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79EC76-260F-4A73-AD3F-A5963274C4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60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6CE2A5-7C55-49F0-822E-8ACF4543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DOM event cycle</a:t>
            </a:r>
            <a:endParaRPr lang="en-US" dirty="0"/>
          </a:p>
        </p:txBody>
      </p:sp>
      <p:pic>
        <p:nvPicPr>
          <p:cNvPr id="7" name="Content Placeholder 6" descr="See page 638 in book" title="See slide title">
            <a:extLst>
              <a:ext uri="{FF2B5EF4-FFF2-40B4-BE49-F238E27FC236}">
                <a16:creationId xmlns:a16="http://schemas.microsoft.com/office/drawing/2014/main" xmlns="" id="{77CE4F8E-D11E-48BC-87A0-A6CA51CC050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72" y="1371600"/>
            <a:ext cx="5909554" cy="16002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5F412A-0C8A-4EAE-AD6E-450E25152D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FD4900-61B2-43B9-B44E-ECA36E0D0F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AEFBE6-837C-45A8-BDE4-849104338E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BD705A-4E6F-4A40-9F7A-7718A3C9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Email List application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8AD86EF-A9C9-4117-B543-8570AD33EE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charset="UTF-8"&gt;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&lt;title&gt;Join Email List&lt;/title&gt;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="email_list.css"&gt;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="email_list.js"&gt;&lt;/script&gt;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&lt;h1&gt;Please join our email list&lt;/h1&gt;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&lt;form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name="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action="join.html" method="get"&gt;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for="email_address1"&gt;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Email Address:&lt;/label&gt;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id="email_address1"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name="email_address1"&gt;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 id="email_address1_error"&gt;*&lt;/span&gt;&lt;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D28B45-15E2-4FED-BC50-75F7534C87B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2A88AC-2CCA-4437-928D-46BDCEB19C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FE64B6-63D6-485A-81BF-6BA728F541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658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51B564-B27A-461D-B3D1-8EA39EEB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Email List app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1A3AE58-54F1-444A-B3AC-C4F27059C9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&lt;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 for="email_address2"&gt;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Re-enter Email Address:&lt;/label&gt;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id="email_address2"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name="email_address2"&gt;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 id="email_address2_error"&gt;*&lt;/span&gt;&lt;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for="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"&gt;First Name&lt;/label&gt;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name="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first_name_error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"&gt;*&lt;/span&gt;&lt;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&lt;label&gt;&amp;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;&lt;/label&gt;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type="button"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join_list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value="Join our List"&gt;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&lt;/form&gt;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BB6376-E7F0-4839-8275-A360BFBE48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06925C-09FF-4E06-88CC-20BBC6A666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F3BBEE-6E7E-413A-888F-EF5DFAA1F1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57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F8D495-DC08-4B59-BE40-2FD3B95C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2000DCC-7CA8-4976-ABEA-D0224BDBB4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use JavaScript to enhance the page so it includes the current date, current year, or a Print button.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and tested JavaScript code, use the code to enhance a web page so it includes an image swap or slide show.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Internet to find tested JavaScript and jQuery code that you can use to enhance a web page.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JavaScript works.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ways that JavaScript can be used with an HTML document.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Document Object Model (DOM) and explain what happens when DOM scripting is used to change the DOM.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DD3CF9-6A56-4B5A-B9A8-AA1A974558F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814336-885E-4FA3-A75B-47AA0E05A9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E1F455-EE29-4AC1-BC22-77F4EA0EC2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413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77A4E5-9E9F-440F-9572-B4EA452A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Email List application with JavaScript</a:t>
            </a:r>
            <a:endParaRPr lang="en-US" dirty="0"/>
          </a:p>
        </p:txBody>
      </p:sp>
      <p:pic>
        <p:nvPicPr>
          <p:cNvPr id="7" name="Content Placeholder 6" descr="See page 642 in book" title="See slide title">
            <a:extLst>
              <a:ext uri="{FF2B5EF4-FFF2-40B4-BE49-F238E27FC236}">
                <a16:creationId xmlns:a16="http://schemas.microsoft.com/office/drawing/2014/main" xmlns="" id="{B74595E6-AB37-4C05-9656-D76CFA033A15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6895238" cy="301904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AAF8A4-5FC2-4B6B-BA2B-52F2E402AE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ECABA4-3760-4985-841B-851C177F7A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6B7F3F-6623-40B4-98C8-568C12906D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724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63383-8754-4DB7-9FDD-9F8EEA4D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JavaScript file (email_list.js)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0A0E7-FCBB-4F8C-827D-5216AD1D4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 = function (id)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joinList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function ()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emailAddress1 = $("email_address1").value;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emailAddress2 = $("email_address2").value;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(emailAddress1 == "")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$("email_address1_error").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firstChild.nodeValue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"This field is required.";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$("email_address1_error").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firstChild.nodeValue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"";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9ABE7C-C438-4555-9D81-B0EC3B7199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E1AB03-BA8E-4671-B235-004A7F50C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A7EC13-E47E-4115-BBFD-C01C208A23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417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2BB506-2B94-4FC2-9813-F38F5ED3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email_list.js file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0F9638-E67F-403B-B77B-A3A35AE92F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(emailAddress1 !== emailAddress2)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$("email_address2_error").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firstChild.nodeValue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"This entry must equal first entry.";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$("email_address2_error").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firstChild.nodeValue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"";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submit the form if all entries are valid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").submit();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window.onload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function ()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join_list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").onclick =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joinList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47EAAB-816B-48D6-AEE9-045C8393719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B55DD8-370A-41FF-94D1-3ED218AE4E1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C28212-E6F0-4BAC-A7D0-4AFD13C59E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687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8842F9-8F8D-422A-A7F2-562939CB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jQuery website at jQuery.com</a:t>
            </a:r>
            <a:endParaRPr lang="en-US" dirty="0"/>
          </a:p>
        </p:txBody>
      </p:sp>
      <p:pic>
        <p:nvPicPr>
          <p:cNvPr id="7" name="Content Placeholder 6" descr="See page 644 in book" title="See slide title">
            <a:extLst>
              <a:ext uri="{FF2B5EF4-FFF2-40B4-BE49-F238E27FC236}">
                <a16:creationId xmlns:a16="http://schemas.microsoft.com/office/drawing/2014/main" xmlns="" id="{5DBE525D-4D8E-461A-9D50-3D52420CB38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225491"/>
            <a:ext cx="7315200" cy="46356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2E4C05-4E0D-4E34-8C0C-BA2062C4E1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9479C7-7B0D-428F-A2A2-6C7B7608DD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684B08-A842-4411-8155-7914F27FA4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796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086CBC-1EA4-4446-95D7-B3520EB3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jQuery offers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423040-4637-473F-922D-2F66396A33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Dozens of methods that make it easier to add JavaScript features to your web pages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Methods that are tested for cross-browser compatibility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377D0A-C47C-47AF-82E3-09FC6A02CEE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76A444-7A75-44A1-A057-72910C3466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5DBD12-C08A-4977-8383-8A3E5B64A8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46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6D5C1-0F18-4F9E-8394-3E7769EB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include jQuery files in a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2A6E998-0A50-4244-B064-C1B32A7F30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include the jQuery file from your computer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="jquery-3.2.1.js"&gt;&lt;/script&gt;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include jQuery from a CDN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="http://code.jquery.com/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jquery-3.2.1.min.js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497613-29C7-43AB-9D49-A3E596C1F91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5736A8-FDD1-4581-8FBD-3090440A57F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50EF27-FD9F-4555-AA15-E4C955EB5D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400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249C6E-A70D-4B1C-BC38-C52B7AFB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jQuery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7132CFB-59F6-4E35-841C-91191B70AF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element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$("h2")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class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$(".warning")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064A03-E6D1-4F1A-9734-87264E095D9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79B0E8-6E5D-4E51-BF55-70111C3C9DD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C031FB-288A-4D1A-8890-C6EA3445F1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219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1C4775-31AE-45D8-8648-B3640493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call jQuery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7C09C9-F8E4-4AB3-B6E0-DAA228B158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the value from a text box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emailAddress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$("#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12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text in an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email_address_error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").text(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"Email address is required");</a:t>
            </a:r>
          </a:p>
          <a:p>
            <a:pPr marL="347345" marR="0">
              <a:spcBef>
                <a:spcPts val="12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text for the next sibling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").next().text(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"Email address is required");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B31323-ED39-4AF1-93A8-B901B719023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3FD5C3-6F50-4802-A4EF-FC15B78593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07C766-9779-4EDE-916E-D0F28F4F64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10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2DBEF2-24C2-4D1C-BA25-3EAFF9CA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jQuery event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82BF7A-C06F-4303-BEEA-759C7C0560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022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the ready event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$(document).ready(function()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alert("The DOM is ready");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the click event method for all h2 elements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$("h2").click(function()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alert("This heading has been clicked");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click event method </a:t>
            </a:r>
            <a:b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within the ready event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$(document).ready(function()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$("h2").click(function()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alert("This heading has been clicked");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 // end of click event handler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 // end of ready event handler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31AC7A-B948-4249-B720-E81D28A9FE0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D4A391-F461-4B33-A031-4745EE73E5D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334736-6DFD-4513-A9C5-876315CDAB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058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CA6F34-45A3-4ED3-8491-045766ED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Email List application using jQuery</a:t>
            </a:r>
            <a:endParaRPr lang="en-US" dirty="0"/>
          </a:p>
        </p:txBody>
      </p:sp>
      <p:pic>
        <p:nvPicPr>
          <p:cNvPr id="7" name="Content Placeholder 6" descr="See page 648 in book" title="See slide title">
            <a:extLst>
              <a:ext uri="{FF2B5EF4-FFF2-40B4-BE49-F238E27FC236}">
                <a16:creationId xmlns:a16="http://schemas.microsoft.com/office/drawing/2014/main" xmlns="" id="{C83289C4-363B-4CD1-8924-579617C3FE4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6342857" cy="2000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B1BA2C-1657-46F7-B07B-D1CDF0A0C8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26248D-C64C-45AC-9DE4-C468F279AC5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719221-32A0-4809-BFD4-356AF6306AA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55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E783AE-5134-4E83-84A2-4C4B557A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7A7B59-8B7F-4A29-97D2-F435C6602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how you script the DOM and how the $ sign is commonly used for DOM scripting.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that JavaScript event handlers work with DOM scripting.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jQuery and the two ways you can include it in a web page.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syntax for calling jQuery methods, including the use of the $ sign, selectors, and the dot operator.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syntax for coding a jQuery event handler, including the use of an event method and function.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jQuery ready method.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how you use jQuery for functions like image swaps and slide shows.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E09B54-8A1E-4301-B36D-BE251A9DE65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85E0F8-93D6-43D3-9121-4736B9CBF3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7A94B9-0D11-4CF9-927A-B2597521DD4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098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9672B1-6CE3-44A9-ACC8-458FCEAD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Email List with jQuery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A9A176-85EF-443C-B7FA-C512FDB439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charset="UTF-8"&gt;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&lt;title&gt;Join Email List&lt;/title&gt;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="email_list.css"&gt;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="http://code.jquery.com/jquery-3.2.1.min.js"&gt;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="email_list.js"&gt;&lt;/script&gt;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&lt;h1&gt;Please join our email list&lt;/h1&gt;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&lt;form id="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name="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action="join.html" method="get"&gt;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for="email_address1"&gt;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Email Address:&lt;/label&gt;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id="email_address1"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name="email_address1"&gt;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&lt;span&gt;*&lt;/span&gt;&lt;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6E8A8D-F6DF-4EA6-BAE0-6D0AC21A584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35ACB-F71D-4C80-AD09-56306C90C2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D98ED6-4A59-4CF7-9BBC-B5DE937F3F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334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2890C-98D5-48E2-A4C3-D7766EAB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Email List jQuery app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4DEBE3-D554-47BA-AB22-72101084D1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for="email_address2"&gt;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Re-enter Email Address:&lt;/label&gt;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id="email_address2"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name="email_address2"&gt;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&lt;span&gt;*&lt;/span&gt;&lt;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for="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"&gt;First Name:&lt;/label&gt;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name="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&lt;span&gt;*&lt;/span&gt;&lt;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&lt;label&gt;&amp;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;&lt;/label&gt;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type="button"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join_list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value="Join our List"&gt;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&lt;/form&gt;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97053D-339F-492F-A24D-773DC2C39A7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6BD661-EE59-4675-BEBE-D2EB741F10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F583D0-09E6-4A35-9F8F-5930F4932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855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870F70-67EF-4C8C-A79A-A69357D2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jQuery for the Email List application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BF74AE-7A7E-4DF9-9BC8-5E140608BD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$(document).ready(function()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join_list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").click(function()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emailAddress1 =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$("#email_address1").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emailAddress2 =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$("#email_address2").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validate the first email address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(emailAddress1 == "")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$("#email_address1").next().text(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"This field is required.");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$("#email_address1").next().text("");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95B79B-1F77-4E33-B61D-AD64C66CF9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D2FACB-16A4-449A-B57C-8C2F6AF635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8CBD98-FA37-4C26-A86D-B221071B98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262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FC183E-471B-4E32-BD92-DF10A3FD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jQuery for the Email List app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3EC70B-41BB-447F-AA74-00FBF4269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validate the second email address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(emailAddress2 == "")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$("#email_address2").next().text(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"This field is required.");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if (emailAddress1 != emailAddress2)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$("#email_address2").next().text(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"This entry must equal first entry.");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$("#email_address2").next().text("");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ED7733-9E8A-40B2-947B-523F9C6BB2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6343B1-6271-4028-BCE4-6A48AC1CC0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8D320B-D5A2-45B5-88B2-ADB1983FCF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201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FCEE51-63E1-4EE5-8C11-30C20473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Email List jQuery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1C5F41-1F1C-480B-ACA9-A205F6A78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validate the first name entry 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($("#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"")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").next().text(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"This field is required.");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").next().text("");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submit the form if all entries are valid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").submit();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 // end click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 // end ready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C560D3-1EC9-4872-98AD-1424B2DE914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481820-0220-4B47-A775-E19114FE1F2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52A859-B44C-406C-955A-FCF5A364C8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487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4E4BD6-57CE-4589-AB14-4EF6E4FD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interface for the Image Swap application</a:t>
            </a:r>
            <a:endParaRPr lang="en-US" dirty="0"/>
          </a:p>
        </p:txBody>
      </p:sp>
      <p:pic>
        <p:nvPicPr>
          <p:cNvPr id="7" name="Content Placeholder 6" descr="See page 652 in book" title="See slide title">
            <a:extLst>
              <a:ext uri="{FF2B5EF4-FFF2-40B4-BE49-F238E27FC236}">
                <a16:creationId xmlns:a16="http://schemas.microsoft.com/office/drawing/2014/main" xmlns="" id="{B9D8A8AD-A59D-45D7-8F55-EBFD156C378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91111"/>
            <a:ext cx="5809524" cy="479047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41F643-0F2A-4124-877C-8A6B2AD877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52C848-5118-4F1D-9823-51A8D0B9255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4B4742-7BDD-4DC0-BA0B-F969F53A7A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236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CC648-805B-4A99-A5B9-3B208C6D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script elements for the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 swap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C283257-3569-44F2-9A8A-7EED394AC9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="jquery-3.2.1.min.js"&gt;&lt;/script&gt;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="image_swaps.js"&gt;&lt;/script&gt;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C15D58-B688-4D75-B297-CD10F3FCFD2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D4D122-C17C-4CCE-BBF5-03C18367A0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7F12FB-7611-4CFF-8A4C-654C0807F2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526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AA0DA0-672F-4323-B566-1EFA9DB4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images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0770FB-9F59-4227-9E9A-FBFA6DA7BD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&lt;h1&gt;Ram Tap Combined Test&lt;/h1&gt;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image_list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="images/h1.jpg"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title="James Allison: 1-1"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="thumbnails/t1.jpg"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alt=""&gt;&lt;/a&gt;&lt;/li&gt;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="images/h2.jpg"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title="James Allison: 1-2"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="thumbnails/t2.jpg"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alt=""&gt;&lt;/a&gt;&lt;/li&gt;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="images/h6.jpg"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title="James Allison: 1-6"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="thumbnails/t6.jpg"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alt=""&gt;&lt;/a&gt;&lt;/li&gt;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id="caption"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&gt;James Allison 1-1&lt;/h2&gt;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="images/h1.jpg" alt=""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id="image"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A3F284-C060-4F44-B289-D43D5F39CC6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46CCF8-6A8B-45CA-AE66-5B03903DCE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AB1585-5A42-4A20-BD28-221CA4B0DC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7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52B68-1087-47E0-8DDB-D282BBF5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li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92CBE1-CA95-41AF-B738-A2B1083D21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 {padding-right: 10px;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inline;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7444B0-D066-4E4C-8242-41DF25E5918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E8985F-B077-4AA9-967C-3D07B5A9B3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8FA2CB-0ED5-4C14-9213-B7C2D66D04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517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07A85D-15EF-4912-88DF-5FE68841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Slide Show application with fading out and in</a:t>
            </a:r>
            <a:endParaRPr lang="en-US" dirty="0"/>
          </a:p>
        </p:txBody>
      </p:sp>
      <p:pic>
        <p:nvPicPr>
          <p:cNvPr id="7" name="Content Placeholder 6" descr="See page 654 in book" title="See slide title">
            <a:extLst>
              <a:ext uri="{FF2B5EF4-FFF2-40B4-BE49-F238E27FC236}">
                <a16:creationId xmlns:a16="http://schemas.microsoft.com/office/drawing/2014/main" xmlns="" id="{8704EF91-8072-4CCA-9241-6E914DD95F8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38" y="1295400"/>
            <a:ext cx="4190476" cy="39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CF9501-6745-4200-9CBC-8A758EA61D3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938C64-0E9F-4CAF-8A89-D3F10A607E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6906B4-BF9A-48E3-BE55-8C97CAE260B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06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F582D-3660-4620-8E5F-B451EA34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JavaScript fits into the client/server architecture</a:t>
            </a:r>
          </a:p>
        </p:txBody>
      </p:sp>
      <p:pic>
        <p:nvPicPr>
          <p:cNvPr id="9" name="Content Placeholder 8" descr="See page 630 in book" title="See slide title">
            <a:extLst>
              <a:ext uri="{FF2B5EF4-FFF2-40B4-BE49-F238E27FC236}">
                <a16:creationId xmlns:a16="http://schemas.microsoft.com/office/drawing/2014/main" xmlns="" id="{15B6DB07-83D0-4307-892C-F6BD2407050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295400"/>
            <a:ext cx="6704762" cy="19809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046F25-3A5E-49FF-A6FC-8CE5BCAB149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CE025E-16B0-4F4B-8E63-AD0AA12761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422EC0-338F-46BB-AB89-E67CB78F6C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50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644955-E538-4281-92BA-5BA0F9F1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script elements for the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 show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602200-2C7A-40BD-BA78-B3D1630585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="jquery-3.2.1.min.js"&gt;&lt;/script&gt;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="slide_show.js"&gt;&lt;/script&gt;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90219B-1299-4EFA-AD3F-B4B537101BB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A020F3-7503-48EB-9EF3-27BFDF4DDF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7B48B0-7422-4496-BA5E-9344994B91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426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9F0A24-B62F-43AC-AA5E-09C98D8C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slide show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B5231D-8CB9-4854-8B66-5812ACD72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&lt;section&gt;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&lt;h1&gt;Fishing Slide Show&lt;/h1&gt;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id="caption"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&gt;Casting on the Upper Kings&lt;/h2&gt;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id="slide"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="images/casting1.jpg" alt=""&gt;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id="slides"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="images/casting1.jpg"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alt="Casting on the Upper Kings"&gt;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="images/casting2.jpg"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alt="Casting on the Lower Kings"&gt;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="images/catchrelease.jpg"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alt="Catch and Release on the Big Horn"&gt;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="images/fish.jpg"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alt="Catching on the South Fork"&gt;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src="images/lures.jpg"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alt="The Lures for Catching"&gt;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&lt;/section&gt;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320456-79BB-400E-A1CA-5F9C10AB5F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E9D8BD-399E-49F2-A0E8-67B7B0CEEE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7ED129-075B-4314-ADD6-8895A8CA96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0815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4FF26F-0FB9-40D2-A1C7-452617BB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critical CSS for the slide show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2841FB-59AE-4A8E-8626-87193D1DA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#slides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none;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E0C25F-BAF1-4833-BE08-4F0AE1AE867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4405A1-CC42-41C0-BC71-3D44031497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07AA4C-4EDD-43BF-AEF0-B207826996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576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292468-E5C4-4F83-84A9-31A984EF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Zak’s recommendations for JavaScript websites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CA9C6C-C378-4944-B75F-4B2A65F36F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Dynamic Drive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JavaScript Source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 smtClean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jQuery components </a:t>
            </a:r>
            <a:b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you can add to your website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jQuery plugins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jQuery UI widgets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6CD47F-8185-4E52-B94C-FEB80E2D2E7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AC32BB-6D38-4086-9936-BC397139591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14BEE9-9A93-4C4D-A15C-5C77B3E0A2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9965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475F1F-0660-4EE7-9C8A-ECBCDC4B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jQuery plugin for a carousel called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bxSlider</a:t>
            </a:r>
            <a:endParaRPr lang="en-US" dirty="0"/>
          </a:p>
        </p:txBody>
      </p:sp>
      <p:pic>
        <p:nvPicPr>
          <p:cNvPr id="7" name="Content Placeholder 6" descr="See page 656 in book" title="See slide title">
            <a:extLst>
              <a:ext uri="{FF2B5EF4-FFF2-40B4-BE49-F238E27FC236}">
                <a16:creationId xmlns:a16="http://schemas.microsoft.com/office/drawing/2014/main" xmlns="" id="{F5991A21-55BC-495D-9D4A-898DC608C8C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7" y="1295400"/>
            <a:ext cx="5542857" cy="28952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44DCBC-758E-4BF1-94B3-2831C74D250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358BA3-84A4-4780-A951-94A4C0C298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9ACF79-1E78-4D32-989F-94AC25A07E7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852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6E77F8-8CF2-4663-809A-E8238300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 UI widgets for tabs and accordions</a:t>
            </a:r>
            <a:endParaRPr lang="en-US" dirty="0"/>
          </a:p>
        </p:txBody>
      </p:sp>
      <p:pic>
        <p:nvPicPr>
          <p:cNvPr id="12" name="Content Placeholder 11" descr="See page 656 in book" title="See slide title">
            <a:extLst>
              <a:ext uri="{FF2B5EF4-FFF2-40B4-BE49-F238E27FC236}">
                <a16:creationId xmlns:a16="http://schemas.microsoft.com/office/drawing/2014/main" xmlns="" id="{B84E1D2B-615D-4CDC-BD44-5265D202043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0"/>
            <a:ext cx="7176006" cy="4648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81E1DF-2622-47B0-A7E9-3F53DDCFAD0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C12F99-31D7-47A3-B4A5-93D444E216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D5D3E0-7236-4F10-9902-2E1B200D7E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83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B9DF78-C61B-4F70-9046-FF3FDE09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that gets the current date and year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18319E-688A-4654-8120-FA62586FC6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today = new Date();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("Current date: 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today.toDateString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today = new Date();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("&amp;copy;&amp;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today.getFullYear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(", San Joaquin Valley Town Hall")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BF1D76-8D27-43D8-B905-761C97AA06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168ED-7DBA-43E5-BF0D-F906406DBE2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CE0166-1973-4975-A2B9-E51F66C658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94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59B080-7AF8-4637-8CD1-E82297EC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current date and year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web browser</a:t>
            </a:r>
            <a:endParaRPr lang="en-US" dirty="0"/>
          </a:p>
        </p:txBody>
      </p:sp>
      <p:pic>
        <p:nvPicPr>
          <p:cNvPr id="7" name="Content Placeholder 6" descr="See page 630 in book" title="See slide title">
            <a:extLst>
              <a:ext uri="{FF2B5EF4-FFF2-40B4-BE49-F238E27FC236}">
                <a16:creationId xmlns:a16="http://schemas.microsoft.com/office/drawing/2014/main" xmlns="" id="{AAE719DE-8763-4231-898F-2EAE4C405202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4469782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3E4110-EAF7-4FDE-BBA1-BD5765A930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126B14-FF52-48AE-A100-B681C0B9F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F87672-4845-418C-BAF6-9FDDE1AED0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5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82B39-268F-437F-AA38-ECAD7F69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element in the head section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loads an external JavaScript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5971653-E0B8-40B1-A5A5-6310A480D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="set_date.js"&gt;&lt;/script&gt;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E35B7E-D32A-4744-8C12-DACEB58DD6E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7EDAC8-EB3E-45D2-BF14-91E3DD70323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E4FC2E-0F29-4CDC-A2C1-4B1FB55740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50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4B4A45-0DA5-4E3E-ADAF-FE835487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embedded in the head section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9D8B71-21C6-4B13-8DD0-7A6379C3D0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 = function (id)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window.onload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function()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today = new Date();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$("date").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firstChild.nodeValue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"Current date: "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today.toDateString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959BE2-2B72-4CF7-B3A8-0AB2DF8D9B4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E17CA6-0AC1-4919-AEF2-2A6EA6FDBE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F189CC-47AC-4471-897E-93EA2C27BD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13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2FFE6C-7BF0-41DA-B36D-B3010298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embedded in the body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876D785-601A-4F8E-BBAF-C727C49CC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today = new Date();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("Current date: 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today.toDateString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F2151E-EA34-4EEC-8440-B2255B35C2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479CC5-5E11-4A35-82F9-79BC3D7DDE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27E078-EAB2-4D0C-8097-EBD93ED3D7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9384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92</TotalTime>
  <Words>3241</Words>
  <Application>Microsoft Office PowerPoint</Application>
  <PresentationFormat>On-screen Show (4:3)</PresentationFormat>
  <Paragraphs>571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19</vt:lpstr>
      <vt:lpstr>Objectives</vt:lpstr>
      <vt:lpstr>Objectives (continued)</vt:lpstr>
      <vt:lpstr>How JavaScript fits into the client/server architecture</vt:lpstr>
      <vt:lpstr>JavaScript that gets the current date and year</vt:lpstr>
      <vt:lpstr>The JavaScript for current date and year in a web browser</vt:lpstr>
      <vt:lpstr>A script element in the head section  that loads an external JavaScript file</vt:lpstr>
      <vt:lpstr>JavaScript embedded in the head section</vt:lpstr>
      <vt:lpstr>JavaScript embedded in the body</vt:lpstr>
      <vt:lpstr>The code for a web page</vt:lpstr>
      <vt:lpstr>The DOM for the web page</vt:lpstr>
      <vt:lpstr>DOM nodes commonly used in DOM scripting</vt:lpstr>
      <vt:lpstr>The document object</vt:lpstr>
      <vt:lpstr>Scripting the DOM</vt:lpstr>
      <vt:lpstr>A page that uses a JavaScript button for printing</vt:lpstr>
      <vt:lpstr>The JavaScript in a file named printPage.js</vt:lpstr>
      <vt:lpstr>The DOM event cycle</vt:lpstr>
      <vt:lpstr>The HTML file for the Email List application</vt:lpstr>
      <vt:lpstr>The HTML file for the Email List app (continued)</vt:lpstr>
      <vt:lpstr>The Email List application with JavaScript</vt:lpstr>
      <vt:lpstr>The code for the JavaScript file (email_list.js)</vt:lpstr>
      <vt:lpstr>The code for the email_list.js file (continued)</vt:lpstr>
      <vt:lpstr>The jQuery website at jQuery.com</vt:lpstr>
      <vt:lpstr>What jQuery offers</vt:lpstr>
      <vt:lpstr>How to include jQuery files in a web page</vt:lpstr>
      <vt:lpstr>How to code jQuery selectors</vt:lpstr>
      <vt:lpstr>How to call jQuery methods</vt:lpstr>
      <vt:lpstr>How to code jQuery event methods</vt:lpstr>
      <vt:lpstr>The Email List application using jQuery</vt:lpstr>
      <vt:lpstr>The HTML for the Email List with jQuery app</vt:lpstr>
      <vt:lpstr>The HTML for the Email List jQuery app (cont.)</vt:lpstr>
      <vt:lpstr>The jQuery for the Email List application</vt:lpstr>
      <vt:lpstr>The jQuery for the Email List app (continued)</vt:lpstr>
      <vt:lpstr>The Email List jQuery (continued)</vt:lpstr>
      <vt:lpstr>The user interface for the Image Swap application</vt:lpstr>
      <vt:lpstr>The script elements for the image swap</vt:lpstr>
      <vt:lpstr>The HTML for the images</vt:lpstr>
      <vt:lpstr>The CSS for the li elements</vt:lpstr>
      <vt:lpstr>A Slide Show application with fading out and in</vt:lpstr>
      <vt:lpstr>The script elements for the slide show</vt:lpstr>
      <vt:lpstr>The HTML for the slide show</vt:lpstr>
      <vt:lpstr>The critical CSS for the slide show</vt:lpstr>
      <vt:lpstr>Zak’s recommendations for JavaScript websites</vt:lpstr>
      <vt:lpstr>A jQuery plugin for a carousel called bxSlider</vt:lpstr>
      <vt:lpstr>jQuery UI widgets for tabs and accordions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Anne Boehm</cp:lastModifiedBy>
  <cp:revision>15</cp:revision>
  <cp:lastPrinted>2016-01-14T23:03:16Z</cp:lastPrinted>
  <dcterms:created xsi:type="dcterms:W3CDTF">2018-02-23T23:35:50Z</dcterms:created>
  <dcterms:modified xsi:type="dcterms:W3CDTF">2018-03-02T23:00:56Z</dcterms:modified>
</cp:coreProperties>
</file>