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86397" autoAdjust="0"/>
  </p:normalViewPr>
  <p:slideViewPr>
    <p:cSldViewPr>
      <p:cViewPr varScale="1">
        <p:scale>
          <a:sx n="97" d="100"/>
          <a:sy n="97" d="100"/>
        </p:scale>
        <p:origin x="17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159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8298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28630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HTML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structure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52A70-D7C9-4C50-BEA6-C453FE2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guidelines for heading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2F5087-D3FF-4677-ADE9-5046B1B2B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heading tags to show the structure and importance of the content on a page.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use the h1 tag to identify the most important information on the page, and only code a single h1 tag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Then, decrease one level at a time to show subsequent levels of importance.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heading levels as a way to size text. Instead, use CSS to size the headings.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3D912-C428-44BA-9B95-A2699186F8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2992D2-AD2B-41CC-89C2-9181EAB1C9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D91EE-6FF1-4F53-AE89-E4AE88FCB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1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CBDF6-8384-493E-965F-46975D9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block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81B31B-E45B-435C-A790-D822203A5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use JavaScript to display the year:&lt;/p&gt;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&lt;p&gt;Ernest Hemingway wrote:&lt;/p&gt;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&lt;blockquote&gt;Cowardice, as distinguished from panic, 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almost always simply a lack of ability to suspend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functioning of the imagination.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contact Mike Murach &amp;amp; Associates:&lt;/p&gt;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&lt;address&gt;1-800-221-5528&lt;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emailto:murachbooks@murach.com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murachbooks@murach.com&lt;/a&gt;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&lt;/address&gt;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8BFEB4-8266-4A0D-857B-9362316F5A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3ABB81-17FB-4307-B788-A8C9416A20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065B0E-00F9-435F-944D-AD343BBA1E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003FD-1BD3-4766-A9AA-1542253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elements in a web browser</a:t>
            </a:r>
          </a:p>
        </p:txBody>
      </p:sp>
      <p:pic>
        <p:nvPicPr>
          <p:cNvPr id="7" name="Content Placeholder 6" descr="See page 92 in book" title="See slide title">
            <a:extLst>
              <a:ext uri="{FF2B5EF4-FFF2-40B4-BE49-F238E27FC236}">
                <a16:creationId xmlns:a16="http://schemas.microsoft.com/office/drawing/2014/main" xmlns="" id="{7CC8D133-113A-4A3E-880A-457354F92AC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104762" cy="3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249D5A-4035-4F0C-938A-D0ED8FC11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02307-A8E5-490B-B677-5DE0CC3E44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BCCCBD-273C-44CC-A746-32DC26C1F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314C0-0F6B-443F-9E2C-1AAC97C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some of the inline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50836F-FC99-4CCF-A041-8557FFC62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 don't get 78% or more on your final,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&gt;you won't pass.&lt;/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&lt;p&gt;Save a bundle at our &lt;strong&gt;big yearend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sale&lt;/strong&gt;.&lt;/p&gt;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&lt;p&gt;When the dialog box is displayed, enter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&gt;brock21&lt;/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&lt;p&gt;The chemical symbol for water is H&lt;sub&gt;2&lt;/sub&gt;O.&lt;/p&gt;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&lt;p&gt;&lt;q&gt;To sleep, perchance to dream-ay, there's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rub.&lt;/q&gt;&lt;/p&gt;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C65943-D371-4C1B-8AA1-A509E3FDA1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E57C98-1557-4152-941C-79EEC2050A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E2AD6-4C04-47EF-A4A3-76A8707AAE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7195A-7964-435D-BB25-C6EC7276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inline elements in a web browser</a:t>
            </a:r>
          </a:p>
        </p:txBody>
      </p:sp>
      <p:pic>
        <p:nvPicPr>
          <p:cNvPr id="7" name="Content Placeholder 6" descr="See page 94 in book" title="See slide title">
            <a:extLst>
              <a:ext uri="{FF2B5EF4-FFF2-40B4-BE49-F238E27FC236}">
                <a16:creationId xmlns:a16="http://schemas.microsoft.com/office/drawing/2014/main" xmlns="" id="{DE27BBAA-0569-4081-B178-77FE1A19782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491933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FB5495-2069-492D-A10E-1F954E197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063F07-C57E-4844-AFD3-E9546CE347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626CF5-7AF4-41DF-A987-D4B56DC89D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0D898-01F0-4A06-B6DD-82A6148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character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045B9B-238B-474E-A79C-DBCEE5A06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It&amp;rsquo;s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to start your Christmas shopping!&lt;/p&gt;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&lt;p&gt;President John F. Kennedy said, 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ldquo;And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so, my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fellow Americans, ask not what your country can do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 you; ask what you can do for your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country.&amp;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rdquo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nbsp;Turning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fear into hope,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medical futurist Dr. Alan J. Russell will discuss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science of regenerating damaged or diseased human body parts, while offering real hope for the future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 human health.&lt;/p&gt;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&lt;p&gt;&amp;copy; 2015 Mike Murach &amp;amp; Associates, Inc.&lt;/p&gt;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D018A9-5C2C-4972-98F1-48CD1B12DD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0E282-256E-4A0B-8A56-2E154C4479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ECE676-7B79-438B-90E5-6BF7CA820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6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6D7D1-5AAA-4BD3-B35C-B88AACDF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character entities in a web browser</a:t>
            </a:r>
            <a:endParaRPr lang="en-US" dirty="0"/>
          </a:p>
        </p:txBody>
      </p:sp>
      <p:pic>
        <p:nvPicPr>
          <p:cNvPr id="7" name="Content Placeholder 6" descr="See page 96 in book" title="See slide title">
            <a:extLst>
              <a:ext uri="{FF2B5EF4-FFF2-40B4-BE49-F238E27FC236}">
                <a16:creationId xmlns:a16="http://schemas.microsoft.com/office/drawing/2014/main" xmlns="" id="{8177072C-E417-4B4D-83A5-23A586184D1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97230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C14637-9709-45CF-BA59-26764ABDFA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69A319-9165-455F-831B-78331EB75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396B6-AEDF-454F-A817-C64E458122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7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5CCB0-AF90-47CC-8EFC-515BE651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the core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F9DF40-357D-4BE6-AFAF-E00BF2C5B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&gt;Welcome to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enter your e-mail address to subscribe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to our newsletter.&lt;/p&gt;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 field"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&gt;E-Mail: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name="email"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id="email"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title="Enter e-mail here."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&lt;p&gt;&lt;input type="submit" value="Subscribe"&gt;&lt;/p&gt;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code the </a:t>
            </a:r>
            <a:r>
              <a:rPr lang="en-US" sz="16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lang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attribute on the html element to identify the language for the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E5B09B-E82C-4944-B0BD-5457DBF777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6D67E9-F2CE-4996-90C1-AD24D2AD4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CAC023-CFD0-44EA-A03A-0A8D0B7986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CC65A-5289-4F7F-9FB0-BA566FBE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web browser with a tooltip </a:t>
            </a:r>
            <a:endParaRPr lang="en-US" dirty="0"/>
          </a:p>
        </p:txBody>
      </p:sp>
      <p:pic>
        <p:nvPicPr>
          <p:cNvPr id="7" name="Content Placeholder 6" descr="See page 98 in book" title="See slide title">
            <a:extLst>
              <a:ext uri="{FF2B5EF4-FFF2-40B4-BE49-F238E27FC236}">
                <a16:creationId xmlns:a16="http://schemas.microsoft.com/office/drawing/2014/main" xmlns="" id="{D0FF1396-E193-4746-8E24-8F682D5AF8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6122"/>
            <a:ext cx="4847619" cy="22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9F4C4C-560E-406F-AEB7-3A808A4CEC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75B494-A80C-4EAB-8A99-B5FFCFF71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F5E79-74B0-4837-BF63-34AC9CD84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BABC8-3C4B-43E7-9682-7328A23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page structured with semantic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9A79ED-B2E0-4410-BD99-357612D9D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2015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semantic elements to indicate the structure of your pages.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2E6F0-BD93-4818-B1C2-F1908DEACE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3CE3C8-48FB-4DC5-A963-979B67F144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A77CAF-E4B2-48C1-905C-7F80F37B3F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HTML for a web page, code a relative URL that refers to any file in the folder structure for 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h3, and 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b, sup,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q, and strong.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4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EA1EA-660B-4C32-8A7D-605C976F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displayed in a web browser</a:t>
            </a:r>
            <a:endParaRPr lang="en-US" dirty="0"/>
          </a:p>
        </p:txBody>
      </p:sp>
      <p:pic>
        <p:nvPicPr>
          <p:cNvPr id="7" name="Content Placeholder 6" descr="See page 100 in book" title="See slide title">
            <a:extLst>
              <a:ext uri="{FF2B5EF4-FFF2-40B4-BE49-F238E27FC236}">
                <a16:creationId xmlns:a16="http://schemas.microsoft.com/office/drawing/2014/main" xmlns="" id="{1E4D111E-FC66-4CBB-9175-68B3B5D0538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295400"/>
            <a:ext cx="4800000" cy="16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653D5D-5627-47D7-A3A8-E3E07C80E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B402F8-265B-48BE-AF3A-06EA82ABC9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632A0-A1E2-45CD-90A6-6A229CE111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4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60588-0146-4086-8E47-52F9C638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CF2B7-24CF-48C1-A859-BDB963550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JavaScript code for getting the year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B7689C-AFA1-47B7-B39C-17BF7891DC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B76687-6257-4D26-92C9-71F46B338E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AE2C22-2818-4860-B56A-90DF001A2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5AAD3-E454-466A-80C7-17550C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 in a browser</a:t>
            </a:r>
            <a:endParaRPr lang="en-US" dirty="0"/>
          </a:p>
        </p:txBody>
      </p:sp>
      <p:pic>
        <p:nvPicPr>
          <p:cNvPr id="7" name="Content Placeholder 6" descr="See page 102 in book" title="See slide title">
            <a:extLst>
              <a:ext uri="{FF2B5EF4-FFF2-40B4-BE49-F238E27FC236}">
                <a16:creationId xmlns:a16="http://schemas.microsoft.com/office/drawing/2014/main" xmlns="" id="{B81217C3-3E25-4ACE-AC66-D25BE61EB49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295400"/>
            <a:ext cx="447513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D48297-8A1E-4E1D-BEC8-84FEA705B8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AD5FCC-6C9C-4E7F-B5F8-1411ED3733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F25667-1374-49AD-BB53-1BC1E943C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39115-5D12-474E-A29F-741A1242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structured with div and span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551BD6-9064-4668-B256-D58A53291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id="header"&gt;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id="main"&gt;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&lt;p&gt;&lt;span id="welcome"&gt;Welcome to San Joaquin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Valley Town Hall.&lt;/span&gt; We have some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fascinating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4AF74D-9850-44F7-A832-090C45053D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D53C95-986A-4E22-BB15-E65ED01DB2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7AC976-9046-4DF3-A95F-79BA75BAB1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79484-1538-4F29-AA26-052B1154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 and span elements in a web browser</a:t>
            </a:r>
            <a:endParaRPr lang="en-US" dirty="0"/>
          </a:p>
        </p:txBody>
      </p:sp>
      <p:pic>
        <p:nvPicPr>
          <p:cNvPr id="7" name="Content Placeholder 6" descr="See page 104 in book" title="See slide title">
            <a:extLst>
              <a:ext uri="{FF2B5EF4-FFF2-40B4-BE49-F238E27FC236}">
                <a16:creationId xmlns:a16="http://schemas.microsoft.com/office/drawing/2014/main" xmlns="" id="{91D7A4C3-1782-4371-A953-5794FCFC68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3" y="1249932"/>
            <a:ext cx="5545849" cy="17980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32E6EB-D03B-43CB-B5A6-DAF2D59CB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CC0CD-B114-4F61-A269-52BEFD128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C4F523-675D-4727-B062-8EBC9A5D63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3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7A289-18D8-4682-8C8D-DFFC1FA2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div and span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718A39-3DD9-48D4-9857-CDBB85ACE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div tags only when the HTML5 semantic elements don’t apply.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span tags only when the tags for identifying content don’t apply.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285A60-F14F-4AF9-9DC7-C9B6F91F1A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1C2AAE-ABB3-40D0-BB0F-EA35A187FE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CB1E3C-2D81-448E-B77B-E69BB57A95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96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F1232A-A861-41A4-B8D8-95568363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website folder structure</a:t>
            </a:r>
          </a:p>
        </p:txBody>
      </p:sp>
      <p:pic>
        <p:nvPicPr>
          <p:cNvPr id="7" name="Content Placeholder 6" descr="See page 106 in book" title="See slide title">
            <a:extLst>
              <a:ext uri="{FF2B5EF4-FFF2-40B4-BE49-F238E27FC236}">
                <a16:creationId xmlns:a16="http://schemas.microsoft.com/office/drawing/2014/main" xmlns="" id="{F5827522-1233-4872-90AF-DF293FADA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463" y="1447800"/>
            <a:ext cx="7200000" cy="33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302000-E3FF-4761-91B7-2E0A2F8763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36A27D-46F2-4514-B7E6-3789EF3D19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506589-C6FB-46EA-8E28-B2E59CD3A5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3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C1071-C825-442B-9FA0-B3D17DDD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URLs and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DA52AE-4B34-4082-A393-6670A0D82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 URLs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http://www.murach.com/books/php/toc.html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Root-relative paths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/login.html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/images/logo.gif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images/logo.gif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/overview.html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../images/logo.gif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A1558E-D7BB-4E22-8703-22AF1A4ABD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238893-AD43-4DBC-824C-F6E4D02EBA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06988C-D0A8-4BF4-BEC5-D201223A99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2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D9C96-AA18-4055-8F1B-DBF3E749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0E2D11-69CD-415A-8945-13D9E0432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the same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&lt;p&gt;Go view our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="products.html"&gt;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 list&lt;/a&gt;.&lt;/p&gt;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a subfolder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parent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&lt;p&gt;Read about the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="../company/services.html"&gt;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services we provide&lt;/a&gt;.&lt;/p&gt;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based on the root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&lt;p&gt;View your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shopping cart&lt;/a&gt;.&lt;/p&gt;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at another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 learn more about JavaScript, visit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="http://www.javascript.com/"&gt;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official JavaScript web site&lt;/a&gt;.&lt;/p&gt;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FC6AE1-9FE8-4E01-AB7D-BC6B011F9F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B4823F-A60E-4CC5-9212-EA9B1BA89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05BCF3-859C-44D7-923F-99C0DB17B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9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4B494-9157-4F85-AA77-BB996C9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examples in a web browser</a:t>
            </a:r>
            <a:endParaRPr lang="en-US" dirty="0"/>
          </a:p>
        </p:txBody>
      </p:sp>
      <p:pic>
        <p:nvPicPr>
          <p:cNvPr id="7" name="Content Placeholder 6" descr="See page 108 in book" title="See slide title">
            <a:extLst>
              <a:ext uri="{FF2B5EF4-FFF2-40B4-BE49-F238E27FC236}">
                <a16:creationId xmlns:a16="http://schemas.microsoft.com/office/drawing/2014/main" xmlns="" id="{C2FBF46F-83AE-4CAD-92A2-73E342B8B7E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358450"/>
            <a:ext cx="5465952" cy="1765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D32698-2580-44CD-91DA-DBC1A32779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22F5D8-B772-4845-8F23-046288D25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E4AFBD-B75B-4B0E-B275-8CDC0DD4C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main, section,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aside, footer, 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document-relative paths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5BFCF-F825-4A1C-BD91-C7A63F41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and accessibility guideline for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97B716-48BF-4540-B289-2E81FBEEE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content of a link should be text that clearly indicates where the link is going.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2AB26C-C8EA-4E22-9041-93CD7CAA3F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EC93C-1850-4B02-BCE7-FF3A646B6A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8FCE10-6D77-4765-B46F-9CDB75C549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creates two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 have books on a variety of languages, including&lt;/p&gt;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&lt;li&gt;C#&lt;/li&gt;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 will need to complete the following steps:&lt;/p&gt;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billing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shipping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&lt;li&gt;Confirm your order.&lt;/li&gt;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85086-0B0B-4FD9-8AEE-33FC9BCF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lists in a web browser</a:t>
            </a:r>
            <a:endParaRPr lang="en-US" dirty="0"/>
          </a:p>
        </p:txBody>
      </p:sp>
      <p:pic>
        <p:nvPicPr>
          <p:cNvPr id="7" name="Content Placeholder 6" descr="See page 110 in book" title="See slide title">
            <a:extLst>
              <a:ext uri="{FF2B5EF4-FFF2-40B4-BE49-F238E27FC236}">
                <a16:creationId xmlns:a16="http://schemas.microsoft.com/office/drawing/2014/main" xmlns="" id="{EB9CC82E-55A0-42F3-B7C8-01854A8BE35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2" y="1316598"/>
            <a:ext cx="4509499" cy="27982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E2CCF1-C941-420E-AB0C-D54E1AEAE5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F5E35-A814-433A-83AB-67FDDBC44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141D0-3A2A-4AD4-9124-0415C8F47B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3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30576-942F-4CE0-87A2-2BC9E267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9BD5F3-6F4E-4B90-8A4A-21B1B40B6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images/murachlogo.gif"</a:t>
            </a:r>
            <a:b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Logo"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height="75"&gt;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&lt;h1&gt;Mike Murach &amp;amp; Associates, Inc.&lt;/h1&gt;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7267B-8F21-4DE9-A94C-B9FF4DBB2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7A14B4-BBE6-4900-97D1-C917930C8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56742A-FF02-4F25-B511-F0DDB3AAA1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6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D4BA7-44FF-44D4-B219-EFAFD451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in a web browser</a:t>
            </a:r>
            <a:endParaRPr lang="en-US" dirty="0"/>
          </a:p>
        </p:txBody>
      </p:sp>
      <p:pic>
        <p:nvPicPr>
          <p:cNvPr id="7" name="Content Placeholder 6" descr="See page 112 in book" title="See slide title">
            <a:extLst>
              <a:ext uri="{FF2B5EF4-FFF2-40B4-BE49-F238E27FC236}">
                <a16:creationId xmlns:a16="http://schemas.microsoft.com/office/drawing/2014/main" xmlns="" id="{C7E044A2-62E8-46A6-9E7A-3CBC507E5B2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657143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8AC5E9-4E65-44E3-9803-614FA197DE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E16F8-55DF-481C-927F-ADC0EAB027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918264-670D-45B5-8A1C-5F45CFD203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42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89D72-7249-486B-A902-C17EF472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formats that are supported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most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3DAC23-0020-437A-B5BD-7E68484E9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JPEG (Joint Photographic Experts Group)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GIF (Graphic Interchange Format)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PNG (Portable Network Graphics)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937045-6492-4102-AB43-1A919269E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FB8E3-7270-4BA8-93F0-BEC6DC2BC8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728076-48B0-402A-ADE2-290AD38EF1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84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11E81-8CE8-4194-AAE6-41E0F3C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F068F7-67B2-4152-A389-62A0A60DA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with useful content, always code an alt attribute that describes the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with no value ("").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29A9E3-1B4E-4087-9879-3E554D407C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7FFBE5-DDE4-42E9-AB7F-F7E15206A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E39C93-3D3F-4F45-AFEE-9AC678368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79610-C8D3-42D8-A7F4-D5A01330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 page</a:t>
            </a:r>
            <a:endParaRPr lang="en-US" dirty="0"/>
          </a:p>
        </p:txBody>
      </p:sp>
      <p:pic>
        <p:nvPicPr>
          <p:cNvPr id="7" name="Content Placeholder 6" descr="See page 114 in book" title="See slide title">
            <a:extLst>
              <a:ext uri="{FF2B5EF4-FFF2-40B4-BE49-F238E27FC236}">
                <a16:creationId xmlns:a16="http://schemas.microsoft.com/office/drawing/2014/main" xmlns="" id="{6668BD89-C932-4BE8-AA8F-D846E4D5B78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4140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A97F0-96FE-43CB-A2DF-D09971C6B9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997C27-D931-4ADA-B5FC-C65F0ED440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7CAE5B-DDF7-4C89-A921-C7A582F510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15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14740-652A-43F8-9282-8FD6F330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simple 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F48C05-E4DC-4D19-9F2C-F5072E743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alt="Town Hall Logo" width="50"&gt;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&lt;h3&gt;Bringing cutting-edge speakers to the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FCCA83-BC42-4841-8204-BA6AB8533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96801C-B542-444E-BDC3-007DD49BD1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0D32AF-E80B-435A-A2A4-FA32AFCDE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4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2C143-04E8-4AD5-851E-BA9297FE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82B5D-EE0C-40E3-B5DE-F31E74A8D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...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for ticket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&lt;p&gt;&amp;copy; Copyright 2015 San Joaquin Valley Town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39AEF3-BB30-4D74-95D1-807D96099F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BF63CF-D203-4D2B-B4A9-03F31D8402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33140-1B58-49C0-A740-CB434456F9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that shows the title and </a:t>
            </a:r>
            <a:r>
              <a:rPr lang="en-US" dirty="0" smtClean="0"/>
              <a:t>favicon</a:t>
            </a:r>
            <a:endParaRPr lang="en-US" dirty="0"/>
          </a:p>
        </p:txBody>
      </p:sp>
      <p:pic>
        <p:nvPicPr>
          <p:cNvPr id="9" name="Content Placeholder 8" descr="See page 8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271" y="1089722"/>
            <a:ext cx="6334293" cy="9754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r>
              <a:rPr lang="en-US" dirty="0"/>
              <a:t>A head section with a title and a </a:t>
            </a:r>
            <a:r>
              <a:rPr lang="en-US" dirty="0" smtClean="0"/>
              <a:t>link </a:t>
            </a:r>
            <a:r>
              <a:rPr lang="en-US" dirty="0"/>
              <a:t>to a favicon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743199"/>
            <a:ext cx="7391400" cy="2438401"/>
          </a:xfrm>
        </p:spPr>
        <p:txBody>
          <a:bodyPr/>
          <a:lstStyle/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8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="favicon.ico"&gt;</a:t>
            </a:r>
          </a:p>
          <a:p>
            <a:pPr marL="22542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9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4D0C5-8485-4D94-A46F-9890EA2C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5767"/>
            <a:ext cx="7315200" cy="307777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3-1	Create an HTML page for a speaker</a:t>
            </a:r>
            <a:endParaRPr lang="en-US" sz="2000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CF6C68A4-BF48-4AD3-8946-820B635589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5486400" cy="48912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FA85DD-927F-48C9-8C65-32E29CE48E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435DBB-3F26-4CD6-AEC0-0311855BD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8674B5-0AED-4F4C-B1BC-0AE9A9D59D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77AE74-1759-485D-B725-A2632B0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head section that includes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8B93ED-D7C4-40D8-9E3C-5717D50CC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name="description" content="A yearly lecture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series with speakers that present new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information on a wide range of subjects"&gt;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name="keywords" content="san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joaquin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town hall, speakers, lectures, luncheons"&gt;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55ED89-3048-4F1C-A6DC-5721E2198F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1DB08D-04AA-4D88-A2AB-978163DF9D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2CA42C-8FD1-4735-8200-436CE3F6F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AD94F-CF76-4F7A-BD74-BCBEA914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title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D7D647-6202-42B8-BF36-2E41D5D3BF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code a title tag in the head section.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accurately describe the page’s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include the one or two focus keywords that you want to be used for ranking the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interesting enough to entice the reader to click on it when it’s shown in the search results for a search engine.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unique for each page in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 the length of your titles to around 65 characters because most search engines don’t display more than that in their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86CD8F-EA62-4B27-82C3-B796A91684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369DD-6FD8-4A6F-B09B-E260C889CF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4855FA-C84A-40E0-B2AF-036A882269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04D6A-93E2-416C-A7B3-92802129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meta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62C80E-D5B7-487B-AC05-33FE615B2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description metadata for each page of your website.\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should summarize the contents of the page, it should be unique for each page, and it can be longer than the title tag.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description is displayed in the search-engine results, it should encourage users to click on your link.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keywords metadata for each page of your website.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should use no more than 10 keywords or phrases in the metadata, and the metadata should be unique for each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B6B4D0-6B18-4072-BC46-80FA7821F2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81FE7E-8147-4D71-9AD2-725D21B13E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6B1FA6-1F0F-4166-A58C-D328BC5482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9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48C89-6C9E-44F8-BB7B-752A5CD0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h1, h2, and &lt;p&gt; block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43D3D5-C3AB-431F-BC61-9A6B9E0BA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&lt;h1&gt;San Joaquin Valley Town Hall Programs&lt;/h1&gt;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&lt;h2&gt;Pre-lecture coffee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&lt;p&gt;Join us for a complimentary coffee hour, 9:15 to 10:15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a.m. on the day of each lecture. The speakers usually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attend this very special event.&lt;/p&gt;</a:t>
            </a:r>
          </a:p>
          <a:p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&lt;h2&gt;Post-lecture luncheon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&lt;p&gt;Extend the excitement of Town Hall by purchasing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tickets to the luncheons&lt;/p&gt;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B2504A-E1B9-46AA-8BDE-73DBE9A0E4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156C5C-E879-448B-B881-26458CC6AA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A331B6-CA64-4099-A97E-77CD187AE3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ACD08-A172-4D6A-9D7C-F793F133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h1, h2, and &lt;p&gt; elements in a web browser</a:t>
            </a:r>
            <a:endParaRPr lang="en-US" dirty="0"/>
          </a:p>
        </p:txBody>
      </p:sp>
      <p:pic>
        <p:nvPicPr>
          <p:cNvPr id="7" name="Content Placeholder 6" descr="See page 90 in book" title="See slide title">
            <a:extLst>
              <a:ext uri="{FF2B5EF4-FFF2-40B4-BE49-F238E27FC236}">
                <a16:creationId xmlns:a16="http://schemas.microsoft.com/office/drawing/2014/main" xmlns="" id="{D33D583A-6052-40E5-825F-9FA92FD46F3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800000" cy="2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5191AB-855F-4FD2-935C-B86D2618E4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03B65C-2F38-46D5-BDDA-8B3C63C60C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00922-2ADA-4144-9C4D-9972B52EE7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527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212</TotalTime>
  <Words>2185</Words>
  <Application>Microsoft Office PowerPoint</Application>
  <PresentationFormat>On-screen Show (4:3)</PresentationFormat>
  <Paragraphs>413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</vt:lpstr>
      <vt:lpstr>Objectives (continued)</vt:lpstr>
      <vt:lpstr>A browser that shows the title and favicon</vt:lpstr>
      <vt:lpstr>A head section that includes metadata</vt:lpstr>
      <vt:lpstr>SEO guidelines for the title tag</vt:lpstr>
      <vt:lpstr>SEO guidelines for the meta tags</vt:lpstr>
      <vt:lpstr>HTML that uses h1, h2, and &lt;p&gt; block elements</vt:lpstr>
      <vt:lpstr>The h1, h2, and &lt;p&gt; elements in a web browser</vt:lpstr>
      <vt:lpstr>SEO guidelines for heading tags</vt:lpstr>
      <vt:lpstr>HTML that uses block elements</vt:lpstr>
      <vt:lpstr>The block elements in a web browser</vt:lpstr>
      <vt:lpstr>HTML that uses some of the inline elements</vt:lpstr>
      <vt:lpstr>The inline elements in a web browser</vt:lpstr>
      <vt:lpstr>Examples of character entities</vt:lpstr>
      <vt:lpstr>The character entities in a web browser</vt:lpstr>
      <vt:lpstr>HTML that uses the core attributes</vt:lpstr>
      <vt:lpstr>The HTML in a web browser with a tooltip </vt:lpstr>
      <vt:lpstr>An HTML page structured with semantic elements</vt:lpstr>
      <vt:lpstr>The page displayed in a web browser</vt:lpstr>
      <vt:lpstr>The figure and figcaption elements</vt:lpstr>
      <vt:lpstr>The fig and figcaption elements in a browser</vt:lpstr>
      <vt:lpstr>A page structured with div and span elements</vt:lpstr>
      <vt:lpstr>The div and span elements in a web browser</vt:lpstr>
      <vt:lpstr>Accessibility and SEO guidelines  for div and span elements</vt:lpstr>
      <vt:lpstr>A simple website folder structure</vt:lpstr>
      <vt:lpstr>Working with URLs and paths</vt:lpstr>
      <vt:lpstr>Link examples</vt:lpstr>
      <vt:lpstr>The link examples in a web browser</vt:lpstr>
      <vt:lpstr>SEO and accessibility guideline for links</vt:lpstr>
      <vt:lpstr>HTML that creates two lists</vt:lpstr>
      <vt:lpstr>The lists in a web browser</vt:lpstr>
      <vt:lpstr>An img element </vt:lpstr>
      <vt:lpstr>The image in a web browser</vt:lpstr>
      <vt:lpstr>The image formats that are supported  by most browsers</vt:lpstr>
      <vt:lpstr>Accessibility guidelines for images</vt:lpstr>
      <vt:lpstr>A simple web page</vt:lpstr>
      <vt:lpstr>The HTML file for the simple web page</vt:lpstr>
      <vt:lpstr>The HTML file for the web page (continued)</vt:lpstr>
      <vt:lpstr>Short 3-1 Create an HTML page for a speaker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21</cp:revision>
  <cp:lastPrinted>2016-01-14T23:03:16Z</cp:lastPrinted>
  <dcterms:created xsi:type="dcterms:W3CDTF">2018-02-26T19:35:59Z</dcterms:created>
  <dcterms:modified xsi:type="dcterms:W3CDTF">2018-03-02T19:16:50Z</dcterms:modified>
</cp:coreProperties>
</file>