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9"/>
  </p:notesMasterIdLst>
  <p:handoutMasterIdLst>
    <p:handoutMasterId r:id="rId7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8" autoAdjust="0"/>
    <p:restoredTop sz="86433" autoAdjust="0"/>
  </p:normalViewPr>
  <p:slideViewPr>
    <p:cSldViewPr>
      <p:cViewPr varScale="1">
        <p:scale>
          <a:sx n="71" d="100"/>
          <a:sy n="71" d="100"/>
        </p:scale>
        <p:origin x="11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08/26/2020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JavaScript &amp; jQuery (4th Ed)</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Introduction</a:t>
            </a:r>
            <a:b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web development</a:t>
            </a:r>
          </a:p>
          <a:p>
            <a:endParaRPr lang="en-US" dirty="0"/>
          </a:p>
        </p:txBody>
      </p:sp>
      <p:sp>
        <p:nvSpPr>
          <p:cNvPr id="2" name="Date Placeholder 1"/>
          <p:cNvSpPr>
            <a:spLocks noGrp="1"/>
          </p:cNvSpPr>
          <p:nvPr>
            <p:ph type="dt" sz="half" idx="10"/>
          </p:nvPr>
        </p:nvSpPr>
        <p:spPr/>
        <p:txBody>
          <a:bodyPr/>
          <a:lstStyle/>
          <a:p>
            <a:pPr>
              <a:defRPr/>
            </a:pPr>
            <a:r>
              <a:rPr lang="en-US"/>
              <a:t>Murach's JavaScript &amp; jQuery (4th Ed)</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D2216992-04D0-4C92-8708-E75C0E3924A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44AEE3-031D-4A83-B0AD-DAF62C8DFEC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JavaScript fits into this architecture</a:t>
            </a:r>
            <a:endParaRPr lang="en-US" dirty="0"/>
          </a:p>
        </p:txBody>
      </p:sp>
      <p:pic>
        <p:nvPicPr>
          <p:cNvPr id="10" name="Content Placeholder 9" descr="Refer to page 11 in textbook">
            <a:extLst>
              <a:ext uri="{FF2B5EF4-FFF2-40B4-BE49-F238E27FC236}">
                <a16:creationId xmlns:a16="http://schemas.microsoft.com/office/drawing/2014/main" id="{8EE2909A-1FCF-4128-AE89-0570137D274F}"/>
              </a:ext>
            </a:extLst>
          </p:cNvPr>
          <p:cNvPicPr>
            <a:picLocks noGrp="1" noChangeAspect="1"/>
          </p:cNvPicPr>
          <p:nvPr>
            <p:ph sz="quarter" idx="13"/>
          </p:nvPr>
        </p:nvPicPr>
        <p:blipFill>
          <a:blip r:embed="rId2"/>
          <a:stretch>
            <a:fillRect/>
          </a:stretch>
        </p:blipFill>
        <p:spPr>
          <a:xfrm>
            <a:off x="1163776" y="1066800"/>
            <a:ext cx="6456224" cy="2152075"/>
          </a:xfrm>
          <a:prstGeom prst="rect">
            <a:avLst/>
          </a:prstGeom>
        </p:spPr>
      </p:pic>
      <p:sp>
        <p:nvSpPr>
          <p:cNvPr id="9" name="Text Placeholder 8">
            <a:extLst>
              <a:ext uri="{FF2B5EF4-FFF2-40B4-BE49-F238E27FC236}">
                <a16:creationId xmlns:a16="http://schemas.microsoft.com/office/drawing/2014/main" id="{027D67B2-4D7E-4478-9C5A-FA6BC4A2682C}"/>
              </a:ext>
            </a:extLst>
          </p:cNvPr>
          <p:cNvSpPr>
            <a:spLocks noGrp="1"/>
          </p:cNvSpPr>
          <p:nvPr>
            <p:ph type="body" sz="quarter" idx="15"/>
          </p:nvPr>
        </p:nvSpPr>
        <p:spPr>
          <a:xfrm>
            <a:off x="838200" y="34290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client-side processing</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scripting language</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JavaScript engine</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jQuery</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client-side processing</a:t>
            </a:r>
          </a:p>
          <a:p>
            <a:endParaRPr lang="en-US" dirty="0"/>
          </a:p>
        </p:txBody>
      </p:sp>
      <p:sp>
        <p:nvSpPr>
          <p:cNvPr id="4" name="Date Placeholder 3">
            <a:extLst>
              <a:ext uri="{FF2B5EF4-FFF2-40B4-BE49-F238E27FC236}">
                <a16:creationId xmlns:a16="http://schemas.microsoft.com/office/drawing/2014/main" id="{26FF0234-4CCB-4EAA-92A7-B28C11C0F75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C23CEDC-6DB5-41F0-A0A3-756D254DBD8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F2F4E7-5CAB-4AF5-A5ED-860C2CB00B0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13126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94CC0E-8D42-4F66-B1BE-B763B3B0526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of the many uses of JavaScript and jQuery</a:t>
            </a:r>
            <a:endParaRPr lang="en-US" dirty="0"/>
          </a:p>
        </p:txBody>
      </p:sp>
      <p:sp>
        <p:nvSpPr>
          <p:cNvPr id="9" name="Text Placeholder 8">
            <a:extLst>
              <a:ext uri="{FF2B5EF4-FFF2-40B4-BE49-F238E27FC236}">
                <a16:creationId xmlns:a16="http://schemas.microsoft.com/office/drawing/2014/main" id="{0EE9C62F-D696-4AB6-8C9B-AF02FA2DD3E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Data validation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Image swaps and rollovers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Slide shows</a:t>
            </a:r>
          </a:p>
          <a:p>
            <a:endParaRPr lang="en-US" dirty="0"/>
          </a:p>
        </p:txBody>
      </p:sp>
      <p:sp>
        <p:nvSpPr>
          <p:cNvPr id="5" name="Date Placeholder 4">
            <a:extLst>
              <a:ext uri="{FF2B5EF4-FFF2-40B4-BE49-F238E27FC236}">
                <a16:creationId xmlns:a16="http://schemas.microsoft.com/office/drawing/2014/main" id="{6533555E-6244-4837-AE05-0EAFEAE26488}"/>
              </a:ext>
            </a:extLst>
          </p:cNvPr>
          <p:cNvSpPr>
            <a:spLocks noGrp="1"/>
          </p:cNvSpPr>
          <p:nvPr>
            <p:ph type="dt" sz="half" idx="10"/>
          </p:nvPr>
        </p:nvSpPr>
        <p:spPr/>
        <p:txBody>
          <a:bodyPr/>
          <a:lstStyle/>
          <a:p>
            <a:pPr>
              <a:defRPr/>
            </a:pPr>
            <a:r>
              <a:rPr lang="en-US"/>
              <a:t>Murach's JavaScript &amp; jQuery (4th Ed)</a:t>
            </a:r>
            <a:endParaRPr lang="en-US" dirty="0"/>
          </a:p>
        </p:txBody>
      </p:sp>
      <p:sp>
        <p:nvSpPr>
          <p:cNvPr id="6" name="Footer Placeholder 5">
            <a:extLst>
              <a:ext uri="{FF2B5EF4-FFF2-40B4-BE49-F238E27FC236}">
                <a16:creationId xmlns:a16="http://schemas.microsoft.com/office/drawing/2014/main" id="{16363281-44BD-4192-AF37-9ECD67239908}"/>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903262D4-4C6E-4DD6-A6F3-061CEC814D3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067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20E1A5-BF36-4AFC-821C-93867ACFE803}"/>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versions and release dates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ECMAScript specification</a:t>
            </a:r>
            <a:endParaRPr lang="en-US" dirty="0"/>
          </a:p>
        </p:txBody>
      </p:sp>
      <p:sp>
        <p:nvSpPr>
          <p:cNvPr id="11" name="Text Placeholder 10">
            <a:extLst>
              <a:ext uri="{FF2B5EF4-FFF2-40B4-BE49-F238E27FC236}">
                <a16:creationId xmlns:a16="http://schemas.microsoft.com/office/drawing/2014/main" id="{B687377F-2D63-4D9D-BD14-1BE5C5F68AE7}"/>
              </a:ext>
            </a:extLst>
          </p:cNvPr>
          <p:cNvSpPr>
            <a:spLocks noGrp="1"/>
          </p:cNvSpPr>
          <p:nvPr>
            <p:ph type="body" sz="quarter" idx="15"/>
          </p:nvPr>
        </p:nvSpPr>
        <p:spPr>
          <a:xfrm>
            <a:off x="914400" y="1295400"/>
            <a:ext cx="4114800" cy="4495800"/>
          </a:xfrm>
          <a:ln w="12700"/>
        </p:spPr>
        <p:txBody>
          <a:bodyPr/>
          <a:lstStyle/>
          <a:p>
            <a:pPr marL="0" marR="0">
              <a:spcBef>
                <a:spcPts val="600"/>
              </a:spcBef>
              <a:spcAft>
                <a:spcPts val="600"/>
              </a:spcAft>
              <a:tabLst>
                <a:tab pos="1371600" algn="l"/>
                <a:tab pos="1377950" algn="l"/>
                <a:tab pos="1828800" algn="l"/>
                <a:tab pos="22860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Version	Release date</a:t>
            </a:r>
          </a:p>
          <a:p>
            <a:pPr marL="1371600" marR="0" indent="-1371600">
              <a:spcBef>
                <a:spcPts val="6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1</a:t>
            </a:r>
            <a:r>
              <a:rPr lang="en-US" sz="1600" dirty="0">
                <a:solidFill>
                  <a:srgbClr val="000000"/>
                </a:solidFill>
                <a:effectLst/>
                <a:latin typeface="Times New Roman" panose="02020603050405020304" pitchFamily="18" charset="0"/>
                <a:ea typeface="Times New Roman" panose="02020603050405020304" pitchFamily="18" charset="0"/>
              </a:rPr>
              <a:t>		June 1997</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a:t>
            </a:r>
            <a:r>
              <a:rPr lang="en-US" sz="1600" dirty="0">
                <a:solidFill>
                  <a:srgbClr val="000000"/>
                </a:solidFill>
                <a:effectLst/>
                <a:latin typeface="Times New Roman" panose="02020603050405020304" pitchFamily="18" charset="0"/>
                <a:ea typeface="Times New Roman" panose="02020603050405020304" pitchFamily="18" charset="0"/>
              </a:rPr>
              <a:t>		June 1998</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3</a:t>
            </a:r>
            <a:r>
              <a:rPr lang="en-US" sz="1600" dirty="0">
                <a:solidFill>
                  <a:srgbClr val="000000"/>
                </a:solidFill>
                <a:effectLst/>
                <a:latin typeface="Times New Roman" panose="02020603050405020304" pitchFamily="18" charset="0"/>
                <a:ea typeface="Times New Roman" panose="02020603050405020304" pitchFamily="18" charset="0"/>
              </a:rPr>
              <a:t>		December 1999</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4</a:t>
            </a:r>
            <a:r>
              <a:rPr lang="en-US" sz="1600" dirty="0">
                <a:solidFill>
                  <a:srgbClr val="000000"/>
                </a:solidFill>
                <a:effectLst/>
                <a:latin typeface="Times New Roman" panose="02020603050405020304" pitchFamily="18" charset="0"/>
                <a:ea typeface="Times New Roman" panose="02020603050405020304" pitchFamily="18" charset="0"/>
              </a:rPr>
              <a:t>		Abandoned (never released)</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5</a:t>
            </a:r>
            <a:r>
              <a:rPr lang="en-US" sz="1600" dirty="0">
                <a:solidFill>
                  <a:srgbClr val="000000"/>
                </a:solidFill>
                <a:effectLst/>
                <a:latin typeface="Times New Roman" panose="02020603050405020304" pitchFamily="18" charset="0"/>
                <a:ea typeface="Times New Roman" panose="02020603050405020304" pitchFamily="18" charset="0"/>
              </a:rPr>
              <a:t>		December 2009</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5.1</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2011</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2015</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2015</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2016</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2016</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2017</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2017</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2018		</a:t>
            </a:r>
            <a:r>
              <a:rPr lang="en-US" sz="1600" dirty="0">
                <a:solidFill>
                  <a:srgbClr val="000000"/>
                </a:solidFill>
                <a:effectLst/>
                <a:latin typeface="Times New Roman" panose="02020603050405020304" pitchFamily="18" charset="0"/>
                <a:ea typeface="Times New Roman" panose="02020603050405020304" pitchFamily="18" charset="0"/>
              </a:rPr>
              <a:t>June 2018</a:t>
            </a:r>
            <a:endParaRPr lang="en-US" sz="1600" dirty="0">
              <a:effectLst/>
              <a:latin typeface="Times New Roman" panose="02020603050405020304" pitchFamily="18" charset="0"/>
              <a:ea typeface="Times New Roman" panose="02020603050405020304" pitchFamily="18" charset="0"/>
            </a:endParaRPr>
          </a:p>
          <a:p>
            <a:pPr marL="1828800" marR="0" indent="-1828800">
              <a:spcBef>
                <a:spcPts val="400"/>
              </a:spcBef>
              <a:spcAft>
                <a:spcPts val="400"/>
              </a:spcAft>
              <a:tabLst>
                <a:tab pos="800100" algn="l"/>
                <a:tab pos="1371600" algn="l"/>
                <a:tab pos="2511425"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2019		</a:t>
            </a:r>
            <a:r>
              <a:rPr lang="en-US" sz="1600" dirty="0">
                <a:solidFill>
                  <a:srgbClr val="000000"/>
                </a:solidFill>
                <a:effectLst/>
                <a:latin typeface="Times New Roman" panose="02020603050405020304" pitchFamily="18" charset="0"/>
                <a:ea typeface="Times New Roman" panose="02020603050405020304" pitchFamily="18" charset="0"/>
              </a:rPr>
              <a:t>June 2019</a:t>
            </a:r>
            <a:endParaRPr lang="en-US" sz="1600" dirty="0">
              <a:effectLst/>
              <a:latin typeface="Times New Roman" panose="02020603050405020304" pitchFamily="18" charset="0"/>
              <a:ea typeface="Times New Roman" panose="02020603050405020304" pitchFamily="18" charset="0"/>
            </a:endParaRPr>
          </a:p>
          <a:p>
            <a:pPr marL="1828800" marR="0" indent="-1828800">
              <a:spcBef>
                <a:spcPts val="400"/>
              </a:spcBef>
              <a:spcAft>
                <a:spcPts val="400"/>
              </a:spcAft>
              <a:tabLst>
                <a:tab pos="800100" algn="l"/>
                <a:tab pos="1371600" algn="l"/>
                <a:tab pos="2511425"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2020</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2020</a:t>
            </a:r>
            <a:endParaRPr lang="en-US" sz="16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E085540A-5E62-4A36-BEAA-11BB9B9B288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B494194-FAAA-4EE6-8588-CF13112FB0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C381F71-1D11-48D1-BDEC-A37E28A917E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31072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BE717-B3CA-4986-AFCA-B8D6CB8D188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additions in recent versions (part 1)</a:t>
            </a:r>
            <a:endParaRPr lang="en-US" dirty="0"/>
          </a:p>
        </p:txBody>
      </p:sp>
      <p:sp>
        <p:nvSpPr>
          <p:cNvPr id="8" name="Text Placeholder 7">
            <a:extLst>
              <a:ext uri="{FF2B5EF4-FFF2-40B4-BE49-F238E27FC236}">
                <a16:creationId xmlns:a16="http://schemas.microsoft.com/office/drawing/2014/main" id="{8346DE31-91CE-4B58-A064-E99F1670092F}"/>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ES5</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Allows you to run in strict mode.</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several methods that make it easier to work with arrays and objects.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built-in way to work with JavaScript Object Notation (JSON).</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ES2015 (ES6)</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several syntactic improvements that make code easier to read and understand.</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block scope and easier ways to work with classes.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arrow functions, iterators, and Promises for working with asynchronous code.</a:t>
            </a:r>
          </a:p>
          <a:p>
            <a:endParaRPr lang="en-US" dirty="0"/>
          </a:p>
        </p:txBody>
      </p:sp>
      <p:sp>
        <p:nvSpPr>
          <p:cNvPr id="4" name="Date Placeholder 3">
            <a:extLst>
              <a:ext uri="{FF2B5EF4-FFF2-40B4-BE49-F238E27FC236}">
                <a16:creationId xmlns:a16="http://schemas.microsoft.com/office/drawing/2014/main" id="{DBDA9C23-12BC-4946-8857-3BB6D004B4C6}"/>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8DCEDB3-D37C-4DF5-A60C-4373063A461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1920175-5585-433F-9CF2-89789863CD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282444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7982-A81B-446D-B78E-8F04A8A772A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additions in recent versions (part 2)</a:t>
            </a:r>
            <a:endParaRPr lang="en-US" dirty="0"/>
          </a:p>
        </p:txBody>
      </p:sp>
      <p:sp>
        <p:nvSpPr>
          <p:cNvPr id="3" name="Text Placeholder 2">
            <a:extLst>
              <a:ext uri="{FF2B5EF4-FFF2-40B4-BE49-F238E27FC236}">
                <a16:creationId xmlns:a16="http://schemas.microsoft.com/office/drawing/2014/main" id="{BABF0CFC-768B-47BD-91AB-A37E0DA1167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ES2016</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simpler syntax for computation with powers.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method to check if an array includes a specified element.</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ES2017</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async functions and the await keyword for working with Promises.</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ES2018</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asynchronous iteration.</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more regular expression features.</a:t>
            </a:r>
          </a:p>
          <a:p>
            <a:endParaRPr lang="en-US" dirty="0"/>
          </a:p>
        </p:txBody>
      </p:sp>
      <p:sp>
        <p:nvSpPr>
          <p:cNvPr id="4" name="Date Placeholder 3">
            <a:extLst>
              <a:ext uri="{FF2B5EF4-FFF2-40B4-BE49-F238E27FC236}">
                <a16:creationId xmlns:a16="http://schemas.microsoft.com/office/drawing/2014/main" id="{743262C1-5C26-4D02-9B3B-C5F015ABF2E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95006F6-C70B-41A7-B01B-DA94672CFA8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A961D3-41D9-4949-ABE2-A706BEF62DF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728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157E-C40B-49BE-A900-27E0207007B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additions in recent versions (part 3)</a:t>
            </a:r>
            <a:endParaRPr lang="en-US" dirty="0"/>
          </a:p>
        </p:txBody>
      </p:sp>
      <p:sp>
        <p:nvSpPr>
          <p:cNvPr id="3" name="Text Placeholder 2">
            <a:extLst>
              <a:ext uri="{FF2B5EF4-FFF2-40B4-BE49-F238E27FC236}">
                <a16:creationId xmlns:a16="http://schemas.microsoft.com/office/drawing/2014/main" id="{871E929D-6FCF-432F-890E-0322D7244DE9}"/>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ES2019</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new string, array, and object methods.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improvements to the JSON object.</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ES2020</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new </a:t>
            </a:r>
            <a:r>
              <a:rPr lang="en-US" sz="2000" spc="-10" dirty="0" err="1">
                <a:effectLst/>
                <a:latin typeface="Times New Roman" panose="02020603050405020304" pitchFamily="18" charset="0"/>
                <a:ea typeface="Times New Roman" panose="02020603050405020304" pitchFamily="18" charset="0"/>
              </a:rPr>
              <a:t>BigInt</a:t>
            </a:r>
            <a:r>
              <a:rPr lang="en-US" sz="2000" spc="-10" dirty="0">
                <a:effectLst/>
                <a:latin typeface="Times New Roman" panose="02020603050405020304" pitchFamily="18" charset="0"/>
                <a:ea typeface="Times New Roman" panose="02020603050405020304" pitchFamily="18" charset="0"/>
              </a:rPr>
              <a:t> data type.</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new operators for dealing with nulls.</a:t>
            </a:r>
          </a:p>
          <a:p>
            <a:endParaRPr lang="en-US" dirty="0"/>
          </a:p>
        </p:txBody>
      </p:sp>
      <p:sp>
        <p:nvSpPr>
          <p:cNvPr id="4" name="Date Placeholder 3">
            <a:extLst>
              <a:ext uri="{FF2B5EF4-FFF2-40B4-BE49-F238E27FC236}">
                <a16:creationId xmlns:a16="http://schemas.microsoft.com/office/drawing/2014/main" id="{1FA66B99-4D9D-445A-B5BE-8B023924AD5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13B41A0-B615-4627-8128-7282DE7EF6F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5C5427D-D79D-4D2B-9968-6793FCA059D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400857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1234CE-40FC-4C60-9936-62C6E79BE3D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browsers that support ECMAScript</a:t>
            </a:r>
            <a:endParaRPr lang="en-US" dirty="0"/>
          </a:p>
        </p:txBody>
      </p:sp>
      <p:sp>
        <p:nvSpPr>
          <p:cNvPr id="9" name="Text Placeholder 8">
            <a:extLst>
              <a:ext uri="{FF2B5EF4-FFF2-40B4-BE49-F238E27FC236}">
                <a16:creationId xmlns:a16="http://schemas.microsoft.com/office/drawing/2014/main" id="{3D52471D-C608-4E06-86A8-DABD72E3DCF6}"/>
              </a:ext>
            </a:extLst>
          </p:cNvPr>
          <p:cNvSpPr>
            <a:spLocks noGrp="1"/>
          </p:cNvSpPr>
          <p:nvPr>
            <p:ph type="body" sz="quarter" idx="15"/>
          </p:nvPr>
        </p:nvSpPr>
        <p:spPr>
          <a:xfrm>
            <a:off x="1295400" y="1143000"/>
            <a:ext cx="3276600" cy="2667000"/>
          </a:xfrm>
          <a:ln w="12700"/>
        </p:spPr>
        <p:txBody>
          <a:bodyPr/>
          <a:lstStyle/>
          <a:p>
            <a:pPr marL="0" marR="0">
              <a:spcBef>
                <a:spcPts val="600"/>
              </a:spcBef>
              <a:spcAft>
                <a:spcPts val="600"/>
              </a:spcAft>
              <a:tabLst>
                <a:tab pos="1481138"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Browser	Version</a:t>
            </a: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Chrome	79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Edge		79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Firefox		68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Opera		66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900"/>
              </a:spcAft>
              <a:tabLst>
                <a:tab pos="914400" algn="l"/>
                <a:tab pos="20574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Safari		12.1 and above	</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89BB0E4F-A65B-43F9-A4AC-14491D8C7373}"/>
              </a:ext>
            </a:extLst>
          </p:cNvPr>
          <p:cNvSpPr>
            <a:spLocks noGrp="1"/>
          </p:cNvSpPr>
          <p:nvPr>
            <p:ph type="body" sz="quarter" idx="13"/>
          </p:nvPr>
        </p:nvSpPr>
        <p:spPr>
          <a:xfrm>
            <a:off x="838200" y="3969844"/>
            <a:ext cx="7391400" cy="2049956"/>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URL for a browser compatibility table</a:t>
            </a:r>
          </a:p>
          <a:p>
            <a:pPr marL="347345" marR="0">
              <a:spcBef>
                <a:spcPts val="0"/>
              </a:spcBef>
              <a:spcAft>
                <a:spcPts val="0"/>
              </a:spcAft>
              <a:tabLst>
                <a:tab pos="1371600" algn="l"/>
              </a:tabLst>
            </a:pPr>
            <a:r>
              <a:rPr lang="en-US" sz="1600" b="1" u="sng"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http://kangax.github.io/compat-table/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At the time of this writing, the features of ECMAScript through ES2019 are supported by all the modern browsers listed here.</a:t>
            </a:r>
          </a:p>
          <a:p>
            <a:endParaRPr lang="en-US" dirty="0"/>
          </a:p>
        </p:txBody>
      </p:sp>
      <p:sp>
        <p:nvSpPr>
          <p:cNvPr id="4" name="Date Placeholder 3">
            <a:extLst>
              <a:ext uri="{FF2B5EF4-FFF2-40B4-BE49-F238E27FC236}">
                <a16:creationId xmlns:a16="http://schemas.microsoft.com/office/drawing/2014/main" id="{86D12313-5813-47B2-BC9F-0C714244D0D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97EAEDC-BDA0-4F90-B1EB-4BA0CB85EB8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1BB97A-5A71-4EAD-A04A-251018769A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35387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D22757-106A-4094-BE2B-BC9BE21384E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HTML file (index.html) in a browser</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no CSS applied to it</a:t>
            </a:r>
            <a:endParaRPr lang="en-US" dirty="0"/>
          </a:p>
        </p:txBody>
      </p:sp>
      <p:pic>
        <p:nvPicPr>
          <p:cNvPr id="9" name="Content Placeholder 8" descr="Refer to page 17 in textbook">
            <a:extLst>
              <a:ext uri="{FF2B5EF4-FFF2-40B4-BE49-F238E27FC236}">
                <a16:creationId xmlns:a16="http://schemas.microsoft.com/office/drawing/2014/main" id="{56556146-C94E-4E23-A0FC-100127286079}"/>
              </a:ext>
            </a:extLst>
          </p:cNvPr>
          <p:cNvPicPr>
            <a:picLocks noGrp="1" noChangeAspect="1"/>
          </p:cNvPicPr>
          <p:nvPr>
            <p:ph sz="quarter" idx="13"/>
          </p:nvPr>
        </p:nvPicPr>
        <p:blipFill>
          <a:blip r:embed="rId2"/>
          <a:stretch>
            <a:fillRect/>
          </a:stretch>
        </p:blipFill>
        <p:spPr>
          <a:xfrm>
            <a:off x="1273501" y="1295400"/>
            <a:ext cx="6498899" cy="2475191"/>
          </a:xfrm>
          <a:prstGeom prst="rect">
            <a:avLst/>
          </a:prstGeom>
        </p:spPr>
      </p:pic>
      <p:sp>
        <p:nvSpPr>
          <p:cNvPr id="4" name="Date Placeholder 3">
            <a:extLst>
              <a:ext uri="{FF2B5EF4-FFF2-40B4-BE49-F238E27FC236}">
                <a16:creationId xmlns:a16="http://schemas.microsoft.com/office/drawing/2014/main" id="{B1DF3ECB-4F38-4977-8578-4D8B423A751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4E67153-50AA-431E-A3DC-AB3039AA28D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3814881-7A18-4B1E-B98E-E25B1D947A7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73662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8FFF-4429-49EA-BFED-078F8839B295}"/>
              </a:ext>
            </a:extLst>
          </p:cNvPr>
          <p:cNvSpPr>
            <a:spLocks noGrp="1"/>
          </p:cNvSpPr>
          <p:nvPr>
            <p:ph type="title"/>
          </p:nvPr>
        </p:nvSpPr>
        <p:spPr>
          <a:xfrm>
            <a:off x="914400" y="671156"/>
            <a:ext cx="7315200" cy="276999"/>
          </a:xfrm>
        </p:spPr>
        <p:txBody>
          <a:bodyPr/>
          <a:lstStyle/>
          <a:p>
            <a:r>
              <a:rPr lang="en-US" sz="18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file named index.html (part 1)</a:t>
            </a:r>
            <a:endParaRPr lang="en-US" dirty="0"/>
          </a:p>
        </p:txBody>
      </p:sp>
      <p:sp>
        <p:nvSpPr>
          <p:cNvPr id="3" name="Text Placeholder 2">
            <a:extLst>
              <a:ext uri="{FF2B5EF4-FFF2-40B4-BE49-F238E27FC236}">
                <a16:creationId xmlns:a16="http://schemas.microsoft.com/office/drawing/2014/main" id="{85E9A00E-54C8-472A-A67B-C3E29367065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&lt;!DOCTYPE html&gt;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&lt;head&gt;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&lt;meta charset="utf-8" /&gt;</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&lt;meta name="viewport"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content="width=device-width, initial-scale=1"&gt;</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&lt;title&gt;Join Email List&lt;/title&gt;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 link and style elements go here --&gt;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&lt;/head&gt;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&lt;body&gt;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&lt;main&gt;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&lt;h1&gt;Please join our email list&lt;/h1&gt;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email_form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action="join.html"</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method="get"&gt;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for="email_1"&gt;Email Address: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id="email_1"</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name="email_1"&gt;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&lt;span id="email_1_error"&gt;*&lt;/span&gt;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endParaRPr lang="en-US" sz="1400" dirty="0"/>
          </a:p>
        </p:txBody>
      </p:sp>
      <p:sp>
        <p:nvSpPr>
          <p:cNvPr id="4" name="Date Placeholder 3">
            <a:extLst>
              <a:ext uri="{FF2B5EF4-FFF2-40B4-BE49-F238E27FC236}">
                <a16:creationId xmlns:a16="http://schemas.microsoft.com/office/drawing/2014/main" id="{40A9B469-2A6C-4888-B6E4-E14CD1F16AC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AAAC6E3-9444-4215-98D2-93AAE64B51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9F0E03F-8852-4354-A777-4EDCD4F34F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21918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9B6E-B233-4613-B3D7-65ABAF40012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file named index.html (part 2)</a:t>
            </a:r>
            <a:endParaRPr lang="en-US" dirty="0"/>
          </a:p>
        </p:txBody>
      </p:sp>
      <p:sp>
        <p:nvSpPr>
          <p:cNvPr id="3" name="Text Placeholder 2">
            <a:extLst>
              <a:ext uri="{FF2B5EF4-FFF2-40B4-BE49-F238E27FC236}">
                <a16:creationId xmlns:a16="http://schemas.microsoft.com/office/drawing/2014/main" id="{408E1E1A-A4D1-4055-B9E8-34833A2C13AF}"/>
              </a:ext>
            </a:extLst>
          </p:cNvPr>
          <p:cNvSpPr>
            <a:spLocks noGrp="1"/>
          </p:cNvSpPr>
          <p:nvPr>
            <p:ph type="body" sz="quarter" idx="13"/>
          </p:nvPr>
        </p:nvSpPr>
        <p:spPr>
          <a:xfrm>
            <a:off x="838200" y="990600"/>
            <a:ext cx="7391400" cy="4876800"/>
          </a:xfrm>
        </p:spPr>
        <p:txBody>
          <a:bodyPr/>
          <a:lstStyle/>
          <a:p>
            <a:pPr marL="347345" marR="0">
              <a:spcBef>
                <a:spcPts val="0"/>
              </a:spcBef>
              <a:spcAft>
                <a:spcPts val="0"/>
              </a:spcAft>
              <a:tabLst>
                <a:tab pos="1371600" algn="l"/>
                <a:tab pos="1597025"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for="email_2"&gt;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Re-enter Email Address:&lt;/label&gt;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id="email_2" name="email_2"&gt;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&lt;span id="email_2_error"&gt;*&lt;/span&gt;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"&gt;First Name&lt;/label&gt;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name="</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&lt;span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"&gt;*&lt;/span&gt;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&lt;label&gt;&amp;</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nbsp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type="submit"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join_list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value="Join List"&gt;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type="button"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clear_form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value="Clear Form"&gt;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&lt;/form&gt;</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&lt;/main&gt;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 script elements go here --&gt;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&lt;/body&gt;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400" dirty="0"/>
          </a:p>
        </p:txBody>
      </p:sp>
      <p:sp>
        <p:nvSpPr>
          <p:cNvPr id="4" name="Date Placeholder 3">
            <a:extLst>
              <a:ext uri="{FF2B5EF4-FFF2-40B4-BE49-F238E27FC236}">
                <a16:creationId xmlns:a16="http://schemas.microsoft.com/office/drawing/2014/main" id="{A9A59F20-3C5F-4776-980C-5FD2491416C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D98C700-92BA-4A43-9729-2F337F01D6A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4C3A84-44C8-4F1A-A3DC-0D4495C2EC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1292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1E45EA-64F2-4B72-B375-1820BDBB84E8}"/>
              </a:ext>
            </a:extLst>
          </p:cNvPr>
          <p:cNvSpPr>
            <a:spLocks noGrp="1"/>
          </p:cNvSpPr>
          <p:nvPr>
            <p:ph type="title"/>
          </p:nvPr>
        </p:nvSpPr>
        <p:spPr>
          <a:xfrm>
            <a:off x="914400" y="624990"/>
            <a:ext cx="7315200" cy="369332"/>
          </a:xfrm>
        </p:spPr>
        <p:txBody>
          <a:bodyPr/>
          <a:lstStyle/>
          <a:p>
            <a:r>
              <a:rPr lang="en-US"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8" name="Text Placeholder 7">
            <a:extLst>
              <a:ext uri="{FF2B5EF4-FFF2-40B4-BE49-F238E27FC236}">
                <a16:creationId xmlns:a16="http://schemas.microsoft.com/office/drawing/2014/main" id="{38F9A02B-6ABD-435B-92E0-F4581062AC07}"/>
              </a:ext>
            </a:extLst>
          </p:cNvPr>
          <p:cNvSpPr>
            <a:spLocks noGrp="1"/>
          </p:cNvSpPr>
          <p:nvPr>
            <p:ph type="body" sz="quarter" idx="13"/>
          </p:nvPr>
        </p:nvSpPr>
        <p:spPr>
          <a:xfrm>
            <a:off x="838200" y="990600"/>
            <a:ext cx="7391400" cy="4876800"/>
          </a:xfrm>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 Chrome to run JavaScript applications that are on the Internet, your computer, or a local server.</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Chrome’s developer tools to find the JavaScript statement that caused an error in a JavaScript application.</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an IDE or text editor such as VS Code to edit HTML, CSS, and JavaScript files.</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If you’re using an IDE or text editor such as VS Code that lets you run web applications from it, use your IDE or text editor to run an application.</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components of a web application.</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HTTP requests and responses.</a:t>
            </a:r>
          </a:p>
          <a:p>
            <a:endParaRPr lang="en-US" dirty="0"/>
          </a:p>
        </p:txBody>
      </p:sp>
      <p:sp>
        <p:nvSpPr>
          <p:cNvPr id="4" name="Date Placeholder 3">
            <a:extLst>
              <a:ext uri="{FF2B5EF4-FFF2-40B4-BE49-F238E27FC236}">
                <a16:creationId xmlns:a16="http://schemas.microsoft.com/office/drawing/2014/main" id="{0005C828-AA40-4B5C-B776-7DEAA51456D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5249E7B-FCA1-4088-BB51-684A48992DF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585D815-F400-4772-9F28-7ADBE20F6C8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34588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446E0D-CF38-4CAE-832A-E7232381C1E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a browser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after CSS has been applied to it</a:t>
            </a:r>
            <a:endParaRPr lang="en-US" dirty="0"/>
          </a:p>
        </p:txBody>
      </p:sp>
      <p:pic>
        <p:nvPicPr>
          <p:cNvPr id="9" name="Content Placeholder 8" descr="Refer to page 19 in textbook">
            <a:extLst>
              <a:ext uri="{FF2B5EF4-FFF2-40B4-BE49-F238E27FC236}">
                <a16:creationId xmlns:a16="http://schemas.microsoft.com/office/drawing/2014/main" id="{BA5E713A-B2FF-4BF6-A084-0E4EB08D0237}"/>
              </a:ext>
            </a:extLst>
          </p:cNvPr>
          <p:cNvPicPr>
            <a:picLocks noGrp="1" noChangeAspect="1"/>
          </p:cNvPicPr>
          <p:nvPr>
            <p:ph sz="quarter" idx="13"/>
          </p:nvPr>
        </p:nvPicPr>
        <p:blipFill>
          <a:blip r:embed="rId2"/>
          <a:stretch>
            <a:fillRect/>
          </a:stretch>
        </p:blipFill>
        <p:spPr>
          <a:xfrm>
            <a:off x="1219200" y="1295123"/>
            <a:ext cx="6425741" cy="3200677"/>
          </a:xfrm>
          <a:prstGeom prst="rect">
            <a:avLst/>
          </a:prstGeom>
        </p:spPr>
      </p:pic>
      <p:sp>
        <p:nvSpPr>
          <p:cNvPr id="4" name="Date Placeholder 3">
            <a:extLst>
              <a:ext uri="{FF2B5EF4-FFF2-40B4-BE49-F238E27FC236}">
                <a16:creationId xmlns:a16="http://schemas.microsoft.com/office/drawing/2014/main" id="{C5059653-4F1E-4EE9-AE9F-D60AB1680EA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A1C7CB0-33EC-4168-B8AB-A45E6034B0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5803C4-000B-49BF-9E95-FA491007228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226854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B09E-0D19-4A43-9FE9-5B0EFD052BE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link element in the HTML head element that applies the CSS file</a:t>
            </a:r>
            <a:endParaRPr lang="en-US" dirty="0"/>
          </a:p>
        </p:txBody>
      </p:sp>
      <p:sp>
        <p:nvSpPr>
          <p:cNvPr id="3" name="Text Placeholder 2">
            <a:extLst>
              <a:ext uri="{FF2B5EF4-FFF2-40B4-BE49-F238E27FC236}">
                <a16:creationId xmlns:a16="http://schemas.microsoft.com/office/drawing/2014/main" id="{18FECD37-0B9C-4B57-B471-5539DA03D2BA}"/>
              </a:ext>
            </a:extLst>
          </p:cNvPr>
          <p:cNvSpPr>
            <a:spLocks noGrp="1"/>
          </p:cNvSpPr>
          <p:nvPr>
            <p:ph type="body" sz="quarter" idx="13"/>
          </p:nvPr>
        </p:nvSpPr>
        <p:spPr>
          <a:xfrm>
            <a:off x="838200" y="1219200"/>
            <a:ext cx="7391400" cy="4876800"/>
          </a:xfrm>
        </p:spPr>
        <p:txBody>
          <a:bodyPr/>
          <a:lstStyle/>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="email_list.css"&gt;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named email_list.css (part 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 0 auto;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670px;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 3px solid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0 2em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9F66376-5B9B-4B84-9311-BAF97D44968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E2980DC7-DE1A-49B9-8CA1-92A882AD6A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309D1CF-3E48-4B60-94EC-B9F3EFE9752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94332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2281-5A1B-4231-B6FA-DA257108673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named email_list.css (part 2)</a:t>
            </a:r>
            <a:endParaRPr lang="en-US" dirty="0"/>
          </a:p>
        </p:txBody>
      </p:sp>
      <p:sp>
        <p:nvSpPr>
          <p:cNvPr id="3" name="Text Placeholder 2">
            <a:extLst>
              <a:ext uri="{FF2B5EF4-FFF2-40B4-BE49-F238E27FC236}">
                <a16:creationId xmlns:a16="http://schemas.microsoft.com/office/drawing/2014/main" id="{513313EC-832E-4637-93DB-A2A6E619C29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div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margin-bottom: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label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inline-block;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11em;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input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margin-left: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margin-right: 0.5em;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span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red;</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222DC16F-1313-46B8-A937-AC986EB1B61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41BF944-51A5-4076-B074-9B4FAE091E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10648A5-F70E-4E2C-A71E-716EFF3554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64490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C0D1C2-398E-482D-A3EC-B4B98E244F2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a browser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JavaScript used for data validation</a:t>
            </a:r>
            <a:endParaRPr lang="en-US" dirty="0"/>
          </a:p>
        </p:txBody>
      </p:sp>
      <p:pic>
        <p:nvPicPr>
          <p:cNvPr id="10" name="Content Placeholder 9" descr="Refer to page 21 in textbook">
            <a:extLst>
              <a:ext uri="{FF2B5EF4-FFF2-40B4-BE49-F238E27FC236}">
                <a16:creationId xmlns:a16="http://schemas.microsoft.com/office/drawing/2014/main" id="{481330C7-CA02-4778-8004-82F17D244259}"/>
              </a:ext>
            </a:extLst>
          </p:cNvPr>
          <p:cNvPicPr>
            <a:picLocks noGrp="1" noChangeAspect="1"/>
          </p:cNvPicPr>
          <p:nvPr>
            <p:ph sz="quarter" idx="13"/>
          </p:nvPr>
        </p:nvPicPr>
        <p:blipFill>
          <a:blip r:embed="rId2"/>
          <a:stretch>
            <a:fillRect/>
          </a:stretch>
        </p:blipFill>
        <p:spPr>
          <a:xfrm>
            <a:off x="1295400" y="1295400"/>
            <a:ext cx="5661491" cy="2819400"/>
          </a:xfrm>
          <a:prstGeom prst="rect">
            <a:avLst/>
          </a:prstGeom>
        </p:spPr>
      </p:pic>
      <p:sp>
        <p:nvSpPr>
          <p:cNvPr id="9" name="Text Placeholder 8">
            <a:extLst>
              <a:ext uri="{FF2B5EF4-FFF2-40B4-BE49-F238E27FC236}">
                <a16:creationId xmlns:a16="http://schemas.microsoft.com/office/drawing/2014/main" id="{F4C0BC76-3BA0-4999-A2DA-E4D616CE9F1F}"/>
              </a:ext>
            </a:extLst>
          </p:cNvPr>
          <p:cNvSpPr>
            <a:spLocks noGrp="1"/>
          </p:cNvSpPr>
          <p:nvPr>
            <p:ph type="body" sz="quarter" idx="15"/>
          </p:nvPr>
        </p:nvSpPr>
        <p:spPr>
          <a:xfrm>
            <a:off x="838200" y="4267201"/>
            <a:ext cx="7391400" cy="13715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script element in the HTML body element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adds the JavaScript file</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&lt;script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="email_list.js"&gt;&lt;/script&gt;</a:t>
            </a:r>
          </a:p>
          <a:p>
            <a:endParaRPr lang="en-US" sz="2400" dirty="0"/>
          </a:p>
        </p:txBody>
      </p:sp>
      <p:sp>
        <p:nvSpPr>
          <p:cNvPr id="4" name="Date Placeholder 3">
            <a:extLst>
              <a:ext uri="{FF2B5EF4-FFF2-40B4-BE49-F238E27FC236}">
                <a16:creationId xmlns:a16="http://schemas.microsoft.com/office/drawing/2014/main" id="{120EBF83-6591-42F3-B7DF-2D4896019DB5}"/>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7863ED8-F302-4639-90CC-0E3F7F25B94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9800F9-4BC1-419A-8A68-9A3551E57B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78160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6C51-B255-4957-ADA5-A43F28017C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email_list.js file (part 1)</a:t>
            </a:r>
            <a:endParaRPr lang="en-US" dirty="0"/>
          </a:p>
        </p:txBody>
      </p:sp>
      <p:sp>
        <p:nvSpPr>
          <p:cNvPr id="3" name="Text Placeholder 2">
            <a:extLst>
              <a:ext uri="{FF2B5EF4-FFF2-40B4-BE49-F238E27FC236}">
                <a16:creationId xmlns:a16="http://schemas.microsoft.com/office/drawing/2014/main" id="{9DD9E1AE-A028-4CBE-8B1C-B6931398D83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const $ = selector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document.querySelector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(selector);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user entries from text boxes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email1 = $("#email_1").value;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email2 = $("#email_2").value;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check user entries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let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(email1 ==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"Email is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(email1 != email2)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"Emails must match.";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26132C8F-97B0-487D-ADC6-9DE88B5D443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3BD5E66-1E2C-4434-8B55-842E6ACD4E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986FA9-4F78-4611-9139-FEBDCF02679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04564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DFF-D8B7-414D-B53B-74186A24C58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email_list.js file (part 2)</a:t>
            </a:r>
            <a:endParaRPr lang="en-US" dirty="0"/>
          </a:p>
        </p:txBody>
      </p:sp>
      <p:sp>
        <p:nvSpPr>
          <p:cNvPr id="3" name="Text Placeholder 2">
            <a:extLst>
              <a:ext uri="{FF2B5EF4-FFF2-40B4-BE49-F238E27FC236}">
                <a16:creationId xmlns:a16="http://schemas.microsoft.com/office/drawing/2014/main" id="{70CC4813-3D4B-492A-8AC9-DC1A65875576}"/>
              </a:ext>
            </a:extLst>
          </p:cNvPr>
          <p:cNvSpPr>
            <a:spLocks noGrp="1"/>
          </p:cNvSpPr>
          <p:nvPr>
            <p:ph type="body" sz="quarter" idx="13"/>
          </p:nvPr>
        </p:nvSpPr>
        <p:spPr/>
        <p:txBody>
          <a:bodyPr/>
          <a:lstStyle/>
          <a:p>
            <a:pPr marL="347345" marR="0">
              <a:spcBef>
                <a:spcPts val="0"/>
              </a:spcBef>
              <a:spcAft>
                <a:spcPts val="0"/>
              </a:spcAft>
              <a:tabLst>
                <a:tab pos="798513" algn="l"/>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"First name is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cancel form submit if any user entries are invalid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evt.preventDefault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1AD87207-9CC3-48CC-909E-A149061139D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53BF7EB-28F9-4715-A566-68B0A2252BB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891A59-44CC-4496-A702-6B03D116F4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03809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019A-0754-40CC-BC16-F0F5535E6E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email_list.js file (part 3)</a:t>
            </a:r>
            <a:endParaRPr lang="en-US" dirty="0"/>
          </a:p>
        </p:txBody>
      </p:sp>
      <p:sp>
        <p:nvSpPr>
          <p:cNvPr id="3" name="Text Placeholder 2">
            <a:extLst>
              <a:ext uri="{FF2B5EF4-FFF2-40B4-BE49-F238E27FC236}">
                <a16:creationId xmlns:a16="http://schemas.microsoft.com/office/drawing/2014/main" id="{7935CC97-C2A7-4B41-8C79-71F3737DD4A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clear text boxes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clear span elements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set focus on first text box after resetting the form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$("#email_1").focus();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DOMContentLoaded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hook up click events for both buttons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join_list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("click",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clear_form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("click",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set focus on first text box after the form loads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$("#email_1").focus();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188B8D4B-6BB0-44EE-8922-112DC4642F8D}"/>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B188A6B-BCC2-48FF-BBAC-AF00B6470B0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8C31CF6-EF6C-4D8F-A950-2DA0FFDD09C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414278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D6DC-F7ED-43A2-AA19-1318BF7F49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primary HTML5 semantic elements</a:t>
            </a:r>
            <a:endParaRPr lang="en-US" dirty="0"/>
          </a:p>
        </p:txBody>
      </p:sp>
      <p:sp>
        <p:nvSpPr>
          <p:cNvPr id="3" name="Text Placeholder 2">
            <a:extLst>
              <a:ext uri="{FF2B5EF4-FFF2-40B4-BE49-F238E27FC236}">
                <a16:creationId xmlns:a16="http://schemas.microsoft.com/office/drawing/2014/main" id="{611DE029-F5B4-4FFA-8741-9F3258A99FC2}"/>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header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main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section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article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aside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nav</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figure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footer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AFD11AF-984D-4A52-9B94-DC1931A59D5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87EC7F3-E8E5-40C5-A4EC-9AED4D2D929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167EBD-0DF0-425D-A805-890EA6060D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65712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33C0-F481-4D06-8300-29469509EEE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page that’s structured with HTML5 elements</a:t>
            </a:r>
            <a:endParaRPr lang="en-US" dirty="0"/>
          </a:p>
        </p:txBody>
      </p:sp>
      <p:sp>
        <p:nvSpPr>
          <p:cNvPr id="3" name="Text Placeholder 2">
            <a:extLst>
              <a:ext uri="{FF2B5EF4-FFF2-40B4-BE49-F238E27FC236}">
                <a16:creationId xmlns:a16="http://schemas.microsoft.com/office/drawing/2014/main" id="{7F8536DD-62CE-4F3E-B177-E8D96A927A1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&lt;header&gt;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&lt;h1&gt;San Joaquin Valley Town Hall&lt;/h1&gt;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&lt;/header&gt;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&lt;p&gt;Welcome to San Joaquin Valley Town Hall. </a:t>
            </a:r>
            <a:b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We have some fascinating speakers for you this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season!&lt;/p&gt;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&lt;p&gt;&amp;copy; San Joaquin Valley Town Hall.&lt;/p&gt;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endParaRPr lang="en-US" sz="1400" dirty="0"/>
          </a:p>
        </p:txBody>
      </p:sp>
      <p:sp>
        <p:nvSpPr>
          <p:cNvPr id="4" name="Date Placeholder 3">
            <a:extLst>
              <a:ext uri="{FF2B5EF4-FFF2-40B4-BE49-F238E27FC236}">
                <a16:creationId xmlns:a16="http://schemas.microsoft.com/office/drawing/2014/main" id="{2417E8B1-AAD4-4FFA-9E66-04B583D0D01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B48676D-5CA6-4408-81EF-C095D242A12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C05186-B5E1-415F-BD08-6AAF9CAD3F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850737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F14193-BC6E-45C9-9084-3BE045B2B8C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page displayed in a web browser</a:t>
            </a:r>
            <a:endParaRPr lang="en-US" dirty="0"/>
          </a:p>
        </p:txBody>
      </p:sp>
      <p:pic>
        <p:nvPicPr>
          <p:cNvPr id="10" name="Content Placeholder 9" descr="Refer to page 25 in textbook">
            <a:extLst>
              <a:ext uri="{FF2B5EF4-FFF2-40B4-BE49-F238E27FC236}">
                <a16:creationId xmlns:a16="http://schemas.microsoft.com/office/drawing/2014/main" id="{C89EAD0B-FBD3-4E43-9A8C-F24020C537F8}"/>
              </a:ext>
            </a:extLst>
          </p:cNvPr>
          <p:cNvPicPr>
            <a:picLocks noGrp="1" noChangeAspect="1"/>
          </p:cNvPicPr>
          <p:nvPr>
            <p:ph sz="quarter" idx="13"/>
          </p:nvPr>
        </p:nvPicPr>
        <p:blipFill>
          <a:blip r:embed="rId2"/>
          <a:stretch>
            <a:fillRect/>
          </a:stretch>
        </p:blipFill>
        <p:spPr>
          <a:xfrm>
            <a:off x="1219200" y="1094043"/>
            <a:ext cx="6480610" cy="2182557"/>
          </a:xfrm>
          <a:prstGeom prst="rect">
            <a:avLst/>
          </a:prstGeom>
        </p:spPr>
      </p:pic>
      <p:sp>
        <p:nvSpPr>
          <p:cNvPr id="9" name="Text Placeholder 8">
            <a:extLst>
              <a:ext uri="{FF2B5EF4-FFF2-40B4-BE49-F238E27FC236}">
                <a16:creationId xmlns:a16="http://schemas.microsoft.com/office/drawing/2014/main" id="{80450DA0-451C-4905-8805-F485E649C4AD}"/>
              </a:ext>
            </a:extLst>
          </p:cNvPr>
          <p:cNvSpPr>
            <a:spLocks noGrp="1"/>
          </p:cNvSpPr>
          <p:nvPr>
            <p:ph type="body" sz="quarter" idx="15"/>
          </p:nvPr>
        </p:nvSpPr>
        <p:spPr>
          <a:xfrm>
            <a:off x="838200" y="3733800"/>
            <a:ext cx="75438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CDN for the JavaScript shiv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HTML5 compatibility</a:t>
            </a:r>
          </a:p>
          <a:p>
            <a:pPr marL="228600" marR="0">
              <a:spcBef>
                <a:spcPts val="0"/>
              </a:spcBef>
              <a:spcAft>
                <a:spcPts val="300"/>
              </a:spcAft>
              <a:tabLst>
                <a:tab pos="1371600" algn="l"/>
              </a:tabLst>
            </a:pPr>
            <a:r>
              <a:rPr lang="en-US" sz="14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http://cdnjs.cloudflare.com/ajax/libs/html5shiv/3.7.3/html5shiv.js</a:t>
            </a:r>
            <a:r>
              <a:rPr lang="en-US" sz="1400" b="1" u="sng"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87488758-C0EC-49B4-B777-9C3F892CEC9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FAD6BE7-8289-4083-A72C-B83EE37183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6FF0E8D-9BA3-4239-BD19-7F1B0A4C22B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78802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6999FF-9294-4C31-AFE2-6CA096919C73}"/>
              </a:ext>
            </a:extLst>
          </p:cNvPr>
          <p:cNvSpPr>
            <a:spLocks noGrp="1"/>
          </p:cNvSpPr>
          <p:nvPr>
            <p:ph type="title"/>
          </p:nvPr>
        </p:nvSpPr>
        <p:spPr/>
        <p:txBody>
          <a:bodyPr/>
          <a:lstStyle/>
          <a:p>
            <a:r>
              <a:rPr lang="en-US" sz="2400" dirty="0">
                <a:effectLst/>
                <a:ea typeface="Times New Roman" panose="02020603050405020304" pitchFamily="18" charset="0"/>
              </a:rPr>
              <a:t>Objectives (part 2)</a:t>
            </a:r>
            <a:endParaRPr lang="en-US" dirty="0"/>
          </a:p>
        </p:txBody>
      </p:sp>
      <p:sp>
        <p:nvSpPr>
          <p:cNvPr id="8" name="Text Placeholder 7">
            <a:extLst>
              <a:ext uri="{FF2B5EF4-FFF2-40B4-BE49-F238E27FC236}">
                <a16:creationId xmlns:a16="http://schemas.microsoft.com/office/drawing/2014/main" id="{86CB39AE-896C-45FB-98C3-93C5820DC018}"/>
              </a:ext>
            </a:extLst>
          </p:cNvPr>
          <p:cNvSpPr>
            <a:spLocks noGrp="1"/>
          </p:cNvSpPr>
          <p:nvPr>
            <p:ph type="body" sz="quarter" idx="13"/>
          </p:nvPr>
        </p:nvSpPr>
        <p:spPr/>
        <p:txBody>
          <a:bodyPr/>
          <a:lstStyle/>
          <a:p>
            <a:pPr marL="45720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static web pages and dynamic web pages.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JavaScript in a web application.</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ECMAScript specification.</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browser support for the ECMAScript specification.</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HTML and CSS.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the HTML5 semantic elements and the HTML div and span elements.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these HTML attributes: id, class, title, for, and name.</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coding for these types of CSS selectors: type, id, and class.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components of a CSS style rule.</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components of a URL.</a:t>
            </a:r>
          </a:p>
          <a:p>
            <a:endParaRPr lang="en-US" dirty="0"/>
          </a:p>
        </p:txBody>
      </p:sp>
      <p:sp>
        <p:nvSpPr>
          <p:cNvPr id="4" name="Date Placeholder 3">
            <a:extLst>
              <a:ext uri="{FF2B5EF4-FFF2-40B4-BE49-F238E27FC236}">
                <a16:creationId xmlns:a16="http://schemas.microsoft.com/office/drawing/2014/main" id="{87360FD9-AE27-418B-A7F6-743540B5461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7FA6BC8-1E30-4C00-9AD0-040CCC2A5B0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08CFF18-C9E3-4D12-B9F2-EE8B4D56DC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993009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A6AA84-666A-4CBC-B137-48580AE85D5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div and span elements</a:t>
            </a:r>
            <a:endParaRPr lang="en-US" dirty="0"/>
          </a:p>
        </p:txBody>
      </p:sp>
      <p:sp>
        <p:nvSpPr>
          <p:cNvPr id="8" name="Text Placeholder 7">
            <a:extLst>
              <a:ext uri="{FF2B5EF4-FFF2-40B4-BE49-F238E27FC236}">
                <a16:creationId xmlns:a16="http://schemas.microsoft.com/office/drawing/2014/main" id="{19834F46-B095-4D49-BE43-3D2D2BC8C8B1}"/>
              </a:ext>
            </a:extLst>
          </p:cNvPr>
          <p:cNvSpPr>
            <a:spLocks noGrp="1"/>
          </p:cNvSpPr>
          <p:nvPr>
            <p:ph type="body" sz="quarter" idx="15"/>
          </p:nvPr>
        </p:nvSpPr>
        <p:spPr>
          <a:xfrm>
            <a:off x="1219200" y="1143000"/>
            <a:ext cx="5791200" cy="1905000"/>
          </a:xfrm>
          <a:ln w="12700"/>
        </p:spPr>
        <p:txBody>
          <a:bodyPr/>
          <a:lstStyle/>
          <a:p>
            <a:pPr marL="0" marR="0">
              <a:spcBef>
                <a:spcPts val="600"/>
              </a:spcBef>
              <a:spcAft>
                <a:spcPts val="600"/>
              </a:spcAft>
              <a:tabLst>
                <a:tab pos="1143000" algn="l"/>
                <a:tab pos="1481138" algn="l"/>
                <a:tab pos="1828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Element		Description</a:t>
            </a:r>
          </a:p>
          <a:p>
            <a:pPr marL="1485900" marR="0" indent="-1485900">
              <a:spcBef>
                <a:spcPts val="600"/>
              </a:spcBef>
              <a:spcAft>
                <a:spcPts val="600"/>
              </a:spcAft>
              <a:tabLst>
                <a:tab pos="800100" algn="l"/>
                <a:tab pos="25146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div</a:t>
            </a:r>
            <a:r>
              <a:rPr lang="en-US" sz="2000" dirty="0">
                <a:solidFill>
                  <a:srgbClr val="000000"/>
                </a:solidFill>
                <a:effectLst/>
                <a:latin typeface="Times New Roman" panose="02020603050405020304" pitchFamily="18" charset="0"/>
                <a:ea typeface="Times New Roman" panose="02020603050405020304" pitchFamily="18" charset="0"/>
              </a:rPr>
              <a:t>		A block element that provides a container for other elements.</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900"/>
              </a:spcAft>
              <a:tabLst>
                <a:tab pos="914400" algn="l"/>
                <a:tab pos="2057400" algn="l"/>
                <a:tab pos="2057400" algn="l"/>
              </a:tabLst>
            </a:pPr>
            <a:r>
              <a:rPr lang="en-US" sz="1600" b="1" dirty="0">
                <a:solidFill>
                  <a:srgbClr val="000000"/>
                </a:solidFill>
                <a:effectLst/>
                <a:latin typeface="Courier New" panose="02070309020205020404" pitchFamily="49" charset="0"/>
                <a:ea typeface="Times New Roman" panose="02020603050405020304" pitchFamily="18" charset="0"/>
              </a:rPr>
              <a:t>span</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An inline element that lets you identify text that can be formatted with CSS.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FFFD543-5C5F-4DBE-859E-AB900CF092A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7275CD7-C861-4A1A-AD4E-A51EEBA0772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CA406D-E17C-4174-8D16-4BCA6FB6CE7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86226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49B6-770B-420F-AEEA-273767B88C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div elements for a JavaScript application</a:t>
            </a:r>
            <a:endParaRPr lang="en-US" dirty="0"/>
          </a:p>
        </p:txBody>
      </p:sp>
      <p:sp>
        <p:nvSpPr>
          <p:cNvPr id="3" name="Text Placeholder 2">
            <a:extLst>
              <a:ext uri="{FF2B5EF4-FFF2-40B4-BE49-F238E27FC236}">
                <a16:creationId xmlns:a16="http://schemas.microsoft.com/office/drawing/2014/main" id="{9F12E2FE-7177-4599-A755-A0175048D8D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&lt;section id="</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faqs</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&lt;h1&gt;jQuery FAQs&lt;/h1&gt;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&lt;h2&gt;What is JavaScript?&lt;/h2&gt;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contents</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&lt;h2&gt;What is jQuery?&lt;/h2&gt;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contents</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&lt;h2&gt;Why is jQuery becoming so popular?&lt;/h2&gt;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contents</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2286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&lt;/section&gt;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C4A8A2E-B983-4ED3-B80B-4A0F8866370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1ADCDCC-47A6-4A2E-A338-E64223545D2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21606E-04E2-4909-8BE2-059B85EE78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34821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C1B6-0403-452A-847E-8C4316EC667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span elements for a JavaScript application</a:t>
            </a:r>
            <a:endParaRPr lang="en-US" dirty="0"/>
          </a:p>
        </p:txBody>
      </p:sp>
      <p:sp>
        <p:nvSpPr>
          <p:cNvPr id="3" name="Text Placeholder 2">
            <a:extLst>
              <a:ext uri="{FF2B5EF4-FFF2-40B4-BE49-F238E27FC236}">
                <a16:creationId xmlns:a16="http://schemas.microsoft.com/office/drawing/2014/main" id="{B60C0C02-3524-43D9-8B0B-4E8B7451C28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for="email_1"&gt;Email Address:&lt;/label&gt;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id="email_1" name="email_1"&gt;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&lt;span id="email_1_error"&gt;*&lt;/span&gt;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for="email_2"&gt;Re-enter Email Address:&lt;/label&gt;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id="email_2" name="email_2"&gt;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&lt;span id="email_2_error"&gt;*&lt;/span&gt;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"&gt;First Name&lt;/label&gt;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&lt;span id="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"&gt;*&lt;/span&gt;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endParaRPr lang="en-US" sz="1600" dirty="0"/>
          </a:p>
        </p:txBody>
      </p:sp>
      <p:sp>
        <p:nvSpPr>
          <p:cNvPr id="4" name="Date Placeholder 3">
            <a:extLst>
              <a:ext uri="{FF2B5EF4-FFF2-40B4-BE49-F238E27FC236}">
                <a16:creationId xmlns:a16="http://schemas.microsoft.com/office/drawing/2014/main" id="{1ABBD74D-52A0-4D0F-9AD9-E3208384FD5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FDE8E44-B22B-4182-A33C-BC6C76203CE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23DA829-EC0F-430A-B492-448C6C656F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15089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3A27-C8CA-45AA-80ED-CFE9EE5C93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basic HTML attributes</a:t>
            </a:r>
            <a:endParaRPr lang="en-US" dirty="0"/>
          </a:p>
        </p:txBody>
      </p:sp>
      <p:sp>
        <p:nvSpPr>
          <p:cNvPr id="3" name="Text Placeholder 2">
            <a:extLst>
              <a:ext uri="{FF2B5EF4-FFF2-40B4-BE49-F238E27FC236}">
                <a16:creationId xmlns:a16="http://schemas.microsoft.com/office/drawing/2014/main" id="{47334355-705D-4332-BA79-8A8186A776EA}"/>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id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class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for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title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36E8D43-EA31-4F93-8259-24B7C835ABF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9A07EF5-98F2-4F4A-8967-2972C19458C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BF7A32-524A-4333-9BBB-FA7276401A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65470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B797-B6AB-4A58-97B3-5F61434E40E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that uses these attributes</a:t>
            </a:r>
            <a:endParaRPr lang="en-US" dirty="0"/>
          </a:p>
        </p:txBody>
      </p:sp>
      <p:sp>
        <p:nvSpPr>
          <p:cNvPr id="3" name="Text Placeholder 2">
            <a:extLst>
              <a:ext uri="{FF2B5EF4-FFF2-40B4-BE49-F238E27FC236}">
                <a16:creationId xmlns:a16="http://schemas.microsoft.com/office/drawing/2014/main" id="{F939348A-C8F2-4739-AB21-C36D48A368C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&lt;h1&gt;San Joaquin Valley Town Hall&lt;/h1&gt;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&lt;h2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class="first_h2"</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&gt;Welcome to San Joaquin Valley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Town Hall.&lt;/h2&gt;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&lt;p&gt;Please enter your e-mail address to subscribe 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our newsletter.&lt;/p&gt;</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&lt;form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email_form</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email_form</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action="join.html" method="get"&gt;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for="email"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&gt;E-Mail: &lt;/label&gt;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id="email"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name="email"</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title="Enter e-mail address here."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type="button" value="Subscribe"&gt;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&lt;/form&gt;           </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endParaRPr lang="en-US" sz="1600" dirty="0"/>
          </a:p>
        </p:txBody>
      </p:sp>
      <p:sp>
        <p:nvSpPr>
          <p:cNvPr id="4" name="Date Placeholder 3">
            <a:extLst>
              <a:ext uri="{FF2B5EF4-FFF2-40B4-BE49-F238E27FC236}">
                <a16:creationId xmlns:a16="http://schemas.microsoft.com/office/drawing/2014/main" id="{0D28D6ED-AFAB-4BC1-AC5D-8BE873D4D7F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C93D050-2183-4125-910C-4DE6B71D39B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EA2A7D8-EAC5-43DC-BD22-A977532790A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294258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589F00-0D55-4288-8E90-79EED6518D7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in a web browser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tooltip displayed for the text box</a:t>
            </a:r>
            <a:endParaRPr lang="en-US" dirty="0"/>
          </a:p>
        </p:txBody>
      </p:sp>
      <p:pic>
        <p:nvPicPr>
          <p:cNvPr id="9" name="Content Placeholder 8" descr="Refer to page 29 in textbook">
            <a:extLst>
              <a:ext uri="{FF2B5EF4-FFF2-40B4-BE49-F238E27FC236}">
                <a16:creationId xmlns:a16="http://schemas.microsoft.com/office/drawing/2014/main" id="{B0F2E176-DBFA-4F7E-8996-2216849A1B02}"/>
              </a:ext>
            </a:extLst>
          </p:cNvPr>
          <p:cNvPicPr>
            <a:picLocks noGrp="1" noChangeAspect="1"/>
          </p:cNvPicPr>
          <p:nvPr>
            <p:ph sz="quarter" idx="13"/>
          </p:nvPr>
        </p:nvPicPr>
        <p:blipFill>
          <a:blip r:embed="rId2"/>
          <a:stretch>
            <a:fillRect/>
          </a:stretch>
        </p:blipFill>
        <p:spPr>
          <a:xfrm>
            <a:off x="1264429" y="1334783"/>
            <a:ext cx="5669771" cy="2780017"/>
          </a:xfrm>
          <a:prstGeom prst="rect">
            <a:avLst/>
          </a:prstGeom>
        </p:spPr>
      </p:pic>
      <p:sp>
        <p:nvSpPr>
          <p:cNvPr id="4" name="Date Placeholder 3">
            <a:extLst>
              <a:ext uri="{FF2B5EF4-FFF2-40B4-BE49-F238E27FC236}">
                <a16:creationId xmlns:a16="http://schemas.microsoft.com/office/drawing/2014/main" id="{2C77677E-BD68-4DA0-A5E4-BCF62BA33EF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D815516-0193-487E-A1C3-F94C9C2024B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51B35B-4DC4-4C6A-8929-F83F2F1606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4181083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FE56-1067-4D51-873F-BF9103E233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provide styles</a:t>
            </a:r>
            <a:endParaRPr lang="en-US" dirty="0"/>
          </a:p>
        </p:txBody>
      </p:sp>
      <p:sp>
        <p:nvSpPr>
          <p:cNvPr id="3" name="Text Placeholder 2">
            <a:extLst>
              <a:ext uri="{FF2B5EF4-FFF2-40B4-BE49-F238E27FC236}">
                <a16:creationId xmlns:a16="http://schemas.microsoft.com/office/drawing/2014/main" id="{2BB544A0-604B-48C8-AA79-B867512BF6C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Use an external style sheet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coding a link element in the head section</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="styles/main.css"&gt;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Embed the styles in the head section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&lt;style&gt;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font-size: 87.5%;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h1 { font-size: 250%; }</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&lt;/style&gt;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sequence in which styles are applied</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Styles from an external style sheet</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Embedded styles</a:t>
            </a:r>
          </a:p>
          <a:p>
            <a:endParaRPr lang="en-US" sz="1600" dirty="0"/>
          </a:p>
        </p:txBody>
      </p:sp>
      <p:sp>
        <p:nvSpPr>
          <p:cNvPr id="4" name="Date Placeholder 3">
            <a:extLst>
              <a:ext uri="{FF2B5EF4-FFF2-40B4-BE49-F238E27FC236}">
                <a16:creationId xmlns:a16="http://schemas.microsoft.com/office/drawing/2014/main" id="{FC9A82EB-817E-461A-B2C5-B2A01C0F5A2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3E2A65D7-56D6-44CE-B985-4E3A5193559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A297D7-6C4A-405F-A7E0-531EF117D83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394995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7131-7632-4872-A584-947D79A0D02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head element that includes two style sheets</a:t>
            </a:r>
            <a:endParaRPr lang="en-US" dirty="0"/>
          </a:p>
        </p:txBody>
      </p:sp>
      <p:sp>
        <p:nvSpPr>
          <p:cNvPr id="3" name="Text Placeholder 2">
            <a:extLst>
              <a:ext uri="{FF2B5EF4-FFF2-40B4-BE49-F238E27FC236}">
                <a16:creationId xmlns:a16="http://schemas.microsoft.com/office/drawing/2014/main" id="{4C247817-8869-446F-9471-F8DDB328C34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&lt;title&gt;San Joaquin Valley Town Hall&lt;/title&gt;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="../styles/main.css"&gt;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="../styles/speaker.css"&gt;</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sequence in which styles are applied</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From the first external style sheet to the last</a:t>
            </a:r>
          </a:p>
          <a:p>
            <a:endParaRPr lang="en-US" sz="1600" dirty="0"/>
          </a:p>
        </p:txBody>
      </p:sp>
      <p:sp>
        <p:nvSpPr>
          <p:cNvPr id="4" name="Date Placeholder 3">
            <a:extLst>
              <a:ext uri="{FF2B5EF4-FFF2-40B4-BE49-F238E27FC236}">
                <a16:creationId xmlns:a16="http://schemas.microsoft.com/office/drawing/2014/main" id="{AF905C21-44E9-40C3-ACC3-1DFE852F78C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F952DC3-AD81-4DAF-AC88-25CF5C3F847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E2B888-DF09-46FC-BF1F-3E1A192063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387694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D766-3D0F-4A71-BF82-6668784803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that can be selected by type, id, or class</a:t>
            </a:r>
            <a:endParaRPr lang="en-US" dirty="0"/>
          </a:p>
        </p:txBody>
      </p:sp>
      <p:sp>
        <p:nvSpPr>
          <p:cNvPr id="3" name="Text Placeholder 2">
            <a:extLst>
              <a:ext uri="{FF2B5EF4-FFF2-40B4-BE49-F238E27FC236}">
                <a16:creationId xmlns:a16="http://schemas.microsoft.com/office/drawing/2014/main" id="{3C78C33F-EEDE-4308-A538-1FFBA21E5A72}"/>
              </a:ext>
            </a:extLst>
          </p:cNvPr>
          <p:cNvSpPr>
            <a:spLocks noGrp="1"/>
          </p:cNvSpPr>
          <p:nvPr>
            <p:ph type="body" sz="quarter" idx="13"/>
          </p:nvPr>
        </p:nvSpPr>
        <p:spPr>
          <a:xfrm>
            <a:off x="838199" y="1066800"/>
            <a:ext cx="7402975"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&lt;h1&gt;The Speaker Lineup&lt;/h1&gt;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class="blue"&gt;October 19: Jeffrey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Toobin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class="blue"&gt;November 16: Andrew Ross Sorkin&lt;/p&gt;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id="copyright" class="blue right"&gt;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Copyright SJV Town Hall&lt;/p&gt;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pPr>
            <a:br>
              <a:rPr lang="en-US" sz="1600" dirty="0">
                <a:effectLst/>
                <a:latin typeface="Times New Roman" panose="02020603050405020304" pitchFamily="18" charset="0"/>
                <a:ea typeface="Times New Roman" panose="02020603050405020304" pitchFamily="18" charset="0"/>
              </a:rPr>
            </a:br>
            <a:r>
              <a:rPr lang="en-US" sz="16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C8C38E39-705E-4A25-96F7-240924363FF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ED08A31-1718-4BD7-B5C2-81F117B084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6A99C56-5168-4D84-8451-E5ECCCE5546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970473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0829-600A-4CE0-BE25-51E4AC80184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CSS style rules that select by type, id, and class</a:t>
            </a:r>
            <a:endParaRPr lang="en-US" dirty="0"/>
          </a:p>
        </p:txBody>
      </p:sp>
      <p:sp>
        <p:nvSpPr>
          <p:cNvPr id="3" name="Text Placeholder 2">
            <a:extLst>
              <a:ext uri="{FF2B5EF4-FFF2-40B4-BE49-F238E27FC236}">
                <a16:creationId xmlns:a16="http://schemas.microsoft.com/office/drawing/2014/main" id="{EE1BBC86-8FC2-4615-A0FE-2209493320E5}"/>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Elements by type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width: 400px;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margin: 1em auto;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1em;</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 2px solid black;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 margin: 0 0 .25em; }</a:t>
            </a:r>
          </a:p>
          <a:p>
            <a:pPr marL="2286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p { margin: .25em 0 .25em 3em;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element by ID</a:t>
            </a:r>
          </a:p>
          <a:p>
            <a:pPr marL="2286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#copyright { font-size: 90%;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Elements by 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.blue { color: blue; }</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.right { text-align: right; }</a:t>
            </a:r>
          </a:p>
          <a:p>
            <a:endParaRPr lang="en-US" sz="1600" dirty="0"/>
          </a:p>
        </p:txBody>
      </p:sp>
      <p:sp>
        <p:nvSpPr>
          <p:cNvPr id="4" name="Date Placeholder 3">
            <a:extLst>
              <a:ext uri="{FF2B5EF4-FFF2-40B4-BE49-F238E27FC236}">
                <a16:creationId xmlns:a16="http://schemas.microsoft.com/office/drawing/2014/main" id="{67462EB3-35E5-4702-B005-04FB0227018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1A03B5E-447B-4D09-9676-6D5235A8471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CD75CE-385E-4855-B6EB-054D3C8DCFA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193778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A780FD-81CC-47AB-9A49-7BC0AE2DE751}"/>
              </a:ext>
            </a:extLst>
          </p:cNvPr>
          <p:cNvSpPr>
            <a:spLocks noGrp="1"/>
          </p:cNvSpPr>
          <p:nvPr>
            <p:ph type="title"/>
          </p:nvPr>
        </p:nvSpPr>
        <p:spPr/>
        <p:txBody>
          <a:bodyPr/>
          <a:lstStyle/>
          <a:p>
            <a:r>
              <a:rPr lang="en-US" sz="2400" dirty="0">
                <a:effectLst/>
                <a:ea typeface="Times New Roman" panose="02020603050405020304" pitchFamily="18" charset="0"/>
              </a:rPr>
              <a:t>The components of a web application</a:t>
            </a:r>
            <a:endParaRPr lang="en-US" dirty="0"/>
          </a:p>
        </p:txBody>
      </p:sp>
      <p:sp>
        <p:nvSpPr>
          <p:cNvPr id="4" name="Date Placeholder 3">
            <a:extLst>
              <a:ext uri="{FF2B5EF4-FFF2-40B4-BE49-F238E27FC236}">
                <a16:creationId xmlns:a16="http://schemas.microsoft.com/office/drawing/2014/main" id="{BFBD05F3-6F4B-4298-97CF-8A05D5849D2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FC7BDFB-1493-46EE-97AB-9E94FD8DCD9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4346C15-3B4C-4DA4-9AC5-994275E3FF7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pic>
        <p:nvPicPr>
          <p:cNvPr id="9" name="Content Placeholder 8" descr="Refer to page 5 in textbook">
            <a:extLst>
              <a:ext uri="{FF2B5EF4-FFF2-40B4-BE49-F238E27FC236}">
                <a16:creationId xmlns:a16="http://schemas.microsoft.com/office/drawing/2014/main" id="{4E32B590-E0DA-4AD5-954E-136844213535}"/>
              </a:ext>
            </a:extLst>
          </p:cNvPr>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219200" y="1219200"/>
            <a:ext cx="6172200" cy="3962400"/>
          </a:xfrm>
          <a:prstGeom prst="rect">
            <a:avLst/>
          </a:prstGeom>
        </p:spPr>
      </p:pic>
    </p:spTree>
    <p:extLst>
      <p:ext uri="{BB962C8B-B14F-4D97-AF65-F5344CB8AC3E}">
        <p14:creationId xmlns:p14="http://schemas.microsoft.com/office/powerpoint/2010/main" val="368777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064DBE-BD12-42D0-B486-00579045B03E}"/>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elements displayed in a browser</a:t>
            </a:r>
            <a:endParaRPr lang="en-US" dirty="0"/>
          </a:p>
        </p:txBody>
      </p:sp>
      <p:pic>
        <p:nvPicPr>
          <p:cNvPr id="11" name="Content Placeholder 10" descr="Refer to page 33 in textbook">
            <a:extLst>
              <a:ext uri="{FF2B5EF4-FFF2-40B4-BE49-F238E27FC236}">
                <a16:creationId xmlns:a16="http://schemas.microsoft.com/office/drawing/2014/main" id="{0D5903AC-2663-4C9D-90A1-AF3F65AFADAB}"/>
              </a:ext>
            </a:extLst>
          </p:cNvPr>
          <p:cNvPicPr>
            <a:picLocks noGrp="1" noChangeAspect="1"/>
          </p:cNvPicPr>
          <p:nvPr>
            <p:ph sz="quarter" idx="13"/>
          </p:nvPr>
        </p:nvPicPr>
        <p:blipFill>
          <a:blip r:embed="rId2"/>
          <a:stretch>
            <a:fillRect/>
          </a:stretch>
        </p:blipFill>
        <p:spPr>
          <a:xfrm>
            <a:off x="1301021" y="1143000"/>
            <a:ext cx="5480779" cy="1981372"/>
          </a:xfrm>
          <a:prstGeom prst="rect">
            <a:avLst/>
          </a:prstGeom>
        </p:spPr>
      </p:pic>
      <p:sp>
        <p:nvSpPr>
          <p:cNvPr id="4" name="Date Placeholder 3">
            <a:extLst>
              <a:ext uri="{FF2B5EF4-FFF2-40B4-BE49-F238E27FC236}">
                <a16:creationId xmlns:a16="http://schemas.microsoft.com/office/drawing/2014/main" id="{887B3040-3C57-4E08-B1D1-C0ADF4F2534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6CC60A9-4683-4581-BA8F-22D4CA16BF8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BF06FDD-7450-42E6-834A-ACDCD859F85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346913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CA60-33B4-4975-B78C-495E5038F2E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for a typical application (part 1)</a:t>
            </a:r>
            <a:endParaRPr lang="en-US" dirty="0"/>
          </a:p>
        </p:txBody>
      </p:sp>
      <p:sp>
        <p:nvSpPr>
          <p:cNvPr id="3" name="Text Placeholder 2">
            <a:extLst>
              <a:ext uri="{FF2B5EF4-FFF2-40B4-BE49-F238E27FC236}">
                <a16:creationId xmlns:a16="http://schemas.microsoft.com/office/drawing/2014/main" id="{8B432C42-3067-4CDF-94AA-213F2D47F8D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 0 auto;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670px;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 3px solid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0 2em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div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margin-bottom: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label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inline-block;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11em;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A8A9E5B-309E-4BEC-BF5B-F6CC0A43A09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25D1A1A-B69B-45AD-A8D8-25EABAFA8B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2C753E8-305A-4EFB-A2CB-B6382B5BEC0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113485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8CB2-5205-47AF-9922-169FD54E19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for a typical application (part 2)</a:t>
            </a:r>
            <a:endParaRPr lang="en-US" dirty="0"/>
          </a:p>
        </p:txBody>
      </p:sp>
      <p:sp>
        <p:nvSpPr>
          <p:cNvPr id="3" name="Text Placeholder 2">
            <a:extLst>
              <a:ext uri="{FF2B5EF4-FFF2-40B4-BE49-F238E27FC236}">
                <a16:creationId xmlns:a16="http://schemas.microsoft.com/office/drawing/2014/main" id="{C4E61938-515B-40A0-B79E-A2E7EC292BB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input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margin-left: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margin-right: 0.5em;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span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red;</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7C7D87C-60F8-46B0-8193-89322868B36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F3357E8-FCD0-44C1-AE15-806600CE977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58F30F0-CBE6-4E3E-B416-FB4E8EE3633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1428096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7EA6-F155-47A5-BF58-DC48055283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CSS</a:t>
            </a:r>
            <a:endParaRPr lang="en-US" dirty="0"/>
          </a:p>
        </p:txBody>
      </p:sp>
      <p:sp>
        <p:nvSpPr>
          <p:cNvPr id="3" name="Text Placeholder 2">
            <a:extLst>
              <a:ext uri="{FF2B5EF4-FFF2-40B4-BE49-F238E27FC236}">
                <a16:creationId xmlns:a16="http://schemas.microsoft.com/office/drawing/2014/main" id="{BF097E04-10CC-4F38-8D94-FF0BCC3B035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Cascading Style Sheets (CSS)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style rule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property declaration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property name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property value</a:t>
            </a:r>
          </a:p>
          <a:p>
            <a:endParaRPr lang="en-US" dirty="0"/>
          </a:p>
        </p:txBody>
      </p:sp>
      <p:sp>
        <p:nvSpPr>
          <p:cNvPr id="4" name="Date Placeholder 3">
            <a:extLst>
              <a:ext uri="{FF2B5EF4-FFF2-40B4-BE49-F238E27FC236}">
                <a16:creationId xmlns:a16="http://schemas.microsoft.com/office/drawing/2014/main" id="{2055A357-8E13-4AA9-B54C-C84F2BF4ED6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87EC34F-E23A-4A08-9318-9E75D3B70F2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E118EC-CBA6-45F3-8C58-4CA7A662381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1422000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825F8E-312A-41D4-A198-0878DD16D87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at</a:t>
            </a:r>
            <a:br>
              <a:rPr lang="en-US" sz="28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6597052B-6982-4DC2-A070-6F4FB2897200}"/>
              </a:ext>
            </a:extLst>
          </p:cNvPr>
          <p:cNvSpPr>
            <a:spLocks noGrp="1"/>
          </p:cNvSpPr>
          <p:nvPr>
            <p:ph type="body" sz="quarter" idx="15"/>
          </p:nvPr>
        </p:nvSpPr>
        <p:spPr>
          <a:xfrm>
            <a:off x="812800" y="834158"/>
            <a:ext cx="7569200" cy="918442"/>
          </a:xfrm>
        </p:spPr>
        <p:txBody>
          <a:bodyPr/>
          <a:lstStyle/>
          <a:p>
            <a:r>
              <a:rPr kumimoji="0" lang="en-US" b="1" i="0" u="none" strike="noStrike" kern="0" cap="none" spc="0" normalizeH="0" baseline="0" noProof="0" dirty="0">
                <a:ln>
                  <a:noFill/>
                </a:ln>
                <a:solidFill>
                  <a:srgbClr val="000099"/>
                </a:solidFill>
                <a:effectLst/>
                <a:uLnTx/>
                <a:uFillTx/>
                <a:latin typeface="Arial" panose="020B0604020202020204" pitchFamily="34" charset="0"/>
                <a:ea typeface="Times New Roman" panose="02020603050405020304" pitchFamily="18" charset="0"/>
                <a:cs typeface="Times New Roman" panose="02020603050405020304" pitchFamily="18" charset="0"/>
              </a:rPr>
              <a:t>c:/javascript_jquery/book_apps/ch01/email_list/index.html</a:t>
            </a:r>
            <a:endParaRPr lang="en-US" sz="1800" dirty="0"/>
          </a:p>
        </p:txBody>
      </p:sp>
      <p:pic>
        <p:nvPicPr>
          <p:cNvPr id="11" name="Content Placeholder 10" descr="Refer to page 37 in textbook">
            <a:extLst>
              <a:ext uri="{FF2B5EF4-FFF2-40B4-BE49-F238E27FC236}">
                <a16:creationId xmlns:a16="http://schemas.microsoft.com/office/drawing/2014/main" id="{4C3B14D3-EDCF-4B05-929F-0135934FC934}"/>
              </a:ext>
            </a:extLst>
          </p:cNvPr>
          <p:cNvPicPr>
            <a:picLocks noGrp="1" noChangeAspect="1"/>
          </p:cNvPicPr>
          <p:nvPr>
            <p:ph sz="quarter" idx="13"/>
          </p:nvPr>
        </p:nvPicPr>
        <p:blipFill>
          <a:blip r:embed="rId2"/>
          <a:stretch>
            <a:fillRect/>
          </a:stretch>
        </p:blipFill>
        <p:spPr>
          <a:xfrm>
            <a:off x="1224359" y="1264442"/>
            <a:ext cx="6639570" cy="3307558"/>
          </a:xfrm>
          <a:prstGeom prst="rect">
            <a:avLst/>
          </a:prstGeom>
        </p:spPr>
      </p:pic>
      <p:sp>
        <p:nvSpPr>
          <p:cNvPr id="4" name="Date Placeholder 3">
            <a:extLst>
              <a:ext uri="{FF2B5EF4-FFF2-40B4-BE49-F238E27FC236}">
                <a16:creationId xmlns:a16="http://schemas.microsoft.com/office/drawing/2014/main" id="{9946AF0F-9B68-4AE5-B5FD-FBA52A7CF48D}"/>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5F6E35F-DBF5-43EA-97BE-F858E131E41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E2CE73-3198-46DF-BA71-09448640911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4153834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FC8B-00BA-4E4A-B860-39FCDBA7E10D}"/>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Four ways to run an HTML page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that’s on your own server or computer</a:t>
            </a:r>
            <a:endParaRPr lang="en-US" dirty="0"/>
          </a:p>
        </p:txBody>
      </p:sp>
      <p:sp>
        <p:nvSpPr>
          <p:cNvPr id="3" name="Text Placeholder 2">
            <a:extLst>
              <a:ext uri="{FF2B5EF4-FFF2-40B4-BE49-F238E27FC236}">
                <a16:creationId xmlns:a16="http://schemas.microsoft.com/office/drawing/2014/main" id="{69A75363-53FF-4369-A95E-21C99F0AB3E6}"/>
              </a:ext>
            </a:extLst>
          </p:cNvPr>
          <p:cNvSpPr>
            <a:spLocks noGrp="1"/>
          </p:cNvSpPr>
          <p:nvPr>
            <p:ph type="body" sz="quarter" idx="13"/>
          </p:nvPr>
        </p:nvSpPr>
        <p:spPr>
          <a:xfrm>
            <a:off x="838200" y="11430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From your browser, use the </a:t>
            </a:r>
            <a:r>
              <a:rPr lang="en-US" sz="2000" spc="-10" dirty="0" err="1">
                <a:effectLst/>
                <a:latin typeface="Times New Roman" panose="02020603050405020304" pitchFamily="18" charset="0"/>
                <a:ea typeface="Times New Roman" panose="02020603050405020304" pitchFamily="18" charset="0"/>
              </a:rPr>
              <a:t>Ctrl+O</a:t>
            </a:r>
            <a:r>
              <a:rPr lang="en-US" sz="2000" spc="-10" dirty="0">
                <a:effectLst/>
                <a:latin typeface="Times New Roman" panose="02020603050405020304" pitchFamily="18" charset="0"/>
                <a:ea typeface="Times New Roman" panose="02020603050405020304" pitchFamily="18" charset="0"/>
              </a:rPr>
              <a:t> shortcut key combination to start the Open command. Then, browse to the HTML file and double-click on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File Explorer (Windows) or Finder (macOS) to find the HTML file, and double-click on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features of your text editor or IDE.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a link in the current web page to load the next web page.</a:t>
            </a:r>
          </a:p>
          <a:p>
            <a:endParaRPr lang="en-US" dirty="0"/>
          </a:p>
        </p:txBody>
      </p:sp>
      <p:sp>
        <p:nvSpPr>
          <p:cNvPr id="4" name="Date Placeholder 3">
            <a:extLst>
              <a:ext uri="{FF2B5EF4-FFF2-40B4-BE49-F238E27FC236}">
                <a16:creationId xmlns:a16="http://schemas.microsoft.com/office/drawing/2014/main" id="{757718B2-1590-4EE3-AE86-4E77E7C3469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8CFD73F-C333-4C68-A38F-8D768338B22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3BD40A2-2D56-4B15-9126-11C4D51128F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3967329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6FA6-C7E3-4152-9D83-02C88ECF453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run an HTML page on the Internet</a:t>
            </a:r>
            <a:endParaRPr lang="en-US" dirty="0"/>
          </a:p>
        </p:txBody>
      </p:sp>
      <p:sp>
        <p:nvSpPr>
          <p:cNvPr id="3" name="Text Placeholder 2">
            <a:extLst>
              <a:ext uri="{FF2B5EF4-FFF2-40B4-BE49-F238E27FC236}">
                <a16:creationId xmlns:a16="http://schemas.microsoft.com/office/drawing/2014/main" id="{12827BD0-9604-43AC-BD9D-F2A5C9D503F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Enter the URL of the web page into the browser’s address bar.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a link in the current web page to load the next web page.</a:t>
            </a:r>
          </a:p>
          <a:p>
            <a:endParaRPr lang="en-US" dirty="0"/>
          </a:p>
        </p:txBody>
      </p:sp>
      <p:sp>
        <p:nvSpPr>
          <p:cNvPr id="4" name="Date Placeholder 3">
            <a:extLst>
              <a:ext uri="{FF2B5EF4-FFF2-40B4-BE49-F238E27FC236}">
                <a16:creationId xmlns:a16="http://schemas.microsoft.com/office/drawing/2014/main" id="{7ADF8D20-237B-4B3E-A806-D218287C90F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4CF5666-ECC6-473C-AA6C-E4BEEDA87A2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16FEFB5-18D8-4B12-A50A-E366B33047D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817992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45C6D1-46FA-45E6-9684-E02242CC5C4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components of an HTTP URL on the Internet</a:t>
            </a:r>
            <a:endParaRPr lang="en-US" dirty="0"/>
          </a:p>
        </p:txBody>
      </p:sp>
      <p:pic>
        <p:nvPicPr>
          <p:cNvPr id="10" name="Content Placeholder 9" descr="Refer to page 37 in textbook">
            <a:extLst>
              <a:ext uri="{FF2B5EF4-FFF2-40B4-BE49-F238E27FC236}">
                <a16:creationId xmlns:a16="http://schemas.microsoft.com/office/drawing/2014/main" id="{D71CB68F-111B-4011-910E-6DB86EB943BC}"/>
              </a:ext>
            </a:extLst>
          </p:cNvPr>
          <p:cNvPicPr>
            <a:picLocks noGrp="1" noChangeAspect="1"/>
          </p:cNvPicPr>
          <p:nvPr>
            <p:ph sz="quarter" idx="13"/>
          </p:nvPr>
        </p:nvPicPr>
        <p:blipFill>
          <a:blip r:embed="rId2"/>
          <a:stretch>
            <a:fillRect/>
          </a:stretch>
        </p:blipFill>
        <p:spPr>
          <a:xfrm>
            <a:off x="1214857" y="1066905"/>
            <a:ext cx="6714286" cy="838095"/>
          </a:xfrm>
          <a:prstGeom prst="rect">
            <a:avLst/>
          </a:prstGeom>
        </p:spPr>
      </p:pic>
      <p:sp>
        <p:nvSpPr>
          <p:cNvPr id="9" name="Text Placeholder 8">
            <a:extLst>
              <a:ext uri="{FF2B5EF4-FFF2-40B4-BE49-F238E27FC236}">
                <a16:creationId xmlns:a16="http://schemas.microsoft.com/office/drawing/2014/main" id="{EA9B4115-7C3E-4488-BEF5-C6B9B9F861C9}"/>
              </a:ext>
            </a:extLst>
          </p:cNvPr>
          <p:cNvSpPr>
            <a:spLocks noGrp="1"/>
          </p:cNvSpPr>
          <p:nvPr>
            <p:ph type="body" sz="quarter" idx="15"/>
          </p:nvPr>
        </p:nvSpPr>
        <p:spPr>
          <a:xfrm>
            <a:off x="838200" y="20574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What happens if you omit parts of a URL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omit the protocol, the default of http:// or https:// will be used.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omit the filename, the default document name for the web server will be used.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default document name is typically index.html, default.htm, or some variation.</a:t>
            </a:r>
          </a:p>
          <a:p>
            <a:endParaRPr lang="en-US" dirty="0"/>
          </a:p>
        </p:txBody>
      </p:sp>
      <p:sp>
        <p:nvSpPr>
          <p:cNvPr id="4" name="Date Placeholder 3">
            <a:extLst>
              <a:ext uri="{FF2B5EF4-FFF2-40B4-BE49-F238E27FC236}">
                <a16:creationId xmlns:a16="http://schemas.microsoft.com/office/drawing/2014/main" id="{C6B49429-D942-47FA-8D3C-799F6FFA0A69}"/>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CEB6739-3B5F-4A0E-BB6F-C172A0A3406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4230A4-912A-4EDE-8D0A-6B60853194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1525303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1B981C-4173-4B66-B957-FDC0F583747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Chrome with an open Console panel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shows an error</a:t>
            </a:r>
            <a:endParaRPr lang="en-US" dirty="0"/>
          </a:p>
        </p:txBody>
      </p:sp>
      <p:pic>
        <p:nvPicPr>
          <p:cNvPr id="9" name="Content Placeholder 8" descr="Refer to page 39 in textbook">
            <a:extLst>
              <a:ext uri="{FF2B5EF4-FFF2-40B4-BE49-F238E27FC236}">
                <a16:creationId xmlns:a16="http://schemas.microsoft.com/office/drawing/2014/main" id="{8B17F5E0-3008-48D3-9F53-1169ABBA13C4}"/>
              </a:ext>
            </a:extLst>
          </p:cNvPr>
          <p:cNvPicPr>
            <a:picLocks noGrp="1" noChangeAspect="1"/>
          </p:cNvPicPr>
          <p:nvPr>
            <p:ph sz="quarter" idx="13"/>
          </p:nvPr>
        </p:nvPicPr>
        <p:blipFill>
          <a:blip r:embed="rId2"/>
          <a:stretch>
            <a:fillRect/>
          </a:stretch>
        </p:blipFill>
        <p:spPr>
          <a:xfrm>
            <a:off x="1252440" y="1246311"/>
            <a:ext cx="6639119" cy="3706689"/>
          </a:xfrm>
          <a:prstGeom prst="rect">
            <a:avLst/>
          </a:prstGeom>
        </p:spPr>
      </p:pic>
      <p:sp>
        <p:nvSpPr>
          <p:cNvPr id="4" name="Date Placeholder 3">
            <a:extLst>
              <a:ext uri="{FF2B5EF4-FFF2-40B4-BE49-F238E27FC236}">
                <a16:creationId xmlns:a16="http://schemas.microsoft.com/office/drawing/2014/main" id="{C8B66C0C-23CB-482E-9485-93052CEC3BD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A9D7E06-0E49-423C-A738-54D1D0E0AC3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E757CB3-8FB6-4C77-9795-C88B7DA0AE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3457434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C4C1-1EC9-45D0-9CBE-B5243A3870B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or close Chrome’s developer tools </a:t>
            </a:r>
            <a:endParaRPr lang="en-US" dirty="0"/>
          </a:p>
        </p:txBody>
      </p:sp>
      <p:sp>
        <p:nvSpPr>
          <p:cNvPr id="3" name="Text Placeholder 2">
            <a:extLst>
              <a:ext uri="{FF2B5EF4-FFF2-40B4-BE49-F238E27FC236}">
                <a16:creationId xmlns:a16="http://schemas.microsoft.com/office/drawing/2014/main" id="{932D59C5-4EEF-4A6D-930A-42A09AC096A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press F12 or </a:t>
            </a:r>
            <a:r>
              <a:rPr lang="en-US" sz="2000" spc="-10" dirty="0" err="1">
                <a:effectLst/>
                <a:latin typeface="Times New Roman" panose="02020603050405020304" pitchFamily="18" charset="0"/>
                <a:ea typeface="Times New Roman" panose="02020603050405020304" pitchFamily="18" charset="0"/>
              </a:rPr>
              <a:t>Ctrl+Shift+I</a:t>
            </a:r>
            <a:r>
              <a:rPr lang="en-US" sz="2000" spc="-10" dirty="0">
                <a:effectLst/>
                <a:latin typeface="Times New Roman" panose="02020603050405020304" pitchFamily="18" charset="0"/>
                <a:ea typeface="Times New Roman" panose="02020603050405020304" pitchFamily="18" charset="0"/>
              </a:rPr>
              <a:t>. Or, click on the Menu button in the upper right corner of the browser, and select More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Developer</a:t>
            </a:r>
            <a:r>
              <a:rPr lang="en-US" sz="2000" spc="-10" dirty="0">
                <a:effectLst/>
                <a:latin typeface="Times New Roman" panose="02020603050405020304" pitchFamily="18" charset="0"/>
                <a:ea typeface="Times New Roman" panose="02020603050405020304" pitchFamily="18" charset="0"/>
              </a:rPr>
              <a:t> Tools.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close, click on the X in the upper right corner of the tools panel or press F12.</a:t>
            </a:r>
          </a:p>
          <a:p>
            <a:endParaRPr lang="en-US" dirty="0"/>
          </a:p>
        </p:txBody>
      </p:sp>
      <p:sp>
        <p:nvSpPr>
          <p:cNvPr id="4" name="Date Placeholder 3">
            <a:extLst>
              <a:ext uri="{FF2B5EF4-FFF2-40B4-BE49-F238E27FC236}">
                <a16:creationId xmlns:a16="http://schemas.microsoft.com/office/drawing/2014/main" id="{AC50C599-1C95-46BA-ABB5-9C0728BFE23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827C9FE-87E5-46DB-8A23-FC293287BC4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1C17782-D5C1-4EF3-9B25-28A78F8516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111864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DF63E0-4939-44B0-8814-5025ECE1E0C1}"/>
              </a:ext>
            </a:extLst>
          </p:cNvPr>
          <p:cNvSpPr>
            <a:spLocks noGrp="1"/>
          </p:cNvSpPr>
          <p:nvPr>
            <p:ph type="title"/>
          </p:nvPr>
        </p:nvSpPr>
        <p:spPr/>
        <p:txBody>
          <a:bodyPr/>
          <a:lstStyle/>
          <a:p>
            <a:r>
              <a:rPr lang="en-US" sz="2400" dirty="0">
                <a:effectLst/>
                <a:ea typeface="Times New Roman" panose="02020603050405020304" pitchFamily="18" charset="0"/>
              </a:rPr>
              <a:t>Terms related to web applications</a:t>
            </a:r>
            <a:endParaRPr lang="en-US" dirty="0"/>
          </a:p>
        </p:txBody>
      </p:sp>
      <p:sp>
        <p:nvSpPr>
          <p:cNvPr id="8" name="Text Placeholder 7">
            <a:extLst>
              <a:ext uri="{FF2B5EF4-FFF2-40B4-BE49-F238E27FC236}">
                <a16:creationId xmlns:a16="http://schemas.microsoft.com/office/drawing/2014/main" id="{CABBA1B2-6653-4F08-89B2-CA4E770CD20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web browser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web server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network</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intranet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local area network (LAN)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Internet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wide area network (WAN)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Internet Service Provider (ISP)</a:t>
            </a:r>
          </a:p>
          <a:p>
            <a:endParaRPr lang="en-US" dirty="0"/>
          </a:p>
        </p:txBody>
      </p:sp>
      <p:sp>
        <p:nvSpPr>
          <p:cNvPr id="4" name="Date Placeholder 3">
            <a:extLst>
              <a:ext uri="{FF2B5EF4-FFF2-40B4-BE49-F238E27FC236}">
                <a16:creationId xmlns:a16="http://schemas.microsoft.com/office/drawing/2014/main" id="{F9061A36-B926-4054-8999-39C9A05771E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D056009-1BBB-4074-847E-ADA28A447D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AE4D206-78DB-40EA-8664-88773268C51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683235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9A4F-1A8E-4414-BE22-E3351E9E11A4}"/>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find the JavaScript statement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caused the error</a:t>
            </a:r>
            <a:endParaRPr lang="en-US" dirty="0"/>
          </a:p>
        </p:txBody>
      </p:sp>
      <p:sp>
        <p:nvSpPr>
          <p:cNvPr id="3" name="Text Placeholder 2">
            <a:extLst>
              <a:ext uri="{FF2B5EF4-FFF2-40B4-BE49-F238E27FC236}">
                <a16:creationId xmlns:a16="http://schemas.microsoft.com/office/drawing/2014/main" id="{E38C8C03-47AE-4EAE-AA17-15E768883D1F}"/>
              </a:ext>
            </a:extLst>
          </p:cNvPr>
          <p:cNvSpPr>
            <a:spLocks noGrp="1"/>
          </p:cNvSpPr>
          <p:nvPr>
            <p:ph type="body" sz="quarter" idx="13"/>
          </p:nvPr>
        </p:nvSpPr>
        <p:spPr>
          <a:xfrm>
            <a:off x="838200" y="11430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Open the Console panel by clicking on the Console tab. You should see an error message along with the line of code that caused the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the link to the right of the error message that indicates the line of code. That will open the Sources panel with the portion of JavaScript code that contains the statement displayed and the statement highlighted.</a:t>
            </a:r>
          </a:p>
          <a:p>
            <a:endParaRPr lang="en-US" dirty="0"/>
          </a:p>
        </p:txBody>
      </p:sp>
      <p:sp>
        <p:nvSpPr>
          <p:cNvPr id="4" name="Date Placeholder 3">
            <a:extLst>
              <a:ext uri="{FF2B5EF4-FFF2-40B4-BE49-F238E27FC236}">
                <a16:creationId xmlns:a16="http://schemas.microsoft.com/office/drawing/2014/main" id="{3B555B59-6CF7-4DB4-ABEE-06B91E3B896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5DE690B3-194B-4FBC-9951-D78F2D1BB5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ADD1DA7-9937-42F8-A44C-491E9CF2156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199717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FB0FE0-C3DA-4081-8EE0-A8A933142A04}"/>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Sources panel after the link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Console panel has been clicked</a:t>
            </a:r>
            <a:endParaRPr lang="en-US" dirty="0"/>
          </a:p>
        </p:txBody>
      </p:sp>
      <p:pic>
        <p:nvPicPr>
          <p:cNvPr id="9" name="Content Placeholder 8" descr="Refer to page 39 in textbook">
            <a:extLst>
              <a:ext uri="{FF2B5EF4-FFF2-40B4-BE49-F238E27FC236}">
                <a16:creationId xmlns:a16="http://schemas.microsoft.com/office/drawing/2014/main" id="{B7A34253-3157-4D73-A824-A09EC4069F5B}"/>
              </a:ext>
            </a:extLst>
          </p:cNvPr>
          <p:cNvPicPr>
            <a:picLocks noGrp="1" noChangeAspect="1"/>
          </p:cNvPicPr>
          <p:nvPr>
            <p:ph sz="quarter" idx="13"/>
          </p:nvPr>
        </p:nvPicPr>
        <p:blipFill>
          <a:blip r:embed="rId2"/>
          <a:stretch>
            <a:fillRect/>
          </a:stretch>
        </p:blipFill>
        <p:spPr>
          <a:xfrm>
            <a:off x="1127461" y="1292200"/>
            <a:ext cx="6889077" cy="1755800"/>
          </a:xfrm>
          <a:prstGeom prst="rect">
            <a:avLst/>
          </a:prstGeom>
        </p:spPr>
      </p:pic>
      <p:sp>
        <p:nvSpPr>
          <p:cNvPr id="4" name="Date Placeholder 3">
            <a:extLst>
              <a:ext uri="{FF2B5EF4-FFF2-40B4-BE49-F238E27FC236}">
                <a16:creationId xmlns:a16="http://schemas.microsoft.com/office/drawing/2014/main" id="{6BAC0D6F-D7B2-403F-BFF6-127F22F2D73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4F0FC79-7AC7-47A4-8192-190EF03995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673E8B7-21D5-47FF-BCEC-DC90DA56B8C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3024041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423696-144B-4293-9B6F-4CE02523CCD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for choosing a folder in VS Code</a:t>
            </a:r>
            <a:endParaRPr lang="en-US" dirty="0"/>
          </a:p>
        </p:txBody>
      </p:sp>
      <p:pic>
        <p:nvPicPr>
          <p:cNvPr id="9" name="Content Placeholder 8" descr="Refer to page 41 in textbook">
            <a:extLst>
              <a:ext uri="{FF2B5EF4-FFF2-40B4-BE49-F238E27FC236}">
                <a16:creationId xmlns:a16="http://schemas.microsoft.com/office/drawing/2014/main" id="{0AA794E3-27AB-43DF-9C6C-7B64B72E89F6}"/>
              </a:ext>
            </a:extLst>
          </p:cNvPr>
          <p:cNvPicPr>
            <a:picLocks noGrp="1" noChangeAspect="1"/>
          </p:cNvPicPr>
          <p:nvPr>
            <p:ph sz="quarter" idx="13"/>
          </p:nvPr>
        </p:nvPicPr>
        <p:blipFill>
          <a:blip r:embed="rId2"/>
          <a:stretch>
            <a:fillRect/>
          </a:stretch>
        </p:blipFill>
        <p:spPr>
          <a:xfrm>
            <a:off x="1145751" y="1066800"/>
            <a:ext cx="6852498" cy="4200508"/>
          </a:xfrm>
          <a:prstGeom prst="rect">
            <a:avLst/>
          </a:prstGeom>
        </p:spPr>
      </p:pic>
      <p:sp>
        <p:nvSpPr>
          <p:cNvPr id="4" name="Date Placeholder 3">
            <a:extLst>
              <a:ext uri="{FF2B5EF4-FFF2-40B4-BE49-F238E27FC236}">
                <a16:creationId xmlns:a16="http://schemas.microsoft.com/office/drawing/2014/main" id="{CE3D468E-3B38-481F-A2A2-FDD7D582B21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8A30197-496E-449B-8859-CD45D88FCD1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F6FFB0-5BA9-4BF8-9A44-138883A156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06157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5BC8-942D-4786-BCB6-E7F3FA8EF53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 folder</a:t>
            </a:r>
            <a:endParaRPr lang="en-US" dirty="0"/>
          </a:p>
        </p:txBody>
      </p:sp>
      <p:sp>
        <p:nvSpPr>
          <p:cNvPr id="3" name="Text Placeholder 2">
            <a:extLst>
              <a:ext uri="{FF2B5EF4-FFF2-40B4-BE49-F238E27FC236}">
                <a16:creationId xmlns:a16="http://schemas.microsoft.com/office/drawing/2014/main" id="{32684E09-9C13-4C2E-B39E-22F372263CE0}"/>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Start VS Code and select </a:t>
            </a:r>
            <a:r>
              <a:rPr lang="en-US" sz="2000" dirty="0" err="1">
                <a:effectLst/>
                <a:latin typeface="Times New Roman" panose="02020603050405020304" pitchFamily="18" charset="0"/>
                <a:ea typeface="Times New Roman" panose="02020603050405020304" pitchFamily="18" charset="0"/>
              </a:rPr>
              <a:t>File</a:t>
            </a:r>
            <a:r>
              <a:rPr lang="en-US" sz="200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err="1">
                <a:effectLst/>
                <a:latin typeface="Times New Roman" panose="02020603050405020304" pitchFamily="18" charset="0"/>
                <a:ea typeface="Times New Roman" panose="02020603050405020304" pitchFamily="18" charset="0"/>
              </a:rPr>
              <a:t>Open</a:t>
            </a:r>
            <a:r>
              <a:rPr lang="en-US" sz="2000" dirty="0">
                <a:effectLst/>
                <a:latin typeface="Times New Roman" panose="02020603050405020304" pitchFamily="18" charset="0"/>
                <a:ea typeface="Times New Roman" panose="02020603050405020304" pitchFamily="18" charset="0"/>
              </a:rPr>
              <a:t> Folder from the menu system.</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Use the resulting dialog to select the folder that contains the files you want to work with and then click Select Folder.</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close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Close</a:t>
            </a:r>
            <a:r>
              <a:rPr lang="en-US" sz="2000" spc="-10" dirty="0">
                <a:effectLst/>
                <a:latin typeface="Times New Roman" panose="02020603050405020304" pitchFamily="18" charset="0"/>
                <a:ea typeface="Times New Roman" panose="02020603050405020304" pitchFamily="18" charset="0"/>
              </a:rPr>
              <a:t> Folder from the menu system.</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folder that contains the folders</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all of the book applications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javascript_jquery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book_apps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274320" indent="0">
              <a:spcBef>
                <a:spcPts val="0"/>
              </a:spcBef>
              <a:spcAft>
                <a:spcPts val="600"/>
              </a:spcAft>
            </a:pPr>
            <a:r>
              <a:rPr lang="en-US" sz="2000" spc="-10" dirty="0">
                <a:effectLst/>
                <a:latin typeface="Times New Roman" panose="02020603050405020304" pitchFamily="18" charset="0"/>
                <a:ea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00ABDD16-DDFA-4A9A-BD36-B6916DA2212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27C667E-5FE7-4096-BD1D-8A3EAB3AB39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D751407-FAF9-4E14-90E7-61ADE8980C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701406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C669-EA84-432F-AFBE-5A54DC1E920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rename, or delete a folder</a:t>
            </a:r>
            <a:endParaRPr lang="en-US" dirty="0"/>
          </a:p>
        </p:txBody>
      </p:sp>
      <p:sp>
        <p:nvSpPr>
          <p:cNvPr id="3" name="Text Placeholder 2">
            <a:extLst>
              <a:ext uri="{FF2B5EF4-FFF2-40B4-BE49-F238E27FC236}">
                <a16:creationId xmlns:a16="http://schemas.microsoft.com/office/drawing/2014/main" id="{BEE99E57-008E-4A1C-B0BA-0107DFF6390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 folder to the main folder, point to the name of the folder in the Explorer window and click the New Folder icon that’s displayed to its right. Then, enter a name for the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other folders, right-click on a folder in the Explorer window and select New Folder. Then, enter a name for the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rename a folder, right-click on it and select Rename. Then, edit the name.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delete a folder, right-click on it and select Delete.</a:t>
            </a:r>
          </a:p>
          <a:p>
            <a:endParaRPr lang="en-US" dirty="0"/>
          </a:p>
        </p:txBody>
      </p:sp>
      <p:sp>
        <p:nvSpPr>
          <p:cNvPr id="4" name="Date Placeholder 3">
            <a:extLst>
              <a:ext uri="{FF2B5EF4-FFF2-40B4-BE49-F238E27FC236}">
                <a16:creationId xmlns:a16="http://schemas.microsoft.com/office/drawing/2014/main" id="{00B1970D-AA44-43EF-A27A-A4509166B1D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663C903-6202-4FD0-8D39-9FA92E17244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6F0C88-D17D-4D0A-A7C6-161A65AC92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4015568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327D50-CCBD-4F24-A81F-A55CFEE22FF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VS Code with files in Standard and Preview mode</a:t>
            </a:r>
            <a:endParaRPr lang="en-US" dirty="0"/>
          </a:p>
        </p:txBody>
      </p:sp>
      <p:pic>
        <p:nvPicPr>
          <p:cNvPr id="9" name="Content Placeholder 8" descr="Refer to page 43 in textbook">
            <a:extLst>
              <a:ext uri="{FF2B5EF4-FFF2-40B4-BE49-F238E27FC236}">
                <a16:creationId xmlns:a16="http://schemas.microsoft.com/office/drawing/2014/main" id="{CAF85A33-9981-4113-9077-D5E7EBF08B34}"/>
              </a:ext>
            </a:extLst>
          </p:cNvPr>
          <p:cNvPicPr>
            <a:picLocks noGrp="1" noChangeAspect="1"/>
          </p:cNvPicPr>
          <p:nvPr>
            <p:ph sz="quarter" idx="13"/>
          </p:nvPr>
        </p:nvPicPr>
        <p:blipFill>
          <a:blip r:embed="rId2"/>
          <a:stretch>
            <a:fillRect/>
          </a:stretch>
        </p:blipFill>
        <p:spPr>
          <a:xfrm>
            <a:off x="1230775" y="1066800"/>
            <a:ext cx="7041490" cy="4346825"/>
          </a:xfrm>
          <a:prstGeom prst="rect">
            <a:avLst/>
          </a:prstGeom>
        </p:spPr>
      </p:pic>
      <p:sp>
        <p:nvSpPr>
          <p:cNvPr id="4" name="Date Placeholder 3">
            <a:extLst>
              <a:ext uri="{FF2B5EF4-FFF2-40B4-BE49-F238E27FC236}">
                <a16:creationId xmlns:a16="http://schemas.microsoft.com/office/drawing/2014/main" id="{F09D7736-F403-4347-9EA3-2E4D173BFA7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4E03278-D096-42DA-90FB-C054F80CC82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2F44EA-ECF1-43E5-BC9C-A830C1174F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1410467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0021-9C5E-4368-8263-C5E1AE3401F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preview or open a file</a:t>
            </a:r>
            <a:endParaRPr lang="en-US" dirty="0"/>
          </a:p>
        </p:txBody>
      </p:sp>
      <p:sp>
        <p:nvSpPr>
          <p:cNvPr id="3" name="Text Placeholder 2">
            <a:extLst>
              <a:ext uri="{FF2B5EF4-FFF2-40B4-BE49-F238E27FC236}">
                <a16:creationId xmlns:a16="http://schemas.microsoft.com/office/drawing/2014/main" id="{CCC0669C-34B8-41DC-BB9B-8349C512CEC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 file, double-click on it in the Explorer window. This displays the file in a tab in the editor with the name of the file in normal font style, indicating that you are in Standard Mode.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preview a file, click on it in the Explorer window. This displays the file in a tab in the editor with the name of the file in italics, indicating that you are in Preview Mode. If you open or preview another file, VS Code reuses the tab.</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file that’s already open, click on its tab or select it from the Open Editors list at the top of the Explorer window.</a:t>
            </a:r>
          </a:p>
          <a:p>
            <a:endParaRPr lang="en-US" dirty="0"/>
          </a:p>
        </p:txBody>
      </p:sp>
      <p:sp>
        <p:nvSpPr>
          <p:cNvPr id="4" name="Date Placeholder 3">
            <a:extLst>
              <a:ext uri="{FF2B5EF4-FFF2-40B4-BE49-F238E27FC236}">
                <a16:creationId xmlns:a16="http://schemas.microsoft.com/office/drawing/2014/main" id="{D60A3E17-1F15-48C9-A388-523B0B76C50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A6532EF-969D-400D-99B6-8E1C01AF2C4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8AC6757-CA2A-468B-9833-887E7794AC0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1474731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086D-CEA9-4700-98C3-C55DC6E9580D}"/>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close or save a file</a:t>
            </a:r>
            <a:endParaRPr lang="en-US" dirty="0"/>
          </a:p>
        </p:txBody>
      </p:sp>
      <p:sp>
        <p:nvSpPr>
          <p:cNvPr id="3" name="Text Placeholder 2">
            <a:extLst>
              <a:ext uri="{FF2B5EF4-FFF2-40B4-BE49-F238E27FC236}">
                <a16:creationId xmlns:a16="http://schemas.microsoft.com/office/drawing/2014/main" id="{9ABBB5D4-0A7D-4450-8ECE-E15EF8E7AAE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close a file, click the X in the upper right corner of the tab for the file, click the X to the left of the file name in the Open Editors list, or 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Close</a:t>
            </a:r>
            <a:r>
              <a:rPr lang="en-US" sz="2000" spc="-10" dirty="0">
                <a:effectLst/>
                <a:latin typeface="Times New Roman" panose="02020603050405020304" pitchFamily="18" charset="0"/>
                <a:ea typeface="Times New Roman" panose="02020603050405020304" pitchFamily="18" charset="0"/>
              </a:rPr>
              <a:t> Editor.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close a file with changes, you’ll be asked if you want to save the changes.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want to saves changes without closing a file, 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Save</a:t>
            </a:r>
            <a:r>
              <a:rPr lang="en-US" sz="2000" spc="-10" dirty="0">
                <a:effectLst/>
                <a:latin typeface="Times New Roman" panose="02020603050405020304" pitchFamily="18" charset="0"/>
                <a:ea typeface="Times New Roman" panose="02020603050405020304" pitchFamily="18" charset="0"/>
              </a:rPr>
              <a:t>. To save changes to more than one file, 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Save</a:t>
            </a:r>
            <a:r>
              <a:rPr lang="en-US" sz="2000" spc="-10" dirty="0">
                <a:effectLst/>
                <a:latin typeface="Times New Roman" panose="02020603050405020304" pitchFamily="18" charset="0"/>
                <a:ea typeface="Times New Roman" panose="02020603050405020304" pitchFamily="18" charset="0"/>
              </a:rPr>
              <a:t> All.</a:t>
            </a:r>
          </a:p>
          <a:p>
            <a:endParaRPr lang="en-US" dirty="0"/>
          </a:p>
        </p:txBody>
      </p:sp>
      <p:sp>
        <p:nvSpPr>
          <p:cNvPr id="4" name="Date Placeholder 3">
            <a:extLst>
              <a:ext uri="{FF2B5EF4-FFF2-40B4-BE49-F238E27FC236}">
                <a16:creationId xmlns:a16="http://schemas.microsoft.com/office/drawing/2014/main" id="{EED02234-15E5-4F04-B795-7FBEDC85FE7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FD3D066-49E9-49F3-9C2F-20C0559CC29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4C0381-7718-49AD-A9D5-9ACB8BFFBE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4253721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EE0E-E11C-4E0F-92AA-C56AD134B06C}"/>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rename, or delete a file</a:t>
            </a:r>
            <a:endParaRPr lang="en-US" dirty="0"/>
          </a:p>
        </p:txBody>
      </p:sp>
      <p:sp>
        <p:nvSpPr>
          <p:cNvPr id="3" name="Text Placeholder 2">
            <a:extLst>
              <a:ext uri="{FF2B5EF4-FFF2-40B4-BE49-F238E27FC236}">
                <a16:creationId xmlns:a16="http://schemas.microsoft.com/office/drawing/2014/main" id="{38EE28C8-6AE2-41A3-8D30-DC596050B45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 file, you use the same skills as you do for adding a folder except that you click the New File icon or select New File. When you name the file, be sure to include an extension.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VS Code doesn’t generate any starting code for new files. As a result, you must enter all code for the file yourself or use similar code from another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rename or delete a file, you use the same skills as you do for renaming or deleting a folder.</a:t>
            </a:r>
          </a:p>
          <a:p>
            <a:endParaRPr lang="en-US" dirty="0"/>
          </a:p>
        </p:txBody>
      </p:sp>
      <p:sp>
        <p:nvSpPr>
          <p:cNvPr id="4" name="Date Placeholder 3">
            <a:extLst>
              <a:ext uri="{FF2B5EF4-FFF2-40B4-BE49-F238E27FC236}">
                <a16:creationId xmlns:a16="http://schemas.microsoft.com/office/drawing/2014/main" id="{C49D4579-8CE9-4F80-8BFC-2ADD185FBAE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E588ED3A-422D-4448-8434-1C11A423071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6244C9-2CF6-401A-B06A-03B1FFB470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515486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80A70-59E6-4B24-87B2-397C3B67DFD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for selecting a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or method of an object</a:t>
            </a:r>
            <a:endParaRPr lang="en-US" dirty="0"/>
          </a:p>
        </p:txBody>
      </p:sp>
      <p:pic>
        <p:nvPicPr>
          <p:cNvPr id="9" name="Content Placeholder 8" descr="Refer to page 45 in textbook">
            <a:extLst>
              <a:ext uri="{FF2B5EF4-FFF2-40B4-BE49-F238E27FC236}">
                <a16:creationId xmlns:a16="http://schemas.microsoft.com/office/drawing/2014/main" id="{EC8FC94C-3923-4D16-8CB7-BCA146722BAE}"/>
              </a:ext>
            </a:extLst>
          </p:cNvPr>
          <p:cNvPicPr>
            <a:picLocks noGrp="1" noChangeAspect="1"/>
          </p:cNvPicPr>
          <p:nvPr>
            <p:ph sz="quarter" idx="13"/>
          </p:nvPr>
        </p:nvPicPr>
        <p:blipFill>
          <a:blip r:embed="rId2"/>
          <a:stretch>
            <a:fillRect/>
          </a:stretch>
        </p:blipFill>
        <p:spPr>
          <a:xfrm>
            <a:off x="1239924" y="1247008"/>
            <a:ext cx="7065876" cy="2780017"/>
          </a:xfrm>
          <a:prstGeom prst="rect">
            <a:avLst/>
          </a:prstGeom>
        </p:spPr>
      </p:pic>
      <p:sp>
        <p:nvSpPr>
          <p:cNvPr id="4" name="Date Placeholder 3">
            <a:extLst>
              <a:ext uri="{FF2B5EF4-FFF2-40B4-BE49-F238E27FC236}">
                <a16:creationId xmlns:a16="http://schemas.microsoft.com/office/drawing/2014/main" id="{A620C8E7-2221-441E-933A-FCC6EA25561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0A450F5-50CB-449B-9914-52B43E1736D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8A539B8-06F1-4586-A157-9BB4439BF9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109045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0ECDE8-ED5B-4F41-81ED-6EF62322A9B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web server processes a static web page</a:t>
            </a:r>
            <a:endParaRPr lang="en-US" dirty="0"/>
          </a:p>
        </p:txBody>
      </p:sp>
      <p:pic>
        <p:nvPicPr>
          <p:cNvPr id="11" name="Content Placeholder 10" descr="Refer to page 7 in textbook">
            <a:extLst>
              <a:ext uri="{FF2B5EF4-FFF2-40B4-BE49-F238E27FC236}">
                <a16:creationId xmlns:a16="http://schemas.microsoft.com/office/drawing/2014/main" id="{A5392E4C-21E9-4922-BAF8-F61818B2300A}"/>
              </a:ext>
            </a:extLst>
          </p:cNvPr>
          <p:cNvPicPr>
            <a:picLocks noGrp="1" noChangeAspect="1"/>
          </p:cNvPicPr>
          <p:nvPr>
            <p:ph sz="quarter" idx="13"/>
          </p:nvPr>
        </p:nvPicPr>
        <p:blipFill>
          <a:blip r:embed="rId2"/>
          <a:stretch>
            <a:fillRect/>
          </a:stretch>
        </p:blipFill>
        <p:spPr>
          <a:xfrm>
            <a:off x="1304102" y="1167649"/>
            <a:ext cx="5096698" cy="1963082"/>
          </a:xfrm>
          <a:prstGeom prst="rect">
            <a:avLst/>
          </a:prstGeom>
        </p:spPr>
      </p:pic>
      <p:sp>
        <p:nvSpPr>
          <p:cNvPr id="9" name="Text Placeholder 8">
            <a:extLst>
              <a:ext uri="{FF2B5EF4-FFF2-40B4-BE49-F238E27FC236}">
                <a16:creationId xmlns:a16="http://schemas.microsoft.com/office/drawing/2014/main" id="{D801C3CB-5659-448A-9921-05E16CB43CE7}"/>
              </a:ext>
            </a:extLst>
          </p:cNvPr>
          <p:cNvSpPr>
            <a:spLocks noGrp="1"/>
          </p:cNvSpPr>
          <p:nvPr>
            <p:ph type="body" sz="quarter" idx="15"/>
          </p:nvPr>
        </p:nvSpPr>
        <p:spPr>
          <a:xfrm>
            <a:off x="838200" y="3352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static web pages</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Hypertext Markup Language (HTML)</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static web page</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HTTP request</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HTTP response</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rendering a page</a:t>
            </a:r>
          </a:p>
          <a:p>
            <a:endParaRPr lang="en-US" dirty="0"/>
          </a:p>
        </p:txBody>
      </p:sp>
      <p:sp>
        <p:nvSpPr>
          <p:cNvPr id="4" name="Date Placeholder 3">
            <a:extLst>
              <a:ext uri="{FF2B5EF4-FFF2-40B4-BE49-F238E27FC236}">
                <a16:creationId xmlns:a16="http://schemas.microsoft.com/office/drawing/2014/main" id="{6CFF8832-0538-4271-8E5C-EF5BED0DDBE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E3273A3-1A5C-4B98-93F2-CF056E250C2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6BAF1C8-2254-46BA-921F-477044218B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6687575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AE82-36A5-4BD2-AE04-4E63AA55F88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IntelliSense feature</a:t>
            </a:r>
            <a:endParaRPr lang="en-US" dirty="0"/>
          </a:p>
        </p:txBody>
      </p:sp>
      <p:sp>
        <p:nvSpPr>
          <p:cNvPr id="3" name="Text Placeholder 2">
            <a:extLst>
              <a:ext uri="{FF2B5EF4-FFF2-40B4-BE49-F238E27FC236}">
                <a16:creationId xmlns:a16="http://schemas.microsoft.com/office/drawing/2014/main" id="{9110D4FB-C5D8-4D27-8B46-40086607FCA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IntelliSense displays completion lists for things like keywords, variables, properties, methods, and functions as you type so you can enter them correctly.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insert an item from a completion list, click on it or highlight it and then press the Tab or Enter key.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enter an opening parenthesis or brace, the closing parenthesis or brace is added automatically.</a:t>
            </a:r>
          </a:p>
          <a:p>
            <a:endParaRPr lang="en-US" dirty="0"/>
          </a:p>
        </p:txBody>
      </p:sp>
      <p:sp>
        <p:nvSpPr>
          <p:cNvPr id="4" name="Date Placeholder 3">
            <a:extLst>
              <a:ext uri="{FF2B5EF4-FFF2-40B4-BE49-F238E27FC236}">
                <a16:creationId xmlns:a16="http://schemas.microsoft.com/office/drawing/2014/main" id="{50E3DE09-9FB5-42E3-87D7-5D4A6952650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384999DE-4A85-4B5D-B1C2-ACFB618B1D0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7C8C873-195B-4446-A725-F920FEE9817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395440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756728-59EB-45C2-B112-2AB85E1D3D2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Problems window with an error displayed</a:t>
            </a:r>
            <a:endParaRPr lang="en-US" dirty="0"/>
          </a:p>
        </p:txBody>
      </p:sp>
      <p:pic>
        <p:nvPicPr>
          <p:cNvPr id="9" name="Content Placeholder 8" descr="Refer to page 45 in textbook">
            <a:extLst>
              <a:ext uri="{FF2B5EF4-FFF2-40B4-BE49-F238E27FC236}">
                <a16:creationId xmlns:a16="http://schemas.microsoft.com/office/drawing/2014/main" id="{7C674661-4860-488F-8870-18EC94963956}"/>
              </a:ext>
            </a:extLst>
          </p:cNvPr>
          <p:cNvPicPr>
            <a:picLocks noGrp="1" noChangeAspect="1"/>
          </p:cNvPicPr>
          <p:nvPr>
            <p:ph sz="quarter" idx="13"/>
          </p:nvPr>
        </p:nvPicPr>
        <p:blipFill>
          <a:blip r:embed="rId2"/>
          <a:stretch>
            <a:fillRect/>
          </a:stretch>
        </p:blipFill>
        <p:spPr>
          <a:xfrm>
            <a:off x="1236895" y="1066800"/>
            <a:ext cx="6840305" cy="2591025"/>
          </a:xfrm>
          <a:prstGeom prst="rect">
            <a:avLst/>
          </a:prstGeom>
        </p:spPr>
      </p:pic>
      <p:sp>
        <p:nvSpPr>
          <p:cNvPr id="4" name="Date Placeholder 3">
            <a:extLst>
              <a:ext uri="{FF2B5EF4-FFF2-40B4-BE49-F238E27FC236}">
                <a16:creationId xmlns:a16="http://schemas.microsoft.com/office/drawing/2014/main" id="{6EAB38C5-CBB1-4F42-80CC-3B5BC9EC424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0564E7F-7271-4FA1-8139-C6C3059ECFE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467774-E86B-4C72-8F46-053D000540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2245166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120E-57F7-4757-A62C-144E168DB6F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identify the errors marked by VS Code</a:t>
            </a:r>
            <a:endParaRPr lang="en-US" dirty="0"/>
          </a:p>
        </p:txBody>
      </p:sp>
      <p:sp>
        <p:nvSpPr>
          <p:cNvPr id="3" name="Text Placeholder 2">
            <a:extLst>
              <a:ext uri="{FF2B5EF4-FFF2-40B4-BE49-F238E27FC236}">
                <a16:creationId xmlns:a16="http://schemas.microsoft.com/office/drawing/2014/main" id="{37B84884-F363-49BC-9D29-06157609CD5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VS Code detects a syntax error, it underlines it with a red wavy line.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get the description for an error, hover the mouse over the red wavy line.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see all the errors in a file, you can display the Problems window (</a:t>
            </a:r>
            <a:r>
              <a:rPr lang="en-US" sz="2000" spc="-10" dirty="0" err="1">
                <a:effectLst/>
                <a:latin typeface="Times New Roman" panose="02020603050405020304" pitchFamily="18" charset="0"/>
                <a:ea typeface="Times New Roman" panose="02020603050405020304" pitchFamily="18" charset="0"/>
              </a:rPr>
              <a:t>View</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Problems</a:t>
            </a:r>
            <a:r>
              <a:rPr lang="en-US" sz="2000" spc="-10" dirty="0">
                <a:effectLst/>
                <a:latin typeface="Times New Roman" panose="02020603050405020304" pitchFamily="18" charset="0"/>
                <a:ea typeface="Times New Roman" panose="02020603050405020304" pitchFamily="18" charset="0"/>
              </a:rPr>
              <a:t>). Then, you can click on an error to take you to it in the file.</a:t>
            </a:r>
          </a:p>
          <a:p>
            <a:endParaRPr lang="en-US" dirty="0"/>
          </a:p>
        </p:txBody>
      </p:sp>
      <p:sp>
        <p:nvSpPr>
          <p:cNvPr id="4" name="Date Placeholder 3">
            <a:extLst>
              <a:ext uri="{FF2B5EF4-FFF2-40B4-BE49-F238E27FC236}">
                <a16:creationId xmlns:a16="http://schemas.microsoft.com/office/drawing/2014/main" id="{079D18D0-0663-4F72-B24F-D534DB6BA6C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4F3172A-0546-498C-B1CC-76985DCC09F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92C651C-7B6F-41EC-AD86-2355D2FFA9F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473756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EBB3CA-A6FE-4C48-B711-64FC2E8092E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Installing the Open in Browser extension</a:t>
            </a:r>
            <a:endParaRPr lang="en-US" dirty="0"/>
          </a:p>
        </p:txBody>
      </p:sp>
      <p:pic>
        <p:nvPicPr>
          <p:cNvPr id="9" name="Content Placeholder 8" descr="Refer to page 47 in textbook">
            <a:extLst>
              <a:ext uri="{FF2B5EF4-FFF2-40B4-BE49-F238E27FC236}">
                <a16:creationId xmlns:a16="http://schemas.microsoft.com/office/drawing/2014/main" id="{867A138D-F698-498B-9353-9107D9E211DD}"/>
              </a:ext>
            </a:extLst>
          </p:cNvPr>
          <p:cNvPicPr>
            <a:picLocks noGrp="1" noChangeAspect="1"/>
          </p:cNvPicPr>
          <p:nvPr>
            <p:ph sz="quarter" idx="13"/>
          </p:nvPr>
        </p:nvPicPr>
        <p:blipFill>
          <a:blip r:embed="rId2"/>
          <a:stretch>
            <a:fillRect/>
          </a:stretch>
        </p:blipFill>
        <p:spPr>
          <a:xfrm>
            <a:off x="1239937" y="1160920"/>
            <a:ext cx="6913463" cy="4249280"/>
          </a:xfrm>
          <a:prstGeom prst="rect">
            <a:avLst/>
          </a:prstGeom>
        </p:spPr>
      </p:pic>
      <p:sp>
        <p:nvSpPr>
          <p:cNvPr id="4" name="Date Placeholder 3">
            <a:extLst>
              <a:ext uri="{FF2B5EF4-FFF2-40B4-BE49-F238E27FC236}">
                <a16:creationId xmlns:a16="http://schemas.microsoft.com/office/drawing/2014/main" id="{C9084FE0-62D3-486D-B331-3DC975ED814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77AB12A-A7CB-45AD-8C74-F53FD5522D7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E1F4F99-A487-49B1-888B-CEBB6FDD32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63</a:t>
            </a:fld>
            <a:endParaRPr lang="en-US" dirty="0">
              <a:solidFill>
                <a:schemeClr val="bg1"/>
              </a:solidFill>
            </a:endParaRPr>
          </a:p>
        </p:txBody>
      </p:sp>
    </p:spTree>
    <p:extLst>
      <p:ext uri="{BB962C8B-B14F-4D97-AF65-F5344CB8AC3E}">
        <p14:creationId xmlns:p14="http://schemas.microsoft.com/office/powerpoint/2010/main" val="4067147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6D8B-F2F8-4E9F-9AEC-66BD85EB690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install the Open in Browser extension</a:t>
            </a:r>
            <a:endParaRPr lang="en-US" dirty="0"/>
          </a:p>
        </p:txBody>
      </p:sp>
      <p:sp>
        <p:nvSpPr>
          <p:cNvPr id="3" name="Text Placeholder 2">
            <a:extLst>
              <a:ext uri="{FF2B5EF4-FFF2-40B4-BE49-F238E27FC236}">
                <a16:creationId xmlns:a16="http://schemas.microsoft.com/office/drawing/2014/main" id="{76B98E0D-E01E-451F-AF22-E871F11B1F4C}"/>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the Extensions icon in the left sidebar.</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Enter “open in browser” in the text box at the top of the Extensions window to filter the available extensions.</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the Install button for the Open in Browser extension from </a:t>
            </a:r>
            <a:r>
              <a:rPr lang="en-US" sz="2000" dirty="0" err="1">
                <a:effectLst/>
                <a:latin typeface="Times New Roman" panose="02020603050405020304" pitchFamily="18" charset="0"/>
                <a:ea typeface="Times New Roman" panose="02020603050405020304" pitchFamily="18" charset="0"/>
              </a:rPr>
              <a:t>TechER</a:t>
            </a:r>
            <a:r>
              <a:rPr lang="en-US" sz="2000" dirty="0">
                <a:effectLst/>
                <a:latin typeface="Times New Roman" panose="02020603050405020304" pitchFamily="18" charset="0"/>
                <a:ea typeface="Times New Roman" panose="02020603050405020304" pitchFamily="18" charset="0"/>
              </a:rPr>
              <a:t>. Or, click on the extension to display information about it a tab, and then click the Install button in the tab.</a:t>
            </a:r>
          </a:p>
          <a:p>
            <a:endParaRPr lang="en-US" dirty="0"/>
          </a:p>
        </p:txBody>
      </p:sp>
      <p:sp>
        <p:nvSpPr>
          <p:cNvPr id="4" name="Date Placeholder 3">
            <a:extLst>
              <a:ext uri="{FF2B5EF4-FFF2-40B4-BE49-F238E27FC236}">
                <a16:creationId xmlns:a16="http://schemas.microsoft.com/office/drawing/2014/main" id="{D8A33A40-81DA-4217-8106-24051535FAB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A9EE62C-FF4F-4616-A439-0D89C0D3C08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5F47EBA-75E5-406B-AE7C-191CF9933A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64</a:t>
            </a:fld>
            <a:endParaRPr lang="en-US" dirty="0">
              <a:solidFill>
                <a:schemeClr val="bg1"/>
              </a:solidFill>
            </a:endParaRPr>
          </a:p>
        </p:txBody>
      </p:sp>
    </p:spTree>
    <p:extLst>
      <p:ext uri="{BB962C8B-B14F-4D97-AF65-F5344CB8AC3E}">
        <p14:creationId xmlns:p14="http://schemas.microsoft.com/office/powerpoint/2010/main" val="4032791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A12DB1-2886-4202-8711-EA0EB9B3D1A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an HTML 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the Open in Browser extension</a:t>
            </a:r>
            <a:endParaRPr lang="en-US" dirty="0"/>
          </a:p>
        </p:txBody>
      </p:sp>
      <p:pic>
        <p:nvPicPr>
          <p:cNvPr id="9" name="Content Placeholder 8" descr="Refer to page 49 in textbook">
            <a:extLst>
              <a:ext uri="{FF2B5EF4-FFF2-40B4-BE49-F238E27FC236}">
                <a16:creationId xmlns:a16="http://schemas.microsoft.com/office/drawing/2014/main" id="{548B01E0-26C4-4F34-8B36-9A4739AA0C32}"/>
              </a:ext>
            </a:extLst>
          </p:cNvPr>
          <p:cNvPicPr>
            <a:picLocks noGrp="1" noChangeAspect="1"/>
          </p:cNvPicPr>
          <p:nvPr>
            <p:ph sz="quarter" idx="13"/>
          </p:nvPr>
        </p:nvPicPr>
        <p:blipFill>
          <a:blip r:embed="rId2"/>
          <a:stretch>
            <a:fillRect/>
          </a:stretch>
        </p:blipFill>
        <p:spPr>
          <a:xfrm>
            <a:off x="1246033" y="1295400"/>
            <a:ext cx="6907367" cy="3255546"/>
          </a:xfrm>
          <a:prstGeom prst="rect">
            <a:avLst/>
          </a:prstGeom>
        </p:spPr>
      </p:pic>
      <p:sp>
        <p:nvSpPr>
          <p:cNvPr id="4" name="Date Placeholder 3">
            <a:extLst>
              <a:ext uri="{FF2B5EF4-FFF2-40B4-BE49-F238E27FC236}">
                <a16:creationId xmlns:a16="http://schemas.microsoft.com/office/drawing/2014/main" id="{B3EC963E-4FE9-48ED-BA1C-8779776800C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D7F88FF-7D72-44A2-BB5F-B9D84BE39EC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C5C4994-DA17-4B31-BB2B-9C5C0C845B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65</a:t>
            </a:fld>
            <a:endParaRPr lang="en-US" dirty="0">
              <a:solidFill>
                <a:schemeClr val="bg1"/>
              </a:solidFill>
            </a:endParaRPr>
          </a:p>
        </p:txBody>
      </p:sp>
    </p:spTree>
    <p:extLst>
      <p:ext uri="{BB962C8B-B14F-4D97-AF65-F5344CB8AC3E}">
        <p14:creationId xmlns:p14="http://schemas.microsoft.com/office/powerpoint/2010/main" val="747768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5BEEEE-41B2-4C6C-9295-02254EE5B86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Chrome</a:t>
            </a:r>
            <a:endParaRPr lang="en-US" dirty="0"/>
          </a:p>
        </p:txBody>
      </p:sp>
      <p:pic>
        <p:nvPicPr>
          <p:cNvPr id="9" name="Content Placeholder 8" descr="Refer to page 49 in textbook">
            <a:extLst>
              <a:ext uri="{FF2B5EF4-FFF2-40B4-BE49-F238E27FC236}">
                <a16:creationId xmlns:a16="http://schemas.microsoft.com/office/drawing/2014/main" id="{CB27FE91-CACF-4309-9BD6-9D36821A6E51}"/>
              </a:ext>
            </a:extLst>
          </p:cNvPr>
          <p:cNvPicPr>
            <a:picLocks noGrp="1" noChangeAspect="1"/>
          </p:cNvPicPr>
          <p:nvPr>
            <p:ph sz="quarter" idx="13"/>
          </p:nvPr>
        </p:nvPicPr>
        <p:blipFill>
          <a:blip r:embed="rId2"/>
          <a:stretch>
            <a:fillRect/>
          </a:stretch>
        </p:blipFill>
        <p:spPr>
          <a:xfrm>
            <a:off x="1300995" y="1120217"/>
            <a:ext cx="5785605" cy="2883658"/>
          </a:xfrm>
          <a:prstGeom prst="rect">
            <a:avLst/>
          </a:prstGeom>
        </p:spPr>
      </p:pic>
      <p:sp>
        <p:nvSpPr>
          <p:cNvPr id="4" name="Date Placeholder 3">
            <a:extLst>
              <a:ext uri="{FF2B5EF4-FFF2-40B4-BE49-F238E27FC236}">
                <a16:creationId xmlns:a16="http://schemas.microsoft.com/office/drawing/2014/main" id="{24646986-6E45-4ECF-BF47-DA1FD8E04BA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0E5543D-7426-4E82-A20C-015CC40A115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8222BE1-BA2D-4A14-83DF-F9BD8817F4C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66</a:t>
            </a:fld>
            <a:endParaRPr lang="en-US" dirty="0">
              <a:solidFill>
                <a:schemeClr val="bg1"/>
              </a:solidFill>
            </a:endParaRPr>
          </a:p>
        </p:txBody>
      </p:sp>
    </p:spTree>
    <p:extLst>
      <p:ext uri="{BB962C8B-B14F-4D97-AF65-F5344CB8AC3E}">
        <p14:creationId xmlns:p14="http://schemas.microsoft.com/office/powerpoint/2010/main" val="2468510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9D1B-E264-4910-9F92-056BC3DC4B5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an HTML file in a browser</a:t>
            </a:r>
            <a:endParaRPr lang="en-US" dirty="0"/>
          </a:p>
        </p:txBody>
      </p:sp>
      <p:sp>
        <p:nvSpPr>
          <p:cNvPr id="3" name="Text Placeholder 2">
            <a:extLst>
              <a:ext uri="{FF2B5EF4-FFF2-40B4-BE49-F238E27FC236}">
                <a16:creationId xmlns:a16="http://schemas.microsoft.com/office/drawing/2014/main" id="{56A60210-EE5B-4520-8EEC-D394C739BCA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HTML file using the Open in Browser extension, right-click on the file in the Explorer window and select Open in Default </a:t>
            </a:r>
            <a:r>
              <a:rPr lang="en-US" sz="2000" spc="-10" dirty="0" err="1">
                <a:effectLst/>
                <a:latin typeface="Times New Roman" panose="02020603050405020304" pitchFamily="18" charset="0"/>
                <a:ea typeface="Times New Roman" panose="02020603050405020304" pitchFamily="18" charset="0"/>
              </a:rPr>
              <a:t>Browset</a:t>
            </a:r>
            <a:r>
              <a:rPr lang="en-US" sz="2000" spc="-10" dirty="0">
                <a:effectLst/>
                <a:latin typeface="Times New Roman" panose="02020603050405020304" pitchFamily="18" charset="0"/>
                <a:ea typeface="Times New Roman" panose="02020603050405020304" pitchFamily="18" charset="0"/>
              </a:rPr>
              <a:t> to open the file in your default browser.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HTML file in a browser other than the default, right-click on the file, select Open In Other Browsers, and then select the browser you want to use.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HTML file without using the Open in Browser extension, right-click on the file and select Reveal in File Explorer (Windows) to display it in File Explorer or Reveal in Finder (macOS) to display it in Finder. Then, you can double-click the file to open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Every time you open an HTML file from VS Code, another browser instance or browser tab is opened. Another alternative is to save the corrected files in VS Code, switch to the browser, and click its Reload or Refresh button.</a:t>
            </a:r>
          </a:p>
          <a:p>
            <a:endParaRPr lang="en-US" dirty="0"/>
          </a:p>
        </p:txBody>
      </p:sp>
      <p:sp>
        <p:nvSpPr>
          <p:cNvPr id="4" name="Date Placeholder 3">
            <a:extLst>
              <a:ext uri="{FF2B5EF4-FFF2-40B4-BE49-F238E27FC236}">
                <a16:creationId xmlns:a16="http://schemas.microsoft.com/office/drawing/2014/main" id="{82D1A89C-20E6-4E5A-B4E2-D104DCCACFA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D6137C2-F711-42DA-A998-CEF64512D82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6515B2D-8D95-467B-B4ED-9F2BEB2C62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67</a:t>
            </a:fld>
            <a:endParaRPr lang="en-US" dirty="0">
              <a:solidFill>
                <a:schemeClr val="bg1"/>
              </a:solidFill>
            </a:endParaRPr>
          </a:p>
        </p:txBody>
      </p:sp>
    </p:spTree>
    <p:extLst>
      <p:ext uri="{BB962C8B-B14F-4D97-AF65-F5344CB8AC3E}">
        <p14:creationId xmlns:p14="http://schemas.microsoft.com/office/powerpoint/2010/main" val="236154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127F88-BDDA-4FE2-8DFD-8585C6491B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dynamic web page at amazon.com</a:t>
            </a:r>
            <a:endParaRPr lang="en-US" dirty="0"/>
          </a:p>
        </p:txBody>
      </p:sp>
      <p:pic>
        <p:nvPicPr>
          <p:cNvPr id="10" name="Content Placeholder 9" descr="Refer to page 9 in textbook">
            <a:extLst>
              <a:ext uri="{FF2B5EF4-FFF2-40B4-BE49-F238E27FC236}">
                <a16:creationId xmlns:a16="http://schemas.microsoft.com/office/drawing/2014/main" id="{DB1A3539-8AE6-4D24-8644-760CD83531C3}"/>
              </a:ext>
            </a:extLst>
          </p:cNvPr>
          <p:cNvPicPr>
            <a:picLocks noGrp="1" noChangeAspect="1"/>
          </p:cNvPicPr>
          <p:nvPr>
            <p:ph sz="quarter" idx="13"/>
          </p:nvPr>
        </p:nvPicPr>
        <p:blipFill>
          <a:blip r:embed="rId2"/>
          <a:stretch>
            <a:fillRect/>
          </a:stretch>
        </p:blipFill>
        <p:spPr>
          <a:xfrm>
            <a:off x="1219200" y="1143000"/>
            <a:ext cx="6486706" cy="4170025"/>
          </a:xfrm>
          <a:prstGeom prst="rect">
            <a:avLst/>
          </a:prstGeom>
        </p:spPr>
      </p:pic>
      <p:sp>
        <p:nvSpPr>
          <p:cNvPr id="5" name="Date Placeholder 4">
            <a:extLst>
              <a:ext uri="{FF2B5EF4-FFF2-40B4-BE49-F238E27FC236}">
                <a16:creationId xmlns:a16="http://schemas.microsoft.com/office/drawing/2014/main" id="{68831A01-AD0D-4113-A40F-C709926F9C3E}"/>
              </a:ext>
            </a:extLst>
          </p:cNvPr>
          <p:cNvSpPr>
            <a:spLocks noGrp="1"/>
          </p:cNvSpPr>
          <p:nvPr>
            <p:ph type="dt" sz="half" idx="10"/>
          </p:nvPr>
        </p:nvSpPr>
        <p:spPr/>
        <p:txBody>
          <a:bodyPr/>
          <a:lstStyle/>
          <a:p>
            <a:pPr>
              <a:defRPr/>
            </a:pPr>
            <a:r>
              <a:rPr lang="en-US"/>
              <a:t>Murach's JavaScript &amp; jQuery (4th Ed)</a:t>
            </a:r>
            <a:endParaRPr lang="en-US" dirty="0"/>
          </a:p>
        </p:txBody>
      </p:sp>
      <p:sp>
        <p:nvSpPr>
          <p:cNvPr id="6" name="Footer Placeholder 5">
            <a:extLst>
              <a:ext uri="{FF2B5EF4-FFF2-40B4-BE49-F238E27FC236}">
                <a16:creationId xmlns:a16="http://schemas.microsoft.com/office/drawing/2014/main" id="{63077091-1122-4257-B1E9-A61E808D3FDA}"/>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961AC392-CF8B-4284-B7EB-ED6B6D3C3FCB}"/>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393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05FD2B-3F25-44B2-821B-AED0DF5C3B8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web server processes a dynamic web page</a:t>
            </a:r>
            <a:endParaRPr lang="en-US" dirty="0"/>
          </a:p>
        </p:txBody>
      </p:sp>
      <p:pic>
        <p:nvPicPr>
          <p:cNvPr id="10" name="Content Placeholder 9" descr="Refer to page 9 in textbook">
            <a:extLst>
              <a:ext uri="{FF2B5EF4-FFF2-40B4-BE49-F238E27FC236}">
                <a16:creationId xmlns:a16="http://schemas.microsoft.com/office/drawing/2014/main" id="{0B9BC2E1-0E17-4500-B7BF-145DF26EFE8E}"/>
              </a:ext>
            </a:extLst>
          </p:cNvPr>
          <p:cNvPicPr>
            <a:picLocks noGrp="1" noChangeAspect="1"/>
          </p:cNvPicPr>
          <p:nvPr>
            <p:ph sz="quarter" idx="13"/>
          </p:nvPr>
        </p:nvPicPr>
        <p:blipFill>
          <a:blip r:embed="rId2"/>
          <a:stretch>
            <a:fillRect/>
          </a:stretch>
        </p:blipFill>
        <p:spPr>
          <a:xfrm>
            <a:off x="1154896" y="1143000"/>
            <a:ext cx="6790728" cy="1447800"/>
          </a:xfrm>
          <a:prstGeom prst="rect">
            <a:avLst/>
          </a:prstGeom>
        </p:spPr>
      </p:pic>
      <p:sp>
        <p:nvSpPr>
          <p:cNvPr id="9" name="Text Placeholder 8">
            <a:extLst>
              <a:ext uri="{FF2B5EF4-FFF2-40B4-BE49-F238E27FC236}">
                <a16:creationId xmlns:a16="http://schemas.microsoft.com/office/drawing/2014/main" id="{A134309C-D54A-42B1-98A3-1598166076AD}"/>
              </a:ext>
            </a:extLst>
          </p:cNvPr>
          <p:cNvSpPr>
            <a:spLocks noGrp="1"/>
          </p:cNvSpPr>
          <p:nvPr>
            <p:ph type="body" sz="quarter" idx="15"/>
          </p:nvPr>
        </p:nvSpPr>
        <p:spPr>
          <a:xfrm>
            <a:off x="838200" y="28194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dynamic web pages</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dynamic web page</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application server</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database server</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round trip</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server-side processing</a:t>
            </a:r>
          </a:p>
          <a:p>
            <a:endParaRPr lang="en-US" dirty="0"/>
          </a:p>
        </p:txBody>
      </p:sp>
      <p:sp>
        <p:nvSpPr>
          <p:cNvPr id="4" name="Date Placeholder 3">
            <a:extLst>
              <a:ext uri="{FF2B5EF4-FFF2-40B4-BE49-F238E27FC236}">
                <a16:creationId xmlns:a16="http://schemas.microsoft.com/office/drawing/2014/main" id="{8DC32EA7-2A33-451B-8CC8-923F9C48CDA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55363E77-F406-423C-8885-C7F4FC0400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97C0F84-1518-49C0-BB8C-5947C3C2A69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65448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53FA216-0000-42FA-B8BD-86A2D1A7277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web page with image swaps and rollovers</a:t>
            </a:r>
            <a:endParaRPr lang="en-US" dirty="0"/>
          </a:p>
        </p:txBody>
      </p:sp>
      <p:pic>
        <p:nvPicPr>
          <p:cNvPr id="10" name="Content Placeholder 9" descr="Refer to page 11 in textbook">
            <a:extLst>
              <a:ext uri="{FF2B5EF4-FFF2-40B4-BE49-F238E27FC236}">
                <a16:creationId xmlns:a16="http://schemas.microsoft.com/office/drawing/2014/main" id="{63F7CE0F-5713-4BDB-8E84-C60715DE403E}"/>
              </a:ext>
            </a:extLst>
          </p:cNvPr>
          <p:cNvPicPr>
            <a:picLocks noGrp="1" noChangeAspect="1"/>
          </p:cNvPicPr>
          <p:nvPr>
            <p:ph sz="quarter" idx="13"/>
          </p:nvPr>
        </p:nvPicPr>
        <p:blipFill>
          <a:blip r:embed="rId2"/>
          <a:stretch>
            <a:fillRect/>
          </a:stretch>
        </p:blipFill>
        <p:spPr>
          <a:xfrm>
            <a:off x="1219199" y="1143000"/>
            <a:ext cx="6553201" cy="3357581"/>
          </a:xfrm>
          <a:prstGeom prst="rect">
            <a:avLst/>
          </a:prstGeom>
        </p:spPr>
      </p:pic>
      <p:sp>
        <p:nvSpPr>
          <p:cNvPr id="5" name="Date Placeholder 4">
            <a:extLst>
              <a:ext uri="{FF2B5EF4-FFF2-40B4-BE49-F238E27FC236}">
                <a16:creationId xmlns:a16="http://schemas.microsoft.com/office/drawing/2014/main" id="{9C666ECB-C097-4126-9D58-187C5ED689FD}"/>
              </a:ext>
            </a:extLst>
          </p:cNvPr>
          <p:cNvSpPr>
            <a:spLocks noGrp="1"/>
          </p:cNvSpPr>
          <p:nvPr>
            <p:ph type="dt" sz="half" idx="10"/>
          </p:nvPr>
        </p:nvSpPr>
        <p:spPr/>
        <p:txBody>
          <a:bodyPr/>
          <a:lstStyle/>
          <a:p>
            <a:pPr>
              <a:defRPr/>
            </a:pPr>
            <a:r>
              <a:rPr lang="en-US"/>
              <a:t>Murach's JavaScript &amp; jQuery (4th Ed)</a:t>
            </a:r>
            <a:endParaRPr lang="en-US" dirty="0"/>
          </a:p>
        </p:txBody>
      </p:sp>
      <p:sp>
        <p:nvSpPr>
          <p:cNvPr id="6" name="Footer Placeholder 5">
            <a:extLst>
              <a:ext uri="{FF2B5EF4-FFF2-40B4-BE49-F238E27FC236}">
                <a16:creationId xmlns:a16="http://schemas.microsoft.com/office/drawing/2014/main" id="{B8E0A22C-E3EE-46C4-AE49-66ABDC9AB4CA}"/>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0A7003B6-6768-40EB-B02A-3A837ECBA9E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30680450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187</TotalTime>
  <Words>5717</Words>
  <Application>Microsoft Office PowerPoint</Application>
  <PresentationFormat>On-screen Show (4:3)</PresentationFormat>
  <Paragraphs>762</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Arial Narrow</vt:lpstr>
      <vt:lpstr>Courier New</vt:lpstr>
      <vt:lpstr>Symbol</vt:lpstr>
      <vt:lpstr>Times New Roman</vt:lpstr>
      <vt:lpstr>Master slides_with_titles_logo</vt:lpstr>
      <vt:lpstr>Chapter 1</vt:lpstr>
      <vt:lpstr>Objectives (part 1)</vt:lpstr>
      <vt:lpstr>Objectives (part 2)</vt:lpstr>
      <vt:lpstr>The components of a web application</vt:lpstr>
      <vt:lpstr>Terms related to web applications</vt:lpstr>
      <vt:lpstr>How a web server processes a static web page</vt:lpstr>
      <vt:lpstr>A dynamic web page at amazon.com</vt:lpstr>
      <vt:lpstr>How a web server processes a dynamic web page</vt:lpstr>
      <vt:lpstr>A web page with image swaps and rollovers</vt:lpstr>
      <vt:lpstr>How JavaScript fits into this architecture</vt:lpstr>
      <vt:lpstr>Three of the many uses of JavaScript and jQuery</vt:lpstr>
      <vt:lpstr>The versions and release dates  of the ECMAScript specification</vt:lpstr>
      <vt:lpstr>Some additions in recent versions (part 1)</vt:lpstr>
      <vt:lpstr>Some additions in recent versions (part 2)</vt:lpstr>
      <vt:lpstr>Some additions in recent versions (part 3)</vt:lpstr>
      <vt:lpstr>The browsers that support ECMAScript</vt:lpstr>
      <vt:lpstr>An HTML file (index.html) in a browser with no CSS applied to it</vt:lpstr>
      <vt:lpstr>The HTML file named index.html (part 1)</vt:lpstr>
      <vt:lpstr>The HTML file named index.html (part 2)</vt:lpstr>
      <vt:lpstr>The web page in a browser  after CSS has been applied to it</vt:lpstr>
      <vt:lpstr>The link element in the HTML head element that applies the CSS file</vt:lpstr>
      <vt:lpstr>The CSS file named email_list.css (part 2)</vt:lpstr>
      <vt:lpstr>The web page in a browser  with JavaScript used for data validation</vt:lpstr>
      <vt:lpstr>The email_list.js file (part 1)</vt:lpstr>
      <vt:lpstr>The email_list.js file (part 2)</vt:lpstr>
      <vt:lpstr>The email_list.js file (part 3)</vt:lpstr>
      <vt:lpstr>The primary HTML5 semantic elements</vt:lpstr>
      <vt:lpstr>A page that’s structured with HTML5 elements</vt:lpstr>
      <vt:lpstr>The page displayed in a web browser</vt:lpstr>
      <vt:lpstr>The div and span elements</vt:lpstr>
      <vt:lpstr>HTML div elements for a JavaScript application</vt:lpstr>
      <vt:lpstr>HTML span elements for a JavaScript application</vt:lpstr>
      <vt:lpstr>The basic HTML attributes</vt:lpstr>
      <vt:lpstr>HTML that uses these attributes</vt:lpstr>
      <vt:lpstr>The HTML in a web browser  with a tooltip displayed for the text box</vt:lpstr>
      <vt:lpstr>Two ways to provide styles</vt:lpstr>
      <vt:lpstr>A head element that includes two style sheets</vt:lpstr>
      <vt:lpstr>HTML that can be selected by type, id, or class</vt:lpstr>
      <vt:lpstr>CSS style rules that select by type, id, and class</vt:lpstr>
      <vt:lpstr>The HTML elements displayed in a browser</vt:lpstr>
      <vt:lpstr>The CSS file for a typical application (part 1)</vt:lpstr>
      <vt:lpstr>The CSS file for a typical application (part 2)</vt:lpstr>
      <vt:lpstr>Terms related to CSS</vt:lpstr>
      <vt:lpstr>The web page at </vt:lpstr>
      <vt:lpstr>Four ways to run an HTML page  that’s on your own server or computer</vt:lpstr>
      <vt:lpstr>Two ways to run an HTML page on the Internet</vt:lpstr>
      <vt:lpstr>The components of an HTTP URL on the Internet</vt:lpstr>
      <vt:lpstr>Chrome with an open Console panel  that shows an error</vt:lpstr>
      <vt:lpstr>How to open or close Chrome’s developer tools </vt:lpstr>
      <vt:lpstr>How to find the JavaScript statement  that caused the error</vt:lpstr>
      <vt:lpstr>The Sources panel after the link  in the Console panel has been clicked</vt:lpstr>
      <vt:lpstr>The dialog box for choosing a folder in VS Code</vt:lpstr>
      <vt:lpstr>How to open a folder</vt:lpstr>
      <vt:lpstr>How to add, rename, or delete a folder</vt:lpstr>
      <vt:lpstr>VS Code with files in Standard and Preview mode</vt:lpstr>
      <vt:lpstr>How to preview or open a file</vt:lpstr>
      <vt:lpstr>How to close or save a file</vt:lpstr>
      <vt:lpstr>How to add, rename, or delete a file</vt:lpstr>
      <vt:lpstr>The completion list for selecting a property  or method of an object</vt:lpstr>
      <vt:lpstr>How to use the IntelliSense feature</vt:lpstr>
      <vt:lpstr>The Problems window with an error displayed</vt:lpstr>
      <vt:lpstr>How to identify the errors marked by VS Code</vt:lpstr>
      <vt:lpstr>Installing the Open in Browser extension</vt:lpstr>
      <vt:lpstr>How to install the Open in Browser extension</vt:lpstr>
      <vt:lpstr>How to open an HTML file  using the Open in Browser extension</vt:lpstr>
      <vt:lpstr>The web page in Chrome</vt:lpstr>
      <vt:lpstr>How to open an HTML file in a browser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Judy Taylor</cp:lastModifiedBy>
  <cp:revision>22</cp:revision>
  <cp:lastPrinted>2016-01-14T23:03:16Z</cp:lastPrinted>
  <dcterms:created xsi:type="dcterms:W3CDTF">2020-08-10T20:51:44Z</dcterms:created>
  <dcterms:modified xsi:type="dcterms:W3CDTF">2020-08-26T23:10:11Z</dcterms:modified>
</cp:coreProperties>
</file>