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3" autoAdjust="0"/>
    <p:restoredTop sz="86433" autoAdjust="0"/>
  </p:normalViewPr>
  <p:slideViewPr>
    <p:cSldViewPr>
      <p:cViewPr varScale="1">
        <p:scale>
          <a:sx n="95" d="100"/>
          <a:sy n="95" d="100"/>
        </p:scale>
        <p:origin x="12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8/12/2020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81276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1981200"/>
            <a:ext cx="7315200" cy="1295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352800"/>
            <a:ext cx="7391400" cy="1143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4569DAAA-B8DB-4D05-B2C8-7DB9ADDDA0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2800" y="4538798"/>
            <a:ext cx="7315200" cy="14048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17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essential JavaScript statements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2E9A-02F5-446B-9F59-13759C6E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5FFF-1452-47F7-8156-2D64CC1D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if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68C2-5CA0-430D-813C-30E90DE7B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condition-1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else if (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condition-2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 if (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condition-n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 else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 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an else clause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age &gt;= 18 )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("You may vote.");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("You are not old enough to vote.");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3617-A689-44CE-BBED-7A33AB69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76BE-6BEB-489E-AC81-07C5239A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D600-248E-41B6-A0CF-4682F6F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3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EF91-F73D-4E91-BA22-E421DC7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else if and else clauses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6834-6A32-45FC-AC0E-CC97C605C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("You did not provide a number for the rate.");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 rate &lt; 0 )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("The rate may not be less than zero.");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 rate &gt; 12 )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("The rate may not be greater than 12.");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("The rate is: " + rate + ".");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97A4-207A-4A66-B5C8-5E775D69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66ED-4193-4C04-A724-97E946A4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2FB3-842A-4729-B3CA-8BE58486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7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599E17-5A42-4CDA-8FDB-0A89C429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 compound conditional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1C886-52AC-44BC-982C-7002DD155D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userEntry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userEntry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("Please enter a valid number greater than zero.");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5A92-1072-45C3-82FE-5B7DD392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149E-EE8E-4491-8E15-5B11B130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C133-5A4D-4634-9EC3-3A7E4DF4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0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E7E9-1665-49E8-A6C3-B0E88BD9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Boolean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5E31F-7BE3-4A7E-AC9D-2C001BA11F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see if it’s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 ) {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) { }            // same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== true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see if it’s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) {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 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 ) {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( 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) { }           // same as 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== true 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E26D-9029-4C91-85D4-F897E63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7FCD-E8D9-4A4D-ABEB-47067B3B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2029-38F5-4924-BF3F-FF7B9346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3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D616-869E-4E81-ACB7-9BC9C62D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D9232-2F6A-4551-8C49-5B402BB7B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while (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condition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)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adds the numbers 1 through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5)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// adds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sum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alert(sum);                     // displays 15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164F-E7C3-436C-BF00-E0FE3D70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81DF-74DA-4756-BF61-FA6CC7A6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93AF-C6F6-48E3-8843-E4143582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CC5F-48AB-4450-9AB7-E5410A03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makes sure a user enters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positive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BD36-E2FA-4884-8E7E-F4D70856A7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years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number of years."));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(years) || years &lt;= 0 )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"Years must be a valid positive number."));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53C1-F31C-4685-8431-B38776D3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BB27-B57A-4604-BC29-B87D5D30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950A-2FC0-4B7D-8F49-8BEBB234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9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D37E-AAB1-4A4F-8C5F-26803172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do-while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9376A-094B-4A91-A624-527E296E5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 while (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condition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do-while loop that makes sure a user enters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positive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years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number of years.\n"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"(Must be valid positive number)"));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while (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(years) || years &lt;= 0 )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B073-B419-49EB-AA23-16DBADE6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B591-C308-4F27-A3D8-D9871194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9B44-A0BF-4CCF-93A0-3CD759A8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5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5A64-3FE9-405B-8CA7-DD27A61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for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8C880-AD18-4D46-A1AB-D09BA9CFC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counterInitialization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condition;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incrementExpression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adds the numbers from 1 through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5;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     // adds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sum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alert(sum);                           // displays 15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9CCD-78FF-491D-906E-51126893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DEAD-5182-4463-90DC-1D38B7E2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2038-3909-4CD4-8D5B-0F82B06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4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4D77-505C-4301-8F8E-56C9A723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calculates the future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investment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BCD79-B7E9-434D-8A6D-6C9098595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investment = 10000;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years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(0));        // displays 19672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ways that the future value calculation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 be coded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(1 +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annualRate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100))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E8D6-9745-44A3-9234-ABC085B0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44EA-C1D3-4D49-9184-6E71437F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DDB2-5189-4CFD-A478-4FC2E96D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4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474C-721D-4DEC-BA0E-3763DE79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increments the counter by two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8B92-516A-4F46-A825-DAAAC9822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 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 displays 0 2 4 6 8 10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decrements the counter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 let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"...");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("Blast off!");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 displays 3...2...1...Blast off!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DE1A-9F24-4655-A585-3BEEBF45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D59A-1C98-44E8-A017-0B1C7B4D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20DF-97D5-44BE-8347-891D8A38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3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6CE1-09A4-46FC-A8C4-6BFB0D0F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044B-7682-4AA4-8305-009D9A5EA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JavaScript application that requires only the skills that you’ve learned so far, code, test, and debug the application.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rules for evaluating a conditional expression that consists of relational operators, including the use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isNaN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logical operators and the rules for evaluating a compound conditional expression, including order of precedence and the use of parentheses.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flow of control for an if statement that has both else if and else clauses.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831B-4DF0-49E5-85C8-A6DD6551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5BFC-04DE-4EC4-A907-095F5B59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B4121-0630-4155-8E0D-0FC3C67C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9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35A67-3103-4909-AA25-1093DAA3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prompt dialog for continuing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MPG application</a:t>
            </a:r>
            <a:endParaRPr lang="en-US" dirty="0"/>
          </a:p>
        </p:txBody>
      </p:sp>
      <p:pic>
        <p:nvPicPr>
          <p:cNvPr id="11" name="Content Placeholder 10" descr="Refer to page 107 in textbook">
            <a:extLst>
              <a:ext uri="{FF2B5EF4-FFF2-40B4-BE49-F238E27FC236}">
                <a16:creationId xmlns:a16="http://schemas.microsoft.com/office/drawing/2014/main" id="{C3515D0A-57A5-4592-9BAA-C6B84C2A89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2104" y="1328779"/>
            <a:ext cx="4304149" cy="171922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18377D-C62A-4DB1-8F5D-D2CB97E01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242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MPG application in the browser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calculations</a:t>
            </a:r>
          </a:p>
        </p:txBody>
      </p:sp>
      <p:pic>
        <p:nvPicPr>
          <p:cNvPr id="12" name="Content Placeholder 11" descr="Refer to page 107 in textbook">
            <a:extLst>
              <a:ext uri="{FF2B5EF4-FFF2-40B4-BE49-F238E27FC236}">
                <a16:creationId xmlns:a16="http://schemas.microsoft.com/office/drawing/2014/main" id="{5AE7C928-162B-49AA-8FCB-637F6BFB6C9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22104" y="4038600"/>
            <a:ext cx="6358679" cy="16094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DD22-83A6-4AC4-8ED9-1A2A084E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0B26-22E9-4B05-8C7D-1D261736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F701-17E1-498E-BE85-AEC5B883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1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4583-2029-4C82-92D7-3D305D12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body element for the MPG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0EF3-DED1-472A-8B44-D028C2BAB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&lt;h1&gt;The Miles Per Gallon Calculator&lt;/h1&gt;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="mpg.js"&gt;&lt;/script&gt;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&lt;/body&gt;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FEE1-4FE4-45B3-997D-EC6CFD18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6B72-2571-46C7-88C1-0DAB36F5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F8DD-3C11-4384-8138-CB83CE1F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9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842D-BA3C-462D-BA16-3CEB55DA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mpg.js JavaScript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BA1E-58E8-4992-B31A-8F54D52C2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again = "y";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miles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miles driven"));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gallons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gallons of gas used"));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(miles &gt; 0 &amp;&amp; gallons &gt;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mpg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(miles/gallons);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html = `&lt;p&gt;${miles} miles on ${gallons}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gallons =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mpg.toFixed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(2)} MPG&lt;/p&gt;`;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(html);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alert("One or both entries are invalid");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again = prompt("Repeat entries? (y/n)", "y");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(again == "y");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0E2F-2FCF-4938-8007-D6C9AB60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D88A-5A32-442D-B7E6-8007D865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6422-AEE0-40F2-99B0-BDA4DEE0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6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7B393F-0E50-447D-B82D-281304F3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of three prompt dialog boxes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Future Value application</a:t>
            </a:r>
            <a:endParaRPr lang="en-US" dirty="0"/>
          </a:p>
        </p:txBody>
      </p:sp>
      <p:pic>
        <p:nvPicPr>
          <p:cNvPr id="11" name="Content Placeholder 10" descr="Refer to page 109 in textbook">
            <a:extLst>
              <a:ext uri="{FF2B5EF4-FFF2-40B4-BE49-F238E27FC236}">
                <a16:creationId xmlns:a16="http://schemas.microsoft.com/office/drawing/2014/main" id="{C04F8430-E095-4515-9627-EC65E81BCA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374833"/>
            <a:ext cx="4304149" cy="171922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9184DC-1C01-4E61-841A-3CCDBA1DB9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242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in a browser</a:t>
            </a:r>
          </a:p>
        </p:txBody>
      </p:sp>
      <p:pic>
        <p:nvPicPr>
          <p:cNvPr id="12" name="Content Placeholder 11" descr="Refer to page 109 in textbook">
            <a:extLst>
              <a:ext uri="{FF2B5EF4-FFF2-40B4-BE49-F238E27FC236}">
                <a16:creationId xmlns:a16="http://schemas.microsoft.com/office/drawing/2014/main" id="{781ECDB0-97EE-46D9-ABEA-877834E0DD0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5399" y="3657600"/>
            <a:ext cx="5940835" cy="21034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5BF3-E3AD-4C2C-A6B4-39D742CF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115D-8DFF-49EA-8AA1-F08BFD4F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C123F-4241-4D8E-8E44-142B3950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6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7E53-67EA-46BE-99DC-A202D3E7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future_value.js JavaScript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E9F68-D5DF-4405-93E7-8C949E63AC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investment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investment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prompt("Enter investment amount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xxxxx.xx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10000));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rate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rate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interest rate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xx.x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7.5));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years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number of years", 10));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(years) 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25C7-5B75-4428-8A1C-20C6A3BB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48B5-895B-40D8-9E37-46E3A86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0283-3491-43A6-B78B-9226F3D0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7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3260-67C0-47A9-BFB1-6ED0ABCF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future_value.js JavaScript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00897-1A53-4DBC-9D33-240BCC25B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(`&lt;p&gt;&lt;label&gt;Investment amount: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&lt;/label&gt; ${investment}&lt;/p&gt;`);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(`&lt;p&gt;&lt;label&gt;Interest rate:&lt;/label&gt; ${rate}&lt;/p&gt;`);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(`&lt;p&gt;&lt;label&gt;Years:&lt;/label&gt; ${years}&lt;/p&gt;`);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(`&lt;p&gt;&lt;label&gt;Future Value:&lt;/label&gt;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(2)}&lt;/p&gt;`);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6330-D538-4847-A203-B7FEC604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D01E8-35E0-412F-A722-D054C846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54B3-7693-4E06-BC94-5E1A8BF1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68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1045D7-D9D8-4DAE-849D-EB3A0064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prompt dialog box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Test Scores application</a:t>
            </a:r>
            <a:endParaRPr lang="en-US" dirty="0"/>
          </a:p>
        </p:txBody>
      </p:sp>
      <p:pic>
        <p:nvPicPr>
          <p:cNvPr id="11" name="Content Placeholder 10" descr="Refer to page 111 in textbook">
            <a:extLst>
              <a:ext uri="{FF2B5EF4-FFF2-40B4-BE49-F238E27FC236}">
                <a16:creationId xmlns:a16="http://schemas.microsoft.com/office/drawing/2014/main" id="{5E4CD30D-D9A3-4615-BF49-8AA670ED80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76978"/>
            <a:ext cx="3865199" cy="154242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8CB697-351D-4773-8BD8-399AD8572B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8956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scores in a browser</a:t>
            </a:r>
          </a:p>
        </p:txBody>
      </p:sp>
      <p:pic>
        <p:nvPicPr>
          <p:cNvPr id="12" name="Content Placeholder 11" descr="Refer to page 111 in textbook">
            <a:extLst>
              <a:ext uri="{FF2B5EF4-FFF2-40B4-BE49-F238E27FC236}">
                <a16:creationId xmlns:a16="http://schemas.microsoft.com/office/drawing/2014/main" id="{8F658671-A985-48C2-9BBB-CCC5DA857A1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5400" y="3429000"/>
            <a:ext cx="5643562" cy="2286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2329-6977-4F69-BB83-EC1688E0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5DD0B-DF18-4ADB-A2EC-E602291C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C412-E302-420F-8E90-35E26980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4B7E-1B65-4331-8B96-EC959DC9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test_scores.js JavaScript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C1D2-2F4F-489F-805C-A073906CA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total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score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 score from the 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score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"Enter a test score, or enter -1 to end scores.", -1));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if it's valid, add to total, increment count,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and display score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(score &gt;= 0 &amp;&amp; score &lt;= 100)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= total + score;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count++;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(`&lt;p&gt;Score ${count}: ${score}&lt;/p&gt;`);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if user isn't ending scores, notify them of invalid data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(score != -1){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alert("Score must be a valid number from 0 through 100.");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while(score != -1);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E8E4-B808-4734-83AC-ACBBFA0D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B3359-AE6D-48D9-A167-923699BD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6925-D610-493B-A992-6CB52E15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24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78DB-172F-4CB9-A14F-B507F0BC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test_scores.js JavaScript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C5103-E588-488B-8A35-E0CD7A169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//calculate and display average score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average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(total/count);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(`&lt;p&gt;Average score is ${average}&lt;/p&gt;`);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92BA-0942-4416-ABE5-C020489E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27BA-DB44-49AD-9614-507D68B1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298E-43DB-479E-AA8E-1E349017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80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1647-FA2E-402C-9E2B-90DD2B88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16335-3C9F-49DB-8774-EBDD5733C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Array() constructor and the new keyword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new Array(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array literal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[];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totals =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0309-536B-4A04-9A21-3BA31A2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813D-F1FF-4C4B-9A8F-76756882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4B6-6849-4FB3-ADD4-4301E2F8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1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B508-ECCF-4897-8264-F2C9C4D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579A7-0764-4335-A951-69F0475E6C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that you can code a conditional expression that tests whether a Boolean variable is true.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flow of control for while, do-while, and for loops.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JavaScript array, including the use of indexes and the length property of an array.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for, for-in, and for-of loop for processing each element in an array.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5C01-4B03-460E-8F11-36528429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68AD-084D-45CD-8003-6D08D632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417A-17DB-4697-91FE-938117C6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74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E61-AC13-46C8-91ED-33B8B06B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referring to an element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130E-7D8F-4AC1-A989-2C9CF7FA8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refer to the elements in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totals[2]        // refers to the third element – 411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totals[1]        // refers to the second element – 212.25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448F-77F0-4897-9DCD-B548A674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A40C-E229-4DA1-BE7B-2D2BB232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1D61-64D7-4F63-9DA3-4223E211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9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A793-E823-4612-9E7A-3F811188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values to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E172D-44C9-4EBF-B34A-97AB584B9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individual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totals[0] = 141.95;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totals[1] = 212.25;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totals[2] = 411;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single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 totals = [141.95, 212.25, 411];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9DA-69C2-409C-82A3-85A9F7BE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A482-52FE-488F-AF75-CEAEF9DD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FBBF-BEF3-4EED-81A1-044437A1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97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6A9A-417D-484B-A265-3885FB81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getting the length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221F-75C2-42AA-8858-5C171B5AE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.length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the length of an array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 count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value to the end of an array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totals[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135.75;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10AE-368C-47C5-A9A5-5B6386F0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F48F-5AC4-4178-B44E-CAB0B179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F36F1-C0FA-4741-943C-88BF6F01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19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C1C5-CC93-473C-9F4C-59199ADD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puts the numbers 1 through 10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3BC19-F67E-46ED-AADF-EEB6A6B935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numbers in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 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alert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   // displays 1 2 3 4 5 6 7 8 9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1ACA-8499-4CE4-A209-0DFFDEB0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1A69-B628-4874-9D74-B287645B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3C18-92CB-452A-9BA7-8E8A263C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60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5B8B-8B3D-445A-8B39-13E195DC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puts four totals into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5794-7835-4ACA-808D-7270D2ED3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totals[0] = 141.95;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totals[1] = 212.25;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totals[2] = 411;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totals[3] = 135.75;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sums the totals in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totals[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2F65-4E4B-499A-88D5-B958E8BC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0CD7-F28A-466D-B334-B94A0D2E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2143-C913-46BF-A42F-8F7C6D44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51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54B7-16FC-49B0-8D48-CE26DE2E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totals and the sum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A31B3E-E732-4E6C-9D5C-BBD4F11644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totals[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 ("The totals are:\n"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"Sum: " + sum);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</a:t>
            </a:r>
          </a:p>
          <a:p>
            <a:endParaRPr lang="en-US" sz="1600" dirty="0"/>
          </a:p>
        </p:txBody>
      </p:sp>
      <p:pic>
        <p:nvPicPr>
          <p:cNvPr id="9" name="Content Placeholder 8" descr="Refer to page 115 in textbook">
            <a:extLst>
              <a:ext uri="{FF2B5EF4-FFF2-40B4-BE49-F238E27FC236}">
                <a16:creationId xmlns:a16="http://schemas.microsoft.com/office/drawing/2014/main" id="{FD3F4EFF-E42E-42AF-8A02-177A890DFB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276600"/>
            <a:ext cx="4243184" cy="23715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42B5-7268-413B-BF76-1E48CA8B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5B219-2BC8-4822-AAD3-F0A8A121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7D54-291D-4460-8E96-BF33CB86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88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060C-146B-4C21-B2AB-FFCC23D8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for-in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7A5E-9A88-4433-87C4-EDF0F2743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indexInitialization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totals the numbers in the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for-in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totals) {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current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sum += totals[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alert(sum);                // displays 900.95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CCC9-C048-4323-9DC8-0235F136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1814-0086-4694-BAFD-DDC35138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F2FD-A73A-41BC-835A-B7994FFE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02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BDA5-B442-45E4-9830-C4EEB91E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for-of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34D45-24CB-4FAD-9C75-DCCC66A18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valueInitialization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totals the numbers in the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for-of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totals) {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holds the current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sum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alert(sum);                // displays 900.95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F6FF-115E-4B79-9F29-6506EE57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8FFC-68D2-4CB2-929F-7738A460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9174-98B8-4950-B271-B115D982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72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0C50-2DA5-4281-BA92-40644AA7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31BC6-173D-4618-A1CC-1A4D3FE6E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 of an 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 literal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 for an 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for-in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for-in loop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for-of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for-of loop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5A53-AF72-4467-B4ED-6BE7F145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DF55-AA76-4BD9-9D53-2FB45245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5DEA-C281-487E-847B-87E20B42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85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C2A255-5BF7-4EF6-9EC1-8DE81D78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Test Scores application</a:t>
            </a:r>
            <a:endParaRPr lang="en-US" dirty="0"/>
          </a:p>
        </p:txBody>
      </p:sp>
      <p:pic>
        <p:nvPicPr>
          <p:cNvPr id="9" name="Content Placeholder 8" descr="Refer to page 119 in textbook">
            <a:extLst>
              <a:ext uri="{FF2B5EF4-FFF2-40B4-BE49-F238E27FC236}">
                <a16:creationId xmlns:a16="http://schemas.microsoft.com/office/drawing/2014/main" id="{FD9FC89A-CA88-40FD-AFD1-EF0840DEAC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389162" cy="259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471B-7720-481E-85C5-8327F130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0E97-9657-4293-859C-82FEBBD9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E278-74A1-4EFD-9E72-E1BD9D78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0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95DD51-5BEB-432C-9B29-4C20CBB0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relational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F9F5B7-8861-4D27-AA69-9FCE01B69A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4900" y="1143000"/>
            <a:ext cx="4381500" cy="3124200"/>
          </a:xfrm>
          <a:ln w="12700">
            <a:prstDash val="solid"/>
          </a:ln>
        </p:spPr>
        <p:txBody>
          <a:bodyPr/>
          <a:lstStyle/>
          <a:p>
            <a:pPr marL="1603375" marR="0" indent="-1603375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028700" algn="l"/>
                <a:tab pos="1943100" algn="l"/>
                <a:tab pos="2400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</a:t>
            </a:r>
          </a:p>
          <a:p>
            <a:pPr marL="1600200" marR="0" indent="-120491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800100" algn="ctr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Equal to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395288" algn="l"/>
                <a:tab pos="2514600" algn="l"/>
                <a:tab pos="800100" algn="ctr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Not equal to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463550" algn="l"/>
                <a:tab pos="2514600" algn="l"/>
                <a:tab pos="800100" algn="ctr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Greater than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463550" algn="l"/>
                <a:tab pos="2514600" algn="l"/>
                <a:tab pos="800100" algn="ctr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 than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600"/>
              </a:spcBef>
              <a:spcAft>
                <a:spcPts val="600"/>
              </a:spcAft>
              <a:tabLst>
                <a:tab pos="395288" algn="l"/>
                <a:tab pos="2514600" algn="l"/>
                <a:tab pos="800100" algn="ctr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Greater than or equal to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0" indent="-1600200">
              <a:spcBef>
                <a:spcPts val="600"/>
              </a:spcBef>
              <a:spcAft>
                <a:spcPts val="900"/>
              </a:spcAft>
              <a:tabLst>
                <a:tab pos="395288" algn="l"/>
                <a:tab pos="1603375" algn="l"/>
                <a:tab pos="2057400" algn="l"/>
              </a:tabLst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&lt;=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 than or equal to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9385-AD8F-4BD4-9946-DCB7971B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3346-19E9-425B-9A18-AEB24EE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EF597-2699-4304-A96B-11D9AAC3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60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7AF-91C5-46A9-A457-8DEB063D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enhanced Test Scores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2B02-E6F2-4C65-AB5A-162B1BE00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declare and initialize an array to hold test scores from user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scores =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do-while loop to get scores from the user and store in array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score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score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"Enter a test score, or enter -1 to end scores", -1));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(score &gt;= 0 &amp;&amp; score &lt;= 100)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scores[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score;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if (score != -1){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alert("Score must by a valid number from 0 through 100");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while(score != -1);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AF38-FFD4-45B6-B529-2403A14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8349-FAD2-43D3-8521-C51CD3F1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94C6-5B6F-417B-8EA6-8A57586D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4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AA42-9FD9-40F2-8229-E57A3C86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enhanced Test Scores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2AEEF-2F33-4A1E-8A49-FAE789A1E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a for-in loop to add each score to total and display it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total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scores)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= total + scores[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`&lt;p&gt;Score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+ 1}: ${scores[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]}&lt;/p&gt;`);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//calculate and display the average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average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(total/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(`&lt;p&gt;Average score is ${average}&lt;/p&gt;`);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29581-A010-4B18-B406-DDE3CC5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3A99-44EE-4778-B492-8A016CEF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4435-238A-4799-986D-1F8431DF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3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03D0-BAB6-4458-82F9-CFCF9BD3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EF4C5-7913-4D6D-B5C1-BA9D56FCA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"Hopper"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10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 "Grace"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months != 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100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 &lt; 18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distance &gt;= limit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stock &lt;=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reorder_point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 / 100 &gt;= 0.1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982A-FAED-4071-8E90-FD717B63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7CD1-D52F-4B50-8326-72F871C9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9ACC-445C-49E6-AEE8-48F7D721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8B8E-CDD5-4DF7-BEEB-2FD191E8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global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30B40-032E-4BC3-B42E-A3246DE6C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(expression)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("Hopper")      // Returns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("123.45")      // Returns false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EB41-43CE-4865-997C-2B0B1792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6977B-93B4-4ED2-B36D-AE3379A7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8522-09F0-446B-A447-EC79AD14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5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1D14F4-0461-400D-94A5-10ACFEAF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logical operators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A654CC-90D9-478E-81CC-0A2B5BED72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4900" y="1143000"/>
            <a:ext cx="7124700" cy="3276600"/>
          </a:xfrm>
          <a:ln w="12700">
            <a:prstDash val="solid"/>
          </a:ln>
        </p:spPr>
        <p:txBody>
          <a:bodyPr/>
          <a:lstStyle/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028700" algn="l"/>
                <a:tab pos="268605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Name	Description</a:t>
            </a:r>
          </a:p>
          <a:p>
            <a:pPr marL="1490663" marR="0" indent="-1490663">
              <a:spcBef>
                <a:spcPts val="600"/>
              </a:spcBef>
              <a:spcAft>
                <a:spcPts val="600"/>
              </a:spcAft>
              <a:tabLst>
                <a:tab pos="395288" algn="l"/>
                <a:tab pos="800100" algn="ctr"/>
                <a:tab pos="1828800" algn="l"/>
                <a:tab pos="26860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AND	Returns a true value if both expressions 		are true. This operator only evaluates the 		second expression if necessary.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0663" marR="0" indent="-1490663">
              <a:spcBef>
                <a:spcPts val="600"/>
              </a:spcBef>
              <a:spcAft>
                <a:spcPts val="600"/>
              </a:spcAft>
              <a:tabLst>
                <a:tab pos="395288" algn="l"/>
                <a:tab pos="800100" algn="ctr"/>
                <a:tab pos="1828800" algn="l"/>
                <a:tab pos="268605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||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	Returns a true value if either expression 		is true. This operator only evaluates the 		second expression if necessary.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0663" marR="0" indent="-1490663">
              <a:spcBef>
                <a:spcPts val="600"/>
              </a:spcBef>
              <a:spcAft>
                <a:spcPts val="900"/>
              </a:spcAft>
              <a:tabLst>
                <a:tab pos="463550" algn="l"/>
                <a:tab pos="800100" algn="ctr"/>
                <a:tab pos="1828800" algn="l"/>
                <a:tab pos="268605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!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	Reverses the value of the Boolean 			expression.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92C4-EF53-498C-95BC-453BFE1E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6408-8D9E-47A5-BB32-3762191F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457D-C0C3-4FFE-A0E5-E9E9EB85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3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EE40-E3DE-4F47-B90A-7D06E0BA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 expressions with logical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6BA25-70E9-4A6A-B2FD-AA19CD4E3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The AND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age &gt; 17 &amp;&amp; score &lt; 70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The OR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(rate) || rate &lt; 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The NOT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(age)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 of precedence for the logical operators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operator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operator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operator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B65D-7F61-46FA-8067-CE0D826B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C624-348F-44FA-9018-F844DB2C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21E0-6C09-4E1B-B527-851A5E0C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1EB2-A5B0-484E-952C-63468EFE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conditional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95DE-7A81-4ACB-8A57-4F8417716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conditional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compound conditional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logical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of precedence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short-circuit operator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9B0D-D2E1-4968-AA9E-5A4892BF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69C8-6796-46C7-8C9B-B4551B0F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6592-6FA3-45B0-AF2A-0A1B539A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2105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124</TotalTime>
  <Words>3609</Words>
  <Application>Microsoft Office PowerPoint</Application>
  <PresentationFormat>On-screen Show (4:3)</PresentationFormat>
  <Paragraphs>544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Objectives (part 1)</vt:lpstr>
      <vt:lpstr>Objectives (part 2)</vt:lpstr>
      <vt:lpstr>The relational operators</vt:lpstr>
      <vt:lpstr>Conditional expressions</vt:lpstr>
      <vt:lpstr>The syntax of the global isNaN() method</vt:lpstr>
      <vt:lpstr>The logical operators</vt:lpstr>
      <vt:lpstr>Conditional expressions with logical operators</vt:lpstr>
      <vt:lpstr>Terms related to conditional expressions</vt:lpstr>
      <vt:lpstr>The syntax of the if statement</vt:lpstr>
      <vt:lpstr>An if statement with else if and else clauses</vt:lpstr>
      <vt:lpstr>An if statement with a compound conditional expression</vt:lpstr>
      <vt:lpstr>How to test a Boolean value</vt:lpstr>
      <vt:lpstr>The syntax of a while loop</vt:lpstr>
      <vt:lpstr>A while loop that makes sure a user enters  a positive number</vt:lpstr>
      <vt:lpstr>The syntax of a do-while loop</vt:lpstr>
      <vt:lpstr>The syntax of a for statement</vt:lpstr>
      <vt:lpstr>A for loop that calculates the future value  of an investment</vt:lpstr>
      <vt:lpstr>A for loop that increments the counter by two</vt:lpstr>
      <vt:lpstr>The prompt dialog for continuing  the MPG application</vt:lpstr>
      <vt:lpstr> The body element for the MPG application</vt:lpstr>
      <vt:lpstr>The mpg.js JavaScript file</vt:lpstr>
      <vt:lpstr>The first of three prompt dialog boxes  for the Future Value application</vt:lpstr>
      <vt:lpstr>The future_value.js JavaScript file (part 1)</vt:lpstr>
      <vt:lpstr>The future_value.js JavaScript file (part 2)</vt:lpstr>
      <vt:lpstr>The prompt dialog box  for the Test Scores application</vt:lpstr>
      <vt:lpstr>The test_scores.js JavaScript file (part 1)</vt:lpstr>
      <vt:lpstr>The test_scores.js JavaScript file (part 2)</vt:lpstr>
      <vt:lpstr>The syntax for creating an array</vt:lpstr>
      <vt:lpstr>The syntax for referring to an element of an array</vt:lpstr>
      <vt:lpstr>How to add values to an array</vt:lpstr>
      <vt:lpstr>The syntax for getting the length property  of an array</vt:lpstr>
      <vt:lpstr>Code that puts the numbers 1 through 10  into an array</vt:lpstr>
      <vt:lpstr>Code that puts four totals into an array</vt:lpstr>
      <vt:lpstr>Code that displays the totals and the sum</vt:lpstr>
      <vt:lpstr>The syntax of the for-in loop</vt:lpstr>
      <vt:lpstr>The syntax of a for-of loop</vt:lpstr>
      <vt:lpstr>Terms related to arrays</vt:lpstr>
      <vt:lpstr>The result of the Test Scores application</vt:lpstr>
      <vt:lpstr>The JavaScript for the enhanced Test Scores  application (part 1)</vt:lpstr>
      <vt:lpstr>The JavaScript for the enhanced Test Scores application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17</cp:revision>
  <cp:lastPrinted>2016-01-14T23:03:16Z</cp:lastPrinted>
  <dcterms:created xsi:type="dcterms:W3CDTF">2020-08-12T16:04:31Z</dcterms:created>
  <dcterms:modified xsi:type="dcterms:W3CDTF">2020-08-12T19:41:53Z</dcterms:modified>
</cp:coreProperties>
</file>