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95" d="100"/>
          <a:sy n="95" d="100"/>
        </p:scale>
        <p:origin x="19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8/12/2020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905000" y="2209800"/>
            <a:ext cx="5715000" cy="2971800"/>
          </a:xfrm>
        </p:spPr>
        <p:txBody>
          <a:bodyPr/>
          <a:lstStyle/>
          <a:p>
            <a:pPr marL="0" marR="0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with JavaScript objects, functions, and events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E6C32-E552-431D-A9B8-3EFB4665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0B61-D0F3-4F00-85F6-25E4DDDF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of the window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working with numbers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C1080-848D-4E91-B3B9-9EA8A53164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convert strings to numbers</a:t>
            </a:r>
            <a:endParaRPr lang="en-US" sz="2400" b="1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entryA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prompt("Enter any value", 12345.6789);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12345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entryB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prompt("Enter any value", 12345.6789);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entryB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entryB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entryB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12345.6789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A60F4-C2D3-4C28-A10E-A50E75B4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DEEC7-8525-4340-9E7A-F33E4517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776FC-1D7D-412E-99A5-D96FCC2D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9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64EF-D394-49C6-8A91-49509E66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methods of the document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528CB-E4EC-46D8-82B9-7769219B05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2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9C86-7518-4A9D-8A38-A626EB0D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F170-4B6F-4111-B362-A6DDB29A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FB49-93D5-47A7-BDB5-73524126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5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3ECA-342E-4C30-BAD7-4F0DDF37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ways to code selectors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4103-7BA9-46EF-9351-DE5F5050D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an element 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returns the object for the HTML element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whose id is "rate"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rate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("#rate");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an element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returns an array of objects for all the &lt;a&gt; elements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 the document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links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returns an array of objects for all the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assigned to the error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errors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(".error");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D13AB-672D-4607-8180-D50F774D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952CE-343C-4DE7-ABBA-E558090C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C7F5-5E3D-45C4-BAC5-4C1695A0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4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0B4C-EB99-4079-B32C-75E6FCAE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ways to code selectors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8B1C3-08AA-453D-A670-C7362F394E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descendant selector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returns an array of all the h2 elements that are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descendants of the element whose id is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h2s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h2");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combination of selectors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returns an array of all the div elements assigned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to the closed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minus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div.closed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multiple selectors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returns an array of elements specified by two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descendant selectors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elements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h2, div p");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3E655-B0E6-4C51-BB5C-B2BCFA44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373B2-23FF-4D19-852B-459E63C2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CEE6-52F9-48F7-90B6-1B7E97CE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20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016B-C486-4CF0-8679-1F81CBB6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a line of HTML into the document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313A-EE48-4779-8DA2-81A6E89F5B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&lt;b&gt;Welcome to our website!&lt;/b&gt;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1620C-AEF4-4439-8D2B-7ECF0F62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8922-48C9-41C4-A212-E145501C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9D62A-8E8F-48B0-B990-1F779D2E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4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9F2F-CFA1-4496-ADD8-6AF22683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and properties of the Textbox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75B7-0F1E-4B1F-B5BA-2359A65146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select() 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properties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disabled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method of the Number object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26AAE-86F2-412F-91DA-B21B6501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6F3A1-E4B2-48D4-BB3F-D6D3080E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39C6E-8AE7-47B3-8562-08E91690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9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7D96-F7B0-4368-A142-8F1EBC49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tags that define two text boxes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B7660-8506-412B-B2E2-2BBD96FDB3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sales_amount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09E65-6866-44E6-8B6C-011ED771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DDBC-2D21-454B-88E6-115F51CA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A4589-1A7D-4B34-921C-6DBB5E29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156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C154-988A-4ECD-9804-02C1930D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value property to get the value from a text box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7E2EE-C24A-47F6-B688-6A866854FC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1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chaining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firstName.value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1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chaining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F565-F104-4A8E-A099-17AB6F48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72A4-A010-4124-AC64-FE661BBD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C9F7E-762C-4E9A-AB75-FB70F7E7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77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A237-009E-478B-B07F-B9D6C647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get a number value from a text box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A20CA-63BE-4C7D-B009-E7C0F27DB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1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chaining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salesAmt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sales_amount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salesAmt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salesAmt.value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salesAmt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salesAmt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1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chaining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salesAmt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sales_amount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60B96-3325-44EC-B480-67F391F3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7C48-B708-41A8-B9FA-30820031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2F8B-8A82-40ED-962A-0C44152F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699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2B46-99F6-4820-A2C0-804B4564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examples of chaining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27B63-C784-4872-8C97-3080DAC434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4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salesAmt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b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"#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sales_amount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").value).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 = "";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").focus();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EF1B3-D609-4818-8B83-1D08B02D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25F0-70B6-4B40-8563-BC9535E4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399E-627D-4B92-99D0-978EC164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89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1DAC-4064-48E6-881D-33840A71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9B270-D766-432B-99F1-A5F4BFD022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08925"/>
            <a:ext cx="7391400" cy="48768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 JavaScript application that requires only the skills that you’ve learned so far, code, test, and debug the application.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these objects: window, document, Textbox, Number, Date, and String.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Number and String objects are created.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methods of the window object: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parseInt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parseFloat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methods of the document object: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querySelector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querySelectorAll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and write().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methods and properties of a Textbox object: focus(), select(), value, and disabled.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E7A7-16F7-4249-A39C-B7A3EDAB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2FD3-A890-4EF4-9D86-6D0CBF4B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90398-E001-45F6-B99E-99D80356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32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A30F-6947-4F02-B0A8-DA0962D2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JavaScript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42ADD-28B1-4194-99B6-D494F75830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an object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Date object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today = new Date();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099C-04D8-484B-BAFC-A8F5EE12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75638-A084-4588-BBF8-C6A689D2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16554-8B06-4AEF-86FB-BAD49209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95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A987-E2A5-40A4-B511-D92CF9D4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few of the methods of the Date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4B38D-7C31-451C-80F3-B1F7BDC4A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toDateString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getFullYear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40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a Date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today = new Date();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today.toDateString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today.getFullYear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FFFA6-3D42-45B5-88FE-CAD6230A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62174-C907-4E66-A927-E98E5218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95AD2-5540-4ECE-A5B1-8E1440EE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8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9E5D-108D-42D2-B694-E843893A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1714500" marR="0" indent="-1714500">
              <a:spcBef>
                <a:spcPts val="40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and methods of a String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87622-29B8-4FB8-BDFD-327B60BC7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property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few of the methods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substring(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40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a String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 = "Grace Hopper";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nameUpper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name.toUpperCase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index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");       // index = 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name.substr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index);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429EC-4FD1-47C8-94BC-3598160A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02F2A-4D89-421C-80E1-0D69D1F6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9472-3209-4882-A13B-1D888008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383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0741-3ED4-4471-BA5C-6FF4996C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specific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D89C1-FD14-43AF-AE07-647CD4D2A8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 object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 object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Textbox object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object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 chaining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chaining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 object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 object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constructor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6B5EE-D6B6-4DD0-B247-74020384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2D889-096B-4460-BC55-C77C7324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92A59-F073-40BA-8D0D-6BFC5E3A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99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2F9A-C847-4946-8C28-E496415E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function declaration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7FB0C-3E1A-4EA6-9F98-D89AD8378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statements that run when the function is executed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69834-CFB5-4F89-BFB6-55D89C36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0BE25-740F-4FC8-B7D0-8F7A8280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90C46-B9BB-46EA-B9A2-6D76AFDD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322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BAF9-4150-429D-8A67-275A8B57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declaration with no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doesn’t return a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CEED9-025B-4719-995A-7507A36C43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today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 "The year is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today.getFullYear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call the function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7EF8-F639-4602-8477-3B8CDFBA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3E812-85A1-4382-AA5E-0FB6CB24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49D6F-6239-42EB-B51D-30961363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791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66F3-59CB-4C24-938E-E4027BBF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declaration with one parameter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a DOM element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935E0-67C1-45A0-9EB2-7B0F79080B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$(selector)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call the function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email1 =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$("#email_1").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49EC-6B26-4572-9919-F1537167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77099-2D60-47C0-A880-37D59443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8154A-1E9B-48E3-91A3-EF032111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74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6A2D-87C6-422C-8D96-15733036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declaration with two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a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D479A-6EF5-4C6C-A1DC-7B3E3EEAB8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(subtotal,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tax = subtotal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call the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subtotal = 85.00;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               // displays 4.25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7A7AD-2C0F-44BE-B1AE-601B100B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DEF74-3A1E-4D24-BA4B-4E11B85A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B6904-8798-44F8-9B17-60B47123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383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B999-7395-4F86-998A-1C519658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function expression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89022-D47A-43B9-BF18-11FFC4477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run when the function is executed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06A44-2F9A-4FFF-8043-4AA59767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D2779-66D1-4432-AAF1-34AC851C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B3D85-0AC6-4BBF-AAC8-A56F3204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54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3DFD-F496-4D3B-9EB4-679F04DB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expression with no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doesn’t return a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A727B-6C9D-45AB-96BE-00A36D5D2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today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 "The year is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today.getFullYear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call the function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9D101-C279-4BA6-A58B-06F053DA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BDD88-4A5F-465A-87E6-F44DE86A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8D95-305B-4ECB-ABDF-F813297F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49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A44A-DE40-4989-9990-166691BC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7C008-8C00-4D05-BBBD-21E98AA02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toFixed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of a Number object.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Date objects are created.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methods of a Date object: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toDateString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getFullYear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getDate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getMonth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length property of a string and these methods of a string: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indexOf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substr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substring(),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toLowerCase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toUpperCase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creation and use of function declarations, function expressions, and arrow functions.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function expressions and arrow functions.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global scope, local scope, and block scope.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2FB5-098A-474D-8F96-59F6FE99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B7DC-3C0E-4AF1-A863-84937BD0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163EF-1C12-479D-83BB-495FF181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0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3112-043C-451A-A558-9EB49235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expression with one parameter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a DOM element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AB66F-2DC5-43B3-A711-6DC19C6BD3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$ = function(selector)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call the function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email1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$("#email_1")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A2E74-65B6-40E9-B0DB-0CC13244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550BE-9A10-4B4C-B530-CFC586B1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85CF-AA48-4D00-A0CE-79C26FE5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302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D5B4-8BA5-4DD6-ADA5-B96D6F2C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expression with two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a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E6916-6609-4EF7-8B54-03A736993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function(subtotal,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tax = subtotal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call the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subtotal = 85.00;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call the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          // displays 4.25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FE720-6B72-456E-BD9E-E81C3B5F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9311A-0789-4619-BEAF-010B3EB6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95734-E216-42B3-8F4B-E5B48CF9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83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6C85-BD66-465E-A04C-D09BF5C5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an arrow function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F73C-51CE-42BB-BDCF-6245454DF5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 algn="just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run when the function is executed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function expression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function(subtotal,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tax = subtotal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rewritten as an arrow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(subtotal,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tax = subtotal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C9E3-E464-4CAB-8AEF-1EDEF2DC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6BCE-C7DE-4704-8F77-49B8C8EB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BB495-ADD5-4461-A0B9-DD266DC4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038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A1B1-7404-4D58-AF4A-408893C8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arrow function with one parameter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F1984-6384-432F-8984-A4AE97C99F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tax = subtotal * 0.074;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arrow function with one parameter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executes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=&gt;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(subtotal * 0.074).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arrow function with no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executes one statement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getCurrentUrl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document.location.href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call an arrow function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getCurrentUrl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83586-E1EF-4E45-92A5-58A2BBB1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BD53C-5BF8-4CFC-A9BD-EB09FD32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EE690-98FB-4E77-8E8A-1F3B8D48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64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80E1-C732-4379-B2C0-9DB6561D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1EF5-BC9F-4268-9552-67F4B30724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calling (invoking) a function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 declaration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parameter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argument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passing parameters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 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hoisted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 expression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arrow function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arrow operator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222D1-B66E-4300-A5FF-2117319E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EFD75-B81A-4AEA-A1F8-F7830F14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E0027-266B-4574-BFDA-F9FAB4EA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69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D5CC-7116-474A-B177-9FEFDBB8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global variables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B0B3E-5621-4E06-BED2-CAC318ADC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0.074;    // adds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 to window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tax = 0;            // doesn't add anything to window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window.taxRate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// displays 0.074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window.tax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// displays undefined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uses the global variables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tax = subtotal *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tax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tax.toFixed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alert(tax);          // displays 7.4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3E51C-7138-4636-A780-EA95D9D7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B0DB4-A292-44C3-8773-88A79659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8E47B-78AB-4C81-A17A-F68E3828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94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73A1-9210-4196-9281-155FA9C6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uses local variables and constants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4125-7B3F-4D2E-9C0A-39455E8293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(subtotal,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tax = subtotal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tax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(100, 0.074);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alert(tax);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with two loops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local()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{...}    // function scope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still in scope - displays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= 0; j &lt; 5;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{...}    // block scope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alert(j);          // j not in scope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ReferenceError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96638-621B-44D4-BC80-E4924F3B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A7F9-0399-473F-A0BC-C47D5E54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7263A-12AC-49ED-A5FD-B2119D1A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32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DB27-C65D-4F9E-A763-C8190FE2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scope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F867D-85E8-4DB5-8AE7-3BBE39DC43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 variable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 constant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 variable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 constant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 scope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block scope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1979E-167B-4099-B994-9C90EE51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75B9C-9151-4C56-ABDD-CA6482D5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1CC65-27C4-4AD4-B783-7E3AB96A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30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1523709-16D1-4D61-B7D6-09EBE030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events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89728BA-6ABF-496D-AB61-A7D5C038BD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200" y="1066800"/>
            <a:ext cx="4800600" cy="4648200"/>
          </a:xfrm>
          <a:ln w="12700">
            <a:prstDash val="solid"/>
          </a:ln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395538" algn="l"/>
                <a:tab pos="27432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	Event</a:t>
            </a: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window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load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document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DOMContentLoaded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click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control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link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focus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blur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control	change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select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element	click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dblclick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mouseover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mousein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mouseout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C09C-5D32-4978-8D18-AC0BC11E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D3D2E-E268-4E49-8E15-74C8DB1F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37A88-C8AF-4ACA-8218-CCBD91BB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62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5CD1-96D9-40E2-8EA6-F970A5E7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093C8-C331-4797-8602-2313268E8C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i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eventTarget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.addEventListener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i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eventName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i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eventHandlerFunction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event handler named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joinList</a:t>
            </a:r>
            <a:endParaRPr lang="en-US" sz="2400" b="1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joinList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statements for the function go here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attach the event handler to the click event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button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submit_button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joinList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attach the event handler to the double-click event of a text box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$("#text_box_1").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dblclick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joinList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removeEventListener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i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eventTarget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.removeEventListener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i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eventName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i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eventHandlerFunction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ADED7-0E31-42DF-A4AA-42EEFF66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88486-EA59-4982-A69D-0DB0BAEC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EAC9F-AF40-4D41-BF69-87BFBBE9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9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0151-1DBD-4F8A-8DF0-95704684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DF743-79F4-47EC-8A9D-B4ED9F643C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3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create and attach event handlers, including how to attach an event handler to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DOMContentLoaded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event of the document object.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3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currentTarget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property and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preventDefault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of the Event object.</a:t>
            </a:r>
          </a:p>
          <a:p>
            <a:pPr marL="457200" indent="-457200">
              <a:buFont typeface="+mj-lt"/>
              <a:buAutoNum type="arabicPeriod" startAt="13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2AFC-5562-4028-A76E-7DF84616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C75A5-180F-4838-B520-A7AC8EA2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C46C-8197-4884-B1E3-8340A32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03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A858-790A-4073-87D8-706DDD27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handles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1D154-27EA-46C6-A2F6-5F91A1E3AD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function expression as the event handler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msg = "The DOM is ready!";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alert(msg);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an anonymous function as the event handler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msg = "The DOM is ready!";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alert(msg);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3B18-B12F-4759-8BA2-AA0D9C31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D70C-93FF-4862-B79F-D62629E1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99794-4D38-42E8-9161-F5DB01D6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46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51E3-F523-425D-BF91-24BBE74D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attaches a click event handler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button when the DOM is loaded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3859-7122-48DB-935D-AA3CBF8785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function expression as the event handler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processEntries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that processes entries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$("#calculate").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"click",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processEntries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an anonymous function as the event handler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$("#calculate").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code that processes entries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57713-847F-4500-8961-25FE3CBD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7E38-9B4E-47FC-9D8E-0E26226B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9B52-0DD9-4437-8EEF-4C699245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25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2B9A-B994-426B-849A-30B83666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and a method of the Event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9DC7B-357D-4C97-8FBC-A6DBF4C98D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currentTarget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preventDefault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1595-0544-4A29-996A-85AC2A32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45255-4BBF-437D-9C88-A92496DF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F448A-F960-4D80-A61E-DF4C4C1F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91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116EDC-BC2F-4240-AC29-F25CA685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HTML elements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have default actions for the click event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1AC51D-F5EE-43C5-B558-2B3352086C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200" y="1279000"/>
            <a:ext cx="7010400" cy="2637100"/>
          </a:xfrm>
          <a:ln w="12700">
            <a:prstDash val="solid"/>
          </a:ln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81138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	Default action for the click event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&lt;a&gt;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Load the page or image in 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attribute.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&lt;input&gt;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Submit the form if the type attribute is set to submit.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&lt;input&gt;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Reset the form if the type attribute is set to reset.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&lt;button&gt;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Submit the form if the type attribute is set to submit.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2057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&lt;button&gt;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Reset the form if the type attribute is set to reset.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572D-B4DD-4FC9-BF39-5D0B3C87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6479-1F18-4FA2-8105-DFC4CC96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CDDAF-028F-4DB6-B2AC-94F8DE0B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8084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A2D2-D017-4869-8B07-B92718E2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 form with a text box and a submit button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576E1-EB1E-4553-929B-9E982A47F3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action="join.html" method="get"&gt;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id="email_1" name="email_1"&gt;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type="submit"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value="Join List"&gt;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63C67-9BBF-4025-B506-7C8C710B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EE0D0-482B-45BB-84A6-A00E8148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67BB-4C6D-4F3C-8867-32750F2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55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9DB5-2B85-41B4-9C03-64C9F099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event handler for the click event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submit button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04D4A-275D-41B7-BB01-AAED6F3AF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                 // Event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("#email_1").value == "")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notify user of error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alert("Email is required.");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don't allow form to be submitted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evt.preventDefault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5556A-B303-4B29-98E2-9BE66978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8F33-A50E-4E05-A73A-48C5E331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A46C-B593-4ACA-8B9D-2F91B8D3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631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0903-423B-49C3-A7B4-2820FD9E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events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4893-C9B3-4DD7-BCFD-8218DCA4D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 handler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attach an event handler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anonymous function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default action for an event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FA802-00BF-497F-B2D6-FF1595E4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7B355-D624-4183-957D-2A398ED4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AB254-AD45-4178-AB33-976A49C5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602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4C1E62-B8E8-4258-90E1-74E36A24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Miles Per Gallon application in a browser</a:t>
            </a:r>
            <a:endParaRPr lang="en-US" dirty="0"/>
          </a:p>
        </p:txBody>
      </p:sp>
      <p:pic>
        <p:nvPicPr>
          <p:cNvPr id="9" name="Content Placeholder 8" descr="Refer to page 149 in textbook">
            <a:extLst>
              <a:ext uri="{FF2B5EF4-FFF2-40B4-BE49-F238E27FC236}">
                <a16:creationId xmlns:a16="http://schemas.microsoft.com/office/drawing/2014/main" id="{C49715E1-4B5C-40C8-8C4E-58ED030D17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1804" y="1139747"/>
            <a:ext cx="6328196" cy="236545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B9920-604F-4EDB-BC3E-22BD779A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2A85D-8136-4B82-B28A-A2F2AF8C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8140B-99F6-443E-A332-F729D7F2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3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FD61-8784-444F-A5B6-9872E02B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MPG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E60CD-97DE-456D-8D43-4486F3FBE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content="width=device-width, initial-scale=1"&gt;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&lt;title&gt;Miles Per Gallon Calculator&lt;/title&gt;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="mpg.css"&gt;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&lt;h1&gt;The Miles Per Gallon Calculator&lt;/h1&gt;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for="miles"&gt;Miles Driven:&lt;/label&gt;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id="miles"&gt;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for="gallons"&gt;Gallons of Gas Used: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id="gallons"&gt;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62BC4-3911-4113-88ED-6225D11E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42A90-D55E-4735-95DC-7E299547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6886F-4498-444C-A718-00884D3C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46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19B0-BB9C-4A2C-9489-160F9FF9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MPG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9565E-BB13-4265-B842-CDF6911983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203325" marR="0" indent="-85725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for="mpg"&gt;Miles Per Gallon:&lt;/label&gt;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id="mpg"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&lt;label&gt;&amp;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type="button" id="calculate"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value="Calculate MPG"&gt;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="mpg.js"&gt;&lt;/script&gt;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A737F-DF9A-496C-98F2-196A8E08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DED17-486A-4486-ADB7-2E98CC2C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E9C5C-4E83-48C2-885E-3B089928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6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9F2AF0-3F0B-468F-8905-F3D2BBD9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host objects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 environment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0774D0-A9A4-4AE2-8464-AA29FF2FFC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200" y="1295400"/>
            <a:ext cx="6248400" cy="3429000"/>
          </a:xfrm>
          <a:ln w="12700">
            <a:prstDash val="solid"/>
          </a:ln>
        </p:spPr>
        <p:txBody>
          <a:bodyPr/>
          <a:lstStyle/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457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	Description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Represents the open browser window. This is the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 object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JavaScript.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Represents the HTML document in the browser window. Allows you to work with the Document Object Model (DOM).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Contains information about the browser.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2057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history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Contains the URLs that a user has visited in the browser.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B92B5-2415-4A59-8683-2D4E6B82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7893C-18BC-4389-AF5B-9C518601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41B9-219B-471B-B105-EF4DFCBE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7700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656C-455C-4BDE-9CB6-8DF33CD3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MPG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754DC-7A5D-4A41-9EEE-DD4619EC4F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$ = selector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getErrorMsg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`${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must be a valid number greater than zero.`;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focusAndSelect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selector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$(selector);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elem.select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processEntries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miles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($("#miles").value);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gallons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($("#gallons").value);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(miles) || miles &lt;= 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getErrorMsg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("Miles driven"));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focusAndSelect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("#miles");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037B7-BE60-4A3E-98B0-40C6EAAE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4520-E8E2-4387-B1E5-4AD544C3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DC1A9-BACF-409E-8B17-37CED90E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314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7B24-5E1E-4DB5-9E1C-A6D409C3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MPG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65FEE-DC97-4DE9-AD21-6809A4DBB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857250" marR="0" indent="-51117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} 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(gallons) || gallons &lt;= 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getErrorMsg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("Gallons of gas used"));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focusAndSelect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("#gallons");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$("#mpg").value = (miles / gallons).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$("#calculate").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"click",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processEntries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$("#miles").focus();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A65DB-C03F-4F68-8EA4-C498BF9F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FAF9B-73DF-4BA2-ABA0-7A238074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3B34-B1A8-4775-AFDE-5CEA54C8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8395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A78CBF-1BAD-4154-98BC-D95D781F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Email List application in a web browser</a:t>
            </a:r>
            <a:endParaRPr lang="en-US" dirty="0"/>
          </a:p>
        </p:txBody>
      </p:sp>
      <p:pic>
        <p:nvPicPr>
          <p:cNvPr id="11" name="Content Placeholder 10" descr="Refer to page 153 in textbook">
            <a:extLst>
              <a:ext uri="{FF2B5EF4-FFF2-40B4-BE49-F238E27FC236}">
                <a16:creationId xmlns:a16="http://schemas.microsoft.com/office/drawing/2014/main" id="{D518BCDB-981A-44FD-8D54-0C92A99D70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56961"/>
            <a:ext cx="6145301" cy="2292295"/>
          </a:xfrm>
          <a:prstGeom prst="rect">
            <a:avLst/>
          </a:prstGeom>
        </p:spPr>
      </p:pic>
      <p:pic>
        <p:nvPicPr>
          <p:cNvPr id="12" name="Content Placeholder 11" descr="Refer to page 153 in textbook">
            <a:extLst>
              <a:ext uri="{FF2B5EF4-FFF2-40B4-BE49-F238E27FC236}">
                <a16:creationId xmlns:a16="http://schemas.microsoft.com/office/drawing/2014/main" id="{017120BA-670C-4B92-BCBF-FE7C898C5FC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3697829" y="3269826"/>
            <a:ext cx="4151736" cy="15790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03097-C12F-4922-9470-0D66A37C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6F7D6-8936-4596-BE2F-129E5B59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0B12-2A33-4202-BE70-E4157845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59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28CF-DC84-451A-85AA-E1B17A7C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Email List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AE3CE-A521-4F69-9114-F1E70B3712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79025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content="width=device-width, initial-scale=1"&gt;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&lt;title&gt;Join Email List&lt;/title&gt;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="email_list.css"&gt;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&lt;h1&gt;Please join our email list&lt;/h1&gt;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&lt;form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name="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action="join.html" method="get"&gt;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&lt;label for="email_1"&gt;Email Address: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&lt;input type="text" id="email_1"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name="email_1"&gt;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&lt;label for="email_2"&gt;Re-enter Email Address: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&lt;input type="text" id="email_2" name="email_2"&gt;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4CBD2-FCF5-4D03-B6F7-11AC6B6B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46EEC-0439-491A-B41F-BBF0184D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D4F5A-2EDA-4081-98FB-AEFBE120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582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61BA-D73A-41A4-9F4B-A809A989B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Email List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E75CC-D566-4782-B5E1-C3C57F693D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663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655763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&lt;label 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"&gt;First Name:&lt;/label&gt;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&lt;input type="text"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name="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&lt;label&gt;&amp;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&lt;input type="submit"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value="Join our List"&gt;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&lt;input type="button"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clear_form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value="Clear form"&gt;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&lt;/form&gt;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="email_list.js"&gt;&lt;/script&gt;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F01D-572C-4792-AA3C-2D7D5F72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8EF0D-28AD-4C92-B4A6-E065CEE4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672B3-0B99-4CA0-BAAF-FCB4BF98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17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24A9-C8E0-4733-8262-AA748237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Email List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6561-C1CE-4BD1-AA1A-4BB25E822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$ = selector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values user entered in textboxes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email1 = $("#email_1").value;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email2 = $("#email_2").value;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create an error message and set it to an empty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check user entries – add to error message if invalid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(email1 == "")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"First email is required.\n";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(email2 == "")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"Second email is required.\n";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(email1 != email2)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"Both emails must match.\n";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B494B-F54A-4937-A449-2745CEF7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E5954-C9C5-4012-A0DD-4CE38083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EB9AC-FB24-40F9-A454-0A101155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759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F4E2-02E9-4357-B117-ADDF9B1D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Email List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2274C-3F65-47C6-A0B1-F5798CFA24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203325" algn="l"/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"First name is required.\n";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prevent form submission if there’s an error message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"") {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alert(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evt.preventDefault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clear_form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$("#email_1").value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$("#email_2").value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$("#email_1").focus();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$("#email_1").focus();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80EF-A3CE-4A89-9574-55FC469A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93EF-5E67-4285-9625-CA56F802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A684-FE61-4361-A590-520F8D9E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2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54E8C6-8720-4D0D-9E81-90AB3160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JavaScript native objects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6982B9-F625-4790-B1D7-AC51A3BF79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3000" y="1142999"/>
            <a:ext cx="7391400" cy="4648201"/>
          </a:xfrm>
          <a:ln w="12700">
            <a:prstDash val="solid"/>
          </a:ln>
        </p:spPr>
        <p:txBody>
          <a:bodyPr/>
          <a:lstStyle/>
          <a:p>
            <a:pPr marL="1257300" marR="0" indent="-1257300">
              <a:spcBef>
                <a:spcPts val="60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	Description</a:t>
            </a:r>
          </a:p>
          <a:p>
            <a:pPr marL="1257300" marR="0" indent="-1257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base object that all other JavaScript objects inherit.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0" indent="-1257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An object that stores a collection of data.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0" indent="-1257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Date</a:t>
            </a: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object that stores a date.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0" indent="-1257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object that stores a predefined collection of JavaScript statements.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0" indent="-1257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</a:t>
            </a: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wrapper object for working with the primitive number data type.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0" indent="-1257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wrapper object for working with the primitive string data type.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0" indent="-1257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Boolean</a:t>
            </a: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wrapper object for working with the primitive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boolean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type.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0" indent="-12573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20574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Math</a:t>
            </a: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utility object with static methods for working with numbers.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3C03-E362-4ECF-8D1B-3F9984C9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1179-6AA1-4337-B10E-A1AF0889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2020,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A31D9-CF1E-4D72-9C82-4F7FB199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7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8A65-0BC5-49E2-A67C-FCCA1C02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Number object wraps a primitive number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C433-DE65-4413-A9BA-ED1D5AC8AA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number variable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pi = 3.14159; // pi is a primitive number data type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a method of the Number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pi.toFixed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(2));    // JavaScript converts pi to a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// object so it can call its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// method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55E78-FFAF-4851-AA55-9018E05D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D0C83-16F6-4A62-BBE8-5FF74B4A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760DF-E030-4621-B2AA-62140DBB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6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35B8-8EB2-4022-9300-DCCFC4D5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3D55B-0DDD-4C0E-9918-1930FCF9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property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host object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native object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wrapper object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utility object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B6E3-5BAA-44F4-9C74-D7C43D8A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C6F7C-27E7-4787-87E5-F2E20773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9EE44-7569-408F-91B4-72BBCA04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4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1E478B-46C1-448A-9641-E4D30CE6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method of the window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displays a dialog box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39726CF-F44D-4CE8-9BE8-75100DFA4F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645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dialog box to confirm an operation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confirmDelete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confirm("Are you sure you want to delete this item?");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confirmDelete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that deletes the item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that’s displayed</a:t>
            </a:r>
            <a:endParaRPr lang="en-US" sz="2400" b="1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10" name="Content Placeholder 9" descr="Refer to page 127 in textbook">
            <a:extLst>
              <a:ext uri="{FF2B5EF4-FFF2-40B4-BE49-F238E27FC236}">
                <a16:creationId xmlns:a16="http://schemas.microsoft.com/office/drawing/2014/main" id="{0D501EBF-B534-42C4-A663-7C8235E3E6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4123806"/>
            <a:ext cx="5432007" cy="159119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68B57-CD1E-4785-906F-9435755D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5A8EB-4FFF-4D16-82A7-CBFB7AB4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91530-0388-47B1-9FBC-65CCBA2F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3010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182</TotalTime>
  <Words>5101</Words>
  <Application>Microsoft Office PowerPoint</Application>
  <PresentationFormat>On-screen Show (4:3)</PresentationFormat>
  <Paragraphs>797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4</vt:lpstr>
      <vt:lpstr>Objectives (part 1)</vt:lpstr>
      <vt:lpstr>Objectives (part 2)</vt:lpstr>
      <vt:lpstr>Objectives (part 3)</vt:lpstr>
      <vt:lpstr>Some of the host objects  in a browser environment</vt:lpstr>
      <vt:lpstr>Some of the JavaScript native objects</vt:lpstr>
      <vt:lpstr>How a Number object wraps a primitive number</vt:lpstr>
      <vt:lpstr>Terms related to objects</vt:lpstr>
      <vt:lpstr>Another method of the window object  that displays a dialog box</vt:lpstr>
      <vt:lpstr>Two methods of the window object  for working with numbers</vt:lpstr>
      <vt:lpstr>Three methods of the document object</vt:lpstr>
      <vt:lpstr>Common ways to code selectors (part 1)</vt:lpstr>
      <vt:lpstr>Common ways to code selectors (part 2)</vt:lpstr>
      <vt:lpstr>How to write a line of HTML into the document</vt:lpstr>
      <vt:lpstr>Methods and properties of the Textbox object</vt:lpstr>
      <vt:lpstr>HTML tags that define two text boxes</vt:lpstr>
      <vt:lpstr>How to use the value property to get the value from a text box</vt:lpstr>
      <vt:lpstr>How to use the parseFloat() method  to get a number value from a text box</vt:lpstr>
      <vt:lpstr>Other examples of chaining</vt:lpstr>
      <vt:lpstr>How to create a JavaScript object</vt:lpstr>
      <vt:lpstr>A few of the methods of the Date object</vt:lpstr>
      <vt:lpstr>Properties and methods of a String object</vt:lpstr>
      <vt:lpstr>Terms related to specific objects</vt:lpstr>
      <vt:lpstr>The syntax for a function declaration</vt:lpstr>
      <vt:lpstr>A function declaration with no parameters  that doesn’t return a value</vt:lpstr>
      <vt:lpstr>A function declaration with one parameter  that returns a DOM element </vt:lpstr>
      <vt:lpstr>A function declaration with two parameters  that returns a value</vt:lpstr>
      <vt:lpstr>The syntax for a function expression</vt:lpstr>
      <vt:lpstr>A function expression with no parameters  that doesn’t return a value</vt:lpstr>
      <vt:lpstr>A function expression with one parameter  that returns a DOM element </vt:lpstr>
      <vt:lpstr>A function expression with two parameters  that returns a value</vt:lpstr>
      <vt:lpstr>The syntax for an arrow function </vt:lpstr>
      <vt:lpstr>An arrow function with one parameter </vt:lpstr>
      <vt:lpstr>Terms related to functions</vt:lpstr>
      <vt:lpstr>Two global variables</vt:lpstr>
      <vt:lpstr>A function that uses local variables and constants </vt:lpstr>
      <vt:lpstr>Terms related to scope</vt:lpstr>
      <vt:lpstr>Common events</vt:lpstr>
      <vt:lpstr>The syntax for the addEventListener() method</vt:lpstr>
      <vt:lpstr>Code that handles the DOMContentLoaded event</vt:lpstr>
      <vt:lpstr>Code that attaches a click event handler  for a button when the DOM is loaded</vt:lpstr>
      <vt:lpstr>A property and a method of the Event object</vt:lpstr>
      <vt:lpstr>Common HTML elements  that have default actions for the click event</vt:lpstr>
      <vt:lpstr>An HTML form with a text box and a submit button</vt:lpstr>
      <vt:lpstr>An event handler for the click event  of the submit button</vt:lpstr>
      <vt:lpstr>Terms related to events</vt:lpstr>
      <vt:lpstr>The Miles Per Gallon application in a browser</vt:lpstr>
      <vt:lpstr>The HTML for the MPG application (part 1)</vt:lpstr>
      <vt:lpstr>The HTML for the MPG application (part 2)</vt:lpstr>
      <vt:lpstr>The JavaScript for the MPG application (part 1)</vt:lpstr>
      <vt:lpstr>The JavaScript for the MPG application (part 2)</vt:lpstr>
      <vt:lpstr>The Email List application in a web browser</vt:lpstr>
      <vt:lpstr>The HTML for the Email List application (part 1)</vt:lpstr>
      <vt:lpstr>The HTML for the Email List application (part 2)</vt:lpstr>
      <vt:lpstr>The JavaScript for the Email List app (part 1)</vt:lpstr>
      <vt:lpstr>The JavaScript for the Email List app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18</cp:revision>
  <cp:lastPrinted>2016-01-14T23:03:16Z</cp:lastPrinted>
  <dcterms:created xsi:type="dcterms:W3CDTF">2020-08-12T18:04:38Z</dcterms:created>
  <dcterms:modified xsi:type="dcterms:W3CDTF">2020-08-12T23:51:30Z</dcterms:modified>
</cp:coreProperties>
</file>