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4"/>
  </p:notesMasterIdLst>
  <p:handoutMasterIdLst>
    <p:handoutMasterId r:id="rId35"/>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6433" autoAdjust="0"/>
  </p:normalViewPr>
  <p:slideViewPr>
    <p:cSldViewPr>
      <p:cViewPr varScale="1">
        <p:scale>
          <a:sx n="95" d="100"/>
          <a:sy n="95" d="100"/>
        </p:scale>
        <p:origin x="196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8/13/2020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JavaScript &amp; jQuery (4th Ed)</a:t>
            </a:r>
            <a:endParaRPr lang="en-US" dirty="0"/>
          </a:p>
        </p:txBody>
      </p:sp>
      <p:sp>
        <p:nvSpPr>
          <p:cNvPr id="4" name="Footer Placeholder 3"/>
          <p:cNvSpPr>
            <a:spLocks noGrp="1"/>
          </p:cNvSpPr>
          <p:nvPr>
            <p:ph type="ftr" sz="quarter" idx="11"/>
          </p:nvPr>
        </p:nvSpPr>
        <p:spPr/>
        <p:txBody>
          <a:bodyPr/>
          <a:lstStyle/>
          <a:p>
            <a:pPr>
              <a:defRPr/>
            </a:pPr>
            <a:r>
              <a:rPr lang="en-US"/>
              <a:t>© 2020,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JavaScript &amp; jQuery (4th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2020,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743200" y="6248400"/>
            <a:ext cx="36576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a:t>Murach's JavaScript &amp; jQuery (4th Ed)</a:t>
            </a:r>
            <a:endParaRPr lang="en-US" dirty="0"/>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2020,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Chapter 5</a:t>
            </a:r>
          </a:p>
        </p:txBody>
      </p:sp>
      <p:sp>
        <p:nvSpPr>
          <p:cNvPr id="6" name="Text Placeholder 5"/>
          <p:cNvSpPr>
            <a:spLocks noGrp="1"/>
          </p:cNvSpPr>
          <p:nvPr>
            <p:ph type="body" sz="quarter" idx="13"/>
          </p:nvPr>
        </p:nvSpPr>
        <p:spPr>
          <a:xfrm>
            <a:off x="1905000" y="2209800"/>
            <a:ext cx="5791200" cy="2971800"/>
          </a:xfrm>
        </p:spPr>
        <p:txBody>
          <a:bodyPr/>
          <a:lstStyle/>
          <a:p>
            <a:r>
              <a:rPr lang="en-US" dirty="0"/>
              <a:t>How to test and debug a JavaScript application</a:t>
            </a:r>
          </a:p>
        </p:txBody>
      </p:sp>
      <p:sp>
        <p:nvSpPr>
          <p:cNvPr id="2" name="Date Placeholder 1"/>
          <p:cNvSpPr>
            <a:spLocks noGrp="1"/>
          </p:cNvSpPr>
          <p:nvPr>
            <p:ph type="dt" sz="half" idx="10"/>
          </p:nvPr>
        </p:nvSpPr>
        <p:spPr/>
        <p:txBody>
          <a:bodyPr/>
          <a:lstStyle/>
          <a:p>
            <a:pPr>
              <a:defRPr/>
            </a:pPr>
            <a:r>
              <a:rPr lang="en-US"/>
              <a:t>Murach's JavaScript &amp; jQuery (4th Ed)</a:t>
            </a:r>
            <a:endParaRPr lang="en-US" dirty="0"/>
          </a:p>
        </p:txBody>
      </p:sp>
      <p:sp>
        <p:nvSpPr>
          <p:cNvPr id="3" name="Footer Placeholder 2"/>
          <p:cNvSpPr>
            <a:spLocks noGrp="1"/>
          </p:cNvSpPr>
          <p:nvPr>
            <p:ph type="ftr" sz="quarter" idx="11"/>
          </p:nvPr>
        </p:nvSpPr>
        <p:spPr/>
        <p:txBody>
          <a:bodyPr/>
          <a:lstStyle/>
          <a:p>
            <a:pPr>
              <a:defRPr/>
            </a:pPr>
            <a:r>
              <a:rPr lang="en-US"/>
              <a:t>© 2020, Mike Murach &amp; Associates, Inc.</a:t>
            </a:r>
            <a:endParaRPr lang="en-US" dirty="0"/>
          </a:p>
        </p:txBody>
      </p:sp>
      <p:sp>
        <p:nvSpPr>
          <p:cNvPr id="7" name="Slide Number Placeholder 6">
            <a:extLst>
              <a:ext uri="{FF2B5EF4-FFF2-40B4-BE49-F238E27FC236}">
                <a16:creationId xmlns:a16="http://schemas.microsoft.com/office/drawing/2014/main" id="{3DB4830D-B199-4B1C-92EF-B60E85969689}"/>
              </a:ext>
            </a:extLst>
          </p:cNvPr>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1</a:t>
            </a:fld>
            <a:endParaRPr lang="en-US" dirty="0">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87C7B-38E6-4FF5-BB5A-AC1F0EE2D77C}"/>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Problems with undeclared variables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are treated as global variables</a:t>
            </a:r>
            <a:endParaRPr lang="en-US" dirty="0"/>
          </a:p>
        </p:txBody>
      </p:sp>
      <p:sp>
        <p:nvSpPr>
          <p:cNvPr id="3" name="Text Placeholder 2">
            <a:extLst>
              <a:ext uri="{FF2B5EF4-FFF2-40B4-BE49-F238E27FC236}">
                <a16:creationId xmlns:a16="http://schemas.microsoft.com/office/drawing/2014/main" id="{F98C84D6-C5BA-46A8-832E-FBCA0EEE53AA}"/>
              </a:ext>
            </a:extLst>
          </p:cNvPr>
          <p:cNvSpPr>
            <a:spLocks noGrp="1"/>
          </p:cNvSpPr>
          <p:nvPr>
            <p:ph type="body" sz="quarter" idx="13"/>
          </p:nvPr>
        </p:nvSpPr>
        <p:spPr>
          <a:xfrm>
            <a:off x="838200" y="12192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pc="-10" dirty="0">
                <a:effectLst/>
                <a:latin typeface="Times New Roman" panose="02020603050405020304" pitchFamily="18" charset="0"/>
                <a:ea typeface="Times New Roman" panose="02020603050405020304" pitchFamily="18" charset="0"/>
              </a:rPr>
              <a:t>If you don’t use strict mode and you assign a value to a variable that hasn’t been declared, the JavaScript engine treats it as a global variable, as in this example: </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const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calculateTax</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function(subtotal,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taxRate</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let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subtotal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taxRate</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 local</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parseFloat</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salesTax.toFixed</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(2));</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 global</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isn't rounded but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pc="-10" dirty="0">
                <a:effectLst/>
                <a:latin typeface="Times New Roman" panose="02020603050405020304" pitchFamily="18" charset="0"/>
                <a:ea typeface="Times New Roman" panose="02020603050405020304" pitchFamily="18" charset="0"/>
              </a:rPr>
              <a:t>The solution to this type of problem is to always use strict mode.</a:t>
            </a:r>
          </a:p>
          <a:p>
            <a:endParaRPr lang="en-US" sz="1600" dirty="0"/>
          </a:p>
        </p:txBody>
      </p:sp>
      <p:sp>
        <p:nvSpPr>
          <p:cNvPr id="4" name="Date Placeholder 3">
            <a:extLst>
              <a:ext uri="{FF2B5EF4-FFF2-40B4-BE49-F238E27FC236}">
                <a16:creationId xmlns:a16="http://schemas.microsoft.com/office/drawing/2014/main" id="{79F2409F-2079-4F38-8526-DD7DBE1F3B23}"/>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70417C90-AFB0-4138-AE8B-BF311F6D03E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307F27A-CC05-4224-B2ED-F4A86905BA3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10</a:t>
            </a:fld>
            <a:endParaRPr lang="en-US" dirty="0">
              <a:solidFill>
                <a:schemeClr val="bg1"/>
              </a:solidFill>
            </a:endParaRPr>
          </a:p>
        </p:txBody>
      </p:sp>
    </p:spTree>
    <p:extLst>
      <p:ext uri="{BB962C8B-B14F-4D97-AF65-F5344CB8AC3E}">
        <p14:creationId xmlns:p14="http://schemas.microsoft.com/office/powerpoint/2010/main" val="2993143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0ECFB8D-5BAB-48EA-BB37-5F37A2A19202}"/>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Future Value application with valid data</a:t>
            </a:r>
            <a:endParaRPr lang="en-US" dirty="0"/>
          </a:p>
        </p:txBody>
      </p:sp>
      <p:pic>
        <p:nvPicPr>
          <p:cNvPr id="9" name="Content Placeholder 8" descr="Refer to page 167 in textbook">
            <a:extLst>
              <a:ext uri="{FF2B5EF4-FFF2-40B4-BE49-F238E27FC236}">
                <a16:creationId xmlns:a16="http://schemas.microsoft.com/office/drawing/2014/main" id="{B0F1E822-C1C9-4286-ADFF-AD10E2208861}"/>
              </a:ext>
            </a:extLst>
          </p:cNvPr>
          <p:cNvPicPr>
            <a:picLocks noGrp="1" noChangeAspect="1"/>
          </p:cNvPicPr>
          <p:nvPr>
            <p:ph sz="quarter" idx="13"/>
          </p:nvPr>
        </p:nvPicPr>
        <p:blipFill>
          <a:blip r:embed="rId2"/>
          <a:stretch>
            <a:fillRect/>
          </a:stretch>
        </p:blipFill>
        <p:spPr>
          <a:xfrm>
            <a:off x="1191811" y="1143000"/>
            <a:ext cx="6407451" cy="2743438"/>
          </a:xfrm>
          <a:prstGeom prst="rect">
            <a:avLst/>
          </a:prstGeom>
        </p:spPr>
      </p:pic>
      <p:sp>
        <p:nvSpPr>
          <p:cNvPr id="4" name="Date Placeholder 3">
            <a:extLst>
              <a:ext uri="{FF2B5EF4-FFF2-40B4-BE49-F238E27FC236}">
                <a16:creationId xmlns:a16="http://schemas.microsoft.com/office/drawing/2014/main" id="{5945465E-18CB-400D-A439-CEED580F76D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0B4C4D17-A194-4ADE-9B15-12E1706C63C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446B171-6048-4FF2-ACB9-B2AD9AB1305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11</a:t>
            </a:fld>
            <a:endParaRPr lang="en-US" dirty="0">
              <a:solidFill>
                <a:schemeClr val="bg1"/>
              </a:solidFill>
            </a:endParaRPr>
          </a:p>
        </p:txBody>
      </p:sp>
    </p:spTree>
    <p:extLst>
      <p:ext uri="{BB962C8B-B14F-4D97-AF65-F5344CB8AC3E}">
        <p14:creationId xmlns:p14="http://schemas.microsoft.com/office/powerpoint/2010/main" val="186590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6D2C08-2D6D-401D-A784-F017035795B8}"/>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Future Value application with invalid data</a:t>
            </a:r>
            <a:endParaRPr lang="en-US" dirty="0"/>
          </a:p>
        </p:txBody>
      </p:sp>
      <p:pic>
        <p:nvPicPr>
          <p:cNvPr id="13" name="Content Placeholder 12" descr="Refer to page 167 in textbook">
            <a:extLst>
              <a:ext uri="{FF2B5EF4-FFF2-40B4-BE49-F238E27FC236}">
                <a16:creationId xmlns:a16="http://schemas.microsoft.com/office/drawing/2014/main" id="{5D0B9563-9CF5-4326-AB71-B7EBA86CA24D}"/>
              </a:ext>
            </a:extLst>
          </p:cNvPr>
          <p:cNvPicPr>
            <a:picLocks noGrp="1" noChangeAspect="1"/>
          </p:cNvPicPr>
          <p:nvPr>
            <p:ph sz="quarter" idx="13"/>
          </p:nvPr>
        </p:nvPicPr>
        <p:blipFill>
          <a:blip r:embed="rId2"/>
          <a:stretch>
            <a:fillRect/>
          </a:stretch>
        </p:blipFill>
        <p:spPr>
          <a:xfrm>
            <a:off x="1295400" y="1106760"/>
            <a:ext cx="6324600" cy="2707946"/>
          </a:xfrm>
          <a:prstGeom prst="rect">
            <a:avLst/>
          </a:prstGeom>
        </p:spPr>
      </p:pic>
      <p:pic>
        <p:nvPicPr>
          <p:cNvPr id="14" name="Content Placeholder 13" descr="Refer to page 167 in textbook">
            <a:extLst>
              <a:ext uri="{FF2B5EF4-FFF2-40B4-BE49-F238E27FC236}">
                <a16:creationId xmlns:a16="http://schemas.microsoft.com/office/drawing/2014/main" id="{17B39CA5-2631-46F4-8EA7-F83DB064D845}"/>
              </a:ext>
            </a:extLst>
          </p:cNvPr>
          <p:cNvPicPr>
            <a:picLocks noGrp="1" noChangeAspect="1"/>
          </p:cNvPicPr>
          <p:nvPr>
            <p:ph sz="quarter" idx="15"/>
          </p:nvPr>
        </p:nvPicPr>
        <p:blipFill>
          <a:blip r:embed="rId3"/>
          <a:stretch>
            <a:fillRect/>
          </a:stretch>
        </p:blipFill>
        <p:spPr>
          <a:xfrm>
            <a:off x="3913258" y="3657600"/>
            <a:ext cx="4316342" cy="1646063"/>
          </a:xfrm>
          <a:prstGeom prst="rect">
            <a:avLst/>
          </a:prstGeom>
        </p:spPr>
      </p:pic>
      <p:sp>
        <p:nvSpPr>
          <p:cNvPr id="4" name="Date Placeholder 3">
            <a:extLst>
              <a:ext uri="{FF2B5EF4-FFF2-40B4-BE49-F238E27FC236}">
                <a16:creationId xmlns:a16="http://schemas.microsoft.com/office/drawing/2014/main" id="{4D41902A-F345-48F9-995E-F66138B42E1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7D134D0-6911-4FD6-80AD-DE429C9BFD0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9582770-F388-4B0F-85C0-44608EA3F1A3}"/>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C5, Slide </a:t>
            </a:r>
            <a:fld id="{BF5C1183-B085-4070-A402-C03A3F977D3D}" type="slidenum">
              <a:rPr lang="en-US" sz="900" smtClean="0">
                <a:solidFill>
                  <a:schemeClr val="bg1"/>
                </a:solidFill>
                <a:latin typeface="Arial Narrow" panose="020B0606020202030204" pitchFamily="34" charset="0"/>
              </a:rPr>
              <a:pPr algn="r">
                <a:defRPr/>
              </a:pPr>
              <a:t>12</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435497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1377-2566-4111-8EA2-CFC76883A0ED}"/>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two critical test phases</a:t>
            </a:r>
            <a:endParaRPr lang="en-US" dirty="0"/>
          </a:p>
        </p:txBody>
      </p:sp>
      <p:sp>
        <p:nvSpPr>
          <p:cNvPr id="3" name="Text Placeholder 2">
            <a:extLst>
              <a:ext uri="{FF2B5EF4-FFF2-40B4-BE49-F238E27FC236}">
                <a16:creationId xmlns:a16="http://schemas.microsoft.com/office/drawing/2014/main" id="{ADCA2441-2699-4AC7-91FD-F94E24647CA6}"/>
              </a:ext>
            </a:extLst>
          </p:cNvPr>
          <p:cNvSpPr>
            <a:spLocks noGrp="1"/>
          </p:cNvSpPr>
          <p:nvPr>
            <p:ph type="body" sz="quarter" idx="13"/>
          </p:nvPr>
        </p:nvSpPr>
        <p:spPr>
          <a:xfrm>
            <a:off x="838200" y="1066800"/>
            <a:ext cx="7543800" cy="4876800"/>
          </a:xfrm>
        </p:spPr>
        <p:txBody>
          <a:bodyPr/>
          <a:lstStyle/>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Test the application with valid input data to make sure the results are correct.</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Test the application with invalid data or unexpected user actions. Try everything you can think of to make the application fail.</a:t>
            </a:r>
          </a:p>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make a test plan for the critical phases</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List the valid entries that you’re going to make and the correct results for each set of entries. Then, make sure that the results are correct when you test with these entries.</a:t>
            </a:r>
          </a:p>
          <a:p>
            <a:pPr marL="342900" marR="347345" lvl="0" indent="-342900">
              <a:spcBef>
                <a:spcPts val="0"/>
              </a:spcBef>
              <a:spcAft>
                <a:spcPts val="300"/>
              </a:spcAft>
              <a:buFont typeface="+mj-lt"/>
              <a:buAutoNum type="arabicPeriod"/>
              <a:tabLst>
                <a:tab pos="347345" algn="l"/>
                <a:tab pos="457200" algn="l"/>
              </a:tabLst>
            </a:pPr>
            <a:r>
              <a:rPr lang="en-US" sz="2000" dirty="0">
                <a:effectLst/>
                <a:latin typeface="Times New Roman" panose="02020603050405020304" pitchFamily="18" charset="0"/>
                <a:ea typeface="Times New Roman" panose="02020603050405020304" pitchFamily="18" charset="0"/>
              </a:rPr>
              <a:t>List the invalid entries that you’re going to make. These should include entries that test the limits of the allowable values.</a:t>
            </a:r>
          </a:p>
          <a:p>
            <a:endParaRPr lang="en-US" dirty="0"/>
          </a:p>
        </p:txBody>
      </p:sp>
      <p:sp>
        <p:nvSpPr>
          <p:cNvPr id="4" name="Date Placeholder 3">
            <a:extLst>
              <a:ext uri="{FF2B5EF4-FFF2-40B4-BE49-F238E27FC236}">
                <a16:creationId xmlns:a16="http://schemas.microsoft.com/office/drawing/2014/main" id="{C4C6DBDD-6E8F-4050-9FD6-D10F82CC5731}"/>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195288C-13DF-4AE0-A13B-8346DFF0204E}"/>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88109A0-531C-4E44-81CC-E86AB0FCD3A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13</a:t>
            </a:fld>
            <a:endParaRPr lang="en-US" dirty="0">
              <a:solidFill>
                <a:schemeClr val="bg1"/>
              </a:solidFill>
            </a:endParaRPr>
          </a:p>
        </p:txBody>
      </p:sp>
    </p:spTree>
    <p:extLst>
      <p:ext uri="{BB962C8B-B14F-4D97-AF65-F5344CB8AC3E}">
        <p14:creationId xmlns:p14="http://schemas.microsoft.com/office/powerpoint/2010/main" val="2507569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8986-906E-4516-A8CD-527D7629DC37}"/>
              </a:ext>
            </a:extLst>
          </p:cNvPr>
          <p:cNvSpPr>
            <a:spLocks noGrp="1"/>
          </p:cNvSpPr>
          <p:nvPr>
            <p:ph type="title"/>
          </p:nvPr>
        </p:nvSpPr>
        <p:spPr>
          <a:xfrm>
            <a:off x="914400" y="624989"/>
            <a:ext cx="7315200" cy="369332"/>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common testing problems</a:t>
            </a:r>
            <a:endParaRPr lang="en-US" dirty="0"/>
          </a:p>
        </p:txBody>
      </p:sp>
      <p:sp>
        <p:nvSpPr>
          <p:cNvPr id="3" name="Text Placeholder 2">
            <a:extLst>
              <a:ext uri="{FF2B5EF4-FFF2-40B4-BE49-F238E27FC236}">
                <a16:creationId xmlns:a16="http://schemas.microsoft.com/office/drawing/2014/main" id="{80697603-F06E-4A4C-8742-02CA771C9B8B}"/>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Not testing a wide enough range of entries.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Not knowing what the results of each set of entries should be and assuming that the results are correct because they look correct.</a:t>
            </a:r>
          </a:p>
          <a:p>
            <a:endParaRPr lang="en-US" dirty="0"/>
          </a:p>
        </p:txBody>
      </p:sp>
      <p:sp>
        <p:nvSpPr>
          <p:cNvPr id="4" name="Date Placeholder 3">
            <a:extLst>
              <a:ext uri="{FF2B5EF4-FFF2-40B4-BE49-F238E27FC236}">
                <a16:creationId xmlns:a16="http://schemas.microsoft.com/office/drawing/2014/main" id="{7F01B524-FAC0-4E93-B246-D4EC0D15B649}"/>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3D2D0DA-020E-4076-92CC-2A46B459BC0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AF79E2E-FDFF-4358-B6B9-AEC0962A268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14</a:t>
            </a:fld>
            <a:endParaRPr lang="en-US" dirty="0">
              <a:solidFill>
                <a:schemeClr val="bg1"/>
              </a:solidFill>
            </a:endParaRPr>
          </a:p>
        </p:txBody>
      </p:sp>
    </p:spTree>
    <p:extLst>
      <p:ext uri="{BB962C8B-B14F-4D97-AF65-F5344CB8AC3E}">
        <p14:creationId xmlns:p14="http://schemas.microsoft.com/office/powerpoint/2010/main" val="3468936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7CD60-EE2E-4E70-9DAD-4A939B7B353E}"/>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Terms related to testing and debugging</a:t>
            </a:r>
            <a:endParaRPr lang="en-US" dirty="0"/>
          </a:p>
        </p:txBody>
      </p:sp>
      <p:sp>
        <p:nvSpPr>
          <p:cNvPr id="3" name="Text Placeholder 2">
            <a:extLst>
              <a:ext uri="{FF2B5EF4-FFF2-40B4-BE49-F238E27FC236}">
                <a16:creationId xmlns:a16="http://schemas.microsoft.com/office/drawing/2014/main" id="{C00B5B3A-011B-4573-95A1-E28EF15A5695}"/>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test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debug</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bug</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syntax error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runtime error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logic error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throw an exception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throw an error</a:t>
            </a:r>
          </a:p>
          <a:p>
            <a:endParaRPr lang="en-US" dirty="0"/>
          </a:p>
        </p:txBody>
      </p:sp>
      <p:sp>
        <p:nvSpPr>
          <p:cNvPr id="4" name="Date Placeholder 3">
            <a:extLst>
              <a:ext uri="{FF2B5EF4-FFF2-40B4-BE49-F238E27FC236}">
                <a16:creationId xmlns:a16="http://schemas.microsoft.com/office/drawing/2014/main" id="{A6B19AFF-9667-4847-8F2A-665134DD655F}"/>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46D080C-79FA-4663-8226-0A750FEE22B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D90CCDA-E914-44A3-A6C5-E4084725C6C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15</a:t>
            </a:fld>
            <a:endParaRPr lang="en-US" dirty="0">
              <a:solidFill>
                <a:schemeClr val="bg1"/>
              </a:solidFill>
            </a:endParaRPr>
          </a:p>
        </p:txBody>
      </p:sp>
    </p:spTree>
    <p:extLst>
      <p:ext uri="{BB962C8B-B14F-4D97-AF65-F5344CB8AC3E}">
        <p14:creationId xmlns:p14="http://schemas.microsoft.com/office/powerpoint/2010/main" val="3051242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E8FF6B1-8954-482E-AF94-C83ACD2A800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Chrome with an open Console panel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shows an error</a:t>
            </a:r>
            <a:endParaRPr lang="en-US" dirty="0"/>
          </a:p>
        </p:txBody>
      </p:sp>
      <p:pic>
        <p:nvPicPr>
          <p:cNvPr id="9" name="Content Placeholder 8" descr="Refer to page 169 in textbook">
            <a:extLst>
              <a:ext uri="{FF2B5EF4-FFF2-40B4-BE49-F238E27FC236}">
                <a16:creationId xmlns:a16="http://schemas.microsoft.com/office/drawing/2014/main" id="{7A1BFC41-41D6-40A1-86D8-1CD2D78481A1}"/>
              </a:ext>
            </a:extLst>
          </p:cNvPr>
          <p:cNvPicPr>
            <a:picLocks noGrp="1" noChangeAspect="1"/>
          </p:cNvPicPr>
          <p:nvPr>
            <p:ph sz="quarter" idx="13"/>
          </p:nvPr>
        </p:nvPicPr>
        <p:blipFill>
          <a:blip r:embed="rId2"/>
          <a:stretch>
            <a:fillRect/>
          </a:stretch>
        </p:blipFill>
        <p:spPr>
          <a:xfrm>
            <a:off x="1200620" y="1267682"/>
            <a:ext cx="6742760" cy="3304318"/>
          </a:xfrm>
          <a:prstGeom prst="rect">
            <a:avLst/>
          </a:prstGeom>
        </p:spPr>
      </p:pic>
      <p:sp>
        <p:nvSpPr>
          <p:cNvPr id="4" name="Date Placeholder 3">
            <a:extLst>
              <a:ext uri="{FF2B5EF4-FFF2-40B4-BE49-F238E27FC236}">
                <a16:creationId xmlns:a16="http://schemas.microsoft.com/office/drawing/2014/main" id="{D133E204-5ED4-4586-A9A1-D25048DA7D24}"/>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25B563B0-3B0C-486A-B400-A92B8B73B2B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901F95C-272D-4392-87F6-7A42CA41B57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16</a:t>
            </a:fld>
            <a:endParaRPr lang="en-US" dirty="0">
              <a:solidFill>
                <a:schemeClr val="bg1"/>
              </a:solidFill>
            </a:endParaRPr>
          </a:p>
        </p:txBody>
      </p:sp>
    </p:spTree>
    <p:extLst>
      <p:ext uri="{BB962C8B-B14F-4D97-AF65-F5344CB8AC3E}">
        <p14:creationId xmlns:p14="http://schemas.microsoft.com/office/powerpoint/2010/main" val="1460216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F7107-FAC3-413B-90E7-1D10B14018A7}"/>
              </a:ext>
            </a:extLst>
          </p:cNvPr>
          <p:cNvSpPr>
            <a:spLocks noGrp="1"/>
          </p:cNvSpPr>
          <p:nvPr>
            <p:ph type="title"/>
          </p:nvPr>
        </p:nvSpPr>
        <p:spPr>
          <a:xfrm>
            <a:off x="914400" y="624989"/>
            <a:ext cx="7315200" cy="369332"/>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ways to open Chrome’s developer tools </a:t>
            </a:r>
            <a:endParaRPr lang="en-US" dirty="0"/>
          </a:p>
        </p:txBody>
      </p:sp>
      <p:sp>
        <p:nvSpPr>
          <p:cNvPr id="3" name="Text Placeholder 2">
            <a:extLst>
              <a:ext uri="{FF2B5EF4-FFF2-40B4-BE49-F238E27FC236}">
                <a16:creationId xmlns:a16="http://schemas.microsoft.com/office/drawing/2014/main" id="{5F7C259D-5EB1-43A4-A72B-5BA6E79C7A2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Press F12</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Press </a:t>
            </a:r>
            <a:r>
              <a:rPr lang="en-US" sz="2000" spc="-10" dirty="0" err="1">
                <a:effectLst/>
                <a:latin typeface="Times New Roman" panose="02020603050405020304" pitchFamily="18" charset="0"/>
                <a:ea typeface="Times New Roman" panose="02020603050405020304" pitchFamily="18" charset="0"/>
              </a:rPr>
              <a:t>Ctrl+Shift+I</a:t>
            </a:r>
            <a:endParaRPr lang="en-US" sz="2000" spc="-10" dirty="0">
              <a:effectLst/>
              <a:latin typeface="Times New Roman" panose="02020603050405020304" pitchFamily="18" charset="0"/>
              <a:ea typeface="Times New Roman" panose="02020603050405020304" pitchFamily="18" charset="0"/>
            </a:endParaRP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on the Menu button in the upper right corner of the browser, and select More </a:t>
            </a:r>
            <a:r>
              <a:rPr lang="en-US" sz="2000" spc="-10" dirty="0" err="1">
                <a:effectLst/>
                <a:latin typeface="Times New Roman" panose="02020603050405020304" pitchFamily="18" charset="0"/>
                <a:ea typeface="Times New Roman" panose="02020603050405020304" pitchFamily="18" charset="0"/>
              </a:rPr>
              <a:t>Tools</a:t>
            </a:r>
            <a:r>
              <a:rPr lang="en-US" sz="2000" spc="-10" dirty="0" err="1">
                <a:effectLst/>
                <a:latin typeface="Times New Roman" panose="02020603050405020304" pitchFamily="18" charset="0"/>
                <a:ea typeface="Times New Roman" panose="02020603050405020304" pitchFamily="18" charset="0"/>
                <a:sym typeface="Wingdings" panose="05000000000000000000" pitchFamily="2" charset="2"/>
              </a:rPr>
              <a:t></a:t>
            </a:r>
            <a:r>
              <a:rPr lang="en-US" sz="2000" spc="-10" dirty="0" err="1">
                <a:effectLst/>
                <a:latin typeface="Times New Roman" panose="02020603050405020304" pitchFamily="18" charset="0"/>
                <a:ea typeface="Times New Roman" panose="02020603050405020304" pitchFamily="18" charset="0"/>
              </a:rPr>
              <a:t>Developer</a:t>
            </a:r>
            <a:r>
              <a:rPr lang="en-US" sz="2000" spc="-10" dirty="0">
                <a:effectLst/>
                <a:latin typeface="Times New Roman" panose="02020603050405020304" pitchFamily="18" charset="0"/>
                <a:ea typeface="Times New Roman" panose="02020603050405020304" pitchFamily="18" charset="0"/>
              </a:rPr>
              <a:t> Tools.</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Two ways to close Chrome’s developer tools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on the X in the upper right corner of the tools panel</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Press F12.</a:t>
            </a:r>
          </a:p>
          <a:p>
            <a:endParaRPr lang="en-US" dirty="0"/>
          </a:p>
        </p:txBody>
      </p:sp>
      <p:sp>
        <p:nvSpPr>
          <p:cNvPr id="4" name="Date Placeholder 3">
            <a:extLst>
              <a:ext uri="{FF2B5EF4-FFF2-40B4-BE49-F238E27FC236}">
                <a16:creationId xmlns:a16="http://schemas.microsoft.com/office/drawing/2014/main" id="{5D4EA571-C451-4718-A53E-5A5156B2CC5F}"/>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C6CF107-85EB-4CEE-B9F3-638F72BAE1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1B8ED2F-07F1-4AAB-B6B9-E0B801656F42}"/>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17</a:t>
            </a:fld>
            <a:endParaRPr lang="en-US" dirty="0">
              <a:solidFill>
                <a:schemeClr val="bg1"/>
              </a:solidFill>
            </a:endParaRPr>
          </a:p>
        </p:txBody>
      </p:sp>
    </p:spTree>
    <p:extLst>
      <p:ext uri="{BB962C8B-B14F-4D97-AF65-F5344CB8AC3E}">
        <p14:creationId xmlns:p14="http://schemas.microsoft.com/office/powerpoint/2010/main" val="3431100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A58406-173E-46FF-9FF7-30E0FE166316}"/>
              </a:ext>
            </a:extLst>
          </p:cNvPr>
          <p:cNvSpPr>
            <a:spLocks noGrp="1"/>
          </p:cNvSpPr>
          <p:nvPr>
            <p:ph type="title"/>
          </p:nvPr>
        </p:nvSpPr>
        <p:spPr>
          <a:xfrm>
            <a:off x="914400" y="440323"/>
            <a:ext cx="7315200" cy="738664"/>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Sources panel after the link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Console panel has been clicked</a:t>
            </a:r>
            <a:endParaRPr lang="en-US" dirty="0"/>
          </a:p>
        </p:txBody>
      </p:sp>
      <p:pic>
        <p:nvPicPr>
          <p:cNvPr id="10" name="Content Placeholder 9" descr="Refer to page 169 in textbook">
            <a:extLst>
              <a:ext uri="{FF2B5EF4-FFF2-40B4-BE49-F238E27FC236}">
                <a16:creationId xmlns:a16="http://schemas.microsoft.com/office/drawing/2014/main" id="{317F5EAD-FA18-4B1D-8096-2EDA3FA9A851}"/>
              </a:ext>
            </a:extLst>
          </p:cNvPr>
          <p:cNvPicPr>
            <a:picLocks noGrp="1" noChangeAspect="1"/>
          </p:cNvPicPr>
          <p:nvPr>
            <p:ph sz="quarter" idx="13"/>
          </p:nvPr>
        </p:nvPicPr>
        <p:blipFill>
          <a:blip r:embed="rId2"/>
          <a:stretch>
            <a:fillRect/>
          </a:stretch>
        </p:blipFill>
        <p:spPr>
          <a:xfrm>
            <a:off x="1295400" y="1259159"/>
            <a:ext cx="6828112" cy="1475360"/>
          </a:xfrm>
          <a:prstGeom prst="rect">
            <a:avLst/>
          </a:prstGeom>
        </p:spPr>
      </p:pic>
      <p:sp>
        <p:nvSpPr>
          <p:cNvPr id="9" name="Text Placeholder 8">
            <a:extLst>
              <a:ext uri="{FF2B5EF4-FFF2-40B4-BE49-F238E27FC236}">
                <a16:creationId xmlns:a16="http://schemas.microsoft.com/office/drawing/2014/main" id="{A0255FBD-C813-4BED-A063-6E01ADB9C157}"/>
              </a:ext>
            </a:extLst>
          </p:cNvPr>
          <p:cNvSpPr>
            <a:spLocks noGrp="1"/>
          </p:cNvSpPr>
          <p:nvPr>
            <p:ph type="body" sz="quarter" idx="15"/>
          </p:nvPr>
        </p:nvSpPr>
        <p:spPr>
          <a:xfrm>
            <a:off x="838200" y="2743200"/>
            <a:ext cx="7391400" cy="2209799"/>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find the statement that caused the error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Open the Console panel by clicking on the Console tab. You should see an error message along with the line of code that caused the error.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on the link to the right of the error message that indicates the line of code. That will open the Sources panel and display the code that contains the statement with the statement highlighted.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Hover your cursor over the red x to see more information about the error.</a:t>
            </a:r>
          </a:p>
          <a:p>
            <a:endParaRPr lang="en-US" dirty="0"/>
          </a:p>
        </p:txBody>
      </p:sp>
      <p:sp>
        <p:nvSpPr>
          <p:cNvPr id="4" name="Date Placeholder 3">
            <a:extLst>
              <a:ext uri="{FF2B5EF4-FFF2-40B4-BE49-F238E27FC236}">
                <a16:creationId xmlns:a16="http://schemas.microsoft.com/office/drawing/2014/main" id="{047DC98F-1BDA-4149-B0D6-295F82BAA71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BA2E6C7-8017-4058-A2FA-6A6CF621EF4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9445D72-C8BA-4DC7-B74E-E99537A80966}"/>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C5, Slide </a:t>
            </a:r>
            <a:fld id="{BF5C1183-B085-4070-A402-C03A3F977D3D}" type="slidenum">
              <a:rPr lang="en-US" sz="900" smtClean="0">
                <a:solidFill>
                  <a:schemeClr val="bg1"/>
                </a:solidFill>
                <a:latin typeface="Arial Narrow" panose="020B0606020202030204" pitchFamily="34" charset="0"/>
              </a:rPr>
              <a:pPr algn="r">
                <a:defRPr/>
              </a:pPr>
              <a:t>18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53958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25B1E64-D9EA-4915-9C2B-1F26B4287831}"/>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A breakpoint in the Sources panel</a:t>
            </a:r>
            <a:endParaRPr lang="en-US" dirty="0"/>
          </a:p>
        </p:txBody>
      </p:sp>
      <p:pic>
        <p:nvPicPr>
          <p:cNvPr id="11" name="Content Placeholder 10" descr="Refer to page 171 in textbook">
            <a:extLst>
              <a:ext uri="{FF2B5EF4-FFF2-40B4-BE49-F238E27FC236}">
                <a16:creationId xmlns:a16="http://schemas.microsoft.com/office/drawing/2014/main" id="{15E48255-B295-48F5-982D-C44782D34081}"/>
              </a:ext>
            </a:extLst>
          </p:cNvPr>
          <p:cNvPicPr>
            <a:picLocks noGrp="1" noChangeAspect="1"/>
          </p:cNvPicPr>
          <p:nvPr>
            <p:ph sz="quarter" idx="13"/>
          </p:nvPr>
        </p:nvPicPr>
        <p:blipFill>
          <a:blip r:embed="rId2"/>
          <a:stretch>
            <a:fillRect/>
          </a:stretch>
        </p:blipFill>
        <p:spPr>
          <a:xfrm>
            <a:off x="1145751" y="1066800"/>
            <a:ext cx="6852498" cy="3889585"/>
          </a:xfrm>
          <a:prstGeom prst="rect">
            <a:avLst/>
          </a:prstGeom>
        </p:spPr>
      </p:pic>
      <p:sp>
        <p:nvSpPr>
          <p:cNvPr id="4" name="Date Placeholder 3">
            <a:extLst>
              <a:ext uri="{FF2B5EF4-FFF2-40B4-BE49-F238E27FC236}">
                <a16:creationId xmlns:a16="http://schemas.microsoft.com/office/drawing/2014/main" id="{F9DC3D31-9CDE-47C6-8B09-88070A7CCCB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D7781EEE-6121-46E0-9724-88D51FAF3CD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AAFAADF1-4321-4ACD-8871-87F2396AF0A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19</a:t>
            </a:fld>
            <a:endParaRPr lang="en-US" dirty="0">
              <a:solidFill>
                <a:schemeClr val="bg1"/>
              </a:solidFill>
            </a:endParaRPr>
          </a:p>
        </p:txBody>
      </p:sp>
    </p:spTree>
    <p:extLst>
      <p:ext uri="{BB962C8B-B14F-4D97-AF65-F5344CB8AC3E}">
        <p14:creationId xmlns:p14="http://schemas.microsoft.com/office/powerpoint/2010/main" val="15935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D7C3-D858-48D3-8C7B-2A2300171118}"/>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Objectives (part 1)</a:t>
            </a:r>
            <a:endParaRPr lang="en-US" dirty="0"/>
          </a:p>
        </p:txBody>
      </p:sp>
      <p:sp>
        <p:nvSpPr>
          <p:cNvPr id="3" name="Text Placeholder 2">
            <a:extLst>
              <a:ext uri="{FF2B5EF4-FFF2-40B4-BE49-F238E27FC236}">
                <a16:creationId xmlns:a16="http://schemas.microsoft.com/office/drawing/2014/main" id="{C75D15C2-DAD3-4D4C-BE72-7C0FA088898E}"/>
              </a:ext>
            </a:extLst>
          </p:cNvPr>
          <p:cNvSpPr>
            <a:spLocks noGrp="1"/>
          </p:cNvSpPr>
          <p:nvPr>
            <p:ph type="body" sz="quarter" idx="13"/>
          </p:nvPr>
        </p:nvSpPr>
        <p:spPr/>
        <p:txBody>
          <a:bodyPr/>
          <a:lstStyle/>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Applied</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Develop test plans for the applications that you develop.</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Use Chrome’s developer tools to debug applications by setting breakpoints, viewing the current data values, and stepping through the execution of statements.</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Trace the execution of an application with console.log() statements.</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View the source code for a web page.</a:t>
            </a:r>
          </a:p>
          <a:p>
            <a:pPr marL="0" marR="0">
              <a:spcBef>
                <a:spcPts val="1500"/>
              </a:spcBef>
              <a:spcAft>
                <a:spcPts val="600"/>
              </a:spcAft>
              <a:tabLst>
                <a:tab pos="13716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Knowledge</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the goals of testing and debugging.</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Distinguish between syntax, runtime, and logic errors.</a:t>
            </a:r>
          </a:p>
          <a:p>
            <a:pPr marL="342900" marR="0" lvl="0" indent="-342900">
              <a:spcBef>
                <a:spcPts val="0"/>
              </a:spcBef>
              <a:spcAft>
                <a:spcPts val="600"/>
              </a:spcAft>
              <a:buFont typeface="+mj-lt"/>
              <a:buAutoNum type="arabicPeriod"/>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type of debugging problem that can occur when you use floating-point numbers in arithmetic expressions, and describe one way to fix this problem.</a:t>
            </a:r>
          </a:p>
          <a:p>
            <a:endParaRPr lang="en-US" dirty="0"/>
          </a:p>
        </p:txBody>
      </p:sp>
      <p:sp>
        <p:nvSpPr>
          <p:cNvPr id="4" name="Date Placeholder 3">
            <a:extLst>
              <a:ext uri="{FF2B5EF4-FFF2-40B4-BE49-F238E27FC236}">
                <a16:creationId xmlns:a16="http://schemas.microsoft.com/office/drawing/2014/main" id="{24382881-2735-4E00-A5F1-750BD0CB4D06}"/>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11A34E27-1D77-4024-971F-565C19AEBAD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1B1BA98-FD04-4674-A7B0-BDEAE7E3372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a:t>
            </a:fld>
            <a:endParaRPr lang="en-US" dirty="0">
              <a:solidFill>
                <a:schemeClr val="bg1"/>
              </a:solidFill>
            </a:endParaRPr>
          </a:p>
        </p:txBody>
      </p:sp>
    </p:spTree>
    <p:extLst>
      <p:ext uri="{BB962C8B-B14F-4D97-AF65-F5344CB8AC3E}">
        <p14:creationId xmlns:p14="http://schemas.microsoft.com/office/powerpoint/2010/main" val="1842196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258D-D043-4FD6-A962-4130C955FAA2}"/>
              </a:ext>
            </a:extLst>
          </p:cNvPr>
          <p:cNvSpPr>
            <a:spLocks noGrp="1"/>
          </p:cNvSpPr>
          <p:nvPr>
            <p:ph type="title"/>
          </p:nvPr>
        </p:nvSpPr>
        <p:spPr>
          <a:xfrm>
            <a:off x="914400" y="624989"/>
            <a:ext cx="7315200" cy="369332"/>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set or remove a breakpoint</a:t>
            </a:r>
            <a:endParaRPr lang="en-US" dirty="0"/>
          </a:p>
        </p:txBody>
      </p:sp>
      <p:sp>
        <p:nvSpPr>
          <p:cNvPr id="3" name="Text Placeholder 2">
            <a:extLst>
              <a:ext uri="{FF2B5EF4-FFF2-40B4-BE49-F238E27FC236}">
                <a16:creationId xmlns:a16="http://schemas.microsoft.com/office/drawing/2014/main" id="{89689C62-2688-458C-9526-C8D30F436CD7}"/>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on the Sources tab to display the Sources panel. Then, click on the JavaScript file in the left pane (the File Navigator pane) that you want to debug.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In the center pane the Code Editor pane, click on a line number in the bar to the left of a statement. This will add a breakpoint or remove an existing one.</a:t>
            </a:r>
          </a:p>
          <a:p>
            <a:endParaRPr lang="en-US" dirty="0"/>
          </a:p>
        </p:txBody>
      </p:sp>
      <p:sp>
        <p:nvSpPr>
          <p:cNvPr id="4" name="Date Placeholder 3">
            <a:extLst>
              <a:ext uri="{FF2B5EF4-FFF2-40B4-BE49-F238E27FC236}">
                <a16:creationId xmlns:a16="http://schemas.microsoft.com/office/drawing/2014/main" id="{25C75F9D-00EC-400A-9BF6-888541C5E291}"/>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0EFC04A-0EE7-4C63-BEBF-E7BB9BEFD39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6A9DA646-2F89-4176-8BDF-08A71E6AEB9D}"/>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20</a:t>
            </a:fld>
            <a:endParaRPr lang="en-US" dirty="0">
              <a:solidFill>
                <a:schemeClr val="bg1"/>
              </a:solidFill>
            </a:endParaRPr>
          </a:p>
        </p:txBody>
      </p:sp>
    </p:spTree>
    <p:extLst>
      <p:ext uri="{BB962C8B-B14F-4D97-AF65-F5344CB8AC3E}">
        <p14:creationId xmlns:p14="http://schemas.microsoft.com/office/powerpoint/2010/main" val="2226783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179E2B-C278-442B-8FC5-0D5867AD1BE1}"/>
              </a:ext>
            </a:extLst>
          </p:cNvPr>
          <p:cNvSpPr>
            <a:spLocks noGrp="1"/>
          </p:cNvSpPr>
          <p:nvPr>
            <p:ph type="title"/>
          </p:nvPr>
        </p:nvSpPr>
        <p:spPr>
          <a:xfrm>
            <a:off x="914400" y="440323"/>
            <a:ext cx="7315200" cy="738664"/>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buttons and keys for stepping through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JavaScript code</a:t>
            </a:r>
            <a:endParaRPr lang="en-US" dirty="0"/>
          </a:p>
        </p:txBody>
      </p:sp>
      <p:sp>
        <p:nvSpPr>
          <p:cNvPr id="8" name="Text Placeholder 7">
            <a:extLst>
              <a:ext uri="{FF2B5EF4-FFF2-40B4-BE49-F238E27FC236}">
                <a16:creationId xmlns:a16="http://schemas.microsoft.com/office/drawing/2014/main" id="{7A6C6CE4-84D5-447D-A77E-C312B0B91D96}"/>
              </a:ext>
            </a:extLst>
          </p:cNvPr>
          <p:cNvSpPr>
            <a:spLocks noGrp="1"/>
          </p:cNvSpPr>
          <p:nvPr>
            <p:ph type="body" sz="quarter" idx="15"/>
          </p:nvPr>
        </p:nvSpPr>
        <p:spPr>
          <a:xfrm>
            <a:off x="1143000" y="1295400"/>
            <a:ext cx="7086600" cy="2819400"/>
          </a:xfrm>
          <a:ln w="12700">
            <a:prstDash val="solid"/>
          </a:ln>
        </p:spPr>
        <p:txBody>
          <a:bodyPr/>
          <a:lstStyle/>
          <a:p>
            <a:pPr marL="0" marR="0">
              <a:spcBef>
                <a:spcPts val="600"/>
              </a:spcBef>
              <a:spcAft>
                <a:spcPts val="300"/>
              </a:spcAft>
              <a:tabLst>
                <a:tab pos="1143000" algn="l"/>
                <a:tab pos="1423988" algn="l"/>
                <a:tab pos="1714500" algn="l"/>
                <a:tab pos="2743200" algn="l"/>
              </a:tabLs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Button		Key	Description</a:t>
            </a:r>
          </a:p>
          <a:p>
            <a:pPr marL="2743200" marR="0" indent="-2743200">
              <a:spcBef>
                <a:spcPts val="600"/>
              </a:spcBef>
              <a:spcAft>
                <a:spcPts val="600"/>
              </a:spcAft>
              <a:tabLst>
                <a:tab pos="800100" algn="l"/>
                <a:tab pos="800100" algn="l"/>
                <a:tab pos="1143000" algn="l"/>
                <a:tab pos="1423988" algn="l"/>
              </a:tabLst>
            </a:pPr>
            <a:r>
              <a:rPr lang="en-US" sz="2000" dirty="0">
                <a:solidFill>
                  <a:srgbClr val="000000"/>
                </a:solidFill>
                <a:effectLst/>
                <a:latin typeface="Times New Roman" panose="02020603050405020304" pitchFamily="18" charset="0"/>
                <a:ea typeface="Times New Roman" panose="02020603050405020304" pitchFamily="18" charset="0"/>
              </a:rPr>
              <a:t>Step Into		F11	Step through the code one line at a time.</a:t>
            </a:r>
            <a:endParaRPr lang="en-US" sz="2000" dirty="0">
              <a:effectLst/>
              <a:latin typeface="Times New Roman" panose="02020603050405020304" pitchFamily="18" charset="0"/>
              <a:ea typeface="Times New Roman" panose="02020603050405020304" pitchFamily="18" charset="0"/>
            </a:endParaRPr>
          </a:p>
          <a:p>
            <a:pPr marL="2743200" marR="0" indent="-2743200">
              <a:spcBef>
                <a:spcPts val="600"/>
              </a:spcBef>
              <a:spcAft>
                <a:spcPts val="600"/>
              </a:spcAft>
              <a:tabLst>
                <a:tab pos="800100" algn="l"/>
                <a:tab pos="800100" algn="l"/>
                <a:tab pos="1143000" algn="l"/>
                <a:tab pos="1423988" algn="l"/>
              </a:tabLst>
            </a:pPr>
            <a:r>
              <a:rPr lang="en-US" sz="2000" dirty="0">
                <a:solidFill>
                  <a:srgbClr val="000000"/>
                </a:solidFill>
                <a:effectLst/>
                <a:latin typeface="Times New Roman" panose="02020603050405020304" pitchFamily="18" charset="0"/>
                <a:ea typeface="Times New Roman" panose="02020603050405020304" pitchFamily="18" charset="0"/>
              </a:rPr>
              <a:t>Step Over		F10	Run any called functions without stepping through them.</a:t>
            </a:r>
            <a:endParaRPr lang="en-US" sz="2000" dirty="0">
              <a:effectLst/>
              <a:latin typeface="Times New Roman" panose="02020603050405020304" pitchFamily="18" charset="0"/>
              <a:ea typeface="Times New Roman" panose="02020603050405020304" pitchFamily="18" charset="0"/>
            </a:endParaRPr>
          </a:p>
          <a:p>
            <a:pPr marL="2743200" marR="0" indent="-2743200">
              <a:spcBef>
                <a:spcPts val="600"/>
              </a:spcBef>
              <a:spcAft>
                <a:spcPts val="600"/>
              </a:spcAft>
              <a:tabLst>
                <a:tab pos="800100" algn="l"/>
                <a:tab pos="800100" algn="l"/>
                <a:tab pos="1143000" algn="l"/>
                <a:tab pos="1423988" algn="l"/>
                <a:tab pos="3090863" algn="l"/>
              </a:tabLst>
            </a:pPr>
            <a:r>
              <a:rPr lang="en-US" sz="2000" dirty="0">
                <a:solidFill>
                  <a:srgbClr val="000000"/>
                </a:solidFill>
                <a:effectLst/>
                <a:latin typeface="Times New Roman" panose="02020603050405020304" pitchFamily="18" charset="0"/>
                <a:ea typeface="Times New Roman" panose="02020603050405020304" pitchFamily="18" charset="0"/>
              </a:rPr>
              <a:t>Step Out		Shift+F11	Execute the rest of a function without stepping through it.</a:t>
            </a:r>
            <a:endParaRPr lang="en-US" sz="2000" dirty="0">
              <a:effectLst/>
              <a:latin typeface="Times New Roman" panose="02020603050405020304" pitchFamily="18" charset="0"/>
              <a:ea typeface="Times New Roman" panose="02020603050405020304" pitchFamily="18" charset="0"/>
            </a:endParaRPr>
          </a:p>
          <a:p>
            <a:pPr marL="2743200" marR="0" indent="-2743200">
              <a:spcBef>
                <a:spcPts val="600"/>
              </a:spcBef>
              <a:spcAft>
                <a:spcPts val="900"/>
              </a:spcAft>
              <a:tabLst>
                <a:tab pos="1423988" algn="l"/>
                <a:tab pos="1714500" algn="l"/>
                <a:tab pos="3090863" algn="l"/>
              </a:tabLst>
            </a:pPr>
            <a:r>
              <a:rPr lang="en-US" sz="2000" dirty="0">
                <a:solidFill>
                  <a:srgbClr val="000000"/>
                </a:solidFill>
                <a:effectLst/>
                <a:latin typeface="Times New Roman" panose="02020603050405020304" pitchFamily="18" charset="0"/>
                <a:ea typeface="Times New Roman" panose="02020603050405020304" pitchFamily="18" charset="0"/>
              </a:rPr>
              <a:t>Resume	F8		Resume normal execution.</a:t>
            </a:r>
            <a:endParaRPr lang="en-US" sz="10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643FFD7B-545B-464C-9F7C-169008A02063}"/>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A2EA2354-B8B6-4286-BAED-7995609C73F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6678D43-D02B-42ED-9155-51CE7A50BA6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21</a:t>
            </a:fld>
            <a:endParaRPr lang="en-US" dirty="0">
              <a:solidFill>
                <a:schemeClr val="bg1"/>
              </a:solidFill>
            </a:endParaRPr>
          </a:p>
        </p:txBody>
      </p:sp>
    </p:spTree>
    <p:extLst>
      <p:ext uri="{BB962C8B-B14F-4D97-AF65-F5344CB8AC3E}">
        <p14:creationId xmlns:p14="http://schemas.microsoft.com/office/powerpoint/2010/main" val="548241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27B29-3CBC-41FF-9FB0-584A5306AA34}"/>
              </a:ext>
            </a:extLst>
          </p:cNvPr>
          <p:cNvSpPr>
            <a:spLocks noGrp="1"/>
          </p:cNvSpPr>
          <p:nvPr>
            <p:ph type="title"/>
          </p:nvPr>
        </p:nvSpPr>
        <p:spPr>
          <a:xfrm>
            <a:off x="914400" y="624989"/>
            <a:ext cx="7315200" cy="369332"/>
          </a:xfrm>
        </p:spPr>
        <p:txBody>
          <a:bodyPr/>
          <a:lstStyle/>
          <a:p>
            <a:pPr marL="0" marR="0">
              <a:spcBef>
                <a:spcPts val="6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view the current data values at each step</a:t>
            </a:r>
            <a:endParaRPr lang="en-US" dirty="0"/>
          </a:p>
        </p:txBody>
      </p:sp>
      <p:sp>
        <p:nvSpPr>
          <p:cNvPr id="3" name="Text Placeholder 2">
            <a:extLst>
              <a:ext uri="{FF2B5EF4-FFF2-40B4-BE49-F238E27FC236}">
                <a16:creationId xmlns:a16="http://schemas.microsoft.com/office/drawing/2014/main" id="{37B197A8-122B-4857-94CF-097C537105A3}"/>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Hover the mouse pointer over a variable or constant name in the Code Editor pane.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View the current values in the Local section of the right pane (the Debugging pane).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Click the ► symbol in the Watch section of the Debugging pane, click the plus sign that appears, and type the variable or constant name or expression that you want to watch.</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values are also displayed to the right of the declarations in the Code Editor pane.</a:t>
            </a:r>
          </a:p>
          <a:p>
            <a:endParaRPr lang="en-US" dirty="0"/>
          </a:p>
        </p:txBody>
      </p:sp>
      <p:sp>
        <p:nvSpPr>
          <p:cNvPr id="4" name="Date Placeholder 3">
            <a:extLst>
              <a:ext uri="{FF2B5EF4-FFF2-40B4-BE49-F238E27FC236}">
                <a16:creationId xmlns:a16="http://schemas.microsoft.com/office/drawing/2014/main" id="{F8B5988E-1343-4FEB-965E-F0B82418C45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21700E5-EF35-4ECC-A28C-1103245B221A}"/>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7B9BBBA-7C2B-4280-8853-14936C59B8E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22</a:t>
            </a:fld>
            <a:endParaRPr lang="en-US" dirty="0">
              <a:solidFill>
                <a:schemeClr val="bg1"/>
              </a:solidFill>
            </a:endParaRPr>
          </a:p>
        </p:txBody>
      </p:sp>
    </p:spTree>
    <p:extLst>
      <p:ext uri="{BB962C8B-B14F-4D97-AF65-F5344CB8AC3E}">
        <p14:creationId xmlns:p14="http://schemas.microsoft.com/office/powerpoint/2010/main" val="2488208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3AC8F-2A6E-4044-A3A0-8361132C5265}"/>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Terms related to developer tools</a:t>
            </a:r>
            <a:endParaRPr lang="en-US" dirty="0"/>
          </a:p>
        </p:txBody>
      </p:sp>
      <p:sp>
        <p:nvSpPr>
          <p:cNvPr id="3" name="Text Placeholder 2">
            <a:extLst>
              <a:ext uri="{FF2B5EF4-FFF2-40B4-BE49-F238E27FC236}">
                <a16:creationId xmlns:a16="http://schemas.microsoft.com/office/drawing/2014/main" id="{9019ACAD-24E3-4CAC-A06F-414988CBF094}"/>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developer tools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F12 tools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breakpoint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step through code</a:t>
            </a:r>
          </a:p>
          <a:p>
            <a:endParaRPr lang="en-US" dirty="0"/>
          </a:p>
        </p:txBody>
      </p:sp>
      <p:sp>
        <p:nvSpPr>
          <p:cNvPr id="4" name="Date Placeholder 3">
            <a:extLst>
              <a:ext uri="{FF2B5EF4-FFF2-40B4-BE49-F238E27FC236}">
                <a16:creationId xmlns:a16="http://schemas.microsoft.com/office/drawing/2014/main" id="{AB49CA67-324A-4E69-AE27-91B94CB7A21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37AC8081-C312-4E3F-B47B-097B6B01BB3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BD84FC83-8277-4CF2-AA45-1844E91EC8A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23</a:t>
            </a:fld>
            <a:endParaRPr lang="en-US" dirty="0">
              <a:solidFill>
                <a:schemeClr val="bg1"/>
              </a:solidFill>
            </a:endParaRPr>
          </a:p>
        </p:txBody>
      </p:sp>
    </p:spTree>
    <p:extLst>
      <p:ext uri="{BB962C8B-B14F-4D97-AF65-F5344CB8AC3E}">
        <p14:creationId xmlns:p14="http://schemas.microsoft.com/office/powerpoint/2010/main" val="200766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D8A25-2559-4F22-B8F7-718FF23AD333}"/>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One method of the console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window object</a:t>
            </a:r>
            <a:endParaRPr lang="en-US" dirty="0"/>
          </a:p>
        </p:txBody>
      </p:sp>
      <p:sp>
        <p:nvSpPr>
          <p:cNvPr id="3" name="Text Placeholder 2">
            <a:extLst>
              <a:ext uri="{FF2B5EF4-FFF2-40B4-BE49-F238E27FC236}">
                <a16:creationId xmlns:a16="http://schemas.microsoft.com/office/drawing/2014/main" id="{F8045497-F70D-487A-8A60-21F7FFF60A07}"/>
              </a:ext>
            </a:extLst>
          </p:cNvPr>
          <p:cNvSpPr>
            <a:spLocks noGrp="1"/>
          </p:cNvSpPr>
          <p:nvPr>
            <p:ph type="body" sz="quarter" idx="13"/>
          </p:nvPr>
        </p:nvSpPr>
        <p:spPr>
          <a:xfrm>
            <a:off x="838200" y="1219200"/>
            <a:ext cx="7391400" cy="4876800"/>
          </a:xfrm>
        </p:spPr>
        <p:txBody>
          <a:bodyPr/>
          <a:lstStyle/>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log(</a:t>
            </a:r>
            <a:r>
              <a:rPr lang="en-US" sz="1600" b="1" i="1" dirty="0">
                <a:effectLst/>
                <a:latin typeface="Courier New" panose="02070309020205020404" pitchFamily="49" charset="0"/>
                <a:ea typeface="Times New Roman" panose="02020603050405020304" pitchFamily="18" charset="0"/>
                <a:cs typeface="Times New Roman" panose="02020603050405020304" pitchFamily="18" charset="0"/>
              </a:rPr>
              <a:t>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with two log() methods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that trace its execution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const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calculateFV</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(investment, rate, years) =&gt;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console.log("</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calculateFV</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function has started");</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investment;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for (let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 years;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rate / 100;</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console.log(</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i</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 future value =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futureValue</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futureValue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900" b="1" dirty="0">
              <a:effectLst/>
              <a:latin typeface="Courier New" panose="02070309020205020404" pitchFamily="49" charset="0"/>
              <a:ea typeface="Times New Roman" panose="02020603050405020304" pitchFamily="18" charset="0"/>
              <a:cs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B835CC16-9FB3-4095-A65C-165A965E63D3}"/>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2501A863-83BA-48A1-858D-F6ADD661930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02E39663-667C-459A-8E47-BCC8703772F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24</a:t>
            </a:fld>
            <a:endParaRPr lang="en-US" dirty="0">
              <a:solidFill>
                <a:schemeClr val="bg1"/>
              </a:solidFill>
            </a:endParaRPr>
          </a:p>
        </p:txBody>
      </p:sp>
    </p:spTree>
    <p:extLst>
      <p:ext uri="{BB962C8B-B14F-4D97-AF65-F5344CB8AC3E}">
        <p14:creationId xmlns:p14="http://schemas.microsoft.com/office/powerpoint/2010/main" val="3335573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BEA1B7-5DF0-4B29-A3E7-B081B6136FC1}"/>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log messages in the Console panel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Chrome’s developer tools</a:t>
            </a:r>
            <a:endParaRPr lang="en-US" dirty="0"/>
          </a:p>
        </p:txBody>
      </p:sp>
      <p:pic>
        <p:nvPicPr>
          <p:cNvPr id="9" name="Content Placeholder 8" descr="Refer to page 173 in textbook">
            <a:extLst>
              <a:ext uri="{FF2B5EF4-FFF2-40B4-BE49-F238E27FC236}">
                <a16:creationId xmlns:a16="http://schemas.microsoft.com/office/drawing/2014/main" id="{CE5B233C-8D31-4F17-91D0-96DEC3EAC2ED}"/>
              </a:ext>
            </a:extLst>
          </p:cNvPr>
          <p:cNvPicPr>
            <a:picLocks noGrp="1" noChangeAspect="1"/>
          </p:cNvPicPr>
          <p:nvPr>
            <p:ph sz="quarter" idx="13"/>
          </p:nvPr>
        </p:nvPicPr>
        <p:blipFill>
          <a:blip r:embed="rId2"/>
          <a:stretch>
            <a:fillRect/>
          </a:stretch>
        </p:blipFill>
        <p:spPr>
          <a:xfrm>
            <a:off x="1219200" y="1272343"/>
            <a:ext cx="5925826" cy="4541914"/>
          </a:xfrm>
          <a:prstGeom prst="rect">
            <a:avLst/>
          </a:prstGeom>
        </p:spPr>
      </p:pic>
      <p:sp>
        <p:nvSpPr>
          <p:cNvPr id="4" name="Date Placeholder 3">
            <a:extLst>
              <a:ext uri="{FF2B5EF4-FFF2-40B4-BE49-F238E27FC236}">
                <a16:creationId xmlns:a16="http://schemas.microsoft.com/office/drawing/2014/main" id="{18C9E507-3070-4985-BF48-FB9D3A5C08DC}"/>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CB382E3-560D-4003-B023-B8DAE856DF2C}"/>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E1F1CDAE-FC14-4686-810E-E76EF0AAF2F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25</a:t>
            </a:fld>
            <a:endParaRPr lang="en-US" dirty="0">
              <a:solidFill>
                <a:schemeClr val="bg1"/>
              </a:solidFill>
            </a:endParaRPr>
          </a:p>
        </p:txBody>
      </p:sp>
    </p:spTree>
    <p:extLst>
      <p:ext uri="{BB962C8B-B14F-4D97-AF65-F5344CB8AC3E}">
        <p14:creationId xmlns:p14="http://schemas.microsoft.com/office/powerpoint/2010/main" val="2568751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C6E0-6843-4C18-BE0E-A850C671E94D}"/>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Three more methods of the console property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of the window object</a:t>
            </a:r>
            <a:endParaRPr lang="en-US" dirty="0"/>
          </a:p>
        </p:txBody>
      </p:sp>
      <p:sp>
        <p:nvSpPr>
          <p:cNvPr id="3" name="Text Placeholder 2">
            <a:extLst>
              <a:ext uri="{FF2B5EF4-FFF2-40B4-BE49-F238E27FC236}">
                <a16:creationId xmlns:a16="http://schemas.microsoft.com/office/drawing/2014/main" id="{34CC984E-C47D-4CA6-9347-BE319993BD6E}"/>
              </a:ext>
            </a:extLst>
          </p:cNvPr>
          <p:cNvSpPr>
            <a:spLocks noGrp="1"/>
          </p:cNvSpPr>
          <p:nvPr>
            <p:ph type="body" sz="quarter" idx="13"/>
          </p:nvPr>
        </p:nvSpPr>
        <p:spPr>
          <a:xfrm>
            <a:off x="838200" y="1219200"/>
            <a:ext cx="7391400" cy="4876800"/>
          </a:xfrm>
        </p:spPr>
        <p:txBody>
          <a:bodyPr/>
          <a:lstStyle/>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warn(</a:t>
            </a:r>
            <a:r>
              <a:rPr lang="en-US" sz="1600" b="1" i="1" dirty="0">
                <a:effectLst/>
                <a:latin typeface="Courier New" panose="02070309020205020404" pitchFamily="49" charset="0"/>
                <a:ea typeface="Times New Roman" panose="02020603050405020304" pitchFamily="18" charset="0"/>
                <a:cs typeface="Times New Roman" panose="02020603050405020304" pitchFamily="18" charset="0"/>
              </a:rPr>
              <a:t>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error(</a:t>
            </a:r>
            <a:r>
              <a:rPr lang="en-US" sz="1600" b="1" i="1" dirty="0">
                <a:effectLst/>
                <a:latin typeface="Courier New" panose="02070309020205020404" pitchFamily="49" charset="0"/>
                <a:ea typeface="Times New Roman" panose="02020603050405020304" pitchFamily="18" charset="0"/>
                <a:cs typeface="Times New Roman" panose="02020603050405020304" pitchFamily="18" charset="0"/>
              </a:rPr>
              <a:t>string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6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trace() </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sends error and warning messages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Console panel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const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isInvalidValue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=&gt; {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isNaN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console.error</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("Value is not a number");</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else if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 0)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console.warn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`Value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is not greater than zero.`);</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return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isNaN</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val</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&lt;= 0</a:t>
            </a:r>
          </a:p>
          <a:p>
            <a:pPr marL="228600" marR="0">
              <a:spcBef>
                <a:spcPts val="0"/>
              </a:spcBef>
              <a:spcAft>
                <a:spcPts val="3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9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0"/>
              </a:spcBef>
              <a:spcAft>
                <a:spcPts val="0"/>
              </a:spcAft>
            </a:pPr>
            <a:br>
              <a:rPr lang="en-US" sz="1100" dirty="0">
                <a:effectLst/>
                <a:latin typeface="Times New Roman" panose="02020603050405020304" pitchFamily="18" charset="0"/>
                <a:ea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endParaRPr lang="en-US" sz="1600" dirty="0"/>
          </a:p>
        </p:txBody>
      </p:sp>
      <p:sp>
        <p:nvSpPr>
          <p:cNvPr id="4" name="Date Placeholder 3">
            <a:extLst>
              <a:ext uri="{FF2B5EF4-FFF2-40B4-BE49-F238E27FC236}">
                <a16:creationId xmlns:a16="http://schemas.microsoft.com/office/drawing/2014/main" id="{4CB23478-C55F-40E7-B784-205DA84B012F}"/>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28683262-2814-43C9-9666-A76413546683}"/>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F535444-914C-41BA-BDF0-1E5F301C7FB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26</a:t>
            </a:fld>
            <a:endParaRPr lang="en-US" dirty="0">
              <a:solidFill>
                <a:schemeClr val="bg1"/>
              </a:solidFill>
            </a:endParaRPr>
          </a:p>
        </p:txBody>
      </p:sp>
    </p:spTree>
    <p:extLst>
      <p:ext uri="{BB962C8B-B14F-4D97-AF65-F5344CB8AC3E}">
        <p14:creationId xmlns:p14="http://schemas.microsoft.com/office/powerpoint/2010/main" val="1194113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1106CD-558A-486B-8E2A-59CA1BDE28DB}"/>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the error and warning messages look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Console panel</a:t>
            </a:r>
            <a:endParaRPr lang="en-US" dirty="0"/>
          </a:p>
        </p:txBody>
      </p:sp>
      <p:pic>
        <p:nvPicPr>
          <p:cNvPr id="9" name="Content Placeholder 8" descr="Refer to page 175 in textbook">
            <a:extLst>
              <a:ext uri="{FF2B5EF4-FFF2-40B4-BE49-F238E27FC236}">
                <a16:creationId xmlns:a16="http://schemas.microsoft.com/office/drawing/2014/main" id="{A477AF41-F6B1-4181-BEB7-D97199656661}"/>
              </a:ext>
            </a:extLst>
          </p:cNvPr>
          <p:cNvPicPr>
            <a:picLocks noGrp="1" noChangeAspect="1"/>
          </p:cNvPicPr>
          <p:nvPr>
            <p:ph sz="quarter" idx="13"/>
          </p:nvPr>
        </p:nvPicPr>
        <p:blipFill>
          <a:blip r:embed="rId2"/>
          <a:stretch>
            <a:fillRect/>
          </a:stretch>
        </p:blipFill>
        <p:spPr>
          <a:xfrm>
            <a:off x="1221957" y="1295268"/>
            <a:ext cx="6700085" cy="1524132"/>
          </a:xfrm>
          <a:prstGeom prst="rect">
            <a:avLst/>
          </a:prstGeom>
        </p:spPr>
      </p:pic>
      <p:sp>
        <p:nvSpPr>
          <p:cNvPr id="4" name="Date Placeholder 3">
            <a:extLst>
              <a:ext uri="{FF2B5EF4-FFF2-40B4-BE49-F238E27FC236}">
                <a16:creationId xmlns:a16="http://schemas.microsoft.com/office/drawing/2014/main" id="{35D14974-C629-4A1A-9D12-4EFB2442B00E}"/>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155ECE45-5945-4693-83C2-6BA661D5FD6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44A43261-DFD9-44E9-85EA-ED01CCBABAF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27</a:t>
            </a:fld>
            <a:endParaRPr lang="en-US" dirty="0">
              <a:solidFill>
                <a:schemeClr val="bg1"/>
              </a:solidFill>
            </a:endParaRPr>
          </a:p>
        </p:txBody>
      </p:sp>
    </p:spTree>
    <p:extLst>
      <p:ext uri="{BB962C8B-B14F-4D97-AF65-F5344CB8AC3E}">
        <p14:creationId xmlns:p14="http://schemas.microsoft.com/office/powerpoint/2010/main" val="241441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8630AB-D22A-4972-AFC5-AEC9A8CC1760}"/>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Code that sends a stack trace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to the Console panel </a:t>
            </a:r>
            <a:endParaRPr lang="en-US" dirty="0"/>
          </a:p>
        </p:txBody>
      </p:sp>
      <p:sp>
        <p:nvSpPr>
          <p:cNvPr id="9" name="Text Placeholder 8">
            <a:extLst>
              <a:ext uri="{FF2B5EF4-FFF2-40B4-BE49-F238E27FC236}">
                <a16:creationId xmlns:a16="http://schemas.microsoft.com/office/drawing/2014/main" id="{32E2ADBC-7107-4D8B-B293-F800CC81BC63}"/>
              </a:ext>
            </a:extLst>
          </p:cNvPr>
          <p:cNvSpPr>
            <a:spLocks noGrp="1"/>
          </p:cNvSpPr>
          <p:nvPr>
            <p:ph type="body" sz="quarter" idx="15"/>
          </p:nvPr>
        </p:nvSpPr>
        <p:spPr>
          <a:xfrm>
            <a:off x="812800" y="1215158"/>
            <a:ext cx="7391400" cy="2213842"/>
          </a:xfrm>
        </p:spPr>
        <p:txBody>
          <a:bodyPr/>
          <a:lstStyle/>
          <a:p>
            <a:pPr marL="34607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const </a:t>
            </a:r>
            <a:r>
              <a:rPr lang="en-US" sz="1600" b="1" dirty="0" err="1">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calculateFV</a:t>
            </a: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 (investment, rate, years) =&gt; {</a:t>
            </a:r>
            <a:endParaRPr lang="en-US" sz="16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console.log</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calculateFV</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function has started");</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console.trace</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marL="347345" marR="0">
              <a:spcBef>
                <a:spcPts val="0"/>
              </a:spcBef>
              <a:spcAft>
                <a:spcPts val="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rest of code</a:t>
            </a:r>
          </a:p>
          <a:p>
            <a:pPr marL="342900" marR="0">
              <a:spcBef>
                <a:spcPts val="0"/>
              </a:spcBef>
              <a:spcAft>
                <a:spcPts val="300"/>
              </a:spcAft>
              <a:tabLst>
                <a:tab pos="1371600" algn="l"/>
              </a:tabLst>
            </a:pPr>
            <a:r>
              <a:rPr lang="en-US" sz="1600" b="1" dirty="0">
                <a:effectLst/>
                <a:highlight>
                  <a:srgbClr val="FFFFFF"/>
                </a:highlight>
                <a:latin typeface="Courier New" panose="02070309020205020404" pitchFamily="49" charset="0"/>
                <a:ea typeface="Times New Roman" panose="02020603050405020304" pitchFamily="18" charset="0"/>
                <a:cs typeface="Times New Roman" panose="02020603050405020304" pitchFamily="18" charset="0"/>
              </a:rPr>
              <a:t>};</a:t>
            </a:r>
            <a:endParaRPr lang="en-US" sz="9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the stack trace looks in the Console panel</a:t>
            </a:r>
          </a:p>
          <a:p>
            <a:endParaRPr lang="en-US" sz="1600" dirty="0"/>
          </a:p>
        </p:txBody>
      </p:sp>
      <p:pic>
        <p:nvPicPr>
          <p:cNvPr id="10" name="Content Placeholder 9" descr="Refer to page 175 in textbook">
            <a:extLst>
              <a:ext uri="{FF2B5EF4-FFF2-40B4-BE49-F238E27FC236}">
                <a16:creationId xmlns:a16="http://schemas.microsoft.com/office/drawing/2014/main" id="{9783CC1F-F999-4264-BEA1-8FF8E078A8FE}"/>
              </a:ext>
            </a:extLst>
          </p:cNvPr>
          <p:cNvPicPr>
            <a:picLocks noGrp="1" noChangeAspect="1"/>
          </p:cNvPicPr>
          <p:nvPr>
            <p:ph sz="quarter" idx="13"/>
          </p:nvPr>
        </p:nvPicPr>
        <p:blipFill>
          <a:blip r:embed="rId2"/>
          <a:stretch>
            <a:fillRect/>
          </a:stretch>
        </p:blipFill>
        <p:spPr>
          <a:xfrm>
            <a:off x="1256682" y="3236321"/>
            <a:ext cx="6700085" cy="1524132"/>
          </a:xfrm>
          <a:prstGeom prst="rect">
            <a:avLst/>
          </a:prstGeom>
        </p:spPr>
      </p:pic>
      <p:sp>
        <p:nvSpPr>
          <p:cNvPr id="4" name="Date Placeholder 3">
            <a:extLst>
              <a:ext uri="{FF2B5EF4-FFF2-40B4-BE49-F238E27FC236}">
                <a16:creationId xmlns:a16="http://schemas.microsoft.com/office/drawing/2014/main" id="{ADE05803-CD92-401E-A6BB-9E7DF9E98A41}"/>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CB5BA41D-58BF-49A9-A103-BFEAA23676E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7B4F8E9F-63BA-4743-9769-AE195B7B7584}"/>
              </a:ext>
            </a:extLst>
          </p:cNvPr>
          <p:cNvSpPr>
            <a:spLocks noGrp="1"/>
          </p:cNvSpPr>
          <p:nvPr>
            <p:ph type="sldNum" sz="quarter" idx="12"/>
          </p:nvPr>
        </p:nvSpPr>
        <p:spPr/>
        <p:txBody>
          <a:bodyPr/>
          <a:lstStyle/>
          <a:p>
            <a:pPr algn="l">
              <a:defRPr/>
            </a:pPr>
            <a:endParaRPr lang="en-US" sz="1400" dirty="0">
              <a:latin typeface="Times New Roman"/>
            </a:endParaRPr>
          </a:p>
          <a:p>
            <a:pPr algn="r">
              <a:defRPr/>
            </a:pPr>
            <a:r>
              <a:rPr lang="en-US" sz="900" dirty="0">
                <a:solidFill>
                  <a:schemeClr val="bg1"/>
                </a:solidFill>
                <a:latin typeface="Arial Narrow" panose="020B0606020202030204" pitchFamily="34" charset="0"/>
              </a:rPr>
              <a:t>C5, Slide </a:t>
            </a:r>
            <a:fld id="{BF5C1183-B085-4070-A402-C03A3F977D3D}" type="slidenum">
              <a:rPr lang="en-US" sz="900" smtClean="0">
                <a:solidFill>
                  <a:schemeClr val="bg1"/>
                </a:solidFill>
                <a:latin typeface="Arial Narrow" panose="020B0606020202030204" pitchFamily="34" charset="0"/>
              </a:rPr>
              <a:pPr algn="r">
                <a:defRPr/>
              </a:pPr>
              <a:t>28</a:t>
            </a:fld>
            <a:endParaRPr lang="en-US" sz="9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091478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0925-E12C-44E2-B498-90AC336A56E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Terms related to tracing</a:t>
            </a:r>
            <a:endParaRPr lang="en-US" dirty="0"/>
          </a:p>
        </p:txBody>
      </p:sp>
      <p:sp>
        <p:nvSpPr>
          <p:cNvPr id="3" name="Text Placeholder 2">
            <a:extLst>
              <a:ext uri="{FF2B5EF4-FFF2-40B4-BE49-F238E27FC236}">
                <a16:creationId xmlns:a16="http://schemas.microsoft.com/office/drawing/2014/main" id="{E19D7914-FD92-47E6-82A5-84892AC5537C}"/>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trace execution</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stack trace</a:t>
            </a:r>
          </a:p>
          <a:p>
            <a:endParaRPr lang="en-US" dirty="0"/>
          </a:p>
        </p:txBody>
      </p:sp>
      <p:sp>
        <p:nvSpPr>
          <p:cNvPr id="4" name="Date Placeholder 3">
            <a:extLst>
              <a:ext uri="{FF2B5EF4-FFF2-40B4-BE49-F238E27FC236}">
                <a16:creationId xmlns:a16="http://schemas.microsoft.com/office/drawing/2014/main" id="{7AFE9387-3696-4541-A7CC-7B30F3F394B6}"/>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705C22F-7A01-4F9C-AAB0-112FB3D8C3FD}"/>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F6F5A55-8367-4CE3-A58A-BEF33F4EEA2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29</a:t>
            </a:fld>
            <a:endParaRPr lang="en-US" dirty="0">
              <a:solidFill>
                <a:schemeClr val="bg1"/>
              </a:solidFill>
            </a:endParaRPr>
          </a:p>
        </p:txBody>
      </p:sp>
    </p:spTree>
    <p:extLst>
      <p:ext uri="{BB962C8B-B14F-4D97-AF65-F5344CB8AC3E}">
        <p14:creationId xmlns:p14="http://schemas.microsoft.com/office/powerpoint/2010/main" val="1752217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16C7-0781-4A7A-9055-FCF6423538D4}"/>
              </a:ext>
            </a:extLst>
          </p:cNvPr>
          <p:cNvSpPr>
            <a:spLocks noGrp="1"/>
          </p:cNvSpPr>
          <p:nvPr>
            <p:ph type="title"/>
          </p:nvPr>
        </p:nvSpPr>
        <p:spPr/>
        <p:txBody>
          <a:bodyPr/>
          <a:lstStyle/>
          <a:p>
            <a:r>
              <a:rPr lang="en-US" dirty="0"/>
              <a:t>Objectives (part 2)</a:t>
            </a:r>
          </a:p>
        </p:txBody>
      </p:sp>
      <p:sp>
        <p:nvSpPr>
          <p:cNvPr id="3" name="Text Placeholder 2">
            <a:extLst>
              <a:ext uri="{FF2B5EF4-FFF2-40B4-BE49-F238E27FC236}">
                <a16:creationId xmlns:a16="http://schemas.microsoft.com/office/drawing/2014/main" id="{83786E32-9A72-4D1B-BB9A-54347642929E}"/>
              </a:ext>
            </a:extLst>
          </p:cNvPr>
          <p:cNvSpPr>
            <a:spLocks noGrp="1"/>
          </p:cNvSpPr>
          <p:nvPr>
            <p:ph type="body" sz="quarter" idx="13"/>
          </p:nvPr>
        </p:nvSpPr>
        <p:spPr/>
        <p:txBody>
          <a:bodyPr/>
          <a:lstStyle/>
          <a:p>
            <a:pPr marL="457200" marR="0" lvl="0" indent="-457200">
              <a:spcBef>
                <a:spcPts val="0"/>
              </a:spcBef>
              <a:spcAft>
                <a:spcPts val="600"/>
              </a:spcAft>
              <a:buFont typeface="+mj-lt"/>
              <a:buAutoNum type="arabicPeriod" startAt="4"/>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type of debugging problem that can occur if you don’t use strict mode and JavaScript treats undeclared variables as global variables.</a:t>
            </a:r>
          </a:p>
          <a:p>
            <a:pPr marL="457200" marR="0" lvl="0" indent="-457200">
              <a:spcBef>
                <a:spcPts val="0"/>
              </a:spcBef>
              <a:spcAft>
                <a:spcPts val="600"/>
              </a:spcAft>
              <a:buFont typeface="+mj-lt"/>
              <a:buAutoNum type="arabicPeriod" startAt="4"/>
              <a:tabLst>
                <a:tab pos="342900" algn="l"/>
                <a:tab pos="457200" algn="l"/>
              </a:tabLst>
            </a:pPr>
            <a:r>
              <a:rPr lang="en-US" sz="2000" spc="-10" dirty="0">
                <a:effectLst/>
                <a:latin typeface="Times New Roman" panose="02020603050405020304" pitchFamily="18" charset="0"/>
                <a:ea typeface="Times New Roman" panose="02020603050405020304" pitchFamily="18" charset="0"/>
              </a:rPr>
              <a:t>In general terms, describe how to create a test plan.</a:t>
            </a:r>
          </a:p>
          <a:p>
            <a:pPr marL="457200" marR="0" lvl="0" indent="-457200">
              <a:spcBef>
                <a:spcPts val="0"/>
              </a:spcBef>
              <a:spcAft>
                <a:spcPts val="600"/>
              </a:spcAft>
              <a:buFont typeface="+mj-lt"/>
              <a:buAutoNum type="arabicPeriod" startAt="4"/>
              <a:tabLst>
                <a:tab pos="342900" algn="l"/>
                <a:tab pos="457200" algn="l"/>
              </a:tabLst>
            </a:pPr>
            <a:r>
              <a:rPr lang="en-US" sz="2000" spc="-10" dirty="0">
                <a:effectLst/>
                <a:latin typeface="Times New Roman" panose="02020603050405020304" pitchFamily="18" charset="0"/>
                <a:ea typeface="Times New Roman" panose="02020603050405020304" pitchFamily="18" charset="0"/>
              </a:rPr>
              <a:t>Describe the procedure for tracing the execution of an application with console.log() statements.</a:t>
            </a:r>
          </a:p>
          <a:p>
            <a:endParaRPr lang="en-US" dirty="0"/>
          </a:p>
        </p:txBody>
      </p:sp>
      <p:sp>
        <p:nvSpPr>
          <p:cNvPr id="4" name="Date Placeholder 3">
            <a:extLst>
              <a:ext uri="{FF2B5EF4-FFF2-40B4-BE49-F238E27FC236}">
                <a16:creationId xmlns:a16="http://schemas.microsoft.com/office/drawing/2014/main" id="{399896A9-1B9B-4C42-9169-5094798CA0ED}"/>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566E336F-7E67-4C9A-98A1-6DEF3EE0276B}"/>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90658E6-9C7B-4635-8493-1A271C382924}"/>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a:t>
            </a:fld>
            <a:endParaRPr lang="en-US" dirty="0">
              <a:solidFill>
                <a:schemeClr val="bg1"/>
              </a:solidFill>
            </a:endParaRPr>
          </a:p>
        </p:txBody>
      </p:sp>
    </p:spTree>
    <p:extLst>
      <p:ext uri="{BB962C8B-B14F-4D97-AF65-F5344CB8AC3E}">
        <p14:creationId xmlns:p14="http://schemas.microsoft.com/office/powerpoint/2010/main" val="1705005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695798-2DC0-4689-8CAC-62560E5F0158}"/>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HTML and CSS for a web page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in the Elements panel</a:t>
            </a:r>
            <a:endParaRPr lang="en-US" dirty="0"/>
          </a:p>
        </p:txBody>
      </p:sp>
      <p:pic>
        <p:nvPicPr>
          <p:cNvPr id="9" name="Content Placeholder 8" descr="Refer to page 177 in textbook">
            <a:extLst>
              <a:ext uri="{FF2B5EF4-FFF2-40B4-BE49-F238E27FC236}">
                <a16:creationId xmlns:a16="http://schemas.microsoft.com/office/drawing/2014/main" id="{16B85556-C440-41BB-A07B-4E7F49D4A0CC}"/>
              </a:ext>
            </a:extLst>
          </p:cNvPr>
          <p:cNvPicPr>
            <a:picLocks noGrp="1" noChangeAspect="1"/>
          </p:cNvPicPr>
          <p:nvPr>
            <p:ph sz="quarter" idx="13"/>
          </p:nvPr>
        </p:nvPicPr>
        <p:blipFill>
          <a:blip r:embed="rId2"/>
          <a:stretch>
            <a:fillRect/>
          </a:stretch>
        </p:blipFill>
        <p:spPr>
          <a:xfrm>
            <a:off x="1260831" y="1295400"/>
            <a:ext cx="5322269" cy="4560203"/>
          </a:xfrm>
          <a:prstGeom prst="rect">
            <a:avLst/>
          </a:prstGeom>
        </p:spPr>
      </p:pic>
      <p:sp>
        <p:nvSpPr>
          <p:cNvPr id="4" name="Date Placeholder 3">
            <a:extLst>
              <a:ext uri="{FF2B5EF4-FFF2-40B4-BE49-F238E27FC236}">
                <a16:creationId xmlns:a16="http://schemas.microsoft.com/office/drawing/2014/main" id="{8F356F7F-B319-4289-A364-4C8C36A79A41}"/>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BEAC71A0-725A-4189-B1A8-93B7F1614116}"/>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1A03B46E-C3A9-4EBA-B2A0-2FEF96D3FD36}"/>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30</a:t>
            </a:fld>
            <a:endParaRPr lang="en-US" dirty="0">
              <a:solidFill>
                <a:schemeClr val="bg1"/>
              </a:solidFill>
            </a:endParaRPr>
          </a:p>
        </p:txBody>
      </p:sp>
    </p:spTree>
    <p:extLst>
      <p:ext uri="{BB962C8B-B14F-4D97-AF65-F5344CB8AC3E}">
        <p14:creationId xmlns:p14="http://schemas.microsoft.com/office/powerpoint/2010/main" val="3003877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C456C-47AC-4D7E-A8CD-8ADC49F3A314}"/>
              </a:ext>
            </a:extLst>
          </p:cNvPr>
          <p:cNvSpPr>
            <a:spLocks noGrp="1"/>
          </p:cNvSpPr>
          <p:nvPr>
            <p:ph type="title"/>
          </p:nvPr>
        </p:nvSpPr>
        <p:spPr>
          <a:xfrm>
            <a:off x="914400" y="440323"/>
            <a:ext cx="7315200" cy="738664"/>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view the source code for a web page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using the developer tools</a:t>
            </a:r>
            <a:endParaRPr lang="en-US" dirty="0"/>
          </a:p>
        </p:txBody>
      </p:sp>
      <p:sp>
        <p:nvSpPr>
          <p:cNvPr id="3" name="Text Placeholder 2">
            <a:extLst>
              <a:ext uri="{FF2B5EF4-FFF2-40B4-BE49-F238E27FC236}">
                <a16:creationId xmlns:a16="http://schemas.microsoft.com/office/drawing/2014/main" id="{7D26114B-E64F-44FB-9254-D79215FF36C7}"/>
              </a:ext>
            </a:extLst>
          </p:cNvPr>
          <p:cNvSpPr>
            <a:spLocks noGrp="1"/>
          </p:cNvSpPr>
          <p:nvPr>
            <p:ph type="body" sz="quarter" idx="13"/>
          </p:nvPr>
        </p:nvSpPr>
        <p:spPr>
          <a:xfrm>
            <a:off x="838200" y="12192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Open the developer tools and then click on the Elements tab to display the Elements panel. This panel displays the HTML nodes for a document.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Expand the nodes until you can see the HTML element you’re looking for.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If your JavaScript code changes the DOM, such as by adding or removing nodes, the changes show in the Elements panel as well. </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select a node, click on it. Then, you can see the CSS that’s applied to the element in the Styles pane at the right side of the panel.</a:t>
            </a:r>
          </a:p>
          <a:p>
            <a:endParaRPr lang="en-US" dirty="0"/>
          </a:p>
        </p:txBody>
      </p:sp>
      <p:sp>
        <p:nvSpPr>
          <p:cNvPr id="4" name="Date Placeholder 3">
            <a:extLst>
              <a:ext uri="{FF2B5EF4-FFF2-40B4-BE49-F238E27FC236}">
                <a16:creationId xmlns:a16="http://schemas.microsoft.com/office/drawing/2014/main" id="{7C3AEBF7-9388-4059-B30F-C58961C1B157}"/>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FC210B36-3E3B-41CC-8748-08C622BA1D12}"/>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4408AA7-B3B5-4379-B7A0-1B89411DED89}"/>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31</a:t>
            </a:fld>
            <a:endParaRPr lang="en-US" dirty="0">
              <a:solidFill>
                <a:schemeClr val="bg1"/>
              </a:solidFill>
            </a:endParaRPr>
          </a:p>
        </p:txBody>
      </p:sp>
    </p:spTree>
    <p:extLst>
      <p:ext uri="{BB962C8B-B14F-4D97-AF65-F5344CB8AC3E}">
        <p14:creationId xmlns:p14="http://schemas.microsoft.com/office/powerpoint/2010/main" val="15379157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321E-D4D4-4307-A3F9-FD69680BAF84}"/>
              </a:ext>
            </a:extLst>
          </p:cNvPr>
          <p:cNvSpPr>
            <a:spLocks noGrp="1"/>
          </p:cNvSpPr>
          <p:nvPr>
            <p:ph type="title"/>
          </p:nvPr>
        </p:nvSpPr>
        <p:spPr>
          <a:xfrm>
            <a:off x="914400" y="440323"/>
            <a:ext cx="7315200" cy="738664"/>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How to view the source code for a web page </a:t>
            </a:r>
            <a:b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using the browser</a:t>
            </a:r>
            <a:endParaRPr lang="en-US" dirty="0"/>
          </a:p>
        </p:txBody>
      </p:sp>
      <p:sp>
        <p:nvSpPr>
          <p:cNvPr id="3" name="Text Placeholder 2">
            <a:extLst>
              <a:ext uri="{FF2B5EF4-FFF2-40B4-BE49-F238E27FC236}">
                <a16:creationId xmlns:a16="http://schemas.microsoft.com/office/drawing/2014/main" id="{2AD819F3-FC1D-4C6A-9CF2-B36B08AD24AE}"/>
              </a:ext>
            </a:extLst>
          </p:cNvPr>
          <p:cNvSpPr>
            <a:spLocks noGrp="1"/>
          </p:cNvSpPr>
          <p:nvPr>
            <p:ph type="body" sz="quarter" idx="13"/>
          </p:nvPr>
        </p:nvSpPr>
        <p:spPr>
          <a:xfrm>
            <a:off x="838200" y="1219200"/>
            <a:ext cx="73914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Right-click the page in the browser and select the View page source command.</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view the code in an external CSS file, click on the link for that file.</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When you view the HTML and CSS this way, you won’t see any changes made by your JavaScript code.</a:t>
            </a:r>
          </a:p>
          <a:p>
            <a:endParaRPr lang="en-US" dirty="0"/>
          </a:p>
        </p:txBody>
      </p:sp>
      <p:sp>
        <p:nvSpPr>
          <p:cNvPr id="4" name="Date Placeholder 3">
            <a:extLst>
              <a:ext uri="{FF2B5EF4-FFF2-40B4-BE49-F238E27FC236}">
                <a16:creationId xmlns:a16="http://schemas.microsoft.com/office/drawing/2014/main" id="{BFEEA6C4-96EE-403F-813E-5B5F18F49224}"/>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60470BBC-9A53-4204-8C0E-FACC8700E9E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9901418-2491-4AAF-AAF9-5FD83C97D005}"/>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32</a:t>
            </a:fld>
            <a:endParaRPr lang="en-US" dirty="0">
              <a:solidFill>
                <a:schemeClr val="bg1"/>
              </a:solidFill>
            </a:endParaRPr>
          </a:p>
        </p:txBody>
      </p:sp>
    </p:spTree>
    <p:extLst>
      <p:ext uri="{BB962C8B-B14F-4D97-AF65-F5344CB8AC3E}">
        <p14:creationId xmlns:p14="http://schemas.microsoft.com/office/powerpoint/2010/main" val="593745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41BC-5D63-413F-841C-1D768DCE7314}"/>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Testing vs. debugging</a:t>
            </a:r>
            <a:endParaRPr lang="en-US" dirty="0"/>
          </a:p>
        </p:txBody>
      </p:sp>
      <p:sp>
        <p:nvSpPr>
          <p:cNvPr id="3" name="Text Placeholder 2">
            <a:extLst>
              <a:ext uri="{FF2B5EF4-FFF2-40B4-BE49-F238E27FC236}">
                <a16:creationId xmlns:a16="http://schemas.microsoft.com/office/drawing/2014/main" id="{4CFF077E-5096-40FC-B855-F024C74AEAC5}"/>
              </a:ext>
            </a:extLst>
          </p:cNvPr>
          <p:cNvSpPr>
            <a:spLocks noGrp="1"/>
          </p:cNvSpPr>
          <p:nvPr>
            <p:ph type="body" sz="quarter" idx="13"/>
          </p:nvPr>
        </p:nvSpPr>
        <p:spPr/>
        <p:txBody>
          <a:bodyPr/>
          <a:lstStyle/>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goal of testing</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find all errors before the application is put into production.</a:t>
            </a:r>
          </a:p>
          <a:p>
            <a:pPr marL="347345" marR="0">
              <a:spcBef>
                <a:spcPts val="900"/>
              </a:spcBef>
              <a:spcAft>
                <a:spcPts val="600"/>
              </a:spcAft>
              <a:tabLst>
                <a:tab pos="1371600" algn="l"/>
                <a:tab pos="2743200" algn="l"/>
              </a:tabLst>
            </a:pPr>
            <a:r>
              <a:rPr lang="en-US" sz="2000" b="1" spc="-10"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goal of debugging</a:t>
            </a:r>
          </a:p>
          <a:p>
            <a:pPr marL="682625"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To fix all errors before the application is put into production.</a:t>
            </a:r>
          </a:p>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three types of errors that can occur</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Syntax errors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Runtime errors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Logic errors</a:t>
            </a:r>
          </a:p>
          <a:p>
            <a:endParaRPr lang="en-US" dirty="0"/>
          </a:p>
        </p:txBody>
      </p:sp>
      <p:sp>
        <p:nvSpPr>
          <p:cNvPr id="4" name="Date Placeholder 3">
            <a:extLst>
              <a:ext uri="{FF2B5EF4-FFF2-40B4-BE49-F238E27FC236}">
                <a16:creationId xmlns:a16="http://schemas.microsoft.com/office/drawing/2014/main" id="{769691D7-AB41-4084-A6D7-16D392DCB4AB}"/>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11C7F6E7-16CE-446A-B075-7174CA00B2EF}"/>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35C9262C-BE20-407D-8738-2B5FA4B4A747}"/>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4</a:t>
            </a:fld>
            <a:endParaRPr lang="en-US" dirty="0">
              <a:solidFill>
                <a:schemeClr val="bg1"/>
              </a:solidFill>
            </a:endParaRPr>
          </a:p>
        </p:txBody>
      </p:sp>
    </p:spTree>
    <p:extLst>
      <p:ext uri="{BB962C8B-B14F-4D97-AF65-F5344CB8AC3E}">
        <p14:creationId xmlns:p14="http://schemas.microsoft.com/office/powerpoint/2010/main" val="1216947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E230CA-04D6-44DB-B1D2-DB98CE852A0B}"/>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The Future Value application with a logic error</a:t>
            </a:r>
            <a:endParaRPr lang="en-US" dirty="0"/>
          </a:p>
        </p:txBody>
      </p:sp>
      <p:pic>
        <p:nvPicPr>
          <p:cNvPr id="9" name="Content Placeholder 8" descr="Refer to page 163 in textbook">
            <a:extLst>
              <a:ext uri="{FF2B5EF4-FFF2-40B4-BE49-F238E27FC236}">
                <a16:creationId xmlns:a16="http://schemas.microsoft.com/office/drawing/2014/main" id="{90BF12A8-C114-4E42-A525-4432706DA908}"/>
              </a:ext>
            </a:extLst>
          </p:cNvPr>
          <p:cNvPicPr>
            <a:picLocks noGrp="1" noChangeAspect="1"/>
          </p:cNvPicPr>
          <p:nvPr>
            <p:ph sz="quarter" idx="13"/>
          </p:nvPr>
        </p:nvPicPr>
        <p:blipFill>
          <a:blip r:embed="rId2"/>
          <a:stretch>
            <a:fillRect/>
          </a:stretch>
        </p:blipFill>
        <p:spPr>
          <a:xfrm>
            <a:off x="1219200" y="1108275"/>
            <a:ext cx="6157494" cy="2639797"/>
          </a:xfrm>
          <a:prstGeom prst="rect">
            <a:avLst/>
          </a:prstGeom>
        </p:spPr>
      </p:pic>
      <p:sp>
        <p:nvSpPr>
          <p:cNvPr id="4" name="Date Placeholder 3">
            <a:extLst>
              <a:ext uri="{FF2B5EF4-FFF2-40B4-BE49-F238E27FC236}">
                <a16:creationId xmlns:a16="http://schemas.microsoft.com/office/drawing/2014/main" id="{7472083E-EB63-4770-9CB3-568C5762FCC4}"/>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752434D6-5D1A-4653-9B7D-3787A693D754}"/>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D61B391E-892D-4549-BE91-3F52670C26E3}"/>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5</a:t>
            </a:fld>
            <a:endParaRPr lang="en-US" dirty="0">
              <a:solidFill>
                <a:schemeClr val="bg1"/>
              </a:solidFill>
            </a:endParaRPr>
          </a:p>
        </p:txBody>
      </p:sp>
    </p:spTree>
    <p:extLst>
      <p:ext uri="{BB962C8B-B14F-4D97-AF65-F5344CB8AC3E}">
        <p14:creationId xmlns:p14="http://schemas.microsoft.com/office/powerpoint/2010/main" val="2848682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D6F8-8339-4966-B60B-0C73D124DBEA}"/>
              </a:ext>
            </a:extLst>
          </p:cNvPr>
          <p:cNvSpPr>
            <a:spLocks noGrp="1"/>
          </p:cNvSpPr>
          <p:nvPr>
            <p:ph type="title"/>
          </p:nvPr>
        </p:nvSpPr>
        <p:spPr>
          <a:xfrm>
            <a:off x="914400" y="624989"/>
            <a:ext cx="7315200" cy="369332"/>
          </a:xfrm>
        </p:spPr>
        <p:txBody>
          <a:bodyPr/>
          <a:lstStyle/>
          <a:p>
            <a:pPr marL="0" marR="0">
              <a:spcBef>
                <a:spcPts val="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Common syntax errors</a:t>
            </a:r>
            <a:endParaRPr lang="en-US" dirty="0"/>
          </a:p>
        </p:txBody>
      </p:sp>
      <p:sp>
        <p:nvSpPr>
          <p:cNvPr id="3" name="Text Placeholder 2">
            <a:extLst>
              <a:ext uri="{FF2B5EF4-FFF2-40B4-BE49-F238E27FC236}">
                <a16:creationId xmlns:a16="http://schemas.microsoft.com/office/drawing/2014/main" id="{625D613F-7663-40F4-A7CE-E3FD45D04632}"/>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Misspelling keywords, like coding </a:t>
            </a:r>
            <a:r>
              <a:rPr lang="en-US" sz="2000" spc="-10" dirty="0" err="1">
                <a:effectLst/>
                <a:latin typeface="Times New Roman" panose="02020603050405020304" pitchFamily="18" charset="0"/>
                <a:ea typeface="Times New Roman" panose="02020603050405020304" pitchFamily="18" charset="0"/>
              </a:rPr>
              <a:t>querySelecter</a:t>
            </a:r>
            <a:r>
              <a:rPr lang="en-US" sz="2000" spc="-10" dirty="0">
                <a:effectLst/>
                <a:latin typeface="Times New Roman" panose="02020603050405020304" pitchFamily="18" charset="0"/>
                <a:ea typeface="Times New Roman" panose="02020603050405020304" pitchFamily="18" charset="0"/>
              </a:rPr>
              <a:t>() instead of </a:t>
            </a:r>
            <a:r>
              <a:rPr lang="en-US" sz="2000" spc="-10" dirty="0" err="1">
                <a:effectLst/>
                <a:latin typeface="Times New Roman" panose="02020603050405020304" pitchFamily="18" charset="0"/>
                <a:ea typeface="Times New Roman" panose="02020603050405020304" pitchFamily="18" charset="0"/>
              </a:rPr>
              <a:t>querySelector</a:t>
            </a:r>
            <a:r>
              <a:rPr lang="en-US" sz="2000" spc="-10" dirty="0">
                <a:effectLst/>
                <a:latin typeface="Times New Roman" panose="02020603050405020304" pitchFamily="18" charset="0"/>
                <a:ea typeface="Times New Roman" panose="02020603050405020304" pitchFamily="18" charset="0"/>
              </a:rPr>
              <a: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Omitting required parentheses, quotation marks, or braces.</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Not using the same opening and closing quotation mark.</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Omitting the semicolon at the end of a statement.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Misspelling or incorrectly capitalizing an identifier, like defining a variable named </a:t>
            </a:r>
            <a:r>
              <a:rPr lang="en-US" sz="2000" spc="-10" dirty="0" err="1">
                <a:effectLst/>
                <a:latin typeface="Times New Roman" panose="02020603050405020304" pitchFamily="18" charset="0"/>
                <a:ea typeface="Times New Roman" panose="02020603050405020304" pitchFamily="18" charset="0"/>
              </a:rPr>
              <a:t>salesTax</a:t>
            </a:r>
            <a:r>
              <a:rPr lang="en-US" sz="2000" spc="-10" dirty="0">
                <a:effectLst/>
                <a:latin typeface="Times New Roman" panose="02020603050405020304" pitchFamily="18" charset="0"/>
                <a:ea typeface="Times New Roman" panose="02020603050405020304" pitchFamily="18" charset="0"/>
              </a:rPr>
              <a:t> and referring to it later as </a:t>
            </a:r>
            <a:r>
              <a:rPr lang="en-US" sz="2000" spc="-10" dirty="0" err="1">
                <a:effectLst/>
                <a:latin typeface="Times New Roman" panose="02020603050405020304" pitchFamily="18" charset="0"/>
                <a:ea typeface="Times New Roman" panose="02020603050405020304" pitchFamily="18" charset="0"/>
              </a:rPr>
              <a:t>salestax</a:t>
            </a:r>
            <a:r>
              <a:rPr lang="en-US" sz="2000" spc="-10" dirty="0">
                <a:effectLst/>
                <a:latin typeface="Times New Roman" panose="02020603050405020304" pitchFamily="18" charset="0"/>
                <a:ea typeface="Times New Roman" panose="02020603050405020304" pitchFamily="18" charset="0"/>
              </a:rPr>
              <a:t>.</a:t>
            </a:r>
          </a:p>
          <a:p>
            <a:endParaRPr lang="en-US" dirty="0"/>
          </a:p>
        </p:txBody>
      </p:sp>
      <p:sp>
        <p:nvSpPr>
          <p:cNvPr id="4" name="Date Placeholder 3">
            <a:extLst>
              <a:ext uri="{FF2B5EF4-FFF2-40B4-BE49-F238E27FC236}">
                <a16:creationId xmlns:a16="http://schemas.microsoft.com/office/drawing/2014/main" id="{9CE5A4AD-5C49-4C96-9473-4C0850C8FBD2}"/>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1C3F3DC6-64AD-4C04-946C-9B963999A3A7}"/>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57BC3511-3C93-41AE-A385-BF457DC1973A}"/>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6</a:t>
            </a:fld>
            <a:endParaRPr lang="en-US" dirty="0">
              <a:solidFill>
                <a:schemeClr val="bg1"/>
              </a:solidFill>
            </a:endParaRPr>
          </a:p>
        </p:txBody>
      </p:sp>
    </p:spTree>
    <p:extLst>
      <p:ext uri="{BB962C8B-B14F-4D97-AF65-F5344CB8AC3E}">
        <p14:creationId xmlns:p14="http://schemas.microsoft.com/office/powerpoint/2010/main" val="197894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95A1-105A-450F-8DA5-A24A339AD06A}"/>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Problems with HTML references</a:t>
            </a:r>
            <a:endParaRPr lang="en-US" dirty="0"/>
          </a:p>
        </p:txBody>
      </p:sp>
      <p:sp>
        <p:nvSpPr>
          <p:cNvPr id="3" name="Text Placeholder 2">
            <a:extLst>
              <a:ext uri="{FF2B5EF4-FFF2-40B4-BE49-F238E27FC236}">
                <a16:creationId xmlns:a16="http://schemas.microsoft.com/office/drawing/2014/main" id="{46E9B00A-1857-4FB9-9594-D1ECD00628BA}"/>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Referring to an attribute value or other HTML component incorrectly, like referring to an id as “</a:t>
            </a:r>
            <a:r>
              <a:rPr lang="en-US" sz="2000" spc="-10" dirty="0" err="1">
                <a:effectLst/>
                <a:latin typeface="Times New Roman" panose="02020603050405020304" pitchFamily="18" charset="0"/>
                <a:ea typeface="Times New Roman" panose="02020603050405020304" pitchFamily="18" charset="0"/>
              </a:rPr>
              <a:t>salesTax</a:t>
            </a:r>
            <a:r>
              <a:rPr lang="en-US" sz="2000" spc="-10" dirty="0">
                <a:effectLst/>
                <a:latin typeface="Times New Roman" panose="02020603050405020304" pitchFamily="18" charset="0"/>
                <a:ea typeface="Times New Roman" panose="02020603050405020304" pitchFamily="18" charset="0"/>
              </a:rPr>
              <a:t>” when the id is “</a:t>
            </a:r>
            <a:r>
              <a:rPr lang="en-US" sz="2000" spc="-10" dirty="0" err="1">
                <a:effectLst/>
                <a:latin typeface="Times New Roman" panose="02020603050405020304" pitchFamily="18" charset="0"/>
                <a:ea typeface="Times New Roman" panose="02020603050405020304" pitchFamily="18" charset="0"/>
              </a:rPr>
              <a:t>sales_tax</a:t>
            </a:r>
            <a:r>
              <a:rPr lang="en-US" sz="2000" spc="-10" dirty="0">
                <a:effectLst/>
                <a:latin typeface="Times New Roman" panose="02020603050405020304" pitchFamily="18" charset="0"/>
                <a:ea typeface="Times New Roman" panose="02020603050405020304" pitchFamily="18" charset="0"/>
              </a:rPr>
              <a:t>”.</a:t>
            </a:r>
          </a:p>
          <a:p>
            <a:endParaRPr lang="en-US" dirty="0"/>
          </a:p>
        </p:txBody>
      </p:sp>
      <p:sp>
        <p:nvSpPr>
          <p:cNvPr id="4" name="Date Placeholder 3">
            <a:extLst>
              <a:ext uri="{FF2B5EF4-FFF2-40B4-BE49-F238E27FC236}">
                <a16:creationId xmlns:a16="http://schemas.microsoft.com/office/drawing/2014/main" id="{5E1DEDE4-70CB-4875-AF6E-80FE8011A564}"/>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73A1BD7C-3256-4244-9CF7-BFFB35C078C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28068750-1FA5-4234-9F59-A715172D1210}"/>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7</a:t>
            </a:fld>
            <a:endParaRPr lang="en-US" dirty="0">
              <a:solidFill>
                <a:schemeClr val="bg1"/>
              </a:solidFill>
            </a:endParaRPr>
          </a:p>
        </p:txBody>
      </p:sp>
    </p:spTree>
    <p:extLst>
      <p:ext uri="{BB962C8B-B14F-4D97-AF65-F5344CB8AC3E}">
        <p14:creationId xmlns:p14="http://schemas.microsoft.com/office/powerpoint/2010/main" val="149349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797F-68C2-42F5-9859-159D660AEF4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Problems with data and comparisons</a:t>
            </a:r>
            <a:endParaRPr lang="en-US" dirty="0"/>
          </a:p>
        </p:txBody>
      </p:sp>
      <p:sp>
        <p:nvSpPr>
          <p:cNvPr id="3" name="Text Placeholder 2">
            <a:extLst>
              <a:ext uri="{FF2B5EF4-FFF2-40B4-BE49-F238E27FC236}">
                <a16:creationId xmlns:a16="http://schemas.microsoft.com/office/drawing/2014/main" id="{6D537BB6-3C85-4C42-9D12-7FF30191A9AE}"/>
              </a:ext>
            </a:extLst>
          </p:cNvPr>
          <p:cNvSpPr>
            <a:spLocks noGrp="1"/>
          </p:cNvSpPr>
          <p:nvPr>
            <p:ph type="body" sz="quarter" idx="13"/>
          </p:nvPr>
        </p:nvSpPr>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Not making sure that a user entry is the right data type before processing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Not using the </a:t>
            </a:r>
            <a:r>
              <a:rPr lang="en-US" sz="2000" spc="-10" dirty="0" err="1">
                <a:effectLst/>
                <a:latin typeface="Times New Roman" panose="02020603050405020304" pitchFamily="18" charset="0"/>
                <a:ea typeface="Times New Roman" panose="02020603050405020304" pitchFamily="18" charset="0"/>
              </a:rPr>
              <a:t>parseInt</a:t>
            </a:r>
            <a:r>
              <a:rPr lang="en-US" sz="2000" spc="-10" dirty="0">
                <a:effectLst/>
                <a:latin typeface="Times New Roman" panose="02020603050405020304" pitchFamily="18" charset="0"/>
                <a:ea typeface="Times New Roman" panose="02020603050405020304" pitchFamily="18" charset="0"/>
              </a:rPr>
              <a:t>() or </a:t>
            </a:r>
            <a:r>
              <a:rPr lang="en-US" sz="2000" spc="-10" dirty="0" err="1">
                <a:effectLst/>
                <a:latin typeface="Times New Roman" panose="02020603050405020304" pitchFamily="18" charset="0"/>
                <a:ea typeface="Times New Roman" panose="02020603050405020304" pitchFamily="18" charset="0"/>
              </a:rPr>
              <a:t>parseFloat</a:t>
            </a:r>
            <a:r>
              <a:rPr lang="en-US" sz="2000" spc="-10" dirty="0">
                <a:effectLst/>
                <a:latin typeface="Times New Roman" panose="02020603050405020304" pitchFamily="18" charset="0"/>
                <a:ea typeface="Times New Roman" panose="02020603050405020304" pitchFamily="18" charset="0"/>
              </a:rPr>
              <a:t>() method to convert a user entry into a numeric value before processing it.</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Using one equal sign instead of two when testing for equality.</a:t>
            </a:r>
          </a:p>
          <a:p>
            <a:endParaRPr lang="en-US" dirty="0"/>
          </a:p>
        </p:txBody>
      </p:sp>
      <p:sp>
        <p:nvSpPr>
          <p:cNvPr id="4" name="Date Placeholder 3">
            <a:extLst>
              <a:ext uri="{FF2B5EF4-FFF2-40B4-BE49-F238E27FC236}">
                <a16:creationId xmlns:a16="http://schemas.microsoft.com/office/drawing/2014/main" id="{3FA74B90-DD97-40BB-9E51-2959897B8424}"/>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65AE45AD-756D-4B3F-9389-0C0081C252E9}"/>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82BCFCBD-788A-4B3B-928B-E78BEC23D9E1}"/>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8</a:t>
            </a:fld>
            <a:endParaRPr lang="en-US" dirty="0">
              <a:solidFill>
                <a:schemeClr val="bg1"/>
              </a:solidFill>
            </a:endParaRPr>
          </a:p>
        </p:txBody>
      </p:sp>
    </p:spTree>
    <p:extLst>
      <p:ext uri="{BB962C8B-B14F-4D97-AF65-F5344CB8AC3E}">
        <p14:creationId xmlns:p14="http://schemas.microsoft.com/office/powerpoint/2010/main" val="150010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7AD6-5178-4F1A-A6E6-9A215E0FF6C4}"/>
              </a:ext>
            </a:extLst>
          </p:cNvPr>
          <p:cNvSpPr>
            <a:spLocks noGrp="1"/>
          </p:cNvSpPr>
          <p:nvPr>
            <p:ph type="title"/>
          </p:nvPr>
        </p:nvSpPr>
        <p:spPr>
          <a:xfrm>
            <a:off x="914400" y="624989"/>
            <a:ext cx="7315200" cy="369332"/>
          </a:xfrm>
        </p:spPr>
        <p:txBody>
          <a:bodyPr/>
          <a:lstStyle/>
          <a:p>
            <a:pPr marL="0" marR="0">
              <a:spcBef>
                <a:spcPts val="1500"/>
              </a:spcBef>
              <a:spcAft>
                <a:spcPts val="600"/>
              </a:spcAft>
              <a:tabLst>
                <a:tab pos="1371600" algn="l"/>
              </a:tabLst>
            </a:pPr>
            <a:r>
              <a:rPr lang="en-US" sz="2400" b="1" dirty="0">
                <a:solidFill>
                  <a:srgbClr val="000099"/>
                </a:solidFill>
                <a:effectLst/>
                <a:latin typeface="Arial" panose="020B0604020202020204" pitchFamily="34" charset="0"/>
                <a:ea typeface="Times New Roman" panose="02020603050405020304" pitchFamily="18" charset="0"/>
                <a:cs typeface="Times New Roman" panose="02020603050405020304" pitchFamily="18" charset="0"/>
              </a:rPr>
              <a:t>Problems with floating-point arithmetic</a:t>
            </a:r>
            <a:endParaRPr lang="en-US" dirty="0"/>
          </a:p>
        </p:txBody>
      </p:sp>
      <p:sp>
        <p:nvSpPr>
          <p:cNvPr id="3" name="Text Placeholder 2">
            <a:extLst>
              <a:ext uri="{FF2B5EF4-FFF2-40B4-BE49-F238E27FC236}">
                <a16:creationId xmlns:a16="http://schemas.microsoft.com/office/drawing/2014/main" id="{3CDC29EE-948E-4F6B-A635-E49A9E167912}"/>
              </a:ext>
            </a:extLst>
          </p:cNvPr>
          <p:cNvSpPr>
            <a:spLocks noGrp="1"/>
          </p:cNvSpPr>
          <p:nvPr>
            <p:ph type="body" sz="quarter" idx="13"/>
          </p:nvPr>
        </p:nvSpPr>
        <p:spPr>
          <a:xfrm>
            <a:off x="838200" y="1066800"/>
            <a:ext cx="7467600" cy="4876800"/>
          </a:xfrm>
        </p:spPr>
        <p:txBody>
          <a:bodyPr/>
          <a:lstStyle/>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The number data type in JavaScript uses floating-point numbers, and that can lead to arithmetic results that are imprecise. For example, </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var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74.95;</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salesAmount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.1;</a:t>
            </a:r>
          </a:p>
          <a:p>
            <a:pPr marL="347345" marR="0">
              <a:spcBef>
                <a:spcPts val="0"/>
              </a:spcBef>
              <a:spcAft>
                <a:spcPts val="4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result is 7.495000000000001</a:t>
            </a:r>
          </a:p>
          <a:p>
            <a:pPr marL="342900" marR="274320" lvl="0" indent="-342900">
              <a:spcBef>
                <a:spcPts val="0"/>
              </a:spcBef>
              <a:spcAft>
                <a:spcPts val="600"/>
              </a:spcAft>
              <a:buFont typeface="Symbol" panose="05050102010706020507" pitchFamily="18" charset="2"/>
              <a:buChar char=""/>
            </a:pPr>
            <a:r>
              <a:rPr lang="en-US" sz="2000" spc="-10" dirty="0">
                <a:effectLst/>
                <a:latin typeface="Times New Roman" panose="02020603050405020304" pitchFamily="18" charset="0"/>
                <a:ea typeface="Times New Roman" panose="02020603050405020304" pitchFamily="18" charset="0"/>
              </a:rPr>
              <a:t>One way to fix this potential problem is to round the result to the right number of decimal places. If necessary, you can also convert it back to a floating-point number:</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salesTax.toFixed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result is 7.50 as a string</a:t>
            </a:r>
          </a:p>
          <a:p>
            <a:pPr marL="347345" marR="0">
              <a:spcBef>
                <a:spcPts val="0"/>
              </a:spcBef>
              <a:spcAft>
                <a:spcPts val="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a:t>
            </a:r>
          </a:p>
          <a:p>
            <a:pPr marL="347345" marR="0">
              <a:spcBef>
                <a:spcPts val="0"/>
              </a:spcBef>
              <a:spcAft>
                <a:spcPts val="0"/>
              </a:spcAft>
              <a:tabLst>
                <a:tab pos="1371600" algn="l"/>
              </a:tabLst>
            </a:pP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salesTax</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parseFloat</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a:t>
            </a:r>
            <a:r>
              <a:rPr lang="en-US" sz="1600" b="1" dirty="0" err="1">
                <a:effectLst/>
                <a:latin typeface="Courier New" panose="02070309020205020404" pitchFamily="49" charset="0"/>
                <a:ea typeface="Times New Roman" panose="02020603050405020304" pitchFamily="18" charset="0"/>
                <a:cs typeface="Times New Roman" panose="02020603050405020304" pitchFamily="18" charset="0"/>
              </a:rPr>
              <a:t>salesTax.toFixed</a:t>
            </a: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(2));</a:t>
            </a:r>
          </a:p>
          <a:p>
            <a:pPr marL="347345" marR="0">
              <a:spcBef>
                <a:spcPts val="0"/>
              </a:spcBef>
              <a:spcAft>
                <a:spcPts val="400"/>
              </a:spcAft>
              <a:tabLst>
                <a:tab pos="1371600" algn="l"/>
              </a:tabLst>
            </a:pPr>
            <a:r>
              <a:rPr lang="en-US" sz="1600" b="1" dirty="0">
                <a:effectLst/>
                <a:latin typeface="Courier New" panose="02070309020205020404" pitchFamily="49" charset="0"/>
                <a:ea typeface="Times New Roman" panose="02020603050405020304" pitchFamily="18" charset="0"/>
                <a:cs typeface="Times New Roman" panose="02020603050405020304" pitchFamily="18" charset="0"/>
              </a:rPr>
              <a:t>// result is 7.50 as a number</a:t>
            </a:r>
          </a:p>
          <a:p>
            <a:endParaRPr lang="en-US" dirty="0"/>
          </a:p>
        </p:txBody>
      </p:sp>
      <p:sp>
        <p:nvSpPr>
          <p:cNvPr id="4" name="Date Placeholder 3">
            <a:extLst>
              <a:ext uri="{FF2B5EF4-FFF2-40B4-BE49-F238E27FC236}">
                <a16:creationId xmlns:a16="http://schemas.microsoft.com/office/drawing/2014/main" id="{24CE9131-DE85-4AF3-B084-E8AA99033B60}"/>
              </a:ext>
            </a:extLst>
          </p:cNvPr>
          <p:cNvSpPr>
            <a:spLocks noGrp="1"/>
          </p:cNvSpPr>
          <p:nvPr>
            <p:ph type="dt" sz="half" idx="10"/>
          </p:nvPr>
        </p:nvSpPr>
        <p:spPr/>
        <p:txBody>
          <a:bodyPr/>
          <a:lstStyle/>
          <a:p>
            <a:pPr>
              <a:defRPr/>
            </a:pPr>
            <a:r>
              <a:rPr lang="en-US"/>
              <a:t>Murach's JavaScript &amp; jQuery (4th Ed)</a:t>
            </a:r>
            <a:endParaRPr lang="en-US" dirty="0"/>
          </a:p>
        </p:txBody>
      </p:sp>
      <p:sp>
        <p:nvSpPr>
          <p:cNvPr id="5" name="Footer Placeholder 4">
            <a:extLst>
              <a:ext uri="{FF2B5EF4-FFF2-40B4-BE49-F238E27FC236}">
                <a16:creationId xmlns:a16="http://schemas.microsoft.com/office/drawing/2014/main" id="{4FE4DA22-97A9-4B62-B10B-323377588175}"/>
              </a:ext>
            </a:extLst>
          </p:cNvPr>
          <p:cNvSpPr>
            <a:spLocks noGrp="1"/>
          </p:cNvSpPr>
          <p:nvPr>
            <p:ph type="ftr" sz="quarter" idx="11"/>
          </p:nvPr>
        </p:nvSpPr>
        <p:spPr/>
        <p:txBody>
          <a:bodyPr/>
          <a:lstStyle/>
          <a:p>
            <a:pPr>
              <a:defRPr/>
            </a:pPr>
            <a:r>
              <a:rPr lang="en-US"/>
              <a:t>© 2020, Mike Murach &amp; Associates, Inc.</a:t>
            </a:r>
            <a:endParaRPr lang="en-US" dirty="0"/>
          </a:p>
        </p:txBody>
      </p:sp>
      <p:sp>
        <p:nvSpPr>
          <p:cNvPr id="6" name="Slide Number Placeholder 5">
            <a:extLst>
              <a:ext uri="{FF2B5EF4-FFF2-40B4-BE49-F238E27FC236}">
                <a16:creationId xmlns:a16="http://schemas.microsoft.com/office/drawing/2014/main" id="{C93CB4EB-4391-4468-A054-461456021F7B}"/>
              </a:ext>
            </a:extLst>
          </p:cNvPr>
          <p:cNvSpPr>
            <a:spLocks noGrp="1"/>
          </p:cNvSpPr>
          <p:nvPr>
            <p:ph type="sldNum" sz="quarter" idx="12"/>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9</a:t>
            </a:fld>
            <a:endParaRPr lang="en-US" dirty="0">
              <a:solidFill>
                <a:schemeClr val="bg1"/>
              </a:solidFill>
            </a:endParaRPr>
          </a:p>
        </p:txBody>
      </p:sp>
    </p:spTree>
    <p:extLst>
      <p:ext uri="{BB962C8B-B14F-4D97-AF65-F5344CB8AC3E}">
        <p14:creationId xmlns:p14="http://schemas.microsoft.com/office/powerpoint/2010/main" val="3318627134"/>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50B7D1D4-3F7E-4579-B166-09A2FAC5C745}" vid="{7C365D12-5A37-45DA-A43C-A906C0D97DD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42</TotalTime>
  <Words>2425</Words>
  <Application>Microsoft Office PowerPoint</Application>
  <PresentationFormat>On-screen Show (4:3)</PresentationFormat>
  <Paragraphs>293</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Arial Narrow</vt:lpstr>
      <vt:lpstr>Courier New</vt:lpstr>
      <vt:lpstr>Symbol</vt:lpstr>
      <vt:lpstr>Times New Roman</vt:lpstr>
      <vt:lpstr>Master slides_with_titles_logo</vt:lpstr>
      <vt:lpstr>Chapter 5</vt:lpstr>
      <vt:lpstr>Objectives (part 1)</vt:lpstr>
      <vt:lpstr>Objectives (part 2)</vt:lpstr>
      <vt:lpstr>Testing vs. debugging</vt:lpstr>
      <vt:lpstr>The Future Value application with a logic error</vt:lpstr>
      <vt:lpstr>Common syntax errors</vt:lpstr>
      <vt:lpstr>Problems with HTML references</vt:lpstr>
      <vt:lpstr>Problems with data and comparisons</vt:lpstr>
      <vt:lpstr>Problems with floating-point arithmetic</vt:lpstr>
      <vt:lpstr>Problems with undeclared variables  that are treated as global variables</vt:lpstr>
      <vt:lpstr>The Future Value application with valid data</vt:lpstr>
      <vt:lpstr>The Future Value application with invalid data</vt:lpstr>
      <vt:lpstr>The two critical test phases</vt:lpstr>
      <vt:lpstr>Two common testing problems</vt:lpstr>
      <vt:lpstr>Terms related to testing and debugging</vt:lpstr>
      <vt:lpstr>Chrome with an open Console panel  that shows an error</vt:lpstr>
      <vt:lpstr>Three ways to open Chrome’s developer tools </vt:lpstr>
      <vt:lpstr>The Sources panel after the link  in the Console panel has been clicked</vt:lpstr>
      <vt:lpstr>A breakpoint in the Sources panel</vt:lpstr>
      <vt:lpstr>How to set or remove a breakpoint</vt:lpstr>
      <vt:lpstr>The buttons and keys for stepping through  the JavaScript code</vt:lpstr>
      <vt:lpstr>How to view the current data values at each step</vt:lpstr>
      <vt:lpstr>Terms related to developer tools</vt:lpstr>
      <vt:lpstr>One method of the console property  of the window object</vt:lpstr>
      <vt:lpstr>The log messages in the Console panel  of Chrome’s developer tools</vt:lpstr>
      <vt:lpstr>Three more methods of the console property  of the window object</vt:lpstr>
      <vt:lpstr>How the error and warning messages look  in the Console panel</vt:lpstr>
      <vt:lpstr>Code that sends a stack trace  to the Console panel </vt:lpstr>
      <vt:lpstr>Terms related to tracing</vt:lpstr>
      <vt:lpstr>The HTML and CSS for a web page  in the Elements panel</vt:lpstr>
      <vt:lpstr>How to view the source code for a web page  using the developer tools</vt:lpstr>
      <vt:lpstr>How to view the source code for a web page  using the browser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Bethany Cabrera</dc:creator>
  <cp:lastModifiedBy>Anne Boehm</cp:lastModifiedBy>
  <cp:revision>9</cp:revision>
  <cp:lastPrinted>2016-01-14T23:03:16Z</cp:lastPrinted>
  <dcterms:created xsi:type="dcterms:W3CDTF">2020-08-13T16:28:57Z</dcterms:created>
  <dcterms:modified xsi:type="dcterms:W3CDTF">2020-08-13T22:50:50Z</dcterms:modified>
</cp:coreProperties>
</file>