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8422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19812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272558"/>
            <a:ext cx="7391400" cy="8422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79259D-9D6D-4449-908D-573408E921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2800" y="42672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9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script the DOM with JavaScript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D37-D752-469A-A7EF-DE3C261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EA98-7D91-4F90-85F2-7EC2FE86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of the span element’s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child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07DC-9AF2-43E2-9438-CEE8AD7E3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"Hurry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Hurry Back!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of the span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replaces all child elements with a text node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"Hi"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048D-126D-4883-8B33-A70A6AA5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6832-A547-4DDA-B458-96CAFE66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539D-D41F-4D5F-8416-8403A3B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1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ED2E-605C-4576-87C2-98CCE490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Document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Element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132C-3A14-4FA4-8228-9A0BA98BE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Element interface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86FF-7CE3-4689-9D2F-92A69782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7D19-296B-4FB6-94E3-17AB29D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CBDD-8B97-453F-ADA9-1BE08622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ED6F-1A21-455A-95CB-5AC50A3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array of all &lt;a&gt; tags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F3E5-5518-4370-B4EC-9678E02E1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D92F-3596-4D4E-AB03-E61FE31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9634-7A03-4BF5-97EF-D21B1765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6074-B1BC-468B-B9B9-13C2304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3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180-32DB-4515-8441-F2572663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ul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A9F3-F919-427A-B173-060FAF1538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="images/lion.png"&gt;&lt;/li&gt;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="images/tiger.png"&gt;&lt;/li&gt;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 array of all li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ul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list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6418-E2A1-4E89-B563-AC026CAB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9978-BDD1-4CDC-8845-B1D4466A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9CC3-EF74-443E-9777-16D391BA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19F8-736C-48CB-BA90-6D19266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for and get 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FF8F-26EB-45B2-8EF2-0286E42FE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list.hasAttribute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list.getAttribute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attribute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"open");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an attribute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list.removeAttribute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B027-BDF9-4E23-9465-E1D37B49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BCEE-7ADF-45EA-A508-E35FCAF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F371-3D4F-41ED-AE8B-F46393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7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A71B-50AC-4223-AC66-C57D850E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DOM HTML specification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1965-3209-44E3-9429-A84DD6F62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www.w3.org/TR/DOM-Level-2-HTML/html.html</a:t>
            </a:r>
            <a:endParaRPr lang="en-US" sz="20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8DB8-1127-4E34-A831-613AC33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419F-46E6-4245-9AD5-3361345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40C8-1C9A-4414-B937-390644EF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0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6E9BC-4516-4FDF-B550-F71006DF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properties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DOM HTML specification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68D4C6-6B10-4646-84E1-3969455C5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2900" y="1207625"/>
            <a:ext cx="7056700" cy="4735975"/>
          </a:xfrm>
          <a:ln w="12700"/>
        </p:spPr>
        <p:txBody>
          <a:bodyPr/>
          <a:lstStyle/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429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	Property	Attribute	</a:t>
            </a: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2514600" algn="l"/>
                <a:tab pos="17145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 attribute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2514600" algn="l"/>
                <a:tab pos="171450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attribute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148013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 attribute. To set multiple class names, separate the names with spaces.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425825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name of the tag, like div, h1, h2, a, or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42582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425825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img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300"/>
              </a:spcAft>
              <a:tabLst>
                <a:tab pos="1481138" algn="l"/>
                <a:tab pos="1714500" algn="l"/>
                <a:tab pos="3425825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alt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alt attribute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8013" marR="0" indent="-3148013">
              <a:spcBef>
                <a:spcPts val="600"/>
              </a:spcBef>
              <a:spcAft>
                <a:spcPts val="600"/>
              </a:spcAft>
              <a:tabLst>
                <a:tab pos="1481138" algn="l"/>
                <a:tab pos="2057400" algn="l"/>
                <a:tab pos="17145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disabled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disabled attribute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7FF5-FD6A-44CF-BB51-62E35B10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F180-4034-49A9-85FD-A7A6262C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8791-4922-4511-BFB9-869D1E3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0A38-C281-4E1C-B6C0-9CB9D0E8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DOM HTML specification can simplify your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8CD7-47FE-4FD2-A319-3A3C22DAF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and set an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DOM core specification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$("#image");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imageElement.getAttribute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imageElement.setAttribute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"lion.jpg");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and set the same attribute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DOM HTML specification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imageElement.src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imageElement.src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"lion.jpg";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D92F-37D0-4797-B7E7-875E2C2B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BA32-3A56-48CE-B836-B1CBE1B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2CFF-467F-4A3B-8277-B7E74AA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0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05F8-ED98-433A-9AE3-593B631B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examples of using the DOM HTML specification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6C5C-468E-49B4-A0C8-1DD67EAC9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id attribute of the first element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firstLinkId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links[0].id);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of an &lt;a&gt; element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target =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first_link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get the class attribute of an element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class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$("div").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"open plus";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$("div").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5E73-6AD7-4995-8C22-F0AFE949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C4FA-82D1-4196-B2EF-523314B8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04E9-352E-41B9-B8FD-C008F3EA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3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70B-4C15-4112-832C-8C9B7A02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examples of using the DOM HTML specification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E8D8-0A4D-46FE-938B-CC69383FD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tag attribute of the first element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links[0].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disable and enable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").disabled = true;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").disabled = false;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D50F-B804-4069-8C69-DD70E446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8009-BF52-4B49-BAAB-D0D8741E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7F27-5FAE-40DF-8255-D40BB019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DA4C-245A-4803-B7D1-4297A9C0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2703-2A43-4186-AD7C-5474302A0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7350"/>
            <a:ext cx="73914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DOM scripting applications that work with forms and controls, including applications that add nodes to the DOM.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Chrome’s developer tools to view the changes that JavaScript has made to the DOM.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DOM in JavaScript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of the Node interface for the DOM: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parentNode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childNodes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firstChild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lastChild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nextElementSibling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nodeValue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textContent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the Document interface for the DOM: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querySelectorAll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the Element interface for the DOM: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hasAttribute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getAttribute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setAttribute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removeAttribute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973E-D4E3-4226-9305-24A56317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2A89-809C-45CD-AB89-86660DCA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1953-47BF-41AC-91A2-DB14617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7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5384-62CA-4B15-96C2-0ACC4714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property of the Element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C2EC-5E89-49E6-A155-2533E6B4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DOMTokenList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DOMTokenList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35A4-4607-48C1-879D-12AD8DBC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8590-C46F-4712-9CCB-C7FFDA9D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70B0-4342-4980-9DD7-E5F4E5DC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6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291B-9A39-4EFB-8AF3-18E8A158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label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C08A-F049-4E73-AA31-539E22BA8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class="first"&gt;Welcome to our website!&lt;/h2&gt;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 Element object for the label element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hdg2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("h2");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CSS class to the Element object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hdg2.classList.add("blue");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a CSS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another CSS class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hdg2.classList.replace("blue", "red");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 CSS class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hdg2.classList.remove("red");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EC19-780E-401B-99FA-66B76143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558-299C-44B5-B7BF-04EFEF8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623D-6D79-47AE-903E-A30F1A2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2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8528-7004-4377-8528-A17BCC99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toggle a CSS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9166-6970-4FD2-847C-B5E4EEE35D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hdg2.classList.toggle("blue");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hdg2.classList.toggle("blue");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hdg2.classList.toggle("blue");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for a CSS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(hdg2.classList.contains("blue"))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hdg2.classList.add("bold");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B21F-B8F2-4129-955D-987F81E7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BB61-6DA7-46B4-B880-0606CE44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F972-60FA-4F90-80D7-D8F2C96B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22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1DAA-2A25-4024-B19F-411EE0A5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42BE9-1783-45EC-821F-658E443FF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Object Module (DOM)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 Core specification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 scripting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 HTML specification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30A3-AA54-40A0-9DA8-99767E1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D18C-E63F-4BCF-B53C-9A4EAC64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4918-86F0-4C80-ACA7-6A965B9C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9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F7E5E-5574-47B1-9702-C6A51615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FAQs application in a browser</a:t>
            </a:r>
            <a:endParaRPr lang="en-US" dirty="0"/>
          </a:p>
        </p:txBody>
      </p:sp>
      <p:pic>
        <p:nvPicPr>
          <p:cNvPr id="9" name="Content Placeholder 8" descr="Refer to page 193 in textbook">
            <a:extLst>
              <a:ext uri="{FF2B5EF4-FFF2-40B4-BE49-F238E27FC236}">
                <a16:creationId xmlns:a16="http://schemas.microsoft.com/office/drawing/2014/main" id="{E4682B08-69BC-488E-80C3-96023F094D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1334" y="1066800"/>
            <a:ext cx="6206266" cy="19082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EB6A-DCE3-45ED-9008-8A5D7061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B9E8-E7E7-4585-A2F0-3609E33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1318-359C-4FFD-A0FF-40705503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8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084B-F6AE-4128-8AAE-B01A584A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FAQs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57F-FDAD-4670-98AD-2FA76AB2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&lt;h1&gt;jQuery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="#"&gt;What is jQuery?&lt;/a&gt;&lt;/h2&gt;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&lt;p&gt;jQuery is a library of the JavaScript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functions that you're most likely to need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as you develop websites.&lt;/p&gt;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="#"&gt;Why use jQuery?&lt;/a&gt;&lt;/h2&gt;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&lt;p&gt;Three reasons:&lt;/p&gt;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&lt;li&gt;It's free.&lt;/li&gt;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&lt;li&gt;It lets you get more done in less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time.&lt;/li&gt;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&lt;li&gt;It's cross-browser compatible.&lt;/li&gt;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AA22-10E1-4B32-B418-52A5AFF5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D8C0-6371-4BFC-9C4D-8939055A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5AA3-920D-4DE4-A61C-7EC9766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4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34C1-8A0B-43E4-89C2-56A8C03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FAQs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E9BF5-0F1B-4123-9DD9-1D1E486F84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1319213" marR="0" indent="-9731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="#"&gt;Which is harder to learn: jQuery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or JavaScript?&lt;/a&gt;&lt;/h2&gt;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&lt;p&gt;For many things, jQuery is easier to learn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than JavaScript. But remember that jQuery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is JavaScript.&lt;/p&gt;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="faqs.js"&gt;&lt;/script&gt;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616B-AE43-4FDD-9C90-2DA8929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AB56-9629-4DFE-825C-4DE9F0A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4AEF-B691-4A8B-B3BE-62D20D08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F8D-4C89-45C1-9126-F65E149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FAQs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3FF8-2A45-4E3D-8364-38FFACFE6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a:focus, a:hover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(images/plus.png) no-repeat left center;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h2.minus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(images/minus.png) no-repeat left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109E-0D95-47C3-9E63-4E8642C1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661D-8FD2-4F5B-8051-D5EC881E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6606-5DFB-48E5-9D50-2462B0A9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6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693F-44FA-4D6A-AC82-BCC4BA92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FAQs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DDC7-8EA2-4673-84AA-117ED7847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event handler for the click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of each h2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toggle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clicked h2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h2Element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h2's sibling div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h2Element.nextElementSibling;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h2Element.classList.toggle("minus");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divElement.classList.toggle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("open");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cancel default action of h2's child &lt;a&gt;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B57-4C0C-4A7A-AD69-C29E2470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295D-9A23-46B7-B3F2-1D3797E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CBFB-3164-4007-88E5-7FA4D3A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2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55B7-9570-48A5-9C1C-6726614C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FAQs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E5A3-2E30-4D70-9A25-AA41159EF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h2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h2Elements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 for each h2 tag	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h2Element of h2Elements)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h2Element.addEventListener("click", toggle);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h2 tag's &lt;a&gt;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h2Elements[0].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7EAF-7E39-43DF-A6CD-49239F67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ACE6-A7F9-432E-81CE-8A7E6D37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B9E3-469E-49FB-AA69-28AF838F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39BB-4520-4240-B940-BC8D87C8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38ED-3700-4933-86C9-8D3E78C5A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DOM HTML specification can simplify coding when compared to the DOM Core specification.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classList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the Element interface.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form that has a submit button and a reset button.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Textbox,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Textarea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Select, Radio, and Checkbox objects.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for working with forms and controls: submit(), reset(), focus(), blur(), and select().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events for working with controls: focus, blur, click,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dblclick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change, and select.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using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appendChild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insertBefore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Node interface to add nodes to the DOM.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FDC9-66E3-46A2-8915-8C481BEE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2014-93F6-44E9-B674-FE5FF3E0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43F3-373B-4D46-AB35-162D8F2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012472-F4DA-4830-B26C-DA1B03AD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a web browser</a:t>
            </a:r>
            <a:endParaRPr lang="en-US" dirty="0"/>
          </a:p>
        </p:txBody>
      </p:sp>
      <p:pic>
        <p:nvPicPr>
          <p:cNvPr id="9" name="Content Placeholder 8" descr="Refer to page 197 in textbook">
            <a:extLst>
              <a:ext uri="{FF2B5EF4-FFF2-40B4-BE49-F238E27FC236}">
                <a16:creationId xmlns:a16="http://schemas.microsoft.com/office/drawing/2014/main" id="{D3F1D886-686A-4A6E-9349-3E6A4111DB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306" y="1097151"/>
            <a:ext cx="5980694" cy="14936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C608-0003-4589-8AA0-ADB09ADB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F0B6-6AEC-41A7-A53F-47B2A058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6574-0254-4793-9446-D31AC379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1FC-100E-47C7-99E5-F86A467F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C004-C74A-454A-9CA9-5216B0C06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method="get"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value="Join our List"&gt;&lt;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8756-BC1E-423D-81AD-7AEF8BE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C2FB-7D95-4D6E-A150-1277F112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C123-C3EE-40B6-B14E-8CB11C36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D9C5-1C38-4FC2-99CC-E48A616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sent when the form is submitted with the “get”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CD72-F234-42C5-9C69-DA4C3639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join.php?email_address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=grace%40yahoo.com&amp;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=Grace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5B28-4727-4687-B134-A06F0A68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EFC2-E58E-4397-B210-6F61EBEE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A1F8-75AF-4E3E-9706-E15F4EEE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70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8A7C-8197-41CA-86AC-1EC94BEC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form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1D5FF-A6C0-43CC-AF6E-BD124D18F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91A8-BD1C-4709-A88B-EFBDB1A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085D-ED4C-43C8-89E8-B99F262A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AF2A-5A38-4159-9CBA-387F6D15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3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E06-7E9B-4068-A771-173B3A8F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5CA1-2481-487E-A071-FFC3C9840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(or field)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 button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reset button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0D4B-9303-411B-B358-0EBD5D44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1494-3ACF-4202-9A6A-DDDD95B6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340E-1C2E-48E5-AB0D-89AE731C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5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3886-E822-4DC1-8A84-68ECCDC1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of a Textbox,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Select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DE84-8A24-4AB1-B8CF-A8AFF2CC6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1D00-96F7-44C5-9400-04FBFC8F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316C-47F4-4001-B15B-706C1058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385D-40A9-4C20-9340-B61B298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0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4A00-0B9B-4ED2-B5F3-04C613F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code for a text box, text area, and select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83AB7-C709-4237-BBC9-7660794A9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for="name"&gt;First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for="comment"&gt;Comment:&lt;/label&gt;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name="comment"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id="comment"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rows="5"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cols="40"&gt;&lt;/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for="country"&gt;Country:&lt;/label&gt;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name="country"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id="country"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value=""&gt;&lt;/option&gt;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"&gt;USA&lt;/option&gt;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value="can"&gt;Canada&lt;/option&gt;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"&gt;Mexico&lt;/option&gt;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99C7-3C8F-44C9-A473-18389F4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2A1B-F670-4B24-980C-8F23C3D4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FEEB-5429-43A1-9538-374DB08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9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4D14-6E58-4554-BB3B-B39C81ED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to get the text box, text area,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 list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A5BD-7683-4DE4-8DE8-9518C7868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$("#name").value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comment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$("#comment").value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alert("Please enter a name.");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alert("Please enter a comment.");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country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$("#country").value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(country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USA processing */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(country == "can")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Canada processing */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(country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Mexico processing */ }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alert("Please select a country."); }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C709-385B-454A-913D-9709BEDB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6E73-DBA3-445F-A67F-BA58C222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00C3-4702-4882-A757-611FD74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51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F7C4-2E5B-412C-9972-240B538A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to set the text box, text area,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 list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4801-C4B9-4AA3-B58D-6AB2DF892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$("#country").value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$("#name").value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$("#comment").value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9AFF-5E3A-46F1-B5DA-5B4EBB2F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D811-A802-4D52-B81D-78F63350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C9F2-8741-4CA1-890D-1AD8C9F9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36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A402-60A9-443D-B49F-90A05E7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a Radio or Checkbox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63180-EBC9-4C39-BF97-E429227F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C7A9-08F9-4FD3-9D0B-1A64CFE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0BD0-69A2-47CB-AD1B-22886DB9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65DC-061B-41A6-8222-9839D63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3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BC9-1E63-4CFB-B883-F991EB35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466C-B403-4535-B9F0-9FCCE5B90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&lt;h1&gt;Please join our email list&lt;/h1&gt;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action="join.html" method="get"&gt;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2696-0C1E-49C7-94C5-DAEE469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9EBC-45BE-4FE4-AAE8-C77CF66F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A4BB-1188-4DBC-BD30-DA961724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90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B025-3326-4F7B-AF4D-144DE552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code for two radio buttons and a check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997E-02EC-4DA6-AE61-10590434D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&lt;label&gt;Contact me by:&lt;/label&gt;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name="contact"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id="text"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name="contact"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id="email"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value="email"&gt;Email&lt;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&lt;label&gt;Terms of Service:&lt;/label&gt;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name="accept"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id="accept"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value="accept"&gt;I accept&lt;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8A25-6FAE-4C7D-B2BD-2F85C308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F7A6-A456-459E-8F11-EE4AFF3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9A11-79C1-4B1F-9384-3A395130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7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E558-689A-427C-ADA2-E321AA25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to get the radio button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check box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856C-04CC-4C45-8D56-3A4670EBF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contact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$("#text").checked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contact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$("#text").value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contact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(contact == "text") { /*text processing*/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(contact == "email") { /*email processing*/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 alert("You must select a contact method");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$("accept").checked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/*accept processing*/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must accept our terms of service.");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EF43-4176-4232-BC34-4A6B69FB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9FD0-F7B1-4CF8-9190-9FFED7B0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E860-D298-4B0B-941B-EE1187FB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8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CEEB-ABCB-4645-854D-79700136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to set the radio button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check box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82A4-5357-4CC2-BBFC-A11FB3005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$("#text").checked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$("#accept").checked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3644-C043-46E6-B9D6-D1D1A0BC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5448-CA50-4D3D-94E3-8B1E112D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3237-ACB2-474B-A879-C8AB84A1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49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843E-5638-4417-BB36-41850FB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are commonly used with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A5E93-42F9-409F-884C-86EC86528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submit()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reset()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BD65-134E-461B-A911-07668C90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C180-8841-410D-8912-7937A59E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1F94-2E2D-40AF-8D9F-E1A0564B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77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501-E95D-4051-830A-ED19F9D2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that are commonly used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6BF1-3ADA-402A-BAB8-05A7127B6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AA66-D98B-49DC-B493-E05377E8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4447-2C0B-4F17-9AB4-8354A89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166A-A53F-4321-8F4D-DAEAD3DA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C1CD-4876-4006-8FD9-669EBDAC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control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AC07-C403-4141-9A82-0C30B39EA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C16C-00CC-477C-96B9-301F126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C3A8-5251-4E71-9028-010BA5E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D0D7-4878-44BC-84D1-D41609A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68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6B1-4178-4713-B9F1-BD494759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reset()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submit()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E617-8345-4A5D-95AC-F880D3BC5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").reset();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EC4B-10F5-43DB-8FBE-E1DEE0A8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2D51-DE0C-4D19-9724-C8B2DD14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BACB-EB09-4E98-9ECD-0350639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9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BBEB-4761-401D-A012-9CB79481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for the change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select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5FBF2-DB4A-4D35-9948-86286DED9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investmentChange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// call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valculateClick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$("#investment").blur();  // remove focus from list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D233-C0D9-4309-A2E1-AD990F80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1F85-B020-4F95-A2BC-48A70C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64A3-181D-4BBC-9036-2B9448CD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24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EB20-A716-4F09-B695-D61A09CF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DE3C0-B7F8-4548-AC1E-9B4B13102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$("#years").value = "";   // clear text box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6D03-CA87-4360-816D-6F3A6DB3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FD35-96D9-4912-83C8-1A8E626D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71A-D385-40D4-BADB-8562CA86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8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819-C8AF-4F99-81D6-2DF2E9A0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attaches other event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065F-207F-420B-BF50-6A2613EFC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$("#investment").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"change",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investmentChange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$("#years").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$("#years").focus();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C945-B11A-4888-A895-BE72A539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D731-566F-4807-8A7F-202AE17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268C-4700-48FC-B3F9-F5F9EB1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6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037D1-C702-44EA-84DC-DFB2A13B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for the web page</a:t>
            </a:r>
            <a:endParaRPr lang="en-US" dirty="0"/>
          </a:p>
        </p:txBody>
      </p:sp>
      <p:pic>
        <p:nvPicPr>
          <p:cNvPr id="9" name="Content Placeholder 8" descr="Refer to page 183 in textbook">
            <a:extLst>
              <a:ext uri="{FF2B5EF4-FFF2-40B4-BE49-F238E27FC236}">
                <a16:creationId xmlns:a16="http://schemas.microsoft.com/office/drawing/2014/main" id="{73228C56-B8BF-4C99-AE5B-041F212A08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4371" y="1143000"/>
            <a:ext cx="6395258" cy="33835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354B-49BC-4DA8-8EF9-2AE95DED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09FC-B12A-407C-9B02-AF8F8566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2809-8773-48A3-909C-46F8B95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3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E93427-CCC9-4C8F-A0AC-77849D9F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application</a:t>
            </a:r>
            <a:endParaRPr lang="en-US" dirty="0"/>
          </a:p>
        </p:txBody>
      </p:sp>
      <p:pic>
        <p:nvPicPr>
          <p:cNvPr id="11" name="Content Placeholder 10" descr="Refer to page 205 in textbook">
            <a:extLst>
              <a:ext uri="{FF2B5EF4-FFF2-40B4-BE49-F238E27FC236}">
                <a16:creationId xmlns:a16="http://schemas.microsoft.com/office/drawing/2014/main" id="{3B05D666-7075-44BD-83E6-DE8DAA7F6E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887" y="1093990"/>
            <a:ext cx="6474513" cy="27922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2CF5-B2D0-40A0-97BD-D71F93E4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8D7B-695D-4FC6-9021-988D8225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D20E-765E-4B5F-8A85-C56002D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2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0D2-6101-42DE-9F76-2A20D832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and controls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C367-0C66-494F-B03C-9D48B4DB5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&lt;h1&gt;Register for an Account&lt;/h1&gt;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action="register_account.html" method="get"&gt;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"&gt;E-Mail:&lt;/label&gt;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for="phone"&gt;Mobile Phone:&lt;/label&gt;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name="phone" id="phone"&gt;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for="country"&gt;Country:&lt;/label&gt;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name="country" id="country"&gt;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value=""&gt;Select a country&lt;/option&gt;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&lt;option&gt;USA&lt;/option&gt;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&lt;option&gt;Canada&lt;/option&gt;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&lt;option&gt;Mexico&lt;/option&gt;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&lt;span&gt;*&lt;/span&gt;&lt;/div&gt;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16DB-A7D4-4B92-8332-BC5D7401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649A-9B45-490B-B336-FD964109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8F21-64FB-48EC-8509-BF41D626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1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4A95-549D-4971-B9CC-9A2D9EAD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and controls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99C7-EC18-4B24-8214-9CFA86C38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1363" marR="0" indent="-3952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&lt;label&gt;Contact me by:&lt;/label&gt;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id="text"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value="text" checked&gt;Text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value="email"&gt;Email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type="radio" name="contact" id="none"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value="none"&gt;Don't contact me&lt;/div&gt;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&lt;label&gt;Terms of Service:&lt;/label&gt;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type="checkbox" name="terms" id="terms"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value="yes"&gt;I accept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;&lt;/label&gt;&lt;span&gt;*&lt;/span&gt;&lt;/div&gt;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id="register"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value="Register"&gt;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value="Reset"&gt;&lt;/div&gt;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55D6-0CA3-47DF-A524-7C145B86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FEFC-A081-4794-AFBA-FF296BE5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7E7B-BB91-459A-A892-E689CB9C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37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10F7-635B-4768-BBEF-5B22152A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943A-140F-43D7-85D8-444BF6B3D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phone = $("#phone");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country = $("#country");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terms = $("#terms");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0EA1-A3D1-4F55-BA50-F187240E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3A34-81D0-4B77-9615-4C3D993E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C708-A707-4B83-AD04-B5E2FF49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2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D03B-D5A8-42A7-A244-61B8FD90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03C3-8AC9-484D-AB52-C5D3850F9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98513" marR="0" indent="-4524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select a country.";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$("#country").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terms.checked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box must be checked.";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$("form").submit();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201C-49A9-4954-B1FA-7AA34F21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63E0-80C3-442F-91B6-A4044FEE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5CD8-80CF-4337-8415-587B05DA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5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D0DD-715B-4D4E-8694-A5C92B2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Register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91BDB-7B06-4ADA-BEF5-CF464026B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$("form").reset();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$("#phone").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$("#country").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$("#terms").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"*";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$("#register").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0E66-A0DA-439D-8D42-CD1C80EE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8774-9EEF-41D6-8828-F2B0272D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2494-9482-4720-8F14-B53FF20F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18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21A3-A348-49E0-B453-37ECE98A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more methods of the Document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7003-1332-4AA8-8D1B-582DF6D9F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0EB-0EBB-40E0-8150-552F6F7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3D73-2F0C-4890-B712-A24E20A4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A06B-EBA7-4124-B8B9-3682724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26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932A-07FE-4AFF-82F6-A95C395E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more methods of the Node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0679-9F91-4AE9-9651-2D6D12A45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new,existing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new,existing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CFE6-BF13-4B6A-8B8E-4806903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0AC8-BA94-4A14-B907-DFF7E2A5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C1AA-22A5-4BE4-99AE-0F23D2C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32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27EF50-FEF1-49EF-9BA3-97D2A5D4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that adds a new &lt;p&gt; element to the DOM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6ACD96-39A8-46BD-9F29-C79EEDBCA1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066800"/>
            <a:ext cx="7391400" cy="685800"/>
          </a:xfrm>
        </p:spPr>
        <p:txBody>
          <a:bodyPr/>
          <a:lstStyle/>
          <a:p>
            <a:r>
              <a:rPr lang="en-US" sz="2000" b="1" dirty="0">
                <a:solidFill>
                  <a:srgbClr val="000099"/>
                </a:solidFill>
                <a:effectLst/>
                <a:latin typeface="+mj-lt"/>
                <a:ea typeface="Times New Roman" panose="02020603050405020304" pitchFamily="18" charset="0"/>
              </a:rPr>
              <a:t>Before button is clicked             After button is clicked</a:t>
            </a:r>
            <a:endParaRPr lang="en-US" b="1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2" name="Content Placeholder 11" descr="Refer to page 209 in textbook">
            <a:extLst>
              <a:ext uri="{FF2B5EF4-FFF2-40B4-BE49-F238E27FC236}">
                <a16:creationId xmlns:a16="http://schemas.microsoft.com/office/drawing/2014/main" id="{AE56D8F5-3D78-4678-A5C2-BA076C5C24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91129"/>
            <a:ext cx="2209800" cy="1767840"/>
          </a:xfrm>
          <a:prstGeom prst="rect">
            <a:avLst/>
          </a:prstGeom>
        </p:spPr>
      </p:pic>
      <p:pic>
        <p:nvPicPr>
          <p:cNvPr id="13" name="Content Placeholder 12" descr="Refer to page 209 in textbook">
            <a:extLst>
              <a:ext uri="{FF2B5EF4-FFF2-40B4-BE49-F238E27FC236}">
                <a16:creationId xmlns:a16="http://schemas.microsoft.com/office/drawing/2014/main" id="{9C04E376-1284-4E93-B7B7-7C7F0C2B2B3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049012" y="1491129"/>
            <a:ext cx="2209800" cy="216647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33C1C1-0ADE-4BE2-8F13-AAB4A9A916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729758"/>
            <a:ext cx="7391400" cy="84224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&lt;p&gt;First paragraph&lt;/p&gt;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&lt;p&gt;Last paragraph&lt;/p&gt;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id="add" value="Add to DOM"&gt;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CBFD-F996-4CE1-AEAD-0942DB05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D68D-3A8A-42D3-AD00-8DEECB8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35D6-29CA-4D97-9A07-0F23F9F6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07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7487-D9A2-4664-9AE3-65BCE76D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click event handler for the button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E00F-996E-4B1B-B641-A7E2B17BF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$("#add").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 new &lt;p&gt;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 new text node and add it to the new &lt;p&gt;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createTextNode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("Middle paragraph");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first &lt;p&gt; tag in the document and its parent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$("p");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parent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firstParagraph.parentNode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insert the new &lt;p&gt; tag after the first &lt;p&gt; tag (that is,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before the element that comes after the first &lt;p&gt; tag)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newParagraph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firstParagraph.nextElementSibling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A4F9-B6FD-4622-83E7-388ED861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CFE1-BFE4-4E88-8D3F-B64BF7D4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D717-7820-4EF9-8539-EC3D0C7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463E-33C2-4E35-8540-27945756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nodes commonly used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3989-781A-4ACA-B4FD-013E41A4A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Document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6CE0-B6CB-44A3-B829-86BBA751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D766-F206-41FB-9BF1-3BECC301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B050-6376-4071-A72C-2CCBB4F3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25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0DB0C3-8861-48C4-A6FB-6BF94C24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Register application</a:t>
            </a:r>
            <a:endParaRPr lang="en-US" dirty="0"/>
          </a:p>
        </p:txBody>
      </p:sp>
      <p:pic>
        <p:nvPicPr>
          <p:cNvPr id="9" name="Content Placeholder 8" descr="Refer to page 211 in textbook">
            <a:extLst>
              <a:ext uri="{FF2B5EF4-FFF2-40B4-BE49-F238E27FC236}">
                <a16:creationId xmlns:a16="http://schemas.microsoft.com/office/drawing/2014/main" id="{9FD5CBA6-51E2-4624-8C25-9B1CFD4AC3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845" y="1066800"/>
            <a:ext cx="6401355" cy="42797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7AF1-9C00-4F4E-9631-2C87D608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C17E-8010-46C0-86FF-203AD63C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3D26-8E9B-4297-A4F9-A3EE2C8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20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B8A-AE2F-492C-A60D-D1210A7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error messages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D1CE-0A82-47D8-ACBB-1E8E54EE5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.messages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solid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2em;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04B-F3D7-4E56-A6B9-8D65D5E0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7BCA-4E77-4E51-A21D-B841D3B3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C68-4673-48D0-810B-26ADE926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06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C63-6952-4B56-8F34-D4683BB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2C9C-D2CD-4260-9609-0F7AC1EE3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new ul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ul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("ul");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ul.classList.add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("messages");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li tag for each error message and add to ul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msg of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li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li.appendChild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(text);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ul.appendChild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(li);  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no ul element yet, add it before form tag.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Otherwise, replace 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 = $("ul");    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(node == null) {              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form = $("form");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form.parentNode.insertBefore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(ul, form);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                 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node.parentNode.replaceChild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(ul, node);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EA3F-573A-40F2-8A1C-9C5DC732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8F7E-5557-4814-B755-E96145EE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3F51-FB79-4274-894A-CF38784D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6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8AF-657A-4A34-866F-BC5EEE9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7A1A-65C1-4B3E-801A-3A7B77DD4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form controls to check for validity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phone = $("#phone");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country = $("#country");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terms = $("#terms");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array for error messages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user entries for validity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"Please enter an email address.";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enter a mobile phone number.";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"Please select a country.";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terms.checked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"You must agree to the terms of service.";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35A7-1620-43CE-9EC8-EF3EE2B0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A96E4-5055-4863-99E6-C9541B66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AC18-0C17-4130-AE25-0CB95458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2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6715-88D6-46D7-9D95-193BA0C9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2658-DAF0-4F5E-88ED-58D847A6A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8513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submit the form or notify user of errors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      // no error messages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$("form").submit();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$("form").reset();      // don't need to clear span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$("ul").remove();       // remove the error messages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$("#register").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2714-A926-41E0-9F44-AFC60D90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269A-8928-494C-A7D4-AFBE718A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49B-E593-4B74-8624-E09B244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6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6301-AA1C-4D8C-893D-947353AE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properties of the Node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E1AD-A3ED-4516-B7B8-3D1F465AB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894F-2082-4675-AC7F-0E41821F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7E03-1EE7-4F9B-B2F7-EBF10839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B743-5605-4B4D-BFB0-D305B0F0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6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BE69-C9EC-40F9-A122-AF82DFF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span element with three child elements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90F7-E372-4C19-9DD8-602D89D2B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&lt;span&gt;&lt;b&gt;Welcome &lt;/b&gt;&lt;u&gt;Back&lt;/u&gt;&lt;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&gt;!&lt;/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 Element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span element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span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F4F8-B5C0-4EF6-8EDB-94921B9D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AB31-8E98-4ED2-AF8D-BB09ECBE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DDE4-DA66-46C9-99DB-3CA55FA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3356-DBEB-4E83-8D2C-3F7B823E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text from the span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952B-7F20-42C9-BDDD-138A7D012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nodeValue</a:t>
            </a: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span.firstChild.firstChild.nodeValue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span.firstChild.nextElementSibling.firstChild.nodeValue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span.lastChild.firstChild.nodeValue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iElemText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Welcome Back!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Welcome Back!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0559-BB78-4527-9EA3-83AFE4F8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098D-BD6E-46E9-8E19-4D475A21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0493-79C6-4DF4-9A41-7C8E0B03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501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303</TotalTime>
  <Words>5835</Words>
  <Application>Microsoft Office PowerPoint</Application>
  <PresentationFormat>On-screen Show (4:3)</PresentationFormat>
  <Paragraphs>861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6</vt:lpstr>
      <vt:lpstr>Objectives (part 1)</vt:lpstr>
      <vt:lpstr>Objectives (part 2)</vt:lpstr>
      <vt:lpstr>The code for a web page</vt:lpstr>
      <vt:lpstr>The DOM for the web page</vt:lpstr>
      <vt:lpstr>The DOM nodes commonly used</vt:lpstr>
      <vt:lpstr>Some of the properties of the Node interface</vt:lpstr>
      <vt:lpstr>An HTML span element with three child elements </vt:lpstr>
      <vt:lpstr>How to get the text from the span element</vt:lpstr>
      <vt:lpstr>How to set the text of the span element’s  first child element</vt:lpstr>
      <vt:lpstr>Common methods of the Document  and Element interfaces</vt:lpstr>
      <vt:lpstr>How to create an array of all &lt;a&gt; tags  in a document</vt:lpstr>
      <vt:lpstr>An HTML ul element</vt:lpstr>
      <vt:lpstr>How to test for and get an attribute</vt:lpstr>
      <vt:lpstr>The URL for the DOM HTML specification</vt:lpstr>
      <vt:lpstr>Typical properties available  with the DOM HTML specification</vt:lpstr>
      <vt:lpstr>How the DOM HTML specification can simplify your code</vt:lpstr>
      <vt:lpstr>Other examples of using the DOM HTML specification (part 1)</vt:lpstr>
      <vt:lpstr>Other examples of using the DOM HTML specification (part 2)</vt:lpstr>
      <vt:lpstr>Another property of the Element interface</vt:lpstr>
      <vt:lpstr>An HTML label element</vt:lpstr>
      <vt:lpstr>How to toggle a CSS class</vt:lpstr>
      <vt:lpstr>Terms</vt:lpstr>
      <vt:lpstr>The FAQs application in a browser</vt:lpstr>
      <vt:lpstr>The HTML for the FAQs application (part 1)</vt:lpstr>
      <vt:lpstr>The HTML for the FAQs application (part 2)</vt:lpstr>
      <vt:lpstr>The CSS for the FAQs application</vt:lpstr>
      <vt:lpstr>The JavaScript for the FAQs application (part 1)</vt:lpstr>
      <vt:lpstr>The JavaScript for the FAQs application (part 2)</vt:lpstr>
      <vt:lpstr>A form in a web browser</vt:lpstr>
      <vt:lpstr>The HTML for the form</vt:lpstr>
      <vt:lpstr>The URL that’s sent when the form is submitted with the “get” method</vt:lpstr>
      <vt:lpstr>Attributes of the form element</vt:lpstr>
      <vt:lpstr>Terms related to forms</vt:lpstr>
      <vt:lpstr>Property of a Textbox, Textarea, or Select object</vt:lpstr>
      <vt:lpstr>HTML code for a text box, text area, and select list</vt:lpstr>
      <vt:lpstr>JavaScript code to get the text box, text area,  and select list values</vt:lpstr>
      <vt:lpstr>JavaScript code to set the text box, text area,  and select list values</vt:lpstr>
      <vt:lpstr>Two properties of a Radio or Checkbox object</vt:lpstr>
      <vt:lpstr>HTML code for two radio buttons and a check box</vt:lpstr>
      <vt:lpstr>JavaScript code to get the radio button  and check box values</vt:lpstr>
      <vt:lpstr>JavaScript code to set the radio button  and check box values</vt:lpstr>
      <vt:lpstr>Two methods that are commonly used with forms</vt:lpstr>
      <vt:lpstr>Three methods that are commonly used  with controls</vt:lpstr>
      <vt:lpstr>Common control events</vt:lpstr>
      <vt:lpstr>Statements that use the reset()  and submit() methods</vt:lpstr>
      <vt:lpstr>An event handler for the change event  of a select list</vt:lpstr>
      <vt:lpstr>An event handler for the dblclick event  of a text box</vt:lpstr>
      <vt:lpstr>A DOMContentLoaded event handler  that attaches other event handlers</vt:lpstr>
      <vt:lpstr>The Register application</vt:lpstr>
      <vt:lpstr>The HTML for the form and controls (part 1)</vt:lpstr>
      <vt:lpstr>The HTML for the form and controls (part 2)</vt:lpstr>
      <vt:lpstr>The JavaScript for the Register app (part 1)</vt:lpstr>
      <vt:lpstr>The JavaScript for the Register app (part 2)</vt:lpstr>
      <vt:lpstr>The JavaScript for the Register app (part 3)</vt:lpstr>
      <vt:lpstr>Two more methods of the Document interface</vt:lpstr>
      <vt:lpstr>Five more methods of the Node interface</vt:lpstr>
      <vt:lpstr>A button that adds a new &lt;p&gt; element to the DOM </vt:lpstr>
      <vt:lpstr>The click event handler for the button</vt:lpstr>
      <vt:lpstr>The updated Register application</vt:lpstr>
      <vt:lpstr>The CSS for the error messages</vt:lpstr>
      <vt:lpstr>The updated JavaScript (part 1)</vt:lpstr>
      <vt:lpstr>The updated JavaScript (part 2)</vt:lpstr>
      <vt:lpstr>The updated JavaScript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17</cp:revision>
  <cp:lastPrinted>2016-01-14T23:03:16Z</cp:lastPrinted>
  <dcterms:created xsi:type="dcterms:W3CDTF">2020-08-13T17:35:16Z</dcterms:created>
  <dcterms:modified xsi:type="dcterms:W3CDTF">2020-08-13T23:03:35Z</dcterms:modified>
</cp:coreProperties>
</file>