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2" autoAdjust="0"/>
    <p:restoredTop sz="86433" autoAdjust="0"/>
  </p:normalViewPr>
  <p:slideViewPr>
    <p:cSldViewPr>
      <p:cViewPr varScale="1">
        <p:scale>
          <a:sx n="95" d="100"/>
          <a:sy n="95" d="100"/>
        </p:scale>
        <p:origin x="21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off to a fast start with jQuery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35FD3-61D2-4096-88DC-404539F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0290C5-4265-4A2F-BBF6-1E865F3F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jQuery migrate plugins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A22544-6807-43B1-A6A5-F6AD07C940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6019800" cy="1295400"/>
          </a:xfrm>
          <a:ln w="12700">
            <a:prstDash val="solid"/>
          </a:ln>
        </p:spPr>
        <p:txBody>
          <a:bodyPr/>
          <a:lstStyle/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14843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1.4.1		Restores features dropped by version 1.9.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3.0.0		Restores features dropped by version 3.0.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9162-B66A-4F54-807F-26FEC8C3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6D1B-E744-41AE-89AF-A0C4A9A0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C5BC-B4AE-4852-A8A2-7D6F843B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1C26-1A74-4ED8-BD7C-E97A7A4C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SRI checking with the jQuery CDN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BE69-9CD3-4F59-BA73-6381BD42F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="https://code.jquery.com/jquery-3.4.1.min.js"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="sha256-hVVnYaiADRTO2PzUGmuLJr8BLUSjGIZsDYGmIJLv2b8="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="anonymous"&gt;&lt;/script&gt;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D1CB-F522-450B-80CF-A7BC6815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EEF2-7E3F-45BF-A556-E02FA45B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5FDE-6AC0-4E98-867A-0AE59585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4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9907-0DD5-4083-B3A5-7B8636C0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jQuery selector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64AE-B002-455C-9D35-E1A77CACF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7C02-81F6-4CB1-B9A4-EA551D99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A2E9-471D-4A4F-8392-0D99966A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E900-4EE4-431A-B40C-336EECB9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B95-F33C-4A7A-B425-A43E5140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selected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94139-AC20-466F-BA30-24B293230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&lt;h1&gt;jQuery FAQs&lt;/h1&gt;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class="minus"&gt;&lt;a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="#"&gt;What is jQuery?&lt;/a&gt;&lt;/h2&gt;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&lt;p&gt;jQuery is a library of the JavaScript functions that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you're most likely to need as you develop websites.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="#"&gt;Why is jQuery so popular?&lt;/a&gt;&lt;/h2&gt;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&lt;p&gt;Three reasons:&lt;/p&gt;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&lt;li&gt;It's free.&lt;/li&gt;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 lets you get more done in less time.&lt;/li&gt;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&lt;li&gt;All of its functions are cross-browser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compatible.&lt;/li&gt;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3F0A-1886-49FE-B3BA-48EC3D5B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84F2-E487-4527-B0C2-AA141B4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66C8-4124-4713-973E-2E58D217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3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7749-22EC-44AD-8DC6-34D1D62A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elements by element,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8BDA-A5F4-4967-847D-18BCF679D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type: All &lt;p&gt; elements in the entire document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$("p")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id: The element with “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as its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class: All elements with “minus” as a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$(".minus")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9FF6-79C4-4BE9-AF5B-CC518DC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783A-968F-402B-AD14-CAA3E952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9584-E8A6-49F5-8E66-0BB1F31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3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9DFB-DD4E-46F2-892D-3B596EB5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elements by relationship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895D-97F7-48CE-BF1D-720C4E7DF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Descendants: All &lt;p&gt; elements that are descendants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main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siblings: All div elements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adjacent siblings of h2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 + div")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siblings: All &lt;p&gt; elements that are siblings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ul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$("ul ~ p")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Children: All ul elements that are children of div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$("div &gt; ul")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A43-CFAD-4577-B437-B497D1A6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0D21-D136-401C-ACD5-4793A660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7ABD-2F31-4B59-8DF0-A2B4202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F358-390E-46CC-9075-73E5521E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multiple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E595-569E-49DF-8D46-9EDFE87F1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li, div p")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$("p + ul, div ~ p")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185A-15A2-420A-AC9A-A499FAB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1FDD-FB82-49E4-A9B9-84651B94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EA6B-C135-4500-A6BA-72E5EC1B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0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1C2B-E2FF-4C22-9C0B-4ADC1615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calling a jQuery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5BA0-33CD-46CA-99A8-631E0B651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common jQuery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73B7-B21C-4031-982C-5130743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2CBC-9161-465E-8DCD-FF60B6EE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9526-9F6D-45DA-BC08-C35547E7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2B92-7FEC-412C-902C-617FE9A4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call jQuery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ED4D-6703-4204-9CA4-354E2BD9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12634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value from a text box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gallons = $("#gallons").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value for an input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$("#gallons").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in an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").text("Email address is required");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text for the next sibling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object chaining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").next().text("Last name is required");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submit a form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move the focus to a form control or link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$("#email").focus();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D7CE-6C6E-4D96-BF7A-21C7FDEA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9D74-07CF-4ECF-B30B-11F552E8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E99C-3D36-4F9E-A506-E3BC4A95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6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BDB1B9-288A-4DCE-8D21-F8A50F1B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jQuery event method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29742-9847-4122-B414-ED9556A06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eventMethodName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statements of the event handler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jQuery event methods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22C495-BF91-4E8F-B613-DDF09755D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7759" y="2596383"/>
            <a:ext cx="5752641" cy="1899417"/>
          </a:xfrm>
          <a:ln w="12700">
            <a:prstDash val="solid"/>
          </a:ln>
        </p:spPr>
        <p:txBody>
          <a:bodyPr/>
          <a:lstStyle/>
          <a:p>
            <a:pPr marL="2166938" marR="0" indent="-2166938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21701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method	Description</a:t>
            </a:r>
          </a:p>
          <a:p>
            <a:pPr marL="2167255" marR="0" indent="-21672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ready(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event handler runs when the DOM is ready.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67255" marR="0" indent="-21672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click(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event handler runs when the selected element is clicked.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99EB-6472-44AC-841A-6A96F73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B29F-DA7A-46F5-9B66-24AD444D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8997-698F-4E02-98EA-CA7C07B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ECF7-5D3F-4F43-89EC-C84F97A2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79D3-CF47-4CEE-AF87-86616569A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jQuery to develop common DOM scripting applications like the Email List, FAQs, Image Swap, and Image Rollover applications that are presented in this chapter.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jQuery.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include the jQuery library in your web pages.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jQuery selectors, methods, and event methods.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a jQuery selector.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methods for working with forms and controls: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text(), next(), submit(), and focus().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object chaining.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E987-0778-46C8-A0F8-4A0F5A6C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ABA4-CEEE-49F2-81B6-EBFF8781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1366-6A99-4837-AE4A-49DF8E8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9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BC24-7AED-47EC-BF50-7564E3BF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code the ready() event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AFD31-24CE-496A-95ED-E67278535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long way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DOM is ready");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 way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$(() =&gt; {                // (document).ready is assumed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alert("The DOM is ready");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4CD9-7CCE-4BAD-AEE3-8CC6EC81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1CB4-0D98-473A-AD2B-8BF5734A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EC-2BDD-4E48-BF93-6B577FED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6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FDD2-E783-48A0-83E2-4F9C752D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an event handler to the click event of all h2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A134-6AD2-4D0F-B403-86941D558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$("h2").click( ()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alert("This heading has been clicked");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click() event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the ready() event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$("h2").click( ()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alert("This heading has been clicked");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end click()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end ready()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D681-7AFD-4398-AB7D-0AA795D0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3399-22F4-474E-8E2E-7943795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BA59-1CC8-4F6D-9DD8-E78E48C0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0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A45-78E4-4000-B0B5-EEAA42A4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D456-5A2B-4175-A44C-5CF69A0A4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 Delivery Network (CDN)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chaining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method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FF17-59AF-434A-9A09-AE553963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E604-BC5C-4055-8B83-DEA1A37C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5CA6-A432-4A3B-814A-0A90752A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2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416F70-9CDE-4B2F-85F9-EC3A9C4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Email List application</a:t>
            </a:r>
            <a:endParaRPr lang="en-US" dirty="0"/>
          </a:p>
        </p:txBody>
      </p:sp>
      <p:pic>
        <p:nvPicPr>
          <p:cNvPr id="9" name="Content Placeholder 8" descr="Refer to page 255 in textbook">
            <a:extLst>
              <a:ext uri="{FF2B5EF4-FFF2-40B4-BE49-F238E27FC236}">
                <a16:creationId xmlns:a16="http://schemas.microsoft.com/office/drawing/2014/main" id="{88A24BD4-6CE1-48BC-945E-614C708502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492803" cy="21886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38E2-D70D-46B2-B0D3-12228D2E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CF7D-0AFA-43FB-BD68-EDF742B2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76BD-A5E5-439E-B082-27F53DE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0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577-4EFC-4B88-A1EC-3262904D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8D8B-0944-42CC-899A-716B735D7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&lt;title&gt;Join Email List&lt;/title&gt;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="email_list.css"&gt;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&lt;h1&gt;Please join our email list&lt;/h1&gt;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action="join.html" method="get"&gt;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for="email_1"&gt;Email Address:&lt;/label&gt;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id="email_1" name="email_1"&gt;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for="email_2"&gt;Confirm Email Address:&lt;/label&gt;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id="email_2" name="email_2"&gt;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833C-C13A-40C4-BE1F-DAE0B9BB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9258-E28F-493C-968E-0825E78F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87D3-CFC0-4169-B558-6C26978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B9AE-5274-46F6-9A04-E4677273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Email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1A49-E4FD-44E6-8F3E-9D6EE0DB9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255713" marR="0" indent="-125571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type="text"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&lt;span&gt;*&lt;/span&gt;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value="Join List"&gt;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value="Clear Form"&gt;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="email_list.js"&gt;&lt;/script&gt;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972F-CFA4-4C1E-80FF-52CF515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5D23-9331-41A7-867B-1327CB24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B7DE-5B0A-4C3F-AE44-6A41887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9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45E6-0492-4F0D-A6DC-32730607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Email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089C-47B5-4182-BF40-D0FBF7AD7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handle click on Join List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join_list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email1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email2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(email1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$("#email_1").next().text("This field is required.")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$("#email_1").next().text("")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(email2 == "")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$("#email_2").next().text("This field is required.")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(email1 != email2)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$("#email_2").next().text(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email addresses must match.")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7009-0C04-4CBD-9126-77C8BB4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2B6E-0F08-4371-8886-07766DFD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8D13-CB45-46BB-A813-1D4F3E81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ADD-00A6-4BB1-BE1A-201DCD4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Email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4682-B80D-40D0-9D07-0AE516B0C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1200150" marR="0" indent="-8540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$("#email_2").next().text("")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field is required.")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submit the form if all entries are 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").submit()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0C7A-A164-4630-8FB2-40933B3D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FCC1-EF09-4D69-928E-4FD633CB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823D-24BD-4DDC-8AE6-6BA78B6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B7F6-27DF-4EE6-8288-E55D6F38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Email List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6177-EF12-4242-9055-9E98C24CD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804863" marR="0" indent="-4587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handle click on Clear Form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clear_form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$("#email_1").next().text("*")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$("#email_2").next().text("*")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").next().text("*")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$("#email_1").focus()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$("#email_1").focus()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1A17-9E6F-4F6D-A9C2-360738F5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AD05-4C87-4F50-9F49-D713783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2F51-4D69-4D25-ACB2-7B168690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9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8C3-CE17-42FD-88C7-4C75E230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of the most useful jQuery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8F7D-50A3-48E0-848D-D188E7600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	:hidden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	:last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:contains(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:last-child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:empty		: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:eq(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:not(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:even		:nth-child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:first		:odd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:first-child	:only-child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:parent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:has(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:text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7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:header		:visible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94D9-D564-4685-8432-497AA66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69FF-980C-4EBD-9055-93BAED19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A956-2997-4FBD-ABB0-4A6D68BD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1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230-B9F8-4468-8324-4E9F6B9A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0CB5-1CDD-41C9-93E4-7EBB3B25D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methods: next(),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find(),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toggleClass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html(), hide(), show(), and each().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jQuery event methods: ready(), click(),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dblclick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mouseover(),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mouseout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hover().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Event object, its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currentTarget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property, and its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preventDefault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FF07-57D7-497E-89A2-DE34574A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017-A73F-4D9D-999A-6EAD37B0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8B8-93AC-47FE-9352-F41C776B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3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790-8075-485D-BEE5-75D106C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jQuery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14CE-9D76-4836-BCB9-502664867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li elements that are the first child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their parent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li:first-child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even tr elements of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$("table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tr:even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 // numbering starts at 0,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so first tag is even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third descendant &lt;p&gt; element of an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p:eq(2)")       // numbering starts at 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all input elements with “text” as the type attribute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$(":text")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1856-F31E-4A3E-B6BA-F007D4B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511F-624C-4E08-8F8E-F97C38AA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EE9D-F5D6-4F12-9388-576F790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9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CA2-E4E2-4EC7-9A7B-F63FC382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most useful jQuery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C67A-65BB-4BBE-B300-A9776984B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9818-89DD-443F-BFC2-D5456B5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433A-C64D-4F0B-9C39-C1FFC30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47F1-F3AD-46D5-A33E-94D9129A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6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6A0B-C1C0-46CF-B9EF-C4DB8EF9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jQuery methods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E621-2529-473B-85AE-EAF93B646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value of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of an image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$("#image").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value of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of an image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value of a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$("#image").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value of the color property of the h2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$("h2").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("color", "blue");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class to the h2 descendants of the “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518E-E87F-4059-A533-2C58A535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9BFF-27AE-44B4-8E86-F35E55F9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905F-6E0D-4E28-9FE7-95892712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9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02E4-344F-40FB-BACA-8126352B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jQuery methods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4343-A075-46C3-9771-BE1C6C24C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an h2 element into an aside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$("aside").html("&lt;h2&gt;Table of Contents&lt;/h2&gt;");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 function for each &lt;a&gt; element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an “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a").each(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(index,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statements of the function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9116-687E-4FDA-9DD5-7BCB8550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BAC-D7AF-428C-942C-7D5EB61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B655-603B-4FEC-830F-E3FB9475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41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3AF9-9FB9-45D0-A541-B2B049E6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most useful jQuery event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2571-EEEA-4496-914E-3C2C1577E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mouseover(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handlerIn,handlerOut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9768-FBD7-419B-8574-6EB0E2E3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4218-988B-4468-B540-30B348BC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345D-9F9E-4D35-AA13-C042572F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9D52-3DEA-418E-8103-59A0D4C5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and a method of the Event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A096-9C32-485D-8034-C207A4D96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currentTarget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25E7-999F-408A-9F25-F0725A2F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5461-85F8-47C3-9B10-C73E3E1D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B572-3611-425C-9FB7-06572BC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4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89D0-A1A8-44FB-AD75-62388444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double-click() event method for all text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7C8C-5A9A-4B6F-91BD-E9B081F2F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$(":text").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 // clear text box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hover() event method for each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within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").hover(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() =&gt; alert("The mouse pointer has moved " +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"into an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element"),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() =&gt; alert("The mouse pointer has moved " +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"out of an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3E94-4EC6-4F58-A16E-B85A0CD8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A3F8-EE7F-466C-B60A-CF8C3500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2526-023D-4406-8811-3BB90432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10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9BB6-327B-4446-925D-AA45A75F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stops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action of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494FE-28D4-47A5-9610-DA333B73C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Event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A043-8BBA-4543-93AC-F3DD83FE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B6DA-A6EE-42B7-8BB9-63A421E3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349D-53B4-4A4F-B761-2BBD922D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25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FEA99-A2A4-462F-9635-70D9811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event methods that you should be aware of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E2F83B-13DE-4D63-BA8E-17D5868C0A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6934200" cy="3429000"/>
          </a:xfrm>
          <a:ln w="12700">
            <a:prstDash val="solid"/>
          </a:ln>
        </p:spPr>
        <p:txBody>
          <a:bodyPr/>
          <a:lstStyle/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2974975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method	Description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9749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on(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events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Attach an event handler to one or more events.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off(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events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,[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 an event handler from one or more events.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49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one(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handler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Attach an event handler and remove it after it runs one time.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2974975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trigger(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 the event for the selected element.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D506-7C96-44B2-B363-37FE2118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0B92-4D9B-4B7A-8487-E885B580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A524-3784-402C-84F8-AB7368D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47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00B2-CA42-42C0-A055-9B837463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an event handler to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3031-4051-472B-AEC2-11FFF011D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on() event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$("#clear").on("click", () =&gt; {...});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shortcut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$("#clear").click( () =&gt; {...});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A47C-011D-45C6-9CB4-D061994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B473-5B55-40A3-8FC1-A4B18165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B6E4-B0C2-4FA4-8E9F-11B4445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FAD10-A35A-4F79-909B-25D51888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jQuery website at </a:t>
            </a:r>
            <a:r>
              <a:rPr lang="en-US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jquery.com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Refer to page 243 in textbook">
            <a:extLst>
              <a:ext uri="{FF2B5EF4-FFF2-40B4-BE49-F238E27FC236}">
                <a16:creationId xmlns:a16="http://schemas.microsoft.com/office/drawing/2014/main" id="{938529F7-F458-46AF-9E5A-E63351877C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56297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6F51-4325-4152-8E2D-56AD103C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8F04-ED96-4573-99E5-F7384510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F1E-8ED9-45A8-8C38-A1325BD1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6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6FC7-DB16-4D79-8AB7-51E1B176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an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two different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1D30-79DB-4971-A292-6214B59B7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same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").on("click mouseover", () =&gt; {...});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two different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$("#clear").click(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$(":text").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139F-09D2-49AE-845C-6AF0996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2670-C186-4986-8E46-1E00A1B1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3134-BCEF-4786-A1D3-A327E1FB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3730-929E-4D58-99EC-F6DD6806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an event handler from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CE993-1488-4383-9AD7-793F047E7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$("#clear").off("click");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attach and remove an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it runs only once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$("#clear").one("click", () =&gt; {...});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CDD3-4C2B-4D27-8A23-6EF492C8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D951-BE2E-4E91-BAA6-DEA443A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C340-54AC-48ED-B4E9-48A69C33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7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E83-D541-4033-B33C-E1B98D27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trigger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4F1D-D3C5-428F-8842-06765D37B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trigger()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$("#clear").trigger("click");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shortcut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$("#clear").click();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trigger an event from an event handler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$(":text").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$("#clear").click();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9878-D3BB-4DB1-98FB-AB979F86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6360-4A0D-468D-A4D1-8AD12856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D936-FEC2-4E15-A03E-95AB45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81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ECB874-52A3-409F-9534-1FD68FDB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FAQs application in a browser</a:t>
            </a:r>
            <a:endParaRPr lang="en-US" dirty="0"/>
          </a:p>
        </p:txBody>
      </p:sp>
      <p:pic>
        <p:nvPicPr>
          <p:cNvPr id="9" name="Content Placeholder 8" descr="Refer to page 267 in textbook">
            <a:extLst>
              <a:ext uri="{FF2B5EF4-FFF2-40B4-BE49-F238E27FC236}">
                <a16:creationId xmlns:a16="http://schemas.microsoft.com/office/drawing/2014/main" id="{1421ED62-3DBB-41D5-8E66-7759676112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224" y="1084918"/>
            <a:ext cx="6364776" cy="19630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4333-35BA-4C0C-81C9-1263993F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C674-78A4-430E-843F-5E4261C1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ABB1-0BEE-467A-BA49-4704E53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46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C5A6-0321-4AD1-8D1A-C03ACE85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FAQs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4FAD-5779-4731-91A8-099271F7B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&lt;h1&gt;JavaScript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="#"&gt;What is jQuery?&lt;/a&gt;&lt;/h2&gt;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&lt;p&gt;jQuery is a library of the JavaScript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functions that you're most likely to need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 develop websites.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="#"&gt;Why use jQuery?&lt;/a&gt;&lt;/h2&gt;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&lt;p&gt;Three reasons:&lt;/p&gt;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&lt;li&gt;It's free.&lt;/li&gt;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 lets you get more done in less time.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&lt;li&gt;It's cross-browser compatible.&lt;/li&gt;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C50A-8B69-4476-B0F2-5E003811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10EB-8643-4D2A-BE42-9C598282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E266-66E6-4AB7-BC1E-562109F4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5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5DAE-1B5E-4E2E-9828-86F2E840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the FAQs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CD7B-F8A2-4E37-A5B6-B70E0957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804863" marR="0" indent="-4587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&lt;h2&gt;&lt;a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="#"&gt;Which is harder to learn: jQuery 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JavaScript?&lt;/a&gt;&lt;/h2&gt;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&lt;p&gt;For many things, jQuery is easier to learn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than JavaScript. But remember that jQuery 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JavaScript.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="faqs.js"&gt;&lt;/script&gt;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2D2B-B053-4A3A-97F1-D1DF500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D25B-DC55-4A4E-963B-59D2EC31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4F7-F804-4C57-BAF4-16D8B57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34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EBC9-26F5-4AA9-BB01-B09AFE60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FAQs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81DC-6171-4C10-9CDB-FF8C40372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(images/plus.png) no-repeat left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h2.minus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(images/minus.png) no-repeat left center;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41D3-A3B1-49F0-81FC-3684295B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C103-5AAF-41A2-94FD-ED1E0549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40F0-D466-446E-BC95-4DE206D9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D30-5E04-4A9A-8D0E-3BCBFB27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FAQs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69C5-7DE7-44AA-A67B-B44A765D8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handlers for all h2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clicked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h2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toggle minus class for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$(h2).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show or hide related div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($(h2).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("class") !== "minus")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$(h2).next().hide();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E3C8-363C-4207-9A41-B5456A5D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50CA-1A9A-42EB-B080-373EE87F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723-DF08-4D64-BC37-AA9A63C0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0340-6EBD-4D6A-A346-8E0CB6EA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FAQs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E2E8-C1BF-4786-ABBC-1CA301FDA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11275" algn="l"/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$(h2).next().show();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h2 tag's &lt;a&gt;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").find("a:first").focus();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03A6-4A34-4A1D-84EE-20FA1018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B76A-4F38-447E-A3C9-0D70BA4F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4980-09B6-4622-99D4-0DAAF3A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50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995A13-9E37-4E6A-A55C-D2AD645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for the Image Swap application</a:t>
            </a:r>
            <a:endParaRPr lang="en-US" dirty="0"/>
          </a:p>
        </p:txBody>
      </p:sp>
      <p:pic>
        <p:nvPicPr>
          <p:cNvPr id="9" name="Content Placeholder 8" descr="Refer to page 271 in textbook">
            <a:extLst>
              <a:ext uri="{FF2B5EF4-FFF2-40B4-BE49-F238E27FC236}">
                <a16:creationId xmlns:a16="http://schemas.microsoft.com/office/drawing/2014/main" id="{5B3367A7-5873-46F4-A25B-8EEA00D13F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4633362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D4F6-5019-4AF3-9E9A-FDD4D7DC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5698-1DFF-42B4-BCEB-3A891F9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9DC4-DFDA-44F1-9A2B-73D897BE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A484-46BF-403C-AEAB-CE1B083F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jQuery offers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23F9-1975-4559-A641-7C39DD064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Dozens of selectors, methods, and event methods that make it easier to add JavaScript features to your web pages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lightweight, compressed library that loads quickly so it doesn’t degrade performance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Selectors that are compliant with CSS3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3C53-0B57-4E88-80F9-97C68B78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6732-58B4-4D09-B34D-508D5E5C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248F-042B-4DEC-B901-25E3474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01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4F7E-B431-48DE-9997-7A84D589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 Swap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006C-2756-4767-9017-FD4AC74FE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Images&lt;/h1&gt;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&lt;p&gt;Click on an image to enlarge.&lt;/p&gt;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title="Catch and Release"&gt;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="thumbnails/release.jpg" alt=""&gt;&lt;/a&gt;&lt;/li&gt;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="images/deer.jpg" title="Deer at Play"&gt;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="thumbnails/deer.jpg" alt=""&gt;&lt;/a&gt;&lt;/li&gt;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 title="The Big One!"&gt;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="thumbnails/hero.jpg" alt=""&gt;&lt;/a&gt;&lt;/li&gt;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="images/bison.jpg" title="Grazing Bison"&gt;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="thumbnails/bison.jpg" alt=""&gt;&lt;/a&gt;&lt;/li&gt;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id="caption"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&gt;Catch and Release&lt;/h2&gt;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 alt=""&gt;&lt;/p&gt;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="swap.js"&gt;&lt;/script&gt;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2869-C164-465A-B34D-0B2548A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41C2-A3B5-491F-9849-6183990D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9DD-B86C-49C0-9CE0-2C58142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90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DB26-E3ED-49C2-863C-A575568E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li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5ECB-B41D-4C6E-B619-2811018EB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81EE-3450-4D62-AD03-91788714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A0AF-F818-4A0D-9F67-1573ED4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E7DD-BAF9-4ACF-B85B-F6983A66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2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620C-A046-4302-ACFA-6AA8C01C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Image Swap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107E-9A60-4B3C-9BF4-403406BD9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preload 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a").each( (index, link)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handlers for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a").click(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clicked &lt;a&gt;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link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swap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//swap caption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$("#caption").text(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3A0E-D1A4-4484-AF88-60DE3D80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8C0B-FE94-4CD2-BD4F-3BB4C902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CA84-F422-471A-825A-12776CE1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78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D22C-80A3-466A-891A-98AF4781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Image Swap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C57E-1BC5-4E36-9DF5-DB7D43C738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11275" algn="l"/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cancel the default action of the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move focus to first thumbnail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li:first-child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CBCA-F0EB-4F0C-B877-348EAC05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997F-466A-4C62-B8FF-2B0B2A13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4912-754A-47F4-94F7-841C6BD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09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4BA8D8-34AE-44D5-9AFE-990EE916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images with the second image rolled over</a:t>
            </a:r>
            <a:endParaRPr lang="en-US" dirty="0"/>
          </a:p>
        </p:txBody>
      </p:sp>
      <p:pic>
        <p:nvPicPr>
          <p:cNvPr id="9" name="Content Placeholder 8" descr="Refer to page 275 in textbook">
            <a:extLst>
              <a:ext uri="{FF2B5EF4-FFF2-40B4-BE49-F238E27FC236}">
                <a16:creationId xmlns:a16="http://schemas.microsoft.com/office/drawing/2014/main" id="{3061C4E7-BCDD-47CB-8DF7-DCAE13DAD1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861" y="1087841"/>
            <a:ext cx="6712278" cy="34079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96E-0C01-45BF-BCB2-48962C45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19-E328-42A7-9A75-8DC97BEA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2E36-9D31-45D8-A15C-6BC7EF50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63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8AA9-72CD-4460-8654-2614DDB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 Rollover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DD04-7D52-4725-A149-9BE3F901E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Images&lt;/h1&gt;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&lt;p&gt;Move your mouse over an image to change it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back out of the image to restore the original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image.&lt;/p&gt;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image_rollovers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="images/release.jpg"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alt="" id="images/deer.jpg"&gt;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="images/hero.jpg"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alt="" id="images/bison.jpg"&gt;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="rollover.js"&gt;&lt;/script&gt;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8DE2-5873-4FC8-AFC5-47EB98F6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2B3B-C819-4CCB-BC1F-744772B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64E-B0FF-490F-A297-D26E41CB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15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0E5B-D70F-41D5-92C7-42512E7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and jQuery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Image Rollover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37CCD-86CD-45FD-B359-FF45DAEB1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process each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image_rollovers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").each( (index,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img.id;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preload rollover image	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rolloverImage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rolloverImage.src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up event handlers for hovering over an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).hover(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// hover over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hover 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66DF-AE1C-46B2-A5C6-B2F0E276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1456-8551-467E-835A-0323041A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3725-576E-4962-8378-57E5264A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9AA4-26C6-460E-BAE3-A72E6EB0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a FAQs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5A22-0ED4-4F8D-BE32-08694B34C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h2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 h2s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loop through each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 h2 of  h2s)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attach an event handler for the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h2.addEventListener("click",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h2.classList.toggle("minus");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h2.nextElementSibling.classList.toggle("open");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h2 tag's &lt;a&gt;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h2s[0].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firstChild.focus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F8E4-507C-4AB2-AFB2-7171FF9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E1E1-5648-48E7-8835-96A0C07C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89D-0184-467D-9CAC-BB9A405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A5B-E6CB-41CE-845D-4FDF4107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equivalent JavaScript and jQuery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5F7B4-627C-4B2A-A041-14305A231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 for all h2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h2").click(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clicked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h2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toggle minus class for h2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show or hide related div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$(h2).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$(h2).next().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("open");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evt.preventDefault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first h2 tag's &lt;a&gt; tag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").find("a:first").focus();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1224-17D1-4793-B2DE-0EAB8C08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C2C7-3C2D-4A66-AE6B-6ADF59BA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2F76-284A-4CE1-B978-12274B61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967A-E892-4233-8A9D-175BFA2B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download page for jQuery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A62B2-6E7B-4504-AC5A-4EF688786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https://jquery.com/download/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3.4.1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you’ve downloaded it to your computer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="jquery-3.4.1.min.js"&gt;&lt;/script&gt;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jQuery 3.4.1 from a CDN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jquery-3.4.1.min.js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slim version of jQuery 3.4.1 from a CDN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924-C8CC-4016-B922-B36F87E3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628E-C250-47AA-AB61-56E8BA68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1EEE-45C0-4988-8AD3-34D9BA5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99BB2C-47A1-497E-B69C-9A337BBC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important releases of jQuery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07F684-5CBA-4884-A6BD-CE260F17F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33633"/>
            <a:ext cx="7391400" cy="4909968"/>
          </a:xfrm>
          <a:ln w="12700">
            <a:prstDash val="solid"/>
          </a:ln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47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	Release date	Description</a:t>
            </a: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1.0	Aug 2006	First stable release.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1.9.1	Feb 2013	Deprecated interfaces removed.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1.12.4	May 2016	Last updated version of 1.x branch, which supports IE6-8. 	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2.0	April 2013	First version of 2.x branch. Dropped support for IE6-8.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2.2.4	May 2016	Last updated version of 2.x branch.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3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3.0	June 2016	First version of 3.x branch. A smaller, faster version of the 2.x branch, but with some breaking changes. Adds a slim version.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6288" marR="0" indent="-3316288">
              <a:spcBef>
                <a:spcPts val="600"/>
              </a:spcBef>
              <a:spcAft>
                <a:spcPts val="600"/>
              </a:spcAft>
              <a:tabLst>
                <a:tab pos="1258888" algn="l"/>
                <a:tab pos="1314450" algn="l"/>
                <a:tab pos="3313113" algn="l"/>
                <a:tab pos="33147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3.4.1	May 2019	Current version of jQuery.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268C-D898-4CB1-AE1F-6908AF6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C497-25E8-4796-949D-E46838F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00E4-187C-4702-9370-608622AE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6634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58</TotalTime>
  <Words>5602</Words>
  <Application>Microsoft Office PowerPoint</Application>
  <PresentationFormat>On-screen Show (4:3)</PresentationFormat>
  <Paragraphs>802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 (part 1)</vt:lpstr>
      <vt:lpstr>Objectives (part 2)</vt:lpstr>
      <vt:lpstr>The jQuery website at jquery.com</vt:lpstr>
      <vt:lpstr>What jQuery offers</vt:lpstr>
      <vt:lpstr>The JavaScript for a FAQs application</vt:lpstr>
      <vt:lpstr>The equivalent JavaScript and jQuery</vt:lpstr>
      <vt:lpstr>The download page for jQuery</vt:lpstr>
      <vt:lpstr>The most important releases of jQuery</vt:lpstr>
      <vt:lpstr>Two jQuery migrate plugins</vt:lpstr>
      <vt:lpstr>How to include SRI checking with the jQuery CDN</vt:lpstr>
      <vt:lpstr>The syntax for a jQuery selector</vt:lpstr>
      <vt:lpstr>The HTML for the selected elements</vt:lpstr>
      <vt:lpstr>How to select elements by element, id, and class</vt:lpstr>
      <vt:lpstr>How to select elements by relationship</vt:lpstr>
      <vt:lpstr>How to code multiple selectors</vt:lpstr>
      <vt:lpstr>The syntax for calling a jQuery method</vt:lpstr>
      <vt:lpstr>Examples that call jQuery methods</vt:lpstr>
      <vt:lpstr>The syntax for a jQuery event method</vt:lpstr>
      <vt:lpstr>Two ways to code the ready() event method</vt:lpstr>
      <vt:lpstr>How to attach an event handler to the click event of all h2 elements</vt:lpstr>
      <vt:lpstr>Terms</vt:lpstr>
      <vt:lpstr>The user interface for the Email List application</vt:lpstr>
      <vt:lpstr>The HTML for the Email List application (part 1)</vt:lpstr>
      <vt:lpstr>The HTML for the Email List application (part 2)</vt:lpstr>
      <vt:lpstr>The JavaScript and jQuery  for the Email List application (part 1)</vt:lpstr>
      <vt:lpstr>The JavaScript and jQuery  for the Email List application (part 2)</vt:lpstr>
      <vt:lpstr>The JavaScript and jQuery  for the Email List application (part 3)</vt:lpstr>
      <vt:lpstr>A summary of the most useful jQuery selectors</vt:lpstr>
      <vt:lpstr>Examples that use jQuery selectors</vt:lpstr>
      <vt:lpstr>Some of the most useful jQuery methods</vt:lpstr>
      <vt:lpstr>Examples that use jQuery methods (part 1)</vt:lpstr>
      <vt:lpstr>Examples that use jQuery methods (part 2)</vt:lpstr>
      <vt:lpstr>Some of the most useful jQuery event methods</vt:lpstr>
      <vt:lpstr>A property and a method of the Event object</vt:lpstr>
      <vt:lpstr>A double-click() event method for all text boxes</vt:lpstr>
      <vt:lpstr>A preventDefault() method that stops  the default action of an event</vt:lpstr>
      <vt:lpstr>Other event methods that you should be aware of</vt:lpstr>
      <vt:lpstr>How to attach an event handler to an event</vt:lpstr>
      <vt:lpstr>How to attach an event handler  to two different events</vt:lpstr>
      <vt:lpstr>How to remove an event handler from an event</vt:lpstr>
      <vt:lpstr>How to trigger an event</vt:lpstr>
      <vt:lpstr>The FAQs application in a browser</vt:lpstr>
      <vt:lpstr>Some of the HTML for the FAQs app (part 1)</vt:lpstr>
      <vt:lpstr>Some of the HTML for the FAQs app (part 2)</vt:lpstr>
      <vt:lpstr>Some of the CSS for the FAQs application</vt:lpstr>
      <vt:lpstr>The JavaScript and jQuery  for the FAQs application (part 1)</vt:lpstr>
      <vt:lpstr>The JavaScript and jQuery  for the FAQs application (part 2)</vt:lpstr>
      <vt:lpstr>The user interface for the Image Swap application</vt:lpstr>
      <vt:lpstr>The HTML for the Image Swap application</vt:lpstr>
      <vt:lpstr>The CSS for the li elements</vt:lpstr>
      <vt:lpstr>The JavaScript and jQuery  for the Image Swap application (part 1)</vt:lpstr>
      <vt:lpstr>The JavaScript and jQuery  for the Image Swap application (part 2)</vt:lpstr>
      <vt:lpstr>Two images with the second image rolled over</vt:lpstr>
      <vt:lpstr>The HTML for the Image Rollover application</vt:lpstr>
      <vt:lpstr>The JavaScript and jQuery  for the Image Rollover 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11</cp:revision>
  <cp:lastPrinted>2016-01-14T23:03:16Z</cp:lastPrinted>
  <dcterms:created xsi:type="dcterms:W3CDTF">2020-08-14T17:05:23Z</dcterms:created>
  <dcterms:modified xsi:type="dcterms:W3CDTF">2020-08-14T18:18:13Z</dcterms:modified>
</cp:coreProperties>
</file>