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5" d="100"/>
          <a:sy n="95" d="100"/>
        </p:scale>
        <p:origin x="19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with numbers, strings, and dates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52AC3-0B3A-4BFA-80B3-526BA8A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B7FE-647A-491C-A87E-06C89E21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methods of a Number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169F6-2094-4D52-98C8-6887AC4478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Number.isFinite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Number.isInteger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Number.isSafeInteger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57556-A75E-4F34-9E64-52F7E02A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B21D-4D61-425B-BE3F-4EDDD86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86FF-8DD1-4725-912E-48003B1D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5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F77D-F076-4EF9-B19D-3BB4748C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static methods of a Number object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2F842-0F90-4464-8323-9675B86FD2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vs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Number.isNaN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("four") );           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([1,2,3]) );          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);              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("four") );        // displays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([1,2,3]) );       // displays false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);           // displays true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Using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isFinite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Number.isFinite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( 10 / 0 ) );   // displays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Number.isFinite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-1 / 0 ) );   // displays false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Number.isFinite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 );        // displays true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E74C-DB2B-475A-B426-43A6EF1E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70A8-F072-4E08-A01F-3216A445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8C87-353F-4D62-8780-5F58BD1A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0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7F69-AFF1-48E2-92E9-6AC1ED06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static methods of a Number object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8A62-5F7E-4009-9E6F-56E194657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Using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isInteger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isSafeInteger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Number.MAX_SAFE_INTEGER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Number.isInteger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);  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Number.isSafeInteger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);  // displays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Number.isSafeInteger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// displays true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6B83-E63A-4702-BF85-EDCFD71B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56BE-55A5-41F1-87EE-01C1FA9B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C372A-BD0D-4878-AE57-D53318D1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8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D7E5-B65B-488B-9506-28A272C1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static property of the Math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D977-2AA0-4C2B-B06B-B25D3353B3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the PI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area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3 * 3;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area is 28.274333882308138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B322-15A1-459E-891D-27BB6CB7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16B8-430B-423D-834D-8B956560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3EB1-1569-4CFF-8D8F-AD5763C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6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8E9B-BD55-4549-AB26-D018BFBD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static methods of the Math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293B3-EA53-46A7-8B69-A4BDF954B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Math.trunc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6C65-BFDE-4AF6-BCE6-EFAB332F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6A16-6E54-4B06-9871-B954AB9C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9E02-26D3-464A-9487-00FCE958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8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5414-71ED-4487-AC05-81826436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common methods of the Math object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983A4-24F5-46E9-835E-82964162D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The abs()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result_1a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(-3.4);     // result_1a is 3.4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The round()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result_2a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(12.5);   // result_2a is 13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result_2b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(-3.4);   // result_2b is -3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result_2c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(-3.5);   // result_2c is -3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result_2d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(-3.51);  // result_2d is -4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The floor(), ceil(), and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trunc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(12.5);   // result_3a is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result_3b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(12.5);    // result_3b is 13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result_3c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Math.trunc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(12.5);   // result_3c is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result_3d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(-3.4);   // result_3d is -4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(-3.4);    // result_3e is -3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result_3f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Math.trunc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(-3.4);   // result_3f is -3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79F6A-A6AE-458D-903D-666024F3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5F13-13D0-4E15-B909-BF48DC36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0EAC-23BF-4CCD-98DC-8F1E6CF8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0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F2E7-FD73-4A2F-8F61-C187B144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common methods of the Math object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66941-0DBB-44DD-905B-E61F5B742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4: The pow() and sqrt()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result_4a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(2,3);        // result_4a is 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result_4b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(125, 1/3);   // result_4b is 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result_4c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(16);        // result_4c is 4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5: The min() and max()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result_5a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(12.5, -3.4);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result_5a is 12.5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result_5b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(12.5, -3.4);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result_5b is -3.4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601E8-3B34-43E3-A3AC-E3E299D0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D5E4-ABCA-459A-9969-AB947E93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6D4A-1E44-4901-A119-DB53FB1D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6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FBB1-F988-481B-9A01-4DFC2A87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exponentiation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700E5-175B-438A-B01F-F3C79A6F2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result_7a = 2 ** 3;      // same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(2,3)   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35D6-6925-4ACB-A2CF-2BE8A921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94A2-5F17-4471-A922-510574BE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4B67-8A39-4D85-8385-30A978A9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1DF3-19F1-4FD6-906B-372B0F0B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random() method of the Math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8C38A-6D88-4950-ACC6-09941673D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Math.random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generate a random number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E088-78B6-4AC1-A220-F2D0B051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E3F9-6D2B-41C4-BAD9-DD0B1B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9F33-FA17-4F22-BAF6-721C4DCC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4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006E-C787-445D-8726-86B41B24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generates a random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4639D-33A3-4602-8599-FC7D4FE2F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getRandomNumber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max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random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value &gt;= 0.0 and &lt; 1.0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random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value is an integer between 0 and max - 1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random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(random * max);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value is an integer between 1 and max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random = random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if max is not a number, will return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random;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getRandomNumber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an integer that ranges from 1 through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getRandomNumber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65F2-2CA4-410E-83A1-08F49D66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69A1-9829-4D28-8D29-B5A28D56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CA175-3F14-467A-A85F-E476417D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6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36A6-ECDD-40C7-AF77-B5862A61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A54BC-0876-42DA-B016-B541354AB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properties and methods of Number, String, and Date objects in your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random() method of the Math object to generate a random integer within a specific range.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special numerical values: Infinity, -Infinity,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Number.MAX_VALUE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Number.MIN_VALUE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Number.MAX_SAFE_INTEGER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Number.MIN_SAFE_INTEGER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Number.EPSILON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methods of a Number object: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toFixed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static methods of the Number type: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isNaN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isFinite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isInteger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isSafeInteger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0B14-99DA-422E-BB32-93373CC2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D2BE1-E2B2-44B0-AC8D-EAC031A2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5207-081F-4719-A13B-C29A5FFC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1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270A8F-1729-4521-9E9A-29BC8C4B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for the PIG application</a:t>
            </a:r>
            <a:endParaRPr lang="en-US" dirty="0"/>
          </a:p>
        </p:txBody>
      </p:sp>
      <p:pic>
        <p:nvPicPr>
          <p:cNvPr id="9" name="Content Placeholder 8" descr="Refer to page 367 in textbook">
            <a:extLst>
              <a:ext uri="{FF2B5EF4-FFF2-40B4-BE49-F238E27FC236}">
                <a16:creationId xmlns:a16="http://schemas.microsoft.com/office/drawing/2014/main" id="{738D8C28-D84D-4935-BB38-8CCFC5DD8CF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99349" y="1096966"/>
            <a:ext cx="6145301" cy="362743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DEA44-FAB8-4D00-9E1D-98ACD36D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67F45-9BCC-412E-8A2B-86F9F7B9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3E12-FD96-4F08-8635-9517480E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6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77E1-58CD-43C1-B6E0-C1423F2E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PIG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91447-CC01-4BB0-BC0C-76EBA29639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inline-block;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#turn div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red;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#score1, #score2, #die, #total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3A5F-FDC8-49FD-9D22-C5F86FE7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C2EF-780E-4A29-AF87-A5E590DE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6E50-E041-4E15-B3C2-8C2C1A95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87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D027-3307-4AB9-82A6-2FE2429D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PIG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7A43B-DDF6-4944-BD1C-7C0DF7988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&lt;h1&gt;Let's Play PIG!&lt;/h1&gt;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&lt;legend&gt;Rules&lt;/legend&gt;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&lt;li&gt;First player to &lt;span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winning_total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&lt;/span&gt; wins.&lt;/li&gt;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for="player1"&gt;Player 1&lt;/label&gt;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id="player1" 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for="score1"&gt;Score&lt;/label&gt;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id="score1" value="0" disabled&gt;&lt;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for="player2"&gt;Player 2&lt;/label&gt;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id="player2"&gt;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for="score2"&gt;Score&lt;/label&gt;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id="score2" value="0" disabled&gt;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new_game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value="New Game"&gt;&lt;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0812-3494-4678-A9A5-F00D9088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71546-65ED-479C-A981-9CACA0F1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A89D-CD36-4593-9E1B-1FEF15D7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4FD5-A86F-4F59-ADF0-2EF7ADEA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PIG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085D9-E1E6-4AB3-9755-48C8FDCBCE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203325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&lt;section id="turn" class="hide"&gt;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&lt;div&gt;&lt;span id="current"&gt;&lt;/span&gt;'s turn&lt;/div&gt;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id="roll" value="Roll"&gt;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id="hold" value="Hold"&gt;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for="die"&gt;Die&lt;/label&gt;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id="die" disabled&gt;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for="total"&gt;Total&lt;/label&gt;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id="total" disabled&gt;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="https://code.jquery.com/jquery-3.4.1.slim.min.js"&gt;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="pig.js"&gt;&lt;/script&gt;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6527-0E50-4580-91C2-5089A8DC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683F-EE5E-489C-B2B3-80BF40B8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EAFE-F3C3-44F5-8B51-ADD2DE70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8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EDC4-6187-4174-A2EB-55D89BA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PIG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96679-6F68-4A2A-9185-F2BDB381B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winningTotal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getRandomNumber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max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rand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rand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rand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(rand * max);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rand = rand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rand;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changePlayer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 $("#current").text() == $("#player1").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$("#current").text( $("#player2").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$("#current").text( $("#player1").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$("#die").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$("#total").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$("#roll").focus();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038F-7186-439B-9FC8-987D3EB3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41EE-33B4-4DCC-8229-B098B463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4E2C-B9CA-4CF2-9B75-28207CB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1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41EE-ABF1-4B3F-B83B-3D0F50D1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PIG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E3BC-9290-400C-9D60-0766A5139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 document 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new_game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$("#score1").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$("#score2").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 $("#player1").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"" ||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$("#player2").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""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alert("Please enter two player names.");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$("#turn").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("hide");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changePlayer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$("#roll").click(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$("#total").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die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getRandomNumber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(die == 1)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total = 0;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changePlayer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total = total + die;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6998-9EE1-44E8-AB23-0CD20A56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A487-75DF-41A7-A289-404393A0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B2B1-F4CE-4E8D-93C2-9B6158BA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08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6ED-82EE-41FD-9A19-C9347F24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PIG application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25439-FAF6-46CD-81C1-CB84510C38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1203325" marR="0" indent="-85725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$("#die").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$("#total").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(total);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$("#hold").click(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score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$("#total").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 $("#current").text() == $("#player1").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score = $("#score1");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score = $("#score2");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score.val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score.val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 + total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score.val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&gt;=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winningTotal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alert( $("#current").text() + " WINS!"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changePlayer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winning_total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").text(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winningTotal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$("#player1").focus();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55B7-E1A5-4C20-92C1-630FF128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6F5FB-B67D-4CFE-8243-7771DB8D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83E43-A330-462F-97C2-3B99EA81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9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4A89-C88A-46EC-BB60-E3C2FAB4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 of a String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C703C-5E86-4ECF-9E68-1484E9FFD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the length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"JavaScript";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// result_1 is 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73CC-147D-4D95-BBF4-46DBC97F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54EC-1FF5-481C-9C40-16E72DB3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491CE-48D2-4C1E-A16D-D6DB6D01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04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2FF-A7BA-4CB1-B27B-8ACBEC4A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a String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8C83-C307-4D90-868F-E6DD117BA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substring(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substring(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DEEF-B8CB-4A15-830F-60E6716E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3F34-3F62-4528-8160-13DA0771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18ED-4C93-4608-AAA8-8BC17BFC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15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1027-2163-4AF3-8BE2-BB6FD7E5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methods of String objects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E303B-EF11-4EFE-B777-180116BF1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 used by the following examples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"JavaScript";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letter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message.charAt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(4);     // letter is "S"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message.concat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rules");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// result_3 is "JavaScript rules"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result_4a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// result_4a is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result_4b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2);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// result_4b is 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result_4c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("s");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// result_4c is -1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9672A-FDFE-41BD-92AC-AEA9F34A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4260-568A-461C-9452-9554715B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DF236-160A-442E-89B7-A37129AE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8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BB52-3F79-4430-B0A3-C6F81357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47F1D-6590-44EE-B450-CD7CFEDA5D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and methods of the Math object: PI, abs(), round(), ceil(), floor(),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trunc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pow(), sqrt(), min(), max(), and random().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and methods of a String object: length,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indexOf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substr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substring(),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toLowerCase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toUpperCase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startsWith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endsWith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includes(),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trimStart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trimEnd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trim(),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padStart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padEnd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repeat().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split() method of a String object to create an array.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create a Date object for the current date and time or for a specified date and time.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50EA-5FFE-4E78-9556-993F6DF1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0DA1-944C-4F9C-8F24-0DBFB236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F48F-396D-4EC0-8845-750A380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00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CD7A-49C4-4469-A0D4-C0A06693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methods of String objects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2EB08-0DC4-48C8-B80D-9046D1706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4: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and substring()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result_5a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message.substr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(4, 5);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// result_5a is "Scrip"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result_5b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// result_5b is "Script"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result_5c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4);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// result_5c is "Java"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5: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result_6a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message.toLowerCase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// result_6a is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result_6b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message.toUpperCase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// result_6b is "JAVASCRIPT"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compare two strings ignoring 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result_6a.toLowerCase() 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result_6b.toLowerCase() )         // displays true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6B67-12DE-4A5A-8669-2AA44560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4AD7-7F20-451F-8F48-C04F914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4732-D26C-442E-930C-8E91F159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76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F36F-28A3-4CCC-8494-123FE411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methods of a String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2CC0-A878-4142-8945-0C1D70104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trim()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padEnd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06D4-9EF1-4420-9FB1-C224884B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4FB0F-FB07-497F-8180-215AC233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3B6A-0D4A-4AAB-ADA9-4BD6C5A5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38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A57D-DFA5-4C1C-BA14-A0BBA56E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examples of methods of String objects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11BA-E01E-421C-B65A-662116FDD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Constants used by the following examples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 = "jQuery";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includes()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result_1a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str.startsWith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("j");     // result_1a is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result_1b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str.startsWith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("j", 2);  // result_1b is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result_1c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str.endsWith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    // result_1c is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result_1d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str.endsWith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2);   // result_1d is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result_1e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str.includes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("Que");     // result_1e is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result_1f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str.includes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("Que", 2);  // result_1f is false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EB94-D59F-4E8D-AB9F-00A439A0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1CD22-A47C-419C-9432-C148ABA9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98EBE-6C4B-4FFB-A9CB-F1D8262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21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BEC6-5D23-4719-A002-639283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examples of methods of String objects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3EDF6-42CC-4139-9AD6-249DB936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padEnd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result_2a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str.padStart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result_2a is "   jQuery"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result_2b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str.padEnd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+ 3, ".");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result_2b is "jQuery..."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trimStart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trimEnd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trim()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str_2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str.padStart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+ 6);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str_2 is "   jQuery  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result_3a = str_2.trimStart();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result_3a is "jQuery  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result_3b = str_2.trimEnd();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result_3b is "   jQuery"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result_3c = str_2.trim();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result_3c is "jQuery"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4: The repeat()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result_4a = "Hey ".repeat(3);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result_4a is "Hey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AF063-650C-4E84-BBA7-8602F3D8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BA38-AF82-4AF1-AD36-CB254A69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E734-51DC-4674-A4FE-547F0509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82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993B-24A8-4A45-B922-E3FDDD20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String method that creates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7A2D-00A4-4E82-921C-94A5E522A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5394-A4E1-4220-B8AE-6F100029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642D-5EC6-49B3-B59A-8A87138B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3B79-2E90-4BCE-B534-03308B83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3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670E-CC43-46CB-BB56-535155A3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constants that are used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5844D-9B44-4508-B3A3-6F663B89E0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"Grace M Hopper";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date = "7-4-2021";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split a string that’s separated by spaces into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words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// words is ["Grace", "M", "Hopper"]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words[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- 1];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"Hopper"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split a string that’s separated by hyphens into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["7", "4", "2021"]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month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      // month is "7"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[2];       // year is "2021"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E90D-3729-44CE-BA36-D459BEA5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EEF4-74F2-4692-A8F1-35C923E4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71DF-217D-4922-8F02-90CA2A16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70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A8E-B885-4D2E-A7B2-EEBBC23A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split a string into an array of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3FC4-A5B4-4F20-93E9-DABA88C9F2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characters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fullName.split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just one element from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["Grace"]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1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constant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a regular string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greeting = `Hello,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}!`;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greeting is "Hello, Grace!"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97542-057E-4D51-A1D3-0BB7FCD0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66F5-E48B-489F-A8B6-423A5DE3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1614-54DC-48D2-BFC7-9DB64A94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16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4384-B555-4033-91EB-C50546BD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works if the string doesn’t contain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separator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B647-4E3B-4CC3-BB41-4D92E078E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["7-4-2021"]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1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works if the string contains the separator at the beginning or end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path = "/directory/";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["", "directory", ""]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04F5-12D8-40D6-A837-A68FB021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CED8-24A3-481D-B1AA-A5D0F850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BEAD-51E6-42FA-8BE3-61174C7C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83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8AE020-5B4C-445F-994F-D6EA578C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of how the Date constructor works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1941C9-137B-4347-AA69-4E99779200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78375"/>
            <a:ext cx="7086600" cy="4800600"/>
          </a:xfrm>
          <a:ln w="12700">
            <a:prstDash val="solid"/>
          </a:ln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193992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None		Creates a new Date object set to the current date and time.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value	Creates a new Date object set to the date and time of the string.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Numeric values	Creates a new Date object set to the year, month, day, hours, minutes, seconds, and milliseconds of the numbers. Year and month are required.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 object	Creates a new Date object that’s a copy of the Date object it received.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Invalid values	Creates a new Date object that contains “Invalid Date”.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DF44-C8E7-4DA0-B51D-F33ACFBF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4022-B598-4813-A045-05C8BCA0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6528-B8AE-494C-A7F9-7E9AB37C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4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0230-78D7-412E-8A5B-E99EA013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Date object that represents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current date and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6A0B3-F58A-4564-9921-85C5A66081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now = new Date();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Date object by specifying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date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electionDay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Date("11/3/2020");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grandOpening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Date("2/16/2021 8:00");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Date("4/6/2021 18:30:00");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61E4-9759-4689-AE66-3ABB0900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67AB-159A-427E-9D8E-C7CCC92D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0D4A-84EE-4831-AD95-54ADBD1D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3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C026-B3E9-4ED3-9792-A19C2691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4E7C1-1C08-4A35-AD08-004301159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methods of the Date object: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toDateString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toTimeString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getTime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getFullYear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getMonth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getDate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getDay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getHours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getMinutes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getSeconds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getMilliseconds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setFullYear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setMonth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setDate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setHours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setMinutes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setSeconds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setMilliseconds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coding that’s required to add or subtract dates.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Internationalization API to format numbers and dates.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CC0F-5201-4E71-B528-438EFD67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86E8-06BC-4B71-87F5-DEF0A51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63C7-E50F-4D9F-A640-9B945D51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68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F4A2-E153-4A32-B7BA-3462D9FA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Date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specifying numeric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7382D-DE24-4350-A66D-078B64A3D0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of the constructor for the Date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Date(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milliseconds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electionDay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Date(2020, 10, 3);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10 is November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grandOpening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Date(2021, 1, 16, 8);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1 is February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Date(2021, 3, 6, 18, 30);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3 is April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14A6-98C0-45C5-ADF4-7ED14CC0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0DEA-6F20-4A1F-9B19-BEF8A38A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886B3-1C7A-484B-92F9-76CE43FE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39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51F3-C666-41F1-AF73-CCEE3B4C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Date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copying another Date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1F36-1D19-427E-958C-3CB1D5DAC0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Date("8/8/2021");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You can then add a number of days to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A756-E5A1-41FC-9065-52A1D3E4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77D41-F510-4EAE-86E6-FF2AED41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B490-DC27-4ADF-B99D-3CCA9285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29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519F-9616-46AC-9CB9-66C0C044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when an invalid date is passed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Date Constructor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50790-3ECB-427A-83B5-5A433D3F8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leapDate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Date("2/29/2021");  // Invalid Date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strings that can lead to unexpected results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some browsers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electionDay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Date("11-3-2020");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// Invalid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electionDay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Date("11/3/20");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// 11/3/1920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whether an object is a Date object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electionDay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Date) { ...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701C-8D13-4A20-9416-62A7D114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C6EE7-8FE1-43A7-BD22-F641F9AF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31AC7-CB2F-440B-902E-49276FCA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3EF4-F56F-4E41-9D53-1C42285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formatting methods of a Date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6CC1-6EDB-4A56-B075-5B05CAAF3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toTimeString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formatting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birthday = new Date( 2001, 0, 7, 8, 25);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birthday.toString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// "Sun Jan 07 2001 08:25:00 GMT-0800"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birthday.toDateString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  // "Sun Jan 07 2001"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birthday.toTimeString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  // "08:25:00 GMT-0800"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76DB-AA52-4E8C-9B1B-A9CB73A9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F32F-188C-49CE-AFC9-9A882C73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31AC-967E-4EA7-8C85-E3B6EBBC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847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C2DB-C12A-4A07-ABCF-EBA5A6DA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get methods of a Date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AAAF-22B6-4EFD-816D-D8DC1D26F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getHours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getMinutes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getSeconds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getMilliseconds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0B7B-3172-48E6-867B-A738E700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AD8E-189C-4BCB-8570-F51D6CA7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CE12-EE1A-4ADE-84EE-D1725999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27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056C-0EC5-40BB-A32B-308792F7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set methods of a Date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A2AAD-B1F4-484B-A61E-57FAD5E12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setHours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hour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setMinutes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setSeconds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second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setMilliseconds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8EA9-E773-4A38-826D-21720E40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00D7-F9BF-4E5F-A972-E1CACCFF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CE07-4AD3-497A-B5BB-AAE83E29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43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9A91-2325-47DF-B1A3-44A12003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display the date in your own format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A7DD9-D067-4158-B679-56A281306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Date(2021, 3, 16, 18, 30);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April 16, 2021 6:30pm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departTime.getFullYear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1 since months start at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month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departTime.getMonth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day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departTime.getDate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year + "-";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pad month if 1 digit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"0") + "-";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pad day if 1 digit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"0");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final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"2021-04-16"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609C-BC6A-4640-8CF0-AA22A016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AE22-E4BC-435C-96EA-7311D622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B15F-CDB1-4E15-888E-83CED133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88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4CA2-A400-417B-817A-607FD6B9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days until the New Year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AF95-82D0-4077-906F-9329A973A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745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now = new Date();            // get current date and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Date(now);     // copy current date and time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newYear.setMonth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              // set month to January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newYear.setDate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             // set day to the 1st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newYear.setFullYear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newYear.getFullYear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+ 1 );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time in milliseconds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timeLeft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newYear.getTime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now.getTime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milliseconds in a day: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mins * secs * milliseconds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msInOneDay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24 * 60 * 60 * 1000;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convert milliseconds to days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daysLeft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timeLeft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msInOneDay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message = "There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daysLeft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+= "is one day";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+= "are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daysLeft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days";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+= " left until the New Year.";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If today is November 3, 2020, message is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"There are 59 days left until the New Year."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290B-0915-433C-AD3F-7F839278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0395-65E5-4194-9697-3271ACA2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E6288-97B9-443C-A96D-7F7A3F1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07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5E4A-0BAB-43E5-B1C1-DFB12B94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a due date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1A12E-6F6A-4472-B6EF-FE61D67F7D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dueDate.setDate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dueDate.getDate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+ 21 );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due date is 3 weeks later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8D87-6065-472C-A677-5F78C972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7142C-AD57-4330-892E-B27A401A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3AE7-7B56-4B4E-98A3-86B7747A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08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5180-F031-45DA-A52F-879455C6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find the end of the month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55A7D-ED52-4709-A74F-C221F2B42D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the month to next month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endOfMonth.setMonth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endOfMonth.getMonth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+ 1 );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the date to one day before the start of the month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endOfMonth.setDate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( 0 );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B563-9F41-4449-A960-35A34BA7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4061-FD75-4E61-BB1E-84A8F03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F27E-54D9-42AF-AE59-76DDAB0F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973F51-94EF-4D9E-97D5-89C4C258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properties of the Number object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CA203B-15F4-4FA5-95E0-796D76752C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029200" cy="3581400"/>
          </a:xfrm>
          <a:ln w="12700">
            <a:prstDash val="solid"/>
          </a:ln>
        </p:spPr>
        <p:txBody>
          <a:bodyPr/>
          <a:lstStyle/>
          <a:p>
            <a:pPr marL="3484563" marR="0" indent="-3484563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3309938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	Shortcut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Number.MAX_VALUE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Number.MIN_VALUE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Number.MAX_SAFE_INTEGER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Number.MIN_SAFE_INTEGER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84563" marR="0" indent="-3484563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Number.POSITIVE_INFINITY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Infinity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84563" marR="0" indent="-3484563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Number.NEGATIVE_INFINITY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-Infinity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Number.EPSILON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84563" marR="0" indent="-3484563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Number.NaN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0193-5A5E-4A6C-B5B8-BB112950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62E5-9DFB-4457-99B1-078536D2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EA0E-984F-437A-BB93-5702AF31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59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C4BE6C-2256-41D8-BE01-F686BC08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for the Count Down application</a:t>
            </a:r>
            <a:endParaRPr lang="en-US" dirty="0"/>
          </a:p>
        </p:txBody>
      </p:sp>
      <p:pic>
        <p:nvPicPr>
          <p:cNvPr id="9" name="Content Placeholder 8" descr="Refer to page 385 in textbook">
            <a:extLst>
              <a:ext uri="{FF2B5EF4-FFF2-40B4-BE49-F238E27FC236}">
                <a16:creationId xmlns:a16="http://schemas.microsoft.com/office/drawing/2014/main" id="{E9194724-6170-4280-8E0D-89423818C0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80467" y="1151940"/>
            <a:ext cx="6383065" cy="23532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C12E-0E4A-468C-847D-A9E42AC9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D182-8EB2-4A96-BA0C-B84468AD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749AB-7733-4C6F-9C4B-60D1EDB7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97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8CF1-3EE2-4868-A677-0361BD2F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Count Down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7283-FA50-46AE-BE0D-D8B5845B2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content="width=device-width, initial-scale=1"&gt;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&lt;title&gt;Count Down&lt;/title&gt;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="count_down.css"&gt;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&lt;h1&gt;Countdown To...&lt;/h1&gt;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for="event"&gt;Event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name="event" id="event"&gt;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for="date"&gt;Event Date:&lt;/label&gt;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name="date" id="date"&gt;&lt;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42E3-1ECF-462D-913A-A2DBE684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8884-0D2E-427F-8476-FC6C8A7A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2FBF-6867-4E41-85E8-13379DB3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04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FC16-05C9-430C-860C-2B00D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Count Down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745C-4583-43F9-B0CF-E74C8E7CF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203325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name="countdown"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id="countdown" value="Countdown!"&gt;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&lt;div&gt;&lt;label id="message"&gt;&lt;/label&gt;&lt;/div&gt;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="https://code.jquery.com/jquery-3.4.1.slim.min.js"&gt;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="count_down.js"&gt;&lt;/script&gt;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98C7-8D8E-409A-86CE-D25EF2F4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AE92-85F2-41FB-8A9F-A3153191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2B63-B9AE-4A23-98B5-035EA587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81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0CFF-A6F8-4E80-B718-F707E4A2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style rule for the label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B241C-A7BC-4A39-8A13-C874BBD85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#message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red;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01BB-B26D-4E8C-AE32-99FE5AD0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2944-4BF9-4E58-A24F-AFBEE01B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A908-B642-45AC-9231-8672ED13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11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40E3-EB79-47ED-BB0B-63FAE516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Count Down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BED65-F2D0-4D5E-A8BC-8D7CD9100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 document ).ready(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$("#countdown").click(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$("#event").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$("#date").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messageLbl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$("#message");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make sure user enters an event name and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messageLbl.text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both a name and a date."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make sure event date string has two slashes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eventDate.split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3) {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messageLbl.text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the date in MM/DD/YYYY format."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71F9-D902-4DB3-97DA-CF973C27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C34F-BEC6-4F15-B22F-14952C9C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AB0A-1EB9-455E-A5A5-49A0EC2E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40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053F-E065-4B0D-B367-1480EEC6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Count Down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48CB2-B1F8-4E67-AAB8-12AFE6A9E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857250" marR="0" indent="-85725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make sure event date string has a 4-digit year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year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- 4);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messageLbl.text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the date in MM/DD/YYYY format."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convert event date string to Date object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and check for validity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date = new Date(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(date == "Invalid Date")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messageLbl.text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the date in MM/DD/YYYY format."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97FA-F5E5-4441-8927-ABCFDF99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1E9A-49DD-4552-AEED-3C27544B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7FAF-2724-4C60-A761-F4B48621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27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B4F7-C9AA-40A7-8793-206949DC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Count Down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9C066-F75F-4699-9D34-2F4E250ADF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857250" marR="0" indent="-85725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capitalize each word of event name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words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eventName.split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words)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words[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].substring(0,1).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word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words[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].substring(1).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word.padEnd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formattedName.trimEnd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days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today = new Date();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msFromToday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date.getTime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msForOneDay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24 * 60 * 60 * 1000;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msFromToday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msForOneDay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40B1A-D009-4345-93BE-FF53C33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F036-8827-4CB6-8C1A-6DBC16A7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439FD-8675-4DA2-B5F2-1124315A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77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6C62-8F37-45C7-A2CE-8BB33245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Count Down app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EDC3-0B78-4B7D-A8A4-1B81B951E0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857250" marR="0" indent="-85725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create and display message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msg = "";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`Hooray! Today is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}! (${date})`;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`${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day(s) until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(${date})`;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`${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happened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daysToDate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day(s)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ago. (${date})`;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messageLbl.text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(msg);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$("#event").focus();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8682-2364-4FDB-BAB5-2D8D5395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74F3-00C8-4EF8-9C12-6EB71C61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F713-48C3-4D76-B80E-C02EC62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76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9114-26D4-4513-A586-C984D4B3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of the constructors of the Intl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A1AE-4D56-4B93-ACE1-C3E882B00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NumberFormat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DateTimeFormat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E759-E659-4A0B-9E6C-28A54690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38D78-36A3-49FE-A24B-C734601E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E103-8EB3-4037-9346-BD8B873F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78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4C9D-E394-44D8-9140-7F2FA99F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NumberFormat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5E1CF-AC75-4DB1-8E2F-9EE8156EB7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us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Intl.NumberFormat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-US"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de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Intl.NumberFormat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"de-DE"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result_1a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(1234567.89);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result_1a is 1,234,567.89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result_1b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(1234567.89);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result_1b is 1.234.567,89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0D5A-172B-49C7-8A5C-B5736D0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A6EC-63E3-47D5-BEAB-B33584E4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F962-56EB-4541-B02E-DF761A23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456F-AF7C-4BC2-A32B-53AAEAF7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static properties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Number object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AA9AF-87C8-444A-88C8-753B59E51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Testing for Infinity, -Infinity, and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result == Infinity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 "The result is greater than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Number.MAX_VALUE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 result == -Infinity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 "The result is less than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Number.MIN_VALUE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(result)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 "The result is not a number" 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 "The result is " + result 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Division by zero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 0 / 0 );      // displays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alert( 10 / 0 );      // displays Infinity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-1 / 0 );      // displays -Infinity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84A6-CA5F-44D4-9D63-972D99CD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52EC9-8ED1-4BBE-9E7D-1BF04F3D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17AD-4EAB-479B-AFA6-2AF6BAD6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584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DE7-D3C8-479B-9433-7D03C154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NumberFormat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 currency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F0207-22AC-43C4-8ACD-19DF5DDFC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us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Intl.NumberFormat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-US",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style:"currency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currency:"USD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Intl.NumberFormat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style:"currency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currency:"GBP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de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Intl.NumberFormat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"de-DE",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style:"currency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currency:"EUR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result_2a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(100200300.40);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result_2a is $100,200,300.40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result_2b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(100200300.40);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result_2b is £100,200,300.40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result_2c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(100200300.40);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result_2c is 100.200.300,40 €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43326-78FC-485D-8243-60F99E91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3CE4-74FB-4141-9552-1F271A1D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180E8-38AE-48E4-916F-94FD85AF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2137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CEED-9EE6-4AFD-B7FA-22B1F337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DateTimeFormat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 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ACAA4-0B6F-4E29-B064-B55C3D52F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dt = new Date("7/4/2021");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us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Intl.DateTimeFormat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-US"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de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Intl.DateTimeFormat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"de-DE"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result_3a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(dt); // result_3a is 7/4/2021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result_3b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(dt); // result_3b is 4.7.2021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23565-E600-4D95-B0AD-B16A4AE0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5AA75-6EE0-4F7C-9C3A-3528DC7E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1BFE-CC6E-40BD-8C21-420E8316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8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2827-D967-4360-8D82-1EA189C9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with more information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the Internationalization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C7B5B-4B99-4CEA-BD52-4965E161A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https://developer.mozilla.org/en-US/docs/Web/JavaScript/</a:t>
            </a:r>
            <a:b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Reference/</a:t>
            </a:r>
            <a:r>
              <a:rPr lang="en-US" sz="1600" b="1" u="sng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Global_Objects</a:t>
            </a:r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/Intl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F837-B42E-4A2A-A6B9-5FC70727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BEC86-3C3E-406B-8B4D-364DA2BF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465-59A9-4B52-8BB7-F22C6A48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2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E57-625D-49A4-9189-9C7DBCEC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static properties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Number object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91A9E-4704-4CDE-8F74-FC2A0B179B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Safe and unsafe integers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safe1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Number.MAX_SAFE_INTEGER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safe2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Number.MAX_SAFE_INTEGER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tooBig1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Number.MAX_SAFE_INTEGER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tooBig2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Number.MAX_SAFE_INTEGER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safe1 == safe2 );        // displays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tooBig1 == tooBig2 );    // displays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stored accurately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91E7-6F73-4F92-BFEB-F80C8A6D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49C0-9C17-455E-9F31-F35D311A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7851C-ECA9-4959-AFC1-CA4EA661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8106-3E60-4093-86FA-FD7AE3B4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 methods of a Number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18936-9BE9-41D1-9FEF-53E0DB57A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digits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54673-4FCE-4A5D-9F6F-F1F8FB60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D68A-3638-4E35-9AF3-B1BCA97E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F481-CF25-4A36-9531-4BBAC51C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9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2BDF-33EF-4187-91E2-F1274079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instance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Number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BC492-83E9-43D6-9029-B64455C4C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Using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subtotal = 19.99, rate = 0.075;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 = subtotal * rate;           // tax is 1.49925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);               // displays 1.50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Implicit use of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base 10 conversions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age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prompt("Please enter your age.")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"Your age is " + age 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899E-AD3B-4773-99C1-63FCE666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7245-0792-461A-9C32-DF2B78AA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2B3B-0BF5-4634-AC5D-9F64FD10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3150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57</TotalTime>
  <Words>7162</Words>
  <Application>Microsoft Office PowerPoint</Application>
  <PresentationFormat>On-screen Show (4:3)</PresentationFormat>
  <Paragraphs>923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Arial Narrow</vt:lpstr>
      <vt:lpstr>Courier New</vt:lpstr>
      <vt:lpstr>Times New Roman</vt:lpstr>
      <vt:lpstr>Master slides_with_titles_logo</vt:lpstr>
      <vt:lpstr>Chapter 12</vt:lpstr>
      <vt:lpstr>Objectives (part 1)</vt:lpstr>
      <vt:lpstr>Objectives (part 2)</vt:lpstr>
      <vt:lpstr>Objectives (part 3)</vt:lpstr>
      <vt:lpstr>Static properties of the Number object</vt:lpstr>
      <vt:lpstr>Examples of static properties  of the Number object (part 1)</vt:lpstr>
      <vt:lpstr>Examples of static properties  of the Number object (part 2)</vt:lpstr>
      <vt:lpstr>Instance methods of a Number object</vt:lpstr>
      <vt:lpstr>Examples of instance methods  of the Number object</vt:lpstr>
      <vt:lpstr>Static methods of a Number object</vt:lpstr>
      <vt:lpstr>Examples of static methods of a Number object (part 1)</vt:lpstr>
      <vt:lpstr>Examples of static methods of a Number object (part 2)</vt:lpstr>
      <vt:lpstr>One static property of the Math object</vt:lpstr>
      <vt:lpstr>Common static methods of the Math object</vt:lpstr>
      <vt:lpstr>Examples of common methods of the Math object (part 1)</vt:lpstr>
      <vt:lpstr>Examples of common methods of the Math object (part 2)</vt:lpstr>
      <vt:lpstr>How to use the exponentiation operator  instead of Math.pow()</vt:lpstr>
      <vt:lpstr>The random() method of the Math object</vt:lpstr>
      <vt:lpstr>A function that generates a random number</vt:lpstr>
      <vt:lpstr>The user interface for the PIG application</vt:lpstr>
      <vt:lpstr>The CSS for the PIG application</vt:lpstr>
      <vt:lpstr>The HTML for the PIG application (part 1)</vt:lpstr>
      <vt:lpstr>The HTML for the PIG application (part 2)</vt:lpstr>
      <vt:lpstr>The JavaScript for the PIG application (part 1)</vt:lpstr>
      <vt:lpstr>The JavaScript for the PIG application (part 2)</vt:lpstr>
      <vt:lpstr>The JavaScript for the PIG application (part 3)</vt:lpstr>
      <vt:lpstr>One property of a String object</vt:lpstr>
      <vt:lpstr>Methods of a String object</vt:lpstr>
      <vt:lpstr>Examples of methods of String objects (part 1)</vt:lpstr>
      <vt:lpstr>Examples of methods of String objects (part 2)</vt:lpstr>
      <vt:lpstr>More methods of a String object</vt:lpstr>
      <vt:lpstr>More examples of methods of String objects  (part 1)</vt:lpstr>
      <vt:lpstr>More examples of methods of String objects  (part 2)</vt:lpstr>
      <vt:lpstr>A String method that creates an array</vt:lpstr>
      <vt:lpstr>Two constants that are used  by the following examples</vt:lpstr>
      <vt:lpstr>How to split a string into an array of characters</vt:lpstr>
      <vt:lpstr>How it works if the string doesn’t contain  the separator</vt:lpstr>
      <vt:lpstr>Summary of how the Date constructor works</vt:lpstr>
      <vt:lpstr>How to create a Date object that represents  the current date and time</vt:lpstr>
      <vt:lpstr>How to create a Date object  by specifying numeric values</vt:lpstr>
      <vt:lpstr>How to create a Date object  by copying another Date object</vt:lpstr>
      <vt:lpstr>What happens when an invalid date is passed  to the Date Constructor</vt:lpstr>
      <vt:lpstr>The formatting methods of a Date object</vt:lpstr>
      <vt:lpstr>The get methods of a Date object</vt:lpstr>
      <vt:lpstr>The set methods of a Date object</vt:lpstr>
      <vt:lpstr>How to display the date in your own format</vt:lpstr>
      <vt:lpstr>How to calculate the days until the New Year</vt:lpstr>
      <vt:lpstr>How to calculate a due date</vt:lpstr>
      <vt:lpstr>How to find the end of the month</vt:lpstr>
      <vt:lpstr>The user interface for the Count Down application</vt:lpstr>
      <vt:lpstr>The HTML for the Count Down application (part 1)</vt:lpstr>
      <vt:lpstr>The HTML for the Count Down application (part 2)</vt:lpstr>
      <vt:lpstr>The CSS style rule for the label element</vt:lpstr>
      <vt:lpstr>The JavaScript for the Count Down app (part 1)</vt:lpstr>
      <vt:lpstr>The JavaScript for the Count Down app (part 2)</vt:lpstr>
      <vt:lpstr>The JavaScript for the Count Down app (part 3)</vt:lpstr>
      <vt:lpstr>The JavaScript for the Count Down app (part 4)</vt:lpstr>
      <vt:lpstr>Two of the constructors of the Intl object</vt:lpstr>
      <vt:lpstr>How to use NumberFormat objects  to format numbers</vt:lpstr>
      <vt:lpstr>How to use NumberFormat objects  to format currency</vt:lpstr>
      <vt:lpstr>How to use DateTimeFormat objects  to format dates</vt:lpstr>
      <vt:lpstr>A URL with more information  about the Internationalization API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</dc:title>
  <dc:creator>Bethany Cabrera</dc:creator>
  <cp:lastModifiedBy>Anne Boehm</cp:lastModifiedBy>
  <cp:revision>10</cp:revision>
  <cp:lastPrinted>2016-01-14T23:03:16Z</cp:lastPrinted>
  <dcterms:created xsi:type="dcterms:W3CDTF">2020-08-17T17:43:52Z</dcterms:created>
  <dcterms:modified xsi:type="dcterms:W3CDTF">2020-08-17T23:25:23Z</dcterms:modified>
</cp:coreProperties>
</file>