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6433" autoAdjust="0"/>
  </p:normalViewPr>
  <p:slideViewPr>
    <p:cSldViewPr>
      <p:cViewPr varScale="1">
        <p:scale>
          <a:sx n="95" d="100"/>
          <a:sy n="95" d="100"/>
        </p:scale>
        <p:origin x="20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29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3DA455D-7D7F-4ABE-AA1C-4695408135C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362200"/>
            <a:ext cx="7315200" cy="129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93ACC12-031C-4175-BAFE-ACB84F9CC9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0" y="3657600"/>
            <a:ext cx="7315200" cy="129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CD8F8348-AC22-4751-933F-6171D9E639C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8703" y="4953000"/>
            <a:ext cx="7315200" cy="1295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6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5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with browser objects, cookies, and web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638F-6CBC-407C-B724-BF81D4B9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737B-42EF-4BA6-8AD6-9A8285C9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the main element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index.html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B62C-8CAE-4DAF-946B-7BDDE688E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&lt;h1&gt;Welcome to our site!&lt;/h1&gt;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you're an old hand here, just click on Enter and go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on in!&lt;/p&gt;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&lt;p&gt;If you haven't been here before, though, check out our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Tutorial.&lt;/p&gt;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id="enter"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value="Enter"&gt;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id="tutorial"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value="Tutorial"&gt;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5E93-96B0-4EBE-8536-F2251136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011B-2AE7-483A-81EB-C5D6D28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C4AE-F85E-455D-8F4E-3D9CE78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5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374-AC66-465B-B90B-9153A5EF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the main element of the tutorial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02AC-00A4-459D-BD1F-C742A0EF9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tutorial1.html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&lt;h1&gt;Tutorial - page 1&lt;/h1&gt;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&lt;p&gt;Here's the first thing you need to know about our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site.&lt;/p&gt;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id="next"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value="Next"&gt;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tutorial2.html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&lt;h1&gt;Tutorial - page 2&lt;/h1&gt;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&lt;p&gt;Here's the second thing you need to know about our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site.&lt;/p&gt;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id="next"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value="Next"&gt;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tutorial3.html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&lt;h1&gt;Tutorial - page 3&lt;/h1&gt;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&lt;p&gt;Here's the third thing you need to know about our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site.&lt;/p&gt;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type="button"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id="next"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value="Finish"&gt;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7800-88FB-4333-91F4-FE00BF6E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6830-3D25-47A3-8905-4AFE2F65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ADBA-9E34-46E2-8099-C564F8C2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0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E07-A2D1-4652-B0BD-B57C684C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each HTML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92BE-D5F5-4A3F-A444-39DE09D4A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$("#enter").click( () =&gt;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= "main.html"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$("#tutorial").click(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= "tutorial1.html"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tutorial1.html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$("#next").click(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("tutorial2.html")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390BB-5197-403C-8581-453801A9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F279-942F-4354-B4A6-B290A00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7808-F1AA-41DF-AA03-C733BFAF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92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BF4A-DF31-4DD4-8ECC-D38B8C2C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each HTML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EC22-FC14-4D60-846C-2D7E8B653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tutorial2.html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("tutorial1.html")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$("#next").click(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("tutorial3.html")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tutorial3.html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("tutorial2.html")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$("#next").click( ()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("main.html")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9EE4-2BDB-40E7-92F6-24035390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61AC-F7E1-4CD0-B09E-DE52BC56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9D8D-FF02-4211-908F-FD85D149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8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570CD3-6690-4D28-8F51-A9BE09EE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usually gets a cookie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part of an HTTP response</a:t>
            </a:r>
            <a:endParaRPr lang="en-US" dirty="0"/>
          </a:p>
        </p:txBody>
      </p:sp>
      <p:pic>
        <p:nvPicPr>
          <p:cNvPr id="9" name="Content Placeholder 8" descr="Refer to 441 in textbook">
            <a:extLst>
              <a:ext uri="{FF2B5EF4-FFF2-40B4-BE49-F238E27FC236}">
                <a16:creationId xmlns:a16="http://schemas.microsoft.com/office/drawing/2014/main" id="{7012951F-F6BF-4CC2-B55C-A9EE7B892A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16546"/>
            <a:ext cx="6572058" cy="21886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92F3-CBC1-4175-A230-2B264575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169C-3388-46A2-8850-F1330C4E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9E5B-41CA-4542-B4AC-A05BC864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1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E1DECF-3490-4DF8-AB76-5119F75D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browser sends the cookie back to the server with each HTTP request</a:t>
            </a:r>
            <a:endParaRPr lang="en-US" dirty="0"/>
          </a:p>
        </p:txBody>
      </p:sp>
      <p:pic>
        <p:nvPicPr>
          <p:cNvPr id="11" name="Content Placeholder 10" descr="Refer to 441 in textbook">
            <a:extLst>
              <a:ext uri="{FF2B5EF4-FFF2-40B4-BE49-F238E27FC236}">
                <a16:creationId xmlns:a16="http://schemas.microsoft.com/office/drawing/2014/main" id="{781F1B2C-2188-41AF-BBD4-7BD854D61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1219200"/>
            <a:ext cx="6669602" cy="2316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839-4D0C-4617-814A-0EA247CA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FEEA-C288-4343-BA7F-A3D89F13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96C4-B9A5-42D5-9E79-DDC596A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0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2CD8D1-5313-42AA-8575-F7335252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a cookie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719D05-151F-4E9A-A3E2-321C2A2D65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6934200" cy="31242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4859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	Description</a:t>
            </a: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max-age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lifetime of the cookie in seconds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4859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path on the web server that can see the cookie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600"/>
              </a:spcAft>
              <a:tabLst>
                <a:tab pos="14859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domain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domain names that can see the cookie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0" marR="0" indent="-1485900">
              <a:spcBef>
                <a:spcPts val="600"/>
              </a:spcBef>
              <a:spcAft>
                <a:spcPts val="900"/>
              </a:spcAft>
              <a:tabLst>
                <a:tab pos="1485900" algn="l"/>
                <a:tab pos="2057400" algn="l"/>
                <a:tab pos="2057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secure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present, the cookie must be encrypted when it is transmitted, and it can only be transmitted when the browser and server are connected by HTTPS or another secure protocol.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1D411-0E00-4220-A8E4-102AF4690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343400"/>
            <a:ext cx="73914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examples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u="none" strike="noStrik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email=grace@yahoo.com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path=/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max-age=1814400; path=/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5837A-2A72-4EDB-B0F2-8FEAD0E9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5101-9490-4311-95E6-D63897F2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AD87-36DF-4313-B183-6B00A68F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1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5588-37D4-49C5-9F34-D90DB5A5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cookies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066-3A31-42F3-891A-B7D7EB9F2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 cookie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persistent cookie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EDF9-556A-479C-9ADE-37EB8AD8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F4BD-0445-4934-9F0A-A03AF568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F0B9-C126-4FDA-88F8-E50692D8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5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AC32-8B39-4F27-86BB-6136DD77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functions for working with cookies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F6E5-855E-4BAA-951C-49F1498D6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decodeURIComponent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1957-0000-4093-BCF7-AF79724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034B-2963-4ECE-8CE0-F8D0E92C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BC32-DC3E-4161-A879-B4C9D343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EF96-7B44-4F2E-9139-D1F059A7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session cookie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8EE6-0CAF-416A-97ED-730E1F9675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cookie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cookie = "tasks=";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encode and add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("Feed dog\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plants");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the path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 "; path=/";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store the cookie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40A8-048F-4F18-AD35-5923EBE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96C7-EAD0-4350-9E87-9671CB1F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CE39-CF92-4F00-89ED-67AE8719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8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8324-B1C2-4110-8A9C-DD882EBC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D88E-F18F-46AD-9B69-35B711184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properties and methods of the location and history objects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cookies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web storage in your applications.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Chrome’s developer tools to work with cookies and web storage.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and methods of the location object: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href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reload(), and replace().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properties and methods of the history object: length, back(), forward(), and go().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cookies.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5517-BA27-4A67-8583-B9F0836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2DFB-F7E7-4ECD-A9F3-D0316DF6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326A-288C-4ACE-AFA8-B1708254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16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1D19-6B68-46B0-85A6-D6C42B5F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persistent cookie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9B056-C13B-41DD-9C9B-1243713AA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create the cookie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cookie = "tasks=";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encode and add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("Feed dog\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nWater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plants");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the max-age attribute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 "; max-age=" + 21 * 24 * 60 * 60;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the path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 "; path=/";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store the cookie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1F23-4E1D-42B6-B5FF-0725967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D0BA-AA4E-483D-871F-9FC51F80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9C4F-A4FC-4370-B238-F59BA81F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0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EE2-40BA-43C5-9DAB-F4EE7596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multiple cookies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6A982-6710-46BA-870D-3846FE9CF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u="none" strike="noStrik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email=john@doe.com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path=/"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"username=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max-age=1814400; path=/"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u="none" strike="noStrik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email=grace@yahoo.com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path=/"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cookies that are added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email=grace@yahoo.com; username=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9A3D-E5F0-49B3-AAD9-B0601DA5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7C1A-CDAD-47CA-A0F1-D47AF8F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C5DA-B156-4E6E-86B1-CAE8B9B0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9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8AF4-DEB3-419E-A8FF-5C490B79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creates a session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persistent cookie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BCD6B-3C5A-4168-9C90-EA8CCC471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(name, value, days)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concatenate cookie name and encoded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cookie = name + "="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if there's a value for days, add max-age to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(days)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cookie += "; max-age=" + days * 24 * 60 * 60;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add the path and then store the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cookie += "; path=/";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persistent cookie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("tasks", "Water plants", 21);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9470-1D24-4C72-9EE4-98794749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8B47-5084-45ED-BC52-42F3810D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3D77-DBE6-4AE6-8FB6-AFA2F65D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BB48-3077-46FC-886A-47C1C21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cookies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729C-007F-4328-9E6D-4079FBEB1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ghopper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status=active; tasks=Water%20plants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gets a cookie by name (part 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cookies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the starting index of the cookie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followed by an equals sign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start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+ "=");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(start === -1) {    // no cookie with that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"";         // return empty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                // get cookie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adjust so the name and equals sign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aren't included in the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start = start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+ 1);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FA73-12D7-4E4D-8FDF-DB07C5F3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8C9E-25B4-4E65-87E3-78A1EA2E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AD88-AF58-4BF6-98D9-1626EA81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6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434B-5970-4EA3-B676-64250CEE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gets a cookie by name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148E-5B76-4AFC-9F38-49FF42D5A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777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1200150" algn="l"/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// get the index of the semi-colon at the 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of the cookie value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end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(";", start);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(end === -1) {        // last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use the start and end indexes to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the cookie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(start, end);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return the decoded cookie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decodeURIComponent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tasks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</a:t>
            </a:r>
            <a:b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tasks = "Water plants"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EDE2-91FA-4B17-9E60-5A4C90F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EFE1-9002-48C5-90DC-52DFFA60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3375-5D42-4EC3-8B28-67CF76DC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8711-26BE-4E2C-B69F-4565337B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cookie to delete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FF73-28D7-4B9F-8165-EBA476ABE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tasks=Feed dog; max-age=1814400; path=/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cookie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cookie = "tasks=";          // set the name and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 "; max-age=" + 0;     // set max-age to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 += "; path=/";           // set the path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cookie;       // delete the cookie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517E-25A8-45A4-B487-7143687E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CC1B-A0E8-4319-9427-C289A8CC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F271-FC5E-4D61-A729-E6F7AA46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30A-C859-4FDB-B047-B9D1466C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deleteCookie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deletes a cookie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F2496-FF9A-4BB3-806E-4EEEEE819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+ "=''; max-age=0; path=/";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cookie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deleteCookie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816E-CCAC-4D47-8351-E1D1A5BA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3B10-1C97-457A-AE0F-7A37555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FBBF-48C0-455B-AD5B-9072B93A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7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6A3DBF-CCD0-49AE-86EC-24EA97C5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application</a:t>
            </a:r>
            <a:endParaRPr lang="en-US" dirty="0"/>
          </a:p>
        </p:txBody>
      </p:sp>
      <p:pic>
        <p:nvPicPr>
          <p:cNvPr id="9" name="Content Placeholder 8" descr="Refer to 449 in textbook">
            <a:extLst>
              <a:ext uri="{FF2B5EF4-FFF2-40B4-BE49-F238E27FC236}">
                <a16:creationId xmlns:a16="http://schemas.microsoft.com/office/drawing/2014/main" id="{BAA10A9C-8E59-499D-9E37-DF14620F5A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957" y="1097124"/>
            <a:ext cx="6700085" cy="17984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F747-8768-4DD9-A8EF-544137B7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B2E9-B09C-422C-8959-4D91D5B0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499D-3C85-4B0B-AE7B-F7BC63A8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86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1485-8C57-41E8-BC15-5BB78006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Task List application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EFCB-2981-4AAD-B4CD-283365FE8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content="width=device-width, initial-scale=1"&gt;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&lt;title&gt;Task List&lt;/title&gt;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&lt;link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="task_list.css"&gt;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&lt;h1&gt;Task List&lt;/h1&gt;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id="tasks"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&lt;label for="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"&gt;Task List&lt;/label&gt;&lt;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rows="6" cols="50"&gt;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&lt;label for="task"&gt;Task&lt;/label&gt;&lt;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type="text" name="task"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id="task"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7736-B7B6-4640-BBEE-8EBC65F3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D5FD-A92A-4D80-9519-FA581FEA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CAF2-2D4B-4048-A1F8-950402C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9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B23F-146E-4E12-807C-82C88D6D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Task List application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10EC-9AE1-451F-B72E-1ECD71254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6075" marR="0">
              <a:spcBef>
                <a:spcPts val="0"/>
              </a:spcBef>
              <a:spcAft>
                <a:spcPts val="0"/>
              </a:spcAft>
              <a:tabLst>
                <a:tab pos="857250" algn="l"/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&lt;div&gt;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type="button"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value="Add Task"&gt;&lt;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&lt;input type="button" name="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value="Clear Tasks"&gt;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&lt;/main&gt;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&lt;script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="https://code.jquery.com/jquery-3.4.1.min.js"&gt;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&lt;script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="task_list.js"&gt;&lt;/script&gt;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633F4-FF04-4F8E-9938-DC68FE98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7F7E-48C0-49E1-AD9C-E2C4EB6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4F8E-1A63-432F-92E7-C6CBE205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29D-8DC1-4DF4-A884-1935BE2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EF62-CB36-4ED0-9ADA-ED6F6B6D34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session and persistent cookies.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web storage.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session storage and local storage.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E668-77C5-4F68-9A40-098CD1ED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7CA86-6B91-4FDA-B83A-DCBCFFB4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8A8D-E5DC-4E7D-95FC-E5C455C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80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E70-D1AC-4B62-810C-FC200030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div element with “tasks” as its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E243-A1F8-4CAD-8BE2-F755B0502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F110-EEDF-4E3E-A5D7-DC4A504E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1E6D-B887-4A87-B68B-C56D1F2C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A5F1-FAA5-4474-984A-348D87BB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71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C1F1-263B-4C11-82AF-647D530A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DC44-E60C-4409-8017-58A3C27A8F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(name, value, days)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cookie = name + "="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(days)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cookie += "; max-age=" + days * 24 * 60 * 60;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cookie += "; path=/";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cookie;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cookies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start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 + "=");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(start ===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start = start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end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cookies.indexOf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(";", start);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(end === -1)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end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cookies.substring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(start, end);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decodeURIComponent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cookieValue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AECD-91C6-4DA1-B7AD-B3891C2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810E-818A-4A9F-A2DE-F5EFE0A5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28CB-2FEC-499B-9A5D-BD3055E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6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1151-CBC2-4CCD-A3BB-CCA022C8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6A25-3E09-478A-A188-99AA38A68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name + "=''; max-age=0; path=/";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textbox = $("#task");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(task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alert("Please enter a task.");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tasks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tasks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tasks.concat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(task, "\n");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setCookie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("tasks", tasks, 21)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6BE9-9F1F-4408-AD34-58AED3C0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354D-80D2-454C-9BF2-22ED7B1A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6D1F-A435-489B-BF3B-2B3A84FE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94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23AD-A5E6-4DA8-90AE-1696340E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8C0F4-5AA3-4776-9A23-A506B6CDA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391400" cy="4876800"/>
          </a:xfrm>
        </p:spPr>
        <p:txBody>
          <a:bodyPr/>
          <a:lstStyle/>
          <a:p>
            <a:pPr marL="800100" marR="0" indent="-45402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deleteCookie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tasks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getCookieByName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("tasks")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920B-83CC-44A4-9AD3-1BF0632F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E981-8D32-42B0-A23A-3FBBE3C2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4604-9B58-4057-9670-7B69778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6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EC1A-7FBC-4251-BB66-89000B88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working with local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DE5A0-C4FD-472F-A1D5-6C3FB997A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saves the data in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localStorage.setItem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gets the data in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localStorage.getItem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removes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removes all items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1C6B-3F89-4F3D-B4F1-2D990D19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FB7E-D44A-475A-97CF-946470B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DBBF-C391-47A3-8379-BE0557B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76D2-C9B7-44B6-AE7E-9E176E03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working with session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DA5F-384C-4274-A68E-09A49155A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saves the data in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sessionStorage.setItem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gets the data in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sessionStorage.getItem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removes the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sessionStorage.removeItem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removes all items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sessionStorage.clear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8F390-5716-408E-A484-AFA36A7C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FF39-08A2-40F5-96C1-D13DFD84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48E1-7828-4E2A-8E7D-114CA7A7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9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D9D-2952-465B-B896-DC36F45A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shortcut syntax for getting or saving an item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89E4-AE30-476D-8C26-7F0556E86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or get the data in the local storage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save or get the data in the session storage item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</a:t>
            </a:r>
            <a:r>
              <a:rPr lang="en-US" sz="1600" b="1" i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FAF4-FC7B-49EB-BBD5-100D3154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138D-717F-4CC8-9227-679449A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C73C-976E-4AF2-AF47-3FDA778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53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04C-5431-450E-AC1E-4681F8AA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that uses local and session storage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hit counters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A90F-4798-40CE-915C-563E13E1D6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console.log("Hits for this browser: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"Hits for this session: 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sessionStorage.hits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6BA2-4322-4680-91C2-E914680D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5F16-4254-445B-B769-693C1AF2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67E9-36B8-4579-BEB4-2C5D17E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49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C1A2-3F70-4B34-A76A-4AA40D17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console message that shows the current values of both hits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29DB-5DD9-4BD2-AADC-EEB45C0A7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Hits for this browser: 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Hits for this session: 2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A232-7B91-4A26-A21C-D99D9FED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21F-E068-4A5C-A74F-0B4CB331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6170-3912-416B-BBEA-6F8D1339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3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7670-CC3B-4C5A-BA7E-F8490658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web 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3045-7764-4E7C-B6AF-447F35A1E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storage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key/value pair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storage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session storage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581F-D1B1-4F5F-B2B0-44E5645F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2536-6743-43CA-AA6F-D7486B21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1AEB-8CD3-4B93-A1FD-9C99803B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116A-6884-4EDC-B426-D7618CCD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URL with search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AFDF-B196-47D5-B3B0-902F555E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http://www.murach.com:8181/javascript/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location.html?first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G&amp;last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Hopper#result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2CB1-C64D-4B2D-A3F2-18A0E3CF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883F-6540-4F4B-9EDA-62B8CE0A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4691-E92D-4674-9C79-A9FFC821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4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ADB67-D022-4629-BFC1-1882DA26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Task List application with web storage</a:t>
            </a:r>
            <a:endParaRPr lang="en-US" dirty="0"/>
          </a:p>
        </p:txBody>
      </p:sp>
      <p:pic>
        <p:nvPicPr>
          <p:cNvPr id="9" name="Content Placeholder 8" descr="Refer to 455 in textbook">
            <a:extLst>
              <a:ext uri="{FF2B5EF4-FFF2-40B4-BE49-F238E27FC236}">
                <a16:creationId xmlns:a16="http://schemas.microsoft.com/office/drawing/2014/main" id="{8808C916-8DF8-41B6-A522-6231FA9652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295" y="1066800"/>
            <a:ext cx="6657409" cy="17618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7861-7CC9-4228-8D83-C03215C8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B5F3-813E-4D94-AED1-613DEFF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4D16-4D19-43E6-8A86-356F130C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48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FB13-E6E9-41F9-B3CC-F767AE77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application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web storage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97E65-5962-4190-ABA5-A93F22EC4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$(document).ready(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add_task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textbox = $("#task");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 task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(task === "")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alert("Please enter a task.");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let tasks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""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tasks.concat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(task, "\n");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textbox.focus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6FC7-821F-4B2B-892D-0D2E9D69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DD93-9509-4C13-B532-7F7E7C85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6E9B-6F86-4129-BE14-76FB0CA2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51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EFA9-A998-42EC-A871-33F81981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JavaScript for the Task List application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web storage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8B12-3F18-45B3-A7FB-B288923D6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857250" marR="0" indent="-51117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").click( ()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localStorage.removeItem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myTasks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$("#task").focus();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tasks on initial load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localStorage.myTasks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$("#task").focus();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0B3C-A8E2-4A85-85D5-CC2AF31B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23E9-337F-4DF0-AC54-F6C0905E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1997-B142-43AD-9DE1-285361E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38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045A77-46D1-472A-90E0-97E168C8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cookies for an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Application panel</a:t>
            </a:r>
            <a:endParaRPr lang="en-US" dirty="0"/>
          </a:p>
        </p:txBody>
      </p:sp>
      <p:pic>
        <p:nvPicPr>
          <p:cNvPr id="11" name="Content Placeholder 10" descr="Refer to 457 in textbook">
            <a:extLst>
              <a:ext uri="{FF2B5EF4-FFF2-40B4-BE49-F238E27FC236}">
                <a16:creationId xmlns:a16="http://schemas.microsoft.com/office/drawing/2014/main" id="{87D15F9E-0A90-4528-9BDD-5CCF393AFD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7274" y="1286130"/>
            <a:ext cx="6803726" cy="14570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6286-28FF-4FD1-B977-8799C8E8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B5E-5866-41EE-A142-217AC803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202B-379A-4353-B6A9-34C56B64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7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234EA4-8FDC-4ABC-A32C-2384CC5F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local storage items for an application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Application panel</a:t>
            </a:r>
            <a:endParaRPr lang="en-US" dirty="0"/>
          </a:p>
        </p:txBody>
      </p:sp>
      <p:pic>
        <p:nvPicPr>
          <p:cNvPr id="9" name="Content Placeholder 8" descr="Refer to 457 in textbook">
            <a:extLst>
              <a:ext uri="{FF2B5EF4-FFF2-40B4-BE49-F238E27FC236}">
                <a16:creationId xmlns:a16="http://schemas.microsoft.com/office/drawing/2014/main" id="{06CA366D-3C17-4693-9BB8-AFAFD8AC71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9467" y="1273923"/>
            <a:ext cx="6791533" cy="16216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EEE8-4C77-40CE-ADDA-A4170C80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3AE4-4A78-4B08-8E88-E1A0F77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9A65-98BA-41D1-ACCE-336721BF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8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0C86-4A6C-46FB-B5DB-BBA9E8D6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cookies and stored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33AC-3D14-45B8-BD19-9B6F2CF39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F12 to open the developer tools.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Application tab at the top of the tools window, and then look for the Storage section in the pane on the left-hand side.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an appropriate storage type such as Cookies, Local Storage, or Session Storage.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appropriate URL to display the stored values in a grid. For cookie storage, you may want to filter the cookies by entering the name of the cookie you want to view.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4B7E-E98C-4441-9276-6B709F45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A7B4-F5E9-4F6C-A451-D1D6F3F0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3A78-D886-48B9-B4B7-EC207AD1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52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029A-57D4-4884-9B2E-1123184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or edit cookies or stored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EC43-4E5D-46F0-A982-2840F6880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delete an item, right-click the item and select Delete.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edit an item, right-click the item and select Edit Value. Then, edit the text for the value.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apply the edit or deletion to the application, make sure to refresh the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0A24-67AC-4964-A283-7C2532D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2FBD-B190-4222-ACDF-8643E755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C6E7-D04A-4347-A170-DFBA074E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222A37-A242-49EF-8526-B711EF59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the location object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86A81C-5A0B-4469-8528-25D82AF02D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043065"/>
            <a:ext cx="3962400" cy="3150569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255713" algn="l"/>
                <a:tab pos="2057400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Value in the URL above</a:t>
            </a: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 URL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protocol	http: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hostname	www.murach.com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port	8181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host	www.murach.com:8181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path	/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javascript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/location.html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search	?first=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G&amp;last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=Hopper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5713" marR="0" indent="-125571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hash	#result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144D4D-9A50-486A-AC7F-2B4D32B86B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218266"/>
            <a:ext cx="7391400" cy="149673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location object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06AE57-8CD7-4EA7-9017-9AB5C7C66F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3000" y="4698616"/>
            <a:ext cx="5715000" cy="1321184"/>
          </a:xfrm>
          <a:ln w="12700"/>
        </p:spPr>
        <p:txBody>
          <a:bodyPr/>
          <a:lstStyle/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1597025" algn="l"/>
              </a:tabLst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597025" marR="0" indent="-159702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reload(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force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Reloads the current webpage.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97025" marR="0" indent="-1597025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replace(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url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Loads a new page in the browser and replaces the current page in the history list.</a:t>
            </a:r>
            <a:endParaRPr lang="en-US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5AAF-2923-4BCE-85EB-EC809CF2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JavaScript &amp; jQuery (4th 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901-52BF-4052-8F89-27FA1005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0819-3699-4441-8D27-86ED2AA0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1941-7118-4306-BD3B-D944D6A8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load a new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412F-981E-44C7-86BD-90C08B9A49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location.href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"https://www.murach.com";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= "https://www.murach.com";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reload a web page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reloads the current page from the cache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reloads the current page from the server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load a new page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overwrite the current history page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("https://www.murach.com");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B264-0A7A-4631-BCC0-9B9CCC0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3418-5E4A-415A-AA01-33BB51B2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DA75-4395-4993-A539-35C2356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3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6E69BB-C5D1-44BF-88C0-79B80ADD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property of the history object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81C72D-1C89-49A7-8F78-564409710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89365"/>
            <a:ext cx="6781800" cy="815635"/>
          </a:xfrm>
          <a:ln w="12700"/>
        </p:spPr>
        <p:txBody>
          <a:bodyPr/>
          <a:lstStyle/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1481138" algn="l"/>
                <a:tab pos="2057400" algn="l"/>
                <a:tab pos="914400" algn="l"/>
                <a:tab pos="18288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1481138" algn="l"/>
                <a:tab pos="2057400" algn="l"/>
                <a:tab pos="91440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URLs in the history object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D31956-DFB5-4039-AE65-C23C0B2A9E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57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the history object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B63F9F-6238-4BE3-B26F-55293AEA2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6781800" cy="2819400"/>
          </a:xfrm>
          <a:ln w="12700"/>
        </p:spPr>
        <p:txBody>
          <a:bodyPr/>
          <a:lstStyle/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1944688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457200" algn="l"/>
                <a:tab pos="1944688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back()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Goes back one step in the URL history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forward()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Goes forward one step in the URL history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go(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Goes forward or back the specified number of steps in the URL history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go(</a:t>
            </a:r>
            <a:r>
              <a:rPr lang="en-US" sz="16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substring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Goes to the most recent URL in the history that contains the substring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749A-5AB2-4B96-A0A3-452103A7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3639-0FE7-4444-A3C3-B0195A36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73F0-8A63-41CB-BD72-DD550209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BC62-824E-4727-A082-C022EF68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back()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87C5-8776-4124-BA92-46E347FE0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history.back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forward()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history.forward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go() method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forward two URLs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history.go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back three URLs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history.go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the most recent URL that contains "google"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history.go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("google");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A1524-420D-4041-B398-36FAEE98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F0D0-C9F9-41C7-9468-6C1BF80C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41C7-4DC7-42E4-9F7A-106B5728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8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8583D3-0C50-40DC-BDFD-2500B8F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pages of the Tutorial application</a:t>
            </a:r>
          </a:p>
        </p:txBody>
      </p:sp>
      <p:pic>
        <p:nvPicPr>
          <p:cNvPr id="16" name="Content Placeholder 15" descr="Refer to 437 in textbook">
            <a:extLst>
              <a:ext uri="{FF2B5EF4-FFF2-40B4-BE49-F238E27FC236}">
                <a16:creationId xmlns:a16="http://schemas.microsoft.com/office/drawing/2014/main" id="{1C2EC559-9D7D-46AB-BA80-D5E6CC84A3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5506486" cy="1447800"/>
          </a:xfrm>
          <a:prstGeom prst="rect">
            <a:avLst/>
          </a:prstGeom>
        </p:spPr>
      </p:pic>
      <p:pic>
        <p:nvPicPr>
          <p:cNvPr id="17" name="Content Placeholder 16" descr="Refer to 437 in textbook">
            <a:extLst>
              <a:ext uri="{FF2B5EF4-FFF2-40B4-BE49-F238E27FC236}">
                <a16:creationId xmlns:a16="http://schemas.microsoft.com/office/drawing/2014/main" id="{04C359DB-043E-4ECA-B379-DF09045F0A4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541814" y="2404770"/>
            <a:ext cx="5468586" cy="1176630"/>
          </a:xfrm>
          <a:prstGeom prst="rect">
            <a:avLst/>
          </a:prstGeom>
        </p:spPr>
      </p:pic>
      <p:pic>
        <p:nvPicPr>
          <p:cNvPr id="18" name="Content Placeholder 17" descr="Refer to 437 in textbook">
            <a:extLst>
              <a:ext uri="{FF2B5EF4-FFF2-40B4-BE49-F238E27FC236}">
                <a16:creationId xmlns:a16="http://schemas.microsoft.com/office/drawing/2014/main" id="{3D74606C-560F-406C-B63D-43688AE732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1803938" y="3471570"/>
            <a:ext cx="5511262" cy="1176630"/>
          </a:xfrm>
          <a:prstGeom prst="rect">
            <a:avLst/>
          </a:prstGeom>
        </p:spPr>
      </p:pic>
      <p:pic>
        <p:nvPicPr>
          <p:cNvPr id="19" name="Content Placeholder 18" descr="Refer to 437 in textbook">
            <a:extLst>
              <a:ext uri="{FF2B5EF4-FFF2-40B4-BE49-F238E27FC236}">
                <a16:creationId xmlns:a16="http://schemas.microsoft.com/office/drawing/2014/main" id="{0A3C9A02-BC3E-48BF-BD70-B2CF9BBA140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5"/>
          <a:stretch>
            <a:fillRect/>
          </a:stretch>
        </p:blipFill>
        <p:spPr>
          <a:xfrm>
            <a:off x="2075214" y="4538370"/>
            <a:ext cx="5468586" cy="11766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2FCA-78FC-46CB-A605-33D21A2F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&amp; jQuery (4th Ed)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BF93-4C47-40A6-954E-8F701C66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3328-9210-4D75-BAEE-B2A190C3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33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88</TotalTime>
  <Words>4243</Words>
  <Application>Microsoft Office PowerPoint</Application>
  <PresentationFormat>On-screen Show (4:3)</PresentationFormat>
  <Paragraphs>618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Objectives (part 1)</vt:lpstr>
      <vt:lpstr>Objectives (part 2)</vt:lpstr>
      <vt:lpstr>A URL with search parameters</vt:lpstr>
      <vt:lpstr>Properties of the location object</vt:lpstr>
      <vt:lpstr>How to load a new web page</vt:lpstr>
      <vt:lpstr>One property of the history object</vt:lpstr>
      <vt:lpstr>How to use the back() method</vt:lpstr>
      <vt:lpstr>The four pages of the Tutorial application</vt:lpstr>
      <vt:lpstr>The HTML in the main element  of the index.html file</vt:lpstr>
      <vt:lpstr>The HTML in the main element of the tutorial files</vt:lpstr>
      <vt:lpstr>The JavaScript for each HTML file (part 1)</vt:lpstr>
      <vt:lpstr>The JavaScript for each HTML file (part 2)</vt:lpstr>
      <vt:lpstr>A browser usually gets a cookie  as part of an HTTP response</vt:lpstr>
      <vt:lpstr>A browser sends the cookie back to the server with each HTTP request</vt:lpstr>
      <vt:lpstr>Attributes of a cookie</vt:lpstr>
      <vt:lpstr>Terms related to cookies</vt:lpstr>
      <vt:lpstr>Two functions for working with cookies</vt:lpstr>
      <vt:lpstr>How to create a session cookie</vt:lpstr>
      <vt:lpstr>How to create a persistent cookie</vt:lpstr>
      <vt:lpstr>How to add multiple cookies  to the document.cookie object</vt:lpstr>
      <vt:lpstr>A setCookie() function that creates a session  or persistent cookie</vt:lpstr>
      <vt:lpstr>Three cookies in the document.cookie object</vt:lpstr>
      <vt:lpstr>A getCookieByName() function that gets a cookie by name (part 2)</vt:lpstr>
      <vt:lpstr>The cookie to delete</vt:lpstr>
      <vt:lpstr>A deleteCookie() function that deletes a cookie</vt:lpstr>
      <vt:lpstr>The Task List application</vt:lpstr>
      <vt:lpstr>The HTML for the Task List application (part 1)</vt:lpstr>
      <vt:lpstr>The HTML for the Task List application (part 2)</vt:lpstr>
      <vt:lpstr>The CSS for the div element with “tasks” as its id</vt:lpstr>
      <vt:lpstr>The JavaScript for the Task List app (part 1)</vt:lpstr>
      <vt:lpstr>The JavaScript for the Task List app (part 2)</vt:lpstr>
      <vt:lpstr>The JavaScript for the Task List app (part 3)</vt:lpstr>
      <vt:lpstr>The syntax for working with local storage</vt:lpstr>
      <vt:lpstr>The syntax for working with session storage</vt:lpstr>
      <vt:lpstr>The shortcut syntax for getting or saving an item</vt:lpstr>
      <vt:lpstr>JavaScript that uses local and session storage  for hit counters</vt:lpstr>
      <vt:lpstr>A console message that shows the current values of both hits items</vt:lpstr>
      <vt:lpstr>Terms related to web storage</vt:lpstr>
      <vt:lpstr>The Task List application with web storage</vt:lpstr>
      <vt:lpstr>The JavaScript for the Task List application with web storage (part 1)</vt:lpstr>
      <vt:lpstr>The JavaScript for the Task List application with web storage (part 2)</vt:lpstr>
      <vt:lpstr>The cookies for an application  in the Application panel</vt:lpstr>
      <vt:lpstr>The local storage items for an application  in the Application panel</vt:lpstr>
      <vt:lpstr>How to view cookies and stored items</vt:lpstr>
      <vt:lpstr>How to delete or edit cookies or stored items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13</cp:revision>
  <cp:lastPrinted>2016-01-14T23:03:16Z</cp:lastPrinted>
  <dcterms:created xsi:type="dcterms:W3CDTF">2020-08-17T21:26:27Z</dcterms:created>
  <dcterms:modified xsi:type="dcterms:W3CDTF">2020-08-17T23:50:14Z</dcterms:modified>
</cp:coreProperties>
</file>