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6" autoAdjust="0"/>
    <p:restoredTop sz="86433" autoAdjust="0"/>
  </p:normalViewPr>
  <p:slideViewPr>
    <p:cSldViewPr>
      <p:cViewPr varScale="1">
        <p:scale>
          <a:sx n="95" d="100"/>
          <a:sy n="95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functions, closures,</a:t>
            </a:r>
            <a:br>
              <a:rPr lang="en-US" dirty="0"/>
            </a:br>
            <a:r>
              <a:rPr lang="en-US" dirty="0"/>
              <a:t>and modules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15C0-492C-43E4-8C05-482EB20B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90FC-EB9B-4BDC-8CFA-A27E203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with two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have default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2F77E-39FC-46C7-B790-2D5A83B16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(num, places = 2, type = "round")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(type == "floor")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 * (10 ** places) ) 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(10 ** places);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(type == "ceil")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 * (10 ** places) ) / (10 ** places);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 * (10 ** places) ) 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(10 ** places);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num1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(5.22873);                // num1 is 5.23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(5.22873, 4);             // num2 is 5.2287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num3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(5.22873, 4, "ceil");     // num3 is 5.2288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num4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(5.22873, "floor");       // num4 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num5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toPlaces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(5.22873, undefined, "floor");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// num5 is 5.22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434E-30CD-4FCF-8052-66D7DAE8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32AE-1A58-4E04-895C-F46B70C3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82C7-2824-4983-82B8-3470E66F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4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DFF4-8CD4-49FC-B8A8-AEE6057F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with a rest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7359-7DFB-45A5-B2CC-1F0ED3C468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...subtotals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tax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subtotal of subtotals)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tax +=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9529-8912-4F36-98B6-AC2B5BD2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85BD-7B1C-4799-88CE-F036FEF2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57F0-F2CA-4803-B267-637AB0E5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7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2FC-215D-4578-A99B-0FA8944C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the arrow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41B16-7C86-445C-A38A-F362A9FB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list of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(0.074, 100);                 // tax1 is 7.40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(0.074, 100, 200);            // tax2 is 22.20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(0.074, 100, 200, 400, 500);  // tax3 is 88.80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single spread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taxRateAndAmounts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[0.074, 100, 200, 400, 500];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tax4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taxRateAndAmounts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// tax4 is 88.80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multiple spread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rateAndAmounts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[0.074, 100];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[200, 400];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tax5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rateAndAmounts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500);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tax5 is 88.80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3020-B400-487C-B05B-CDF806B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18C3-8B7F-468F-B6F9-BAA5318F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9633B-B9E5-468D-929D-AC7A021D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3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F007-7515-4DEA-8BC5-56E9DAC5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regular function that uses the arguments property (not recommended)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E81A-0FBA-4565-AEF4-FDCBFC3FD6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calculateTaxAll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arguments[0];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tax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subtotal = arguments[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tax +=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CB09-ACA0-465A-82C8-7B5A96E5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00A7-BBD6-484B-9F1E-9145F239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5D6A-44DC-4A8F-9761-020492C4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4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2692FE-1007-404C-93B1-46D1B288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of the </a:t>
            </a:r>
            <a:r>
              <a:rPr lang="en-US" sz="2400" b="1" i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 in a regular function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DA044-A68A-4328-9473-600DA4AF54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143000"/>
            <a:ext cx="7086600" cy="2362200"/>
          </a:xfrm>
          <a:ln w="12700"/>
        </p:spPr>
        <p:txBody>
          <a:bodyPr/>
          <a:lstStyle/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function is called	Value of the </a:t>
            </a:r>
            <a:r>
              <a:rPr lang="en-US" sz="20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  <a:tab pos="3087688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 function call	Undefined in strict mode. Otherwise, the window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method of an object	The object that contains the function.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6100" marR="0" indent="-3086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3087688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an event handler	The object that raised the event such as a button that was clicked.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24E7-C80A-4BA4-8F8B-B53CE82D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FB08-93CD-4167-BEEE-119E061B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531F-DBAA-4E48-A82E-8D27241B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3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42E5A-81DD-40CE-9491-CD4427AA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a function for specifying the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i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6B6C7C-DBC4-441E-BF04-0EB335ABE6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1295400"/>
            <a:ext cx="7162800" cy="3886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3313113" algn="l"/>
                <a:tab pos="3657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call(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thisArg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arg1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]...)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Calls a function, sets the value of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function, and passes zero or more values to the function.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apply(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thisArg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argArray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Calls a function, sets the value of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the function, and passes an array of values to the function.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314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bind(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thisArg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arg1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]...)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Binds the value of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a function. Then, the value of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can’t be changed later.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7BD6-5C13-4BE2-8AE1-84F2D59C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7555-0F33-4318-A8DA-41114563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6AAE-507C-4727-9E12-CEA8CC20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4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071F-3673-4C23-BBB8-71375EA3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call()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“borrow” a method from the Array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57C6-17B9-4C03-ACCC-F6DFBFE2E3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displayArguments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display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Array.prototype.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join.call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(arguments, " 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console.log(display);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displayArguments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("Michael", "R", "Murach");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"Michael R Murach"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3741-9C75-4AC0-9A91-EB6555D8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D077-D5C8-4210-8A1F-768BBC0D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FF53-DE93-454E-AD61-E13079B7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5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BF1C-ACE9-4BB4-B329-54CD3A40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apply() method to pass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0AC68-116F-4D64-B6BA-3DE2F1038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scores = [89,78,99,92,87];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(null, scores);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99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E9F6-9F17-4DBE-AD0F-6F1745FF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25D-56E8-4F9B-A09C-27BB408E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C145-4F85-44CC-AE5A-CC723B75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2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1F57-9883-4B0A-BD9D-CEB7B615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756A8-AB45-4357-8B0E-A701E0916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(invoke) a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declaration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arrow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arrow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parameter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spread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013F-B701-409E-AAA4-C0F40533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84C7-4BE3-4CA7-A5A0-F09B8C35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45BF-6A11-4A99-9AF5-0571583E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9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8BFC08-0A19-4C87-9939-95F99CD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Scores application</a:t>
            </a:r>
            <a:endParaRPr lang="en-US" dirty="0"/>
          </a:p>
        </p:txBody>
      </p:sp>
      <p:pic>
        <p:nvPicPr>
          <p:cNvPr id="9" name="Content Placeholder 8" descr="Refer to page 575 in textbook">
            <a:extLst>
              <a:ext uri="{FF2B5EF4-FFF2-40B4-BE49-F238E27FC236}">
                <a16:creationId xmlns:a16="http://schemas.microsoft.com/office/drawing/2014/main" id="{CDA11B00-16A6-412A-8711-521120DAEF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23143" y="1130556"/>
            <a:ext cx="6297714" cy="29080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7189-5BD6-4922-AC22-77AAF9A2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FFCD-4743-45D3-81C4-D2ED20CE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73D3-A23E-4C5A-850C-1895F167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0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E152-C10C-4EEB-9F55-BA9BAC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8A62-3E29-429C-98AC-76CDCE0374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default parameters and rest parameters in your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closures, IIFEs, the module pattern, and ES modules in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default parameters work.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rest operator and the spread operator.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keyword works in arrow functions when compared to function expressions and function declarations.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scope chain works in JavaScript.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creation and use of closures, including how to use closures to create private state.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B34B-1676-483C-8074-1AAC88AD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4D6AC-6CA6-4BDB-8AA6-8789E2AB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9D490-6C5F-4503-A8CE-F4901207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40B1-0465-42C7-9E4F-A402B39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Test Scores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923A0-4EB8-41CC-A973-3B0F0C0DF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&lt;h1&gt;My Test Scores&lt;/h1&gt;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&lt;label&gt;Average score:&lt;/label&gt;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id="avg"&gt;&lt;/label&gt;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&lt;label&gt;High score:&lt;/label&gt;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id="high"&gt;&lt;/label&gt;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&lt;label&gt;Low score:&lt;/label&gt;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id="low"&gt;&lt;/label&gt;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&lt;label&gt;Last 3 scores:&lt;/label&gt;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id="last"&gt;&lt;/label&gt;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6892-5F36-4027-BCE9-0557FD17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2A28-B180-44EB-AE2F-31EFDD8D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BBAA-B9EB-478B-9026-ABEC7FB1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9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9EAE-44D7-434B-8333-580780F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Test Scores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1C2B-5506-4080-B7C5-85EAB2178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58838" marR="0" indent="-51276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&lt;label&gt;All scores:&lt;/label&gt;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&lt;span id="all"&gt;&lt;/span&gt;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for="score"&gt;Enter new score:&lt;/label&gt;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id="score"&gt;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value="Add Score"&gt;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Test Scores application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58B4-F3DC-463D-A217-DE834DCB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67E1-B61D-4A90-973F-901A8E48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B943-67E2-487F-A53B-E3BF2B2C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60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5593-C57C-45E8-BEEE-F8D2368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800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9BB2-004A-4CA8-97C4-C6655BCC6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score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 || score &lt; 1 || score &gt;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getAverage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arr.reduce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(tot,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tot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total/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getLast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 = 3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copy = [...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copy.reverse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copy.slice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num);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2D3A-BEAB-4C37-AE5E-AB735D57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8172-72C0-4711-95B4-4F807F67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79BB-72F3-438B-B553-8EFD7F25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0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6332-7B3F-40AA-BA7F-DF783F6B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800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B0343-0581-4EA6-9393-311F01358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scores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score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($("#score").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$(this)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.next().text(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"Score must be between 1 and 100.");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$(this)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.next().text("");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add to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3786-DF3F-4102-9B30-1B72623C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5F43-73B8-408F-AF3C-7C9A92C3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C58DF-4A76-462E-8B42-2E5B40FE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37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C0CA-3BF9-4403-8A8E-D0A98A2E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800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1374-F183-4F52-BA25-915BA07E0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// update calculations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$("#high").text(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...scores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$("#low").text(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...scores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$("#last").text(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getLast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(scores).join(", 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$("#avg").text(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getAverage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(scores).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$("#all").text(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text box ready for next entry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$("#score").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$("#score").focus();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initial load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$("#score").focus();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9D369-F357-4B6C-ADE2-5FE87123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A20C-5423-4DAD-BDA6-718FB92C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BEC6-E50D-449B-B441-360197DB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6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3E6C-B243-4982-8A10-2143A0A4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illustrates a closure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F397E-F165-49F2-AB9E-0E31D81AD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createClickCounter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 // outer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count = 0;                  // local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   // inner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console.log(evt.currentTarget.id +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 count is " + count);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createClickCounter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createClickCounter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43B9-CD7E-4D61-9288-D49B9C0D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AC26-BD55-4140-A0DE-349B0702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C0FC-F3DC-40AA-8EB8-6B65CC27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7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05139-DC71-411C-A871-61693A8E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panel after clicking the two buttons several times</a:t>
            </a:r>
            <a:endParaRPr lang="en-US" dirty="0"/>
          </a:p>
        </p:txBody>
      </p:sp>
      <p:pic>
        <p:nvPicPr>
          <p:cNvPr id="9" name="Content Placeholder 8" descr="Refer to page 579 in textbook">
            <a:extLst>
              <a:ext uri="{FF2B5EF4-FFF2-40B4-BE49-F238E27FC236}">
                <a16:creationId xmlns:a16="http://schemas.microsoft.com/office/drawing/2014/main" id="{212187E4-FEB4-454B-8820-759FC9F5E6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800" y="1295400"/>
            <a:ext cx="2883658" cy="16399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00D4-738A-45AD-8BE6-8308C4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793E-F841-4566-95F4-37914108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1B108-9BEF-48CE-8256-E9CFD87F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89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14EE-3F01-4AFF-AA93-FD94B864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creates a closure with private state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1FC5-0B40-46CD-81C3-B493EB23A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private variables and constants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timer 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play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speed = 2000;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nodes = { image: null, caption: null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cache: [], counter: 0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private functions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{              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 public object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 { ... },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public method #1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caption) { ... },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public method #2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 ... }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public method #3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D20E-65A2-423A-B2B7-34C17A7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44EC-E7B4-4591-BFD0-C62530E8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69D0-CAD8-41AE-84E8-28C26D89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97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D872-D681-49D8-9C8E-D1FC96AD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uses the slide show object returned by the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6D0F-719C-46F0-8600-FB929CB5D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the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 a public method from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FF00-D8C8-4B32-B5A7-1C3E6873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0156-97EB-4B66-B351-ACB32665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51FE-2ACF-4488-B63B-05F9856C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7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E3AB-8407-41B5-88EE-08BF3C06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that accesses the current object and the event target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50228-825D-4796-9F95-3340D4897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item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rate: 0.075,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calc(subtotal)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(subtotal + (subtotal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displayFullPrice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console.log(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`Full price for ${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evt.currentTarget.id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${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98E6-1F43-4A3E-BB73-BE997D04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76A4-1153-4410-99C8-7B5B2ABA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DE0D-9FE5-4CFB-8F00-5F7BF41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8165-B714-459D-826B-E908209E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BEBE-E6A4-4751-9D9A-59701A1FC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creation and use of IIFEs, including how to use an IIFE to create private state for an object literal.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module pattern.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creation and use of namespaces.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ES modules.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4F5D-A2F0-4FFE-B29B-598F5713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3555-4426-4C86-80CA-49B402D9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A6E8-2E25-42D0-82B3-C4220B94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9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E539-B4AB-4943-A2BE-7BBE59FB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regular function that performs the same task (not recommended)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4C9CE-B9CF-4716-AB20-6994BF78C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item =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rate: 0.075,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calc(subtotal)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(subtotal + (subtotal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displayFullPrice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 = this;    // store the current object as 'me'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function()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console.log(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'this' accesses current event target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`Full price for ${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${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me.calc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23B9-C898-49E3-BDAA-A6B4CE16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23CC-A0E4-433D-9A3D-61BF51A1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B326-816E-42FB-9A7D-1C829AE4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37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6A28-997F-44A7-B152-BF908733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attaches the inner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an event handler for a button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CFFB-E7A0-4766-8F88-9B2402209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$("#camera").click(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item.displayFullPrice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(125));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that’s displayed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click the button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price for camera = 134.38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CC9B-C797-4378-BC3D-C7BC366A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BA4F-24A7-47F1-83BE-BDDFE7F8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EF07-6625-4317-B969-14F7087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07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981-5692-4767-9A31-82248F36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closures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0F72D-5724-4082-AEF6-F6F24BD10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 chain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scope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 of scope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closure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 state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E6AE-107E-4CB3-AF91-38FE2B8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93F8-030B-4246-9201-3B126565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762D-218F-4668-AF95-D2EDEA64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4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34A5D8-E674-47CE-A6E3-29527EE9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Slide Show application in the browser</a:t>
            </a:r>
            <a:endParaRPr lang="en-US" dirty="0"/>
          </a:p>
        </p:txBody>
      </p:sp>
      <p:pic>
        <p:nvPicPr>
          <p:cNvPr id="9" name="Content Placeholder 8" descr="Refer to page 585 in textbook">
            <a:extLst>
              <a:ext uri="{FF2B5EF4-FFF2-40B4-BE49-F238E27FC236}">
                <a16:creationId xmlns:a16="http://schemas.microsoft.com/office/drawing/2014/main" id="{3C64282D-66E0-4A5C-B02C-A748F0EE04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2224" y="1139562"/>
            <a:ext cx="5169856" cy="44992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A71C-64ED-4CAC-9E2E-DA9F56C7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0F72-B2E2-426F-BFA2-4C6370FC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F7C5-D543-4543-B495-C9EA2936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37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3502-4C50-4B6A-8613-A81DAF79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Slide Show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DC80F-7E69-4DE5-9E9F-24D8477F7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Slide Show&lt;/h1&gt;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id="image"&gt;&lt;/p&gt;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id="caption"&gt;&lt;/h2&gt;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play_pause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value="Pause"&gt;&lt;/p&gt;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8A4F-2FF8-46F9-A0EE-D4737FC4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1F0B-4DA4-4D8E-9AC3-8F773AA0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1012-F52D-478C-BA68-03E2323C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9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223C-68DA-4F6E-B42D-9CC79D77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lib_slide_show.js file for the Slide Show app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A648-05CB-4EEA-9363-8996B8CD0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variables and 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timer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play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speed = 2000;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nodes = { image: null, caption: null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cache: [], counter: 0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++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img.cache.length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image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img.cache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nodes.image.attr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nodes.image.attr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("alt",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nodes.caption.text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B2F5-BB91-44D5-8DEF-B6CF1A1B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0C043-261A-40D1-944C-CFE6BD45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5CA6-6A24-4BC8-A502-C89DAC16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63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D96-BD1F-4983-A241-73887EBB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lib_slide_show.js file for the Slide Show app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C6D7-1805-4065-A5F4-AD200742D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858838" marR="0" indent="-51276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public methods that access private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(let slide of slides)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"images/"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img.cache.push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this;  // object for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caption)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if(image &amp;&amp; caption)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image;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nodes.caption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caption;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timer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speed);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this;  // object for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5F74-CF52-47B4-BEB2-5B139CD7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7616-4C66-4BC2-97B8-B36397F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B160-C2A9-4A2B-A895-53F79251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52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F2E4-4401-4477-B568-C8CB1862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lib_slide_show.js file for the Slide Show app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ED0B-37E2-4A5F-A5D8-71101038B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1316038" marR="0" indent="-96996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(play)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call method from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const button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(play) ? "Resume" : "Pause";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play = !play;    // toggle play flag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80B5-AE44-490C-B1DF-9299ADCD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1749-AF1C-416F-9C9C-DE7C868B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0DC5-6398-4F0A-8FA0-C10E39D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42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1565-3C20-4666-9D36-73689002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slide_show.js file for the Slide Show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F2C1-D3D9-4B19-8F52-2A3B977E9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the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slides = 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:"release.jpg",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title:"Catch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Release"},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:"deer.jpg",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title:"Deer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Play"},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:"hero.jpg",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title:"The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Big One!"},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:"bison.jpg",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title:"Roaming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Bison"}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play_pause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slideShow.getToggleHandler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($("#image"), $("#caption"));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0379-331F-457D-9CA3-06033844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389B-732F-4375-A396-48EE6B9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070D-13C4-40AA-8780-C6E80E2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9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74F4D6-851E-4D6C-8DF8-3F44949A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for the Slide Show app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Watch pane of the Chrome developer tools</a:t>
            </a:r>
            <a:endParaRPr lang="en-US" dirty="0"/>
          </a:p>
        </p:txBody>
      </p:sp>
      <p:pic>
        <p:nvPicPr>
          <p:cNvPr id="9" name="Content Placeholder 8" descr="Refer to page 589 in textbook">
            <a:extLst>
              <a:ext uri="{FF2B5EF4-FFF2-40B4-BE49-F238E27FC236}">
                <a16:creationId xmlns:a16="http://schemas.microsoft.com/office/drawing/2014/main" id="{3A5CCC73-5AFD-4A41-ACAD-26A50E4E4D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800" y="1295400"/>
            <a:ext cx="6029467" cy="15729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27A6E-8D13-4EEB-9024-2006EE87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002D-0ED3-428E-8C35-8FD2D0DF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4A1B-99AF-4DCC-80A6-CC41DDBA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FEA8-FA99-47A6-B007-A4C74A49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declaration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B69AD-691B-4BD3-ABD4-2E480EF0D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run when the function is executed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$(selector)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1F37-CB91-498A-861E-E343F8A1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50C1-CFB0-4FDC-AA76-BBFD7F44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A8B0-CC89-4F0B-8BFA-68694E12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46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6EA7-CBBE-46F3-8E7C-1C2AC709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expression that is defined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then invoked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4A536-DB74-41A3-8ABC-33E982B9F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 // define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console.log("Hello");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 // invoke function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immediately invoked function expression (IIFE)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function() {             // define and invoke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console.log("Hello");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immediately invoked arrow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                 // define and invoke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console.log("Hello");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CC24-6F66-4080-8CA7-D3A13CCD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F771-9783-49A1-A3A0-4B48C56C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5C6C0-D868-4552-A878-B63595F8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90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F125-FC7B-48D2-AFCE-A3B6AB0B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code the parentheses of an IIFE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D168D-CF53-4C2B-9523-D428397F7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 ("Hello");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(function() 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 ("Hello");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E48A-B7F5-418B-ADED-825342DC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6A80-F769-4E02-9D60-446265C3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BFAD-AB46-41B5-8AA3-BD84B5DE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45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E6C-1F48-40E7-B993-71FD4276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IIFE…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8CC88-1565-4625-90BF-6D5B2AC74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 keep variables, constants, and functions out of global scope.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 prevent name conflicts.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used to create private state for an object.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779A-FE7E-4C68-9683-829508DD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13979-AD5D-46F2-85B3-2FF0B6C1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4EBA-5FBC-4E86-BB10-F1DE2A13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12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3315-E237-49D9-987E-DB049026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IIFE that prevents name conflicts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49C88-D3FB-4C46-BDEE-6AB49EC21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 = 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message = "Thanks!";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console.log(result); // displays "Thanks!"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"Have a great weekend!";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no name conflict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console.log(message); // displays "Have a great weekend!"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8581-7272-4B97-88D5-044973CC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999F-C606-40FA-8929-8D582583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1BD2-8FEF-4367-9BAD-31AA6543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13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F81DB7-B2C0-4B67-B7A5-EC415931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pros and cons of object literals vs closures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FAA910-42C1-40F8-81DA-91FFA34E21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429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7675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Pros and cons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literal	Pros: The library creates the object so the programmer can use it.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1717675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Cons: All of the object’s properties and methods are public.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1717675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Closure	Cons: The programmer must call a function to create an object before being able to use it.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7675" marR="0" indent="-1717675">
              <a:spcBef>
                <a:spcPts val="600"/>
              </a:spcBef>
              <a:spcAft>
                <a:spcPts val="900"/>
              </a:spcAft>
              <a:tabLst>
                <a:tab pos="1717675" algn="l"/>
                <a:tab pos="2057400" algn="l"/>
                <a:tab pos="205740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Pros: The objects created by calling the function can have private state.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D533-6D14-409F-A4B1-8020769D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8057E-9D68-4A6B-AB59-E85C5B3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9234-A874-47F2-843A-F71C61D7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84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84C9-AECA-4EEA-9F00-891F1693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pattern that creates an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private state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AE37F-BAC1-46AA-ABCE-7022CF994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variables and 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timer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play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speed = 2000;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nodes = { image: null, caption: null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cache: [], counter: 0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public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 { ...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caption) { ...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Invoke the IIFE to create the object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E2BE-0873-4442-9641-ECB6E3B4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6A06-BCD5-4639-B929-F0D52DB8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DDB8-33DE-45AB-AEFE-9B954EC7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43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74E3-B0E2-4E4A-A8D2-B3E63FC6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use a namespace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0E4B-BC34-44F1-802F-C80B92506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object literal that’s used as a namespace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ensure you don’t overwrite an existing namespace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{};    // must use var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myapp.slideShow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 // Invoke the IIFE to create the object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slideshow object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myapp.slideShow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8022-23DC-46D9-B6F7-08EE225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3951-6469-449A-B762-F3328363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85F9-2DC9-4E8F-9212-8BD2223F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72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224A-91D2-4980-BDB6-3D316C89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the module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85E6-49C4-406B-9595-DE4202F5DD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 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immediately invoked function expression (IIFE)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singleton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namespace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1B4F-CFB2-4976-B66E-B91B75A7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8BE0-9826-4682-A6EE-514AEDCA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D14F-CB84-4056-9471-8FF8FBD0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05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57E3-7ACF-46CC-AADB-AD50EFCC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file that exports three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09B5C-0345-4278-A500-F645ABA200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variables and 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timer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play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speed = 2000;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nodes = { image: null, caption: null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cache: [], counter: 0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(slides) =&gt; { ...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(image, caption) =&gt; { ... };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export the three functions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7322C-B5EB-46EC-A838-9A4A9390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6EA8-ED84-418C-B988-479D89C9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6931-48DB-47BC-BDAD-65023163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86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FCE0-618D-4FB0-8336-FA547E7C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that imports and uses two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D380-2720-4FC3-A1B2-E4FD50A7B3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'./lib_slide_show.js';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load the images and start the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($("#image"), $("#caption"));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speed = 200;       // Error: speed is not defined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// Error: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defined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40D4-A538-4627-BB2F-BB9B4B17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D645-1827-4F3C-9506-4567F4B8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3D57-4E4F-4A55-B80E-A8F1CE9C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5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470A-5716-4065-9518-7993BCB7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CEA89-49D7-4921-9725-70722F084D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run when the function is executed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 = function(selector)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13B8-544C-421D-8C1D-8B413FE7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231A6-6B07-4D45-94A4-D8E8C358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86FB-8439-4CCB-93C9-E367071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96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5D2F-EF65-4FAB-A390-AFBFCF7E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 elements that declare the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9383-C3AC-460C-9459-76DB4B9B2C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="lib_slide_show.js"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="slide_show.js"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element that declares inline JavaScript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="lib_slide_show.js"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'./lib_slide_show.js';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load the images and start the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($("#image"), $("#caption"));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67AB-ABDE-41B7-9D9C-944AEBF1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CB6B-6E16-4EA4-89AC-1CECED4D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613C-5D13-4D64-90CF-C17319A1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88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4CBC-6BE1-42EC-B10F-41A92FEE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10AA9-D04E-4A58-A6E8-1935FDB07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be run from a server.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If you try to run a module from the file system, JavaScript throws errors due to module security requirements.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strict mode automatically.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a result, you don’t need to code the “use strict” declaration at the top of a module.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the defer attribute of the script element automatically.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a result, there’s no need to code this attribute when loading a module.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only executed once.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That’s true even if it has been referenced by multiple script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imported into the scope of a single script.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other words, it isn’t imported into global scope. As a result, you can only access imported items in the script they are imported into.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1EB-DE4D-4144-B331-D22686FE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B728-24C5-4F00-9990-44776ED4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BFC1-0343-43E5-9339-2FDED97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1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E0C2-98D4-40B8-9C28-B93BA542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rename imports and exports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55D1-BA9E-41B4-AB4E-F6913BDDCC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renames two imported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from './lib_slide_show.js';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renames three exported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BDBD-1539-4435-9942-2F2DCCB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BFA1-D320-4F9D-A1DB-3B9CAD2B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6120-EA1F-4391-A707-AAE6D4AE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25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339-99D9-4469-BBDF-4E47C931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use a module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86DE-89A7-4B96-ADBA-B513529AA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* as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'./lib_slide_show.js';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slides = [...];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slideShow.load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slideShow.start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$("#image"), $("#caption"));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CEA7-83B9-4A86-81EC-1B82B6A8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8A67-E198-4364-8400-B6888403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379A-3DB1-46CD-A3DE-ECBBE12A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30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76CA-6A36-4492-AC05-24BDC7B3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imports and exports with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D7C7-0E9D-4906-B881-C00A814AD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exports two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 Trip, Trips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Trip {...}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Trips {...}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imports two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 Trip, Trips } from './lib_trips.js';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trips = new Trips();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trip = new Trip("Seattle", 100, 3.5);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the two files that use the classes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modules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="lib_trips.js" type="module"&gt;&lt;/script&gt;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="trips.js" type="module"&gt;&lt;/script&gt;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219F-C5D3-4AB4-9EDD-F63F01BC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D892-178A-4A3A-BB0D-5B59595A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CC82-BD95-40F8-8DFF-C6FD389F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68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8698-0620-447B-9F77-51C9EEE5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Slide Show 2.0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64953-331C-4BEC-A313-F8610C53F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&lt;h1&gt;Fishing Slide Show&lt;/h1&gt;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id="image"&gt;&lt;/p&gt;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 id="caption"&gt;&lt;/h2&gt;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play_pause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value="Pause"&gt;&lt;/p&gt;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="lib_slide_show.js"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="slide_show.js"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EE1E-CA52-46EC-B996-48F0F694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91C0-64B3-48BC-A19A-8258B7F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D46-1663-4040-8AA7-18957DC9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98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7EE2-F011-4CC9-82A0-83D3CC7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lib_slide_show.js file for the Slide Show 2.0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CF8D-D82A-4E76-99ED-AF6EC84AF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private variables and 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timer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play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speed = 2000;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nodes = { image: null, caption: null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cache: [], counter: 0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private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++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img.cache.length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image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img.cache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nodes.image.attr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nodes.image.attr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("alt",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nodes.caption.text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90FF-DE5E-4716-8E82-132E419E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B43D-868C-4784-AE74-2A38156D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B27F-3DEE-4A9A-9E04-16F02322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38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0B52-2284-4C01-886B-4EBBE200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lib_slide_show.js file for the Slide Show 2.0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9A37-9952-45CF-90CB-F02AD7692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public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(slides) =&gt;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slide of slides)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"images/"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img.cache.push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(image, caption) =&gt;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if(image &amp;&amp; caption)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image;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nodes.caption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caption;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timer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speed);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FCB7-38F0-4F59-9197-96AE0D2F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0E31-0CBC-42C1-B6B9-83101563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5B27-8751-4AD2-9B3C-4654516B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897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1B9F-29D7-45C9-A2FC-1707753E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lib_slide_show.js file for the Slide Show 2.0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4749-3553-4507-87E0-4AC15FBD4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(play)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button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(play) ? "Resume" : "Pause";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play = !play;    // toggle play flag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12FA-7155-45D5-87A4-4A489B99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C89ED-3885-437F-963C-51CD587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C282-21CF-4248-899D-593798B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652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6606-EBC5-4B6B-9C2C-8A9444EE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slide_show.js file for the Slide Show 2.0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46009-47A2-41EA-A2B5-A5E1EA349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* as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'./lib_slide_show.js';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define the slides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slides = 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:"release.jpg",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title:"Catch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Release"},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:"deer.jpg",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title:"Deer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Play"},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:"hero.jpg",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title:"The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Big One!"},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:"bison.jpg",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title:"Roaming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Bison"}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attach the event handler for the Play/Pause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play_pause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slideShow.getToggleHandler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load the images and start the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slideShow.loadImages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slideShow.startSlideShow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$("#image"), $("#caption"));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485D-2426-4A21-8E5A-B98462DA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6B50-AE26-47B4-9F5B-A4BBDCF1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4EF2-5666-4CC4-A194-1114422A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8856-0CBF-444F-A2F0-CF395E2C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29217-EC24-4EB3-9C61-4ECD36A4E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full syntax</a:t>
            </a:r>
          </a:p>
          <a:p>
            <a:pPr marL="347345" marR="0" algn="just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run when the function is executed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of the full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(selector)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abbreviated syntax for one parameter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one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of the abbreviated 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$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A11D-576C-4EFD-A381-3FC9F4EF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8D460-BF6C-47BB-B17F-D6963824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DA59-988F-4353-ADF0-110C776A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019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3947C2-C548-446F-B816-F218062C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for the Slide Show 2.0 app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Watch pane of the Chrome developer tools</a:t>
            </a:r>
            <a:endParaRPr lang="en-US" dirty="0"/>
          </a:p>
        </p:txBody>
      </p:sp>
      <p:pic>
        <p:nvPicPr>
          <p:cNvPr id="9" name="Content Placeholder 8" descr="Refer to page 603 in textbook">
            <a:extLst>
              <a:ext uri="{FF2B5EF4-FFF2-40B4-BE49-F238E27FC236}">
                <a16:creationId xmlns:a16="http://schemas.microsoft.com/office/drawing/2014/main" id="{C73411E7-8639-474A-9B80-91ECF77417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800" y="1295400"/>
            <a:ext cx="5749026" cy="13534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91F7-5531-43BF-AD5B-2A400283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A99D-48DB-4DCB-9D2C-3281EEAE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431-191A-4337-8984-DC502654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7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FB59-98A7-44D7-B784-553B53F1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these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6EBB-ACF6-4382-9ECB-776469EAB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email1 =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$("#email_1").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FF7A-190A-4A51-BF94-8FC01EF2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543D9-18A5-4736-95DC-C0F243B1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75CA-BF33-4DEC-92F1-BD29541E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4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00CE-F63D-4CCA-997E-E86E4EBA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with a default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1522-3CE6-47C9-BA95-6B69B371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(subtotal,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0.074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tax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tax1 is 7.40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0.087);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tax2 is 8.70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tax3 is 0.00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tax4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(100, undefined);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tax4 is 7.40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6113-0AE7-4963-A434-69040083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FC14-163C-43AC-BE35-87210115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BC01-9459-4FDD-B760-C787D380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7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C60C-82A3-4193-896F-E399162A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arrow function with a single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default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3967-46D6-418A-91DE-9141A23D72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places = 15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(10 ** places) ) 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(10 ** places);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pi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// pi is 3.141592653589793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pi2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(4);         // pi2 is 3.1416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2512-4984-4384-A14E-DEEF0F5C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7095-8ABA-4B7F-840B-FF94A6B2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D68C-528E-4BE0-AA4A-1AA31046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4408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113</TotalTime>
  <Words>6213</Words>
  <Application>Microsoft Office PowerPoint</Application>
  <PresentationFormat>On-screen Show (4:3)</PresentationFormat>
  <Paragraphs>904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17</vt:lpstr>
      <vt:lpstr>Objectives (part 1)</vt:lpstr>
      <vt:lpstr>Objectives (part 2)</vt:lpstr>
      <vt:lpstr>A function declaration</vt:lpstr>
      <vt:lpstr>A function expression</vt:lpstr>
      <vt:lpstr>An arrow function </vt:lpstr>
      <vt:lpstr>How to call these functions</vt:lpstr>
      <vt:lpstr>A function with a default parameter</vt:lpstr>
      <vt:lpstr>An arrow function with a single parameter  and a default value</vt:lpstr>
      <vt:lpstr>A function with two parameters  that have default values</vt:lpstr>
      <vt:lpstr>An arrow function with a rest parameter</vt:lpstr>
      <vt:lpstr>How to call the arrow function</vt:lpstr>
      <vt:lpstr>A regular function that uses the arguments property (not recommended)</vt:lpstr>
      <vt:lpstr>The value of the this keyword in a regular function</vt:lpstr>
      <vt:lpstr>Methods of a function for specifying the value  of this</vt:lpstr>
      <vt:lpstr>How to use the call() method  to “borrow” a method from the Array object</vt:lpstr>
      <vt:lpstr>How to use the apply() method to pass an array  to the Math.max() method</vt:lpstr>
      <vt:lpstr>Terms related to functions</vt:lpstr>
      <vt:lpstr>The Test Scores application</vt:lpstr>
      <vt:lpstr>The HTML for the Test Scores application (part 1)</vt:lpstr>
      <vt:lpstr>The HTML for the Test Scores application (part 2)</vt:lpstr>
      <vt:lpstr>The JavaScript for the Test Scores app (part 1)</vt:lpstr>
      <vt:lpstr>The JavaScript for the Test Scores app (part 2)</vt:lpstr>
      <vt:lpstr>The JavaScript for the Test Scores app (part 3)</vt:lpstr>
      <vt:lpstr>An example that illustrates a closure</vt:lpstr>
      <vt:lpstr>The Console panel after clicking the two buttons several times</vt:lpstr>
      <vt:lpstr>A function that creates a closure with private state</vt:lpstr>
      <vt:lpstr>Code that creates and uses the slide show object returned by the function</vt:lpstr>
      <vt:lpstr>An arrow function that accesses the current object and the event target</vt:lpstr>
      <vt:lpstr>A regular function that performs the same task (not recommended)</vt:lpstr>
      <vt:lpstr>Code that attaches the inner function  as an event handler for a button</vt:lpstr>
      <vt:lpstr>Terms related to closures</vt:lpstr>
      <vt:lpstr>The Slide Show application in the browser</vt:lpstr>
      <vt:lpstr>The HTML for the Slide Show application</vt:lpstr>
      <vt:lpstr>The lib_slide_show.js file for the Slide Show app  (part 1)</vt:lpstr>
      <vt:lpstr>The lib_slide_show.js file for the Slide Show app  (part 2)</vt:lpstr>
      <vt:lpstr>The lib_slide_show.js file for the Slide Show app  (part 3)</vt:lpstr>
      <vt:lpstr>The slide_show.js file for the Slide Show app</vt:lpstr>
      <vt:lpstr>The slideShow object for the Slide Show app in the Watch pane of the Chrome developer tools</vt:lpstr>
      <vt:lpstr>A function expression that is defined  and then invoked</vt:lpstr>
      <vt:lpstr>Two ways to code the parentheses of an IIFE</vt:lpstr>
      <vt:lpstr>An IIFE…</vt:lpstr>
      <vt:lpstr>An IIFE that prevents name conflicts</vt:lpstr>
      <vt:lpstr>The pros and cons of object literals vs closures</vt:lpstr>
      <vt:lpstr>A module pattern that creates an object  with private state</vt:lpstr>
      <vt:lpstr>How to create and use a namespace</vt:lpstr>
      <vt:lpstr>Terms related to the module pattern</vt:lpstr>
      <vt:lpstr>A module file that exports three functions</vt:lpstr>
      <vt:lpstr>A module that imports and uses two functions</vt:lpstr>
      <vt:lpstr>Script elements that declare the modules</vt:lpstr>
      <vt:lpstr>A module…</vt:lpstr>
      <vt:lpstr>How to rename imports and exports</vt:lpstr>
      <vt:lpstr>How to create and use a module object</vt:lpstr>
      <vt:lpstr>How to use imports and exports with classes</vt:lpstr>
      <vt:lpstr>The HTML for the Slide Show 2.0 application</vt:lpstr>
      <vt:lpstr>The lib_slide_show.js file for the Slide Show 2.0 application (part 1)</vt:lpstr>
      <vt:lpstr>The lib_slide_show.js file for the Slide Show 2.0 application (part 2)</vt:lpstr>
      <vt:lpstr>The lib_slide_show.js file for the Slide Show 2.0 application (part 3)</vt:lpstr>
      <vt:lpstr>The slide_show.js file for the Slide Show 2.0 app</vt:lpstr>
      <vt:lpstr>The slideShow object for the Slide Show 2.0 app in the Watch pane of the Chrome developer tools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43</cp:revision>
  <cp:lastPrinted>2016-01-14T23:03:16Z</cp:lastPrinted>
  <dcterms:created xsi:type="dcterms:W3CDTF">2020-08-18T20:17:55Z</dcterms:created>
  <dcterms:modified xsi:type="dcterms:W3CDTF">2020-08-18T23:41:41Z</dcterms:modified>
</cp:coreProperties>
</file>