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24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5" autoAdjust="0"/>
    <p:restoredTop sz="86433" autoAdjust="0"/>
  </p:normalViewPr>
  <p:slideViewPr>
    <p:cSldViewPr>
      <p:cViewPr varScale="1">
        <p:scale>
          <a:sx n="95" d="100"/>
          <a:sy n="95" d="100"/>
        </p:scale>
        <p:origin x="20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95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D392DE0-E33F-4AEE-80F0-4939D827F6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724400"/>
            <a:ext cx="7391400" cy="1295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17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asa.gov/planetary/apod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Ajax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CB07-B3B6-401F-885C-AB963BE3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70C8-967B-49DF-92B4-60BEE267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7876-E7CA-4BC5-909A-8F7BB2E729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":[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name":"Agnes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title":"Vice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President of Accounting",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bio":"With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 14 years of public accounting... 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name":"Wilbur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title":"Founder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CEO",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bio":"While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Wilbur is the founder and CEO ... 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2EB0-E795-4DAA-B36D-6505F9DD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1F8D-2F06-4B5B-8CAC-78A64ECD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1DCF-E814-46E1-B197-C32D4EF5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2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725A-5C8E-462A-A87B-E37D1D0D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data formats for Ajax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DF37-D973-457F-9BBB-4B8E9A939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 (Extensible Markup Language)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 (JavaScript Object Notation)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8AB0-F29E-4EF0-8E55-E014C82A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9E13-27D6-40B0-9FB4-870619FD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967B-9D9C-43F0-8603-24B41092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E22843-435D-4429-AC0E-6D276C2C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JSON Placeholder web service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CF5FCB-EED9-457D-96F8-C0F7A4EE3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https://jsonplaceholder.typicode.com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fake data that’s available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this web service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A5BD0D-A18F-4443-9592-4A92572C1B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2330068"/>
            <a:ext cx="6324600" cy="3613532"/>
          </a:xfrm>
          <a:ln w="12700"/>
        </p:spPr>
        <p:txBody>
          <a:bodyPr/>
          <a:lstStyle/>
          <a:p>
            <a:pPr marL="800100" marR="0" indent="-800100">
              <a:spcBef>
                <a:spcPts val="600"/>
              </a:spcBef>
              <a:spcAft>
                <a:spcPts val="300"/>
              </a:spcAft>
              <a:tabLst>
                <a:tab pos="1487488" algn="l"/>
                <a:tab pos="2514600" algn="l"/>
                <a:tab pos="25146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	Description</a:t>
            </a:r>
          </a:p>
          <a:p>
            <a:pPr marL="1485900" marR="0" indent="-1485900">
              <a:spcBef>
                <a:spcPts val="600"/>
              </a:spcBef>
              <a:spcAft>
                <a:spcPts val="300"/>
              </a:spcAft>
              <a:tabLst>
                <a:tab pos="14874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/users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10 users with data such as name, username, and email address.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/posts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100 blog posts each related to a specific user.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3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/comments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500 comments each related to a specific blog post.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3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/albums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100 photo albums each related to a specific user.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3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/photos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5000 simple photos of various colors each related to a specific album. Includes one 600x600 pixel photo and a 150x150 pixel thumbnail.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300"/>
              </a:spcAft>
              <a:tabLst>
                <a:tab pos="14874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200 tasks each related to a specific user.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5245-2032-43BC-89FB-1DDA749E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39EB-1E2D-47CA-AF45-3CDDE76D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26B4-0614-4D3D-8EFC-39BBCF44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C802-07DA-4D84-8468-150FB249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returns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5998-F354-4C6C-8C17-637031369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https://jsonplaceholder.typicode.com/users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JSON that’s returned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"id":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"name": "Leanne Graham",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"username": "Bret",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"email": "Sincere@april.biz",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"id": 10,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"name": "Clementina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DuBuque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"username":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Moriah.Stanton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"email": "Rey.Padberg@karina.biz",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72A6-BCB5-41D8-8322-331F4B3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47F0-002D-410B-9238-080B62F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DAB6-C31D-4F9A-B9E9-883A3E5D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5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F1F7-1072-41DC-98E2-99158DDE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members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D737-2E86-4F52-895C-85FA87123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method,url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send([data])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onreadystatechange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B9A7-8C0C-4E72-BEE0-97CC9884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F8D6-F745-4388-8C4B-47582569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BB7C-840E-4C27-B3CD-89B6DA61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3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742092-68F8-4BB6-9BF8-4077E607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and display user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9F19CF-0D89-4CA7-B8A7-C6A3DC914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xhr.responseType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"json";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xhr.onreadystatechange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xhr.readyState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4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xhr.status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xhr.response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xhr.onerror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"https://jsonplaceholder.typicode.com/users");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xhr.send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displayed in the console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17 in textbook">
            <a:extLst>
              <a:ext uri="{FF2B5EF4-FFF2-40B4-BE49-F238E27FC236}">
                <a16:creationId xmlns:a16="http://schemas.microsoft.com/office/drawing/2014/main" id="{EA857A32-0DA5-4CB4-8F21-80B3A27EF8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7144" y="5087044"/>
            <a:ext cx="7102456" cy="7803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8619-A2CD-4450-8056-5167CB19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588B-CD05-4BB9-A34D-D0D5E488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620C-2145-45EC-B403-84EA429F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F1FD-16DB-4B44-A29E-9047A502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682C-EDE5-42D1-8446-9BCA8D517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of an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callback function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FAA-B623-4F13-B740-F6F9017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6598-277C-4D1C-9574-EB6ACB16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ABA9-9355-425B-84D1-208351B7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7DB928-1B7A-414C-AAAD-08DE3EAD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Fetch API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CB0B59-78E1-487C-8A41-CCD78601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553200" cy="1447800"/>
          </a:xfrm>
          <a:ln w="12700"/>
        </p:spPr>
        <p:txBody>
          <a:bodyPr/>
          <a:lstStyle/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fetch(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url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Makes an asynchronous GET request to the specified URL. Returns a Promise object that eventually returns a Response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22AD-9C43-40E6-A253-B385A058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1A8A-737E-46FF-B312-48DB54D4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5FDF-7A56-43F5-BC9C-9966BFDD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8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6563AC-896D-491C-8B84-EFD2F40F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Promise object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DC126-E4BA-46EB-93C8-A67939C24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553200" cy="4038600"/>
          </a:xfrm>
          <a:ln w="12700"/>
        </p:spPr>
        <p:txBody>
          <a:bodyPr/>
          <a:lstStyle/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21701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then(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callback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Registers the callback function to execute when the promise is resolved. The callback function receives a single parameter, which is the eventual return value of the asynchronous request. Returns a Promise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catch(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callback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Registers the callback function to execute when the promise is rejected. The callback function receives a single parameter, which is usually an Error object. Returns a Promise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6224-0E5D-494D-9978-8C2D5D07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F36A-3614-42B3-A4FF-0FE5EDA2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0E63-F446-44E1-BADB-D8C7AB73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2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5CD07A-20EB-42B8-BAD1-2003AFD2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Response object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78F2BE-E29E-4EC4-8EE9-97E4EA912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858000" cy="1447800"/>
          </a:xfrm>
          <a:ln w="12700"/>
        </p:spPr>
        <p:txBody>
          <a:bodyPr/>
          <a:lstStyle/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Returns a Promise object that eventually resolves to a JavaScript object that’s created from the JSON that’s returned by the asynchronous request.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55F1-4610-4E2C-BEE3-B301AB4B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3E79-B93E-4B60-99CE-3697987B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ADE5-F06D-4A9E-9A1E-B57A518C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225C-D6F0-4977-B9E1-12AB07E0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815D-9F95-403B-9CA4-4DE5ACDAB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your browser to review the response that’s returned from a request to a web service.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Fetch API to make Ajax requests that update a web page without reloading it.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Ajax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XML and JSON.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an API for a web service to get data from a website.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 browser to request data from a web service and review its response.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XMLHttpRequest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and the Fetch API.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B5A1-0E5A-4C77-851B-53254BA1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15BB-031C-4240-9065-55181AFE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28A2-EE9F-479B-9A31-F28A77E1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0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8640C5-E7EB-42A0-841D-1F23A2CD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Fetch API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and display user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BDEBB2-1CCA-427B-85F5-EE86DCFCA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fetch("https://jsonplaceholder.typicode.com/users")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response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json =&gt; console.log(json)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 e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displayed in the console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19 in textbook">
            <a:extLst>
              <a:ext uri="{FF2B5EF4-FFF2-40B4-BE49-F238E27FC236}">
                <a16:creationId xmlns:a16="http://schemas.microsoft.com/office/drawing/2014/main" id="{8208CBA4-92A5-42CB-9189-BAEFC8640A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6296" y="2895600"/>
            <a:ext cx="7017104" cy="7742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A7B6-CC54-497C-8EE8-EF93312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C9A3-1DE0-4DF0-B061-4E9FF5CB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A831-4755-4E61-988D-5C323D26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0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FC0219-0DA4-4137-840A-F9DF7904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Astronomy Picture Of the Day application</a:t>
            </a:r>
            <a:endParaRPr lang="en-US" dirty="0"/>
          </a:p>
        </p:txBody>
      </p:sp>
      <p:pic>
        <p:nvPicPr>
          <p:cNvPr id="10" name="Content Placeholder 9" descr="Refer to page 621 in textbook">
            <a:extLst>
              <a:ext uri="{FF2B5EF4-FFF2-40B4-BE49-F238E27FC236}">
                <a16:creationId xmlns:a16="http://schemas.microsoft.com/office/drawing/2014/main" id="{C5D4126E-BF21-434A-BD8A-BB5FB77343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7062" y="1143000"/>
            <a:ext cx="488513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EA2C-5831-4E51-9577-2FFF113D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A778-4E09-4611-AEDD-A1D91968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12A8-2247-4B24-B44B-7A9632C8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2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C968-AC8B-401C-8B45-E61DDFCA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APOD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AB8B0-5BFF-4223-BF92-19C5216F4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&lt;h1&gt;Astronomy Picture Of the Day&lt;/h1&gt;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for="date"&gt;Enter date:&lt;/label&gt;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name="date" id="date"&gt;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value="View"&gt;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id="display"&gt;&lt;/div&gt;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="apod.js"&gt;&lt;/script&gt;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7B68-4BF7-4871-B3A2-F569B208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5888-E73F-4010-A3B9-A5FADB73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A12C-AFAA-4DFA-B78A-B05A2A3F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6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BAA-34C0-4D16-A533-FAAE0900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APOD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7727-9309-4BB7-89D6-A929BFF5E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inline-block;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0.5em;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.error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.right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56A3-F394-4691-AF59-4BAD023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10C5-176E-411E-AD0A-FCD9D7B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92D3-50A8-4A43-92EB-8D990E17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7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1D03-5F34-4D24-AFBF-332A6196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07996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NASA’s Astronomy Picture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Day (APOD) API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6602FD-B8E1-4450-BFA6-06FE8ED47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39277"/>
            <a:ext cx="7391400" cy="950779"/>
          </a:xfrm>
        </p:spPr>
        <p:txBody>
          <a:bodyPr/>
          <a:lstStyle/>
          <a:p>
            <a:pPr marL="341313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https://api.nasa.gov/planetary/apod</a:t>
            </a: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500"/>
              </a:spcBef>
            </a:pPr>
            <a:r>
              <a:rPr lang="en-US" sz="2400" b="1" dirty="0">
                <a:solidFill>
                  <a:srgbClr val="000099"/>
                </a:solidFill>
                <a:latin typeface="+mj-lt"/>
                <a:cs typeface="Courier New" panose="02070309020205020404" pitchFamily="49" charset="0"/>
              </a:rPr>
              <a:t>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4A0D-585C-4D3F-9BC1-17874C1F6C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6096000" cy="1371600"/>
          </a:xfrm>
          <a:ln w="12700"/>
        </p:spPr>
        <p:txBody>
          <a:bodyPr/>
          <a:lstStyle/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api_key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API key for the web service.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date of the APOD image to retrieve.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EC0722-510E-42FF-80CA-A22D09F850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3800"/>
            <a:ext cx="7391400" cy="1295400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</a:rPr>
              <a:t>Example URL</a:t>
            </a:r>
          </a:p>
          <a:p>
            <a:pPr marL="341313"/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https://api.nasa.gov/planetary/</a:t>
            </a:r>
            <a:b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apod?api_key</a:t>
            </a: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=DEMO_KEY&amp;date=2020-07-22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FB80C-1230-4771-8D14-B8D78648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8695-8AF9-49FF-8B97-B34ABD76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A435-CCAB-4C1F-A6CF-69A427AB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6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C375-8962-47F6-A623-9617B2E0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CEC9D-E92C-4D2C-BD70-980C375AE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date string in YYYY-MM-DD format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`${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()}-${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date.getMonth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+ 1}-${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date.getDate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displayPicture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html = "";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// error – display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`&lt;span class="error"&gt;${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data.error.message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}&lt;/span&gt;`;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// problem – display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`&lt;span class="error"&gt;${data.msg}&lt;/span&gt;`;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                // success – display image/video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`&lt;h3&gt;${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}&lt;/h3&gt;`;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width =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switch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data.media_type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"image":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html += `&lt;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="${data.url}" width="${width}"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alt="NASA photo"&gt;`;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"video":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html += `&lt;iframe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="${data.url}"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frameborder="0"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allowfullscreen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&gt;&lt;/iframe&gt;`;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9650-C9B9-4598-B4A2-38C5D0E0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8BBD-A888-4DB9-B0F7-EE1BE4D0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26B2-C1C8-4313-885D-BEEEDCA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3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D8B3-7EB5-4B42-9A46-A02BBFE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8D041-D531-4B28-9370-7185CD364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487488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html += `&lt;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="images/notavailable.png"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width="${width}" alt="NASA photo"&gt;`;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date and copyright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`&lt;div&gt;${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data.copyright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html +=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`&lt;span class="right"&gt;&amp;copy; 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data.copyright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}&lt;/span&gt;`;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"&lt;/div&gt;";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explanation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`&lt;p&gt;${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data.explanation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}&lt;/p&gt;`;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$("#display").html(html);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error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html = `&lt;span class="error"&gt;${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}&lt;/span&gt;`;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$("#display").html(html);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121E-2536-488D-B1CA-1240474E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91CF-6604-4CDF-AEC4-0FEED14D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B64-1D6B-4E10-AB1C-060A2A34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8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F6FA-D6DF-4F78-9E71-73146069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D3EA-3963-4E23-A8C9-DAA501045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on load, get today's date in YYYY-MM-DD format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(today);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today's date in textbox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dateTextbox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$("#date");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dateTextbox.val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dateTextbox.focus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view_button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date from textbox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$("#date").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dateObj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dateObj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"Invalid Date")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msg = "Please enter valid date in YYYY-MM-DD format.";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$("#display").html(`&lt;span class="error"&gt;${msg}&lt;/span&gt;`);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make sure date string is in proper format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getDateString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dateObj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8625-8F57-4B97-9C08-C70819C1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2C3F-DE4D-4012-9ED3-18BBB3A0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8F5C-2647-4C43-BADE-D12110D5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07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24AB-DE81-4A68-9BD5-A1BC980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APOD application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8BB49-C3D2-402F-A48E-F7B08FA9A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431925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// build URL for API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domain = `https://api.nasa.gov/planetary/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apod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request = `?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api_key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DEMO_KEY&amp;date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domain + request;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.then( response =&gt;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.then( json =&gt;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displayPicture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(json) 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.catch( e =&gt;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 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$("#date").focus();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2CCF-15C0-4DD4-B662-54841A81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5E57-76D2-42B8-9825-5612D717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3FDC-70D4-432C-8B8C-4BEC3028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9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3DF4-3B8B-4FCC-BEEA-47E6C18A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related data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615AD-0EB5-4218-897C-D2601346B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xhr1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xhr1.responseType = "json";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domain = "https://jsonplaceholder.typicode.com";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`${domain}/photos/1`;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xhr1.onreadystatechange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(xhr1.readyState == 4 &amp;&amp; xhr1.status == 200)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photo = xhr1.response;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xhr2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xhr2.responseType = "json";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`${domain}/albums/${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xhr2.onreadystatechange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(xhr2.readyState == 4 &amp;&amp; xhr2.status == 200)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album = xhr2.response;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xhr3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xhr3.responseType = "json";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`${domain}/users/${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album.userId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A0CD-4A97-4BD7-826B-C49A9411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EDF5-BD9E-4278-87D3-CFD46EA9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294E-1B6E-4AD3-9A9A-EC18ADC5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1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EC24-0A28-4FDC-A97D-DCC5222B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486F1-6545-49B5-BE75-275B74BEC0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callback function works and why callback functions are essential to asynchronous programming.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Fetch API methods: fetch(), then(), catch(), and json().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and describe the three states of a Promise object.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“callback hell” problem and how the Fetch API solves that problem.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named functions can make a chain of promises easier to read, understand, and maintain.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await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keywords to work with asynchronous functions.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a server-side proxy to get data from a web service that doesn’t allow cross-origin requests.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7EE3-6F94-480C-B4C8-B1BF9729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91F4-8B50-4B5F-8668-DC36910D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69B1-B92A-4C2C-AE53-0CAB4577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03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D4AD-F56C-4844-8A2D-B90C9E91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related data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387E-184E-4371-9F43-10C9764CF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060575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xhr3.onreadystatechange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if (xhr3.readyState == 4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xhr3.status == 200)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const user = xhr3.response;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let html = `&lt;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="${photo.url}"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alt="${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html +=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`&lt;h4&gt;In album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}&lt;/h4&gt;`;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html += `Posted by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xhr3.open("GET",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xhr3.send();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xhr2.open("GET",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xhr2.send();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xhr1.open("GET",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xhr1.send();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DD62-87D9-4042-9069-147324C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A730-0D90-4962-9CBA-0251C29E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2E607-7FD8-4186-98EC-7E8575C1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7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97A8-C7EF-46AC-BECB-03DC3423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Fetch API to get related data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8768-A68F-496A-8148-05BA87034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domain = "https://jsonplaceholder.typicode.com";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fetch(`${domain}/photos/1`)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$("#photo").html(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`&lt;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="${photo.url}" alt="${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fetch(`${domain}/albums/${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album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html = $("#photo").html();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`&lt;h4&gt;In album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}&lt;/h4&gt;`;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fetch(`${domain}/users/${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album.userId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user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html = $("#photo").html();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`Posted by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C2E6-54D5-4738-A962-A4C45AE4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A2A0-A642-41EB-B296-C4BA42B9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4C0A-F9CB-4FAC-BBEB-26CAE792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95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2851-2956-4D50-83A4-0EAD0D49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 callback functions that get related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D669-0048-466F-BF1B-A1536BCCA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fetch(`${domain}/photos/1`)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// resolves to photo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fetch(`${domain}/albums/${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// resolves to album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album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album;   // add album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photo;          // resolves to photo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7A2-1A83-4060-ABB5-0D6518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6A72-AC06-450C-8C32-3C196322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28D3-DA04-41A4-A3DE-4FE54DD9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86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8E6A-58FB-4A64-9A63-606F235A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 callback functions that get related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9F9D-9EE9-4098-B475-305768A4D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fetch(`${domain}/users/${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// resolves to user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user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// add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album.user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photo;         // resolves to photo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html = `&lt;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="${photo.url}" alt="${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`&lt;h4&gt;In album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}&lt;/h4&gt;`;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`Posted by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photo.album.user.username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DA50-9AB6-4BB4-A983-826BE787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A0D1-D85A-4452-9C1E-F030FB4A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FBC-6460-41FF-BEB7-E358DEC0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56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110D-6BCA-4A92-BE6B-8EF5D594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promise chain that uses the named callback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9392-C8D6-413E-9811-0B3E76EC8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photo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(photo)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photo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(photo)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photo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(photo) 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concise way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code the same promise chain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7A07C-3CEF-4386-89E5-01EC8EDA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040E-DD36-4322-AC6A-FEA06C3B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2B27-65E7-4AF4-AC73-913A7499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71628C-6764-4446-A9C5-70ED8712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more method of the Promise type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5C002F-989F-49B6-AAF5-384D30FA9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143000"/>
            <a:ext cx="6934200" cy="1752600"/>
          </a:xfrm>
          <a:ln w="12700"/>
        </p:spPr>
        <p:txBody>
          <a:bodyPr/>
          <a:lstStyle/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	Description</a:t>
            </a:r>
          </a:p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finally(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callback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Registers the callback function to execute when a promise is settled. The callback function doesn’t receive a parameter. Returns a Promise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32F0-C3A8-450C-A9C9-C5974DAA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4FF4-94F1-48FC-BEB0-1A2C0214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5084-1AB6-4649-93C1-AAD3CC13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09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F1E4-96EE-4E0D-B140-C616578D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catch() method for general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104D-2E16-43D3-9050-5B951B085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 e =&gt; console.log(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B18B-1BE1-41F9-804A-DC0EA36F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115D-125A-46FA-8681-D1DD585A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D0EE-B846-409C-972D-8DAC254F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87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5EBF-5267-4B41-ADE6-C885D78A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catch() method that recovers from an 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F62F-8175-4E73-9F23-800684FEE0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if(id &gt;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fetch(`${domain}/photos/${id}`)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.then( response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Promise.reject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Error("id must be greater than zero."));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getGenericPhoto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( {url: "images/genericPhoto.jpg"}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console.log(photo.url);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 =&gt; console.log(e);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getMyPhoto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.catch(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getGenericPhoto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.catch(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logError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68B1-332B-4942-A8A8-30D40212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D44A-75DE-4CFD-9A71-85210B68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045A-B4C7-44CA-9769-4FEFF012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72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9201-CE9C-4B0F-B583-B2848202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finally() method that makes sure a file is closed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51F6-9BEA-4922-88BD-712A623C3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displayContents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closeFile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E1A1-5BC9-4096-BD59-E42BC280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2574-656A-4B70-8CFC-9593945C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0C63-343D-4F16-B066-F2F735A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7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A12589-96B7-4947-9458-DDB7DC81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Photo Viewer application</a:t>
            </a:r>
            <a:endParaRPr lang="en-US" dirty="0"/>
          </a:p>
        </p:txBody>
      </p:sp>
      <p:pic>
        <p:nvPicPr>
          <p:cNvPr id="9" name="Content Placeholder 8" descr="Refer to page 637 in textbook">
            <a:extLst>
              <a:ext uri="{FF2B5EF4-FFF2-40B4-BE49-F238E27FC236}">
                <a16:creationId xmlns:a16="http://schemas.microsoft.com/office/drawing/2014/main" id="{38DB3B89-96A0-4FD8-85DC-837B99686B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553768" cy="41151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AB5D-E79A-4E55-A4DD-091D8A2B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8D9F-2124-4707-B556-5D83A7B7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304F-8497-4384-8846-CBAC85AC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F46373-2A7D-46A3-A62D-C696421A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Google’s Auto Suggest is an Ajax application</a:t>
            </a:r>
            <a:endParaRPr lang="en-US" dirty="0"/>
          </a:p>
        </p:txBody>
      </p:sp>
      <p:pic>
        <p:nvPicPr>
          <p:cNvPr id="9" name="Content Placeholder 8" descr="Refer to page 611 in textbook">
            <a:extLst>
              <a:ext uri="{FF2B5EF4-FFF2-40B4-BE49-F238E27FC236}">
                <a16:creationId xmlns:a16="http://schemas.microsoft.com/office/drawing/2014/main" id="{C6C6E00E-DF92-45E8-91E8-91C18E3187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5598" y="1066800"/>
            <a:ext cx="6492803" cy="29629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60B4-C654-4643-8E48-81FBD49B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0A9F-AF13-4ADC-82BD-F1B869C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91A8-2644-4E6D-9762-60B7FEC9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9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5F54-43D6-4330-8E94-50D76F92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Photo Viewer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F2201-FE8A-4929-8A74-530E334E4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&lt;h1&gt;Photo Viewer&lt;/h1&gt;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"&gt;Enter ID (1-5000):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view_button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value="View"&gt;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id="photo"&gt;&lt;/div&gt;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="photo_viewer.js"&gt;&lt;/script&gt;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719A-0BC8-4CF5-A06C-1D68C0F7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7D01-6AF6-4475-9925-183A6A77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0BA0-2290-489F-9D82-07C0A73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9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530D-B0B0-4921-A3CC-044C032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Photo Viewer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14E7-FA6F-4608-B129-3803631E7F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inline-block;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9307-F474-448D-85A3-73DB73B3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CFF0-5B64-4733-B50B-4522392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3C66-7E8D-4FE4-93CE-A9ADC78D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67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5FD7-DC60-459A-9A79-D2B81DCF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Photo Viewer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6B37C-339F-4B16-88B0-F4C2F6F27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domain = "https://jsonplaceholder.typicode.com";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(id &lt; 1 || id &gt; 5000)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Promise.reject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Error ("Photo ID must be between 1 and 5000."));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fetch(`${domain}/photos/${id}`)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fetch(`${domain}/albums/${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album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album;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photo;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0EE5-F905-4337-B322-696541E9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DE61-02A4-461A-879D-61F347A7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579B-3F8D-431F-858A-FCF3049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06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53AB-8057-4A38-9D7F-54EEF8DA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Photo Viewer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EB86-21BD-4B6F-B6EF-903A791758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fetch(`${domain}/users/${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response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.then( user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photo;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html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`&lt;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photo.thumbnailUrl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alt="${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`&lt;h4&gt;Title: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}&lt;/h4&gt;`;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`&lt;p&gt;Album: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}&lt;/p&gt;`;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`Posted by: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photo.album.user.username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html = `&lt;span&gt;${e}&lt;/span&gt;`;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68D-8251-4DC2-949F-AF3BB508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ED5D-3EAA-4EF3-9B74-318B4C7C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685B-F082-48E6-AB8A-71FA589E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35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031-F8A4-4699-B32B-0A4CB36D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Photo Viewer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E923D-67CA-4CFA-B3E7-BB4369E65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view_button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.then(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.then(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getPhotoAlbumUser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.then(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.catch(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EB51-0BF0-41DC-8ED8-A1D82845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B4E5-E685-4DE9-B80C-EE1B2F8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1EE5-1E25-4207-B4D5-B229A6AB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02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5723FB-73A0-4F20-9E96-0449ADAF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Promise constructor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0002CC-920E-4BDA-BB98-119C8D3D3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myPromise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Promise(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two parameters of the callback passed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Promise constructor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64D8E-3141-4E89-9BF1-B63357C06C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362200"/>
            <a:ext cx="6934200" cy="1905000"/>
          </a:xfrm>
          <a:ln w="12700"/>
        </p:spPr>
        <p:txBody>
          <a:bodyPr/>
          <a:lstStyle/>
          <a:p>
            <a:pPr marL="800100" marR="0" indent="-800100">
              <a:spcBef>
                <a:spcPts val="600"/>
              </a:spcBef>
              <a:spcAft>
                <a:spcPts val="600"/>
              </a:spcAft>
              <a:tabLst>
                <a:tab pos="1597025" algn="l"/>
                <a:tab pos="19431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	Description</a:t>
            </a: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callback function that is passed to the then() method to execute when the promise is resolved.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reject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callback function that is passed to the catch() method to execute when the promise is rejected.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7C83-12B9-4BAE-B36B-695D9EE2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EDB4-0B56-4F30-B885-8B613CC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7672-2CCB-4AD7-AFE0-7DACD461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69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ED4D-9457-4A96-BA7F-4DE8172C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wraps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in a promise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D647-7975-4A7F-947F-9C5B5A4F7D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myFetch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Promise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(resolve, reject)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xhr.responseType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"json";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xhr.onreadystatechange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xhr.readyState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4)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xhr.status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xhr.response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Error(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`Error code: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xhr.status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("GET",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xhr.send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2EEF-2ECE-4F9D-AEE7-EA84C562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5ABB-3058-4BA8-BA43-FF14A718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69F3-C20E-4DE4-931E-4F934F5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36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C45E-D1BD-4F5A-8B01-F559F068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function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2AD6C-0D19-416A-8C22-891F0FDEA9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myFetch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(`${domain}/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 e =&gt; console.log(e) 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A3B2-E3C1-49A4-BD9B-1A68190F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E204-6B9F-48CB-B23A-C98B49AA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B787-DADF-4C3B-8195-DD8D3759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64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984-6263-4AE1-B14A-6F73D32B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wraps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Promise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28C-C17C-4777-9206-6077A4DDC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wait = milliseconds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Promise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(resolve, reject)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(milliseconds &gt;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milliseconds);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"Milliseconds must be positive.")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actionThatFailsIntermittently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.catch( e =&gt; wait(200).then(</a:t>
            </a:r>
            <a:b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actionThatFailsIntermittently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 // retry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doSomethingWithDataReturnedByAction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A35E-1CB0-42B5-931D-45240499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D34D-A4D0-4E43-8B92-792B353E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2BEE-B517-49C2-8BB1-78C3BA8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2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C079-B545-4910-BAA8-F97FBCD7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static methods of the Promise type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686A-0F73-4E30-8B9A-C15672906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allSettled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reject(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866A-95EB-484E-BDBC-0EE564F8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B5EC-4C6A-460E-8E03-907124A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490C-EECB-406F-B5A2-98BBDF58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9B5187-FE72-41C0-88EA-CB16DDB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normal HTTP request is processed</a:t>
            </a:r>
            <a:endParaRPr lang="en-US" dirty="0"/>
          </a:p>
        </p:txBody>
      </p:sp>
      <p:pic>
        <p:nvPicPr>
          <p:cNvPr id="9" name="Content Placeholder 8" descr="Refer to page 611 in textbook">
            <a:extLst>
              <a:ext uri="{FF2B5EF4-FFF2-40B4-BE49-F238E27FC236}">
                <a16:creationId xmlns:a16="http://schemas.microsoft.com/office/drawing/2014/main" id="{FF89653A-2F51-4AE4-B4ED-704D03C9F0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0571" y="1143181"/>
            <a:ext cx="6542857" cy="14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E553-1336-4C5E-9D7A-67E95A52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24F7-EDDB-469C-9600-A3DE947A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C927-BAAB-44C0-A522-2EE89B0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6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FC3-7064-40C3-850A-8D9BD68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Promise objects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BFE8B-B283-4A50-A277-57786B084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fetch(`${domain}/users/1`).then(r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fetch(`${domain}/users/2`).then(r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fetch(`${domain}/users/3`).then(r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rejected promise to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fetchUsers.push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Promise.reject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Error("Dang!")) 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the array of promises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Promise.all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users =&gt; console.log(users)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 e =&gt; console.log(e) 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the return value of the rejected promise is displayed</a:t>
            </a:r>
          </a:p>
          <a:p>
            <a:endParaRPr lang="en-US" sz="1600" dirty="0"/>
          </a:p>
        </p:txBody>
      </p:sp>
      <p:pic>
        <p:nvPicPr>
          <p:cNvPr id="9" name="Content Placeholder 8" descr="Refer to page 643 in textbook">
            <a:extLst>
              <a:ext uri="{FF2B5EF4-FFF2-40B4-BE49-F238E27FC236}">
                <a16:creationId xmlns:a16="http://schemas.microsoft.com/office/drawing/2014/main" id="{6FC8B607-669E-4982-B831-119C7BA390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1234" y="5105400"/>
            <a:ext cx="4718713" cy="2926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D7F9-00F2-4B29-AEF9-72E8CBB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6E00-F436-4ED6-9A83-EED8E23C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6B0A-D100-4874-B21D-B4CD424B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09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C3A0AF-C74D-4D44-A27A-19CFD1A6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execute the array of promises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9410B4-0CAE-4489-8A57-4376D491A7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Promise.allSettled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fetchUsers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users =&gt; console.log(users)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 e =&gt; console.log(e) 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return values of all the promises are displayed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43 in textbook">
            <a:extLst>
              <a:ext uri="{FF2B5EF4-FFF2-40B4-BE49-F238E27FC236}">
                <a16:creationId xmlns:a16="http://schemas.microsoft.com/office/drawing/2014/main" id="{01577878-8D3D-4F02-8240-881223CBDA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362200"/>
            <a:ext cx="4298053" cy="11583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30A2-DF42-4687-8EFF-39AFDFA9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E84B-18EC-4B6E-AA8E-B4702C5C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C4AA-B76D-45E9-A5C9-DAC5C628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42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D64B-E803-41E3-851B-EC3117F9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asynchronous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8B35-0FC0-4377-A3FA-3204A50AB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uses the promise it returns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().then( pi =&gt; console.log(pi)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3.141592653589793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3523-D268-4EAA-81A8-2EDD65BC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E6F7-14CB-40E7-9FEA-FB6EB49F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F19B-FEA5-4E31-8B4D-FF74222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88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C55E-2DBD-4326-A916-5DBD5278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asynchronous function that uses await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a chain of promises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D25B7-6021-44D6-BDC0-2716E211C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loadPhoto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photoResponse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fetch(`${domain}/photos/${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photo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albumResponse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fetch(`${domain}/albums/${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album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albumResponse.json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album;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photo;  // automatically wrapped in a Promise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39CF-1C2E-4558-9A59-CE2AFC7D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8374-7762-4D40-AB30-2548B1D9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90C5-3699-4192-A755-85BDD57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4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2F65-E956-4E13-A188-4FDA7A57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uses the promise it returns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9666-4C22-4721-91C1-8C8A7A3150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loadPhoto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html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`&lt;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="${photo.url}" alt="${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`&lt;h4&gt;In album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}&lt;/h4&gt;`;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 e =&gt; console.log(e) );     // use catch()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// for error handling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3D81-B745-47CC-91FB-1A2141F3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9F8C-F5B9-4D5C-A07E-93E2541A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0F1-077C-4EE3-B1CC-9CE1C44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4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DE42-F579-47D6-89B8-57ACBE58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jQuery ready()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asynchronous event handler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77242-B084-4471-A037-5EF8B70B85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postResponse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fetch(`${domain}/posts/1`);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post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userResponse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fetch(`${domain}/users/${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post.userId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user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html = `&lt;h2&gt;${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}&lt;/h2&gt;`;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`&lt;p&gt;${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post.body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}&lt;/p&gt;`;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html += `&lt;span&gt;Posted by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}&lt;/span&gt;`;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$("#post").html(html);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catch(e) { console.log(e); }     // use try/catch for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error handling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125C-FBD2-444F-A44C-9301A7A3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4E00-869E-4D96-9533-0D674493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4B14-F4A2-430F-9449-331FCFB3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77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78C5-1C28-4C5E-BBB1-EBAD8690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asynchronous IIFE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A879-DA58-4432-810C-05542BE9D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asynchronous code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4028-C231-4745-94C1-A9B3DA7D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F610-E416-4C34-BE39-C8947ABA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E646-B008-4B8B-8960-8E536EF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79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FD03-3A72-466F-8CAF-6C21AF02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3267075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Promise objects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FCD7D-21E5-4FFD-9B2F-6AE2B13D6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promises =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fetch(`${domain}/posts/1`).then(r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fetch(`${domain}/posts/2`).then(r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fetch(`${domain}/posts/3`).then(r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26C5-3C8F-4512-AE3D-9DFF35F0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A270-693B-47AC-83E8-2B178838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909D-1F58-4F38-A824-CB7483A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2F9-B4FE-4281-A431-476F2262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for-of loop that processes the promises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sequence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CECA-2082-4AE2-9D3B-FFC2EB02E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(async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(const promise of promises)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json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promise;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console.log(json);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for-await-of loop that performs the same task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(async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(const json of promises)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console.log(json);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2A34-89A8-4B45-BB64-7262C818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60DE-94BC-4BF0-8831-E83A3FAA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6EB3-FF6C-4604-8270-D933745A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09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F736-80B0-4B60-A44E-485864BB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terms for working with promises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7F6B-C3D1-4CF8-AC0A-192226998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for-await-of loop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FBBE-9A1B-466E-BEF0-3A58808B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18EF-8363-4F76-8A7D-4F327C1C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DA60-1F03-4A19-932C-DB54EFA1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6DBC70-6580-4E67-82B4-59D9A906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an Ajax request is processed</a:t>
            </a:r>
            <a:endParaRPr lang="en-US" dirty="0"/>
          </a:p>
        </p:txBody>
      </p:sp>
      <p:pic>
        <p:nvPicPr>
          <p:cNvPr id="9" name="Content Placeholder 8" descr="Refer to page 611 in textbook">
            <a:extLst>
              <a:ext uri="{FF2B5EF4-FFF2-40B4-BE49-F238E27FC236}">
                <a16:creationId xmlns:a16="http://schemas.microsoft.com/office/drawing/2014/main" id="{16BE3B6A-AF49-4A7D-AF31-7A1F2416EE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116" y="1112398"/>
            <a:ext cx="6553768" cy="14022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6C6F-B179-4A8E-8968-A9144623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1DFB-3FE6-40FF-911A-2A40AEB5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6B76-9A29-4EB6-9D84-C1992AE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95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17A-4517-4FF3-BC12-E6E2BE77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Photo Viewer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7646-8C4E-4F9E-A26B-2A2476DD86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domain = "https://jsonplaceholder.typicode.com";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(id &lt; 1 || id &gt; 5000)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Promise.reject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Error ("Photo ID must be between 1 and 5000."));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r1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fetch(`${domain}/photos/${id}`);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photo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r1.json();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r2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fetch(`${domain}/albums/${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album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r2.json();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album;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A6DDB-BBAB-4C5A-88D6-5525204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8E27-BA36-4FB7-83E6-2D189284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2882-2984-4F37-991E-0F8BD245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0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EF06-19D4-469B-B030-337C6067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Photo Viewer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F256E-FD45-47C5-BCD6-2B58964FE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200150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const r3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fetch(`${domain}/users/${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user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r3.json();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photo;  // automatically wrapped in a promise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photo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html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`&lt;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photo.thumbnailUrl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alt="${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`&lt;h4&gt;Title: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}&lt;/h4&gt;`;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`&lt;p&gt;Album: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}&lt;/p&gt;`;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html    += `Posted by: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photo.album.user.username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html = `&lt;span&gt;${e}&lt;/span&gt;`;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$("#photo").html(html);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35F0A-F024-4BE9-9292-A2AF9FD8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414C-45E4-47FC-9CB5-E89C9B5F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009C-6E0B-4336-896C-C5BAB6D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90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8E1-08BB-43DE-BF38-4E4FFDA8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JavaScript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Photo Viewer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CB85-EC55-40D6-8FCC-A7FC7533E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view_button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photo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displayPhotoData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(photo);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catch(e)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50C8-94DD-4F30-B08D-47F99A07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3C24-A942-452D-8AD1-2627D379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8191-EA9F-41B4-926E-BAB71BD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73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218F13-2906-478A-9A16-22575188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3267075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CORS header that allows a specific cross-origin request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62DB78-123C-4A32-A0BD-8EA8A257BD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Access-Control-Allow-Origin: https://example.com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CORS header that allows any cross-origin request 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Access-Control-Allow-Origin: *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CORS error in the console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51 in textbook">
            <a:extLst>
              <a:ext uri="{FF2B5EF4-FFF2-40B4-BE49-F238E27FC236}">
                <a16:creationId xmlns:a16="http://schemas.microsoft.com/office/drawing/2014/main" id="{6355A30E-8FEB-489F-A18D-0CA3B13E80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3452" y="3364940"/>
            <a:ext cx="6901270" cy="5974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815A-8B87-49E6-B0B7-BC64C4D1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C3BE-307B-4C94-8D5E-FAD7D74F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3EE9-5D09-4B27-8849-90D0B83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85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CB01-1DE7-4CB0-B83D-CE4BC8E2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to make a cross-origin request to an API that doesn’t allow them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92D6-4387-400A-8AE6-2E6EFED0A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iframes (not recommended).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JSON-P (not recommended).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third-party proxy (only recommended for prototyping and testing).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your own server-side proxy.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7A3B-7C59-4E23-BB7C-7D49E60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073F-8CA6-46CE-9B62-91FB210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DB10-40FB-4C6E-9465-ED634F23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484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E6A-AAA0-414F-84DE-7635AE9C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a CORS Anywhere third-party proxy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2362-84E9-4FF6-8891-67EE530D6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https://cors-anywhere.herokuapp.com/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CORS Anywhere proxy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a cross-origin request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proxy = "https://cors-anywhere.herokuapp.com/";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"https://www.flickr.com/services/feeds/photos_public.gne";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prefix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URL with CORS Anywhere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proxy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response = await fetch(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6EC4-D1DE-47AB-BC20-2F965569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9A03-9557-436A-86D0-F832C003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8630-6358-4336-A45A-281550B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0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0B07-7595-48F5-9E6E-66D7AD02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CORS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4D85-04A3-4BBC-B328-1C2E719ED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origin policy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 Origin Resource Sharing (CORS) header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server-side proxy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AFCB-2AED-4FD3-AEF6-91340A4D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354F-DF19-4BB4-9472-B17E46A4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3BD2-0D1B-4C7F-96BD-7C5FBD1F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71D-90BD-4AA8-A99D-D4203BE5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Ajax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B05B-A955-4105-940D-2D62CEA78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Ajax (Asynchronous JavaScript and XML)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XMLHttpRequest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(XHR)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Fetch API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service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(Application Programming Interface)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DEAA-5A24-4934-9834-2A547B55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488-38B9-4AF4-8DBA-7105C4F6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C6CF-DF78-490E-BDAF-A9CF03F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3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6477D4-0A8D-4A4A-B794-FFCBD5DD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common data formats for Ajax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8F0F71-D382-4695-AEE7-5DB15E8BCE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1295400"/>
          </a:xfrm>
          <a:ln w="12700"/>
        </p:spPr>
        <p:txBody>
          <a:bodyPr/>
          <a:lstStyle/>
          <a:p>
            <a:pPr marL="571500" marR="0" indent="-571500">
              <a:spcBef>
                <a:spcPts val="600"/>
              </a:spcBef>
              <a:spcAft>
                <a:spcPts val="600"/>
              </a:spcAft>
              <a:tabLst>
                <a:tab pos="1431925" algn="l"/>
                <a:tab pos="2514600" algn="l"/>
                <a:tab pos="5029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	Description	File extension</a:t>
            </a: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431925" algn="l"/>
                <a:tab pos="2514600" algn="l"/>
                <a:tab pos="5029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		Extensible Markup Language 	xml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431925" algn="l"/>
                <a:tab pos="2514600" algn="l"/>
                <a:tab pos="5029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		JavaScript Object Notation	json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E557-CED7-46A8-8147-A0545CA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3581-BE39-4722-B49F-3370988C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4EDD-C01E-4C73-8A67-2C35D66C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6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3347-2226-4BDE-AAEB-8D38F485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DAD7-86F4-447C-8416-7287D68FF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&lt;management&gt;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&lt;name&gt;Agnes&lt;/name&gt;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&lt;title&gt;Vice President of Accounting&lt;/title&gt;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&lt;bio&gt;With over 14 years of public accounting ... &lt;/bio&gt;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&lt;name&gt;Wilbur&lt;/name&gt;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&lt;title&gt;Founder and CEO&lt;/title&gt;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&lt;bio&gt;While Wilbur is the founder and CEO ... &lt;/bio&gt;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teammember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&lt;/management&gt;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48F6-2A4C-4C87-9192-6A774BF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C2B6-5F7D-4A9D-8B52-B9D4887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7E0E-820C-415C-91EC-FDC4FAD9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730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159</TotalTime>
  <Words>6788</Words>
  <Application>Microsoft Office PowerPoint</Application>
  <PresentationFormat>On-screen Show (4:3)</PresentationFormat>
  <Paragraphs>992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18</vt:lpstr>
      <vt:lpstr>Objectives (part 1)</vt:lpstr>
      <vt:lpstr>Objectives (part 2)</vt:lpstr>
      <vt:lpstr>Google’s Auto Suggest is an Ajax application</vt:lpstr>
      <vt:lpstr>How a normal HTTP request is processed</vt:lpstr>
      <vt:lpstr>How an Ajax request is processed</vt:lpstr>
      <vt:lpstr>Terms related to Ajax</vt:lpstr>
      <vt:lpstr>Two common data formats for Ajax</vt:lpstr>
      <vt:lpstr>XML data</vt:lpstr>
      <vt:lpstr>JSON data</vt:lpstr>
      <vt:lpstr>Terms related to data formats for Ajax</vt:lpstr>
      <vt:lpstr>The JSON Placeholder web service</vt:lpstr>
      <vt:lpstr>A URL that returns data</vt:lpstr>
      <vt:lpstr>Common members of the XMLHttpRequest object</vt:lpstr>
      <vt:lpstr>Code that uses the XMLHttpRequest object  to get and display user data</vt:lpstr>
      <vt:lpstr>Terms related to the XMLHttpRequest object</vt:lpstr>
      <vt:lpstr>One method of the Fetch API</vt:lpstr>
      <vt:lpstr>Two methods of the Promise object</vt:lpstr>
      <vt:lpstr>One method of the Response object </vt:lpstr>
      <vt:lpstr>Code that uses the Fetch API  to get and display user data</vt:lpstr>
      <vt:lpstr>The Astronomy Picture Of the Day application</vt:lpstr>
      <vt:lpstr>The HTML for the APOD application</vt:lpstr>
      <vt:lpstr>Some of the CSS for the APOD application</vt:lpstr>
      <vt:lpstr>The URL for NASA’s Astronomy Picture  of the Day (APOD) API </vt:lpstr>
      <vt:lpstr>The JavaScript for the APOD application (part 1)</vt:lpstr>
      <vt:lpstr>The JavaScript for the APOD application (part 2)</vt:lpstr>
      <vt:lpstr>The JavaScript for the APOD application (part 3)</vt:lpstr>
      <vt:lpstr>The JavaScript for the APOD application (part 4)</vt:lpstr>
      <vt:lpstr>Code that uses the XMLHttpRequest object  to get related data (part 1)</vt:lpstr>
      <vt:lpstr>Code that uses the XMLHttpRequest object  to get related data (part 2)</vt:lpstr>
      <vt:lpstr>Code that uses the Fetch API to get related data </vt:lpstr>
      <vt:lpstr>Named callback functions that get related data  (part 1)</vt:lpstr>
      <vt:lpstr>Named callback functions that get related data  (part 2)</vt:lpstr>
      <vt:lpstr>A promise chain that uses the named callback functions</vt:lpstr>
      <vt:lpstr>One more method of the Promise type</vt:lpstr>
      <vt:lpstr>A catch() method for general errors</vt:lpstr>
      <vt:lpstr>A catch() method that recovers from an error</vt:lpstr>
      <vt:lpstr>A finally() method that makes sure a file is closed</vt:lpstr>
      <vt:lpstr>The Photo Viewer application</vt:lpstr>
      <vt:lpstr>The HTML for the Photo Viewer application</vt:lpstr>
      <vt:lpstr>Some of the CSS for the Photo Viewer application</vt:lpstr>
      <vt:lpstr>The JavaScript for the Photo Viewer app (part 1)</vt:lpstr>
      <vt:lpstr>The JavaScript for the Photo Viewer app (part 2)</vt:lpstr>
      <vt:lpstr>The JavaScript for the Photo Viewer app (part 3)</vt:lpstr>
      <vt:lpstr>The syntax of the Promise constructor</vt:lpstr>
      <vt:lpstr>A function that wraps the XMLHttpRequest object in a promise</vt:lpstr>
      <vt:lpstr>Code that uses the function </vt:lpstr>
      <vt:lpstr>A function that wraps the setTimeout() function  in a Promise</vt:lpstr>
      <vt:lpstr>Five static methods of the Promise type </vt:lpstr>
      <vt:lpstr>An array of Promise objects</vt:lpstr>
      <vt:lpstr>Another way to execute the array of promises</vt:lpstr>
      <vt:lpstr>A simple asynchronous function</vt:lpstr>
      <vt:lpstr>An asynchronous function that uses await  instead of a chain of promises</vt:lpstr>
      <vt:lpstr>Code that calls the function  and uses the promise it returns</vt:lpstr>
      <vt:lpstr>A jQuery ready() function  with an asynchronous event handler</vt:lpstr>
      <vt:lpstr>An asynchronous IIFE</vt:lpstr>
      <vt:lpstr>An array of Promise objects </vt:lpstr>
      <vt:lpstr>A for-of loop that processes the promises  in sequence</vt:lpstr>
      <vt:lpstr>More terms for working with promises</vt:lpstr>
      <vt:lpstr>The updated JavaScript  for the Photo Viewer application (part 1)</vt:lpstr>
      <vt:lpstr>The updated JavaScript  for the Photo Viewer application (part 2)</vt:lpstr>
      <vt:lpstr>The updated JavaScript  for the Photo Viewer application (part 3)</vt:lpstr>
      <vt:lpstr>A CORS header that allows a specific cross-origin request </vt:lpstr>
      <vt:lpstr>Ways to make a cross-origin request to an API that doesn’t allow them</vt:lpstr>
      <vt:lpstr>The URL for a CORS Anywhere third-party proxy </vt:lpstr>
      <vt:lpstr>Terms related to CORS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52</cp:revision>
  <cp:lastPrinted>2016-01-14T23:03:16Z</cp:lastPrinted>
  <dcterms:created xsi:type="dcterms:W3CDTF">2020-08-18T20:58:55Z</dcterms:created>
  <dcterms:modified xsi:type="dcterms:W3CDTF">2020-08-18T23:56:00Z</dcterms:modified>
</cp:coreProperties>
</file>