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95" d="100"/>
          <a:sy n="95" d="100"/>
        </p:scale>
        <p:origin x="13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Node.js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0DD2-CB11-4E75-A612-59A81926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07B4-33B8-416C-9FF3-1DDF00AB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evaluate multi-line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B0680-718A-4729-9888-1A88731C4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4;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3DF0-417C-4DDB-83EE-2F211BA0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B688-62FF-40C7-B106-96B5AF11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47CE-FED3-492B-AD98-F4E002B1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5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3FB3-5C11-401F-A7BD-6DABA9AA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Node.js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DEE5-EDF8-4B4A-AB35-03CDBF3F93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Node.js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 (Read Eval Print Loop)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 object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6C42-8D66-481A-A621-C581B94B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75BA-107F-4604-9679-67E284CF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4B65-B150-4942-80D6-F1205B6E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0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33BF-F106-42A2-B997-FE5AD660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script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/index.js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AA06F-4354-4880-8C3B-47214DB4B3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investment amount, interest rate, and years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investment = 10000;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rate = 7.5;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years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calulate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future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years;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rate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console.log(`Investment amount: ${investment}`);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console.log(`Interest rate: ${rate}`);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console.log(`Years: ${years}`);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console.log(`Future Value: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(2)}`);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997C-25EC-4A80-8B32-53DA574A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B623-744D-4923-9186-F98D48FC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3B29-8D9C-4884-A4E4-5EC5F470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5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9D47-3CE6-44B0-9932-1539FF53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node command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execute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/index.js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D6723-9555-410D-98D1-30D3166ACF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 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javascript_jquery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book_apps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/ch19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/index.js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 amount: 10000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 rate: 7.5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Years: 10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Value: 20610.32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more ways to execute this 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/index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5D6A-93EF-40ED-814F-EFCFCB71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CBBF-1313-406A-9F0D-B2CFE645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67BDC-75B3-4D68-99C5-45557BE5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7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B359-263E-414E-B2FA-DA968E98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/index.js file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accepts arguments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827B-6749-4D1F-A8C6-3A86397BE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investment amount, interest rate, and years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investment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process.argv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rate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process.argv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years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process.argv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validate command line arguments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(investment) ||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(rate) ||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(years))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"ERROR: Please pass valid numbers for all arguments.");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process.exit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// exit process with an error code of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calculate future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years;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rate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4187-89BB-4D55-969E-9031AEC7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AA688-AA1A-4B4C-A049-F3809687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DFFED-26F7-4142-B481-2FF46E76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3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18B5-D38B-4B86-9D91-02F52A7D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/index.js file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accepts arguments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16218-3DD7-45B0-A616-AAD03B0DE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console.log(`Investment amount: ${investment}`);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console.log(`Interest rate: ${rate}`);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console.log(`Years: ${years}`);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console.log(`Future Value: ${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process.exit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// exit process normally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5668-731B-4C28-A1E7-79251B10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8279-B4C0-4922-A1DD-7E12FA46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57C8-3B88-4E61-8BB8-172F7179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0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0ECD-3AE8-4B63-A7B9-5F08CE7C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node command to execute a 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DFF6-3E8A-4945-B484-21CD9EC5E3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10000 6.5 10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 amount: 10000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 rate: 6.5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Years: 10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Value: 18771.37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array of arguments that’s passed to the 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'C:\\Program Files\\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\\node.exe',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'C:\\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javascript_jquery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book_apps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\\ch19\\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'10000', '6.5', '10'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E67D-CF05-4D4E-9D49-B3D46385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7563-671A-4209-B82F-1C95B999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E19C-3520-477C-B08E-D34C17A8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5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CC38D7-B18A-4271-AE7B-2F753EDD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built-in modules available from Node.js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876CE0-84F9-432E-8E3D-BEDA920B38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066800"/>
            <a:ext cx="6934200" cy="1899734"/>
          </a:xfrm>
          <a:ln w="12700"/>
        </p:spPr>
        <p:txBody>
          <a:bodyPr/>
          <a:lstStyle/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57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	Description</a:t>
            </a: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Functions for working with the local file system, including functions for reading and writing files.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 indent="-13716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Functions for creating HTTP servers that can make HTTP requests and return HTTP responses.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4019E0-D4F3-4A41-AD12-AC5C4852A6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built-in function for Node.js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52AF69-DE9D-4E24-9A15-11962BACED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810000"/>
            <a:ext cx="6934200" cy="1752600"/>
          </a:xfrm>
          <a:ln w="12700"/>
        </p:spPr>
        <p:txBody>
          <a:bodyPr/>
          <a:lstStyle/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57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		Description</a:t>
            </a: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Imports the specified module. If the module isn’t a built-in Node.js module or a module that has been installed globally, you can specify a path to the directory or file.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C29B-0681-430D-BFCD-F3EEB360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A7CF-198F-4AB0-BD77-8049B0AE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45862-0F12-4820-BF61-A5A444FB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8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2D5C-1C2A-40AC-AC39-A2B1B112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a file named email_list.txt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3E1D-69EB-4AB2-BE60-0B116B381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mary@murach.com (Mary Delamater)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joel@murach.com (Joel Murach)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anne@murach.com (Anne Boehm)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named read.js that uses the fs module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read the email_list.txt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fs = require("fs");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fs.readFile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"email_list.txt", "utf8", (error, text)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(error) throw error;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console.log(text);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commands for executing this 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&gt;cd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javascript_jquery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book_apps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/ch19/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&gt;node read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mary@murach.com (Mary Delamater)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joel@murach.com (Joel Murach)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anne@murach.com (Anne Boehm)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A406-74AF-4799-8E3B-AD139BD6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EBB1-1846-494A-9626-2AC2AD6E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8F02-BF66-45FD-8416-B8C4DD1C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5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FFBA-1C13-45FD-BD41-D143D54A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Node.js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7757C-4C98-48D2-98BC-D52711D18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CommonJS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module system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A3F5-AA5C-4DBC-A5E1-CB673ACE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5ECCE-93A5-482A-91BD-A6530CF2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62135-5761-44F1-90D8-2D908428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8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2EE7-95FD-4DBC-93C3-547C5BAF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EC765-D4A5-4E81-8DA6-36FDE42BE7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5438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Node.js to interactively test JavaScript outside of a web browser.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Node.js to run a server-side script that has been saved in a JavaScript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built-in modules available from Node.js to help you write server-side scripts.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NPM to install and use modules that can help you write server-side scripts.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Node.js and when you might want to use it.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console object provided by Node.js and the console object provided by a browser.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038F-A393-4EFF-AFE1-B4B920AC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02E6-44BE-44B8-B2A6-52AA96AB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0AE47-56C3-48E4-B493-03826ADD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35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9CD7ED-5F31-4335-9B0F-CE38F77C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functions available from the fs module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15BCFE-47E2-436A-A63E-F6158F778C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733800"/>
          </a:xfrm>
          <a:ln w="12700"/>
        </p:spPr>
        <p:txBody>
          <a:bodyPr/>
          <a:lstStyle/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572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		Description</a:t>
            </a: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fname,encoding,callback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Reads the contents of the specified file, using the specified encoding, and executes the specified callback function when it’s done.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writeFile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fname,contents,callback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Writes the specified contents to the specified file and executes the specified callback function when it’s done.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BDA3-E4E0-45E9-A3EA-B1D62996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FAE6-0E97-438F-8F55-DCA0906F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AAB0-92AE-487D-85C2-51DD0798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2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71AA-3110-4BD0-81F5-170BA4BB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reads a file, adds data to it,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writes it again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EBAD9-8996-4291-B311-C05CE8789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fs = require("fs");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"email_list.txt";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email = "mike@murach.com (Mike Murach)";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fs.readFile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"utf8", (error, list)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(error) throw error;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 += "\n" + email;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fs.writeFile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list, error =&gt; {  // nested callback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(error) throw error;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console.log(email + " written to file.");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1620-195B-495A-83DF-51FEBD44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E680B-C436-42A2-A5AC-4701C72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9E3FC-8DB8-43DE-8228-ABAD1005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5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8B4C-26CF-411E-A268-587B698F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synchronous versions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these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6EFE-DEB3-418A-8E29-05470BA80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list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fs.readFileSync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"utf8");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+= "\n" + email;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fs.writeFileSync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list);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console.log(email + " written to file.");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4E5E-9AD2-49F8-8C9B-441F7D70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C3F7-6440-453E-8F39-007A3C2B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19E9-19CE-44C5-B293-BC8A779F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3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38E4-CBBE-4D2E-91D5-2F881907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destructuring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get functions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module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E5D7-F9E7-465B-B3EC-7613DCB527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= require("fs");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"utf8", (error, text) =&gt; { ... 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ECC80-20F1-43FA-B0A7-81CF6BF3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D672-B104-47D5-8A42-084C83DC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964D1-118B-4817-8CC8-59F36A54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89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9286C8-ABE9-408F-828D-A241CC3D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functions available from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fs.promises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E81FA0-CA47-4373-BF1E-CDF284B01D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038600"/>
          </a:xfrm>
          <a:ln w="12700"/>
        </p:spPr>
        <p:txBody>
          <a:bodyPr/>
          <a:lstStyle/>
          <a:p>
            <a:pPr marL="3429000" marR="0" indent="-34290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57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		Description</a:t>
            </a:r>
          </a:p>
          <a:p>
            <a:pPr marL="3429000" marR="0" indent="-34290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fname,encoding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Reads the contents of the specified file, using the specified encoding, and returns a promise that resolves to the contents of the file after it has been read.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0" marR="0" indent="-34290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writeFile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fname,contents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Writes the specified contents to the specified file and returns a promise that resolves when the contents have been successfully written to the file.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4EE5C-1260-4336-A284-54ED08D5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CC0D1-2882-4A34-81B5-5A881448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D0E34-0D41-4E13-ABF9-158E9C6A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2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72EE-4DF7-41B1-9315-4F7FDC41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access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fs.promises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C1B7B-AE36-404F-80E8-5C81FFD7C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fs = require("fs").promises;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fs = require("fs/promises");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fs.promises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read and write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fs = require("fs")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.promises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"email_list.txt";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email = "mike@murach.com (Mike Murach)";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fs.readFile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"utf8")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.then( list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 += "\n" + email;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fs.writeFile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list)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.then ( console.log(email + " written to file.") 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.catch( error =&gt; console.log(error) 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1AB4-5B96-4CAE-9D73-2C7CCD41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FA1D-9ECC-44F7-8EE8-85F9A9F8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4E8AF-93BE-4CE9-8BB2-3E8E7286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17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F1FB-5DC7-46AC-A10A-41FB0251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that stores the functions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are exported by a module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0C5A-E3EF-4076-97DA-012027DBFE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 that exports a single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export the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as a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CommonJS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exports.calcFutureValue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(investment, rate, years)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investment;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years;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rate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name of the file that contains the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murach-calc-future-value.js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0154-0C17-48CD-B17C-2E8925B2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3E1A-3F9D-4929-81D7-5C4CEC3A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AAFF-6D14-4B54-BA64-0BBD10C0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99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F251E3-C177-4F46-AF7A-20585DBA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Characters for specifying a path to a module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1841F2-7D72-4170-B843-9FBD607596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089365"/>
            <a:ext cx="5410200" cy="1806235"/>
          </a:xfrm>
          <a:ln w="12700"/>
        </p:spPr>
        <p:txBody>
          <a:bodyPr/>
          <a:lstStyle/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57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	Description</a:t>
            </a: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root directory for the file system.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same directory as the current file.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One directory up from the current file.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CA94-C522-4736-991E-6142BB50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894B-2FB8-4081-B984-4048716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CAEF2-B0AA-4931-8D7B-340788F1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71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6E05-5DF5-4CB0-A466-1CFC17BF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file that uses the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C2BA-3E85-4265-9693-0027F1EE6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import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calcFutureValue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from the murach-calc-future-value.js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module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{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calcFutureValue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= require("./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-calc-future-value");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convert command line arguments from strings to numbers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investment =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process.argv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[2]);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rate =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process.argv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[3]);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years =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process.argv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[4]);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calcFutureValue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to calculate the future value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calcFutureValue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(investment, rate, years)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D7F1-D90C-4108-883A-F57C0B76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5C92-D2F0-4779-B968-1E7B2649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4179-C476-426E-A7A1-4398D687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4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A26724-615F-4DBF-B2BF-92D9887E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NPM website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3F6A4B-5F20-4A6E-B29F-D546006C0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www.npmjs.com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module that’s available from NPM</a:t>
            </a:r>
          </a:p>
          <a:p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301A84-3D5E-4F5F-AD33-B39D8E3237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1201901"/>
          </a:xfrm>
          <a:ln w="12700"/>
        </p:spPr>
        <p:txBody>
          <a:bodyPr/>
          <a:lstStyle/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57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http-server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 module that you can use to test web applications on a local web server.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97FC-A04A-41D7-83ED-D89C7C78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15AB9-AAF7-4AAB-A709-DECFE122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39CC-70F8-4E64-8AC9-69CDB75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3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F464-2715-4209-B5F6-9A7F6632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271C-5F12-4392-BD3D-408B6E73A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620000" cy="4876800"/>
          </a:xfrm>
        </p:spPr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process object provided by Node.js allows you to access the arguments that are passed to a script from the command prompt.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CommonJS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module system used by Node.js and the ES module system.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the require() function that’s available from Node.js to import a module.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readFile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function that’s available from the fs module and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readFile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function that’s available from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fs.promises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the exports property that’s available from Node.js to export a module.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and describe the two main components of NPM.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package and a module.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semantic versioning.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A4208-2A7F-4FC0-B3F9-E0D13E6D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3190-F08E-465B-B337-12395394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02A2-5510-412D-B383-F03A547E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98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FE63-8D88-4CBD-8202-B606CE77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command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http-server module (Windows)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6A26-9E37-4E86-ACE9-9ECA78273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double-dash global option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--global http-server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single-dash global option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-g http-server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03A60-C080-43B0-8782-2E580D1E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9242B-5C7D-4D24-88A7-53965CC0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0B0B-ACAC-434D-A501-79B26067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92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BC52-7DE1-4548-8860-8AB26504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to solve a permissions problem (macOS)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75A90-5702-4C6C-93E8-F556560DE0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-g http-server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2EEA-6BDF-4EEC-81EA-579C0D67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93263-164C-4CF9-A5AE-745BD963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E506-4479-42DB-9CF5-08D4ECA2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9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F10E-C9E1-4DE1-A94E-1279A358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command for installing the http-server module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59EAB-BA4C-425A-81CD-2B17C5E293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-g http-server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C:\Users\Joel\AppData\Roaming\npm\hs -&gt; C:\Users\Joel\AppData\Roaming\npm\node_modules\http-server\bin\http-server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C:\Users\Joel\AppData\Roaming\npm\http-server -&gt; C:\Users\Joel\AppData\Roaming\npm\node_modules\http-server\bin\http-server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http-server@0.12.3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added 23 packages from 35 contributors in 7.162s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4F01-62C1-4E20-8FE2-40A952E4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903C6-CAA5-4BAB-A28A-29704B37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4196-9FCC-41EE-BEAB-D1A2B8D9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99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C948-D103-454F-BFE0-616A4CE4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command for changing the directory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web 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33499-FEF4-4B2C-A332-9FDA3CAA1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&gt;cd 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javascript_jquery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book_apps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/ch14/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task_list_cookies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command for starting the server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web application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&gt;http-server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 up http-server, serving ./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Available on: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http://192.168.86.58:8080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http://127.0.0.1:8080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Hit CTRL-C to stop the server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B723-129F-48C9-99D0-2A674325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A4A4-6CCC-4943-A478-B89D4CE9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3F40-51A9-41CB-A4DA-83A36096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9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A4CF7B-BED6-4C5A-BC10-4B559152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you can use to display the web application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96D44F-DBE0-4BCE-B1E9-5CAB75E5DC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http://localhost:8080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website displayed in the browser</a:t>
            </a:r>
          </a:p>
          <a:p>
            <a:endParaRPr lang="en-US" sz="2400" dirty="0"/>
          </a:p>
        </p:txBody>
      </p:sp>
      <p:pic>
        <p:nvPicPr>
          <p:cNvPr id="11" name="Content Placeholder 10" descr="Refer to page 675 in textbook">
            <a:extLst>
              <a:ext uri="{FF2B5EF4-FFF2-40B4-BE49-F238E27FC236}">
                <a16:creationId xmlns:a16="http://schemas.microsoft.com/office/drawing/2014/main" id="{001F3597-0F30-4E2F-93F6-87D906643C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057400"/>
            <a:ext cx="6281659" cy="231920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D29EA7-8147-410D-B383-17CF8CE2B6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that’s displayed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press Ctrl-C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http-server stopped.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27076-6B0E-445E-9445-1C390ACF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ED01-B615-4AF1-8389-D5F8D3B7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2F3AF-1851-4ADC-964E-718CDDB8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C19,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43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4760-471D-42E1-B365-9E5FE28D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Excerpts from the http-server module’s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16BF-BA69-4153-AFC8-0309236E0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"contributors": [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"name": "Charlie Robbins",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"email": "charlie.robbins@gmail.com"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"name": "Jade Michael Thornton",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"email": "jade@jmthornton.net"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"dependencies":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"basic-auth": "^1.0.3",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"colors": "^1.4.0",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"^2.0.1",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"ecstatic": "^3.3.2",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"http-proxy": "^1.18.0",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minimist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"^1.2.5",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"opener": "^1.5.1",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portfinder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"^1.0.25",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"secure-compare": "3.0.1",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"union": "~0.5.0"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5027-93DC-455B-88A7-246F1D89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A451-BAF9-47FF-8F61-7E0B2E72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F1FB-4013-40CF-B852-4D1F8C4F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06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9079-F195-432F-9368-9C75CC16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Excerpts from the http-server module’s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B09A4-2A52-4AA7-9823-CE5BBBBB06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519113" marR="0" indent="-17303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"description": "A simple zero-configuration command-line http server",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"engines":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"node": "&gt;=6"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"homepage": "https://github.com/http-party/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http-server#readme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"license": "MIT",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"main": "./lib/http-server",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"name": "http-server",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"repository":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"type": "git",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"git://github.com/http-party/http-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server.git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"version": "0.12.3"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965A-5E2E-4D57-8906-685C5769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AF805-C347-4806-BE25-2F4C4B93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F3785-7A46-437D-BDBC-87211D54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89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EC55-94AA-4806-99DA-3933FD88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NPM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84CA1-9A27-40A2-80D5-2F5EDF0C59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NPM (Node Package Manager)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NPM registry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superuser do command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semantic versioning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A032-B424-4CD7-81A2-9818AFF9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9DBC-01FF-4AB4-A886-2EBF14BF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F5C-851F-45EE-A054-A9978571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6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352A-3881-4C86-BA11-9E87F3AF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Node.js website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81268-F7FF-4927-846C-FBB7A424F6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www.nodejs.org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Node.js when you want to…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Interactively test JavaScript expressions and statements.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JavaScript to write applications that run outside of a web browser such as console applications and command-line tools.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JavaScript to write server-side scripts.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24A97-8CAE-4E6C-AD09-0FB1EED9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34B3-5A1C-45AA-BB50-1B9DC0B1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A904-99D9-4F1E-9469-55D1C6D7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4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6842-FDCD-41DA-82CD-6B4B6FA4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install Node.js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6431-8A19-46C9-92C2-E84EB9EA8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to the download page for Node.js.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button for the most current LTS (Long Term Stable) release and respond to the resulting dialog boxes.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get any warning dialog boxes, choose to continue with the installation. This should download the installer file to your computer.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Double-click on the installer file to start the installation.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 to the resulting dialog boxes by accepting the default options.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1CAB-E9A8-444E-BEB3-F2501ABA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670E3-1A95-44AF-93E3-0429AF6E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F3D7-FD62-41B5-A8A5-F01B53AB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7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0B57-62E4-4FA1-A594-6AC293C4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sure Node.js is installed correctly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FCDB-8686-44C8-A269-4DD4ED8EF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a Command Prompt (Windows) or Terminal (macOS) window.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the following command: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C:\Users\mike&gt;node -v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v12.18.2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this displays the version number of Node.js that’s installed on your system, Node.js is set up correctly.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C892-8019-4CF0-A2DE-300DF92A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11D85-D529-4E8F-B429-4133E7E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D2B01-0422-4DE4-A046-C6F798C3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3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6B0B-374E-489B-B56E-C6C4C04A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start the Node.js command prompt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4A51B-49BF-4AA5-A5CB-A54F78EED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C:\Users\Joel&gt;node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Welcome to Node.js v12.18.2.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".help" for more information.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exit the Node.js command prompt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.exit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C:\Users\Joel&gt;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FA5C-C966-4ADE-A183-9318D98A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24DB-2D26-4BA8-8FA7-4250AFD2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10E00-3A23-4431-94AA-D0F495F4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1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5235-F459-4F94-8073-A8A90EA3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evaluate JavaScript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9E2B9-BE48-403B-B170-03972832D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3 + 4 *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(3 + 4) *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B9CC3-EE65-4596-A923-C1E8FAF0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271B-B142-4EFC-B37B-F8069564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04F1-88AA-489D-86AC-244F996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0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D6ED-66AC-412D-9177-1198045E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evaluate JavaScript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A388-07E3-489F-84EB-F47F22873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const subtotal = 200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subtotal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taxPercent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taxAmount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C56D-A0B7-447A-AA97-7C40C63E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1A30-0BC6-46DC-ACF4-25E70498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BB1E0-8616-4BB8-8DA5-281F547B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6447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31</TotalTime>
  <Words>3538</Words>
  <Application>Microsoft Office PowerPoint</Application>
  <PresentationFormat>On-screen Show (4:3)</PresentationFormat>
  <Paragraphs>488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19</vt:lpstr>
      <vt:lpstr>Objectives (part 1)</vt:lpstr>
      <vt:lpstr>Objectives (part 2)</vt:lpstr>
      <vt:lpstr>The Node.js website</vt:lpstr>
      <vt:lpstr>How to install Node.js</vt:lpstr>
      <vt:lpstr>How to make sure Node.js is installed correctly</vt:lpstr>
      <vt:lpstr>How to start the Node.js command prompt</vt:lpstr>
      <vt:lpstr>How to evaluate JavaScript expressions</vt:lpstr>
      <vt:lpstr>How to evaluate JavaScript statements</vt:lpstr>
      <vt:lpstr>How to evaluate multi-line statements</vt:lpstr>
      <vt:lpstr>Terms related to Node.js</vt:lpstr>
      <vt:lpstr>The script in the future_value/index.js file</vt:lpstr>
      <vt:lpstr>How to use the node command  to execute the future_value/index.js file</vt:lpstr>
      <vt:lpstr>A future_value/index.js file  that accepts arguments (part 1)</vt:lpstr>
      <vt:lpstr>A future_value/index.js file  that accepts arguments (part 2)</vt:lpstr>
      <vt:lpstr>How to use the node command to execute a script</vt:lpstr>
      <vt:lpstr>Two built-in modules available from Node.js</vt:lpstr>
      <vt:lpstr>The contents of a file named email_list.txt</vt:lpstr>
      <vt:lpstr>Terms related to Node.js modules</vt:lpstr>
      <vt:lpstr>Two functions available from the fs module</vt:lpstr>
      <vt:lpstr>A script that reads a file, adds data to it,  and writes it again</vt:lpstr>
      <vt:lpstr>How to use the synchronous versions  of these functions</vt:lpstr>
      <vt:lpstr>How to use destructuring to get functions  from a module</vt:lpstr>
      <vt:lpstr>Two functions available from the fs.promises API</vt:lpstr>
      <vt:lpstr>Two ways to access the fs.promises API</vt:lpstr>
      <vt:lpstr>A property that stores the functions  that are exported by a module</vt:lpstr>
      <vt:lpstr>Characters for specifying a path to a module</vt:lpstr>
      <vt:lpstr>A file that uses the module</vt:lpstr>
      <vt:lpstr>The NPM website</vt:lpstr>
      <vt:lpstr>The npm install command  for the http-server module (Windows)</vt:lpstr>
      <vt:lpstr>How to use the sudo command to solve a permissions problem (macOS)</vt:lpstr>
      <vt:lpstr>The command for installing the http-server module</vt:lpstr>
      <vt:lpstr>The command for changing the directory  to the web application</vt:lpstr>
      <vt:lpstr>A URL you can use to display the web application</vt:lpstr>
      <vt:lpstr>Excerpts from the http-server module’s package.json file (part 1)</vt:lpstr>
      <vt:lpstr>Excerpts from the http-server module’s package.json file (part 2)</vt:lpstr>
      <vt:lpstr>Terms related to NPM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23</cp:revision>
  <cp:lastPrinted>2016-01-14T23:03:16Z</cp:lastPrinted>
  <dcterms:created xsi:type="dcterms:W3CDTF">2020-08-18T22:40:16Z</dcterms:created>
  <dcterms:modified xsi:type="dcterms:W3CDTF">2020-08-19T00:07:12Z</dcterms:modified>
</cp:coreProperties>
</file>