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28"/>
  </p:notesMasterIdLst>
  <p:handoutMasterIdLst>
    <p:handoutMasterId r:id="rId2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41" autoAdjust="0"/>
    <p:restoredTop sz="86401" autoAdjust="0"/>
  </p:normalViewPr>
  <p:slideViewPr>
    <p:cSldViewPr>
      <p:cViewPr varScale="1">
        <p:scale>
          <a:sx n="95" d="100"/>
          <a:sy n="95" d="100"/>
        </p:scale>
        <p:origin x="137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12/16/2020</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1143000"/>
            <a:ext cx="7772400" cy="553998"/>
          </a:xfrm>
        </p:spPr>
        <p:txBody>
          <a:bodyPr lIns="0" tIns="0" rIns="0" bIns="0" anchor="t" anchorCtr="0">
            <a:spAutoFit/>
          </a:bodyPr>
          <a:lstStyle>
            <a:lvl1pPr>
              <a:defRPr sz="3600" b="1" i="0" baseline="0">
                <a:solidFill>
                  <a:srgbClr val="000099"/>
                </a:solidFill>
              </a:defRPr>
            </a:lvl1pPr>
          </a:lstStyle>
          <a:p>
            <a:r>
              <a:rPr lang="en-US" dirty="0"/>
              <a:t>Chapter number</a:t>
            </a:r>
          </a:p>
        </p:txBody>
      </p:sp>
      <p:sp>
        <p:nvSpPr>
          <p:cNvPr id="7"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0320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_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17566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2895600"/>
            <a:ext cx="7315200" cy="1633402"/>
          </a:xfrm>
        </p:spPr>
        <p:txBody>
          <a:bodyPr/>
          <a:lstStyle>
            <a:lvl1pPr marL="0" indent="0">
              <a:buNone/>
              <a:defRPr/>
            </a:lvl1pPr>
          </a:lstStyle>
          <a:p>
            <a:pPr lvl="0"/>
            <a:r>
              <a:rPr lang="en-US"/>
              <a:t>Click to edit Master text styles</a:t>
            </a:r>
          </a:p>
        </p:txBody>
      </p:sp>
      <p:sp>
        <p:nvSpPr>
          <p:cNvPr id="9" name="Text Placeholder 9"/>
          <p:cNvSpPr>
            <a:spLocks noGrp="1"/>
          </p:cNvSpPr>
          <p:nvPr>
            <p:ph type="body" sz="quarter" idx="16"/>
          </p:nvPr>
        </p:nvSpPr>
        <p:spPr>
          <a:xfrm>
            <a:off x="812800" y="4605202"/>
            <a:ext cx="7391400" cy="1414598"/>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C2,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60224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5017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143000"/>
            <a:ext cx="7315200" cy="4800600"/>
          </a:xfrm>
        </p:spPr>
        <p:txBody>
          <a:bodyPr/>
          <a:lstStyle>
            <a:lvl1pPr marL="0" indent="0">
              <a:buNone/>
              <a:defRPr/>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57522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7432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3892100"/>
            <a:ext cx="6934200" cy="2049956"/>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27311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_Console_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14"/>
          <p:cNvSpPr>
            <a:spLocks noGrp="1"/>
          </p:cNvSpPr>
          <p:nvPr>
            <p:ph type="body" sz="quarter" idx="16"/>
          </p:nvPr>
        </p:nvSpPr>
        <p:spPr>
          <a:xfrm>
            <a:off x="1295400" y="2150899"/>
            <a:ext cx="6934200" cy="815635"/>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11" name="Text Placeholder 6"/>
          <p:cNvSpPr>
            <a:spLocks noGrp="1"/>
          </p:cNvSpPr>
          <p:nvPr>
            <p:ph type="body" sz="quarter" idx="17"/>
          </p:nvPr>
        </p:nvSpPr>
        <p:spPr>
          <a:xfrm>
            <a:off x="838200" y="3347534"/>
            <a:ext cx="7391400" cy="1496734"/>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4982112"/>
            <a:ext cx="6934200" cy="885288"/>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70429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1295400" y="1143000"/>
            <a:ext cx="6934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1090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C2,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4120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267200"/>
            <a:ext cx="7315200" cy="1676400"/>
          </a:xfrm>
        </p:spPr>
        <p:txBody>
          <a:bodyPr/>
          <a:lstStyle>
            <a:lvl1pPr marL="0" indent="0">
              <a:buNone/>
              <a:defRPr/>
            </a:lvl1pPr>
          </a:lstStyle>
          <a:p>
            <a:pPr lvl="0"/>
            <a:r>
              <a:rPr lang="en-US" dirty="0"/>
              <a:t>Object</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C2,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6814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22138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3319598"/>
            <a:ext cx="7315200" cy="2438400"/>
          </a:xfrm>
        </p:spPr>
        <p:txBody>
          <a:bodyPr/>
          <a:lstStyle>
            <a:lvl1pPr marL="0" indent="0">
              <a:buNone/>
              <a:defRPr/>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C2,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14097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Date Placeholder 1"/>
          <p:cNvSpPr>
            <a:spLocks noGrp="1"/>
          </p:cNvSpPr>
          <p:nvPr>
            <p:ph type="dt" sz="half" idx="2"/>
          </p:nvPr>
        </p:nvSpPr>
        <p:spPr bwMode="auto">
          <a:xfrm>
            <a:off x="2743200" y="6248400"/>
            <a:ext cx="3657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a:t>Murach's C# (7th Edition)</a:t>
            </a:r>
            <a:endParaRPr lang="en-US" dirty="0"/>
          </a:p>
        </p:txBody>
      </p:sp>
      <p:sp>
        <p:nvSpPr>
          <p:cNvPr id="8" name="Footer Placeholder 2"/>
          <p:cNvSpPr>
            <a:spLocks noGrp="1"/>
          </p:cNvSpPr>
          <p:nvPr>
            <p:ph type="ftr" sz="quarter" idx="3"/>
          </p:nvPr>
        </p:nvSpPr>
        <p:spPr bwMode="auto">
          <a:xfrm>
            <a:off x="7620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a:t>© 2020, Mike Murach &amp; Associates, Inc.</a:t>
            </a:r>
            <a:endParaRPr lang="en-US" dirty="0"/>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C2,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3" r:id="rId5"/>
    <p:sldLayoutId id="2147483681" r:id="rId6"/>
    <p:sldLayoutId id="2147483674" r:id="rId7"/>
    <p:sldLayoutId id="2147483676" r:id="rId8"/>
    <p:sldLayoutId id="2147483675" r:id="rId9"/>
    <p:sldLayoutId id="2147483684" r:id="rId10"/>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Chapter 2</a:t>
            </a:r>
          </a:p>
        </p:txBody>
      </p:sp>
      <p:sp>
        <p:nvSpPr>
          <p:cNvPr id="6" name="Text Placeholder 5"/>
          <p:cNvSpPr>
            <a:spLocks noGrp="1"/>
          </p:cNvSpPr>
          <p:nvPr>
            <p:ph type="body" sz="quarter" idx="13"/>
          </p:nvPr>
        </p:nvSpPr>
        <p:spPr>
          <a:xfrm>
            <a:off x="1828800" y="2209800"/>
            <a:ext cx="5486400" cy="2971800"/>
          </a:xfrm>
        </p:spPr>
        <p:txBody>
          <a:bodyPr/>
          <a:lstStyle/>
          <a:p>
            <a:pPr marL="0" marR="0" algn="ctr">
              <a:spcBef>
                <a:spcPts val="2400"/>
              </a:spcBef>
              <a:spcAft>
                <a:spcPts val="600"/>
              </a:spcAft>
              <a:tabLst>
                <a:tab pos="1371600" algn="l"/>
              </a:tabLst>
            </a:pPr>
            <a:r>
              <a:rPr lang="en-US" sz="4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How to design</a:t>
            </a:r>
            <a:br>
              <a:rPr lang="en-US" sz="4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US" sz="4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 Windows Forms application</a:t>
            </a:r>
          </a:p>
          <a:p>
            <a:endParaRPr lang="en-US" dirty="0"/>
          </a:p>
        </p:txBody>
      </p:sp>
      <p:sp>
        <p:nvSpPr>
          <p:cNvPr id="2" name="Date Placeholder 1"/>
          <p:cNvSpPr>
            <a:spLocks noGrp="1"/>
          </p:cNvSpPr>
          <p:nvPr>
            <p:ph type="dt" sz="half" idx="10"/>
          </p:nvPr>
        </p:nvSpPr>
        <p:spPr/>
        <p:txBody>
          <a:bodyPr/>
          <a:lstStyle/>
          <a:p>
            <a:pPr>
              <a:defRPr/>
            </a:pPr>
            <a:r>
              <a:rPr lang="en-US"/>
              <a:t>Murach's C# (7th Edition)</a:t>
            </a:r>
            <a:endParaRPr lang="en-US" dirty="0"/>
          </a:p>
        </p:txBody>
      </p:sp>
      <p:sp>
        <p:nvSpPr>
          <p:cNvPr id="3" name="Footer Placeholder 2"/>
          <p:cNvSpPr>
            <a:spLocks noGrp="1"/>
          </p:cNvSpPr>
          <p:nvPr>
            <p:ph type="ftr" sz="quarter" idx="11"/>
          </p:nvPr>
        </p:nvSpPr>
        <p:spPr/>
        <p:txBody>
          <a:bodyPr/>
          <a:lstStyle/>
          <a:p>
            <a:pPr>
              <a:defRPr/>
            </a:pPr>
            <a:r>
              <a:rPr lang="en-US"/>
              <a:t>© 2020, Mike Murach &amp; Associates, Inc.</a:t>
            </a:r>
            <a:endParaRPr lang="en-US" dirty="0"/>
          </a:p>
        </p:txBody>
      </p:sp>
      <p:sp>
        <p:nvSpPr>
          <p:cNvPr id="7" name="Slide Number Placeholder 6">
            <a:extLst>
              <a:ext uri="{FF2B5EF4-FFF2-40B4-BE49-F238E27FC236}">
                <a16:creationId xmlns:a16="http://schemas.microsoft.com/office/drawing/2014/main" id="{1C4FC573-0796-40E1-924A-91444F2A5D9D}"/>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6822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DA094-95E1-4127-B558-9C51DB0160D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select and work with controls (part 1)</a:t>
            </a:r>
            <a:endParaRPr lang="en-US" dirty="0"/>
          </a:p>
        </p:txBody>
      </p:sp>
      <p:sp>
        <p:nvSpPr>
          <p:cNvPr id="3" name="Text Placeholder 2">
            <a:extLst>
              <a:ext uri="{FF2B5EF4-FFF2-40B4-BE49-F238E27FC236}">
                <a16:creationId xmlns:a16="http://schemas.microsoft.com/office/drawing/2014/main" id="{49821577-18B7-478F-AEC3-31A33098C4A5}"/>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select a control on the form, click it.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move a control, drag it.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size a selected control, drag one of its handles. Note, however, that you can’t size a label by dragging its handles unless you change its </a:t>
            </a:r>
            <a:r>
              <a:rPr lang="en-US" sz="2000" spc="-10" dirty="0" err="1">
                <a:effectLst/>
                <a:latin typeface="Times New Roman" panose="02020603050405020304" pitchFamily="18" charset="0"/>
                <a:ea typeface="Times New Roman" panose="02020603050405020304" pitchFamily="18" charset="0"/>
              </a:rPr>
              <a:t>AutoSize</a:t>
            </a:r>
            <a:r>
              <a:rPr lang="en-US" sz="2000" spc="-10" dirty="0">
                <a:effectLst/>
                <a:latin typeface="Times New Roman" panose="02020603050405020304" pitchFamily="18" charset="0"/>
                <a:ea typeface="Times New Roman" panose="02020603050405020304" pitchFamily="18" charset="0"/>
              </a:rPr>
              <a:t> property to False.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select more than one control, hold down the Shift or Ctrl key as you click on each control. You can also select a group of controls by clicking on a blank spot in the form and then dragging around the controls.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align, size, or space a group of selected controls, click on a control to make it the primary control. Then, use the commands in the Format menu or the buttons on the Layout toolbar to align, size, or space the controls relative to the primary control.</a:t>
            </a:r>
          </a:p>
          <a:p>
            <a:endParaRPr lang="en-US" dirty="0"/>
          </a:p>
        </p:txBody>
      </p:sp>
      <p:sp>
        <p:nvSpPr>
          <p:cNvPr id="4" name="Date Placeholder 3">
            <a:extLst>
              <a:ext uri="{FF2B5EF4-FFF2-40B4-BE49-F238E27FC236}">
                <a16:creationId xmlns:a16="http://schemas.microsoft.com/office/drawing/2014/main" id="{D4447E5E-2CA1-41EE-B906-EDF14261961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65755BDF-06CB-4344-A83B-137A20239A0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E01A8EA-A3D1-4342-A152-A972A05FB34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10</a:t>
            </a:fld>
            <a:endParaRPr lang="en-US" dirty="0">
              <a:solidFill>
                <a:schemeClr val="bg1"/>
              </a:solidFill>
            </a:endParaRPr>
          </a:p>
        </p:txBody>
      </p:sp>
    </p:spTree>
    <p:extLst>
      <p:ext uri="{BB962C8B-B14F-4D97-AF65-F5344CB8AC3E}">
        <p14:creationId xmlns:p14="http://schemas.microsoft.com/office/powerpoint/2010/main" val="2780123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BC10-EB17-448F-AD8F-DE6ED5C56C4B}"/>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select and work with controls (part 2)</a:t>
            </a:r>
            <a:endParaRPr lang="en-US" dirty="0"/>
          </a:p>
        </p:txBody>
      </p:sp>
      <p:sp>
        <p:nvSpPr>
          <p:cNvPr id="3" name="Text Placeholder 2">
            <a:extLst>
              <a:ext uri="{FF2B5EF4-FFF2-40B4-BE49-F238E27FC236}">
                <a16:creationId xmlns:a16="http://schemas.microsoft.com/office/drawing/2014/main" id="{4F5D0D8C-2C78-48F3-98A8-CB244ACCD9D5}"/>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You can also size all of the controls in a group by sizing the primary control in the group. And you can drag any of the selected controls to move all the controls.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change the size of a form, click the form and drag one of its sizing handles.</a:t>
            </a:r>
          </a:p>
          <a:p>
            <a:endParaRPr lang="en-US" dirty="0"/>
          </a:p>
        </p:txBody>
      </p:sp>
      <p:sp>
        <p:nvSpPr>
          <p:cNvPr id="4" name="Date Placeholder 3">
            <a:extLst>
              <a:ext uri="{FF2B5EF4-FFF2-40B4-BE49-F238E27FC236}">
                <a16:creationId xmlns:a16="http://schemas.microsoft.com/office/drawing/2014/main" id="{88C5DCE6-3678-4ED0-8A2D-1FD62D8E41B4}"/>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8B641E18-679E-4753-B181-2DD5DA80032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FDCAE35-37CE-415A-AF54-B42022DFBA5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11</a:t>
            </a:fld>
            <a:endParaRPr lang="en-US" dirty="0">
              <a:solidFill>
                <a:schemeClr val="bg1"/>
              </a:solidFill>
            </a:endParaRPr>
          </a:p>
        </p:txBody>
      </p:sp>
    </p:spTree>
    <p:extLst>
      <p:ext uri="{BB962C8B-B14F-4D97-AF65-F5344CB8AC3E}">
        <p14:creationId xmlns:p14="http://schemas.microsoft.com/office/powerpoint/2010/main" val="3495564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CAC7465-1303-4CD1-955B-856E54348C5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form after the properties have been set</a:t>
            </a:r>
            <a:endParaRPr lang="en-US" dirty="0"/>
          </a:p>
        </p:txBody>
      </p:sp>
      <p:pic>
        <p:nvPicPr>
          <p:cNvPr id="10" name="Content Placeholder 9" descr="Refer to page 43 in textbook">
            <a:extLst>
              <a:ext uri="{FF2B5EF4-FFF2-40B4-BE49-F238E27FC236}">
                <a16:creationId xmlns:a16="http://schemas.microsoft.com/office/drawing/2014/main" id="{00A232B3-DA45-409F-890D-A30E4E7F2BB4}"/>
              </a:ext>
            </a:extLst>
          </p:cNvPr>
          <p:cNvPicPr>
            <a:picLocks noGrp="1" noChangeAspect="1"/>
          </p:cNvPicPr>
          <p:nvPr>
            <p:ph sz="quarter" idx="13"/>
          </p:nvPr>
        </p:nvPicPr>
        <p:blipFill>
          <a:blip r:embed="rId2"/>
          <a:stretch>
            <a:fillRect/>
          </a:stretch>
        </p:blipFill>
        <p:spPr>
          <a:xfrm>
            <a:off x="914400" y="1057470"/>
            <a:ext cx="7347358" cy="4743060"/>
          </a:xfrm>
          <a:prstGeom prst="rect">
            <a:avLst/>
          </a:prstGeom>
        </p:spPr>
      </p:pic>
      <p:sp>
        <p:nvSpPr>
          <p:cNvPr id="4" name="Date Placeholder 3">
            <a:extLst>
              <a:ext uri="{FF2B5EF4-FFF2-40B4-BE49-F238E27FC236}">
                <a16:creationId xmlns:a16="http://schemas.microsoft.com/office/drawing/2014/main" id="{C119A569-BA71-4BAD-904C-95D74F382FB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884424E4-5006-4215-A787-C0F958FE8511}"/>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84BD946C-1FE1-4CB1-8207-1E705628DC0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12</a:t>
            </a:fld>
            <a:endParaRPr lang="en-US" dirty="0">
              <a:solidFill>
                <a:schemeClr val="bg1"/>
              </a:solidFill>
            </a:endParaRPr>
          </a:p>
        </p:txBody>
      </p:sp>
    </p:spTree>
    <p:extLst>
      <p:ext uri="{BB962C8B-B14F-4D97-AF65-F5344CB8AC3E}">
        <p14:creationId xmlns:p14="http://schemas.microsoft.com/office/powerpoint/2010/main" val="1378524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B4AE0-EF06-4C5F-AEAD-A27AC73AF85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Name property</a:t>
            </a:r>
            <a:endParaRPr lang="en-US" dirty="0"/>
          </a:p>
        </p:txBody>
      </p:sp>
      <p:sp>
        <p:nvSpPr>
          <p:cNvPr id="3" name="Text Placeholder 2">
            <a:extLst>
              <a:ext uri="{FF2B5EF4-FFF2-40B4-BE49-F238E27FC236}">
                <a16:creationId xmlns:a16="http://schemas.microsoft.com/office/drawing/2014/main" id="{93C964A0-94BA-48E2-94EA-46A1C9FE7F1B}"/>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Sets the name you use to identify a form or control in your C# code.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Can be changed to provide a more descriptive and memorable name for forms and controls that you will refer to when you write your code (such as text boxes and buttons).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Doesn’t need to be changed for controls that you won’t refer to when you write your code (such as most labels).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Can use a three-letter prefix to indicate whether the name refers to a form (</a:t>
            </a:r>
            <a:r>
              <a:rPr lang="en-US" sz="2000" spc="-10" dirty="0" err="1">
                <a:effectLst/>
                <a:latin typeface="Times New Roman" panose="02020603050405020304" pitchFamily="18" charset="0"/>
                <a:ea typeface="Times New Roman" panose="02020603050405020304" pitchFamily="18" charset="0"/>
              </a:rPr>
              <a:t>frm</a:t>
            </a:r>
            <a:r>
              <a:rPr lang="en-US" sz="2000" spc="-10" dirty="0">
                <a:effectLst/>
                <a:latin typeface="Times New Roman" panose="02020603050405020304" pitchFamily="18" charset="0"/>
                <a:ea typeface="Times New Roman" panose="02020603050405020304" pitchFamily="18" charset="0"/>
              </a:rPr>
              <a:t>), button (</a:t>
            </a:r>
            <a:r>
              <a:rPr lang="en-US" sz="2000" spc="-10" dirty="0" err="1">
                <a:effectLst/>
                <a:latin typeface="Times New Roman" panose="02020603050405020304" pitchFamily="18" charset="0"/>
                <a:ea typeface="Times New Roman" panose="02020603050405020304" pitchFamily="18" charset="0"/>
              </a:rPr>
              <a:t>btn</a:t>
            </a:r>
            <a:r>
              <a:rPr lang="en-US" sz="2000" spc="-10" dirty="0">
                <a:effectLst/>
                <a:latin typeface="Times New Roman" panose="02020603050405020304" pitchFamily="18" charset="0"/>
                <a:ea typeface="Times New Roman" panose="02020603050405020304" pitchFamily="18" charset="0"/>
              </a:rPr>
              <a:t>), label (</a:t>
            </a:r>
            <a:r>
              <a:rPr lang="en-US" sz="2000" spc="-10" dirty="0" err="1">
                <a:effectLst/>
                <a:latin typeface="Times New Roman" panose="02020603050405020304" pitchFamily="18" charset="0"/>
                <a:ea typeface="Times New Roman" panose="02020603050405020304" pitchFamily="18" charset="0"/>
              </a:rPr>
              <a:t>lbl</a:t>
            </a:r>
            <a:r>
              <a:rPr lang="en-US" sz="2000" spc="-10" dirty="0">
                <a:effectLst/>
                <a:latin typeface="Times New Roman" panose="02020603050405020304" pitchFamily="18" charset="0"/>
                <a:ea typeface="Times New Roman" panose="02020603050405020304" pitchFamily="18" charset="0"/>
              </a:rPr>
              <a:t>), or text box (txt).</a:t>
            </a:r>
          </a:p>
          <a:p>
            <a:endParaRPr lang="en-US" dirty="0"/>
          </a:p>
        </p:txBody>
      </p:sp>
      <p:sp>
        <p:nvSpPr>
          <p:cNvPr id="4" name="Date Placeholder 3">
            <a:extLst>
              <a:ext uri="{FF2B5EF4-FFF2-40B4-BE49-F238E27FC236}">
                <a16:creationId xmlns:a16="http://schemas.microsoft.com/office/drawing/2014/main" id="{6720933D-E5D4-4E5E-88C7-FE682DE5F53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A66BD77-B02F-4495-AEA7-3EA8DAC8775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3441FDB-67E0-4CA6-80C2-337D65D2F67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13</a:t>
            </a:fld>
            <a:endParaRPr lang="en-US" dirty="0">
              <a:solidFill>
                <a:schemeClr val="bg1"/>
              </a:solidFill>
            </a:endParaRPr>
          </a:p>
        </p:txBody>
      </p:sp>
    </p:spTree>
    <p:extLst>
      <p:ext uri="{BB962C8B-B14F-4D97-AF65-F5344CB8AC3E}">
        <p14:creationId xmlns:p14="http://schemas.microsoft.com/office/powerpoint/2010/main" val="3727085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F08D1-C1F8-4719-B9C5-FEF7E97DE0B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Text property</a:t>
            </a:r>
            <a:endParaRPr lang="en-US" dirty="0"/>
          </a:p>
        </p:txBody>
      </p:sp>
      <p:sp>
        <p:nvSpPr>
          <p:cNvPr id="3" name="Text Placeholder 2">
            <a:extLst>
              <a:ext uri="{FF2B5EF4-FFF2-40B4-BE49-F238E27FC236}">
                <a16:creationId xmlns:a16="http://schemas.microsoft.com/office/drawing/2014/main" id="{C1852F82-A064-475F-B073-B8E3AA8F5431}"/>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Sets the text that’s displayed on a form or control. Some controls such as forms and labels display the generic form or control name that’s generated by Visual Studio, which you’ll almost always want to change.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For a form, the Text value is displayed in the title bar. For controls, the Text value is displayed directly on the control.</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For a text box, the Text value changes when the user types text into the control, and you can write code that uses the Text property to get the text that was entered by the user.</a:t>
            </a:r>
          </a:p>
          <a:p>
            <a:endParaRPr lang="en-US" dirty="0"/>
          </a:p>
        </p:txBody>
      </p:sp>
      <p:sp>
        <p:nvSpPr>
          <p:cNvPr id="4" name="Date Placeholder 3">
            <a:extLst>
              <a:ext uri="{FF2B5EF4-FFF2-40B4-BE49-F238E27FC236}">
                <a16:creationId xmlns:a16="http://schemas.microsoft.com/office/drawing/2014/main" id="{A11726C1-F3D9-4834-9744-5155274D506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A126E6AF-44A8-4E34-849A-B1A61630E24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37DCA78-E6F8-4585-BE69-EC0479AD488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14</a:t>
            </a:fld>
            <a:endParaRPr lang="en-US" dirty="0">
              <a:solidFill>
                <a:schemeClr val="bg1"/>
              </a:solidFill>
            </a:endParaRPr>
          </a:p>
        </p:txBody>
      </p:sp>
    </p:spTree>
    <p:extLst>
      <p:ext uri="{BB962C8B-B14F-4D97-AF65-F5344CB8AC3E}">
        <p14:creationId xmlns:p14="http://schemas.microsoft.com/office/powerpoint/2010/main" val="4271323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281AE51-521E-4803-AFE6-FF9DA5C001F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Other properties for forms</a:t>
            </a:r>
            <a:endParaRPr lang="en-US" dirty="0"/>
          </a:p>
        </p:txBody>
      </p:sp>
      <p:sp>
        <p:nvSpPr>
          <p:cNvPr id="8" name="Text Placeholder 7">
            <a:extLst>
              <a:ext uri="{FF2B5EF4-FFF2-40B4-BE49-F238E27FC236}">
                <a16:creationId xmlns:a16="http://schemas.microsoft.com/office/drawing/2014/main" id="{751A0A33-5E2F-4261-9571-424A34CF8444}"/>
              </a:ext>
            </a:extLst>
          </p:cNvPr>
          <p:cNvSpPr>
            <a:spLocks noGrp="1"/>
          </p:cNvSpPr>
          <p:nvPr>
            <p:ph type="body" sz="quarter" idx="15"/>
          </p:nvPr>
        </p:nvSpPr>
        <p:spPr>
          <a:xfrm>
            <a:off x="1201615" y="1143000"/>
            <a:ext cx="6570785" cy="2971800"/>
          </a:xfrm>
          <a:ln w="12700">
            <a:prstDash val="solid"/>
          </a:ln>
        </p:spPr>
        <p:txBody>
          <a:bodyPr/>
          <a:lstStyle/>
          <a:p>
            <a:pPr marL="0" marR="0">
              <a:spcBef>
                <a:spcPts val="600"/>
              </a:spcBef>
              <a:spcAft>
                <a:spcPts val="600"/>
              </a:spcAft>
              <a:tabLst>
                <a:tab pos="1371600" algn="l"/>
                <a:tab pos="1946275" algn="l"/>
                <a:tab pos="22860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Property		Description</a:t>
            </a:r>
          </a:p>
          <a:p>
            <a:pPr marL="1943100" marR="0" indent="-1943100">
              <a:spcBef>
                <a:spcPts val="600"/>
              </a:spcBef>
              <a:spcAft>
                <a:spcPts val="600"/>
              </a:spcAft>
              <a:tabLst>
                <a:tab pos="800100" algn="l"/>
                <a:tab pos="2514600" algn="l"/>
              </a:tabLst>
            </a:pPr>
            <a:r>
              <a:rPr lang="en-US" sz="1600" b="1" dirty="0" err="1">
                <a:solidFill>
                  <a:srgbClr val="000000"/>
                </a:solidFill>
                <a:effectLst/>
                <a:latin typeface="Courier New" panose="02070309020205020404" pitchFamily="49" charset="0"/>
                <a:ea typeface="Times New Roman" panose="02020603050405020304" pitchFamily="18" charset="0"/>
              </a:rPr>
              <a:t>AcceptButton</a:t>
            </a:r>
            <a:r>
              <a:rPr lang="en-US" sz="2000" dirty="0">
                <a:solidFill>
                  <a:srgbClr val="000000"/>
                </a:solidFill>
                <a:effectLst/>
                <a:latin typeface="Times New Roman" panose="02020603050405020304" pitchFamily="18" charset="0"/>
                <a:ea typeface="Times New Roman" panose="02020603050405020304" pitchFamily="18" charset="0"/>
              </a:rPr>
              <a:t>	Identifies the button that will be activated when the user presses the Enter key.</a:t>
            </a:r>
            <a:endParaRPr lang="en-US" sz="2000" dirty="0">
              <a:effectLst/>
              <a:latin typeface="Times New Roman" panose="02020603050405020304" pitchFamily="18" charset="0"/>
              <a:ea typeface="Times New Roman" panose="02020603050405020304" pitchFamily="18" charset="0"/>
            </a:endParaRPr>
          </a:p>
          <a:p>
            <a:pPr marL="1943100" marR="0" indent="-1943100">
              <a:spcBef>
                <a:spcPts val="600"/>
              </a:spcBef>
              <a:spcAft>
                <a:spcPts val="600"/>
              </a:spcAft>
              <a:tabLst>
                <a:tab pos="800100" algn="l"/>
                <a:tab pos="2514600" algn="l"/>
              </a:tabLst>
            </a:pPr>
            <a:r>
              <a:rPr lang="en-US" sz="1600" b="1" dirty="0" err="1">
                <a:solidFill>
                  <a:srgbClr val="000000"/>
                </a:solidFill>
                <a:effectLst/>
                <a:latin typeface="Courier New" panose="02070309020205020404" pitchFamily="49" charset="0"/>
                <a:ea typeface="Times New Roman" panose="02020603050405020304" pitchFamily="18" charset="0"/>
              </a:rPr>
              <a:t>CancelButton</a:t>
            </a:r>
            <a:r>
              <a:rPr lang="en-US" sz="1600" b="1"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Identifies the button that will be activated when the user presses the Esc key.</a:t>
            </a:r>
            <a:endParaRPr lang="en-US" sz="2000" dirty="0">
              <a:effectLst/>
              <a:latin typeface="Times New Roman" panose="02020603050405020304" pitchFamily="18" charset="0"/>
              <a:ea typeface="Times New Roman" panose="02020603050405020304" pitchFamily="18" charset="0"/>
            </a:endParaRPr>
          </a:p>
          <a:p>
            <a:pPr marL="1943100" marR="0" indent="-1943100">
              <a:spcBef>
                <a:spcPts val="600"/>
              </a:spcBef>
              <a:spcAft>
                <a:spcPts val="900"/>
              </a:spcAft>
              <a:tabLst>
                <a:tab pos="914400" algn="l"/>
                <a:tab pos="2057400" algn="l"/>
                <a:tab pos="457200" algn="l"/>
              </a:tabLst>
            </a:pPr>
            <a:r>
              <a:rPr lang="en-US" sz="1600" b="1" dirty="0" err="1">
                <a:solidFill>
                  <a:srgbClr val="000000"/>
                </a:solidFill>
                <a:effectLst/>
                <a:latin typeface="Courier New" panose="02070309020205020404" pitchFamily="49" charset="0"/>
                <a:ea typeface="Times New Roman" panose="02020603050405020304" pitchFamily="18" charset="0"/>
              </a:rPr>
              <a:t>StartPosition</a:t>
            </a:r>
            <a:r>
              <a:rPr lang="en-US" sz="2000" dirty="0">
                <a:solidFill>
                  <a:srgbClr val="000000"/>
                </a:solidFill>
                <a:effectLst/>
                <a:latin typeface="Times New Roman" panose="02020603050405020304" pitchFamily="18" charset="0"/>
                <a:ea typeface="Times New Roman" panose="02020603050405020304" pitchFamily="18" charset="0"/>
              </a:rPr>
              <a:t>	Sets the position at which the form is displayed. To center the form, set this property to </a:t>
            </a:r>
            <a:r>
              <a:rPr lang="en-US" sz="2000" dirty="0" err="1">
                <a:solidFill>
                  <a:srgbClr val="000000"/>
                </a:solidFill>
                <a:effectLst/>
                <a:latin typeface="Times New Roman" panose="02020603050405020304" pitchFamily="18" charset="0"/>
                <a:ea typeface="Times New Roman" panose="02020603050405020304" pitchFamily="18" charset="0"/>
              </a:rPr>
              <a:t>CenterScreen</a:t>
            </a:r>
            <a:r>
              <a:rPr lang="en-US" sz="2000" dirty="0">
                <a:solidFill>
                  <a:srgbClr val="000000"/>
                </a:solidFill>
                <a:effectLst/>
                <a:latin typeface="Times New Roman" panose="02020603050405020304" pitchFamily="18" charset="0"/>
                <a:ea typeface="Times New Roman" panose="02020603050405020304" pitchFamily="18" charset="0"/>
              </a:rPr>
              <a:t>.</a:t>
            </a:r>
            <a:endParaRPr lang="en-US" sz="10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2BEEC434-11B5-47CE-8482-BBB8D78ED962}"/>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EDA09568-D553-44BE-8FE7-EEA8F008975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822C5B9D-9166-404B-A4F3-2EE2B8156D3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15</a:t>
            </a:fld>
            <a:endParaRPr lang="en-US" dirty="0">
              <a:solidFill>
                <a:schemeClr val="bg1"/>
              </a:solidFill>
            </a:endParaRPr>
          </a:p>
        </p:txBody>
      </p:sp>
    </p:spTree>
    <p:extLst>
      <p:ext uri="{BB962C8B-B14F-4D97-AF65-F5344CB8AC3E}">
        <p14:creationId xmlns:p14="http://schemas.microsoft.com/office/powerpoint/2010/main" val="2554528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9297B5-247F-4C2D-9836-9507EFCAE8D3}"/>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Other properties for controls</a:t>
            </a:r>
            <a:endParaRPr lang="en-US" dirty="0"/>
          </a:p>
        </p:txBody>
      </p:sp>
      <p:sp>
        <p:nvSpPr>
          <p:cNvPr id="8" name="Text Placeholder 7">
            <a:extLst>
              <a:ext uri="{FF2B5EF4-FFF2-40B4-BE49-F238E27FC236}">
                <a16:creationId xmlns:a16="http://schemas.microsoft.com/office/drawing/2014/main" id="{C782FD3A-8E87-4387-B96E-C75E29D09B3C}"/>
              </a:ext>
            </a:extLst>
          </p:cNvPr>
          <p:cNvSpPr>
            <a:spLocks noGrp="1"/>
          </p:cNvSpPr>
          <p:nvPr>
            <p:ph type="body" sz="quarter" idx="15"/>
          </p:nvPr>
        </p:nvSpPr>
        <p:spPr>
          <a:xfrm>
            <a:off x="1104900" y="1066800"/>
            <a:ext cx="7124700" cy="4796879"/>
          </a:xfrm>
          <a:ln w="12700">
            <a:prstDash val="solid"/>
          </a:ln>
        </p:spPr>
        <p:txBody>
          <a:bodyPr/>
          <a:lstStyle/>
          <a:p>
            <a:pPr marL="0" marR="0">
              <a:spcBef>
                <a:spcPts val="600"/>
              </a:spcBef>
              <a:spcAft>
                <a:spcPts val="600"/>
              </a:spcAft>
              <a:tabLst>
                <a:tab pos="1489075"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Property	Description</a:t>
            </a:r>
          </a:p>
          <a:p>
            <a:pPr marL="1485900" marR="0" indent="-1485900">
              <a:spcBef>
                <a:spcPts val="600"/>
              </a:spcBef>
              <a:spcAft>
                <a:spcPts val="600"/>
              </a:spcAft>
              <a:tabLst>
                <a:tab pos="800100" algn="l"/>
                <a:tab pos="2514600" algn="l"/>
                <a:tab pos="2514600" algn="l"/>
              </a:tabLst>
            </a:pPr>
            <a:r>
              <a:rPr lang="en-US" sz="1600" b="1" dirty="0">
                <a:solidFill>
                  <a:srgbClr val="000000"/>
                </a:solidFill>
                <a:effectLst/>
                <a:latin typeface="Courier New" panose="02070309020205020404" pitchFamily="49" charset="0"/>
                <a:ea typeface="Times New Roman" panose="02020603050405020304" pitchFamily="18" charset="0"/>
              </a:rPr>
              <a:t>Enabled</a:t>
            </a:r>
            <a:r>
              <a:rPr lang="en-US" sz="2000" dirty="0">
                <a:solidFill>
                  <a:srgbClr val="000000"/>
                </a:solidFill>
                <a:effectLst/>
                <a:latin typeface="Times New Roman" panose="02020603050405020304" pitchFamily="18" charset="0"/>
                <a:ea typeface="Times New Roman" panose="02020603050405020304" pitchFamily="18" charset="0"/>
              </a:rPr>
              <a:t>	Determines whether the control will be enabled or disabled.</a:t>
            </a:r>
            <a:endParaRPr lang="en-US" sz="2000" dirty="0">
              <a:effectLst/>
              <a:latin typeface="Times New Roman" panose="02020603050405020304" pitchFamily="18" charset="0"/>
              <a:ea typeface="Times New Roman" panose="02020603050405020304" pitchFamily="18" charset="0"/>
            </a:endParaRPr>
          </a:p>
          <a:p>
            <a:pPr marL="1485900" marR="0" indent="-1485900">
              <a:spcBef>
                <a:spcPts val="600"/>
              </a:spcBef>
              <a:spcAft>
                <a:spcPts val="600"/>
              </a:spcAft>
              <a:tabLst>
                <a:tab pos="800100" algn="l"/>
                <a:tab pos="2514600" algn="l"/>
                <a:tab pos="2514600" algn="l"/>
              </a:tabLst>
            </a:pPr>
            <a:r>
              <a:rPr lang="en-US" sz="1600" b="1" dirty="0" err="1">
                <a:solidFill>
                  <a:srgbClr val="000000"/>
                </a:solidFill>
                <a:effectLst/>
                <a:latin typeface="Courier New" panose="02070309020205020404" pitchFamily="49" charset="0"/>
                <a:ea typeface="Times New Roman" panose="02020603050405020304" pitchFamily="18" charset="0"/>
              </a:rPr>
              <a:t>ReadOnly</a:t>
            </a:r>
            <a:r>
              <a:rPr lang="en-US" sz="2000" dirty="0">
                <a:solidFill>
                  <a:srgbClr val="000000"/>
                </a:solidFill>
                <a:effectLst/>
                <a:latin typeface="Times New Roman" panose="02020603050405020304" pitchFamily="18" charset="0"/>
                <a:ea typeface="Times New Roman" panose="02020603050405020304" pitchFamily="18" charset="0"/>
              </a:rPr>
              <a:t>	Determines whether the text in some controls like text boxes can be edited.</a:t>
            </a:r>
            <a:endParaRPr lang="en-US" sz="2000" dirty="0">
              <a:effectLst/>
              <a:latin typeface="Times New Roman" panose="02020603050405020304" pitchFamily="18" charset="0"/>
              <a:ea typeface="Times New Roman" panose="02020603050405020304" pitchFamily="18" charset="0"/>
            </a:endParaRPr>
          </a:p>
          <a:p>
            <a:pPr marL="1485900" marR="0" indent="-1485900">
              <a:spcBef>
                <a:spcPts val="600"/>
              </a:spcBef>
              <a:spcAft>
                <a:spcPts val="600"/>
              </a:spcAft>
              <a:tabLst>
                <a:tab pos="800100" algn="l"/>
                <a:tab pos="2514600" algn="l"/>
                <a:tab pos="2514600" algn="l"/>
              </a:tabLst>
            </a:pPr>
            <a:r>
              <a:rPr lang="en-US" sz="1600" b="1" dirty="0" err="1">
                <a:solidFill>
                  <a:srgbClr val="000000"/>
                </a:solidFill>
                <a:effectLst/>
                <a:latin typeface="Courier New" panose="02070309020205020404" pitchFamily="49" charset="0"/>
                <a:ea typeface="Times New Roman" panose="02020603050405020304" pitchFamily="18" charset="0"/>
              </a:rPr>
              <a:t>TabIndex</a:t>
            </a:r>
            <a:r>
              <a:rPr lang="en-US" sz="2000" dirty="0">
                <a:solidFill>
                  <a:srgbClr val="000000"/>
                </a:solidFill>
                <a:effectLst/>
                <a:latin typeface="Times New Roman" panose="02020603050405020304" pitchFamily="18" charset="0"/>
                <a:ea typeface="Times New Roman" panose="02020603050405020304" pitchFamily="18" charset="0"/>
              </a:rPr>
              <a:t>	Indicates the control’s position in the tab order, which determines the order in which the controls will receive the focus when the user presses the Tab key.</a:t>
            </a:r>
            <a:endParaRPr lang="en-US" sz="2000" dirty="0">
              <a:effectLst/>
              <a:latin typeface="Times New Roman" panose="02020603050405020304" pitchFamily="18" charset="0"/>
              <a:ea typeface="Times New Roman" panose="02020603050405020304" pitchFamily="18" charset="0"/>
            </a:endParaRPr>
          </a:p>
          <a:p>
            <a:pPr marL="1485900" marR="0" indent="-1485900">
              <a:spcBef>
                <a:spcPts val="600"/>
              </a:spcBef>
              <a:spcAft>
                <a:spcPts val="600"/>
              </a:spcAft>
              <a:tabLst>
                <a:tab pos="800100" algn="l"/>
                <a:tab pos="2514600" algn="l"/>
                <a:tab pos="2514600" algn="l"/>
              </a:tabLst>
            </a:pPr>
            <a:r>
              <a:rPr lang="en-US" sz="1600" b="1" dirty="0" err="1">
                <a:solidFill>
                  <a:srgbClr val="000000"/>
                </a:solidFill>
                <a:effectLst/>
                <a:latin typeface="Courier New" panose="02070309020205020404" pitchFamily="49" charset="0"/>
                <a:ea typeface="Times New Roman" panose="02020603050405020304" pitchFamily="18" charset="0"/>
              </a:rPr>
              <a:t>TabStop</a:t>
            </a:r>
            <a:r>
              <a:rPr lang="en-US" sz="2000" dirty="0">
                <a:solidFill>
                  <a:srgbClr val="000000"/>
                </a:solidFill>
                <a:effectLst/>
                <a:latin typeface="Times New Roman" panose="02020603050405020304" pitchFamily="18" charset="0"/>
                <a:ea typeface="Times New Roman" panose="02020603050405020304" pitchFamily="18" charset="0"/>
              </a:rPr>
              <a:t>	Determines whether the control will accept the focus when the user presses the Tab key to move from one control to another. Some controls, like labels, don’t have the </a:t>
            </a:r>
            <a:r>
              <a:rPr lang="en-US" sz="2000" dirty="0" err="1">
                <a:solidFill>
                  <a:srgbClr val="000000"/>
                </a:solidFill>
                <a:effectLst/>
                <a:latin typeface="Times New Roman" panose="02020603050405020304" pitchFamily="18" charset="0"/>
                <a:ea typeface="Times New Roman" panose="02020603050405020304" pitchFamily="18" charset="0"/>
              </a:rPr>
              <a:t>TabStop</a:t>
            </a:r>
            <a:r>
              <a:rPr lang="en-US" sz="2000" dirty="0">
                <a:solidFill>
                  <a:srgbClr val="000000"/>
                </a:solidFill>
                <a:effectLst/>
                <a:latin typeface="Times New Roman" panose="02020603050405020304" pitchFamily="18" charset="0"/>
                <a:ea typeface="Times New Roman" panose="02020603050405020304" pitchFamily="18" charset="0"/>
              </a:rPr>
              <a:t> property.</a:t>
            </a:r>
            <a:endParaRPr lang="en-US" sz="2000" dirty="0">
              <a:effectLst/>
              <a:latin typeface="Times New Roman" panose="02020603050405020304" pitchFamily="18" charset="0"/>
              <a:ea typeface="Times New Roman" panose="02020603050405020304" pitchFamily="18" charset="0"/>
            </a:endParaRPr>
          </a:p>
          <a:p>
            <a:pPr marL="1485900" marR="0" indent="-1485900">
              <a:spcBef>
                <a:spcPts val="600"/>
              </a:spcBef>
              <a:spcAft>
                <a:spcPts val="900"/>
              </a:spcAft>
              <a:tabLst>
                <a:tab pos="914400" algn="l"/>
                <a:tab pos="2057400" algn="l"/>
              </a:tabLst>
            </a:pPr>
            <a:r>
              <a:rPr lang="en-US" sz="1600" b="1" dirty="0" err="1">
                <a:solidFill>
                  <a:srgbClr val="000000"/>
                </a:solidFill>
                <a:effectLst/>
                <a:latin typeface="Courier New" panose="02070309020205020404" pitchFamily="49" charset="0"/>
                <a:ea typeface="Times New Roman" panose="02020603050405020304" pitchFamily="18" charset="0"/>
              </a:rPr>
              <a:t>TextAlign</a:t>
            </a:r>
            <a:r>
              <a:rPr lang="en-US" sz="2000" dirty="0">
                <a:solidFill>
                  <a:srgbClr val="000000"/>
                </a:solidFill>
                <a:effectLst/>
                <a:latin typeface="Times New Roman" panose="02020603050405020304" pitchFamily="18" charset="0"/>
                <a:ea typeface="Times New Roman" panose="02020603050405020304" pitchFamily="18" charset="0"/>
              </a:rPr>
              <a:t>	Sets the alignment for the text displayed on a control.</a:t>
            </a:r>
            <a:endParaRPr lang="en-US" sz="10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D5C695B2-D3A3-4C91-9293-1D6A82097D4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7A9F7A00-2262-4D0E-B7C7-9A33EA1E5E58}"/>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BE9130B-D2A3-4099-984F-47D3D567310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16</a:t>
            </a:fld>
            <a:endParaRPr lang="en-US" dirty="0">
              <a:solidFill>
                <a:schemeClr val="bg1"/>
              </a:solidFill>
            </a:endParaRPr>
          </a:p>
        </p:txBody>
      </p:sp>
    </p:spTree>
    <p:extLst>
      <p:ext uri="{BB962C8B-B14F-4D97-AF65-F5344CB8AC3E}">
        <p14:creationId xmlns:p14="http://schemas.microsoft.com/office/powerpoint/2010/main" val="3641985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8C25-815E-4744-9FAB-EBBB5666B28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adjust the tab order</a:t>
            </a:r>
            <a:endParaRPr lang="en-US" dirty="0"/>
          </a:p>
        </p:txBody>
      </p:sp>
      <p:sp>
        <p:nvSpPr>
          <p:cNvPr id="3" name="Text Placeholder 2">
            <a:extLst>
              <a:ext uri="{FF2B5EF4-FFF2-40B4-BE49-F238E27FC236}">
                <a16:creationId xmlns:a16="http://schemas.microsoft.com/office/drawing/2014/main" id="{D6E43E64-1963-40E1-A01F-A73C957AA6D2}"/>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i="1" spc="-10" dirty="0">
                <a:effectLst/>
                <a:latin typeface="Times New Roman" panose="02020603050405020304" pitchFamily="18" charset="0"/>
                <a:ea typeface="Times New Roman" panose="02020603050405020304" pitchFamily="18" charset="0"/>
              </a:rPr>
              <a:t>Tab order</a:t>
            </a:r>
            <a:r>
              <a:rPr lang="en-US" sz="2000" spc="-10" dirty="0">
                <a:effectLst/>
                <a:latin typeface="Times New Roman" panose="02020603050405020304" pitchFamily="18" charset="0"/>
                <a:ea typeface="Times New Roman" panose="02020603050405020304" pitchFamily="18" charset="0"/>
              </a:rPr>
              <a:t> refers to the sequence in which the controls receive the focus when the user presses the Tab key. You should adjust the tab order so the Tab key moves the focus from one control to the next in a logical sequence.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Each control has a </a:t>
            </a:r>
            <a:r>
              <a:rPr lang="en-US" sz="2000" spc="-10" dirty="0" err="1">
                <a:effectLst/>
                <a:latin typeface="Times New Roman" panose="02020603050405020304" pitchFamily="18" charset="0"/>
                <a:ea typeface="Times New Roman" panose="02020603050405020304" pitchFamily="18" charset="0"/>
              </a:rPr>
              <a:t>TabIndex</a:t>
            </a:r>
            <a:r>
              <a:rPr lang="en-US" sz="2000" spc="-10" dirty="0">
                <a:effectLst/>
                <a:latin typeface="Times New Roman" panose="02020603050405020304" pitchFamily="18" charset="0"/>
                <a:ea typeface="Times New Roman" panose="02020603050405020304" pitchFamily="18" charset="0"/>
              </a:rPr>
              <a:t> property that indicates the control’s position in the tab order. You can change this property to change a control’s tab order position.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you don’t want a control to receive the focus when the user presses the Tab key, change that control’s </a:t>
            </a:r>
            <a:r>
              <a:rPr lang="en-US" sz="2000" spc="-10" dirty="0" err="1">
                <a:effectLst/>
                <a:latin typeface="Times New Roman" panose="02020603050405020304" pitchFamily="18" charset="0"/>
                <a:ea typeface="Times New Roman" panose="02020603050405020304" pitchFamily="18" charset="0"/>
              </a:rPr>
              <a:t>TabStop</a:t>
            </a:r>
            <a:r>
              <a:rPr lang="en-US" sz="2000" spc="-10" dirty="0">
                <a:effectLst/>
                <a:latin typeface="Times New Roman" panose="02020603050405020304" pitchFamily="18" charset="0"/>
                <a:ea typeface="Times New Roman" panose="02020603050405020304" pitchFamily="18" charset="0"/>
              </a:rPr>
              <a:t> property to False.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Label controls don’t have a </a:t>
            </a:r>
            <a:r>
              <a:rPr lang="en-US" sz="2000" spc="-10" dirty="0" err="1">
                <a:effectLst/>
                <a:latin typeface="Times New Roman" panose="02020603050405020304" pitchFamily="18" charset="0"/>
                <a:ea typeface="Times New Roman" panose="02020603050405020304" pitchFamily="18" charset="0"/>
              </a:rPr>
              <a:t>TabStop</a:t>
            </a:r>
            <a:r>
              <a:rPr lang="en-US" sz="2000" spc="-10" dirty="0">
                <a:effectLst/>
                <a:latin typeface="Times New Roman" panose="02020603050405020304" pitchFamily="18" charset="0"/>
                <a:ea typeface="Times New Roman" panose="02020603050405020304" pitchFamily="18" charset="0"/>
              </a:rPr>
              <a:t> property so they can’t receive the focus.</a:t>
            </a:r>
          </a:p>
          <a:p>
            <a:endParaRPr lang="en-US" dirty="0"/>
          </a:p>
        </p:txBody>
      </p:sp>
      <p:sp>
        <p:nvSpPr>
          <p:cNvPr id="4" name="Date Placeholder 3">
            <a:extLst>
              <a:ext uri="{FF2B5EF4-FFF2-40B4-BE49-F238E27FC236}">
                <a16:creationId xmlns:a16="http://schemas.microsoft.com/office/drawing/2014/main" id="{58EC7E83-9E75-42BA-A7B8-F0CEFD0B0729}"/>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B115E647-3BC0-4FFD-A24D-3907B0AF51B0}"/>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81E14CFD-6739-49F3-BF74-7FFB4C4C036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17</a:t>
            </a:fld>
            <a:endParaRPr lang="en-US" dirty="0">
              <a:solidFill>
                <a:schemeClr val="bg1"/>
              </a:solidFill>
            </a:endParaRPr>
          </a:p>
        </p:txBody>
      </p:sp>
    </p:spTree>
    <p:extLst>
      <p:ext uri="{BB962C8B-B14F-4D97-AF65-F5344CB8AC3E}">
        <p14:creationId xmlns:p14="http://schemas.microsoft.com/office/powerpoint/2010/main" val="3132221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04D0E-20E2-4F27-85CE-10D1A6797FC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set access keys</a:t>
            </a:r>
            <a:endParaRPr lang="en-US" dirty="0"/>
          </a:p>
        </p:txBody>
      </p:sp>
      <p:sp>
        <p:nvSpPr>
          <p:cNvPr id="3" name="Text Placeholder 2">
            <a:extLst>
              <a:ext uri="{FF2B5EF4-FFF2-40B4-BE49-F238E27FC236}">
                <a16:creationId xmlns:a16="http://schemas.microsoft.com/office/drawing/2014/main" id="{1F043C64-B133-4798-AD7C-A49C89D89705}"/>
              </a:ext>
            </a:extLst>
          </p:cNvPr>
          <p:cNvSpPr>
            <a:spLocks noGrp="1"/>
          </p:cNvSpPr>
          <p:nvPr>
            <p:ph type="body" sz="quarter" idx="13"/>
          </p:nvPr>
        </p:nvSpPr>
        <p:spPr>
          <a:xfrm>
            <a:off x="838200" y="990600"/>
            <a:ext cx="7543800" cy="4876800"/>
          </a:xfrm>
        </p:spPr>
        <p:txBody>
          <a:bodyPr/>
          <a:lstStyle/>
          <a:p>
            <a:pPr marL="342900" marR="274320" lvl="0" indent="-342900">
              <a:spcBef>
                <a:spcPts val="0"/>
              </a:spcBef>
              <a:spcAft>
                <a:spcPts val="600"/>
              </a:spcAft>
              <a:buFont typeface="Symbol" panose="05050102010706020507" pitchFamily="18" charset="2"/>
              <a:buChar char=""/>
            </a:pPr>
            <a:r>
              <a:rPr lang="en-US" sz="2000" i="1" spc="-10" dirty="0">
                <a:effectLst/>
                <a:latin typeface="Times New Roman" panose="02020603050405020304" pitchFamily="18" charset="0"/>
                <a:ea typeface="Times New Roman" panose="02020603050405020304" pitchFamily="18" charset="0"/>
              </a:rPr>
              <a:t>Access keys</a:t>
            </a:r>
            <a:r>
              <a:rPr lang="en-US" sz="2000" spc="-10" dirty="0">
                <a:effectLst/>
                <a:latin typeface="Times New Roman" panose="02020603050405020304" pitchFamily="18" charset="0"/>
                <a:ea typeface="Times New Roman" panose="02020603050405020304" pitchFamily="18" charset="0"/>
              </a:rPr>
              <a:t> are shortcut keys that the user can use in combination with the Alt key to quickly move to individual controls on the form.</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You use the Text property to set the access key for a control by placing an ampersand immediately before the letter you want to use for the access key. </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Since the access keys aren’t case sensitive, &amp;N and &amp;n set the same access key.</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When you set access keys, make sure to use a unique letter for each control.</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You can’t set the access key for a text box. However, if you set an access key for a label that immediately precedes the text box in the tab order, the access key will take the user to the text box.</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you assign an access key to a button, the button is activated when you press Alt plus the access key.</a:t>
            </a:r>
          </a:p>
          <a:p>
            <a:endParaRPr lang="en-US" dirty="0"/>
          </a:p>
        </p:txBody>
      </p:sp>
      <p:sp>
        <p:nvSpPr>
          <p:cNvPr id="4" name="Date Placeholder 3">
            <a:extLst>
              <a:ext uri="{FF2B5EF4-FFF2-40B4-BE49-F238E27FC236}">
                <a16:creationId xmlns:a16="http://schemas.microsoft.com/office/drawing/2014/main" id="{81DFB315-D93D-4809-8708-0FD00A3EC760}"/>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EEEDF143-BE10-4E1B-AB06-02D1A46BC928}"/>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2F2137FC-DFBD-4BED-92BA-491866CDD6B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18</a:t>
            </a:fld>
            <a:endParaRPr lang="en-US" dirty="0">
              <a:solidFill>
                <a:schemeClr val="bg1"/>
              </a:solidFill>
            </a:endParaRPr>
          </a:p>
        </p:txBody>
      </p:sp>
    </p:spTree>
    <p:extLst>
      <p:ext uri="{BB962C8B-B14F-4D97-AF65-F5344CB8AC3E}">
        <p14:creationId xmlns:p14="http://schemas.microsoft.com/office/powerpoint/2010/main" val="2884303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A649C-360F-47A1-A7D8-D908F5CD5044}"/>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set the Enter and Esc keys</a:t>
            </a:r>
            <a:endParaRPr lang="en-US" dirty="0"/>
          </a:p>
        </p:txBody>
      </p:sp>
      <p:sp>
        <p:nvSpPr>
          <p:cNvPr id="3" name="Text Placeholder 2">
            <a:extLst>
              <a:ext uri="{FF2B5EF4-FFF2-40B4-BE49-F238E27FC236}">
                <a16:creationId xmlns:a16="http://schemas.microsoft.com/office/drawing/2014/main" id="{8E0CF151-66F0-4793-8A8E-69F1D9EA8C22}"/>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The </a:t>
            </a:r>
            <a:r>
              <a:rPr lang="en-US" sz="2000" spc="-10" dirty="0" err="1">
                <a:effectLst/>
                <a:latin typeface="Times New Roman" panose="02020603050405020304" pitchFamily="18" charset="0"/>
                <a:ea typeface="Times New Roman" panose="02020603050405020304" pitchFamily="18" charset="0"/>
              </a:rPr>
              <a:t>AcceptButton</a:t>
            </a:r>
            <a:r>
              <a:rPr lang="en-US" sz="2000" spc="-10" dirty="0">
                <a:effectLst/>
                <a:latin typeface="Times New Roman" panose="02020603050405020304" pitchFamily="18" charset="0"/>
                <a:ea typeface="Times New Roman" panose="02020603050405020304" pitchFamily="18" charset="0"/>
              </a:rPr>
              <a:t> property of the form sets the button that will be activated if the user presses the Enter key.</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The </a:t>
            </a:r>
            <a:r>
              <a:rPr lang="en-US" sz="2000" spc="-10" dirty="0" err="1">
                <a:effectLst/>
                <a:latin typeface="Times New Roman" panose="02020603050405020304" pitchFamily="18" charset="0"/>
                <a:ea typeface="Times New Roman" panose="02020603050405020304" pitchFamily="18" charset="0"/>
              </a:rPr>
              <a:t>CancelButton</a:t>
            </a:r>
            <a:r>
              <a:rPr lang="en-US" sz="2000" spc="-10" dirty="0">
                <a:effectLst/>
                <a:latin typeface="Times New Roman" panose="02020603050405020304" pitchFamily="18" charset="0"/>
                <a:ea typeface="Times New Roman" panose="02020603050405020304" pitchFamily="18" charset="0"/>
              </a:rPr>
              <a:t> property of the form sets the button that will be activated if the user presses the Esc key. This property should usually be set to the Exit button.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You set the </a:t>
            </a:r>
            <a:r>
              <a:rPr lang="en-US" sz="2000" spc="-10" dirty="0" err="1">
                <a:effectLst/>
                <a:latin typeface="Times New Roman" panose="02020603050405020304" pitchFamily="18" charset="0"/>
                <a:ea typeface="Times New Roman" panose="02020603050405020304" pitchFamily="18" charset="0"/>
              </a:rPr>
              <a:t>AcceptButton</a:t>
            </a:r>
            <a:r>
              <a:rPr lang="en-US" sz="2000" spc="-10" dirty="0">
                <a:effectLst/>
                <a:latin typeface="Times New Roman" panose="02020603050405020304" pitchFamily="18" charset="0"/>
                <a:ea typeface="Times New Roman" panose="02020603050405020304" pitchFamily="18" charset="0"/>
              </a:rPr>
              <a:t> or </a:t>
            </a:r>
            <a:r>
              <a:rPr lang="en-US" sz="2000" spc="-10" dirty="0" err="1">
                <a:effectLst/>
                <a:latin typeface="Times New Roman" panose="02020603050405020304" pitchFamily="18" charset="0"/>
                <a:ea typeface="Times New Roman" panose="02020603050405020304" pitchFamily="18" charset="0"/>
              </a:rPr>
              <a:t>CancelButton</a:t>
            </a:r>
            <a:r>
              <a:rPr lang="en-US" sz="2000" spc="-10" dirty="0">
                <a:effectLst/>
                <a:latin typeface="Times New Roman" panose="02020603050405020304" pitchFamily="18" charset="0"/>
                <a:ea typeface="Times New Roman" panose="02020603050405020304" pitchFamily="18" charset="0"/>
              </a:rPr>
              <a:t> values by choosing the button from a drop-down list that shows all of the buttons on the form. So be sure to create and name the buttons you want to use before you attempt to set these values.</a:t>
            </a:r>
          </a:p>
          <a:p>
            <a:endParaRPr lang="en-US" dirty="0"/>
          </a:p>
        </p:txBody>
      </p:sp>
      <p:sp>
        <p:nvSpPr>
          <p:cNvPr id="4" name="Date Placeholder 3">
            <a:extLst>
              <a:ext uri="{FF2B5EF4-FFF2-40B4-BE49-F238E27FC236}">
                <a16:creationId xmlns:a16="http://schemas.microsoft.com/office/drawing/2014/main" id="{3D027061-A05F-46EB-AC5F-5B5CB15A906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6B278C6-0A23-43B1-9D5E-B15A6BB9AC88}"/>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2556E66-2115-4DDB-9236-BC217FE4A4B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19</a:t>
            </a:fld>
            <a:endParaRPr lang="en-US" dirty="0">
              <a:solidFill>
                <a:schemeClr val="bg1"/>
              </a:solidFill>
            </a:endParaRPr>
          </a:p>
        </p:txBody>
      </p:sp>
    </p:spTree>
    <p:extLst>
      <p:ext uri="{BB962C8B-B14F-4D97-AF65-F5344CB8AC3E}">
        <p14:creationId xmlns:p14="http://schemas.microsoft.com/office/powerpoint/2010/main" val="243635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FA308-EC1A-493F-9693-A5B128E8A84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 (part 1)</a:t>
            </a:r>
            <a:endParaRPr lang="en-US" dirty="0"/>
          </a:p>
        </p:txBody>
      </p:sp>
      <p:sp>
        <p:nvSpPr>
          <p:cNvPr id="3" name="Text Placeholder 2">
            <a:extLst>
              <a:ext uri="{FF2B5EF4-FFF2-40B4-BE49-F238E27FC236}">
                <a16:creationId xmlns:a16="http://schemas.microsoft.com/office/drawing/2014/main" id="{8D1416F3-E620-400F-ACEC-FC1C69EED5C9}"/>
              </a:ext>
            </a:extLst>
          </p:cNvPr>
          <p:cNvSpPr>
            <a:spLocks noGrp="1"/>
          </p:cNvSpPr>
          <p:nvPr>
            <p:ph type="body" sz="quarter" idx="13"/>
          </p:nvPr>
        </p:nvSpPr>
        <p:spPr/>
        <p:txBody>
          <a:bodyPr/>
          <a:lstStyle/>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Applied</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Given the form design and property settings for a simple application, use the Form Designer to design the form.</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When necessary, rename the form, project, and solution files for an application.</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Customize the Visual Studio environment for use with C# by setting the Visual Studio options and the development settings.</a:t>
            </a:r>
          </a:p>
          <a:p>
            <a:endParaRPr lang="en-US" dirty="0"/>
          </a:p>
        </p:txBody>
      </p:sp>
      <p:sp>
        <p:nvSpPr>
          <p:cNvPr id="4" name="Date Placeholder 3">
            <a:extLst>
              <a:ext uri="{FF2B5EF4-FFF2-40B4-BE49-F238E27FC236}">
                <a16:creationId xmlns:a16="http://schemas.microsoft.com/office/drawing/2014/main" id="{C9C5E2BB-2EB5-417E-AF54-973824858D01}"/>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6A0BED71-ECD7-4201-A57A-696399BE77B0}"/>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85AAB3B-BFF5-4858-8437-B90DA6C89D8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2</a:t>
            </a:fld>
            <a:endParaRPr lang="en-US" dirty="0">
              <a:solidFill>
                <a:schemeClr val="bg1"/>
              </a:solidFill>
            </a:endParaRPr>
          </a:p>
        </p:txBody>
      </p:sp>
    </p:spTree>
    <p:extLst>
      <p:ext uri="{BB962C8B-B14F-4D97-AF65-F5344CB8AC3E}">
        <p14:creationId xmlns:p14="http://schemas.microsoft.com/office/powerpoint/2010/main" val="1497956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F96CD62-C1F6-4AFF-B575-75EBF3711A3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property settings for the form</a:t>
            </a:r>
            <a:endParaRPr lang="en-US" dirty="0"/>
          </a:p>
        </p:txBody>
      </p:sp>
      <p:sp>
        <p:nvSpPr>
          <p:cNvPr id="4" name="Date Placeholder 3">
            <a:extLst>
              <a:ext uri="{FF2B5EF4-FFF2-40B4-BE49-F238E27FC236}">
                <a16:creationId xmlns:a16="http://schemas.microsoft.com/office/drawing/2014/main" id="{D9E85683-6249-4691-A5AC-DDFD9A13659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B231A9BD-DBBC-4797-8FFC-7F53621779C8}"/>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FAB0E3C-CFD1-4EA4-B513-AB0CFFF7EC9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20</a:t>
            </a:fld>
            <a:endParaRPr lang="en-US" dirty="0">
              <a:solidFill>
                <a:schemeClr val="bg1"/>
              </a:solidFill>
            </a:endParaRPr>
          </a:p>
        </p:txBody>
      </p:sp>
      <p:sp>
        <p:nvSpPr>
          <p:cNvPr id="10" name="Text Placeholder 9">
            <a:extLst>
              <a:ext uri="{FF2B5EF4-FFF2-40B4-BE49-F238E27FC236}">
                <a16:creationId xmlns:a16="http://schemas.microsoft.com/office/drawing/2014/main" id="{789DB36A-7679-483A-8A8E-CB412ECE2784}"/>
              </a:ext>
            </a:extLst>
          </p:cNvPr>
          <p:cNvSpPr>
            <a:spLocks noGrp="1"/>
          </p:cNvSpPr>
          <p:nvPr>
            <p:ph type="body" sz="quarter" idx="15"/>
          </p:nvPr>
        </p:nvSpPr>
        <p:spPr>
          <a:xfrm>
            <a:off x="1143000" y="1143000"/>
            <a:ext cx="6172200" cy="1524000"/>
          </a:xfrm>
          <a:ln w="12700"/>
        </p:spPr>
        <p:txBody>
          <a:bodyPr/>
          <a:lstStyle/>
          <a:p>
            <a:pPr marL="2060575" marR="0" indent="-2060575">
              <a:spcBef>
                <a:spcPts val="600"/>
              </a:spcBef>
              <a:spcAft>
                <a:spcPts val="600"/>
              </a:spcAft>
              <a:tabLst>
                <a:tab pos="914400" algn="l"/>
                <a:tab pos="2057400" algn="l"/>
                <a:tab pos="4230688" algn="l"/>
              </a:tabLst>
            </a:pPr>
            <a:r>
              <a:rPr lang="en-US" b="1" dirty="0">
                <a:effectLst/>
                <a:latin typeface="Arial" panose="020B0604020202020204" pitchFamily="34" charset="0"/>
                <a:ea typeface="Times New Roman" panose="02020603050405020304" pitchFamily="18" charset="0"/>
                <a:cs typeface="Times New Roman" panose="02020603050405020304" pitchFamily="18" charset="0"/>
              </a:rPr>
              <a:t>Default name		Property	Setting</a:t>
            </a:r>
          </a:p>
          <a:p>
            <a:pPr marL="2060575" marR="0" indent="-2060575">
              <a:spcBef>
                <a:spcPts val="600"/>
              </a:spcBef>
              <a:spcAft>
                <a:spcPts val="900"/>
              </a:spcAft>
              <a:tabLst>
                <a:tab pos="914400" algn="l"/>
                <a:tab pos="2057400" algn="l"/>
                <a:tab pos="4230688" algn="l"/>
              </a:tabLst>
            </a:pPr>
            <a:r>
              <a:rPr lang="en-US" sz="1600" b="1" dirty="0">
                <a:solidFill>
                  <a:srgbClr val="000000"/>
                </a:solidFill>
                <a:effectLst/>
                <a:latin typeface="Courier New" panose="02070309020205020404" pitchFamily="49" charset="0"/>
                <a:ea typeface="Times New Roman" panose="02020603050405020304" pitchFamily="18" charset="0"/>
              </a:rPr>
              <a:t>Form1		Text	Invoice Total</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err="1">
                <a:solidFill>
                  <a:srgbClr val="000000"/>
                </a:solidFill>
                <a:effectLst/>
                <a:latin typeface="Courier New" panose="02070309020205020404" pitchFamily="49" charset="0"/>
                <a:ea typeface="Times New Roman" panose="02020603050405020304" pitchFamily="18" charset="0"/>
              </a:rPr>
              <a:t>AcceptButton</a:t>
            </a: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btnCalculate</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err="1">
                <a:solidFill>
                  <a:srgbClr val="000000"/>
                </a:solidFill>
                <a:effectLst/>
                <a:latin typeface="Courier New" panose="02070309020205020404" pitchFamily="49" charset="0"/>
                <a:ea typeface="Times New Roman" panose="02020603050405020304" pitchFamily="18" charset="0"/>
              </a:rPr>
              <a:t>CancelButton</a:t>
            </a: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btnExit</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err="1">
                <a:solidFill>
                  <a:srgbClr val="000000"/>
                </a:solidFill>
                <a:effectLst/>
                <a:latin typeface="Courier New" panose="02070309020205020404" pitchFamily="49" charset="0"/>
                <a:ea typeface="Times New Roman" panose="02020603050405020304" pitchFamily="18" charset="0"/>
              </a:rPr>
              <a:t>StartPosition</a:t>
            </a: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CenterScreen</a:t>
            </a:r>
            <a:endParaRPr lang="en-US" sz="1000" dirty="0">
              <a:effectLst/>
              <a:latin typeface="Times New Roman" panose="02020603050405020304" pitchFamily="18" charset="0"/>
              <a:ea typeface="Times New Roman" panose="02020603050405020304" pitchFamily="18" charset="0"/>
            </a:endParaRPr>
          </a:p>
          <a:p>
            <a:endParaRPr lang="en-US" sz="1600" dirty="0"/>
          </a:p>
        </p:txBody>
      </p:sp>
    </p:spTree>
    <p:extLst>
      <p:ext uri="{BB962C8B-B14F-4D97-AF65-F5344CB8AC3E}">
        <p14:creationId xmlns:p14="http://schemas.microsoft.com/office/powerpoint/2010/main" val="637169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0DD869C-3B88-4960-85EB-5D02F4F3681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property settings for the controls (part 1)</a:t>
            </a:r>
            <a:endParaRPr lang="en-US" dirty="0"/>
          </a:p>
        </p:txBody>
      </p:sp>
      <p:sp>
        <p:nvSpPr>
          <p:cNvPr id="8" name="Text Placeholder 7">
            <a:extLst>
              <a:ext uri="{FF2B5EF4-FFF2-40B4-BE49-F238E27FC236}">
                <a16:creationId xmlns:a16="http://schemas.microsoft.com/office/drawing/2014/main" id="{41D101A7-F78E-41D7-9668-CFE1ADE78315}"/>
              </a:ext>
            </a:extLst>
          </p:cNvPr>
          <p:cNvSpPr>
            <a:spLocks noGrp="1"/>
          </p:cNvSpPr>
          <p:nvPr>
            <p:ph type="body" sz="quarter" idx="15"/>
          </p:nvPr>
        </p:nvSpPr>
        <p:spPr>
          <a:xfrm>
            <a:off x="1143000" y="1143000"/>
            <a:ext cx="6934200" cy="4724400"/>
          </a:xfrm>
          <a:ln w="12700"/>
        </p:spPr>
        <p:txBody>
          <a:bodyPr/>
          <a:lstStyle/>
          <a:p>
            <a:pPr marL="2171700" marR="0" indent="-2171700">
              <a:spcBef>
                <a:spcPts val="600"/>
              </a:spcBef>
              <a:spcAft>
                <a:spcPts val="600"/>
              </a:spcAft>
              <a:tabLst>
                <a:tab pos="43434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Default name	Property	Setting</a:t>
            </a:r>
          </a:p>
          <a:p>
            <a:pPr marL="2171700" marR="0" indent="-2171700">
              <a:spcBef>
                <a:spcPts val="600"/>
              </a:spcBef>
              <a:spcAft>
                <a:spcPts val="600"/>
              </a:spcAft>
              <a:tabLst>
                <a:tab pos="2514600" algn="l"/>
                <a:tab pos="800100" algn="l"/>
                <a:tab pos="4343400" algn="l"/>
              </a:tabLst>
            </a:pPr>
            <a:r>
              <a:rPr lang="en-US" sz="1600" b="1" dirty="0">
                <a:solidFill>
                  <a:srgbClr val="000000"/>
                </a:solidFill>
                <a:effectLst/>
                <a:latin typeface="Courier New" panose="02070309020205020404" pitchFamily="49" charset="0"/>
                <a:ea typeface="Times New Roman" panose="02020603050405020304" pitchFamily="18" charset="0"/>
              </a:rPr>
              <a:t>label1	Text	&amp;Subtotal:</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err="1">
                <a:solidFill>
                  <a:srgbClr val="000000"/>
                </a:solidFill>
                <a:effectLst/>
                <a:latin typeface="Courier New" panose="02070309020205020404" pitchFamily="49" charset="0"/>
                <a:ea typeface="Times New Roman" panose="02020603050405020304" pitchFamily="18" charset="0"/>
              </a:rPr>
              <a:t>TextAlign</a:t>
            </a: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MiddleLeft</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err="1">
                <a:solidFill>
                  <a:srgbClr val="000000"/>
                </a:solidFill>
                <a:effectLst/>
                <a:latin typeface="Courier New" panose="02070309020205020404" pitchFamily="49" charset="0"/>
                <a:ea typeface="Times New Roman" panose="02020603050405020304" pitchFamily="18" charset="0"/>
              </a:rPr>
              <a:t>TabIndex</a:t>
            </a:r>
            <a:r>
              <a:rPr lang="en-US" sz="1600" b="1" dirty="0">
                <a:solidFill>
                  <a:srgbClr val="000000"/>
                </a:solidFill>
                <a:effectLst/>
                <a:latin typeface="Courier New" panose="02070309020205020404" pitchFamily="49" charset="0"/>
                <a:ea typeface="Times New Roman" panose="02020603050405020304" pitchFamily="18" charset="0"/>
              </a:rPr>
              <a:t>	0</a:t>
            </a:r>
            <a:endParaRPr lang="en-US" sz="2000" dirty="0">
              <a:effectLst/>
              <a:latin typeface="Times New Roman" panose="02020603050405020304" pitchFamily="18" charset="0"/>
              <a:ea typeface="Times New Roman" panose="02020603050405020304" pitchFamily="18" charset="0"/>
            </a:endParaRPr>
          </a:p>
          <a:p>
            <a:pPr marL="2171700" marR="0" indent="-2171700">
              <a:spcBef>
                <a:spcPts val="600"/>
              </a:spcBef>
              <a:spcAft>
                <a:spcPts val="600"/>
              </a:spcAft>
              <a:tabLst>
                <a:tab pos="2514600" algn="l"/>
                <a:tab pos="800100" algn="l"/>
                <a:tab pos="4343400" algn="l"/>
              </a:tabLst>
            </a:pPr>
            <a:r>
              <a:rPr lang="en-US" sz="1600" b="1" dirty="0">
                <a:solidFill>
                  <a:srgbClr val="000000"/>
                </a:solidFill>
                <a:effectLst/>
                <a:latin typeface="Courier New" panose="02070309020205020404" pitchFamily="49" charset="0"/>
                <a:ea typeface="Times New Roman" panose="02020603050405020304" pitchFamily="18" charset="0"/>
              </a:rPr>
              <a:t>label2	Text	Discount percent:</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err="1">
                <a:solidFill>
                  <a:srgbClr val="000000"/>
                </a:solidFill>
                <a:effectLst/>
                <a:latin typeface="Courier New" panose="02070309020205020404" pitchFamily="49" charset="0"/>
                <a:ea typeface="Times New Roman" panose="02020603050405020304" pitchFamily="18" charset="0"/>
              </a:rPr>
              <a:t>TextAlign</a:t>
            </a: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MiddleLeft</a:t>
            </a:r>
            <a:endParaRPr lang="en-US" sz="2000" dirty="0">
              <a:effectLst/>
              <a:latin typeface="Times New Roman" panose="02020603050405020304" pitchFamily="18" charset="0"/>
              <a:ea typeface="Times New Roman" panose="02020603050405020304" pitchFamily="18" charset="0"/>
            </a:endParaRPr>
          </a:p>
          <a:p>
            <a:pPr marL="2171700" marR="0" indent="-2171700">
              <a:spcBef>
                <a:spcPts val="600"/>
              </a:spcBef>
              <a:spcAft>
                <a:spcPts val="600"/>
              </a:spcAft>
              <a:tabLst>
                <a:tab pos="2514600" algn="l"/>
                <a:tab pos="800100" algn="l"/>
                <a:tab pos="4343400" algn="l"/>
              </a:tabLst>
            </a:pPr>
            <a:r>
              <a:rPr lang="en-US" sz="1600" b="1" dirty="0">
                <a:solidFill>
                  <a:srgbClr val="000000"/>
                </a:solidFill>
                <a:effectLst/>
                <a:latin typeface="Courier New" panose="02070309020205020404" pitchFamily="49" charset="0"/>
                <a:ea typeface="Times New Roman" panose="02020603050405020304" pitchFamily="18" charset="0"/>
              </a:rPr>
              <a:t>label3	Text	Discount amount:</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err="1">
                <a:solidFill>
                  <a:srgbClr val="000000"/>
                </a:solidFill>
                <a:effectLst/>
                <a:latin typeface="Courier New" panose="02070309020205020404" pitchFamily="49" charset="0"/>
                <a:ea typeface="Times New Roman" panose="02020603050405020304" pitchFamily="18" charset="0"/>
              </a:rPr>
              <a:t>TextAlign</a:t>
            </a: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MiddleLeft</a:t>
            </a:r>
            <a:endParaRPr lang="en-US" sz="2000" dirty="0">
              <a:effectLst/>
              <a:latin typeface="Times New Roman" panose="02020603050405020304" pitchFamily="18" charset="0"/>
              <a:ea typeface="Times New Roman" panose="02020603050405020304" pitchFamily="18" charset="0"/>
            </a:endParaRPr>
          </a:p>
          <a:p>
            <a:pPr marL="2171700" marR="0" indent="-2171700">
              <a:spcBef>
                <a:spcPts val="600"/>
              </a:spcBef>
              <a:spcAft>
                <a:spcPts val="600"/>
              </a:spcAft>
              <a:tabLst>
                <a:tab pos="2514600" algn="l"/>
                <a:tab pos="800100" algn="l"/>
                <a:tab pos="4343400" algn="l"/>
              </a:tabLst>
            </a:pPr>
            <a:r>
              <a:rPr lang="en-US" sz="1600" b="1" dirty="0">
                <a:solidFill>
                  <a:srgbClr val="000000"/>
                </a:solidFill>
                <a:effectLst/>
                <a:latin typeface="Courier New" panose="02070309020205020404" pitchFamily="49" charset="0"/>
                <a:ea typeface="Times New Roman" panose="02020603050405020304" pitchFamily="18" charset="0"/>
              </a:rPr>
              <a:t>label4	Text	Total:</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err="1">
                <a:solidFill>
                  <a:srgbClr val="000000"/>
                </a:solidFill>
                <a:effectLst/>
                <a:latin typeface="Courier New" panose="02070309020205020404" pitchFamily="49" charset="0"/>
                <a:ea typeface="Times New Roman" panose="02020603050405020304" pitchFamily="18" charset="0"/>
              </a:rPr>
              <a:t>TextAlign</a:t>
            </a: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rPr>
              <a:t>MiddleLeft</a:t>
            </a:r>
            <a:endParaRPr lang="en-US" sz="2000" dirty="0">
              <a:effectLst/>
              <a:latin typeface="Times New Roman" panose="02020603050405020304" pitchFamily="18" charset="0"/>
              <a:ea typeface="Times New Roman" panose="02020603050405020304" pitchFamily="18" charset="0"/>
            </a:endParaRPr>
          </a:p>
          <a:p>
            <a:pPr marL="2171700" marR="0" indent="-2171700">
              <a:spcBef>
                <a:spcPts val="600"/>
              </a:spcBef>
              <a:spcAft>
                <a:spcPts val="600"/>
              </a:spcAft>
              <a:tabLst>
                <a:tab pos="800100" algn="l"/>
                <a:tab pos="2514600" algn="l"/>
                <a:tab pos="800100" algn="l"/>
                <a:tab pos="4343400" algn="l"/>
              </a:tabLst>
            </a:pPr>
            <a:r>
              <a:rPr lang="en-US" sz="1600" b="1" dirty="0">
                <a:solidFill>
                  <a:srgbClr val="000000"/>
                </a:solidFill>
                <a:effectLst/>
                <a:latin typeface="Courier New" panose="02070309020205020404" pitchFamily="49" charset="0"/>
                <a:ea typeface="Times New Roman" panose="02020603050405020304" pitchFamily="18" charset="0"/>
              </a:rPr>
              <a:t>textBox1	Name	</a:t>
            </a:r>
            <a:r>
              <a:rPr lang="en-US" sz="1600" b="1" dirty="0" err="1">
                <a:solidFill>
                  <a:srgbClr val="000000"/>
                </a:solidFill>
                <a:effectLst/>
                <a:latin typeface="Courier New" panose="02070309020205020404" pitchFamily="49" charset="0"/>
                <a:ea typeface="Times New Roman" panose="02020603050405020304" pitchFamily="18" charset="0"/>
              </a:rPr>
              <a:t>txtSubtotal</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err="1">
                <a:solidFill>
                  <a:srgbClr val="000000"/>
                </a:solidFill>
                <a:effectLst/>
                <a:latin typeface="Courier New" panose="02070309020205020404" pitchFamily="49" charset="0"/>
                <a:ea typeface="Times New Roman" panose="02020603050405020304" pitchFamily="18" charset="0"/>
              </a:rPr>
              <a:t>TabIndex</a:t>
            </a:r>
            <a:r>
              <a:rPr lang="en-US" sz="1600" b="1" dirty="0">
                <a:solidFill>
                  <a:srgbClr val="000000"/>
                </a:solidFill>
                <a:effectLst/>
                <a:latin typeface="Courier New" panose="02070309020205020404" pitchFamily="49" charset="0"/>
                <a:ea typeface="Times New Roman" panose="02020603050405020304" pitchFamily="18" charset="0"/>
              </a:rPr>
              <a:t>	1</a:t>
            </a:r>
            <a:endParaRPr lang="en-US" sz="2000" dirty="0">
              <a:effectLst/>
              <a:latin typeface="Times New Roman" panose="02020603050405020304" pitchFamily="18" charset="0"/>
              <a:ea typeface="Times New Roman" panose="02020603050405020304" pitchFamily="18" charset="0"/>
            </a:endParaRPr>
          </a:p>
          <a:p>
            <a:pPr marL="2171700" marR="0" indent="-2171700">
              <a:spcBef>
                <a:spcPts val="600"/>
              </a:spcBef>
              <a:spcAft>
                <a:spcPts val="600"/>
              </a:spcAft>
              <a:tabLst>
                <a:tab pos="800100" algn="l"/>
                <a:tab pos="2514600" algn="l"/>
                <a:tab pos="800100" algn="l"/>
                <a:tab pos="4343400" algn="l"/>
              </a:tabLst>
            </a:pPr>
            <a:r>
              <a:rPr lang="en-US" sz="1600" b="1" dirty="0">
                <a:solidFill>
                  <a:srgbClr val="000000"/>
                </a:solidFill>
                <a:effectLst/>
                <a:latin typeface="Courier New" panose="02070309020205020404" pitchFamily="49" charset="0"/>
                <a:ea typeface="Times New Roman" panose="02020603050405020304" pitchFamily="18" charset="0"/>
              </a:rPr>
              <a:t>textBox2	Name	</a:t>
            </a:r>
            <a:r>
              <a:rPr lang="en-US" sz="1600" b="1" dirty="0" err="1">
                <a:solidFill>
                  <a:srgbClr val="000000"/>
                </a:solidFill>
                <a:effectLst/>
                <a:latin typeface="Courier New" panose="02070309020205020404" pitchFamily="49" charset="0"/>
                <a:ea typeface="Times New Roman" panose="02020603050405020304" pitchFamily="18" charset="0"/>
              </a:rPr>
              <a:t>txtDiscountPercent</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err="1">
                <a:solidFill>
                  <a:srgbClr val="000000"/>
                </a:solidFill>
                <a:effectLst/>
                <a:latin typeface="Courier New" panose="02070309020205020404" pitchFamily="49" charset="0"/>
                <a:ea typeface="Times New Roman" panose="02020603050405020304" pitchFamily="18" charset="0"/>
              </a:rPr>
              <a:t>ReadOnly</a:t>
            </a:r>
            <a:r>
              <a:rPr lang="en-US" sz="1600" b="1" dirty="0">
                <a:solidFill>
                  <a:srgbClr val="000000"/>
                </a:solidFill>
                <a:effectLst/>
                <a:latin typeface="Courier New" panose="02070309020205020404" pitchFamily="49" charset="0"/>
                <a:ea typeface="Times New Roman" panose="02020603050405020304" pitchFamily="18" charset="0"/>
              </a:rPr>
              <a:t>	True</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err="1">
                <a:solidFill>
                  <a:srgbClr val="000000"/>
                </a:solidFill>
                <a:effectLst/>
                <a:latin typeface="Courier New" panose="02070309020205020404" pitchFamily="49" charset="0"/>
                <a:ea typeface="Times New Roman" panose="02020603050405020304" pitchFamily="18" charset="0"/>
              </a:rPr>
              <a:t>TabStop</a:t>
            </a:r>
            <a:r>
              <a:rPr lang="en-US" sz="1600" b="1" dirty="0">
                <a:solidFill>
                  <a:srgbClr val="000000"/>
                </a:solidFill>
                <a:effectLst/>
                <a:latin typeface="Courier New" panose="02070309020205020404" pitchFamily="49" charset="0"/>
                <a:ea typeface="Times New Roman" panose="02020603050405020304" pitchFamily="18" charset="0"/>
              </a:rPr>
              <a:t>	False</a:t>
            </a:r>
            <a:endParaRPr lang="en-US" sz="2000" dirty="0">
              <a:effectLst/>
              <a:latin typeface="Times New Roman" panose="02020603050405020304" pitchFamily="18" charset="0"/>
              <a:ea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6A55E7D9-7086-4C7E-91BC-B7FD7002137D}"/>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6BC44542-CB9C-4FA8-8FFF-A84335B3C4B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48D7EA0-14EE-4F02-A872-D791E54843B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21</a:t>
            </a:fld>
            <a:endParaRPr lang="en-US" dirty="0">
              <a:solidFill>
                <a:schemeClr val="bg1"/>
              </a:solidFill>
            </a:endParaRPr>
          </a:p>
        </p:txBody>
      </p:sp>
    </p:spTree>
    <p:extLst>
      <p:ext uri="{BB962C8B-B14F-4D97-AF65-F5344CB8AC3E}">
        <p14:creationId xmlns:p14="http://schemas.microsoft.com/office/powerpoint/2010/main" val="1196750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6ADDAE-39D8-450C-A076-4E6A29FB6C9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property settings for the controls (part 2)</a:t>
            </a:r>
            <a:endParaRPr lang="en-US" dirty="0"/>
          </a:p>
        </p:txBody>
      </p:sp>
      <p:sp>
        <p:nvSpPr>
          <p:cNvPr id="8" name="Text Placeholder 7">
            <a:extLst>
              <a:ext uri="{FF2B5EF4-FFF2-40B4-BE49-F238E27FC236}">
                <a16:creationId xmlns:a16="http://schemas.microsoft.com/office/drawing/2014/main" id="{E5A0B8DE-FC16-4D09-B566-96B4E0CE7DAA}"/>
              </a:ext>
            </a:extLst>
          </p:cNvPr>
          <p:cNvSpPr>
            <a:spLocks noGrp="1"/>
          </p:cNvSpPr>
          <p:nvPr>
            <p:ph type="body" sz="quarter" idx="15"/>
          </p:nvPr>
        </p:nvSpPr>
        <p:spPr>
          <a:xfrm>
            <a:off x="1143000" y="1143000"/>
            <a:ext cx="6934200" cy="3886200"/>
          </a:xfrm>
          <a:ln w="12700"/>
        </p:spPr>
        <p:txBody>
          <a:bodyPr/>
          <a:lstStyle/>
          <a:p>
            <a:pPr marL="2171700" marR="0" indent="-2171700">
              <a:spcBef>
                <a:spcPts val="600"/>
              </a:spcBef>
              <a:spcAft>
                <a:spcPts val="600"/>
              </a:spcAft>
              <a:tabLst>
                <a:tab pos="43434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Default name	Property	Setting</a:t>
            </a:r>
          </a:p>
          <a:p>
            <a:pPr marL="2171700" marR="0" indent="-2171700">
              <a:spcBef>
                <a:spcPts val="600"/>
              </a:spcBef>
              <a:spcAft>
                <a:spcPts val="600"/>
              </a:spcAft>
              <a:tabLst>
                <a:tab pos="800100" algn="l"/>
                <a:tab pos="2514600" algn="l"/>
                <a:tab pos="800100" algn="l"/>
                <a:tab pos="4343400" algn="l"/>
              </a:tabLst>
            </a:pPr>
            <a:r>
              <a:rPr lang="en-US" sz="1600" b="1" dirty="0">
                <a:solidFill>
                  <a:srgbClr val="000000"/>
                </a:solidFill>
                <a:effectLst/>
                <a:latin typeface="Courier New" panose="02070309020205020404" pitchFamily="49" charset="0"/>
                <a:ea typeface="Times New Roman" panose="02020603050405020304" pitchFamily="18" charset="0"/>
              </a:rPr>
              <a:t>textBox3	Name	</a:t>
            </a:r>
            <a:r>
              <a:rPr lang="en-US" sz="1600" b="1" dirty="0" err="1">
                <a:solidFill>
                  <a:srgbClr val="000000"/>
                </a:solidFill>
                <a:effectLst/>
                <a:latin typeface="Courier New" panose="02070309020205020404" pitchFamily="49" charset="0"/>
                <a:ea typeface="Times New Roman" panose="02020603050405020304" pitchFamily="18" charset="0"/>
              </a:rPr>
              <a:t>txtDiscountAmount</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err="1">
                <a:solidFill>
                  <a:srgbClr val="000000"/>
                </a:solidFill>
                <a:effectLst/>
                <a:latin typeface="Courier New" panose="02070309020205020404" pitchFamily="49" charset="0"/>
                <a:ea typeface="Times New Roman" panose="02020603050405020304" pitchFamily="18" charset="0"/>
              </a:rPr>
              <a:t>ReadOnly</a:t>
            </a:r>
            <a:r>
              <a:rPr lang="en-US" sz="1600" b="1" dirty="0">
                <a:solidFill>
                  <a:srgbClr val="000000"/>
                </a:solidFill>
                <a:effectLst/>
                <a:latin typeface="Courier New" panose="02070309020205020404" pitchFamily="49" charset="0"/>
                <a:ea typeface="Times New Roman" panose="02020603050405020304" pitchFamily="18" charset="0"/>
              </a:rPr>
              <a:t>	True</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err="1">
                <a:solidFill>
                  <a:srgbClr val="000000"/>
                </a:solidFill>
                <a:effectLst/>
                <a:latin typeface="Courier New" panose="02070309020205020404" pitchFamily="49" charset="0"/>
                <a:ea typeface="Times New Roman" panose="02020603050405020304" pitchFamily="18" charset="0"/>
              </a:rPr>
              <a:t>TabStop</a:t>
            </a:r>
            <a:r>
              <a:rPr lang="en-US" sz="1600" b="1" dirty="0">
                <a:solidFill>
                  <a:srgbClr val="000000"/>
                </a:solidFill>
                <a:effectLst/>
                <a:latin typeface="Courier New" panose="02070309020205020404" pitchFamily="49" charset="0"/>
                <a:ea typeface="Times New Roman" panose="02020603050405020304" pitchFamily="18" charset="0"/>
              </a:rPr>
              <a:t>	False</a:t>
            </a:r>
            <a:endParaRPr lang="en-US" sz="2000" dirty="0">
              <a:effectLst/>
              <a:latin typeface="Times New Roman" panose="02020603050405020304" pitchFamily="18" charset="0"/>
              <a:ea typeface="Times New Roman" panose="02020603050405020304" pitchFamily="18" charset="0"/>
            </a:endParaRPr>
          </a:p>
          <a:p>
            <a:pPr marL="2171700" marR="0" indent="-2171700">
              <a:spcBef>
                <a:spcPts val="600"/>
              </a:spcBef>
              <a:spcAft>
                <a:spcPts val="600"/>
              </a:spcAft>
              <a:tabLst>
                <a:tab pos="800100" algn="l"/>
                <a:tab pos="2514600" algn="l"/>
                <a:tab pos="800100" algn="l"/>
                <a:tab pos="4343400" algn="l"/>
              </a:tabLst>
            </a:pPr>
            <a:r>
              <a:rPr lang="en-US" sz="1600" b="1" dirty="0">
                <a:solidFill>
                  <a:srgbClr val="000000"/>
                </a:solidFill>
                <a:effectLst/>
                <a:latin typeface="Courier New" panose="02070309020205020404" pitchFamily="49" charset="0"/>
                <a:ea typeface="Times New Roman" panose="02020603050405020304" pitchFamily="18" charset="0"/>
              </a:rPr>
              <a:t>textBox4	Name	</a:t>
            </a:r>
            <a:r>
              <a:rPr lang="en-US" sz="1600" b="1" dirty="0" err="1">
                <a:solidFill>
                  <a:srgbClr val="000000"/>
                </a:solidFill>
                <a:effectLst/>
                <a:latin typeface="Courier New" panose="02070309020205020404" pitchFamily="49" charset="0"/>
                <a:ea typeface="Times New Roman" panose="02020603050405020304" pitchFamily="18" charset="0"/>
              </a:rPr>
              <a:t>txtTotal</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err="1">
                <a:solidFill>
                  <a:srgbClr val="000000"/>
                </a:solidFill>
                <a:effectLst/>
                <a:latin typeface="Courier New" panose="02070309020205020404" pitchFamily="49" charset="0"/>
                <a:ea typeface="Times New Roman" panose="02020603050405020304" pitchFamily="18" charset="0"/>
              </a:rPr>
              <a:t>ReadOnly</a:t>
            </a:r>
            <a:r>
              <a:rPr lang="en-US" sz="1600" b="1" dirty="0">
                <a:solidFill>
                  <a:srgbClr val="000000"/>
                </a:solidFill>
                <a:effectLst/>
                <a:latin typeface="Courier New" panose="02070309020205020404" pitchFamily="49" charset="0"/>
                <a:ea typeface="Times New Roman" panose="02020603050405020304" pitchFamily="18" charset="0"/>
              </a:rPr>
              <a:t>	True</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err="1">
                <a:solidFill>
                  <a:srgbClr val="000000"/>
                </a:solidFill>
                <a:effectLst/>
                <a:latin typeface="Courier New" panose="02070309020205020404" pitchFamily="49" charset="0"/>
                <a:ea typeface="Times New Roman" panose="02020603050405020304" pitchFamily="18" charset="0"/>
              </a:rPr>
              <a:t>TabStop</a:t>
            </a:r>
            <a:r>
              <a:rPr lang="en-US" sz="1600" b="1" dirty="0">
                <a:solidFill>
                  <a:srgbClr val="000000"/>
                </a:solidFill>
                <a:effectLst/>
                <a:latin typeface="Courier New" panose="02070309020205020404" pitchFamily="49" charset="0"/>
                <a:ea typeface="Times New Roman" panose="02020603050405020304" pitchFamily="18" charset="0"/>
              </a:rPr>
              <a:t>	False</a:t>
            </a:r>
            <a:endParaRPr lang="en-US" sz="2000" dirty="0">
              <a:effectLst/>
              <a:latin typeface="Times New Roman" panose="02020603050405020304" pitchFamily="18" charset="0"/>
              <a:ea typeface="Times New Roman" panose="02020603050405020304" pitchFamily="18" charset="0"/>
            </a:endParaRPr>
          </a:p>
          <a:p>
            <a:pPr marL="2171700" marR="0" indent="-2171700">
              <a:spcBef>
                <a:spcPts val="600"/>
              </a:spcBef>
              <a:spcAft>
                <a:spcPts val="600"/>
              </a:spcAft>
              <a:tabLst>
                <a:tab pos="800100" algn="l"/>
                <a:tab pos="2514600" algn="l"/>
                <a:tab pos="800100" algn="l"/>
                <a:tab pos="4343400" algn="l"/>
              </a:tabLst>
            </a:pPr>
            <a:r>
              <a:rPr lang="en-US" sz="1600" b="1" dirty="0">
                <a:solidFill>
                  <a:srgbClr val="000000"/>
                </a:solidFill>
                <a:effectLst/>
                <a:latin typeface="Courier New" panose="02070309020205020404" pitchFamily="49" charset="0"/>
                <a:ea typeface="Times New Roman" panose="02020603050405020304" pitchFamily="18" charset="0"/>
              </a:rPr>
              <a:t>button1	Name	</a:t>
            </a:r>
            <a:r>
              <a:rPr lang="en-US" sz="1600" b="1" dirty="0" err="1">
                <a:solidFill>
                  <a:srgbClr val="000000"/>
                </a:solidFill>
                <a:effectLst/>
                <a:latin typeface="Courier New" panose="02070309020205020404" pitchFamily="49" charset="0"/>
                <a:ea typeface="Times New Roman" panose="02020603050405020304" pitchFamily="18" charset="0"/>
              </a:rPr>
              <a:t>btnCalculate</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a:solidFill>
                  <a:srgbClr val="000000"/>
                </a:solidFill>
                <a:effectLst/>
                <a:latin typeface="Courier New" panose="02070309020205020404" pitchFamily="49" charset="0"/>
                <a:ea typeface="Times New Roman" panose="02020603050405020304" pitchFamily="18" charset="0"/>
              </a:rPr>
              <a:t>Text	&amp;Calculate</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err="1">
                <a:solidFill>
                  <a:srgbClr val="000000"/>
                </a:solidFill>
                <a:effectLst/>
                <a:latin typeface="Courier New" panose="02070309020205020404" pitchFamily="49" charset="0"/>
                <a:ea typeface="Times New Roman" panose="02020603050405020304" pitchFamily="18" charset="0"/>
              </a:rPr>
              <a:t>TabIndex</a:t>
            </a:r>
            <a:r>
              <a:rPr lang="en-US" sz="1600" b="1" dirty="0">
                <a:solidFill>
                  <a:srgbClr val="000000"/>
                </a:solidFill>
                <a:effectLst/>
                <a:latin typeface="Courier New" panose="02070309020205020404" pitchFamily="49" charset="0"/>
                <a:ea typeface="Times New Roman" panose="02020603050405020304" pitchFamily="18" charset="0"/>
              </a:rPr>
              <a:t>	2</a:t>
            </a:r>
            <a:endParaRPr lang="en-US" sz="2000" dirty="0">
              <a:effectLst/>
              <a:latin typeface="Times New Roman" panose="02020603050405020304" pitchFamily="18" charset="0"/>
              <a:ea typeface="Times New Roman" panose="02020603050405020304" pitchFamily="18" charset="0"/>
            </a:endParaRPr>
          </a:p>
          <a:p>
            <a:pPr marL="2171700" marR="0" indent="-2171700">
              <a:spcBef>
                <a:spcPts val="600"/>
              </a:spcBef>
              <a:spcAft>
                <a:spcPts val="900"/>
              </a:spcAft>
              <a:tabLst>
                <a:tab pos="4343400" algn="l"/>
              </a:tabLst>
            </a:pPr>
            <a:r>
              <a:rPr lang="en-US" sz="1600" b="1" dirty="0">
                <a:solidFill>
                  <a:srgbClr val="000000"/>
                </a:solidFill>
                <a:effectLst/>
                <a:latin typeface="Courier New" panose="02070309020205020404" pitchFamily="49" charset="0"/>
                <a:ea typeface="Times New Roman" panose="02020603050405020304" pitchFamily="18" charset="0"/>
              </a:rPr>
              <a:t>button2	Name	</a:t>
            </a:r>
            <a:r>
              <a:rPr lang="en-US" sz="1600" b="1" dirty="0" err="1">
                <a:solidFill>
                  <a:srgbClr val="000000"/>
                </a:solidFill>
                <a:effectLst/>
                <a:latin typeface="Courier New" panose="02070309020205020404" pitchFamily="49" charset="0"/>
                <a:ea typeface="Times New Roman" panose="02020603050405020304" pitchFamily="18" charset="0"/>
              </a:rPr>
              <a:t>btnExit</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a:solidFill>
                  <a:srgbClr val="000000"/>
                </a:solidFill>
                <a:effectLst/>
                <a:latin typeface="Courier New" panose="02070309020205020404" pitchFamily="49" charset="0"/>
                <a:ea typeface="Times New Roman" panose="02020603050405020304" pitchFamily="18" charset="0"/>
              </a:rPr>
              <a:t>Text	</a:t>
            </a:r>
            <a:r>
              <a:rPr lang="en-US" sz="1600" b="1" dirty="0" err="1">
                <a:solidFill>
                  <a:srgbClr val="000000"/>
                </a:solidFill>
                <a:effectLst/>
                <a:latin typeface="Courier New" panose="02070309020205020404" pitchFamily="49" charset="0"/>
                <a:ea typeface="Times New Roman" panose="02020603050405020304" pitchFamily="18" charset="0"/>
              </a:rPr>
              <a:t>E&amp;xit</a:t>
            </a:r>
            <a:br>
              <a:rPr lang="en-US" sz="1600" b="1" dirty="0">
                <a:solidFill>
                  <a:srgbClr val="000000"/>
                </a:solidFill>
                <a:effectLst/>
                <a:latin typeface="Courier New" panose="02070309020205020404" pitchFamily="49" charset="0"/>
                <a:ea typeface="Times New Roman" panose="02020603050405020304" pitchFamily="18" charset="0"/>
              </a:rPr>
            </a:br>
            <a:r>
              <a:rPr lang="en-US" sz="1600" b="1" dirty="0" err="1">
                <a:solidFill>
                  <a:srgbClr val="000000"/>
                </a:solidFill>
                <a:effectLst/>
                <a:latin typeface="Courier New" panose="02070309020205020404" pitchFamily="49" charset="0"/>
                <a:ea typeface="Times New Roman" panose="02020603050405020304" pitchFamily="18" charset="0"/>
              </a:rPr>
              <a:t>TabIndex</a:t>
            </a:r>
            <a:r>
              <a:rPr lang="en-US" sz="1600" b="1" dirty="0">
                <a:solidFill>
                  <a:srgbClr val="000000"/>
                </a:solidFill>
                <a:effectLst/>
                <a:latin typeface="Courier New" panose="02070309020205020404" pitchFamily="49" charset="0"/>
                <a:ea typeface="Times New Roman" panose="02020603050405020304" pitchFamily="18" charset="0"/>
              </a:rPr>
              <a:t>	3</a:t>
            </a:r>
            <a:endParaRPr lang="en-US" sz="1000" dirty="0">
              <a:effectLst/>
              <a:latin typeface="Times New Roman" panose="02020603050405020304" pitchFamily="18" charset="0"/>
              <a:ea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BE3F1823-7F87-4D38-96F7-BDECECAC06E2}"/>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ED2A1961-B522-4F4D-AA1B-AEAAFD74C1A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5CEA5B3-AC8F-4E1E-A698-E9F9B8A0C82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22</a:t>
            </a:fld>
            <a:endParaRPr lang="en-US" dirty="0">
              <a:solidFill>
                <a:schemeClr val="bg1"/>
              </a:solidFill>
            </a:endParaRPr>
          </a:p>
        </p:txBody>
      </p:sp>
    </p:spTree>
    <p:extLst>
      <p:ext uri="{BB962C8B-B14F-4D97-AF65-F5344CB8AC3E}">
        <p14:creationId xmlns:p14="http://schemas.microsoft.com/office/powerpoint/2010/main" val="3228359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C1DE5FD-2E29-4EFF-A86E-09F3EE9A5FA5}"/>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Solution Explorer as a form file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is being renamed</a:t>
            </a:r>
            <a:endParaRPr lang="en-US" dirty="0"/>
          </a:p>
        </p:txBody>
      </p:sp>
      <p:pic>
        <p:nvPicPr>
          <p:cNvPr id="9" name="Content Placeholder 8" descr="Refer to page 51 in textbook">
            <a:extLst>
              <a:ext uri="{FF2B5EF4-FFF2-40B4-BE49-F238E27FC236}">
                <a16:creationId xmlns:a16="http://schemas.microsoft.com/office/drawing/2014/main" id="{CEA9CAC7-7245-427E-8A36-F91982DD19F6}"/>
              </a:ext>
            </a:extLst>
          </p:cNvPr>
          <p:cNvPicPr>
            <a:picLocks noGrp="1" noChangeAspect="1"/>
          </p:cNvPicPr>
          <p:nvPr>
            <p:ph sz="quarter" idx="13"/>
          </p:nvPr>
        </p:nvPicPr>
        <p:blipFill>
          <a:blip r:embed="rId2"/>
          <a:stretch>
            <a:fillRect/>
          </a:stretch>
        </p:blipFill>
        <p:spPr>
          <a:xfrm>
            <a:off x="1219200" y="1295400"/>
            <a:ext cx="2584928" cy="2780017"/>
          </a:xfrm>
          <a:prstGeom prst="rect">
            <a:avLst/>
          </a:prstGeom>
        </p:spPr>
      </p:pic>
      <p:sp>
        <p:nvSpPr>
          <p:cNvPr id="4" name="Date Placeholder 3">
            <a:extLst>
              <a:ext uri="{FF2B5EF4-FFF2-40B4-BE49-F238E27FC236}">
                <a16:creationId xmlns:a16="http://schemas.microsoft.com/office/drawing/2014/main" id="{532ADB03-4685-4B2D-9D96-FA1DDF859EEA}"/>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5F105EAB-251A-47A2-ADBD-E3933D1B491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AC8236D4-0D40-4F30-975B-179C7424166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23</a:t>
            </a:fld>
            <a:endParaRPr lang="en-US" dirty="0">
              <a:solidFill>
                <a:schemeClr val="bg1"/>
              </a:solidFill>
            </a:endParaRPr>
          </a:p>
        </p:txBody>
      </p:sp>
    </p:spTree>
    <p:extLst>
      <p:ext uri="{BB962C8B-B14F-4D97-AF65-F5344CB8AC3E}">
        <p14:creationId xmlns:p14="http://schemas.microsoft.com/office/powerpoint/2010/main" val="2374509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DA49C-6029-47DF-96C1-BE5CC116D7A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rename a file, project, or solution</a:t>
            </a:r>
            <a:endParaRPr lang="en-US" dirty="0"/>
          </a:p>
        </p:txBody>
      </p:sp>
      <p:sp>
        <p:nvSpPr>
          <p:cNvPr id="3" name="Text Placeholder 2">
            <a:extLst>
              <a:ext uri="{FF2B5EF4-FFF2-40B4-BE49-F238E27FC236}">
                <a16:creationId xmlns:a16="http://schemas.microsoft.com/office/drawing/2014/main" id="{731D4230-8BD1-4ECE-AAD3-FC1520777CE8}"/>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Right-click on it in the Solution Explorer window and select the Rename command from the shortcut menu. Or, select the file, project, or solution in the Solution Explorer and press F2. Then, you can enter the new name for the file, project, or solution.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Be sure not to change or omit the file extension when you rename a file. Remember too that using a three-letter prefix to indicate the contents of the file (like </a:t>
            </a:r>
            <a:r>
              <a:rPr lang="en-US" sz="2000" i="1" spc="-10" dirty="0" err="1">
                <a:effectLst/>
                <a:latin typeface="Times New Roman" panose="02020603050405020304" pitchFamily="18" charset="0"/>
                <a:ea typeface="Times New Roman" panose="02020603050405020304" pitchFamily="18" charset="0"/>
              </a:rPr>
              <a:t>frm</a:t>
            </a:r>
            <a:r>
              <a:rPr lang="en-US" sz="2000" spc="-10" dirty="0">
                <a:effectLst/>
                <a:latin typeface="Times New Roman" panose="02020603050405020304" pitchFamily="18" charset="0"/>
                <a:ea typeface="Times New Roman" panose="02020603050405020304" pitchFamily="18" charset="0"/>
              </a:rPr>
              <a:t> for a form file) makes it easier to tell what each file represents.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When you change the name of a form file, Visual Studio also changes the File Name property for the form. It also asks you if you want to change all references to the file, which is usually what you want.</a:t>
            </a:r>
          </a:p>
          <a:p>
            <a:endParaRPr lang="en-US" dirty="0"/>
          </a:p>
        </p:txBody>
      </p:sp>
      <p:sp>
        <p:nvSpPr>
          <p:cNvPr id="4" name="Date Placeholder 3">
            <a:extLst>
              <a:ext uri="{FF2B5EF4-FFF2-40B4-BE49-F238E27FC236}">
                <a16:creationId xmlns:a16="http://schemas.microsoft.com/office/drawing/2014/main" id="{A5B31193-BE2C-4C95-B4D6-6ECF061E154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4A631DDA-F65C-4FA1-822F-C57D3C844D7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182DAA9-6E47-4C96-AC37-1D0F00537C1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24</a:t>
            </a:fld>
            <a:endParaRPr lang="en-US" dirty="0">
              <a:solidFill>
                <a:schemeClr val="bg1"/>
              </a:solidFill>
            </a:endParaRPr>
          </a:p>
        </p:txBody>
      </p:sp>
    </p:spTree>
    <p:extLst>
      <p:ext uri="{BB962C8B-B14F-4D97-AF65-F5344CB8AC3E}">
        <p14:creationId xmlns:p14="http://schemas.microsoft.com/office/powerpoint/2010/main" val="420105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966A1-4C61-48F1-AFE3-09046730F3F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save a file, project, or solution</a:t>
            </a:r>
            <a:endParaRPr lang="en-US" dirty="0"/>
          </a:p>
        </p:txBody>
      </p:sp>
      <p:sp>
        <p:nvSpPr>
          <p:cNvPr id="3" name="Text Placeholder 2">
            <a:extLst>
              <a:ext uri="{FF2B5EF4-FFF2-40B4-BE49-F238E27FC236}">
                <a16:creationId xmlns:a16="http://schemas.microsoft.com/office/drawing/2014/main" id="{16BF892D-4068-42A8-9F20-306F7D16ED46}"/>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You can use the Save All button in the Standard toolbar or the Save All command in the File menu to save all files and projects in the solution.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You can use the Save button in the Standard toolbar or the Save command in the File menu to save a file, project, or solution. The files that are saved depend on what’s selected in the Solution Explorer window.</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you try to close a solution that contains modified files, a dialog box is displayed that asks you if you want to save those files.</a:t>
            </a:r>
          </a:p>
          <a:p>
            <a:endParaRPr lang="en-US" dirty="0"/>
          </a:p>
        </p:txBody>
      </p:sp>
      <p:sp>
        <p:nvSpPr>
          <p:cNvPr id="4" name="Date Placeholder 3">
            <a:extLst>
              <a:ext uri="{FF2B5EF4-FFF2-40B4-BE49-F238E27FC236}">
                <a16:creationId xmlns:a16="http://schemas.microsoft.com/office/drawing/2014/main" id="{A1C99CF3-E213-4D45-A2C0-5891142122D6}"/>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F135FCBE-16D8-452D-8832-94A1C25DE90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EF7252D-B3C9-4C84-9317-D39B9AB74E3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25</a:t>
            </a:fld>
            <a:endParaRPr lang="en-US" dirty="0">
              <a:solidFill>
                <a:schemeClr val="bg1"/>
              </a:solidFill>
            </a:endParaRPr>
          </a:p>
        </p:txBody>
      </p:sp>
    </p:spTree>
    <p:extLst>
      <p:ext uri="{BB962C8B-B14F-4D97-AF65-F5344CB8AC3E}">
        <p14:creationId xmlns:p14="http://schemas.microsoft.com/office/powerpoint/2010/main" val="3200511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1338427-7F2D-4BD9-A73E-BABC2147BE1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Extra 2-1	Design a simple form</a:t>
            </a:r>
            <a:endParaRPr lang="en-US" dirty="0"/>
          </a:p>
        </p:txBody>
      </p:sp>
      <p:pic>
        <p:nvPicPr>
          <p:cNvPr id="10" name="Content Placeholder 9" descr="Refer to page 3 in Extra Exercises document">
            <a:extLst>
              <a:ext uri="{FF2B5EF4-FFF2-40B4-BE49-F238E27FC236}">
                <a16:creationId xmlns:a16="http://schemas.microsoft.com/office/drawing/2014/main" id="{D3E5DB8B-847A-4A6C-A7D0-7F5B2074E056}"/>
              </a:ext>
            </a:extLst>
          </p:cNvPr>
          <p:cNvPicPr>
            <a:picLocks noGrp="1" noChangeAspect="1"/>
          </p:cNvPicPr>
          <p:nvPr>
            <p:ph sz="quarter" idx="13"/>
          </p:nvPr>
        </p:nvPicPr>
        <p:blipFill>
          <a:blip r:embed="rId2"/>
          <a:stretch>
            <a:fillRect/>
          </a:stretch>
        </p:blipFill>
        <p:spPr>
          <a:xfrm>
            <a:off x="1266271" y="1143000"/>
            <a:ext cx="3340898" cy="1792379"/>
          </a:xfrm>
          <a:prstGeom prst="rect">
            <a:avLst/>
          </a:prstGeom>
        </p:spPr>
      </p:pic>
      <p:sp>
        <p:nvSpPr>
          <p:cNvPr id="9" name="Text Placeholder 8">
            <a:extLst>
              <a:ext uri="{FF2B5EF4-FFF2-40B4-BE49-F238E27FC236}">
                <a16:creationId xmlns:a16="http://schemas.microsoft.com/office/drawing/2014/main" id="{1343D974-5E4C-414A-A644-26EE4653F4EA}"/>
              </a:ext>
            </a:extLst>
          </p:cNvPr>
          <p:cNvSpPr>
            <a:spLocks noGrp="1"/>
          </p:cNvSpPr>
          <p:nvPr>
            <p:ph type="body" sz="quarter" idx="15"/>
          </p:nvPr>
        </p:nvSpPr>
        <p:spPr>
          <a:xfrm>
            <a:off x="838200" y="2971800"/>
            <a:ext cx="7391400" cy="2209799"/>
          </a:xfrm>
        </p:spPr>
        <p:txBody>
          <a:bodyPr/>
          <a:lstStyle/>
          <a:p>
            <a:pPr marL="347345" marR="0">
              <a:spcBef>
                <a:spcPts val="900"/>
              </a:spcBef>
              <a:spcAft>
                <a:spcPts val="600"/>
              </a:spcAft>
              <a:tabLst>
                <a:tab pos="1371600" algn="l"/>
                <a:tab pos="2743200" algn="l"/>
              </a:tabLst>
            </a:pPr>
            <a:r>
              <a:rPr lang="en-US" sz="2000" b="1" spc="-10" dirty="0">
                <a:effectLst/>
                <a:latin typeface="Arial" panose="020B0604020202020204" pitchFamily="34" charset="0"/>
                <a:ea typeface="Times New Roman" panose="02020603050405020304" pitchFamily="18" charset="0"/>
                <a:cs typeface="Times New Roman" panose="02020603050405020304" pitchFamily="18" charset="0"/>
              </a:rPr>
              <a:t>Design a form that lets the user enter a number grade and then calculates the letter grade.</a:t>
            </a:r>
          </a:p>
          <a:p>
            <a:endParaRPr lang="en-US" dirty="0"/>
          </a:p>
        </p:txBody>
      </p:sp>
      <p:sp>
        <p:nvSpPr>
          <p:cNvPr id="4" name="Date Placeholder 3">
            <a:extLst>
              <a:ext uri="{FF2B5EF4-FFF2-40B4-BE49-F238E27FC236}">
                <a16:creationId xmlns:a16="http://schemas.microsoft.com/office/drawing/2014/main" id="{420C44E5-8E61-42E7-9F3F-41E55B58F58E}"/>
              </a:ext>
            </a:extLst>
          </p:cNvPr>
          <p:cNvSpPr>
            <a:spLocks noGrp="1"/>
          </p:cNvSpPr>
          <p:nvPr>
            <p:ph type="dt" sz="half" idx="10"/>
          </p:nvPr>
        </p:nvSpPr>
        <p:spPr/>
        <p:txBody>
          <a:bodyPr/>
          <a:lstStyle/>
          <a:p>
            <a:pPr>
              <a:defRPr/>
            </a:pPr>
            <a:r>
              <a:rPr lang="en-US" dirty="0" err="1"/>
              <a:t>Murach's</a:t>
            </a:r>
            <a:r>
              <a:rPr lang="en-US" dirty="0"/>
              <a:t> C# (7th Edition)</a:t>
            </a:r>
          </a:p>
        </p:txBody>
      </p:sp>
      <p:sp>
        <p:nvSpPr>
          <p:cNvPr id="5" name="Footer Placeholder 4">
            <a:extLst>
              <a:ext uri="{FF2B5EF4-FFF2-40B4-BE49-F238E27FC236}">
                <a16:creationId xmlns:a16="http://schemas.microsoft.com/office/drawing/2014/main" id="{E9CA340E-04A9-40EC-9D6E-73965F46AD00}"/>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05A29FE2-B1B9-4144-984A-2A9722D473CD}"/>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C2, Slide </a:t>
            </a:r>
            <a:fld id="{BF5C1183-B085-4070-A402-C03A3F977D3D}" type="slidenum">
              <a:rPr lang="en-US" sz="900" smtClean="0">
                <a:solidFill>
                  <a:schemeClr val="bg1"/>
                </a:solidFill>
                <a:latin typeface="Arial Narrow" panose="020B0606020202030204" pitchFamily="34" charset="0"/>
              </a:rPr>
              <a:pPr algn="r">
                <a:defRPr/>
              </a:pPr>
              <a:t>26</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168356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B99AF-D672-4C89-886D-CA57E8999EA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 (part 2)</a:t>
            </a:r>
            <a:endParaRPr lang="en-US" dirty="0"/>
          </a:p>
        </p:txBody>
      </p:sp>
      <p:sp>
        <p:nvSpPr>
          <p:cNvPr id="3" name="Text Placeholder 2">
            <a:extLst>
              <a:ext uri="{FF2B5EF4-FFF2-40B4-BE49-F238E27FC236}">
                <a16:creationId xmlns:a16="http://schemas.microsoft.com/office/drawing/2014/main" id="{173F243B-890B-442A-8FD8-C988F91BD2A2}"/>
              </a:ext>
            </a:extLst>
          </p:cNvPr>
          <p:cNvSpPr>
            <a:spLocks noGrp="1"/>
          </p:cNvSpPr>
          <p:nvPr>
            <p:ph type="body" sz="quarter" idx="13"/>
          </p:nvPr>
        </p:nvSpPr>
        <p:spPr/>
        <p:txBody>
          <a:bodyPr/>
          <a:lstStyle/>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Knowledge</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use of the Toolbox and Properties windows.</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Name and Text properties for a form or control.</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these additional properties for a control: Enabled, </a:t>
            </a:r>
            <a:r>
              <a:rPr lang="en-US" sz="2000" spc="-10" dirty="0" err="1">
                <a:effectLst/>
                <a:latin typeface="Times New Roman" panose="02020603050405020304" pitchFamily="18" charset="0"/>
                <a:ea typeface="Times New Roman" panose="02020603050405020304" pitchFamily="18" charset="0"/>
              </a:rPr>
              <a:t>ReadOnly</a:t>
            </a:r>
            <a:r>
              <a:rPr lang="en-US" sz="2000" spc="-10" dirty="0">
                <a:effectLst/>
                <a:latin typeface="Times New Roman" panose="02020603050405020304" pitchFamily="18" charset="0"/>
                <a:ea typeface="Times New Roman" panose="02020603050405020304" pitchFamily="18" charset="0"/>
              </a:rPr>
              <a:t>, and </a:t>
            </a:r>
            <a:r>
              <a:rPr lang="en-US" sz="2000" spc="-10" dirty="0" err="1">
                <a:effectLst/>
                <a:latin typeface="Times New Roman" panose="02020603050405020304" pitchFamily="18" charset="0"/>
                <a:ea typeface="Times New Roman" panose="02020603050405020304" pitchFamily="18" charset="0"/>
              </a:rPr>
              <a:t>TextAlign</a:t>
            </a:r>
            <a:r>
              <a:rPr lang="en-US" sz="2000" spc="-10" dirty="0">
                <a:effectLst/>
                <a:latin typeface="Times New Roman" panose="02020603050405020304" pitchFamily="18" charset="0"/>
                <a:ea typeface="Times New Roman" panose="02020603050405020304" pitchFamily="18" charset="0"/>
              </a:rPr>
              <a:t>.</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way you adjust the tab order for the controls on a form, set access keys for controls, and set the default buttons for the Enter and Esc keys for a form.</a:t>
            </a:r>
          </a:p>
          <a:p>
            <a:endParaRPr lang="en-US" dirty="0"/>
          </a:p>
        </p:txBody>
      </p:sp>
      <p:sp>
        <p:nvSpPr>
          <p:cNvPr id="4" name="Date Placeholder 3">
            <a:extLst>
              <a:ext uri="{FF2B5EF4-FFF2-40B4-BE49-F238E27FC236}">
                <a16:creationId xmlns:a16="http://schemas.microsoft.com/office/drawing/2014/main" id="{76BBC6A9-DC37-44F4-8B50-956723DF689B}"/>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3AC1C55F-ACBE-48D3-8665-3AC120DBB8A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A838B18-AADB-48D8-A00E-6BC112B43D1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3</a:t>
            </a:fld>
            <a:endParaRPr lang="en-US" dirty="0">
              <a:solidFill>
                <a:schemeClr val="bg1"/>
              </a:solidFill>
            </a:endParaRPr>
          </a:p>
        </p:txBody>
      </p:sp>
    </p:spTree>
    <p:extLst>
      <p:ext uri="{BB962C8B-B14F-4D97-AF65-F5344CB8AC3E}">
        <p14:creationId xmlns:p14="http://schemas.microsoft.com/office/powerpoint/2010/main" val="1931439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CC95CC2-282C-4601-BC4C-9AFF72E0F047}"/>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Options dialog box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for setting the project options</a:t>
            </a:r>
            <a:endParaRPr lang="en-US" dirty="0"/>
          </a:p>
        </p:txBody>
      </p:sp>
      <p:pic>
        <p:nvPicPr>
          <p:cNvPr id="9" name="Content Placeholder 8" descr="Refer to page 35 in textbook">
            <a:extLst>
              <a:ext uri="{FF2B5EF4-FFF2-40B4-BE49-F238E27FC236}">
                <a16:creationId xmlns:a16="http://schemas.microsoft.com/office/drawing/2014/main" id="{4C4A0E45-44BC-4028-84C7-51135EC6A10A}"/>
              </a:ext>
            </a:extLst>
          </p:cNvPr>
          <p:cNvPicPr>
            <a:picLocks noGrp="1" noChangeAspect="1"/>
          </p:cNvPicPr>
          <p:nvPr>
            <p:ph sz="quarter" idx="13"/>
          </p:nvPr>
        </p:nvPicPr>
        <p:blipFill>
          <a:blip r:embed="rId2"/>
          <a:stretch>
            <a:fillRect/>
          </a:stretch>
        </p:blipFill>
        <p:spPr>
          <a:xfrm>
            <a:off x="1219199" y="1304248"/>
            <a:ext cx="6250359" cy="3648752"/>
          </a:xfrm>
          <a:prstGeom prst="rect">
            <a:avLst/>
          </a:prstGeom>
        </p:spPr>
      </p:pic>
      <p:sp>
        <p:nvSpPr>
          <p:cNvPr id="4" name="Date Placeholder 3">
            <a:extLst>
              <a:ext uri="{FF2B5EF4-FFF2-40B4-BE49-F238E27FC236}">
                <a16:creationId xmlns:a16="http://schemas.microsoft.com/office/drawing/2014/main" id="{A918F0E1-7039-47FB-94FF-58B7254F08AF}"/>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2EC7E8E0-AE76-400E-A8FA-26DC131DAA6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FDC108E-7757-42A6-88A8-99F1F0441A6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4</a:t>
            </a:fld>
            <a:endParaRPr lang="en-US" dirty="0">
              <a:solidFill>
                <a:schemeClr val="bg1"/>
              </a:solidFill>
            </a:endParaRPr>
          </a:p>
        </p:txBody>
      </p:sp>
    </p:spTree>
    <p:extLst>
      <p:ext uri="{BB962C8B-B14F-4D97-AF65-F5344CB8AC3E}">
        <p14:creationId xmlns:p14="http://schemas.microsoft.com/office/powerpoint/2010/main" val="4099013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50AD2A4-D7D0-4CAD-A1EC-5DB267D6298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Create a New Project window</a:t>
            </a:r>
            <a:endParaRPr lang="en-US" dirty="0"/>
          </a:p>
        </p:txBody>
      </p:sp>
      <p:pic>
        <p:nvPicPr>
          <p:cNvPr id="9" name="Content Placeholder 8" descr="Refer to page 37 in textbook">
            <a:extLst>
              <a:ext uri="{FF2B5EF4-FFF2-40B4-BE49-F238E27FC236}">
                <a16:creationId xmlns:a16="http://schemas.microsoft.com/office/drawing/2014/main" id="{81422B4F-DB14-4934-9B75-F8E99F2B7ADD}"/>
              </a:ext>
            </a:extLst>
          </p:cNvPr>
          <p:cNvPicPr>
            <a:picLocks noGrp="1" noChangeAspect="1"/>
          </p:cNvPicPr>
          <p:nvPr>
            <p:ph sz="quarter" idx="13"/>
          </p:nvPr>
        </p:nvPicPr>
        <p:blipFill>
          <a:blip r:embed="rId2"/>
          <a:stretch>
            <a:fillRect/>
          </a:stretch>
        </p:blipFill>
        <p:spPr>
          <a:xfrm>
            <a:off x="1219200" y="1090246"/>
            <a:ext cx="5826912" cy="3786554"/>
          </a:xfrm>
          <a:prstGeom prst="rect">
            <a:avLst/>
          </a:prstGeom>
        </p:spPr>
      </p:pic>
      <p:sp>
        <p:nvSpPr>
          <p:cNvPr id="4" name="Date Placeholder 3">
            <a:extLst>
              <a:ext uri="{FF2B5EF4-FFF2-40B4-BE49-F238E27FC236}">
                <a16:creationId xmlns:a16="http://schemas.microsoft.com/office/drawing/2014/main" id="{0BE58D63-37D4-4D8E-812A-FEAEC3C75D1B}"/>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1318B3C7-5BF3-4CF9-A68F-8825736B1CA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C5815C2-67B9-46B9-B20E-7AB5170E3A3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5</a:t>
            </a:fld>
            <a:endParaRPr lang="en-US" dirty="0">
              <a:solidFill>
                <a:schemeClr val="bg1"/>
              </a:solidFill>
            </a:endParaRPr>
          </a:p>
        </p:txBody>
      </p:sp>
    </p:spTree>
    <p:extLst>
      <p:ext uri="{BB962C8B-B14F-4D97-AF65-F5344CB8AC3E}">
        <p14:creationId xmlns:p14="http://schemas.microsoft.com/office/powerpoint/2010/main" val="3756018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BFB760-DDFD-418E-B577-9E533C0A4E6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Configure Your New Project window</a:t>
            </a:r>
            <a:endParaRPr lang="en-US" dirty="0"/>
          </a:p>
        </p:txBody>
      </p:sp>
      <p:pic>
        <p:nvPicPr>
          <p:cNvPr id="9" name="Content Placeholder 8" descr="Refer to page 37 in textbook">
            <a:extLst>
              <a:ext uri="{FF2B5EF4-FFF2-40B4-BE49-F238E27FC236}">
                <a16:creationId xmlns:a16="http://schemas.microsoft.com/office/drawing/2014/main" id="{B110CB03-A582-4616-A355-7E7C238A08BC}"/>
              </a:ext>
            </a:extLst>
          </p:cNvPr>
          <p:cNvPicPr>
            <a:picLocks noGrp="1" noChangeAspect="1"/>
          </p:cNvPicPr>
          <p:nvPr>
            <p:ph sz="quarter" idx="13"/>
          </p:nvPr>
        </p:nvPicPr>
        <p:blipFill>
          <a:blip r:embed="rId2"/>
          <a:stretch>
            <a:fillRect/>
          </a:stretch>
        </p:blipFill>
        <p:spPr>
          <a:xfrm>
            <a:off x="1214273" y="1143000"/>
            <a:ext cx="5450296" cy="3029975"/>
          </a:xfrm>
          <a:prstGeom prst="rect">
            <a:avLst/>
          </a:prstGeom>
        </p:spPr>
      </p:pic>
      <p:sp>
        <p:nvSpPr>
          <p:cNvPr id="4" name="Date Placeholder 3">
            <a:extLst>
              <a:ext uri="{FF2B5EF4-FFF2-40B4-BE49-F238E27FC236}">
                <a16:creationId xmlns:a16="http://schemas.microsoft.com/office/drawing/2014/main" id="{A8452879-4521-4318-A2B7-A5410B8509C0}"/>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E5C3620-B74F-4C48-B40F-4010CC60CA5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CCFF507-DA39-4380-A752-D1DB11562637}"/>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 Slide </a:t>
            </a:r>
            <a:fld id="{BF5C1183-B085-4070-A402-C03A3F977D3D}" type="slidenum">
              <a:rPr lang="en-US" smtClean="0">
                <a:solidFill>
                  <a:schemeClr val="bg1"/>
                </a:solidFill>
              </a:rPr>
              <a:pPr>
                <a:defRPr/>
              </a:pPr>
              <a:t>6</a:t>
            </a:fld>
            <a:endParaRPr lang="en-US" dirty="0">
              <a:solidFill>
                <a:schemeClr val="bg1"/>
              </a:solidFill>
            </a:endParaRPr>
          </a:p>
        </p:txBody>
      </p:sp>
    </p:spTree>
    <p:extLst>
      <p:ext uri="{BB962C8B-B14F-4D97-AF65-F5344CB8AC3E}">
        <p14:creationId xmlns:p14="http://schemas.microsoft.com/office/powerpoint/2010/main" val="244523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8D62E3C-DE5F-4D47-AAB8-555B0B7B98D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Invoice Total form</a:t>
            </a:r>
            <a:endParaRPr lang="en-US" dirty="0"/>
          </a:p>
        </p:txBody>
      </p:sp>
      <p:pic>
        <p:nvPicPr>
          <p:cNvPr id="10" name="Content Placeholder 9" descr="Refer to page 39 in textbook">
            <a:extLst>
              <a:ext uri="{FF2B5EF4-FFF2-40B4-BE49-F238E27FC236}">
                <a16:creationId xmlns:a16="http://schemas.microsoft.com/office/drawing/2014/main" id="{F280390B-6456-42C1-B889-16321789CDDB}"/>
              </a:ext>
            </a:extLst>
          </p:cNvPr>
          <p:cNvPicPr>
            <a:picLocks noGrp="1" noChangeAspect="1"/>
          </p:cNvPicPr>
          <p:nvPr>
            <p:ph sz="quarter" idx="13"/>
          </p:nvPr>
        </p:nvPicPr>
        <p:blipFill>
          <a:blip r:embed="rId2"/>
          <a:stretch>
            <a:fillRect/>
          </a:stretch>
        </p:blipFill>
        <p:spPr>
          <a:xfrm>
            <a:off x="1241643" y="1066800"/>
            <a:ext cx="3025557" cy="2514600"/>
          </a:xfrm>
          <a:prstGeom prst="rect">
            <a:avLst/>
          </a:prstGeom>
        </p:spPr>
      </p:pic>
      <p:sp>
        <p:nvSpPr>
          <p:cNvPr id="9" name="Text Placeholder 8">
            <a:extLst>
              <a:ext uri="{FF2B5EF4-FFF2-40B4-BE49-F238E27FC236}">
                <a16:creationId xmlns:a16="http://schemas.microsoft.com/office/drawing/2014/main" id="{53915E0B-EB2C-4A35-AFD8-3DA937A07F05}"/>
              </a:ext>
            </a:extLst>
          </p:cNvPr>
          <p:cNvSpPr>
            <a:spLocks noGrp="1"/>
          </p:cNvSpPr>
          <p:nvPr>
            <p:ph type="body" sz="quarter" idx="15"/>
          </p:nvPr>
        </p:nvSpPr>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Three types of controls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 </a:t>
            </a:r>
            <a:r>
              <a:rPr lang="en-US" sz="2000" i="1" spc="-10" dirty="0">
                <a:effectLst/>
                <a:latin typeface="Times New Roman" panose="02020603050405020304" pitchFamily="18" charset="0"/>
                <a:ea typeface="Times New Roman" panose="02020603050405020304" pitchFamily="18" charset="0"/>
              </a:rPr>
              <a:t>label</a:t>
            </a:r>
            <a:r>
              <a:rPr lang="en-US" sz="2000" spc="-10" dirty="0">
                <a:effectLst/>
                <a:latin typeface="Times New Roman" panose="02020603050405020304" pitchFamily="18" charset="0"/>
                <a:ea typeface="Times New Roman" panose="02020603050405020304" pitchFamily="18" charset="0"/>
              </a:rPr>
              <a:t> displays text on a form.</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 </a:t>
            </a:r>
            <a:r>
              <a:rPr lang="en-US" sz="2000" i="1" spc="-10" dirty="0">
                <a:effectLst/>
                <a:latin typeface="Times New Roman" panose="02020603050405020304" pitchFamily="18" charset="0"/>
                <a:ea typeface="Times New Roman" panose="02020603050405020304" pitchFamily="18" charset="0"/>
              </a:rPr>
              <a:t>text box</a:t>
            </a:r>
            <a:r>
              <a:rPr lang="en-US" sz="2000" spc="-10" dirty="0">
                <a:effectLst/>
                <a:latin typeface="Times New Roman" panose="02020603050405020304" pitchFamily="18" charset="0"/>
                <a:ea typeface="Times New Roman" panose="02020603050405020304" pitchFamily="18" charset="0"/>
              </a:rPr>
              <a:t> lets the user enter text on a form.</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 </a:t>
            </a:r>
            <a:r>
              <a:rPr lang="en-US" sz="2000" i="1" spc="-10" dirty="0">
                <a:effectLst/>
                <a:latin typeface="Times New Roman" panose="02020603050405020304" pitchFamily="18" charset="0"/>
                <a:ea typeface="Times New Roman" panose="02020603050405020304" pitchFamily="18" charset="0"/>
              </a:rPr>
              <a:t>button</a:t>
            </a:r>
            <a:r>
              <a:rPr lang="en-US" sz="2000" spc="-10" dirty="0">
                <a:effectLst/>
                <a:latin typeface="Times New Roman" panose="02020603050405020304" pitchFamily="18" charset="0"/>
                <a:ea typeface="Times New Roman" panose="02020603050405020304" pitchFamily="18" charset="0"/>
              </a:rPr>
              <a:t> initiates form processing when clicked.</a:t>
            </a:r>
          </a:p>
          <a:p>
            <a:endParaRPr lang="en-US" dirty="0"/>
          </a:p>
        </p:txBody>
      </p:sp>
      <p:sp>
        <p:nvSpPr>
          <p:cNvPr id="4" name="Date Placeholder 3">
            <a:extLst>
              <a:ext uri="{FF2B5EF4-FFF2-40B4-BE49-F238E27FC236}">
                <a16:creationId xmlns:a16="http://schemas.microsoft.com/office/drawing/2014/main" id="{6CD92633-2EBA-4075-B778-3048D8F67287}"/>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F497AAD-185F-49E3-A44F-90EED2CB9C41}"/>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9A0C931-0D40-47F6-A910-955A7162FBBB}"/>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C2, Slide </a:t>
            </a:r>
            <a:fld id="{BF5C1183-B085-4070-A402-C03A3F977D3D}" type="slidenum">
              <a:rPr lang="en-US" sz="900" smtClean="0">
                <a:solidFill>
                  <a:schemeClr val="bg1"/>
                </a:solidFill>
                <a:latin typeface="Arial Narrow" panose="020B0606020202030204" pitchFamily="34" charset="0"/>
              </a:rPr>
              <a:pPr algn="r">
                <a:defRPr/>
              </a:pPr>
              <a:t>7</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091760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DDF752A-5E08-4216-8CCA-221CA89B409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form after some controls have been added to it</a:t>
            </a:r>
            <a:endParaRPr lang="en-US" dirty="0"/>
          </a:p>
        </p:txBody>
      </p:sp>
      <p:pic>
        <p:nvPicPr>
          <p:cNvPr id="9" name="Content Placeholder 8" descr="Refer to page 41 in textbook">
            <a:extLst>
              <a:ext uri="{FF2B5EF4-FFF2-40B4-BE49-F238E27FC236}">
                <a16:creationId xmlns:a16="http://schemas.microsoft.com/office/drawing/2014/main" id="{8FB0B3B9-75B6-466F-8712-590ADBA11852}"/>
              </a:ext>
            </a:extLst>
          </p:cNvPr>
          <p:cNvPicPr>
            <a:picLocks noGrp="1" noChangeAspect="1"/>
          </p:cNvPicPr>
          <p:nvPr>
            <p:ph sz="quarter" idx="13"/>
          </p:nvPr>
        </p:nvPicPr>
        <p:blipFill>
          <a:blip r:embed="rId2"/>
          <a:stretch>
            <a:fillRect/>
          </a:stretch>
        </p:blipFill>
        <p:spPr>
          <a:xfrm>
            <a:off x="914400" y="1143000"/>
            <a:ext cx="7296242" cy="4705742"/>
          </a:xfrm>
          <a:prstGeom prst="rect">
            <a:avLst/>
          </a:prstGeom>
        </p:spPr>
      </p:pic>
      <p:sp>
        <p:nvSpPr>
          <p:cNvPr id="4" name="Date Placeholder 3">
            <a:extLst>
              <a:ext uri="{FF2B5EF4-FFF2-40B4-BE49-F238E27FC236}">
                <a16:creationId xmlns:a16="http://schemas.microsoft.com/office/drawing/2014/main" id="{980840A4-1ABB-4751-9B56-31E22511AD11}"/>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1620DD08-0FF0-4890-96C7-7DA7E974008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06FFB76-2194-47B4-A57A-FB1FC42FEC7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8</a:t>
            </a:fld>
            <a:endParaRPr lang="en-US" dirty="0">
              <a:solidFill>
                <a:schemeClr val="bg1"/>
              </a:solidFill>
            </a:endParaRPr>
          </a:p>
        </p:txBody>
      </p:sp>
    </p:spTree>
    <p:extLst>
      <p:ext uri="{BB962C8B-B14F-4D97-AF65-F5344CB8AC3E}">
        <p14:creationId xmlns:p14="http://schemas.microsoft.com/office/powerpoint/2010/main" val="3302559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3045-09E5-4FB2-B48D-7E749823BF9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Three ways to add a control to a form</a:t>
            </a:r>
            <a:endParaRPr lang="en-US" dirty="0"/>
          </a:p>
        </p:txBody>
      </p:sp>
      <p:sp>
        <p:nvSpPr>
          <p:cNvPr id="3" name="Text Placeholder 2">
            <a:extLst>
              <a:ext uri="{FF2B5EF4-FFF2-40B4-BE49-F238E27FC236}">
                <a16:creationId xmlns:a16="http://schemas.microsoft.com/office/drawing/2014/main" id="{8B1D46E3-7CD5-4380-9E17-D0A5D08A0B6B}"/>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Select the control in the Toolbox. Then, click in the form where you want to place the control. Or, drag the pointer on the form to place the control and size it at the same time.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Double-click the control in the Toolbox. Then, the control is placed in the upper left corner of the form.</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Drag the control from the Toolbox and drop it on the form. Then, the control is placed wherever you drop it.</a:t>
            </a:r>
          </a:p>
          <a:p>
            <a:endParaRPr lang="en-US" dirty="0"/>
          </a:p>
        </p:txBody>
      </p:sp>
      <p:sp>
        <p:nvSpPr>
          <p:cNvPr id="4" name="Date Placeholder 3">
            <a:extLst>
              <a:ext uri="{FF2B5EF4-FFF2-40B4-BE49-F238E27FC236}">
                <a16:creationId xmlns:a16="http://schemas.microsoft.com/office/drawing/2014/main" id="{88CDDB3E-1B9E-4283-8492-75DC7C61DAD7}"/>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7AF261E4-30B2-46BC-B90F-8617715E08C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733EDE52-2B5A-40DC-B1A9-00985543464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9</a:t>
            </a:fld>
            <a:endParaRPr lang="en-US" dirty="0">
              <a:solidFill>
                <a:schemeClr val="bg1"/>
              </a:solidFill>
            </a:endParaRPr>
          </a:p>
        </p:txBody>
      </p:sp>
    </p:spTree>
    <p:extLst>
      <p:ext uri="{BB962C8B-B14F-4D97-AF65-F5344CB8AC3E}">
        <p14:creationId xmlns:p14="http://schemas.microsoft.com/office/powerpoint/2010/main" val="313777825"/>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accessible slides.potx" id="{50B7D1D4-3F7E-4579-B166-09A2FAC5C745}" vid="{7C365D12-5A37-45DA-A43C-A906C0D97DD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accessible slides</Template>
  <TotalTime>62</TotalTime>
  <Words>2379</Words>
  <Application>Microsoft Office PowerPoint</Application>
  <PresentationFormat>On-screen Show (4:3)</PresentationFormat>
  <Paragraphs>205</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Arial Narrow</vt:lpstr>
      <vt:lpstr>Courier New</vt:lpstr>
      <vt:lpstr>Symbol</vt:lpstr>
      <vt:lpstr>Times New Roman</vt:lpstr>
      <vt:lpstr>Master slides_with_titles_logo</vt:lpstr>
      <vt:lpstr>Chapter 2</vt:lpstr>
      <vt:lpstr>Objectives (part 1)</vt:lpstr>
      <vt:lpstr>Objectives (part 2)</vt:lpstr>
      <vt:lpstr>The Options dialog box  for setting the project options</vt:lpstr>
      <vt:lpstr>The Create a New Project window</vt:lpstr>
      <vt:lpstr>The Configure Your New Project window</vt:lpstr>
      <vt:lpstr>The Invoice Total form</vt:lpstr>
      <vt:lpstr>A form after some controls have been added to it</vt:lpstr>
      <vt:lpstr>Three ways to add a control to a form</vt:lpstr>
      <vt:lpstr>How to select and work with controls (part 1)</vt:lpstr>
      <vt:lpstr>How to select and work with controls (part 2)</vt:lpstr>
      <vt:lpstr>A form after the properties have been set</vt:lpstr>
      <vt:lpstr>The Name property</vt:lpstr>
      <vt:lpstr>The Text property</vt:lpstr>
      <vt:lpstr>Other properties for forms</vt:lpstr>
      <vt:lpstr>Other properties for controls</vt:lpstr>
      <vt:lpstr>How to adjust the tab order</vt:lpstr>
      <vt:lpstr>How to set access keys</vt:lpstr>
      <vt:lpstr>How to set the Enter and Esc keys</vt:lpstr>
      <vt:lpstr>The property settings for the form</vt:lpstr>
      <vt:lpstr>The property settings for the controls (part 1)</vt:lpstr>
      <vt:lpstr>The property settings for the controls (part 2)</vt:lpstr>
      <vt:lpstr>The Solution Explorer as a form file  is being renamed</vt:lpstr>
      <vt:lpstr>How to rename a file, project, or solution</vt:lpstr>
      <vt:lpstr>How to save a file, project, or solution</vt:lpstr>
      <vt:lpstr>Extra 2-1 Design a simple form</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Bethany Cabrera</dc:creator>
  <cp:lastModifiedBy>Anne Boehm</cp:lastModifiedBy>
  <cp:revision>19</cp:revision>
  <cp:lastPrinted>2016-01-14T23:03:16Z</cp:lastPrinted>
  <dcterms:created xsi:type="dcterms:W3CDTF">2020-12-04T19:14:04Z</dcterms:created>
  <dcterms:modified xsi:type="dcterms:W3CDTF">2020-12-16T23:30:10Z</dcterms:modified>
</cp:coreProperties>
</file>