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9" autoAdjust="0"/>
    <p:restoredTop sz="86414" autoAdjust="0"/>
  </p:normalViewPr>
  <p:slideViewPr>
    <p:cSldViewPr>
      <p:cViewPr varScale="1">
        <p:scale>
          <a:sx n="95" d="100"/>
          <a:sy n="95"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12/16/2020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C# (7th Edition)</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C# (7th Edition)</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C3,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C# (7th Edition)</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3</a:t>
            </a:r>
          </a:p>
        </p:txBody>
      </p:sp>
      <p:sp>
        <p:nvSpPr>
          <p:cNvPr id="6" name="Text Placeholder 5"/>
          <p:cNvSpPr>
            <a:spLocks noGrp="1"/>
          </p:cNvSpPr>
          <p:nvPr>
            <p:ph type="body" sz="quarter" idx="13"/>
          </p:nvPr>
        </p:nvSpPr>
        <p:spPr>
          <a:xfrm>
            <a:off x="1371600" y="2209800"/>
            <a:ext cx="6400800" cy="2971800"/>
          </a:xfrm>
        </p:spPr>
        <p:txBody>
          <a:bodyPr/>
          <a:lstStyle/>
          <a:p>
            <a:r>
              <a:rPr lang="en-US" dirty="0"/>
              <a:t>How to code and test a Windows Forms application</a:t>
            </a:r>
          </a:p>
        </p:txBody>
      </p:sp>
      <p:sp>
        <p:nvSpPr>
          <p:cNvPr id="2" name="Date Placeholder 1"/>
          <p:cNvSpPr>
            <a:spLocks noGrp="1"/>
          </p:cNvSpPr>
          <p:nvPr>
            <p:ph type="dt" sz="half" idx="10"/>
          </p:nvPr>
        </p:nvSpPr>
        <p:spPr/>
        <p:txBody>
          <a:bodyPr/>
          <a:lstStyle/>
          <a:p>
            <a:pPr>
              <a:defRPr/>
            </a:pPr>
            <a:r>
              <a:rPr lang="en-US"/>
              <a:t>Murach's C# (7th Edition)</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4FC2989D-62F4-4566-8C8D-BFFEA665338A}"/>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C3,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5690CA-50C6-40D5-8451-E36E4A43F44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refer to methods</a:t>
            </a:r>
            <a:endParaRPr lang="en-US" dirty="0"/>
          </a:p>
        </p:txBody>
      </p:sp>
      <p:sp>
        <p:nvSpPr>
          <p:cNvPr id="10" name="Text Placeholder 9">
            <a:extLst>
              <a:ext uri="{FF2B5EF4-FFF2-40B4-BE49-F238E27FC236}">
                <a16:creationId xmlns:a16="http://schemas.microsoft.com/office/drawing/2014/main" id="{DDBFF8B7-E3EC-430F-B069-DA7496209E27}"/>
              </a:ext>
            </a:extLst>
          </p:cNvPr>
          <p:cNvSpPr>
            <a:spLocks noGrp="1"/>
          </p:cNvSpPr>
          <p:nvPr>
            <p:ph type="body" sz="quarter" idx="16"/>
          </p:nvPr>
        </p:nvSpPr>
        <p:spPr>
          <a:xfrm>
            <a:off x="1295400" y="1089365"/>
            <a:ext cx="7086600" cy="2949235"/>
          </a:xfrm>
          <a:ln w="12700"/>
        </p:spPr>
        <p:txBody>
          <a:bodyPr/>
          <a:lstStyle/>
          <a:p>
            <a:pPr marL="3771900" marR="0" indent="-37719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rPr>
              <a:t>txtMonthlyInvestment.Focus</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Uses the Focus() method to move the focus to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txtMonthlyInvestment</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3771900" marR="0" indent="-3771900">
              <a:spcBef>
                <a:spcPts val="600"/>
              </a:spcBef>
              <a:spcAft>
                <a:spcPts val="900"/>
              </a:spcAft>
              <a:tabLst>
                <a:tab pos="914400" algn="l"/>
                <a:tab pos="2057400" algn="l"/>
                <a:tab pos="914400" algn="l"/>
              </a:tabLst>
            </a:pPr>
            <a:r>
              <a:rPr lang="en-US" sz="1600" b="1" dirty="0" err="1">
                <a:solidFill>
                  <a:srgbClr val="000000"/>
                </a:solidFill>
                <a:effectLst/>
                <a:latin typeface="Courier New" panose="02070309020205020404" pitchFamily="49" charset="0"/>
                <a:ea typeface="Times New Roman" panose="02020603050405020304" pitchFamily="18" charset="0"/>
              </a:rPr>
              <a:t>this.Close</a:t>
            </a:r>
            <a:r>
              <a:rPr lang="en-US" sz="1600" b="1"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Uses the Close() method to close the form that contains the statement. In this example, this is a keyword that is used to refer to the current instance of the class.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CFD2380A-A9DE-485F-8B41-0D1A25EE252E}"/>
              </a:ext>
            </a:extLst>
          </p:cNvPr>
          <p:cNvSpPr>
            <a:spLocks noGrp="1"/>
          </p:cNvSpPr>
          <p:nvPr>
            <p:ph type="body" sz="quarter" idx="17"/>
          </p:nvPr>
        </p:nvSpPr>
        <p:spPr>
          <a:xfrm>
            <a:off x="838200" y="4523066"/>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refers to an event</a:t>
            </a:r>
          </a:p>
          <a:p>
            <a:endParaRPr lang="en-US" sz="2400" dirty="0"/>
          </a:p>
        </p:txBody>
      </p:sp>
      <p:sp>
        <p:nvSpPr>
          <p:cNvPr id="9" name="Text Placeholder 8">
            <a:extLst>
              <a:ext uri="{FF2B5EF4-FFF2-40B4-BE49-F238E27FC236}">
                <a16:creationId xmlns:a16="http://schemas.microsoft.com/office/drawing/2014/main" id="{6B519C8B-1D7F-4C0F-AF6A-759FB497EF17}"/>
              </a:ext>
            </a:extLst>
          </p:cNvPr>
          <p:cNvSpPr>
            <a:spLocks noGrp="1"/>
          </p:cNvSpPr>
          <p:nvPr>
            <p:ph type="body" sz="quarter" idx="15"/>
          </p:nvPr>
        </p:nvSpPr>
        <p:spPr>
          <a:xfrm>
            <a:off x="1295400" y="5058312"/>
            <a:ext cx="7086600" cy="656688"/>
          </a:xfrm>
          <a:ln w="12700"/>
        </p:spPr>
        <p:txBody>
          <a:bodyPr/>
          <a:lstStyle/>
          <a:p>
            <a:pPr marL="1828800" marR="0" indent="-1828800">
              <a:spcBef>
                <a:spcPts val="600"/>
              </a:spcBef>
              <a:spcAft>
                <a:spcPts val="600"/>
              </a:spcAft>
              <a:tabLst>
                <a:tab pos="800100" algn="l"/>
                <a:tab pos="2514600" algn="l"/>
              </a:tabLst>
            </a:pPr>
            <a:r>
              <a:rPr lang="en-US" sz="16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btnExit.Click</a:t>
            </a:r>
            <a:r>
              <a:rPr lang="en-US" sz="2000" dirty="0">
                <a:solidFill>
                  <a:srgbClr val="000000"/>
                </a:solidFill>
                <a:effectLst/>
                <a:latin typeface="Times New Roman" panose="02020603050405020304" pitchFamily="18" charset="0"/>
                <a:ea typeface="Times New Roman" panose="02020603050405020304" pitchFamily="18" charset="0"/>
              </a:rPr>
              <a:t>	Refers to the Click event of a button named </a:t>
            </a:r>
            <a:r>
              <a:rPr lang="en-US" sz="2000" dirty="0" err="1">
                <a:solidFill>
                  <a:srgbClr val="000000"/>
                </a:solidFill>
                <a:effectLst/>
                <a:latin typeface="Times New Roman" panose="02020603050405020304" pitchFamily="18" charset="0"/>
                <a:ea typeface="Times New Roman" panose="02020603050405020304" pitchFamily="18" charset="0"/>
              </a:rPr>
              <a:t>btnExit</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9A27F843-69CA-4C53-92B6-44A5CBE6C4F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25294A4-BE54-402B-BBA6-F6DF93C1B2D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90D775D-FA07-4809-AF85-8AFA691F68E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64993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1F3A-9243-4D98-9893-931E660F288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enter member names when working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Code Editor</a:t>
            </a:r>
            <a:endParaRPr lang="en-US" dirty="0"/>
          </a:p>
        </p:txBody>
      </p:sp>
      <p:sp>
        <p:nvSpPr>
          <p:cNvPr id="3" name="Text Placeholder 2">
            <a:extLst>
              <a:ext uri="{FF2B5EF4-FFF2-40B4-BE49-F238E27FC236}">
                <a16:creationId xmlns:a16="http://schemas.microsoft.com/office/drawing/2014/main" id="{AAD29CFD-2E60-48AD-9889-DA9B052EF58E}"/>
              </a:ext>
            </a:extLst>
          </p:cNvPr>
          <p:cNvSpPr>
            <a:spLocks noGrp="1"/>
          </p:cNvSpPr>
          <p:nvPr>
            <p:ph type="body" sz="quarter" idx="13"/>
          </p:nvPr>
        </p:nvSpPr>
        <p:spPr>
          <a:xfrm>
            <a:off x="838200" y="1219200"/>
            <a:ext cx="7391400" cy="4876800"/>
          </a:xfrm>
        </p:spPr>
        <p:txBody>
          <a:bodyPr/>
          <a:lstStyle/>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To display a list of the available members for a class or an object, type the class or object name followed by a period (called a </a:t>
            </a:r>
            <a:r>
              <a:rPr lang="en-US" sz="2000" i="1" dirty="0">
                <a:effectLst/>
                <a:latin typeface="Times New Roman" panose="02020603050405020304" pitchFamily="18" charset="0"/>
                <a:ea typeface="Times New Roman" panose="02020603050405020304" pitchFamily="18" charset="0"/>
              </a:rPr>
              <a:t>dot operator</a:t>
            </a:r>
            <a:r>
              <a:rPr lang="en-US" sz="2000" dirty="0">
                <a:effectLst/>
                <a:latin typeface="Times New Roman" panose="02020603050405020304" pitchFamily="18" charset="0"/>
                <a:ea typeface="Times New Roman" panose="02020603050405020304" pitchFamily="18" charset="0"/>
              </a:rPr>
              <a:t>, or just </a:t>
            </a:r>
            <a:r>
              <a:rPr lang="en-US" sz="2000" i="1" dirty="0">
                <a:effectLst/>
                <a:latin typeface="Times New Roman" panose="02020603050405020304" pitchFamily="18" charset="0"/>
                <a:ea typeface="Times New Roman" panose="02020603050405020304" pitchFamily="18" charset="0"/>
              </a:rPr>
              <a:t>dot</a:t>
            </a:r>
            <a:r>
              <a:rPr lang="en-US" sz="2000" dirty="0">
                <a:effectLst/>
                <a:latin typeface="Times New Roman" panose="02020603050405020304" pitchFamily="18" charset="0"/>
                <a:ea typeface="Times New Roman" panose="02020603050405020304" pitchFamily="18" charset="0"/>
              </a:rPr>
              <a:t>).</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Type one or more letters of the member name, and the Code Editor will select the first entry in the list that matches those letters. Or, you can scroll down the list to select the member you want.</a:t>
            </a:r>
          </a:p>
          <a:p>
            <a:pPr marL="342900" marR="0" lvl="0" indent="-342900">
              <a:spcBef>
                <a:spcPts val="0"/>
              </a:spcBef>
              <a:spcAft>
                <a:spcPts val="600"/>
              </a:spcAft>
              <a:buFont typeface="+mj-lt"/>
              <a:buAutoNum type="arabicPeriod"/>
              <a:tabLst>
                <a:tab pos="347345" algn="l"/>
              </a:tabLst>
            </a:pPr>
            <a:r>
              <a:rPr lang="en-US" sz="2000" dirty="0">
                <a:effectLst/>
                <a:latin typeface="Times New Roman" panose="02020603050405020304" pitchFamily="18" charset="0"/>
                <a:ea typeface="Times New Roman" panose="02020603050405020304" pitchFamily="18" charset="0"/>
              </a:rPr>
              <a:t>Press the Tab or Enter key to insert the member into your code.</a:t>
            </a:r>
          </a:p>
          <a:p>
            <a:endParaRPr lang="en-US" dirty="0"/>
          </a:p>
        </p:txBody>
      </p:sp>
      <p:sp>
        <p:nvSpPr>
          <p:cNvPr id="4" name="Date Placeholder 3">
            <a:extLst>
              <a:ext uri="{FF2B5EF4-FFF2-40B4-BE49-F238E27FC236}">
                <a16:creationId xmlns:a16="http://schemas.microsoft.com/office/drawing/2014/main" id="{DDF39167-F663-4AAA-AAA1-99DD67C6640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73110A-0826-473B-9FD4-EF11FF9AB79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55DD80-B4B6-45B7-8D6E-F2EBE986E2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5040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27B95D-35A5-4DC3-BADC-EC1D6514F6F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The user clicks the Exit button</a:t>
            </a:r>
            <a:endParaRPr lang="en-US" dirty="0"/>
          </a:p>
        </p:txBody>
      </p:sp>
      <p:pic>
        <p:nvPicPr>
          <p:cNvPr id="10" name="Content Placeholder 9" descr="Refer to page 61 in textbook">
            <a:extLst>
              <a:ext uri="{FF2B5EF4-FFF2-40B4-BE49-F238E27FC236}">
                <a16:creationId xmlns:a16="http://schemas.microsoft.com/office/drawing/2014/main" id="{9494114B-9798-4446-9596-C08D790A1E1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5401" y="1066801"/>
            <a:ext cx="2209799" cy="1828799"/>
          </a:xfrm>
          <a:prstGeom prst="rect">
            <a:avLst/>
          </a:prstGeom>
        </p:spPr>
      </p:pic>
      <p:sp>
        <p:nvSpPr>
          <p:cNvPr id="9" name="Text Placeholder 8">
            <a:extLst>
              <a:ext uri="{FF2B5EF4-FFF2-40B4-BE49-F238E27FC236}">
                <a16:creationId xmlns:a16="http://schemas.microsoft.com/office/drawing/2014/main" id="{5C59F9A3-45CA-4AC6-A5C7-81B97EDC93D0}"/>
              </a:ext>
            </a:extLst>
          </p:cNvPr>
          <p:cNvSpPr>
            <a:spLocks noGrp="1"/>
          </p:cNvSpPr>
          <p:nvPr>
            <p:ph type="body" sz="quarter" idx="15"/>
          </p:nvPr>
        </p:nvSpPr>
        <p:spPr>
          <a:xfrm>
            <a:off x="838200" y="2971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Wiring: The application determines what method to execute</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this.btnExit.Click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new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System.EventHandler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Response: The method for the Click event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Exit button is executed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System.EventArgs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C8F212E-77D6-439B-A550-02DBDC78D8CD}"/>
              </a:ext>
            </a:extLst>
          </p:cNvPr>
          <p:cNvSpPr>
            <a:spLocks noGrp="1"/>
          </p:cNvSpPr>
          <p:nvPr>
            <p:ph type="dt" sz="half" idx="10"/>
          </p:nvPr>
        </p:nvSpPr>
        <p:spPr/>
        <p:txBody>
          <a:bodyPr/>
          <a:lstStyle/>
          <a:p>
            <a:pPr>
              <a:defRPr/>
            </a:pPr>
            <a:r>
              <a:rPr lang="en-US" dirty="0" err="1"/>
              <a:t>Murach's</a:t>
            </a:r>
            <a:r>
              <a:rPr lang="en-US" dirty="0"/>
              <a:t> C# (7th Edition)</a:t>
            </a:r>
          </a:p>
        </p:txBody>
      </p:sp>
      <p:sp>
        <p:nvSpPr>
          <p:cNvPr id="5" name="Footer Placeholder 4">
            <a:extLst>
              <a:ext uri="{FF2B5EF4-FFF2-40B4-BE49-F238E27FC236}">
                <a16:creationId xmlns:a16="http://schemas.microsoft.com/office/drawing/2014/main" id="{435175A8-4DF3-4550-8B00-0058CED8F2C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F4D0674-268D-4A23-92F5-7602B65B754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C3,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4063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79EE5E-95D6-4100-A489-C142437E8D2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control events</a:t>
            </a:r>
            <a:endParaRPr lang="en-US" dirty="0"/>
          </a:p>
        </p:txBody>
      </p:sp>
      <p:sp>
        <p:nvSpPr>
          <p:cNvPr id="10" name="Text Placeholder 9">
            <a:extLst>
              <a:ext uri="{FF2B5EF4-FFF2-40B4-BE49-F238E27FC236}">
                <a16:creationId xmlns:a16="http://schemas.microsoft.com/office/drawing/2014/main" id="{43B2A544-B35A-49F2-930E-B6667B24145D}"/>
              </a:ext>
            </a:extLst>
          </p:cNvPr>
          <p:cNvSpPr>
            <a:spLocks noGrp="1"/>
          </p:cNvSpPr>
          <p:nvPr>
            <p:ph type="body" sz="quarter" idx="16"/>
          </p:nvPr>
        </p:nvSpPr>
        <p:spPr>
          <a:xfrm>
            <a:off x="1295400" y="1066800"/>
            <a:ext cx="6172200" cy="2209800"/>
          </a:xfrm>
          <a:ln w="12700"/>
        </p:spPr>
        <p:txBody>
          <a:bodyPr/>
          <a:lstStyle/>
          <a:p>
            <a:pPr marL="0" marR="0">
              <a:spcBef>
                <a:spcPts val="600"/>
              </a:spcBef>
              <a:spcAft>
                <a:spcPts val="600"/>
              </a:spcAft>
              <a:tabLst>
                <a:tab pos="1828800" algn="l"/>
                <a:tab pos="20574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Event	Occurs when…</a:t>
            </a:r>
          </a:p>
          <a:p>
            <a:pPr marL="1714500" marR="0" indent="-1714500">
              <a:spcBef>
                <a:spcPts val="600"/>
              </a:spcBef>
              <a:spcAft>
                <a:spcPts val="600"/>
              </a:spcAft>
              <a:tabLst>
                <a:tab pos="18288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Click</a:t>
            </a:r>
            <a:r>
              <a:rPr lang="en-US" sz="2000" dirty="0">
                <a:solidFill>
                  <a:srgbClr val="000000"/>
                </a:solidFill>
                <a:effectLst/>
                <a:latin typeface="Times New Roman" panose="02020603050405020304" pitchFamily="18" charset="0"/>
                <a:ea typeface="Times New Roman" panose="02020603050405020304" pitchFamily="18" charset="0"/>
              </a:rPr>
              <a:t>		…the user clicks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DoubleClick</a:t>
            </a:r>
            <a:r>
              <a:rPr lang="en-US" sz="2000" dirty="0">
                <a:solidFill>
                  <a:srgbClr val="000000"/>
                </a:solidFill>
                <a:effectLst/>
                <a:latin typeface="Times New Roman" panose="02020603050405020304" pitchFamily="18" charset="0"/>
                <a:ea typeface="Times New Roman" panose="02020603050405020304" pitchFamily="18" charset="0"/>
              </a:rPr>
              <a:t>	…the user double-clicks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Enter</a:t>
            </a:r>
            <a:r>
              <a:rPr lang="en-US" sz="2000" dirty="0">
                <a:solidFill>
                  <a:srgbClr val="000000"/>
                </a:solidFill>
                <a:effectLst/>
                <a:latin typeface="Times New Roman" panose="02020603050405020304" pitchFamily="18" charset="0"/>
                <a:ea typeface="Times New Roman" panose="02020603050405020304" pitchFamily="18" charset="0"/>
              </a:rPr>
              <a:t>		…the focus is moved to the control.</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900"/>
              </a:spcAft>
              <a:tabLst>
                <a:tab pos="914400" algn="l"/>
                <a:tab pos="2057400" algn="l"/>
                <a:tab pos="914400" algn="l"/>
              </a:tabLst>
            </a:pPr>
            <a:r>
              <a:rPr lang="en-US" sz="1600" b="1" dirty="0">
                <a:solidFill>
                  <a:srgbClr val="000000"/>
                </a:solidFill>
                <a:effectLst/>
                <a:latin typeface="Courier New" panose="02070309020205020404" pitchFamily="49" charset="0"/>
                <a:ea typeface="Times New Roman" panose="02020603050405020304" pitchFamily="18" charset="0"/>
              </a:rPr>
              <a:t>Leave</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focus is moved from the control.</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0190A3A0-CF55-489D-BC0F-DEFCDCA6B374}"/>
              </a:ext>
            </a:extLst>
          </p:cNvPr>
          <p:cNvSpPr>
            <a:spLocks noGrp="1"/>
          </p:cNvSpPr>
          <p:nvPr>
            <p:ph type="body" sz="quarter" idx="17"/>
          </p:nvPr>
        </p:nvSpPr>
        <p:spPr>
          <a:xfrm>
            <a:off x="838200" y="3429000"/>
            <a:ext cx="7391400" cy="149673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form events</a:t>
            </a:r>
          </a:p>
          <a:p>
            <a:endParaRPr lang="en-US" sz="2400" dirty="0"/>
          </a:p>
        </p:txBody>
      </p:sp>
      <p:sp>
        <p:nvSpPr>
          <p:cNvPr id="9" name="Text Placeholder 8">
            <a:extLst>
              <a:ext uri="{FF2B5EF4-FFF2-40B4-BE49-F238E27FC236}">
                <a16:creationId xmlns:a16="http://schemas.microsoft.com/office/drawing/2014/main" id="{AB89272C-4CCB-4868-8C92-668CED83E6AE}"/>
              </a:ext>
            </a:extLst>
          </p:cNvPr>
          <p:cNvSpPr>
            <a:spLocks noGrp="1"/>
          </p:cNvSpPr>
          <p:nvPr>
            <p:ph type="body" sz="quarter" idx="15"/>
          </p:nvPr>
        </p:nvSpPr>
        <p:spPr>
          <a:xfrm>
            <a:off x="1295400" y="3962400"/>
            <a:ext cx="6172200" cy="1752600"/>
          </a:xfrm>
          <a:ln w="12700"/>
        </p:spPr>
        <p:txBody>
          <a:bodyPr/>
          <a:lstStyle/>
          <a:p>
            <a:pPr marL="0" marR="0">
              <a:spcBef>
                <a:spcPts val="600"/>
              </a:spcBef>
              <a:spcAft>
                <a:spcPts val="600"/>
              </a:spcAft>
              <a:tabLst>
                <a:tab pos="1828800" algn="l"/>
                <a:tab pos="1600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Event	Occurs when…</a:t>
            </a:r>
          </a:p>
          <a:p>
            <a:pPr marL="1828800" marR="0" indent="-18288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Load		…the form is loaded into memory.</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600"/>
              </a:spcAft>
              <a:tabLst>
                <a:tab pos="8001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Closing		…the form is closing.</a:t>
            </a:r>
            <a:endParaRPr lang="en-US" sz="2000" dirty="0">
              <a:effectLst/>
              <a:latin typeface="Times New Roman" panose="02020603050405020304" pitchFamily="18" charset="0"/>
              <a:ea typeface="Times New Roman" panose="02020603050405020304" pitchFamily="18" charset="0"/>
            </a:endParaRPr>
          </a:p>
          <a:p>
            <a:pPr marL="1828800" marR="0" indent="-1828800">
              <a:spcBef>
                <a:spcPts val="600"/>
              </a:spcBef>
              <a:spcAft>
                <a:spcPts val="900"/>
              </a:spcAft>
              <a:tabLst>
                <a:tab pos="914400" algn="l"/>
                <a:tab pos="2057400" algn="l"/>
              </a:tabLst>
            </a:pPr>
            <a:r>
              <a:rPr lang="en-US" sz="2000" dirty="0">
                <a:solidFill>
                  <a:srgbClr val="000000"/>
                </a:solidFill>
                <a:effectLst/>
                <a:latin typeface="Times New Roman" panose="02020603050405020304" pitchFamily="18" charset="0"/>
                <a:ea typeface="Times New Roman" panose="02020603050405020304" pitchFamily="18" charset="0"/>
              </a:rPr>
              <a:t>Closed		…the form is closed.</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1C0CAB7-F1D6-4D3E-BB56-AD4037B8EEC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3CF0F70-18AB-4A38-9F59-5B016F39CF9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4454793-9A13-4599-8BE0-881D46B1DF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4778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981-CA6A-488A-9352-FDC55345DE2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an application responds to events</a:t>
            </a:r>
            <a:endParaRPr lang="en-US" dirty="0"/>
          </a:p>
        </p:txBody>
      </p:sp>
      <p:sp>
        <p:nvSpPr>
          <p:cNvPr id="3" name="Text Placeholder 2">
            <a:extLst>
              <a:ext uri="{FF2B5EF4-FFF2-40B4-BE49-F238E27FC236}">
                <a16:creationId xmlns:a16="http://schemas.microsoft.com/office/drawing/2014/main" id="{1B7CECEB-40F0-4B18-BF00-207201FB9A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Windows Forms applications work by responding to events that occur on objects.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indicate how an application should respond to an event, you code an </a:t>
            </a:r>
            <a:r>
              <a:rPr lang="en-US" sz="2000" i="1" spc="-10" dirty="0">
                <a:effectLst/>
                <a:latin typeface="Times New Roman" panose="02020603050405020304" pitchFamily="18" charset="0"/>
                <a:ea typeface="Times New Roman" panose="02020603050405020304" pitchFamily="18" charset="0"/>
              </a:rPr>
              <a:t>event handler</a:t>
            </a:r>
            <a:r>
              <a:rPr lang="en-US" sz="2000" spc="-10" dirty="0">
                <a:effectLst/>
                <a:latin typeface="Times New Roman" panose="02020603050405020304" pitchFamily="18" charset="0"/>
                <a:ea typeface="Times New Roman" panose="02020603050405020304" pitchFamily="18" charset="0"/>
              </a:rPr>
              <a:t>, which is a special type of method that handles the event.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connect the event handler to the event, Visual Studio automatically generates a statement that wires the event to the event handler. This is known as </a:t>
            </a:r>
            <a:r>
              <a:rPr lang="en-US" sz="2000" i="1" spc="-10" dirty="0">
                <a:effectLst/>
                <a:latin typeface="Times New Roman" panose="02020603050405020304" pitchFamily="18" charset="0"/>
                <a:ea typeface="Times New Roman" panose="02020603050405020304" pitchFamily="18" charset="0"/>
              </a:rPr>
              <a:t>event wiring</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event can be an action that’s initiated by the user like the Click event, or it can be an action initiated by program code like the Closed event.</a:t>
            </a:r>
          </a:p>
          <a:p>
            <a:endParaRPr lang="en-US" dirty="0"/>
          </a:p>
        </p:txBody>
      </p:sp>
      <p:sp>
        <p:nvSpPr>
          <p:cNvPr id="4" name="Date Placeholder 3">
            <a:extLst>
              <a:ext uri="{FF2B5EF4-FFF2-40B4-BE49-F238E27FC236}">
                <a16:creationId xmlns:a16="http://schemas.microsoft.com/office/drawing/2014/main" id="{8A45BB4E-F2FC-4DFD-8093-A56B6912657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F0664BB-1849-49B1-9D1F-409EAA2485E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29C1966-280E-431F-968D-A6E5DBA6F6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402452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C0EF53-D3C1-430A-B949-2367D93CFEA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method that handles the Click event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Calculate button</a:t>
            </a:r>
            <a:endParaRPr lang="en-US" dirty="0"/>
          </a:p>
        </p:txBody>
      </p:sp>
      <p:sp>
        <p:nvSpPr>
          <p:cNvPr id="4" name="Date Placeholder 3">
            <a:extLst>
              <a:ext uri="{FF2B5EF4-FFF2-40B4-BE49-F238E27FC236}">
                <a16:creationId xmlns:a16="http://schemas.microsoft.com/office/drawing/2014/main" id="{F5C4FBAB-0460-4927-8DED-5257110B51AC}"/>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4D53F75-8233-42F7-B876-B4BF505C17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F1C462-E464-44F0-87D7-8442B014C0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15</a:t>
            </a:fld>
            <a:endParaRPr lang="en-US" dirty="0">
              <a:solidFill>
                <a:schemeClr val="bg1"/>
              </a:solidFill>
            </a:endParaRPr>
          </a:p>
        </p:txBody>
      </p:sp>
      <p:pic>
        <p:nvPicPr>
          <p:cNvPr id="11" name="Content Placeholder 10" descr="Refer to page 63 in textbook">
            <a:extLst>
              <a:ext uri="{FF2B5EF4-FFF2-40B4-BE49-F238E27FC236}">
                <a16:creationId xmlns:a16="http://schemas.microsoft.com/office/drawing/2014/main" id="{A4419F27-E859-4810-A477-C744DBE706A2}"/>
              </a:ext>
            </a:extLst>
          </p:cNvPr>
          <p:cNvPicPr>
            <a:picLocks noGrp="1" noChangeAspect="1"/>
          </p:cNvPicPr>
          <p:nvPr>
            <p:ph sz="quarter" idx="13"/>
          </p:nvPr>
        </p:nvPicPr>
        <p:blipFill>
          <a:blip r:embed="rId2"/>
          <a:stretch>
            <a:fillRect/>
          </a:stretch>
        </p:blipFill>
        <p:spPr>
          <a:xfrm>
            <a:off x="914400" y="1295400"/>
            <a:ext cx="7331322" cy="4013498"/>
          </a:xfrm>
          <a:prstGeom prst="rect">
            <a:avLst/>
          </a:prstGeom>
        </p:spPr>
      </p:pic>
    </p:spTree>
    <p:extLst>
      <p:ext uri="{BB962C8B-B14F-4D97-AF65-F5344CB8AC3E}">
        <p14:creationId xmlns:p14="http://schemas.microsoft.com/office/powerpoint/2010/main" val="4556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CFCF-055E-441A-B865-8DEB07DC3E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handle the Click event of a button</a:t>
            </a:r>
            <a:endParaRPr lang="en-US" dirty="0"/>
          </a:p>
        </p:txBody>
      </p:sp>
      <p:sp>
        <p:nvSpPr>
          <p:cNvPr id="3" name="Text Placeholder 2">
            <a:extLst>
              <a:ext uri="{FF2B5EF4-FFF2-40B4-BE49-F238E27FC236}">
                <a16:creationId xmlns:a16="http://schemas.microsoft.com/office/drawing/2014/main" id="{AB66FBA3-66A7-4FEC-83DF-2C8F682E126B}"/>
              </a:ext>
            </a:extLst>
          </p:cNvPr>
          <p:cNvSpPr>
            <a:spLocks noGrp="1"/>
          </p:cNvSpPr>
          <p:nvPr>
            <p:ph type="body" sz="quarter" idx="13"/>
          </p:nvPr>
        </p:nvSpPr>
        <p:spPr/>
        <p:txBody>
          <a:bodyPr/>
          <a:lstStyle/>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In the Form Designer, double-click the button. This opens the Code Editor, generates the declaration for the method that handles the event, and places the cursor within this declaration.</a:t>
            </a:r>
          </a:p>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Type the C# code between the opening brace (</a:t>
            </a:r>
            <a:r>
              <a:rPr lang="en-US" sz="1600" b="1" dirty="0">
                <a:effectLst/>
                <a:latin typeface="Courier New" panose="02070309020205020404" pitchFamily="49"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and the closing brace (</a:t>
            </a:r>
            <a:r>
              <a:rPr lang="en-US" sz="1600" b="1" dirty="0">
                <a:effectLst/>
                <a:latin typeface="Courier New" panose="02070309020205020404" pitchFamily="49"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of the method declaration.</a:t>
            </a:r>
          </a:p>
          <a:p>
            <a:pPr marL="342900" marR="347345" lvl="0" indent="-342900">
              <a:spcBef>
                <a:spcPts val="0"/>
              </a:spcBef>
              <a:spcAft>
                <a:spcPts val="6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When you are finished writing code, you can return to the Form Designer by clicking on its tab.</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handle the Load event for a form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Follow the procedure above, but double-click the form itself.</a:t>
            </a:r>
          </a:p>
          <a:p>
            <a:endParaRPr lang="en-US" dirty="0"/>
          </a:p>
        </p:txBody>
      </p:sp>
      <p:sp>
        <p:nvSpPr>
          <p:cNvPr id="4" name="Date Placeholder 3">
            <a:extLst>
              <a:ext uri="{FF2B5EF4-FFF2-40B4-BE49-F238E27FC236}">
                <a16:creationId xmlns:a16="http://schemas.microsoft.com/office/drawing/2014/main" id="{560931A0-437C-42D6-BA23-B0C4A3F78C6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E1671A4-C8D4-4979-B102-46B2D71C5D1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BE7456-0298-48AB-A821-4754C07B9F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77554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9F443D-4444-4C81-A4C6-393E2FB795F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that’s displayed when you enter a letter at the beginning of a line of code</a:t>
            </a:r>
            <a:endParaRPr lang="en-US" dirty="0"/>
          </a:p>
        </p:txBody>
      </p:sp>
      <p:pic>
        <p:nvPicPr>
          <p:cNvPr id="9" name="Content Placeholder 8" descr="Refer to page 65 in textbook">
            <a:extLst>
              <a:ext uri="{FF2B5EF4-FFF2-40B4-BE49-F238E27FC236}">
                <a16:creationId xmlns:a16="http://schemas.microsoft.com/office/drawing/2014/main" id="{8585D579-B7AE-4548-931E-D12444C73D67}"/>
              </a:ext>
            </a:extLst>
          </p:cNvPr>
          <p:cNvPicPr>
            <a:picLocks noGrp="1" noChangeAspect="1"/>
          </p:cNvPicPr>
          <p:nvPr>
            <p:ph sz="quarter" idx="13"/>
          </p:nvPr>
        </p:nvPicPr>
        <p:blipFill>
          <a:blip r:embed="rId2"/>
          <a:stretch>
            <a:fillRect/>
          </a:stretch>
        </p:blipFill>
        <p:spPr>
          <a:xfrm>
            <a:off x="914400" y="1295400"/>
            <a:ext cx="7347049" cy="3304806"/>
          </a:xfrm>
          <a:prstGeom prst="rect">
            <a:avLst/>
          </a:prstGeom>
        </p:spPr>
      </p:pic>
      <p:sp>
        <p:nvSpPr>
          <p:cNvPr id="4" name="Date Placeholder 3">
            <a:extLst>
              <a:ext uri="{FF2B5EF4-FFF2-40B4-BE49-F238E27FC236}">
                <a16:creationId xmlns:a16="http://schemas.microsoft.com/office/drawing/2014/main" id="{DF328513-F5AE-4BE4-BD96-DD4C6A8663D1}"/>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77BB67C-508B-45B8-8E56-A568130D5C8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AD128AA-3889-48CB-94BC-D22B1D718F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99723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284B1B-97E8-4C9A-B2D1-24013066A10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that’s displayed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as you enter code within a statement</a:t>
            </a:r>
            <a:endParaRPr lang="en-US" dirty="0"/>
          </a:p>
        </p:txBody>
      </p:sp>
      <p:pic>
        <p:nvPicPr>
          <p:cNvPr id="9" name="Content Placeholder 8" descr="Refer to page 65 in textbook">
            <a:extLst>
              <a:ext uri="{FF2B5EF4-FFF2-40B4-BE49-F238E27FC236}">
                <a16:creationId xmlns:a16="http://schemas.microsoft.com/office/drawing/2014/main" id="{8C40A6DE-49AB-4DC4-A5A9-95BA73DD5587}"/>
              </a:ext>
            </a:extLst>
          </p:cNvPr>
          <p:cNvPicPr>
            <a:picLocks noGrp="1" noChangeAspect="1"/>
          </p:cNvPicPr>
          <p:nvPr>
            <p:ph sz="quarter" idx="13"/>
          </p:nvPr>
        </p:nvPicPr>
        <p:blipFill>
          <a:blip r:embed="rId2"/>
          <a:stretch>
            <a:fillRect/>
          </a:stretch>
        </p:blipFill>
        <p:spPr>
          <a:xfrm>
            <a:off x="1273778" y="1295400"/>
            <a:ext cx="6596444" cy="2975106"/>
          </a:xfrm>
          <a:prstGeom prst="rect">
            <a:avLst/>
          </a:prstGeom>
        </p:spPr>
      </p:pic>
      <p:sp>
        <p:nvSpPr>
          <p:cNvPr id="4" name="Date Placeholder 3">
            <a:extLst>
              <a:ext uri="{FF2B5EF4-FFF2-40B4-BE49-F238E27FC236}">
                <a16:creationId xmlns:a16="http://schemas.microsoft.com/office/drawing/2014/main" id="{22D2E7DF-9F19-475A-9783-D1AFDFBFB0F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5C364AF-4ABD-46FD-A4BE-79CC5586D9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51D3AD-59AC-4E36-AC10-08DA37A34B3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86871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ED73-9582-4119-BB88-BFACE3CCC74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handlers for the Invoice Total form (part 1)</a:t>
            </a:r>
            <a:endParaRPr lang="en-US" dirty="0"/>
          </a:p>
        </p:txBody>
      </p:sp>
      <p:sp>
        <p:nvSpPr>
          <p:cNvPr id="3" name="Text Placeholder 2">
            <a:extLst>
              <a:ext uri="{FF2B5EF4-FFF2-40B4-BE49-F238E27FC236}">
                <a16:creationId xmlns:a16="http://schemas.microsoft.com/office/drawing/2014/main" id="{B2B251CB-9197-4A73-AC56-90378EFFF998}"/>
              </a:ext>
            </a:extLst>
          </p:cNvPr>
          <p:cNvSpPr>
            <a:spLocks noGrp="1"/>
          </p:cNvSpPr>
          <p:nvPr>
            <p:ph type="body" sz="quarter" idx="13"/>
          </p:nvPr>
        </p:nvSpPr>
        <p:spPr>
          <a:xfrm>
            <a:off x="876300" y="1066800"/>
            <a:ext cx="7391400" cy="4876800"/>
          </a:xfrm>
        </p:spPr>
        <p:txBody>
          <a:bodyPr/>
          <a:lstStyle/>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(object sender,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3B9660E7-7B85-42E9-8AA0-C8C0B7FA753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76B9557-1AA7-42E6-B4F6-A4B281116A2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09E305C-2AF1-4BAF-A2C3-AFF20D67E1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92715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1DBD-9EE3-44AB-8E99-D9E42FB3BA8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456751CA-8B9C-4414-AF4E-257ABA936345}"/>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Given the code for a simple application, use the skills presented in this chapter to add the code and test the application.</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indentation and blank lines to make the code easier to read.</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comments to document the code for the entire form or for portions of the code.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any of the help features to get the information that you need for developing an application.</a:t>
            </a:r>
          </a:p>
          <a:p>
            <a:endParaRPr lang="en-US" dirty="0"/>
          </a:p>
        </p:txBody>
      </p:sp>
      <p:sp>
        <p:nvSpPr>
          <p:cNvPr id="4" name="Date Placeholder 3">
            <a:extLst>
              <a:ext uri="{FF2B5EF4-FFF2-40B4-BE49-F238E27FC236}">
                <a16:creationId xmlns:a16="http://schemas.microsoft.com/office/drawing/2014/main" id="{ED61C9B1-38F4-4462-81AA-BF36BE20466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EA03955-DE94-48E0-861D-1E5C64129F1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87120B-DC12-4019-B3DD-8136E8B03D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64121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0DBA-03D8-4386-8A47-8A0D51A7FE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Event handlers for the Invoice Total form (part 2)</a:t>
            </a:r>
            <a:endParaRPr lang="en-US" dirty="0"/>
          </a:p>
        </p:txBody>
      </p:sp>
      <p:sp>
        <p:nvSpPr>
          <p:cNvPr id="3" name="Text Placeholder 2">
            <a:extLst>
              <a:ext uri="{FF2B5EF4-FFF2-40B4-BE49-F238E27FC236}">
                <a16:creationId xmlns:a16="http://schemas.microsoft.com/office/drawing/2014/main" id="{626022EC-D937-4FF1-96AF-86A5B0C8D0F5}"/>
              </a:ext>
            </a:extLst>
          </p:cNvPr>
          <p:cNvSpPr>
            <a:spLocks noGrp="1"/>
          </p:cNvSpPr>
          <p:nvPr>
            <p:ph type="body" sz="quarter" idx="13"/>
          </p:nvPr>
        </p:nvSpPr>
        <p:spPr>
          <a:xfrm>
            <a:off x="838200" y="1066800"/>
            <a:ext cx="7391400" cy="4876800"/>
          </a:xfrm>
        </p:spPr>
        <p:txBody>
          <a:bodyPr/>
          <a:lstStyle/>
          <a:p>
            <a:pPr marL="860425" marR="0" indent="-51435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btnExit_Click</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this.Close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17DDEDA8-035D-4540-AA93-6ED5C54C8A2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73870B9-A7B7-4D9C-A101-BDF80A99DF3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6D3474-A18A-489F-A238-C8F43DF66F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54808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4531-32DD-4BDD-9C8C-52E613E16DA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Coding rules</a:t>
            </a:r>
            <a:endParaRPr lang="en-US" dirty="0"/>
          </a:p>
        </p:txBody>
      </p:sp>
      <p:sp>
        <p:nvSpPr>
          <p:cNvPr id="3" name="Text Placeholder 2">
            <a:extLst>
              <a:ext uri="{FF2B5EF4-FFF2-40B4-BE49-F238E27FC236}">
                <a16:creationId xmlns:a16="http://schemas.microsoft.com/office/drawing/2014/main" id="{1BD40310-E3A2-4C28-A073-E292CFBD16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spaces to separate the words in each statement.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exact capitalization for all keywords, class names, object names, variable names, etc.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End each statement with a semicolon.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Each block of code must be enclosed in braces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That includes the block of code that defines the body of a method.</a:t>
            </a:r>
          </a:p>
          <a:p>
            <a:endParaRPr lang="en-US" dirty="0"/>
          </a:p>
        </p:txBody>
      </p:sp>
      <p:sp>
        <p:nvSpPr>
          <p:cNvPr id="4" name="Date Placeholder 3">
            <a:extLst>
              <a:ext uri="{FF2B5EF4-FFF2-40B4-BE49-F238E27FC236}">
                <a16:creationId xmlns:a16="http://schemas.microsoft.com/office/drawing/2014/main" id="{05885894-3478-4689-915E-482A610A15E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B93AEA1-9A97-4AB9-A169-37A4A4F08FE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D9EA601-7108-47C8-B895-235822E498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023673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F4BAC2-DF6C-4D51-9236-B2E51015ED8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Editor and Error List windows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syntax errors displayed</a:t>
            </a:r>
            <a:endParaRPr lang="en-US" dirty="0"/>
          </a:p>
        </p:txBody>
      </p:sp>
      <p:pic>
        <p:nvPicPr>
          <p:cNvPr id="9" name="Content Placeholder 8" descr="Refer to page 69 in textbook">
            <a:extLst>
              <a:ext uri="{FF2B5EF4-FFF2-40B4-BE49-F238E27FC236}">
                <a16:creationId xmlns:a16="http://schemas.microsoft.com/office/drawing/2014/main" id="{11BA7269-061D-4595-AC3A-86A333DD5EA2}"/>
              </a:ext>
            </a:extLst>
          </p:cNvPr>
          <p:cNvPicPr>
            <a:picLocks noGrp="1" noChangeAspect="1"/>
          </p:cNvPicPr>
          <p:nvPr>
            <p:ph sz="quarter" idx="13"/>
          </p:nvPr>
        </p:nvPicPr>
        <p:blipFill>
          <a:blip r:embed="rId2"/>
          <a:stretch>
            <a:fillRect/>
          </a:stretch>
        </p:blipFill>
        <p:spPr>
          <a:xfrm>
            <a:off x="942781" y="1295400"/>
            <a:ext cx="7286819" cy="4543389"/>
          </a:xfrm>
          <a:prstGeom prst="rect">
            <a:avLst/>
          </a:prstGeom>
        </p:spPr>
      </p:pic>
      <p:sp>
        <p:nvSpPr>
          <p:cNvPr id="4" name="Date Placeholder 3">
            <a:extLst>
              <a:ext uri="{FF2B5EF4-FFF2-40B4-BE49-F238E27FC236}">
                <a16:creationId xmlns:a16="http://schemas.microsoft.com/office/drawing/2014/main" id="{7AF0DCC8-BE07-4FA4-B459-C2606C68B71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15EDFE21-D249-451B-90BA-B070DBD4A6D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538BAD-7A92-4CB9-96E8-5CDDBA2392C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69251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43C7-1378-4680-82EE-D73B64ED430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readable style (part 1)</a:t>
            </a:r>
            <a:endParaRPr lang="en-US" dirty="0"/>
          </a:p>
        </p:txBody>
      </p:sp>
      <p:sp>
        <p:nvSpPr>
          <p:cNvPr id="3" name="Text Placeholder 2">
            <a:extLst>
              <a:ext uri="{FF2B5EF4-FFF2-40B4-BE49-F238E27FC236}">
                <a16:creationId xmlns:a16="http://schemas.microsoft.com/office/drawing/2014/main" id="{A3C3DD4B-BA30-4B19-B1E3-E96E119CC46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0m;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600" dirty="0"/>
          </a:p>
        </p:txBody>
      </p:sp>
      <p:sp>
        <p:nvSpPr>
          <p:cNvPr id="4" name="Date Placeholder 3">
            <a:extLst>
              <a:ext uri="{FF2B5EF4-FFF2-40B4-BE49-F238E27FC236}">
                <a16:creationId xmlns:a16="http://schemas.microsoft.com/office/drawing/2014/main" id="{BB6AF2A0-8071-49C3-9A10-D9343980BB8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BE95689-A290-483B-B20B-77EFFCC0524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4D62BE7-BBDD-4DAD-8C4F-226DEB88BB3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95398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830-F09D-4F23-87B9-912652BE497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readable style (part 2)</a:t>
            </a:r>
            <a:endParaRPr lang="en-US" dirty="0"/>
          </a:p>
        </p:txBody>
      </p:sp>
      <p:sp>
        <p:nvSpPr>
          <p:cNvPr id="3" name="Text Placeholder 2">
            <a:extLst>
              <a:ext uri="{FF2B5EF4-FFF2-40B4-BE49-F238E27FC236}">
                <a16:creationId xmlns:a16="http://schemas.microsoft.com/office/drawing/2014/main" id="{D61FF8A1-4CE6-42C2-8A68-815A108996B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D7F16FD0-0918-4FDD-B93D-7D3C349F1ED8}"/>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80E01D3D-38DE-4D40-B7BB-E7C327D2EAD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89B3AD-5F92-4663-B93F-352AA43064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27569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0256-80AC-4EAD-8D20-3817116FBE7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written in a less readable style</a:t>
            </a:r>
            <a:endParaRPr lang="en-US" dirty="0"/>
          </a:p>
        </p:txBody>
      </p:sp>
      <p:sp>
        <p:nvSpPr>
          <p:cNvPr id="3" name="Text Placeholder 2">
            <a:extLst>
              <a:ext uri="{FF2B5EF4-FFF2-40B4-BE49-F238E27FC236}">
                <a16:creationId xmlns:a16="http://schemas.microsoft.com/office/drawing/2014/main" id="{3D3DCF19-CE84-4518-ACF2-91C0F58BAE1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=0m;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if (subtotal&gt;=500)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=.2m;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else if (subtotal&gt;=250&amp;&amp;subtotal&lt;500)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=.15m;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else if (subtotal&gt;=100&amp;&amp;subtotal&lt;250)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=.1m;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=subtotal-</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("p1");</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2BFD77AC-9A56-42F2-9A19-1884F521A5A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42C46A55-A969-4618-B2B0-A891513E541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E2F82EB-9012-40F0-BF70-6B4751E113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8633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03DC-C360-4931-A2CA-318AB43F6A2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Coding recommendations</a:t>
            </a:r>
            <a:endParaRPr lang="en-US" dirty="0"/>
          </a:p>
        </p:txBody>
      </p:sp>
      <p:sp>
        <p:nvSpPr>
          <p:cNvPr id="3" name="Text Placeholder 2">
            <a:extLst>
              <a:ext uri="{FF2B5EF4-FFF2-40B4-BE49-F238E27FC236}">
                <a16:creationId xmlns:a16="http://schemas.microsoft.com/office/drawing/2014/main" id="{3BABD648-88C6-4662-B7AF-6928B1B4A47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indentation and extra spaces to align statements and blocks of code so they reflect the structure of the program.</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spaces to separate the words, operators, and values in each statement.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blank lines before and after groups of related statements.</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As you enter code in the Code Editor, Visual Studio automatically adjusts its formatting by default.</a:t>
            </a:r>
          </a:p>
          <a:p>
            <a:endParaRPr lang="en-US" dirty="0"/>
          </a:p>
        </p:txBody>
      </p:sp>
      <p:sp>
        <p:nvSpPr>
          <p:cNvPr id="4" name="Date Placeholder 3">
            <a:extLst>
              <a:ext uri="{FF2B5EF4-FFF2-40B4-BE49-F238E27FC236}">
                <a16:creationId xmlns:a16="http://schemas.microsoft.com/office/drawing/2014/main" id="{4CBCE671-D152-4D6E-9D7A-37C64A3E9EF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DB4C273-B512-4E89-A127-CFDD0D7351F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BB847B6-04E3-46B3-81C6-FD9077FA8E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770803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287A-25AE-4840-A795-8B3CB254886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with comments (part 1)</a:t>
            </a:r>
            <a:endParaRPr lang="en-US" dirty="0"/>
          </a:p>
        </p:txBody>
      </p:sp>
      <p:sp>
        <p:nvSpPr>
          <p:cNvPr id="3" name="Text Placeholder 2">
            <a:extLst>
              <a:ext uri="{FF2B5EF4-FFF2-40B4-BE49-F238E27FC236}">
                <a16:creationId xmlns:a16="http://schemas.microsoft.com/office/drawing/2014/main" id="{11399590-1A4C-467D-A328-0140C4AE1709}"/>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private void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btnCalculate_Click</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(object sender,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EventArgs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this method calculates the total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 an invoice depending on a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discount that's based on the subtotal</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the subtotal amount from the Subtotal text box</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Convert.ToDecimal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the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variable based</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on the value of the subtotal variable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0m;        // the m indicates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 decimal value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(subtotal &gt;= 500)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.2m;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250 &amp;&amp; subtotal &lt; 500)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.15m;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D6A04052-4997-46CA-98E8-48D811E3E86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BF1076D9-84C4-4CE5-AAC9-E1EA115244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ED60CD1-C863-4E7B-9037-8838DC534A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69585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D386-C4A5-4435-ACF0-4881086BCBA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method with comments (part 2)</a:t>
            </a:r>
            <a:endParaRPr lang="en-US" dirty="0"/>
          </a:p>
        </p:txBody>
      </p:sp>
      <p:sp>
        <p:nvSpPr>
          <p:cNvPr id="3" name="Text Placeholder 2">
            <a:extLst>
              <a:ext uri="{FF2B5EF4-FFF2-40B4-BE49-F238E27FC236}">
                <a16:creationId xmlns:a16="http://schemas.microsoft.com/office/drawing/2014/main" id="{FD1E6F70-2DBB-436A-A2B0-FAFC0A04B2D1}"/>
              </a:ext>
            </a:extLst>
          </p:cNvPr>
          <p:cNvSpPr>
            <a:spLocks noGrp="1"/>
          </p:cNvSpPr>
          <p:nvPr>
            <p:ph type="body" sz="quarter" idx="13"/>
          </p:nvPr>
        </p:nvSpPr>
        <p:spPr/>
        <p:txBody>
          <a:bodyPr/>
          <a:lstStyle/>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else if (subtotal &gt;= 100 &amp;&amp; subtotal &lt; 250)</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.1m;</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calculate and assign the values for the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and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variables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decimal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format the values and display them in their text boxes</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txtDiscountPercent.Text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percent format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discountPercent.ToString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("p1");  // with 1 decimal place</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txtDiscountAmount.Text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discountAmount.ToString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    // currency format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txtTotal.Text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invoiceTotal.ToString</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move the focus to the Subtotal text box</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txtSubtotal.Focus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0"/>
              </a:spcBef>
              <a:spcAft>
                <a:spcPts val="0"/>
              </a:spcAft>
              <a:tabLst>
                <a:tab pos="65151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E8B7EBF3-2634-4031-9CCE-C092581B0F8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4C4A62B-5F7C-4D8B-9AA0-12198ED1B4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C528232-7C65-428F-88B7-D0B73276C4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22215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F50E-C8D6-455C-9BD4-65062E13DC3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code comments</a:t>
            </a:r>
            <a:endParaRPr lang="en-US" dirty="0"/>
          </a:p>
        </p:txBody>
      </p:sp>
      <p:sp>
        <p:nvSpPr>
          <p:cNvPr id="3" name="Text Placeholder 2">
            <a:extLst>
              <a:ext uri="{FF2B5EF4-FFF2-40B4-BE49-F238E27FC236}">
                <a16:creationId xmlns:a16="http://schemas.microsoft.com/office/drawing/2014/main" id="{65C7ADA3-F0E6-4532-B07A-851CB03812B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Comments</a:t>
            </a:r>
            <a:r>
              <a:rPr lang="en-US" sz="2000" spc="-10" dirty="0">
                <a:effectLst/>
                <a:latin typeface="Times New Roman" panose="02020603050405020304" pitchFamily="18" charset="0"/>
                <a:ea typeface="Times New Roman" panose="02020603050405020304" pitchFamily="18" charset="0"/>
              </a:rPr>
              <a:t> are used to help document what a program does and what the code within it does.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code a </a:t>
            </a:r>
            <a:r>
              <a:rPr lang="en-US" sz="2000" i="1" spc="-10" dirty="0">
                <a:effectLst/>
                <a:latin typeface="Times New Roman" panose="02020603050405020304" pitchFamily="18" charset="0"/>
                <a:ea typeface="Times New Roman" panose="02020603050405020304" pitchFamily="18" charset="0"/>
              </a:rPr>
              <a:t>single-line comment</a:t>
            </a:r>
            <a:r>
              <a:rPr lang="en-US" sz="2000" spc="-10" dirty="0">
                <a:effectLst/>
                <a:latin typeface="Times New Roman" panose="02020603050405020304" pitchFamily="18" charset="0"/>
                <a:ea typeface="Times New Roman" panose="02020603050405020304" pitchFamily="18" charset="0"/>
              </a:rPr>
              <a:t>, type // before the comment. You can use this technique to add a comment on its own line or to add a comment at the end of a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code a </a:t>
            </a:r>
            <a:r>
              <a:rPr lang="en-US" sz="2000" i="1" spc="-10" dirty="0">
                <a:effectLst/>
                <a:latin typeface="Times New Roman" panose="02020603050405020304" pitchFamily="18" charset="0"/>
                <a:ea typeface="Times New Roman" panose="02020603050405020304" pitchFamily="18" charset="0"/>
              </a:rPr>
              <a:t>delimited comment</a:t>
            </a:r>
            <a:r>
              <a:rPr lang="en-US" sz="2000" spc="-10" dirty="0">
                <a:effectLst/>
                <a:latin typeface="Times New Roman" panose="02020603050405020304" pitchFamily="18" charset="0"/>
                <a:ea typeface="Times New Roman" panose="02020603050405020304" pitchFamily="18" charset="0"/>
              </a:rPr>
              <a:t>, type /* at the start of the comment and */ at the end. You can also code asterisks to identify the lines in the comment, but that isn’t necessary.</a:t>
            </a:r>
          </a:p>
          <a:p>
            <a:endParaRPr lang="en-US" dirty="0"/>
          </a:p>
        </p:txBody>
      </p:sp>
      <p:sp>
        <p:nvSpPr>
          <p:cNvPr id="4" name="Date Placeholder 3">
            <a:extLst>
              <a:ext uri="{FF2B5EF4-FFF2-40B4-BE49-F238E27FC236}">
                <a16:creationId xmlns:a16="http://schemas.microsoft.com/office/drawing/2014/main" id="{481310E7-2C84-4745-9B36-65EFFC0A701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055EBC8-7472-40CE-B74D-569F703D484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E27C81E-255A-4566-B34E-ABA15CEEF8F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88723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A43C-A9A9-47AC-8E32-A1AD2410A6E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2)</a:t>
            </a:r>
            <a:endParaRPr lang="en-US" dirty="0"/>
          </a:p>
        </p:txBody>
      </p:sp>
      <p:sp>
        <p:nvSpPr>
          <p:cNvPr id="3" name="Text Placeholder 2">
            <a:extLst>
              <a:ext uri="{FF2B5EF4-FFF2-40B4-BE49-F238E27FC236}">
                <a16:creationId xmlns:a16="http://schemas.microsoft.com/office/drawing/2014/main" id="{5C6D64DF-E09E-4EDA-8D33-E44215282D24}"/>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the context of object-oriented programming, describe these terms: class, object, instantiation, instance, property, method, event, and member.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how an application responds to events.</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snippets and refactoring.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a syntax (or build) error and a runtime error.</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testing and debugging.</a:t>
            </a:r>
          </a:p>
          <a:p>
            <a:pPr marL="342900" marR="11430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Explain how a data tip can help debug a runtime error.</a:t>
            </a:r>
          </a:p>
          <a:p>
            <a:endParaRPr lang="en-US" dirty="0"/>
          </a:p>
        </p:txBody>
      </p:sp>
      <p:sp>
        <p:nvSpPr>
          <p:cNvPr id="4" name="Date Placeholder 3">
            <a:extLst>
              <a:ext uri="{FF2B5EF4-FFF2-40B4-BE49-F238E27FC236}">
                <a16:creationId xmlns:a16="http://schemas.microsoft.com/office/drawing/2014/main" id="{71D58BDE-A52B-4CA9-A95C-12B9911C70D7}"/>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69D5534-4571-44DE-ACB8-1DDC03661F0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A837F0-3E23-40C2-B226-8FA90221EF8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32996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B0F5B8-1EF6-4CFC-85C4-F24D220662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Code Editor and the Text Editor toolbar</a:t>
            </a:r>
            <a:endParaRPr lang="en-US" dirty="0"/>
          </a:p>
        </p:txBody>
      </p:sp>
      <p:pic>
        <p:nvPicPr>
          <p:cNvPr id="9" name="Content Placeholder 8" descr="Refer to page 75 in textbook">
            <a:extLst>
              <a:ext uri="{FF2B5EF4-FFF2-40B4-BE49-F238E27FC236}">
                <a16:creationId xmlns:a16="http://schemas.microsoft.com/office/drawing/2014/main" id="{FF89481D-387B-4040-9085-1798208DDCFC}"/>
              </a:ext>
            </a:extLst>
          </p:cNvPr>
          <p:cNvPicPr>
            <a:picLocks noGrp="1" noChangeAspect="1"/>
          </p:cNvPicPr>
          <p:nvPr>
            <p:ph sz="quarter" idx="13"/>
          </p:nvPr>
        </p:nvPicPr>
        <p:blipFill>
          <a:blip r:embed="rId2"/>
          <a:stretch>
            <a:fillRect/>
          </a:stretch>
        </p:blipFill>
        <p:spPr>
          <a:xfrm>
            <a:off x="1111781" y="1066800"/>
            <a:ext cx="6920438" cy="4912984"/>
          </a:xfrm>
          <a:prstGeom prst="rect">
            <a:avLst/>
          </a:prstGeom>
        </p:spPr>
      </p:pic>
      <p:sp>
        <p:nvSpPr>
          <p:cNvPr id="4" name="Date Placeholder 3">
            <a:extLst>
              <a:ext uri="{FF2B5EF4-FFF2-40B4-BE49-F238E27FC236}">
                <a16:creationId xmlns:a16="http://schemas.microsoft.com/office/drawing/2014/main" id="{ABD774A5-3AB8-43D1-AF8F-11CA6EF4B9F2}"/>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02EE1026-A454-406D-A2BB-2FFD4250C67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274D7EF-D40C-485E-B2CD-231A65559E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1995909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3D14-AF1C-4DF5-A28E-8A3653E54C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buttons of the Text Editor toolbar</a:t>
            </a:r>
            <a:endParaRPr lang="en-US" dirty="0"/>
          </a:p>
        </p:txBody>
      </p:sp>
      <p:sp>
        <p:nvSpPr>
          <p:cNvPr id="3" name="Text Placeholder 2">
            <a:extLst>
              <a:ext uri="{FF2B5EF4-FFF2-40B4-BE49-F238E27FC236}">
                <a16:creationId xmlns:a16="http://schemas.microsoft.com/office/drawing/2014/main" id="{DC14289B-27F8-4A6C-A050-079C9BF1EEF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or hide the Text Editor toolbar, right-click in the toolbar area and choose Text Editor from the shortcut menu.</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comment or uncomment several lines of code, select the lines and click the Comment Out or Uncomment button.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During testing, you can </a:t>
            </a:r>
            <a:r>
              <a:rPr lang="en-US" sz="2000" i="1" spc="-10" dirty="0">
                <a:effectLst/>
                <a:latin typeface="Times New Roman" panose="02020603050405020304" pitchFamily="18" charset="0"/>
                <a:ea typeface="Times New Roman" panose="02020603050405020304" pitchFamily="18" charset="0"/>
              </a:rPr>
              <a:t>comment out</a:t>
            </a:r>
            <a:r>
              <a:rPr lang="en-US" sz="2000" spc="-10" dirty="0">
                <a:effectLst/>
                <a:latin typeface="Times New Roman" panose="02020603050405020304" pitchFamily="18" charset="0"/>
                <a:ea typeface="Times New Roman" panose="02020603050405020304" pitchFamily="18" charset="0"/>
              </a:rPr>
              <a:t> lines of code so they won’t be executed. That way, you can test new statements without deleting the old statements.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move quickly between lines of code, you can use the last four buttons on the Text Editor toolbar to set and move between bookmarks.</a:t>
            </a:r>
          </a:p>
          <a:p>
            <a:endParaRPr lang="en-US" dirty="0"/>
          </a:p>
        </p:txBody>
      </p:sp>
      <p:sp>
        <p:nvSpPr>
          <p:cNvPr id="4" name="Date Placeholder 3">
            <a:extLst>
              <a:ext uri="{FF2B5EF4-FFF2-40B4-BE49-F238E27FC236}">
                <a16:creationId xmlns:a16="http://schemas.microsoft.com/office/drawing/2014/main" id="{B0BBCDCD-C58A-4DC1-8391-8D5C850BAB3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B948420-2DA9-4D45-B970-AB1AE4EC265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84EBCDE-CA0B-4475-A408-94E4F89643B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12559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2BD6-F8F0-4CB9-8D5F-149845F873D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collapse or expand regions of code</a:t>
            </a:r>
            <a:endParaRPr lang="en-US" dirty="0"/>
          </a:p>
        </p:txBody>
      </p:sp>
      <p:sp>
        <p:nvSpPr>
          <p:cNvPr id="3" name="Text Placeholder 2">
            <a:extLst>
              <a:ext uri="{FF2B5EF4-FFF2-40B4-BE49-F238E27FC236}">
                <a16:creationId xmlns:a16="http://schemas.microsoft.com/office/drawing/2014/main" id="{44F97462-A51B-499B-9A23-041D7CA444D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region of code appears in the Code Editor with a minus sign </a:t>
            </a:r>
            <a:br>
              <a:rPr lang="en-US" sz="2000" spc="-10" dirty="0">
                <a:effectLst/>
                <a:latin typeface="Times New Roman" panose="02020603050405020304" pitchFamily="18" charset="0"/>
                <a:ea typeface="Times New Roman" panose="02020603050405020304" pitchFamily="18" charset="0"/>
              </a:rPr>
            </a:br>
            <a:r>
              <a:rPr lang="en-US" sz="2000" spc="-10" dirty="0">
                <a:effectLst/>
                <a:latin typeface="Times New Roman" panose="02020603050405020304" pitchFamily="18" charset="0"/>
                <a:ea typeface="Times New Roman" panose="02020603050405020304" pitchFamily="18" charset="0"/>
              </a:rPr>
              <a:t>(</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next to it, you can click the minus sign to collapse the region so just the first line is displayed.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a region of code appears in the Code Editor with a plus sign (</a:t>
            </a:r>
            <a:r>
              <a:rPr lang="en-US" sz="1600" b="1" spc="-10" dirty="0">
                <a:effectLst/>
                <a:latin typeface="Courier New" panose="02070309020205020404" pitchFamily="49"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next to it, you can click the plus sign to expand the region so all of its code is displayed.</a:t>
            </a:r>
          </a:p>
          <a:p>
            <a:endParaRPr lang="en-US" dirty="0"/>
          </a:p>
        </p:txBody>
      </p:sp>
      <p:sp>
        <p:nvSpPr>
          <p:cNvPr id="4" name="Date Placeholder 3">
            <a:extLst>
              <a:ext uri="{FF2B5EF4-FFF2-40B4-BE49-F238E27FC236}">
                <a16:creationId xmlns:a16="http://schemas.microsoft.com/office/drawing/2014/main" id="{E2BE88D7-C2C3-4913-80EE-BB356F54945A}"/>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797FB851-01FE-481A-B427-CEBBABC7273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E5AB5BB-4713-42BA-BE35-D59AC85F44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1987491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ACBBCF-F91C-4C1D-A03F-D764CC18DA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the if keyword</a:t>
            </a:r>
            <a:endParaRPr lang="en-US" dirty="0"/>
          </a:p>
        </p:txBody>
      </p:sp>
      <p:pic>
        <p:nvPicPr>
          <p:cNvPr id="9" name="Content Placeholder 8" descr="Refer to page 77 in textbook">
            <a:extLst>
              <a:ext uri="{FF2B5EF4-FFF2-40B4-BE49-F238E27FC236}">
                <a16:creationId xmlns:a16="http://schemas.microsoft.com/office/drawing/2014/main" id="{C4CCB348-1FD8-4675-9CE2-77AF3D46E1DF}"/>
              </a:ext>
            </a:extLst>
          </p:cNvPr>
          <p:cNvPicPr>
            <a:picLocks noGrp="1" noChangeAspect="1"/>
          </p:cNvPicPr>
          <p:nvPr>
            <p:ph sz="quarter" idx="13"/>
          </p:nvPr>
        </p:nvPicPr>
        <p:blipFill>
          <a:blip r:embed="rId2"/>
          <a:stretch>
            <a:fillRect/>
          </a:stretch>
        </p:blipFill>
        <p:spPr>
          <a:xfrm>
            <a:off x="919424" y="1143000"/>
            <a:ext cx="7333918" cy="3304292"/>
          </a:xfrm>
          <a:prstGeom prst="rect">
            <a:avLst/>
          </a:prstGeom>
        </p:spPr>
      </p:pic>
      <p:sp>
        <p:nvSpPr>
          <p:cNvPr id="4" name="Date Placeholder 3">
            <a:extLst>
              <a:ext uri="{FF2B5EF4-FFF2-40B4-BE49-F238E27FC236}">
                <a16:creationId xmlns:a16="http://schemas.microsoft.com/office/drawing/2014/main" id="{F60E0083-362A-4FAB-A21F-6AF072D14B2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AAE10B-84C3-4743-B5A2-DE3043024E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716D8F2-66B7-48CD-8332-D3C916B299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4071190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22B947-6598-4A1E-B510-2A68ECDE2A7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if snippet after it has been inserted</a:t>
            </a:r>
            <a:endParaRPr lang="en-US" dirty="0"/>
          </a:p>
        </p:txBody>
      </p:sp>
      <p:pic>
        <p:nvPicPr>
          <p:cNvPr id="9" name="Content Placeholder 8" descr="Refer to page 77 in textbook">
            <a:extLst>
              <a:ext uri="{FF2B5EF4-FFF2-40B4-BE49-F238E27FC236}">
                <a16:creationId xmlns:a16="http://schemas.microsoft.com/office/drawing/2014/main" id="{90C26410-94A1-448B-8B96-A784B93A1C27}"/>
              </a:ext>
            </a:extLst>
          </p:cNvPr>
          <p:cNvPicPr>
            <a:picLocks noGrp="1" noChangeAspect="1"/>
          </p:cNvPicPr>
          <p:nvPr>
            <p:ph sz="quarter" idx="13"/>
          </p:nvPr>
        </p:nvPicPr>
        <p:blipFill>
          <a:blip r:embed="rId2"/>
          <a:stretch>
            <a:fillRect/>
          </a:stretch>
        </p:blipFill>
        <p:spPr>
          <a:xfrm>
            <a:off x="914400" y="1066800"/>
            <a:ext cx="7315200" cy="3300090"/>
          </a:xfrm>
          <a:prstGeom prst="rect">
            <a:avLst/>
          </a:prstGeom>
        </p:spPr>
      </p:pic>
      <p:sp>
        <p:nvSpPr>
          <p:cNvPr id="4" name="Date Placeholder 3">
            <a:extLst>
              <a:ext uri="{FF2B5EF4-FFF2-40B4-BE49-F238E27FC236}">
                <a16:creationId xmlns:a16="http://schemas.microsoft.com/office/drawing/2014/main" id="{23A1B1AA-EBA4-4BA1-9FE1-CC24A63C7C4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60F538A-E629-4ECB-9A42-F071994C39F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64144DD-FC1B-4F81-B72F-760CE65E20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908304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697BB3-9453-4016-BF86-44D0F25BA290}"/>
              </a:ext>
            </a:extLst>
          </p:cNvPr>
          <p:cNvSpPr>
            <a:spLocks noGrp="1"/>
          </p:cNvSpPr>
          <p:nvPr>
            <p:ph type="title"/>
          </p:nvPr>
        </p:nvSpPr>
        <p:spPr>
          <a:xfrm>
            <a:off x="914400" y="440323"/>
            <a:ext cx="72390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options that are displayed when you rename a variable</a:t>
            </a:r>
            <a:endParaRPr lang="en-US" dirty="0"/>
          </a:p>
        </p:txBody>
      </p:sp>
      <p:pic>
        <p:nvPicPr>
          <p:cNvPr id="9" name="Content Placeholder 8" descr="Refer to page 79 in textbook">
            <a:extLst>
              <a:ext uri="{FF2B5EF4-FFF2-40B4-BE49-F238E27FC236}">
                <a16:creationId xmlns:a16="http://schemas.microsoft.com/office/drawing/2014/main" id="{FD153D8A-10CB-4808-BC0E-754949A20B2D}"/>
              </a:ext>
            </a:extLst>
          </p:cNvPr>
          <p:cNvPicPr>
            <a:picLocks noGrp="1" noChangeAspect="1"/>
          </p:cNvPicPr>
          <p:nvPr>
            <p:ph sz="quarter" idx="13"/>
          </p:nvPr>
        </p:nvPicPr>
        <p:blipFill>
          <a:blip r:embed="rId2"/>
          <a:stretch>
            <a:fillRect/>
          </a:stretch>
        </p:blipFill>
        <p:spPr>
          <a:xfrm>
            <a:off x="932761" y="1295400"/>
            <a:ext cx="7278478" cy="2914114"/>
          </a:xfrm>
          <a:prstGeom prst="rect">
            <a:avLst/>
          </a:prstGeom>
        </p:spPr>
      </p:pic>
      <p:sp>
        <p:nvSpPr>
          <p:cNvPr id="4" name="Date Placeholder 3">
            <a:extLst>
              <a:ext uri="{FF2B5EF4-FFF2-40B4-BE49-F238E27FC236}">
                <a16:creationId xmlns:a16="http://schemas.microsoft.com/office/drawing/2014/main" id="{1986D52B-2A58-4CD1-B035-990D439378AF}"/>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AA22598-7189-4F0B-BA27-F43F43F008C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DA6159-2AD6-4575-A519-0832DD3DA87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818510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45C955-CD3E-4BEF-B34C-4774B5D9DCE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Preview Changes - Rename dialog box</a:t>
            </a:r>
            <a:endParaRPr lang="en-US" dirty="0"/>
          </a:p>
        </p:txBody>
      </p:sp>
      <p:pic>
        <p:nvPicPr>
          <p:cNvPr id="9" name="Content Placeholder 8" descr="Refer to page 79 in textbook">
            <a:extLst>
              <a:ext uri="{FF2B5EF4-FFF2-40B4-BE49-F238E27FC236}">
                <a16:creationId xmlns:a16="http://schemas.microsoft.com/office/drawing/2014/main" id="{BB8368D9-C9C3-4B22-B2F9-23F3CB3A96F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00800" y="1095857"/>
            <a:ext cx="5200000" cy="3857143"/>
          </a:xfrm>
          <a:prstGeom prst="rect">
            <a:avLst/>
          </a:prstGeom>
        </p:spPr>
      </p:pic>
      <p:sp>
        <p:nvSpPr>
          <p:cNvPr id="4" name="Date Placeholder 3">
            <a:extLst>
              <a:ext uri="{FF2B5EF4-FFF2-40B4-BE49-F238E27FC236}">
                <a16:creationId xmlns:a16="http://schemas.microsoft.com/office/drawing/2014/main" id="{01F46B5D-0A04-43D4-896A-45E46CC517C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0409593-E32E-465B-8E58-A5AAA1D9D36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D43864D-36DD-4A9D-A732-3A0A25F9B66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516536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C71E1-3D72-4EDF-A484-C981766DC33B}"/>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form that’s displayed when you run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Invoice Total project</a:t>
            </a:r>
            <a:endParaRPr lang="en-US" dirty="0"/>
          </a:p>
        </p:txBody>
      </p:sp>
      <p:sp>
        <p:nvSpPr>
          <p:cNvPr id="4" name="Date Placeholder 3">
            <a:extLst>
              <a:ext uri="{FF2B5EF4-FFF2-40B4-BE49-F238E27FC236}">
                <a16:creationId xmlns:a16="http://schemas.microsoft.com/office/drawing/2014/main" id="{9B9C9349-0C72-4A1A-AAB4-981C60A1F9B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C0B534C-EA1F-412A-8FBC-6A093C95D73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724F94E-9F28-4A68-9277-3493E9129F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37</a:t>
            </a:fld>
            <a:endParaRPr lang="en-US" dirty="0">
              <a:solidFill>
                <a:schemeClr val="bg1"/>
              </a:solidFill>
            </a:endParaRPr>
          </a:p>
        </p:txBody>
      </p:sp>
      <p:pic>
        <p:nvPicPr>
          <p:cNvPr id="11" name="Content Placeholder 10" descr="Refer to page 81 in textbook">
            <a:extLst>
              <a:ext uri="{FF2B5EF4-FFF2-40B4-BE49-F238E27FC236}">
                <a16:creationId xmlns:a16="http://schemas.microsoft.com/office/drawing/2014/main" id="{C82A4975-E869-4D19-971D-E2E815E9E4B7}"/>
              </a:ext>
            </a:extLst>
          </p:cNvPr>
          <p:cNvPicPr>
            <a:picLocks noGrp="1" noChangeAspect="1"/>
          </p:cNvPicPr>
          <p:nvPr>
            <p:ph sz="quarter" idx="13"/>
          </p:nvPr>
        </p:nvPicPr>
        <p:blipFill>
          <a:blip r:embed="rId2"/>
          <a:stretch>
            <a:fillRect/>
          </a:stretch>
        </p:blipFill>
        <p:spPr>
          <a:xfrm>
            <a:off x="1219200" y="1270644"/>
            <a:ext cx="6047756" cy="4291956"/>
          </a:xfrm>
          <a:prstGeom prst="rect">
            <a:avLst/>
          </a:prstGeom>
        </p:spPr>
      </p:pic>
    </p:spTree>
    <p:extLst>
      <p:ext uri="{BB962C8B-B14F-4D97-AF65-F5344CB8AC3E}">
        <p14:creationId xmlns:p14="http://schemas.microsoft.com/office/powerpoint/2010/main" val="132066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8B427C-94F9-4767-AD00-8C3D1F62617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Exception Helper that’s displayed when a runtime error occurs</a:t>
            </a:r>
            <a:endParaRPr lang="en-US" dirty="0"/>
          </a:p>
        </p:txBody>
      </p:sp>
      <p:pic>
        <p:nvPicPr>
          <p:cNvPr id="9" name="Content Placeholder 8" descr="Refer to page 83 in textbook">
            <a:extLst>
              <a:ext uri="{FF2B5EF4-FFF2-40B4-BE49-F238E27FC236}">
                <a16:creationId xmlns:a16="http://schemas.microsoft.com/office/drawing/2014/main" id="{5620C1ED-3C48-4B55-9FA4-D92ECE9B992C}"/>
              </a:ext>
            </a:extLst>
          </p:cNvPr>
          <p:cNvPicPr>
            <a:picLocks noGrp="1" noChangeAspect="1"/>
          </p:cNvPicPr>
          <p:nvPr>
            <p:ph sz="quarter" idx="13"/>
          </p:nvPr>
        </p:nvPicPr>
        <p:blipFill>
          <a:blip r:embed="rId2"/>
          <a:stretch>
            <a:fillRect/>
          </a:stretch>
        </p:blipFill>
        <p:spPr>
          <a:xfrm>
            <a:off x="1404853" y="1296729"/>
            <a:ext cx="6334293" cy="4493141"/>
          </a:xfrm>
          <a:prstGeom prst="rect">
            <a:avLst/>
          </a:prstGeom>
        </p:spPr>
      </p:pic>
      <p:sp>
        <p:nvSpPr>
          <p:cNvPr id="4" name="Date Placeholder 3">
            <a:extLst>
              <a:ext uri="{FF2B5EF4-FFF2-40B4-BE49-F238E27FC236}">
                <a16:creationId xmlns:a16="http://schemas.microsoft.com/office/drawing/2014/main" id="{8A9D754F-75E3-415C-9FFA-E47CE3548C6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F537936-F2F3-41B7-882F-1796C095AF3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984F5A3-A500-429B-A10B-8DBE17E5919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887215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1972-E1E8-4237-B536-B25694804B3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test a project</a:t>
            </a:r>
            <a:endParaRPr lang="en-US" dirty="0"/>
          </a:p>
        </p:txBody>
      </p:sp>
      <p:sp>
        <p:nvSpPr>
          <p:cNvPr id="3" name="Text Placeholder 2">
            <a:extLst>
              <a:ext uri="{FF2B5EF4-FFF2-40B4-BE49-F238E27FC236}">
                <a16:creationId xmlns:a16="http://schemas.microsoft.com/office/drawing/2014/main" id="{8208A99F-D73E-40EB-ABAC-1C928E808BA4}"/>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228600" algn="l"/>
                <a:tab pos="5486400" algn="r"/>
                <a:tab pos="5486400" algn="r"/>
              </a:tabLst>
            </a:pPr>
            <a:r>
              <a:rPr lang="en-US" sz="2000" dirty="0">
                <a:effectLst/>
                <a:latin typeface="Times New Roman" panose="02020603050405020304" pitchFamily="18" charset="0"/>
                <a:ea typeface="Times New Roman" panose="02020603050405020304" pitchFamily="18" charset="0"/>
              </a:rPr>
              <a:t>Test the user interface, including the appearance of the controls, the tab order, the access keys, and the Enter and Esc keys.</a:t>
            </a:r>
            <a:endParaRPr lang="en-US" sz="1100" dirty="0">
              <a:effectLst/>
              <a:latin typeface="Times New Roman" panose="02020603050405020304" pitchFamily="18" charset="0"/>
              <a:ea typeface="Times New Roman" panose="02020603050405020304" pitchFamily="18" charset="0"/>
            </a:endParaRP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valid input data.</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invalid data or unexpected user actions.</a:t>
            </a:r>
          </a:p>
          <a:p>
            <a:endParaRPr lang="en-US" dirty="0"/>
          </a:p>
        </p:txBody>
      </p:sp>
      <p:sp>
        <p:nvSpPr>
          <p:cNvPr id="4" name="Date Placeholder 3">
            <a:extLst>
              <a:ext uri="{FF2B5EF4-FFF2-40B4-BE49-F238E27FC236}">
                <a16:creationId xmlns:a16="http://schemas.microsoft.com/office/drawing/2014/main" id="{096371A1-9850-4611-9280-542BEFC9EB5D}"/>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95D7AAC0-05C0-4E1B-A633-6C986FD1D9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9B3D9FD-076D-416E-ACF0-28A195A6A0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6483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260141-440B-4F56-A845-B85B7248D6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form object and its ten control objects</a:t>
            </a:r>
            <a:endParaRPr lang="en-US" dirty="0"/>
          </a:p>
        </p:txBody>
      </p:sp>
      <p:pic>
        <p:nvPicPr>
          <p:cNvPr id="9" name="Content Placeholder 8" descr="Refer to page 57 in textbook">
            <a:extLst>
              <a:ext uri="{FF2B5EF4-FFF2-40B4-BE49-F238E27FC236}">
                <a16:creationId xmlns:a16="http://schemas.microsoft.com/office/drawing/2014/main" id="{CF2A2A04-DE12-4768-B48D-8B161F3837B9}"/>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9200" y="1187075"/>
            <a:ext cx="2925714" cy="2434285"/>
          </a:xfrm>
          <a:prstGeom prst="rect">
            <a:avLst/>
          </a:prstGeom>
        </p:spPr>
      </p:pic>
      <p:sp>
        <p:nvSpPr>
          <p:cNvPr id="4" name="Date Placeholder 3">
            <a:extLst>
              <a:ext uri="{FF2B5EF4-FFF2-40B4-BE49-F238E27FC236}">
                <a16:creationId xmlns:a16="http://schemas.microsoft.com/office/drawing/2014/main" id="{08E7A629-4B31-4753-8C0C-B61F25A78846}"/>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D7AA02E8-6260-4CF7-A9F6-595977A3E19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0946AFF-544C-48B2-9268-05448AD2D2E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516960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F91E7C-887B-4B5F-B789-744C3180934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project looks in break mode</a:t>
            </a:r>
            <a:endParaRPr lang="en-US" dirty="0"/>
          </a:p>
        </p:txBody>
      </p:sp>
      <p:pic>
        <p:nvPicPr>
          <p:cNvPr id="9" name="Content Placeholder 8" descr="Refer to page 85 in textbook">
            <a:extLst>
              <a:ext uri="{FF2B5EF4-FFF2-40B4-BE49-F238E27FC236}">
                <a16:creationId xmlns:a16="http://schemas.microsoft.com/office/drawing/2014/main" id="{E1955863-A462-4E06-9418-ECF1FB3ECB5B}"/>
              </a:ext>
            </a:extLst>
          </p:cNvPr>
          <p:cNvPicPr>
            <a:picLocks noGrp="1" noChangeAspect="1"/>
          </p:cNvPicPr>
          <p:nvPr>
            <p:ph sz="quarter" idx="13"/>
          </p:nvPr>
        </p:nvPicPr>
        <p:blipFill>
          <a:blip r:embed="rId2"/>
          <a:stretch>
            <a:fillRect/>
          </a:stretch>
        </p:blipFill>
        <p:spPr>
          <a:xfrm>
            <a:off x="1346936" y="1136507"/>
            <a:ext cx="6450127" cy="4578493"/>
          </a:xfrm>
          <a:prstGeom prst="rect">
            <a:avLst/>
          </a:prstGeom>
        </p:spPr>
      </p:pic>
      <p:sp>
        <p:nvSpPr>
          <p:cNvPr id="4" name="Date Placeholder 3">
            <a:extLst>
              <a:ext uri="{FF2B5EF4-FFF2-40B4-BE49-F238E27FC236}">
                <a16:creationId xmlns:a16="http://schemas.microsoft.com/office/drawing/2014/main" id="{077C8FEB-B5E5-45F2-A0A8-23CC2C776A3E}"/>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363B55AA-0438-415C-9DE7-E813FF8A4D3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4E3D8AD-0CC6-467F-812C-C9976DAF48D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249971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5F8D-B54E-4099-9243-570258C66AF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Class and object concepts</a:t>
            </a:r>
            <a:endParaRPr lang="en-US" dirty="0"/>
          </a:p>
        </p:txBody>
      </p:sp>
      <p:sp>
        <p:nvSpPr>
          <p:cNvPr id="3" name="Text Placeholder 2">
            <a:extLst>
              <a:ext uri="{FF2B5EF4-FFF2-40B4-BE49-F238E27FC236}">
                <a16:creationId xmlns:a16="http://schemas.microsoft.com/office/drawing/2014/main" id="{307314D7-D0C8-4809-96A3-93D78726B391}"/>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a:t>
            </a:r>
            <a:r>
              <a:rPr lang="en-US" sz="2000" i="1" spc="-10" dirty="0">
                <a:effectLst/>
                <a:latin typeface="Times New Roman" panose="02020603050405020304" pitchFamily="18" charset="0"/>
                <a:ea typeface="Times New Roman" panose="02020603050405020304" pitchFamily="18" charset="0"/>
              </a:rPr>
              <a:t>object</a:t>
            </a:r>
            <a:r>
              <a:rPr lang="en-US" sz="2000" spc="-10" dirty="0">
                <a:effectLst/>
                <a:latin typeface="Times New Roman" panose="02020603050405020304" pitchFamily="18" charset="0"/>
                <a:ea typeface="Times New Roman" panose="02020603050405020304" pitchFamily="18" charset="0"/>
              </a:rPr>
              <a:t> is a self-contained unit like a form or control that combines code and data.</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class</a:t>
            </a:r>
            <a:r>
              <a:rPr lang="en-US" sz="2000" spc="-10" dirty="0">
                <a:effectLst/>
                <a:latin typeface="Times New Roman" panose="02020603050405020304" pitchFamily="18" charset="0"/>
                <a:ea typeface="Times New Roman" panose="02020603050405020304" pitchFamily="18" charset="0"/>
              </a:rPr>
              <a:t> is the code that defines the characteristics of an object. You can think of a class as a template for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An object is an </a:t>
            </a:r>
            <a:r>
              <a:rPr lang="en-US" sz="2000" i="1" spc="-10" dirty="0">
                <a:effectLst/>
                <a:latin typeface="Times New Roman" panose="02020603050405020304" pitchFamily="18" charset="0"/>
                <a:ea typeface="Times New Roman" panose="02020603050405020304" pitchFamily="18" charset="0"/>
              </a:rPr>
              <a:t>instance</a:t>
            </a:r>
            <a:r>
              <a:rPr lang="en-US" sz="2000" spc="-10" dirty="0">
                <a:effectLst/>
                <a:latin typeface="Times New Roman" panose="02020603050405020304" pitchFamily="18" charset="0"/>
                <a:ea typeface="Times New Roman" panose="02020603050405020304" pitchFamily="18" charset="0"/>
              </a:rPr>
              <a:t> of a class, and the process of creating an object from a class is called </a:t>
            </a:r>
            <a:r>
              <a:rPr lang="en-US" sz="2000" i="1" spc="-10" dirty="0">
                <a:effectLst/>
                <a:latin typeface="Times New Roman" panose="02020603050405020304" pitchFamily="18" charset="0"/>
                <a:ea typeface="Times New Roman" panose="02020603050405020304" pitchFamily="18" charset="0"/>
              </a:rPr>
              <a:t>instantiation</a:t>
            </a:r>
            <a:r>
              <a:rPr lang="en-US" sz="2000" spc="-10" dirty="0">
                <a:effectLst/>
                <a:latin typeface="Times New Roman" panose="02020603050405020304" pitchFamily="18" charset="0"/>
                <a:ea typeface="Times New Roman" panose="02020603050405020304" pitchFamily="18" charset="0"/>
              </a:rPr>
              <a:t>.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More than one object instance can be created from a single class.</a:t>
            </a:r>
          </a:p>
          <a:p>
            <a:endParaRPr lang="en-US" dirty="0"/>
          </a:p>
        </p:txBody>
      </p:sp>
      <p:sp>
        <p:nvSpPr>
          <p:cNvPr id="4" name="Date Placeholder 3">
            <a:extLst>
              <a:ext uri="{FF2B5EF4-FFF2-40B4-BE49-F238E27FC236}">
                <a16:creationId xmlns:a16="http://schemas.microsoft.com/office/drawing/2014/main" id="{D7822C3F-540B-489D-A32E-75B6325AD40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F06D1570-461B-42C2-885F-D2A6871E926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E5D5A2E-8A6B-4916-B700-1B91118FFF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9428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C9EC-D3A4-4948-9CC7-6FAA365E601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Property, method, and event concepts</a:t>
            </a:r>
            <a:endParaRPr lang="en-US" dirty="0"/>
          </a:p>
        </p:txBody>
      </p:sp>
      <p:sp>
        <p:nvSpPr>
          <p:cNvPr id="3" name="Text Placeholder 2">
            <a:extLst>
              <a:ext uri="{FF2B5EF4-FFF2-40B4-BE49-F238E27FC236}">
                <a16:creationId xmlns:a16="http://schemas.microsoft.com/office/drawing/2014/main" id="{E10F6A37-830B-451F-84BC-9E4DE1C72CA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Properties</a:t>
            </a:r>
            <a:r>
              <a:rPr lang="en-US" sz="2000" spc="-10" dirty="0">
                <a:effectLst/>
                <a:latin typeface="Times New Roman" panose="02020603050405020304" pitchFamily="18" charset="0"/>
                <a:ea typeface="Times New Roman" panose="02020603050405020304" pitchFamily="18" charset="0"/>
              </a:rPr>
              <a:t> define the characteristics of an object and the data associated with an object.</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Methods</a:t>
            </a:r>
            <a:r>
              <a:rPr lang="en-US" sz="2000" spc="-10" dirty="0">
                <a:effectLst/>
                <a:latin typeface="Times New Roman" panose="02020603050405020304" pitchFamily="18" charset="0"/>
                <a:ea typeface="Times New Roman" panose="02020603050405020304" pitchFamily="18" charset="0"/>
              </a:rPr>
              <a:t> are the operations that an object can perform.</a:t>
            </a:r>
          </a:p>
          <a:p>
            <a:pPr marL="342900" marR="274320" lvl="0" indent="-342900">
              <a:spcBef>
                <a:spcPts val="0"/>
              </a:spcBef>
              <a:spcAft>
                <a:spcPts val="600"/>
              </a:spcAft>
              <a:buFont typeface="Symbol" panose="05050102010706020507" pitchFamily="18" charset="2"/>
              <a:buChar char=""/>
            </a:pPr>
            <a:r>
              <a:rPr lang="en-US" sz="2000" i="1" spc="-10" dirty="0">
                <a:effectLst/>
                <a:latin typeface="Times New Roman" panose="02020603050405020304" pitchFamily="18" charset="0"/>
                <a:ea typeface="Times New Roman" panose="02020603050405020304" pitchFamily="18" charset="0"/>
              </a:rPr>
              <a:t>Events</a:t>
            </a:r>
            <a:r>
              <a:rPr lang="en-US" sz="2000" spc="-10" dirty="0">
                <a:effectLst/>
                <a:latin typeface="Times New Roman" panose="02020603050405020304" pitchFamily="18" charset="0"/>
                <a:ea typeface="Times New Roman" panose="02020603050405020304" pitchFamily="18" charset="0"/>
              </a:rPr>
              <a:t> are signals sent by an object to the application telling it that something has happened that can be responded to.</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Properties, methods, and events can be referred to as </a:t>
            </a:r>
            <a:r>
              <a:rPr lang="en-US" sz="2000" i="1" spc="-10" dirty="0">
                <a:effectLst/>
                <a:latin typeface="Times New Roman" panose="02020603050405020304" pitchFamily="18" charset="0"/>
                <a:ea typeface="Times New Roman" panose="02020603050405020304" pitchFamily="18" charset="0"/>
              </a:rPr>
              <a:t>members</a:t>
            </a:r>
            <a:r>
              <a:rPr lang="en-US" sz="2000" spc="-10" dirty="0">
                <a:effectLst/>
                <a:latin typeface="Times New Roman" panose="02020603050405020304" pitchFamily="18" charset="0"/>
                <a:ea typeface="Times New Roman" panose="02020603050405020304" pitchFamily="18" charset="0"/>
              </a:rPr>
              <a:t> of an object.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instantiate two or more instances of the same class, all of the objects have the same properties, methods, and events. However, the values assigned to the properties can vary from one instance to another.</a:t>
            </a:r>
          </a:p>
          <a:p>
            <a:endParaRPr lang="en-US" dirty="0"/>
          </a:p>
        </p:txBody>
      </p:sp>
      <p:sp>
        <p:nvSpPr>
          <p:cNvPr id="4" name="Date Placeholder 3">
            <a:extLst>
              <a:ext uri="{FF2B5EF4-FFF2-40B4-BE49-F238E27FC236}">
                <a16:creationId xmlns:a16="http://schemas.microsoft.com/office/drawing/2014/main" id="{CA636C74-55E4-48A3-B601-EB94D31EC1FB}"/>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992D88B-1FAD-4CC0-916E-FB470D8C309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84B9D1D-19A8-4F33-A2E6-5E0C98D4DF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22791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D97C-5C2E-4CD0-A57D-E968644BFCC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Objects and forms</a:t>
            </a:r>
            <a:endParaRPr lang="en-US" dirty="0"/>
          </a:p>
        </p:txBody>
      </p:sp>
      <p:sp>
        <p:nvSpPr>
          <p:cNvPr id="3" name="Text Placeholder 2">
            <a:extLst>
              <a:ext uri="{FF2B5EF4-FFF2-40B4-BE49-F238E27FC236}">
                <a16:creationId xmlns:a16="http://schemas.microsoft.com/office/drawing/2014/main" id="{6DEF93A1-ADBA-453F-BECD-B058DBFCDCE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use the Form Designer, Visual Studio automatically generates C# code that creates a new class based on the Form class. Then, when you run the project, a form object is instantiated from the new class.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add a control to a form, Visual Studio automatically generates C# code in the class for the form that instantiates a control object from the appropriate class and sets the control’s default properties.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move and size a control, Visual Studio automatically sets the properties that specify the location and size of the control.</a:t>
            </a:r>
          </a:p>
          <a:p>
            <a:endParaRPr lang="en-US" dirty="0"/>
          </a:p>
        </p:txBody>
      </p:sp>
      <p:sp>
        <p:nvSpPr>
          <p:cNvPr id="4" name="Date Placeholder 3">
            <a:extLst>
              <a:ext uri="{FF2B5EF4-FFF2-40B4-BE49-F238E27FC236}">
                <a16:creationId xmlns:a16="http://schemas.microsoft.com/office/drawing/2014/main" id="{C5433ED7-B93B-4CDF-AF58-4654FE2822E9}"/>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AB335828-4792-444F-8785-8790ABC6204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7360146-3B90-4977-BDA7-E113F257D01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7701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392D66-A7A8-42BC-8AD9-7285939CFDC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member list in the Code Editor window</a:t>
            </a:r>
            <a:endParaRPr lang="en-US" dirty="0"/>
          </a:p>
        </p:txBody>
      </p:sp>
      <p:sp>
        <p:nvSpPr>
          <p:cNvPr id="4" name="Date Placeholder 3">
            <a:extLst>
              <a:ext uri="{FF2B5EF4-FFF2-40B4-BE49-F238E27FC236}">
                <a16:creationId xmlns:a16="http://schemas.microsoft.com/office/drawing/2014/main" id="{AE40340B-13D5-4E41-82E0-377675DFEDA4}"/>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E1DA7B9F-E67B-4594-9315-F4CA08A3D99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EDF892C-3BCC-450A-A425-0350CA808DE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8</a:t>
            </a:fld>
            <a:endParaRPr lang="en-US" dirty="0">
              <a:solidFill>
                <a:schemeClr val="bg1"/>
              </a:solidFill>
            </a:endParaRPr>
          </a:p>
        </p:txBody>
      </p:sp>
      <p:pic>
        <p:nvPicPr>
          <p:cNvPr id="9" name="Content Placeholder 8" descr="Refer to page 59 in textbook">
            <a:extLst>
              <a:ext uri="{FF2B5EF4-FFF2-40B4-BE49-F238E27FC236}">
                <a16:creationId xmlns:a16="http://schemas.microsoft.com/office/drawing/2014/main" id="{70C517F2-FC02-4290-8BA4-872307FF8ED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45" y="1143000"/>
            <a:ext cx="7315200" cy="2798588"/>
          </a:xfrm>
          <a:prstGeom prst="rect">
            <a:avLst/>
          </a:prstGeom>
        </p:spPr>
      </p:pic>
    </p:spTree>
    <p:extLst>
      <p:ext uri="{BB962C8B-B14F-4D97-AF65-F5344CB8AC3E}">
        <p14:creationId xmlns:p14="http://schemas.microsoft.com/office/powerpoint/2010/main" val="3508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94CA3B-C7A4-4DA1-9CE9-D6DE8EABD2D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syntax for referring to a member of a class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or object</a:t>
            </a:r>
            <a:endParaRPr lang="en-US" dirty="0"/>
          </a:p>
        </p:txBody>
      </p:sp>
      <p:sp>
        <p:nvSpPr>
          <p:cNvPr id="8" name="Text Placeholder 7">
            <a:extLst>
              <a:ext uri="{FF2B5EF4-FFF2-40B4-BE49-F238E27FC236}">
                <a16:creationId xmlns:a16="http://schemas.microsoft.com/office/drawing/2014/main" id="{625EF8C3-F85B-4411-9672-C109434F84A5}"/>
              </a:ext>
            </a:extLst>
          </p:cNvPr>
          <p:cNvSpPr>
            <a:spLocks noGrp="1"/>
          </p:cNvSpPr>
          <p:nvPr>
            <p:ph type="body" sz="quarter" idx="13"/>
          </p:nvPr>
        </p:nvSpPr>
        <p:spPr>
          <a:xfrm>
            <a:off x="838200" y="1219200"/>
            <a:ext cx="7391400" cy="2743200"/>
          </a:xfrm>
        </p:spPr>
        <p:txBody>
          <a:bodyPr/>
          <a:lstStyle/>
          <a:p>
            <a:pPr marL="347345" marR="0">
              <a:spcBef>
                <a:spcPts val="0"/>
              </a:spcBef>
              <a:spcAft>
                <a:spcPts val="0"/>
              </a:spcAft>
              <a:tabLst>
                <a:tab pos="1371600" algn="l"/>
              </a:tabLst>
            </a:pP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ClassName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MemberName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objectName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0" dirty="0" err="1">
                <a:effectLst/>
                <a:latin typeface="Courier New" panose="02070309020205020404" pitchFamily="49" charset="0"/>
                <a:ea typeface="Times New Roman" panose="02020603050405020304" pitchFamily="18" charset="0"/>
                <a:cs typeface="Times New Roman" panose="02020603050405020304" pitchFamily="18" charset="0"/>
              </a:rPr>
              <a:t>MemberName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Statements that refer to properties</a:t>
            </a:r>
          </a:p>
          <a:p>
            <a:endParaRPr lang="en-US" sz="1600" dirty="0"/>
          </a:p>
        </p:txBody>
      </p:sp>
      <p:sp>
        <p:nvSpPr>
          <p:cNvPr id="9" name="Text Placeholder 8">
            <a:extLst>
              <a:ext uri="{FF2B5EF4-FFF2-40B4-BE49-F238E27FC236}">
                <a16:creationId xmlns:a16="http://schemas.microsoft.com/office/drawing/2014/main" id="{BC93171C-9D29-4BC1-AFF0-559A75143DF5}"/>
              </a:ext>
            </a:extLst>
          </p:cNvPr>
          <p:cNvSpPr>
            <a:spLocks noGrp="1"/>
          </p:cNvSpPr>
          <p:nvPr>
            <p:ph type="body" sz="quarter" idx="15"/>
          </p:nvPr>
        </p:nvSpPr>
        <p:spPr>
          <a:xfrm>
            <a:off x="1219200" y="2438400"/>
            <a:ext cx="6934200" cy="2362200"/>
          </a:xfrm>
          <a:ln w="12700"/>
        </p:spPr>
        <p:txBody>
          <a:bodyPr/>
          <a:lstStyle/>
          <a:p>
            <a:pPr marL="3314700" marR="0" indent="-3314700">
              <a:spcBef>
                <a:spcPts val="600"/>
              </a:spcBef>
              <a:spcAft>
                <a:spcPts val="600"/>
              </a:spcAft>
              <a:tabLst>
                <a:tab pos="800100" algn="l"/>
                <a:tab pos="2514600" algn="l"/>
                <a:tab pos="800100" algn="l"/>
              </a:tabLst>
            </a:pPr>
            <a:r>
              <a:rPr lang="en-US" sz="1600" b="1" dirty="0" err="1">
                <a:solidFill>
                  <a:srgbClr val="000000"/>
                </a:solidFill>
                <a:effectLst/>
                <a:latin typeface="Courier New" panose="02070309020205020404" pitchFamily="49" charset="0"/>
                <a:ea typeface="Times New Roman" panose="02020603050405020304" pitchFamily="18" charset="0"/>
              </a:rPr>
              <a:t>txtTotal.Text</a:t>
            </a:r>
            <a:r>
              <a:rPr lang="en-US" sz="1600" b="1" dirty="0">
                <a:solidFill>
                  <a:srgbClr val="000000"/>
                </a:solidFill>
                <a:effectLst/>
                <a:latin typeface="Courier New" panose="02070309020205020404" pitchFamily="49" charset="0"/>
                <a:ea typeface="Times New Roman" panose="02020603050405020304" pitchFamily="18" charset="0"/>
              </a:rPr>
              <a:t> = "10";</a:t>
            </a:r>
            <a:r>
              <a:rPr lang="en-US" sz="2000" dirty="0">
                <a:solidFill>
                  <a:srgbClr val="000000"/>
                </a:solidFill>
                <a:effectLst/>
                <a:latin typeface="Times New Roman" panose="02020603050405020304" pitchFamily="18" charset="0"/>
                <a:ea typeface="Times New Roman" panose="02020603050405020304" pitchFamily="18" charset="0"/>
              </a:rPr>
              <a:t>	Assigns a string holding the number 10 to the Text property of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txtTotal</a:t>
            </a:r>
            <a:r>
              <a:rPr lang="en-US" sz="2000" dirty="0">
                <a:solidFill>
                  <a:srgbClr val="000000"/>
                </a:solidFill>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3314700" marR="0" indent="-3314700">
              <a:spcBef>
                <a:spcPts val="600"/>
              </a:spcBef>
              <a:spcAft>
                <a:spcPts val="900"/>
              </a:spcAft>
              <a:tabLst>
                <a:tab pos="914400" algn="l"/>
                <a:tab pos="2057400" algn="l"/>
              </a:tabLst>
            </a:pPr>
            <a:r>
              <a:rPr lang="en-US" sz="1600" b="1" dirty="0" err="1">
                <a:solidFill>
                  <a:srgbClr val="000000"/>
                </a:solidFill>
                <a:effectLst/>
                <a:latin typeface="Courier New" panose="02070309020205020404" pitchFamily="49" charset="0"/>
                <a:ea typeface="Times New Roman" panose="02020603050405020304" pitchFamily="18" charset="0"/>
              </a:rPr>
              <a:t>txtTotal.ReadOnly</a:t>
            </a:r>
            <a:r>
              <a:rPr lang="en-US" sz="1600" b="1" dirty="0">
                <a:solidFill>
                  <a:srgbClr val="000000"/>
                </a:solidFill>
                <a:effectLst/>
                <a:latin typeface="Courier New" panose="02070309020205020404" pitchFamily="49" charset="0"/>
                <a:ea typeface="Times New Roman" panose="02020603050405020304" pitchFamily="18" charset="0"/>
              </a:rPr>
              <a:t> = true;</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Assigns the true value to the </a:t>
            </a:r>
            <a:r>
              <a:rPr lang="en-US" sz="2000" dirty="0" err="1">
                <a:solidFill>
                  <a:srgbClr val="000000"/>
                </a:solidFill>
                <a:effectLst/>
                <a:latin typeface="Times New Roman" panose="02020603050405020304" pitchFamily="18" charset="0"/>
                <a:ea typeface="Times New Roman" panose="02020603050405020304" pitchFamily="18" charset="0"/>
              </a:rPr>
              <a:t>ReadOnly</a:t>
            </a:r>
            <a:r>
              <a:rPr lang="en-US" sz="2000" dirty="0">
                <a:solidFill>
                  <a:srgbClr val="000000"/>
                </a:solidFill>
                <a:effectLst/>
                <a:latin typeface="Times New Roman" panose="02020603050405020304" pitchFamily="18" charset="0"/>
                <a:ea typeface="Times New Roman" panose="02020603050405020304" pitchFamily="18" charset="0"/>
              </a:rPr>
              <a:t> property of the text box named </a:t>
            </a:r>
            <a:r>
              <a:rPr lang="en-US" sz="2000" dirty="0" err="1">
                <a:solidFill>
                  <a:srgbClr val="000000"/>
                </a:solidFill>
                <a:effectLst/>
                <a:latin typeface="Times New Roman" panose="02020603050405020304" pitchFamily="18" charset="0"/>
                <a:ea typeface="Times New Roman" panose="02020603050405020304" pitchFamily="18" charset="0"/>
              </a:rPr>
              <a:t>txtTotal</a:t>
            </a:r>
            <a:r>
              <a:rPr lang="en-US" sz="2000" dirty="0">
                <a:solidFill>
                  <a:srgbClr val="000000"/>
                </a:solidFill>
                <a:effectLst/>
                <a:latin typeface="Times New Roman" panose="02020603050405020304" pitchFamily="18" charset="0"/>
                <a:ea typeface="Times New Roman" panose="02020603050405020304" pitchFamily="18" charset="0"/>
              </a:rPr>
              <a:t> so the user can’t change its contents.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2FFE89D-633B-4A6F-A31E-D29E81E7F620}"/>
              </a:ext>
            </a:extLst>
          </p:cNvPr>
          <p:cNvSpPr>
            <a:spLocks noGrp="1"/>
          </p:cNvSpPr>
          <p:nvPr>
            <p:ph type="dt" sz="half" idx="10"/>
          </p:nvPr>
        </p:nvSpPr>
        <p:spPr/>
        <p:txBody>
          <a:bodyPr/>
          <a:lstStyle/>
          <a:p>
            <a:pPr>
              <a:defRPr/>
            </a:pPr>
            <a:r>
              <a:rPr lang="en-US"/>
              <a:t>Murach's C# (7th Edition)</a:t>
            </a:r>
            <a:endParaRPr lang="en-US" dirty="0"/>
          </a:p>
        </p:txBody>
      </p:sp>
      <p:sp>
        <p:nvSpPr>
          <p:cNvPr id="5" name="Footer Placeholder 4">
            <a:extLst>
              <a:ext uri="{FF2B5EF4-FFF2-40B4-BE49-F238E27FC236}">
                <a16:creationId xmlns:a16="http://schemas.microsoft.com/office/drawing/2014/main" id="{2A8607A0-306E-4443-AF06-F801AC3DCB1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C65E083-4348-468B-B083-BD5DA41480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C3,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1944915130"/>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59</TotalTime>
  <Words>3336</Words>
  <Application>Microsoft Office PowerPoint</Application>
  <PresentationFormat>On-screen Show (4:3)</PresentationFormat>
  <Paragraphs>405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Narrow</vt:lpstr>
      <vt:lpstr>Courier New</vt:lpstr>
      <vt:lpstr>Symbol</vt:lpstr>
      <vt:lpstr>Times New Roman</vt:lpstr>
      <vt:lpstr>Master slides_with_titles_logo</vt:lpstr>
      <vt:lpstr>Chapter 3</vt:lpstr>
      <vt:lpstr>Objectives (part 1)</vt:lpstr>
      <vt:lpstr>Objectives (part 2)</vt:lpstr>
      <vt:lpstr>A form object and its ten control objects</vt:lpstr>
      <vt:lpstr>Class and object concepts</vt:lpstr>
      <vt:lpstr>Property, method, and event concepts</vt:lpstr>
      <vt:lpstr>Objects and forms</vt:lpstr>
      <vt:lpstr>A member list in the Code Editor window</vt:lpstr>
      <vt:lpstr>The syntax for referring to a member of a class  or object</vt:lpstr>
      <vt:lpstr>Statements that refer to methods</vt:lpstr>
      <vt:lpstr>How to enter member names when working  in the Code Editor</vt:lpstr>
      <vt:lpstr>Event: The user clicks the Exit button</vt:lpstr>
      <vt:lpstr>Common control events</vt:lpstr>
      <vt:lpstr>How an application responds to events</vt:lpstr>
      <vt:lpstr>The method that handles the Click event  of the Calculate button</vt:lpstr>
      <vt:lpstr>How to handle the Click event of a button</vt:lpstr>
      <vt:lpstr>The completion list that’s displayed when you enter a letter at the beginning of a line of code</vt:lpstr>
      <vt:lpstr>The completion list that’s displayed  as you enter code within a statement</vt:lpstr>
      <vt:lpstr>Event handlers for the Invoice Total form (part 1)</vt:lpstr>
      <vt:lpstr>Event handlers for the Invoice Total form (part 2)</vt:lpstr>
      <vt:lpstr>Coding rules</vt:lpstr>
      <vt:lpstr>The Code Editor and Error List windows  with syntax errors displayed</vt:lpstr>
      <vt:lpstr>A method written in a readable style (part 1)</vt:lpstr>
      <vt:lpstr>A method written in a readable style (part 2)</vt:lpstr>
      <vt:lpstr>A method written in a less readable style</vt:lpstr>
      <vt:lpstr>Coding recommendations</vt:lpstr>
      <vt:lpstr>A method with comments (part 1)</vt:lpstr>
      <vt:lpstr>A method with comments (part 2)</vt:lpstr>
      <vt:lpstr>How to code comments</vt:lpstr>
      <vt:lpstr>The Code Editor and the Text Editor toolbar</vt:lpstr>
      <vt:lpstr>How to use the buttons of the Text Editor toolbar</vt:lpstr>
      <vt:lpstr>How to collapse or expand regions of code</vt:lpstr>
      <vt:lpstr>The completion list for the if keyword</vt:lpstr>
      <vt:lpstr>The if snippet after it has been inserted</vt:lpstr>
      <vt:lpstr>The options that are displayed when you rename a variable</vt:lpstr>
      <vt:lpstr>The Preview Changes - Rename dialog box</vt:lpstr>
      <vt:lpstr>The form that’s displayed when you run  the Invoice Total project</vt:lpstr>
      <vt:lpstr>The Exception Helper that’s displayed when a runtime error occurs</vt:lpstr>
      <vt:lpstr>How to test a project</vt:lpstr>
      <vt:lpstr>How a project looks in break mode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16</cp:revision>
  <cp:lastPrinted>2016-01-14T23:03:16Z</cp:lastPrinted>
  <dcterms:created xsi:type="dcterms:W3CDTF">2020-12-07T18:44:23Z</dcterms:created>
  <dcterms:modified xsi:type="dcterms:W3CDTF">2020-12-16T22:46:28Z</dcterms:modified>
</cp:coreProperties>
</file>