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numeric</a:t>
            </a:r>
            <a:br>
              <a:rPr lang="en-US" dirty="0"/>
            </a:br>
            <a:r>
              <a:rPr lang="en-US" dirty="0"/>
              <a:t>and string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8066-F230-4604-B379-2607044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98A-C337-451A-BB89-ABFA9BF1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constant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699-5000-49FE-87F8-EF1A1C6CE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DaysInNovember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.075m;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constant stores a value that can’t be changed.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Capitalize the first letter of each word of a constant name. This is known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 notation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to use meaningful names that are easy to remember.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DC3-E9AE-4DD3-A348-5420283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D54B-78F1-485F-9CEA-776E7D5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5B06-65F7-4DAA-92D5-8D42FD7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3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0ADBE4-0176-45AD-BF22-B87D27B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271E1F-6E2E-41ED-A3B6-09C686DD9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800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Addition	Adds two operands.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Subtraction	Subtracts the right operand from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	Multiplies the right operand and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Division	Divides the right operand into the left operand. If both operands are integers, then the result is an integer.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Modulus	Returns the value that is left over after dividing the right operand into the left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A7F-989F-4623-86D7-2B6A8E64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57C4-B457-4BD0-9B26-713818D8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2C7B-0AB7-4AF3-B5E2-D3E3F832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3A421B-FF5D-4296-B661-9194695E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D4E5BA-A9E2-4180-94C0-B11A318E9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10400" cy="2819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543050" algn="l"/>
                <a:tab pos="182880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	Name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Positive sign	Returns the value of the operand.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Negative sign	Changes a positive value to negative, and vice versa.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857250" algn="ctr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Increment	Adds 1 to the operand (x = x + 1).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457200" algn="l"/>
                <a:tab pos="1543050" algn="l"/>
                <a:tab pos="2057400" algn="l"/>
                <a:tab pos="1828800" algn="l"/>
              </a:tabLst>
            </a:pP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Decrement	Subtracts 1 from the operand 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 = x - 1).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B755-A98B-4735-BDBA-8FA47C44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5315-AD25-4C9D-8481-8B8134EE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9DAC-702C-4E4E-8582-EB29465E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1CDD-F12A-4AB2-9132-5F5E1CF3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integers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BE2E-7D55-4D6D-AEF3-C9D3B15E5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14;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result1 = x + y;        // result1 = 22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result2 = x - y;        // result2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result3 = x * y;        // result3 = 112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result4 = x / y;        // result4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result5 = x % y;        // result5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result6 = -y + x;       // result6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result7 = --y;          // result7 = 7, y = 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result8 = ++x;          // result8 = 15, x = 15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092E-604B-4868-B1C1-5D317C1C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2BCE-C377-4B72-AF50-FBC6584C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3B1B-6014-4D05-9C02-49365977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3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193C-44F9-4312-A49A-1B8582CF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decimals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B5E1-8CFA-406D-8C7C-875B49A30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 = 8.5m;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b = 3.4m;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result11 = a + b;     // result11 = 11.9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result12 = a - b;     // result12 = 5.1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result13 = a / b;     // result13 = 2.5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result14 = a * b;     // result14 = 28.90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result15 = a % b;     // result15 = 1.7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result16 = -a;        // result16 = -8.5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result17 = --a;       // result17 = 7.5, a = 7.5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result18 = ++b;       // result18 = 4.4, b = 4.4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E31F-1BB3-4A92-85DD-4AB5896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925D-E1B1-4504-B551-55F229D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FF7-F8D7-4CB5-9258-8B14E59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37B54C-CEAD-4A1F-B630-CA06CD2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738E9-5EC4-4527-A9A3-8EF72282E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810000" cy="3124200"/>
          </a:xfrm>
          <a:ln w="12700"/>
        </p:spPr>
        <p:txBody>
          <a:bodyPr/>
          <a:lstStyle/>
          <a:p>
            <a:pPr marL="1885950" marR="0" indent="-188595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828800" algn="l"/>
                <a:tab pos="21145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Assignment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Addition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Subtraction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Division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400050" algn="l"/>
                <a:tab pos="2057400" algn="l"/>
                <a:tab pos="742950" algn="ctr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Modulus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5E42-0F2A-4F5F-96DE-0BD03B81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7177-A4EF-4A52-A0BF-204F572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F8B9-34EE-476B-AFB7-C48D971F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4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F8D3-6E22-442A-9EBF-AFBE895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simple assignment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AB4B-0ACB-4DF8-9EA5-6BEE696DD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assignment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counter;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.2m;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subtotal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77C7-80CA-4347-B145-3EAA4B69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5005-C46B-41D6-BB4B-2817FDC1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98F5-7C02-4918-B06F-A6200300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8F02-6B07-4D05-946C-F1333404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same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both sides of the equals 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5AF8-ED3E-4204-8887-D3E6B1D6A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+ 100m;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– 100m;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.8m;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shortcut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-= 100m;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4A5F-F281-45C5-8969-17552888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C0FD-7E85-4C2B-BEC8-E7752A1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16CF-2EAE-473A-A412-3A462A6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6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F2C6-3503-4EBC-95D3-AB4ACF3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arithmetic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4E08-6E45-4372-8200-B8EDAA8A7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 and decrement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 and negative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Multiplication, division, and modulus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 and subtraction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FD04-7855-4CFA-9D50-D82A4A16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E538-6A73-446B-8BB2-FABD9953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E7BB-302C-4FFB-935A-4F3DAF21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8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08F4-F95C-4D0C-B1B9-390740AD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the default order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precedence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4B0D-6645-45DF-891A-539CBEA4F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1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price = $99.8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parentheses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the order of precedence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(1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price = $80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prefixed and postfixed increment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decrement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5;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++a;      // a = 6, y = 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z = b++;      // b = 6, z = 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BDF1-AC13-483D-8FE0-FC2452D6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001B-37D1-4FAA-B240-8BEE5A19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E02-FB50-4627-8F21-3DA9A63F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2E7-598A-488E-AB28-230593B2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A822-7FBA-4B27-A7EC-FBDEA3A61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arithmetic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numeric and string data as needed within your applications. That means you should be able to do any of the following:</a:t>
            </a: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initialize variables and constants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arithmetic expressions and assignment statements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static methods of the Math class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a random number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 and convert data from one type to another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correct scope for your variables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use enumerations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with nullable value types and the null-coalescing operator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1862-9BDD-4124-9BB5-E3DB0F7D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C9DA-EF69-493B-9B79-9E19CB1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2A03-03D0-41C2-9575-EF8F501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8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72F7-13C0-4FBE-A6CF-2BDB2B8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implicit casting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4999-6853-4A44-935F-84A3D3C24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from less precise to more precise data types</a:t>
            </a: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       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3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grade = 93;            // convert int to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letter = 'A';             // convert char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average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  // convert b and c to double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(average = 90.666666...)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D23F-C2B3-4387-894E-59D263F6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B8CB-F0B0-43AD-B6CF-E92E1996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439-1D7A-45D1-BD9C-EC41C746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5E56-217B-4576-A7C3-AF0FF684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explicit cast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5D3B-2912-495B-A401-F648DA18E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coding an explicit cast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(int)93.75;          // convert double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(grade = 93)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(char)65;          // convert int to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(letter = 'A')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average = ((int)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   // convert a to int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(average = 90)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 = (decimal)b/(decimal)c; // result has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places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2F7C-B038-45E9-B32D-58DEC222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6974-FA15-41E1-8276-DE2CDF8D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5F9E-C19E-4EE6-A894-FE3112FF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4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257C-73F0-4FEE-A708-D855C410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static methods 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9925-436F-4FA1-90B2-F530AA6BB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Round()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decimalNumber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precision[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Pow()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Sqrt()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Min() and Max()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199D-D38D-47C9-B3B7-EFE50B5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CDE8-865F-42CD-B9E0-42589CB7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99EC-75FD-426F-8B63-6B62F26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3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8799-2FA9-499C-A8BC-416024D6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static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1E03-3DD7-412E-B0C0-090DC617C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shipWeightDouble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a whole number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2 decimal places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area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area of circle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A655-F3D9-4D52-86A0-138ACE53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C578-BC23-44C2-9600-A93B3C22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E71A-80E4-46E1-8C26-40A3D2D2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A5A1-B532-437E-AA30-ADEDFA79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from static methods of the Math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B00A-6997-4470-91E7-79422FFB4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1943100" algn="l"/>
                <a:tab pos="3086100" algn="l"/>
                <a:tab pos="48006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1)	23.8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(23.85, 1)	23.8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(23.744, 2)	23.74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(23.745, 2)	23.74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(23.745, 2,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MidpointRounding.AwayFromZero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23.75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(5, 2)	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(20.25)	4.5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20.25)	23.75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  <a:tab pos="4800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(23.75, 20.25)	20.25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A61-8009-4CA4-A505-80545D0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0695-32D9-4AF9-8D27-2F93A52B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D950-561B-45A8-A1CD-B7A07E3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2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69B43-96E1-46F2-88F9-C67F1CF5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methods of the Random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070B8-1816-4BBF-B210-BE994EA40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4343400"/>
          </a:xfrm>
          <a:ln w="12700"/>
        </p:spPr>
        <p:txBody>
          <a:bodyPr/>
          <a:lstStyle/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 or equal to 0 and less than the maximum value for the int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 or equal to 0 and less than the specified maximum value.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057400" algn="l"/>
                <a:tab pos="2514600" algn="l"/>
                <a:tab pos="800100" algn="l"/>
                <a:tab pos="24003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random int value that is greater than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equal to the specified minimum value and</a:t>
            </a:r>
            <a:b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less than the specified maximum value.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NextDouble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double value that is greater than or equal to 0.0 and less than 1.0.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34F0-7AAF-4465-A2B2-C41B4AF8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F10B-FA02-4E00-9895-D242057F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7831-B891-4DDA-BE8A-B08C7FE6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6ADB-5433-481A-BCDF-BABAE985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instance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Random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DA33-80A3-4662-89E6-C61DDEF4F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Random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// an int &gt;= 0 and &lt; Int32.MaxValue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(101);     // an int &gt;= 0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(1,101);   // an int &gt;= 1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number.NextDouble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 double &gt;= 0.0 and &lt; 1.0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simulates the roll of two dice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die1 is &gt;= 1 and &lt; 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die2 is &gt;= 1 and &lt; 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EE1C-DF13-42F6-B292-A710B01C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4B0A-2035-42C0-9EDB-300E1491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DDB5-72C6-491C-BE2B-64422DC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5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C36-59F3-4AFF-9D7B-688C69EA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45D6-1F37-49E3-B636-D2A126984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message1 = "Invalid data entry.";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message2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message3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name is "Bob Smith"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"Price: $14.95"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C752-F8F9-4B16-94E7-3E99B0B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A094-9CA8-4EAA-8C33-883004B0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5249-9A78-418D-9357-A3238C88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6BF-E3AF-43ED-B43E-480CD0A6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7A2E-7FE9-4742-AF99-DEE7391EA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   // name is "Bob 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name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name is "Bob Smith"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"Bob"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   // name is "Bob 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name is "Bob Smith"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4C40-859E-4233-AD43-A48266FA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E085-B4AC-4225-8FC9-C101E78A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D4A4-59E0-4D48-BC56-3D18919B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4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06767B-841C-496F-B12C-B6355EA1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escape sequences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D0ED23-95A7-4E0E-A49C-70DBDD1952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2766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371600" algn="l"/>
                <a:tab pos="2286000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	Description</a:t>
            </a: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New line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1371600" algn="l"/>
                <a:tab pos="2286000" algn="l"/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\\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Backslash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900"/>
              </a:spcAft>
              <a:tabLst>
                <a:tab pos="800100" algn="l"/>
                <a:tab pos="2057400" algn="l"/>
                <a:tab pos="13716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\"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Quotation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2FB7-2EA6-4D1B-AB52-C67DAB40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072E-9BBC-41D7-ACEA-15104840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BB06-F06F-4E01-9845-FAE1C63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6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88D-7920-44AB-A7C6-CF3FC1EC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5DF0-4618-4A12-86E9-4EB8D53A9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 and give the naming conventions for each.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data types: int, double, decimal, bool, and string.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terms: literal value, null value, empty string, concatenate, append, escape sequence, string literal, verbatim string literal, and nullable data type.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arithmetic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implicit casting and explicit casting.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value type and a reference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6923-7879-44A8-9FA2-A68D395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09C6-99B2-4ABD-B244-1578286A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15A1-F69B-4EBA-AA1C-C4FE46C9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ABB660-D131-4195-BB32-CC9DF582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escape sequences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DB1B24-A539-4EFF-B4F4-A2A6906328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686300" algn="l"/>
                <a:tab pos="50292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Result</a:t>
            </a: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code = "JSPS";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 price = 49.50m;	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result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"Code: " + code + "\n" +	Code: JSPS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"Price: $" + price + "\n"; 	Price: $49.50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names = 	Joe	Smith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"Joe\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tSmith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rKate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tLewis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\r";	Kate	Lewis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path = "c:\\c#.net\\files";	c:\c#.net\files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message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"Type \"x\" to exit";	Type "x" to exit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AD9-0CA7-4C1F-89C8-5992C16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7C58-4A3F-4AE8-90B2-CCD7029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3E95-817D-438C-AF1D-528F5796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2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66E2F-6693-4D91-95C2-8050D195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verbatim string literals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D73121-AFF1-4927-A691-DA44F1A0FE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743200"/>
          </a:xfrm>
          <a:ln w="12700"/>
        </p:spPr>
        <p:txBody>
          <a:bodyPr/>
          <a:lstStyle/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Result</a:t>
            </a: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names = @"Joe    Smith	Joe    Smith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Kate   Lewis";	Kate   Lewis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path = @"c:\c#.net\files";	c:\c#.net\files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message =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@"Type ""x"" to exit";	Type "x" to exit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A15-05D3-4701-88A2-410E67F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9DC7-6766-44ED-946D-21A57E3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17ED-A156-4D78-BDF3-14CDAFD5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7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C41981-A13B-4511-A45A-AF063E69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structures that define value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033E0-1D52-4529-8984-429F42D2A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696200" cy="4800600"/>
          </a:xfrm>
          <a:ln w="12700"/>
        </p:spPr>
        <p:txBody>
          <a:bodyPr/>
          <a:lstStyle/>
          <a:p>
            <a:pPr marL="0" marR="0" defTabSz="828675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543050" algn="l"/>
                <a:tab pos="1828800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		C# keyword	What the value type holds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 8-bit unsigned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Int16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16-bit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Int32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32-bit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Int64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64-bit signed integer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single-precision floating-point 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double-precision floating-point 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96-bit decimal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 true or false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1543050" algn="l"/>
                <a:tab pos="20574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single character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63CC-035B-4BDD-A680-B83F0E45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C3D4-10E6-47E2-A648-D8141319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E980-8578-458C-82AA-82049E5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3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DAC27B-497D-4CF7-8596-A8F81D6F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classes that define reference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257296-BD2F-4529-925C-53EEE4F3D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239000" cy="1295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3429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C# keyword	What the reference type holds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257300" algn="l"/>
                <a:tab pos="1543050" algn="l"/>
                <a:tab pos="34290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	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reference to a String object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1257300" algn="l"/>
                <a:tab pos="1543050" algn="l"/>
                <a:tab pos="34290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reference to any type of object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55FD-AE83-4058-A01D-9431C24C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20FE-A7F1-43C7-9697-6D080186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FCFF-EC73-4D1E-9215-2D0AAC31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70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FA1DE1-DD36-4353-9E3D-8E431AA9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for data conversion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2086CC-4A82-460C-B7ED-70089276C7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162800" cy="4724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[format]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method that converts the value to its equivalent string representation using the specified format. If the format is omitted, the value isn’t formatted.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method that converts the specified string to an equivalent data value. If the string can’t be converted, an exception occurs.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TryParse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method that converts the specified string to an equivalent data value and stores it in the result variable. Returns a true value if the string is converted. Otherwise, returns a false value.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901B-F9D9-41E7-8B1D-3DBDABC1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69C5-A097-48A8-8075-28AEA5DE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DD2B-51B0-436A-B2C2-EDB7399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1B2C04-D87F-49D5-B347-C43E41BE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static methods of the Convert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8B12BC-FE53-4DC5-B63C-5D755735FF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2895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300"/>
              </a:spcAft>
              <a:tabLst>
                <a:tab pos="2400300" algn="l"/>
                <a:tab pos="2743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decimal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ToDouble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double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ToInt32(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int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ToChar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char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ToBool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Converts the value to the bool data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1828800" algn="l"/>
                <a:tab pos="24003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Converts the value to a string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5F6-A565-4075-9F4F-93924D59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2421-06A5-4685-BAC2-32F8E164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BE4C-3FE0-4864-845B-A690CA2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94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3C0D-3648-4E5D-8E56-1AD311D0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Parse(),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8A05-69C9-4071-819D-14BB0F404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2574.98m;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decimal to string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string to decimal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 // string to decimal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implicit call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49.50;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  // automatic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//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handles invalid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"$2574.98";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 // sales is 0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4F9F-7C58-4E7A-A0EE-9508F6C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E022-8D7E-4F5F-B9B2-B33E05F0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FC3D-11B1-4D7D-B56B-9442E7B3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3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0E75-3236-46FD-86C7-68062370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statements that use the Convert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CF80-D282-4C8A-A767-CE7E06B9A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subtotal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string to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string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decimal to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Convert.ToInt32(subtotal);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decimal to int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E356-BF1E-405F-9549-D6C78A36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D760-8A09-4449-8D39-F4895F9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8E15-1BCC-48E3-9F21-3E4F16E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36061-1B74-49D1-A847-B44815E1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numeric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E99A8-18C1-4686-A648-14C3C47766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886200" cy="3581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714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Format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Currency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Percent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Number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Float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800100" algn="l"/>
                <a:tab pos="1714500" algn="l"/>
                <a:tab pos="2514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Exponential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1828800" algn="l"/>
                <a:tab pos="2057400" algn="l"/>
                <a:tab pos="914400" algn="l"/>
                <a:tab pos="17145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General	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F428-8059-479A-8351-86D3C4B7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4B6E-855C-4222-9956-110A591A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DE96-029E-4170-9D19-2BE38AE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FF30E8-F5AC-4D6F-9AC8-560CEB6D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a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19A9E4-428C-48BB-A571-524C5B69A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934200" cy="1828800"/>
          </a:xfrm>
          <a:ln w="12700"/>
        </p:spPr>
        <p:txBody>
          <a:bodyPr/>
          <a:lstStyle/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53721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Example</a:t>
            </a: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monthlyAmount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amount.ToString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("c");	$1,547.20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interestRate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("p1");	2.3%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("n0");	15,000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0" marR="0" indent="-5372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("f3");	432.818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24A-D487-47DE-AC14-A05587B5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C6AD-D9FD-46C3-993A-8CF602C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C9CB-C1BF-45B0-BCD8-6504C5B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4A7-3BDB-4DDF-8093-BBA7AFA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2179-E84D-4A00-A4D9-4D398975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in the ways that casting,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data structure, the Parse()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TryParse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a data structure, and the methods of the Convert class can be used to convert data from one form to another.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class scope and method scope.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F674-1895-4C6C-9546-F88F8791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DFB7-8280-445D-8BB5-AAC3C15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51B2-BA33-4BB0-86A8-0374FE09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6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B66E9-B713-4FD4-8822-B2CAAA53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Format() method of the String class to format a number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5D984A-6495-4877-9EB1-9AE892DD8F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371600"/>
            <a:ext cx="69342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5600700" algn="l"/>
                <a:tab pos="5943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	Result</a:t>
            </a: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monthlyAmount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("{0:c}", 1547.2m);	$1,547.20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interestRate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("{0:p1}", .023m);	2.3%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quantityString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("{0:n0}", 15000);	15,000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00700" marR="0" indent="-5600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paymentString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String.Format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("{0:f3}", 432.8175);	432.818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8106E1-032D-471E-B0B3-6D8053F60B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format specification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by the Format()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0F71-1CC8-4E5E-B5BD-CCF28A1F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408F-26E2-485F-AC87-63E605D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A042-CCFF-4AF0-8A9E-BAF06E08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376A-7051-4AAE-AC66-ACAFA20F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uses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class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098C-E299-4840-AE6B-37575B2B5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frmInvoiceTotal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code for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39A8-8E8F-438D-A29D-6E026C14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157F-8EB3-4D6D-8B97-3B32F929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2E03-5FAE-4B70-85AD-A4FF7A24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83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C05-0EEB-4D05-A1A6-D531830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57D4-7077-455A-8A63-C288FDBD2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variable determines what code has access to it. If you try to refer to a variable outside of its scope, it will cause a build error.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scope of a variable is determined by where you declare it. If you declare a variable within a method, it has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 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you declare a variable within a class but not within a method, it has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scope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variable with method scope can only be referred to by statements within that method. A variable with class scope can be referred to by all of the methods in the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variable is the period of time that it’s available for use. A variable with method scope is only available while the method is executing. A variable with class scope is available while the class is instantiated.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A18C-70F6-4F25-95F6-ECDD8571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D400-960B-4E55-BBED-A02E90DF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3C81-64A7-4F57-A5C9-AEF61AB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3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49B664-00FA-496F-8F27-15418A09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constants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698C2A-9586-44E9-B09C-CEB7C85E75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6934200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657600" algn="l"/>
                <a:tab pos="4000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	Description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FormBorderStyle.FixedDialog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fixed, thick border typically used for dialog boxes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FormBorderStyle.FixedSingle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single-line border that isn’t resizable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FormBorderStyle.Sizable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resizable border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3E7406-690F-4C14-AB45-1528CBB06F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761066"/>
            <a:ext cx="73914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this.FormBorderStyle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FormBorderStyle.FixedSingle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B98C-5C63-444A-9EFD-9FC669C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932-A03A-42EE-A082-8DB1171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0CD7-58C9-48F9-B3CC-87221C2D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1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5001-0877-45BE-82E7-8A812FAC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an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B27E-2610-40FE-B526-ED6F988C4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EnumerationName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ConstantName1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ConstantName2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value]]...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EF82-81AF-41F4-ABB8-40EEFF1B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5245-E554-400E-9FB2-6F9418C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967D-5733-4CEC-A4ED-0750AD9F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93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905-D4D4-4946-89CA-2D8B0F8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0, 1, and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3050-A6FE-4987-ABCC-BDF6865D2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30, 60, and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TermValues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short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 = 30,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 = 60,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 = 90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4DB3-379B-4478-B798-003A120F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EB1F-80C3-4C46-BF0A-C3054721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60FC-295A-4649-80D5-F4B9BCA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5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3B3-11ED-4E74-891D-0669A25F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these enumerations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5AD0-36CA-46DC-A424-8213C6714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 = Terms.Net30Days;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(int) Terms.Net30Days;             // i is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(int) TermValues.Net60Days;        // i is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 = Terms.Net30Days.ToString();     // s is "Net30Days"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AD2D-5F9A-4A35-8990-D1BB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654-5BED-4920-BFA3-2AA5A611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C323-2708-4247-9131-5B4AF38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6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E813-4383-4808-BB23-C8512BF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value type that can contain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D759-7842-4640-8B8A-C0EF25591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 quantity;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paymentTerm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string? Message = null;    // not necessary or allowed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by default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EDA-D9BC-40D4-AFF0-2E7F4AB8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F35F-67BF-4DE8-9289-9AB6CC2A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6336-79EA-4B16-906A-7A7FBFC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88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DCD361-D088-4483-B6E9-490F16C6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for working with nullable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types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36DCF8-C426-4965-8489-26C4ED44DF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6096000" cy="1904999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HasValue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true value if the nullable type contains a value. Returns a false value if the nullable type is null.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value of the nullable type.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30B34-A387-4ABD-8486-07D8609420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properties of a nullable value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quantity.HasValue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qty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260C-62B4-4DF7-8A83-33FE911D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BA32-9693-4119-A5C7-690ED76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3042-1BB9-469D-A473-2AEBD9F5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1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395-3157-4165-ABAA-FB6B03A6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assign a default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37250-EE1A-456C-9D12-A443FAFB0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qty = quantity ?? -1;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??= 0.0m;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nullable value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arithmetic expressions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sales1 = 3267.58m;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sales2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sales1 + sales2;  // result = null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F0F0-EA55-4B94-B2BD-FE5FB7FE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AC83-6C8B-4C6D-BAE2-25A3B7A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87D-9CD7-49BF-8B62-042617BA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41043-3F87-4170-B403-BA0E8BD9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DDB936-0BD6-400D-8701-A32F4A774B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80091"/>
            <a:ext cx="7471410" cy="4939709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543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Byte	A positive integer value from 0 to 255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SByte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signed integer value from -128 to 127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Int16	An integer from –32,768 to +32,767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ushort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UInt16	An unsigned integer from 0 to 65,535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Int32	An integer from –2,147,483,648 to +2,147,483,647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uint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UInt32	An unsigned integer from 0 to 4,294,967,295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1B5B-AE35-4DDF-AC8F-E964EAEE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C8FC-7EE6-4131-A7ED-3508FD9A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DEB4-4200-48F0-AACC-B2B76A34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8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6EDDB7-E64B-48DF-B75E-16C871A1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form</a:t>
            </a:r>
            <a:endParaRPr lang="en-US" dirty="0"/>
          </a:p>
        </p:txBody>
      </p:sp>
      <p:pic>
        <p:nvPicPr>
          <p:cNvPr id="11" name="Content Placeholder 10" descr="Refer to page 127 in textbook">
            <a:extLst>
              <a:ext uri="{FF2B5EF4-FFF2-40B4-BE49-F238E27FC236}">
                <a16:creationId xmlns:a16="http://schemas.microsoft.com/office/drawing/2014/main" id="{8C796DD3-B1EA-4AD6-8BF8-15764A0564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2621507" cy="20972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E94B-3307-4E76-8CDE-EB831CE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8517-C68E-4D45-A4E5-F12ED7F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6534-2810-4207-8014-BE90EA46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0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C31D8A-D33E-4417-9BE0-12B12639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that are referred to in the code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077D2-2B6D-4D73-9F12-676BE36DE0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905" y="1066800"/>
            <a:ext cx="6854190" cy="4724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	Name		Description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txtSubtotal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text box that accepts a subtotal amount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 defTabSz="846138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txtDiscountPercent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discount percent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txtDiscountAmount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discount amount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txtTotal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read-only text box that displays the invoice total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142875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discount amount and invoice total when clicked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142875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the form when clicked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5642-9C32-4610-B248-E055425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316A-7D9E-4FC3-B9E5-C9EF22C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6133-87CB-4061-B817-871F06B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58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B7B9-ABD9-40B8-858B-B3AA678D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handlers for the Invoice Total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73FF-F11D-4107-B603-BC699D69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E3A6-32BC-4EDC-94BD-DBDE36E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D8EA-845F-4E71-9289-8B502731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1544-CDCE-4BAE-B718-412FE53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37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961584-0F48-428B-B90B-5DAADC9D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  <a:endParaRPr lang="en-US" dirty="0"/>
          </a:p>
        </p:txBody>
      </p:sp>
      <p:pic>
        <p:nvPicPr>
          <p:cNvPr id="9" name="Content Placeholder 8" descr="Refer to page 129 in textbook">
            <a:extLst>
              <a:ext uri="{FF2B5EF4-FFF2-40B4-BE49-F238E27FC236}">
                <a16:creationId xmlns:a16="http://schemas.microsoft.com/office/drawing/2014/main" id="{DB272A0F-5265-4663-AB53-ED8F2D494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301" y="1143000"/>
            <a:ext cx="5380673" cy="2667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5499-7D60-4185-B0BB-5DF6C9A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57A1-E828-4A98-BB25-9BAC9B4E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54D7-9F1C-4E5B-BEEA-599E16D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9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FA4-D676-430E-B7E3-447C8FB2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class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two event handlers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2F57-943F-4E00-AD42-96B16211DE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7A84-0F78-459D-B49E-D4EB9623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127C-9065-4938-BD5D-A6EE7981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B90D-FEB8-41C7-BBBB-44F4661E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37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5BC0-F3BC-4E48-86AC-7DD035EA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class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two event handlers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2C2-AD68-40E8-8A40-159C4AEE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txtInvoiceAverage.Text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invoiceAverage.ToString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System.EventArgs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invoiceAverage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txtInvoiceAverage.Text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A336-04B9-4468-9C1C-6E21A0C0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3E97-BB1D-4FE6-90DB-1BD17AAE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0BB3-7E00-4A36-8E00-C55F2110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41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ED2C72-7A1C-4BDC-9915-0464663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4-1	Calculate area and perimeter</a:t>
            </a:r>
            <a:endParaRPr lang="en-US" dirty="0"/>
          </a:p>
        </p:txBody>
      </p:sp>
      <p:pic>
        <p:nvPicPr>
          <p:cNvPr id="10" name="Content Placeholder 9" descr="Refer to page 5 in Extra Exercises document">
            <a:extLst>
              <a:ext uri="{FF2B5EF4-FFF2-40B4-BE49-F238E27FC236}">
                <a16:creationId xmlns:a16="http://schemas.microsoft.com/office/drawing/2014/main" id="{4652CEFE-3013-4830-9117-6E3B5A4EEE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6041" y="1133430"/>
            <a:ext cx="3066718" cy="2514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3C7EDE-9592-4300-AF5E-E4C4F052A1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the length and width of a rectangle and calculate the area and perimeter.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1DD1-0064-44ED-B7AE-08F87D4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DF2-2D55-47A0-9544-CAA02233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7D81-7990-40FE-8996-63DFFD9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45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FDBE28-A674-4E9C-A53F-93F21446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4-2	Accumulate test score data</a:t>
            </a:r>
            <a:endParaRPr lang="en-US" dirty="0"/>
          </a:p>
        </p:txBody>
      </p:sp>
      <p:pic>
        <p:nvPicPr>
          <p:cNvPr id="10" name="Content Placeholder 9" descr="Refer to page 6 in Extra Exercises document">
            <a:extLst>
              <a:ext uri="{FF2B5EF4-FFF2-40B4-BE49-F238E27FC236}">
                <a16:creationId xmlns:a16="http://schemas.microsoft.com/office/drawing/2014/main" id="{D52FFCDB-9206-497D-87C2-DD1A6C94E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821" y="1143000"/>
            <a:ext cx="2932758" cy="2514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E0FE2-12B3-4140-AD90-73C2A4BD4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one or more scores and calculate the score total, score count, and average score.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ADF0-63FB-4E6A-B1A1-2857B2E4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F176-43C6-41E5-9E2B-55B7BE85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61F9-8C50-4DEE-9B58-FE252AF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4489F-CBEA-470A-945C-D28608B4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3B194D-19E3-49E3-84EA-CD745CDFE1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0" y="1104900"/>
            <a:ext cx="744093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886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Int64	An integer from –9,223,372,036,854,775,808 to +9,223,372,036,854,775,807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ulong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UInt64	An unsigned integer from 0 to +18,446,744,073,709,551,615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4	Single	A non-integer number with approximately 7 significant 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2514600" algn="l"/>
                <a:tab pos="18288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8	Double	A non-integer number with approximately 14 significant digits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E3F-419B-4486-B761-794AD1C0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AB68-B0E2-4233-ACDD-9F7208F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4988-1105-4BCF-BB01-9D1592D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E491CE-7735-4AFA-9971-FF5315B6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value types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6E2878-BB34-429D-B75C-81550B45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532370" cy="2971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3886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		.NET </a:t>
            </a: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Bytes	type	Description</a:t>
            </a: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428750" algn="l"/>
                <a:tab pos="18288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16		Decimal	A non-integer number with up to 28 significant digits (integer and fraction) that can represent values up to 7.9228 x 1028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600"/>
              </a:spcAft>
              <a:tabLst>
                <a:tab pos="1428750" algn="l"/>
                <a:tab pos="18288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	Char	A single Unicode character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6200" marR="0" indent="-3886200">
              <a:spcBef>
                <a:spcPts val="600"/>
              </a:spcBef>
              <a:spcAft>
                <a:spcPts val="900"/>
              </a:spcAft>
              <a:tabLst>
                <a:tab pos="1428750" algn="l"/>
                <a:tab pos="18288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	Boolean	A true or false value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EAD2-D1D3-4843-9EFE-6F3ED686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B829-78E6-4EE3-BB52-8B26CD4E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C4C0-2A99-4494-B016-8222AA51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06D9-B73C-462D-9259-8996F86B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36B2-8F59-4F13-A566-85D068C8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counter;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stores a value that can change as a program executes. 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the names of variables with a lowercase letter, and capitalize the first letter of each word after the first word. This is known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camel notation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to use meaningful names that are easy to remember.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0015-1918-40EF-80E7-C2FF51CC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FE5C-8D59-4EB7-AF52-7347F2C6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3E68-864D-498B-A6EC-A6D36C6A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6579-9D30-41C1-8732-60D520A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74CA-E1C4-4D7D-B687-0E525A057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numberOfBytes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2000000;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8.125f;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total = 24218.1928m;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population1 = 1734323;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population2 = 1_734_323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3.65e+9;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'A';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valid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0, y = 0;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E4D1-2E2D-4483-8243-4EF713E7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5D72-1ED0-4C27-95CB-D50A9C2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43E3-C175-4616-B3A1-54CB9434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445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172</TotalTime>
  <Words>5808</Words>
  <Application>Microsoft Office PowerPoint</Application>
  <PresentationFormat>On-screen Show (4:3)</PresentationFormat>
  <Paragraphs>755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The built-in value types (part 1)</vt:lpstr>
      <vt:lpstr>The built-in value types (part 2)</vt:lpstr>
      <vt:lpstr>The built-in value types (part 3)</vt:lpstr>
      <vt:lpstr>How to declare and initialize a variable  in two statements</vt:lpstr>
      <vt:lpstr>How to declare and initialize a variable  in one statement</vt:lpstr>
      <vt:lpstr>How to declare and initialize a constant</vt:lpstr>
      <vt:lpstr>Arithmetic operators (part 1)</vt:lpstr>
      <vt:lpstr>Arithmetic operators (part 2)</vt:lpstr>
      <vt:lpstr>Arithmetic expressions that use integers</vt:lpstr>
      <vt:lpstr>Arithmetic expressions that use decimals</vt:lpstr>
      <vt:lpstr>Assignment operators</vt:lpstr>
      <vt:lpstr>The syntax for a simple assignment statement</vt:lpstr>
      <vt:lpstr>Statements that use the same variable  on both sides of the equals sign</vt:lpstr>
      <vt:lpstr>The order of precedence for arithmetic operations</vt:lpstr>
      <vt:lpstr>A calculation that uses the default order  of precedence</vt:lpstr>
      <vt:lpstr>How implicit casting works</vt:lpstr>
      <vt:lpstr>How to code an explicit cast</vt:lpstr>
      <vt:lpstr>Five static methods of the Math class</vt:lpstr>
      <vt:lpstr>Statements that use static methods  of the Math class</vt:lpstr>
      <vt:lpstr>Results from static methods of the Math class</vt:lpstr>
      <vt:lpstr>Instance methods of the Random class</vt:lpstr>
      <vt:lpstr>A statement that creates an instance  of the Random class</vt:lpstr>
      <vt:lpstr>How to declare and initialize a string</vt:lpstr>
      <vt:lpstr>How to append one string to another string</vt:lpstr>
      <vt:lpstr>Common escape sequences</vt:lpstr>
      <vt:lpstr>Examples that use escape sequences</vt:lpstr>
      <vt:lpstr>Examples that use verbatim string literals</vt:lpstr>
      <vt:lpstr>Common .NET structures that define value types</vt:lpstr>
      <vt:lpstr>Common .NET classes that define reference types</vt:lpstr>
      <vt:lpstr>Common methods for data conversion</vt:lpstr>
      <vt:lpstr>Some of the static methods of the Convert class</vt:lpstr>
      <vt:lpstr>Statements that use ToString(), Parse(),  and TryParse() </vt:lpstr>
      <vt:lpstr>Conversion statements that use the Convert class</vt:lpstr>
      <vt:lpstr>Standard numeric formatting codes</vt:lpstr>
      <vt:lpstr>How to use the ToString() method  to format a number</vt:lpstr>
      <vt:lpstr>How to use the Format() method of the String class to format a number</vt:lpstr>
      <vt:lpstr>Code that declares and uses variables  with class scope</vt:lpstr>
      <vt:lpstr>How to work with scope</vt:lpstr>
      <vt:lpstr>Some of the constants  in the FormBorderStyle enumeration</vt:lpstr>
      <vt:lpstr>The syntax for declaring an enumeration</vt:lpstr>
      <vt:lpstr>An enumeration that sets the constant values  to 0, 1, and 2</vt:lpstr>
      <vt:lpstr>Statements that use these enumerations</vt:lpstr>
      <vt:lpstr>How to declare a value type that can contain  null values</vt:lpstr>
      <vt:lpstr>Two properties for working with nullable  value types</vt:lpstr>
      <vt:lpstr>How to use the null-coalescing operator  to assign a default value</vt:lpstr>
      <vt:lpstr>The Invoice Total form</vt:lpstr>
      <vt:lpstr>The controls that are referred to in the code</vt:lpstr>
      <vt:lpstr>The event handlers for the Invoice Total form</vt:lpstr>
      <vt:lpstr>The enhanced Invoice Total form</vt:lpstr>
      <vt:lpstr>The code for the class variables  and two event handlers (part 1)</vt:lpstr>
      <vt:lpstr>The code for the class variables  and two event handlers (part 2)</vt:lpstr>
      <vt:lpstr>Extra 4-1 Calculate area and perimeter</vt:lpstr>
      <vt:lpstr>Extra 4-2 Accumulate test score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32</cp:revision>
  <cp:lastPrinted>2016-01-14T23:03:16Z</cp:lastPrinted>
  <dcterms:created xsi:type="dcterms:W3CDTF">2020-12-07T21:20:02Z</dcterms:created>
  <dcterms:modified xsi:type="dcterms:W3CDTF">2020-12-16T23:31:12Z</dcterms:modified>
</cp:coreProperties>
</file>