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3" autoAdjust="0"/>
    <p:restoredTop sz="86414" autoAdjust="0"/>
  </p:normalViewPr>
  <p:slideViewPr>
    <p:cSldViewPr>
      <p:cViewPr varScale="1">
        <p:scale>
          <a:sx n="95" d="100"/>
          <a:sy n="95" d="100"/>
        </p:scale>
        <p:origin x="140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12/16/2020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95400" y="2209800"/>
            <a:ext cx="6553200" cy="2971800"/>
          </a:xfrm>
        </p:spPr>
        <p:txBody>
          <a:bodyPr/>
          <a:lstStyle/>
          <a:p>
            <a:r>
              <a:rPr lang="en-US" dirty="0"/>
              <a:t>How to code methods and event handlers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9CFE7-5B4A-4B6B-AA79-64CCD188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27C7-7E53-4537-B259-3A4CD3EA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passes arguments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all three parameters to the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1814D-1F7B-45E4-905D-0B4AF98670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this.GetFutureValue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months);</a:t>
            </a:r>
          </a:p>
          <a:p>
            <a:pPr marL="0" marR="0">
              <a:spcBef>
                <a:spcPts val="8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omits the argument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third parameter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this.GetFutureValue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B9444-F287-487F-AD51-AD1C0120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27791-B129-4F5F-B214-395D7297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3880B-27E5-49D6-987E-B94FCE11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35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A4A8-95F4-4E10-BEFE-51FE57AD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statements that pass the arguments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two parameters by name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880CD-FD2E-4246-A635-FB3E6534DD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this.GetFutureValue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monthlyInvestment:monthlyInvestment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months:months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this.GetFutureValue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months:months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monthlyInvestment:monthlyInvestment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8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passes one argument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position and one by 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this.GetFutureValue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months:months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5E0E7-E0EC-45D1-B99E-A46C38A2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89334-E7E3-4456-94B0-69F2C975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ADE3E-7425-416E-A95B-4C41FF2F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74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38BD-1B3A-465F-A774-6CC1C563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executes a single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56C74-7BDE-4F11-B8F7-B27BAFD8C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message, string caption)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(message, caption);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method with an expression body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message, string caption)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(message, caption);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E7D97-1AC8-48D4-A3F3-D6D4DE32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97B70-59B1-4FE2-A81F-8414C84C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E9A97-60A6-4B6D-B455-8FE270F9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501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B675-1866-4256-B1F3-3F94D9746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returns the value of an expression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1A926-7E39-4558-96AD-530D47F305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GetDiscountPercent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switch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"R" =&gt; .1m,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"C" =&gt; .2m,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"T" =&gt; .4m,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_ =&gt; .0m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method with an expression body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GetDiscountPercent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switch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"R" =&gt; .1m,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"C" =&gt; .2m,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"T" =&gt; .4m,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_ =&gt; .0m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5DBAB-7591-4309-A655-8A763B5B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B8D36-7761-47A4-BE76-D722C250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6EFBD-C06F-45A0-8955-33D467E0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713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9979-D90F-4E98-A64B-10DF9ED4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btnCalculate_Click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selected statements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4D55A-6DF1-4814-96EB-B8BD0CB645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btnCalculate_Click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years = Convert.ToInt32(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months = years * 12;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12 / 100;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i = 0; i &lt; months; i++)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* (1 +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txtFutureValue.Text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txtMonthlyInvestment.Focus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C4E8E-F88A-4E5C-B03C-3AE4E845B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7B312-870F-48EF-B1E5-FFE1670C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0552D-D571-490C-A0BF-ED69A8BB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864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9002-0D3D-46DF-AC26-B2EE0350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method call that replaces the selected code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FF7EA-4B15-4918-85F7-4BE0A9C5FE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months,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method that’s added to the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static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months,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months;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* (1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FE896-200E-4D93-8E76-1CDBE8C9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7CE7A-9D03-40FB-AAF2-2ADFD5AD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A0D59-FAB2-495E-9757-77FD2275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936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50C8-9439-49AA-80E0-675C784F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refactoring to create a new method from existing code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F4E08-3BD7-4478-961F-654A694748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the code you want to create a new method from, press Ctrl + period (.), and select Extract Method from the Quick Actions menu that’s displayed. This adds a method named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NewMethod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to the class, replaces the selected code with a statement that calls the method, and displays the Rename dialog box for the method name.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Enter the name that you want to use for the new method and click the Apply button.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4442D-AF64-4D93-8CB8-7F29173E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433C-687A-47FF-AD47-8EC0F7A4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88F34-275C-430E-8FEE-B658AEA4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707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FC39-DD83-42F6-8350-2A1463A2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syntax of the parameters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parameter 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4FCDF-7C97-4845-BC17-2E4CC265F3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}] type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the ref keyword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months,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 decimal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months;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* (1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255F0-4425-4D90-A3C2-3CBF36A9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2CB99-2930-4FA5-AEB4-CADC516A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B9DE1-ACB7-4A8E-8D21-C0E12F2A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732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3DB6-4866-46A7-8E2B-97FDE1E5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statements that work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567A3-A024-41EC-8393-D9BA216EEF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months, 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txtFutureValue.Text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89513-3646-424C-A326-98B84A48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D0A8B-6833-4E12-9825-FEC7C57E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5AC78-07C6-4E09-8B6C-1594F2F0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100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ED11-8AB2-4E6F-8492-32A90EDB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spc="-2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spc="-2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2400" b="1" spc="-2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br>
              <a:rPr lang="en-US" sz="2400" b="1" spc="-2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spc="-2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the out keyword (C# 6.0 and later)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4E61C-705D-4BDD-885D-146B81968A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months,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 decimal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months;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* (1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96DC0-649A-4CDF-8FD4-A67AA7BA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52407-E6E7-4AA1-854C-DDA1B178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21852-31A5-436D-BAAA-FDAAD380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61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8C40-3AF5-4812-B0D5-8743F2E9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5A072-1134-427B-91FD-ACD42FB9CE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the specifications for a method, write the method.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 the documentation for a method including its signature, use the method.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 a portion of code that can be converted to a method call and a method, use refactoring to do the conversion.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BA05C-8BCD-45B2-ADC7-66E06FA2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E67B-37AB-4A07-8D9B-5B4F88E7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3F75-324C-4F58-B3DF-64166290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260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D68F-9A8A-4842-94A3-11C28097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statements that work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7C9B2-CBEF-4A0C-8792-9016AD847A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months, 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work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this method (C# 7.0 and later)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months,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 decimal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641FC-85E9-4C9D-B6F7-196E770C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8A5DA-6FD8-4687-86F8-1B0CA7EA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901F1-3227-4BAF-8DA3-B613BDCB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88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2981-9F7F-4282-B3A9-8B8EE3E9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the in keyword (C# 7.2 and later)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92996-AAD1-457F-8149-46360E8127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decimal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decimal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int months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out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months;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* (1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calls this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months,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out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6E81-2EF7-4D72-826F-DBF35655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F3F40-DBA2-4738-98B6-DC270AA8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DEE29-7A0A-414D-AE21-91E440C5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591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3EB6-1EEC-4A0D-97E2-137DF446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and work with an unnamed tuple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C7C91-4755-4676-A550-746A39E227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tuple with two members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person = ("Anne Boehm", 62);</a:t>
            </a:r>
          </a:p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refer to the members of the tuple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person.Item1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person.Item2</a:t>
            </a:r>
          </a:p>
          <a:p>
            <a:pPr marL="0" marR="0"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and work with a named tuple</a:t>
            </a:r>
          </a:p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tuple with two members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person = (Name: "Anne Boehm", Age: 62);</a:t>
            </a:r>
          </a:p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the tuple and declare its member types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Name, int Age) person = ("Anne Boehm", 62);</a:t>
            </a:r>
          </a:p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refer to the members of the tuple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person.Name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person.Age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E62E3-CEDA-4E22-8CF6-A80B6B8B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2EB5-ED08-4559-A74E-21E331D4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721CD-445E-4BE2-80BD-CEB4D8DC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949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0671-3D13-4357-9D14-2EC55E55F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tuple using variable names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(C# 7.1 and later)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2DC2F-BCD1-410B-A8D4-A131B0872F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tuple with two members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 = "Anne Boehm";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age = 62;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person = (name, age);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refer to the members of the tuple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person.name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person.age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71646-A37E-4A7F-8B1A-BBB7B5CA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DED71-6B3C-44F2-9C04-7F7A75ED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22151-2D12-4E12-9205-0B491AE8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391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AE03-CCA6-4F74-8D0E-9D8790E4A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returns a tuple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856B2-4714-4238-8353-3352C29004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decimal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TotalInterest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months)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totalInterest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months;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totalInterest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totalInterest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38D95-33C6-4AE7-97A4-D600A6F6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24613-0572-49E2-B5C3-B54CADBC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CCB75-50BF-48D7-B54A-7B4DDA5E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918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603C-C964-455B-A62D-0B00C181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calls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and deconstructs the tuple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34E83-D3E8-4AC1-8908-E54EBCAF8D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decimal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TotalInterest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months);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refer to the members of the tuple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txtFutureValue.Text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txtTotalInterest.Text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TotalInterest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48675-252E-4C3C-96E7-7379E5C6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26A83-7312-493E-8C61-0E9B7DDE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F59EF-3114-4FFB-ACF9-AD30BC3C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194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FFCA-64F1-4E28-BA32-B0E142D5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calls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and assigns the tuple to a variable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20A7-7A29-4645-93FB-5C20FC8ED2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calculations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months);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refer to the members of the tuple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txtFutureValue.Text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calculations.FutureValue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txtTotalInterest.Text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calculations.TotalInterest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B8E5-D48D-49C2-80DF-661EA3C7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0C106-2613-4594-ADD9-0EAFC23B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4599E-D868-4E8C-A87F-F5CA54C9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812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5D68A76-17F3-4BCA-B31B-0968D624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Events list for a text box control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4C3B5-0342-4471-BAA6-78A1AF8E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23757-4499-4D7B-9EAF-85BFB301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3AF21-1C7A-4B29-96C2-52EDB6BC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 descr="Refer to page 183 in textbook">
            <a:extLst>
              <a:ext uri="{FF2B5EF4-FFF2-40B4-BE49-F238E27FC236}">
                <a16:creationId xmlns:a16="http://schemas.microsoft.com/office/drawing/2014/main" id="{8ACCFA86-3FCA-484B-86AD-D46E9243C69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61" y="1066800"/>
            <a:ext cx="676047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29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6346-5E4E-41D2-A795-9E07D20B1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default event handler for a text box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376C0-30AD-4D34-80EC-F25740D659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method declaration for the event handler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txtMonthlyInvestment_TextChanged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 sender,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generated statement that wires the event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event handler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this.txtMonthlyInvestment.TextChanged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System.EventHandler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this.txtMonthlyInvestment_TextChanged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7023C-4471-4A3E-BB5F-005CBFE0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C88DB-10BB-418D-B838-0EA11031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C29A2-BBB0-42D5-B982-FDB3D18B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736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4839-FE25-4155-BCE2-77850F4D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custom event handler for a text box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B534A-D665-4631-BC25-0FBA118F4D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method declaration for the event handler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generated statement that wires the event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event handler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this.txtMonthlyInvestment.TextChanged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System.EventHandler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this.ClearFutureValue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08C43-E149-4114-AED6-E122DE8E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E6440-9BF6-4AA5-97B5-53B44F67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131F-E508-46BD-84B3-56640376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85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4585-F5E0-4555-8EC7-5F37D900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49DF5-20B7-49B4-9070-9C0ADB615A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signature of a method.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an expression-bodied method.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the difference between passing an argument by value and by reference.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optional arguments.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advantages of passing arguments by name.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tuple as the return type of a method.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way event wiring works in C#, what you need to do to delete an event, and how you can use one event handler to handle two or more events.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5305E-A7E0-4491-ADF6-DC590C454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227C8-4A8D-42C5-94FD-967F0B35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C13BE-5B07-4C52-B526-B7C83CCA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439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13095C7-A1D8-4C60-932A-480CCC497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select an existing event handler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an event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B03BC-0D93-43C0-9E6F-971301AD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EC891-9D99-4DA8-8816-3BE77C45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BF6CB-B26F-406D-A448-ABDE7ABC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 descr="Refer to page 187 in textbook">
            <a:extLst>
              <a:ext uri="{FF2B5EF4-FFF2-40B4-BE49-F238E27FC236}">
                <a16:creationId xmlns:a16="http://schemas.microsoft.com/office/drawing/2014/main" id="{1B19AA51-816D-4D5D-B7B6-887EFD392A75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61" y="1219200"/>
            <a:ext cx="676047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02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3D30-8589-4EAA-806F-64461B7E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wire an event to an existing event handler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703FE-C8B5-43ED-BDA1-7AD79F10AC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the control in the Form Designer.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necessary, click the Events button in the Properties window to display a list of the events for the control.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to the right of the event you want to handle and display the drop-down list.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the event handler you want to use for that event.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CBC9A-094F-4B4D-AF4E-EA112471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7010D-FEAC-4C54-877D-87F71742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F5092-46F6-4CDB-A096-143A3B6D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67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CD0E-88F0-4B11-91C9-33D1ED8A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methods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Future Value application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FB316-B67F-4C99-8C96-00D50FDECB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btnCalculate_Click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years = Convert.ToInt32(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months = years * 12;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12 / 100;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this.CalculateFutureValue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months)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txtFutureValue.Text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txtMonthlyInvestment.Focus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35485-1BF5-485A-BBC9-08E21760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6EE4D-C93B-4757-92BC-70A467C0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7644C-B421-4781-B782-8CC8FEFE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401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A50F-5E4B-4D6C-BAA5-0792C2765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methods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Future Value application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609E7-E413-4244-A37E-9976A758D6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months)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months;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* (1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btnExit_Click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this.Close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txtFutureValue.Text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A823B-8818-42BB-AA49-556B9AAE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7F698-42E7-4655-B9C7-A818C896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44ACE-3F9E-4B48-BDD7-2FFC4001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077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964F-FB36-4ABD-8056-4897C1C7A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generated code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Designer.cs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for the form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4C20F-1C1C-40B0-A4F5-E3EB079C3F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#region Windows Form Designer generated code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&lt;summary&gt;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Required method for Designer support - do not modify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the contents of this method with the code editor.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&lt;/summary&gt;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InitializeComponent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this.btnCalculate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System.Windows.Forms.Button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this.txtInterestRate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System.Windows.Forms.TextBox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this.txtMonthlyInvestment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System.Windows.Forms.TextBox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this.btnCalculate.Location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System.Drawing.Point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(54, 126);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this.btnCalculate.Name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this.btnCalculate.Size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System.Drawing.Size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(75, 23);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this.btnCalculate.TabIndex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8;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this.btnCalculate.Text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"&amp;Calculate";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this.btnCalculate.Click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System.EventHandler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this.btnCalculate_Click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this.txtInterestRate.Location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System.Drawing.Point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(132, 37);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D61FD-BE7D-485F-8962-0BACAAC6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5D315-A5F6-4FC8-BE6E-5F34512B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EF410-F126-4E41-8113-00B824BB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94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A080-57D8-4954-BEF7-2EDC24A6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generated code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Designer.cs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for the form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6D6F0-FCE5-4AAA-8953-ED9F366488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744538" algn="l"/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this.txtInterestRate.Name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this.txtInterestRate.Size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System.Drawing.Size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(84, 20);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this.txtInterestRate.TabIndex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this.txtInterestRate.TextChanged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System.EventHandler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this.ClearFutureValue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this.txtMonthlyInvestment.Location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System.Drawing.Point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(132, 9);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this.txtMonthlyInvestment.Name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this.txtMonthlyInvestment.Size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System.Drawing.Size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(84, 20);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this.txtMonthlyInvestment.TabIndex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this.txtMonthlyInvestment.TextChanged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System.EventHandler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this.ClearFutureValue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#endregion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System.Windows.Forms.Button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System.Windows.Forms.TextBox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System.Windows.Forms.TextBox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4E9E-AD5A-4A31-9196-D83CFDDF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D6ED5-AE2E-444F-ACC2-4AE0EEA4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FB306-96FA-4768-95E9-62257B72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18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557F65E-D8A5-41CA-9E0D-DF191B86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6002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 6-1	Create a simple calculator</a:t>
            </a:r>
            <a:endParaRPr lang="en-US" dirty="0"/>
          </a:p>
        </p:txBody>
      </p:sp>
      <p:pic>
        <p:nvPicPr>
          <p:cNvPr id="3" name="Content Placeholder 2" descr="Refer to page 10 in the Extra Exercises document">
            <a:extLst>
              <a:ext uri="{FF2B5EF4-FFF2-40B4-BE49-F238E27FC236}">
                <a16:creationId xmlns:a16="http://schemas.microsoft.com/office/drawing/2014/main" id="{71379BDD-B686-43F4-8F1D-509D89A479B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399" y="1118415"/>
            <a:ext cx="3087282" cy="2772701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8F1B6A-8B65-48CA-983E-8A28723B7F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000501"/>
            <a:ext cx="7391400" cy="1447800"/>
          </a:xfrm>
        </p:spPr>
        <p:txBody>
          <a:bodyPr/>
          <a:lstStyle/>
          <a:p>
            <a:pPr marL="34607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 an operation using two operands and an operator.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BAE75-8696-4EAD-B05D-E228A87C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4F77A-2998-49ED-B8A9-9568192B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7538F-1006-4676-8668-2269B891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252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C1DD21-C8C6-4BDF-966B-B0858AB4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1600200" marR="0" indent="-160020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6002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 6-2		Add a method and an event handler to the income tax calculator</a:t>
            </a:r>
            <a:endParaRPr lang="en-US" dirty="0"/>
          </a:p>
        </p:txBody>
      </p:sp>
      <p:pic>
        <p:nvPicPr>
          <p:cNvPr id="10" name="Content Placeholder 9" descr="Refer to page 11 in the Extra Exercises document">
            <a:extLst>
              <a:ext uri="{FF2B5EF4-FFF2-40B4-BE49-F238E27FC236}">
                <a16:creationId xmlns:a16="http://schemas.microsoft.com/office/drawing/2014/main" id="{DBA1DB03-A463-4A0F-9DF4-7BCB10A89C6F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69881"/>
            <a:ext cx="2571882" cy="2311519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A499739-22C4-4675-A7B3-043521CF27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607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 method and another event handler to the income tax calculator of extra exercise 5-3.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4E09D-A15D-4635-906D-2E89765A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DBD76-345E-434F-8D69-B5299576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1FE1E-D77A-4044-A7E5-49AB559B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35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7989-4673-459B-90EF-DBFF85010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syntax for coding a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6EB68-48CC-4F8A-82DA-6E58D01FCB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returnType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parameterList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b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with no parameters and no return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DisableButtons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btnCalculate.Enabled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btnExit.Enabled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C2B8-2482-4189-82D5-3F836160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96962-FE2E-4D8E-8ED4-A13DF5EB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72904-62BE-4283-A943-419A1671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7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09FB-4CFD-480E-BB24-478500625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with one parameter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returns a decimal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2A31F-9945-4E6C-91E6-3E4626A15C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 subtotal)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(subtotal &gt;= 500)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42A2-17F1-41FB-A775-759FDECE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4ED0E-7A75-4EF7-A596-C09636C1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3541A-E014-43FA-8E91-45996461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44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3349-42F5-483D-9007-1F174CCF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with three parameters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returns a decimal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41C81-B95C-4DA1-8B05-FA0FDD15C2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months)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months;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* (1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BAA7D-0B31-4B88-B62E-71D74988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E969E-D421-4EBF-834D-64404D38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3CC4D-6E93-46A1-97C8-F05292E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55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C697-BCF4-4CCB-A315-15B1FCBD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calling a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26653-0E1C-4950-AC33-D06F792C57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argumentList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calls a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has no parameters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this.DisableButtons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passes one argument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this.GetDiscountPercent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(subtotal);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passes three arguments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months);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6B2DC-C55F-4F64-8B7C-14F0BB16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7B08-6F18-4EC0-A209-CB9AD30C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294B5-06A3-4A71-ACDB-6E5B8E79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73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6B439A-FA8E-4E14-813E-D6D3F648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IntelliSense feature for calling a method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E096567-9C4A-491B-8452-5F928C80DA6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315200" cy="364540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A5EE1-3BAD-4A50-9B24-B029D463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A23A2-120F-4D84-B7D9-5998EAF4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ED85A-5907-4A07-ACDE-948F015C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046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6720-608C-4983-9D1F-1F98E21A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an optional parameter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E35BC-9B95-450D-A4BB-87F21A071D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defaultvalue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8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GetFutureValue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two optional parameters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0.05m, int months = 12)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months;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(1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CE42A-01AC-453D-B1CB-1746B8F6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5D174-8BD1-46CA-A142-D7B39110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24E73-3836-4FF3-BB52-49FA201C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45769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107</TotalTime>
  <Words>3511</Words>
  <Application>Microsoft Office PowerPoint</Application>
  <PresentationFormat>On-screen Show (4:3)</PresentationFormat>
  <Paragraphs>540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Arial Narrow</vt:lpstr>
      <vt:lpstr>Courier New</vt:lpstr>
      <vt:lpstr>Times New Roman</vt:lpstr>
      <vt:lpstr>Master slides_with_titles_logo</vt:lpstr>
      <vt:lpstr>Chapter 6</vt:lpstr>
      <vt:lpstr>Objectives (part 1)</vt:lpstr>
      <vt:lpstr>Objectives (part 2)</vt:lpstr>
      <vt:lpstr>The basic syntax for coding a method</vt:lpstr>
      <vt:lpstr>A method with one parameter  that returns a decimal value</vt:lpstr>
      <vt:lpstr>A method with three parameters  that returns a decimal value</vt:lpstr>
      <vt:lpstr>The syntax for calling a method</vt:lpstr>
      <vt:lpstr>The IntelliSense feature for calling a method</vt:lpstr>
      <vt:lpstr>The syntax for an optional parameter</vt:lpstr>
      <vt:lpstr>A statement that passes arguments  for all three parameters to the function</vt:lpstr>
      <vt:lpstr>Two statements that pass the arguments  for two parameters by name</vt:lpstr>
      <vt:lpstr>A method that executes a single statement</vt:lpstr>
      <vt:lpstr>A method that returns the value of an expression</vt:lpstr>
      <vt:lpstr>The btnCalculate_Click() method  with selected statements</vt:lpstr>
      <vt:lpstr>The method call that replaces the selected code</vt:lpstr>
      <vt:lpstr>How to use refactoring to create a new method from existing code</vt:lpstr>
      <vt:lpstr>The basic syntax of the parameters  in a parameter list</vt:lpstr>
      <vt:lpstr>Three statements that work  with the CalculateFutureValue() method</vt:lpstr>
      <vt:lpstr>A CalculateFutureValue() method  that uses the out keyword (C# 6.0 and later)</vt:lpstr>
      <vt:lpstr>Two statements that work  with the CalculateFutureValue() method</vt:lpstr>
      <vt:lpstr>A CalculateFutureValue() method  that uses the in keyword (C# 7.2 and later)</vt:lpstr>
      <vt:lpstr>How to create and work with an unnamed tuple</vt:lpstr>
      <vt:lpstr>How to create a tuple using variable names  (C# 7.1 and later)</vt:lpstr>
      <vt:lpstr>A CalculateFutureValue() method  that returns a tuple</vt:lpstr>
      <vt:lpstr>A statement that calls the CalculateFutureValue() method and deconstructs the tuple</vt:lpstr>
      <vt:lpstr>A statement that calls the CalculateFutureValue() method and assigns the tuple to a variable</vt:lpstr>
      <vt:lpstr>The Events list for a text box control</vt:lpstr>
      <vt:lpstr>The default event handler for a text box</vt:lpstr>
      <vt:lpstr>A custom event handler for a text box</vt:lpstr>
      <vt:lpstr>How to select an existing event handler  for an event</vt:lpstr>
      <vt:lpstr>How to wire an event to an existing event handler</vt:lpstr>
      <vt:lpstr>The code for the methods  for the Future Value application (part 1)</vt:lpstr>
      <vt:lpstr>The code for the methods  for the Future Value application (part 2)</vt:lpstr>
      <vt:lpstr>Some of the generated code  in the Designer.cs file for the form (part 1)</vt:lpstr>
      <vt:lpstr>Some of the generated code  in the Designer.cs file for the form (part 2)</vt:lpstr>
      <vt:lpstr>Extra 6-1 Create a simple calculator</vt:lpstr>
      <vt:lpstr>Extra 6-2  Add a method and an event handler to the income tax calculator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Anne Boehm</cp:lastModifiedBy>
  <cp:revision>19</cp:revision>
  <cp:lastPrinted>2016-01-14T23:03:16Z</cp:lastPrinted>
  <dcterms:created xsi:type="dcterms:W3CDTF">2020-12-07T17:58:36Z</dcterms:created>
  <dcterms:modified xsi:type="dcterms:W3CDTF">2020-12-16T23:57:52Z</dcterms:modified>
</cp:coreProperties>
</file>