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6" autoAdjust="0"/>
    <p:restoredTop sz="86414" autoAdjust="0"/>
  </p:normalViewPr>
  <p:slideViewPr>
    <p:cSldViewPr>
      <p:cViewPr varScale="1">
        <p:scale>
          <a:sx n="95" d="100"/>
          <a:sy n="95" d="100"/>
        </p:scale>
        <p:origin x="12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handle exceptions</a:t>
            </a:r>
            <a:br>
              <a:rPr lang="en-US" dirty="0"/>
            </a:br>
            <a:r>
              <a:rPr lang="en-US" dirty="0"/>
              <a:t>and validate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71CF-C577-4A74-8EA4-BFB921DF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77D30A-961A-4D4F-A983-8D0F9E53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try-catch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accesses the exception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4590B1-5824-4539-B8D6-CB16D4ECD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ExceptionClass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common properties for all exceptions</a:t>
            </a: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B15A6A-B136-4587-898A-D2F0826B17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308565"/>
            <a:ext cx="6934200" cy="1882435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09738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a message that briefly describes the current exception.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StackTrace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a string that lists the methods that were called before the exception occurred.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F4446-69DC-480D-B6DB-232FB343B5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338134"/>
            <a:ext cx="7391400" cy="614866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common method for all exceptions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15450C-8A56-40B5-BF51-A6A22E517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29712"/>
            <a:ext cx="6934200" cy="809088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09738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type of the current exception.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31B6-7324-446F-A34D-4AAC6168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02AE-98FB-433A-8A23-D2D9803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413E-FD49-43F3-996C-EEC629E7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02F1-4AE1-418E-9561-0220AD6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 that accesses the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33A94-DB80-472B-991D-18992907F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catch(Exception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4163-6B08-455B-9E7B-FE7FFBBA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A3F3-22B6-46CD-8370-11AD85E2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2967-381A-4A93-9160-AF662671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5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A9F219-CF84-444F-BE73-2117CAB2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that’s displayed for the exception</a:t>
            </a:r>
            <a:endParaRPr lang="en-US" dirty="0"/>
          </a:p>
        </p:txBody>
      </p:sp>
      <p:pic>
        <p:nvPicPr>
          <p:cNvPr id="9" name="Content Placeholder 8" descr="Refer to page 203 in textbook ">
            <a:extLst>
              <a:ext uri="{FF2B5EF4-FFF2-40B4-BE49-F238E27FC236}">
                <a16:creationId xmlns:a16="http://schemas.microsoft.com/office/drawing/2014/main" id="{3F3D82BD-D949-4D6A-9707-7752017D96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9721"/>
            <a:ext cx="4115157" cy="26702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5BF2-F0EB-4FBC-9144-820A8464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D5B4-C344-417B-B15C-880AC3BC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3569-6DF9-4D2D-9934-EBCCE31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347C-EC3D-4ABC-9A56-E4D695B4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try-catch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catches specific types of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50CF-C09B-4355-B468-17714D1DA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75293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MostSpecificException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NextMostSpecificException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LeastSpecificException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F828-4219-43EC-BE0A-DAE200E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49DF-894C-48A2-89B3-32E9A59B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B0CA-5A8E-4AC8-9A3E-D13A676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1EFE-72BD-40DD-8C58-E7988EC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catches two specific exceptions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26FF-5DB2-42FC-8640-F6C633DF1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years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// a specific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 format exception has occurred. Please check all entries.",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// another specific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"An overflow exception has occurred. Please enter smaller values.",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catch(Exception ex)     // all other exceptions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      // this code runs whether or not an exception occurs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PerformCleanup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CA4D-7092-4B6E-98E9-45942740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52C4-6F97-4ED8-981E-3DD88CAD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4737-5538-41AF-AF42-606F726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8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1397-1304-4EBC-9F0F-03D336E1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throwing a new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9DFB-B2C4-475A-9DE8-3B021F7B5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[message]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throwing an existing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throw an exception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method encounters a situation where it isn’t able to complete its task.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want to generate an exception to test an exception handler.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want to catch the exception, perform some processing, and then throw the exception again.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8713-89EF-40F8-9245-D84C36F2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F604-3A9F-4377-AEC3-72612BD7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16A6-ED41-4AD2-8C75-C5F3F0D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3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AC73-703F-4286-804F-A9D6F1AA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throws an exception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an exceptional condition occurs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7A00-38F3-48E9-A85B-C40030B8B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throw new Exception(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"Monthly Investment must be greater than 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throw new Exception(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"Interest Rate must be greater than 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F0AB-BCD8-45E3-ACEE-2EDD3F1C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B6CD-9BE7-41C3-B5D3-4917481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BD05-38D4-4D54-8E74-CBDDD5CB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1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9836-5625-458F-BD43-4B29DCE7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an exception for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33F9-8EB2-4938-B509-FEFAEBC67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Exception(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"An unknown exception occurred.");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(Exception ex)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65C8-2F7A-4F43-85D6-3EBA2ACE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0E99-0F7B-4E7E-8C51-93A9BA7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AA5F-A466-4C52-B482-F2577C44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0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9CA-4CFC-4DD5-8BCD-E958E5A4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rethrows an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43F1-9E89-4850-8B19-58171FE85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B87D-2E6F-4160-94A7-277B5E94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D9E8-CEC1-4664-A683-E87E8BA5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F6A9-F9EF-4DE7-99A9-31FD5EDF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2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595-C97B-4E5A-95A6-A6613928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throw expression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throw an exception (C# 7.0 or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4DC0-9110-4225-8601-4B02FCF23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string?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code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throw new Exception(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"Code cannot be null.");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EFFB-EE0C-4B80-BCFA-8E451990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A5D7-AB02-4BE8-8220-9D6ED4C9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BAFD-6F37-4DC1-838B-18D5620D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6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855-5ADE-4548-BC77-D4FC7334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7032-499E-4EFA-AC92-60D968751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from the user, write code that catches any exceptions that might occur.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that uses text boxes to accept data and the validation specifications for that data, write code that validates the user entries.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dialog boxes as needed within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an exception is and what it means for an exception to be thrown and handled.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Exception hierarchy and name two of its subclasses.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try-catch statements to catch specific exceptions as well as all exceptions.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F0ED-A714-48CF-9005-D13BDB53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2325-C7F3-4B4B-84F1-8806470B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7253-7EEB-40B5-B9CD-852413BF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0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7A4-0075-4FDB-919E-8E76983C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 handling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17AF-49F8-4215-8150-B148E2EEA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years = Convert.ToInt32(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EAD3-28C4-4F61-8A34-8BDBC498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1BD9-2559-4047-A43B-94B39B50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4082-A173-41FF-B395-06F23A11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159B-6425-45CF-B027-79C5EFD3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 handling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1ED7-7533-4040-B8D5-EBA2A2977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"Invalid numeric format. Please check all entries.",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OverflowException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"Overflow error. Please enter smaller values.",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6F0E-2F17-4472-B8A9-3569DD85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5120-CE7A-4075-9CEE-E6F5B429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EA52-FD5A-47C3-977E-B33F3E92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7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5C9F-F0B6-400B-9A81-C8B1139A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exception handling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BA88E-38E8-4A64-9296-588ECD380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4A44-9DEB-46C7-8459-74DF88F3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C63A-6772-4773-AE7C-96C3ABB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4D31-F917-4E23-B22D-4687D07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2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BF4E-DCC8-4559-9F34-4C8B2D04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that an entry has been made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75693-00BF-4406-A166-BC1A6B94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is a required field.",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an entry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valid decimal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 _)))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a valid decimal value.",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D92B-9F9A-4CB5-B471-141C221D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F0FB-4A72-4BEC-926E-C5E92BDD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BF79-0BB0-4A45-8449-ED2DE82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2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08F-8ECD-46E5-9E2D-8E56571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an entry for a valid range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CF3-B5D9-43DA-A489-04C72218C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greater than 0.",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"Monthly Investment must be less than 1,000.",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5203-8033-48DA-B800-C3E37B8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E4BD-7778-4D33-BD04-9CA2AE7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B27B-C791-4F9B-B0C1-9D03A81B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4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4353-2FCE-4886-A2F2-590D07F6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required field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80BA-F98A-49E6-A4CF-A2610B3DE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IsPresent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(value ==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 " is a required field.\n";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4213-93AD-4552-8005-5079A6B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8210-4191-4327-A032-DD9E5B4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C1D6-B69C-4DB6-8B37-4C136FD5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9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3ABF-F626-4370-8C00-A5968FD0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valid numeric 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36AB-C7EC-4FBE-82F1-6BC98E16BA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_))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 must be a valid decimal value.\n";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5062-9341-4208-AD08-F4AA1D5C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D028-E3AF-4E57-B1B0-4046E441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9704-F3A7-47FA-88E5-48991E6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1F0D-E825-4F7D-AB75-06D828FD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checks for a valid numeric range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3E78-8B75-43DA-B8CF-23DE18E09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name, decimal min, decimal max)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decimal number))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&lt; min || number &gt; max)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+= name + " must be between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min + " and " + max + ".\n";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67C2-4B9F-48A9-9FF1-A0274818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B506-792E-4576-9221-C529038C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7686-C8F9-4E1D-83BF-4FB47E08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6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0C8BBB-D3F7-442E-B20F-71253F07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box that displays three error messages</a:t>
            </a:r>
            <a:endParaRPr lang="en-US" dirty="0"/>
          </a:p>
        </p:txBody>
      </p:sp>
      <p:pic>
        <p:nvPicPr>
          <p:cNvPr id="9" name="Content Placeholder 8" descr="Refer to page 215 in textbook ">
            <a:extLst>
              <a:ext uri="{FF2B5EF4-FFF2-40B4-BE49-F238E27FC236}">
                <a16:creationId xmlns:a16="http://schemas.microsoft.com/office/drawing/2014/main" id="{2E271CFA-44FD-4247-BCBD-59B2FD6708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0648"/>
            <a:ext cx="3475021" cy="18411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487A-25E3-44F1-9053-F2C6382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0A65-BBA9-42EF-91B0-B589CAC1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FD8E-6170-443D-B879-37A02084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80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CF0B-438D-4DD7-BCE7-4B58841C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validates multiple entries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C4BF-10C0-47CC-8312-D95700D1F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success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Monthly Investment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1, 1000);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Yearly Interest Rate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1, 20);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7C5D-0E11-4B27-8312-9A8C45C0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ADFE-71B3-4A9C-AED9-6BE03645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1FB2-E013-4646-883A-D97822DD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1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0A95-8FE9-4459-86F9-B73EED49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FE53-D23E-4F02-910E-DBE824370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properties and methods of an exception object.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throw statements.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types of data validation that you’re most likely to perform on a user entry.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use generic validation methods in a method that validates all of the user entries for a form.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BDE5-7E5B-432A-B96A-6474B29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3737-B83D-4EE0-8D2A-1428530B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426B-8D21-423E-BABA-737D1AD7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0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0FA6-0CEE-4481-9B49-78B2FE7D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validates multiple entries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07B0-4192-4058-9C74-98A86F1FA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Validate the Number of Years text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IsInt32(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1, 40);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success =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success;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1283-D21F-4D4A-B125-DFAE6851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AE59-67AF-450F-A7A3-DC73864C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AB2B-BDD7-499F-9F3D-48E3C588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5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91904D-7CBD-4D48-A700-F096C20E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form with three invalid fields</a:t>
            </a:r>
            <a:endParaRPr lang="en-US" dirty="0"/>
          </a:p>
        </p:txBody>
      </p:sp>
      <p:pic>
        <p:nvPicPr>
          <p:cNvPr id="9" name="Content Placeholder 8" descr="Refer to page 217 in textbook ">
            <a:extLst>
              <a:ext uri="{FF2B5EF4-FFF2-40B4-BE49-F238E27FC236}">
                <a16:creationId xmlns:a16="http://schemas.microsoft.com/office/drawing/2014/main" id="{3985116D-7EB7-4940-9F44-FC8CCE1CF1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2068" y="1133976"/>
            <a:ext cx="3279932" cy="2487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31AB-8BD5-4A81-AA5E-3831F29F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FA72-8595-40B7-ACB3-FB7C2FB5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36AC-CC5A-4D7E-8271-5494A6A5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8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3DF843-8EA0-49B0-BC0E-24FAD082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that displays the errors</a:t>
            </a:r>
            <a:endParaRPr lang="en-US" dirty="0"/>
          </a:p>
        </p:txBody>
      </p:sp>
      <p:pic>
        <p:nvPicPr>
          <p:cNvPr id="11" name="Content Placeholder 10" descr="Refer to page 217 in textbook ">
            <a:extLst>
              <a:ext uri="{FF2B5EF4-FFF2-40B4-BE49-F238E27FC236}">
                <a16:creationId xmlns:a16="http://schemas.microsoft.com/office/drawing/2014/main" id="{39749131-B22F-4D4C-ACD6-EE49BF9F96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9086"/>
            <a:ext cx="3432345" cy="18106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3A092C-F206-48B7-B434-367264A89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9718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an unanticipated exception</a:t>
            </a:r>
          </a:p>
          <a:p>
            <a:endParaRPr lang="en-US" dirty="0"/>
          </a:p>
        </p:txBody>
      </p:sp>
      <p:pic>
        <p:nvPicPr>
          <p:cNvPr id="12" name="Content Placeholder 11" descr="Refer to page 217 in textbook ">
            <a:extLst>
              <a:ext uri="{FF2B5EF4-FFF2-40B4-BE49-F238E27FC236}">
                <a16:creationId xmlns:a16="http://schemas.microsoft.com/office/drawing/2014/main" id="{6141EF1D-2BE3-4074-B920-9EF0129AC5B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1531" y="3501045"/>
            <a:ext cx="4779721" cy="24425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BCDB-1A41-40B1-AF5B-0CD1C64D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E843-B3EC-49DE-B75E-15AFE32E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1BB-6724-4725-BA1B-314D08C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3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1E8B-6F49-4332-BB2C-CA197AEC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D4022-D10E-4F3A-B66E-973ABB5CC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btnCalculate_Click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years = Convert.ToInt32(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months = years * 12;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months);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txtFutureValue.Text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txtMonthlyInvestment.Focus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catch(Exception ex)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"\n\n" +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ex.GetType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"Exception");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0A4BE-DFAE-4842-B8B3-3F81819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1AF3-4F77-4911-8D8C-F78A83E0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3831-52D5-4A85-A616-04978A19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51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ADD8-526F-4D4A-B427-01DAD387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A01C-758F-40EB-9172-D578C4B25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bool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success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txtMonthlyInvestment.Tag.ToString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1, 1000);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txtInterestRate.Tag.ToString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1, 20);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IsInt32(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txtYears.Tag.ToString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1, 40);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success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success;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485E-EBD6-48C2-96CF-EFFBA91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BBF3-FA67-42CE-9FDB-0C8B4B47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19BA-85C0-4113-98B8-99C97593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05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C2CF-7534-436B-8D52-C433434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3D528-1873-4434-81EE-B8FF41E55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_))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 " must be a valid decimal value.\n";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IsInt32(string value, string name)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(!Int32.TryParse(value, out _))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name + " must be a valid integer value.\n";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C92A-B7D1-4472-99DB-3726EC5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5777-8FCC-4ABC-AC7A-BC19D439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D39F-A96F-45C2-9874-2EA894F1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47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14D8-C470-4ADF-B91B-C7900AB7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Future Value application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29AF-8032-4C7F-AA0E-85FACCBAC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name, decimal min,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decimal number))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&lt; min || number &gt; max)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+= name + " must be between " + min + " and " + max + ".\n";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0m;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months; i++)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* (1 +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2226-821F-45CE-9FBE-58F50C57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FAC6-667E-47A0-B433-84E4A17A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C31C-1C67-4751-B393-38C73078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90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821532-1CDA-4531-9311-FC83B1B1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Extra 7-1	Add exception handling to the simple 		calculator</a:t>
            </a:r>
            <a:endParaRPr lang="en-US" dirty="0"/>
          </a:p>
        </p:txBody>
      </p:sp>
      <p:pic>
        <p:nvPicPr>
          <p:cNvPr id="11" name="Content Placeholder 10" descr="Refer to page 12 in Extra Exercises download">
            <a:extLst>
              <a:ext uri="{FF2B5EF4-FFF2-40B4-BE49-F238E27FC236}">
                <a16:creationId xmlns:a16="http://schemas.microsoft.com/office/drawing/2014/main" id="{C416B648-5FF4-43F3-91F3-C7F6C9456F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5400"/>
            <a:ext cx="2791990" cy="2514600"/>
          </a:xfrm>
          <a:prstGeom prst="rect">
            <a:avLst/>
          </a:prstGeom>
        </p:spPr>
      </p:pic>
      <p:pic>
        <p:nvPicPr>
          <p:cNvPr id="12" name="Content Placeholder 11" descr="Refer to page 12 in Extra Exercises download">
            <a:extLst>
              <a:ext uri="{FF2B5EF4-FFF2-40B4-BE49-F238E27FC236}">
                <a16:creationId xmlns:a16="http://schemas.microsoft.com/office/drawing/2014/main" id="{CBAF89FA-26AC-4E47-9B83-54B2F44A8F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657600" y="2999096"/>
            <a:ext cx="3974937" cy="157290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8C3F29-77F6-407B-9261-267FBE6F9C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648200"/>
            <a:ext cx="7391400" cy="457200"/>
          </a:xfrm>
        </p:spPr>
        <p:txBody>
          <a:bodyPr/>
          <a:lstStyle/>
          <a:p>
            <a:pPr marL="347345" marR="0">
              <a:spcBef>
                <a:spcPts val="18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exception handling to the Simple Calculator form.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2F74-5EAD-45E1-AA21-025DD8D9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E005-4613-49A0-8C87-9125AD2B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93FE-B001-4C2F-842B-0393565C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51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D1AAFA-3F09-4316-9093-BF91842A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Extra 7-2	Add data validation to the simple 			calculator</a:t>
            </a:r>
            <a:endParaRPr lang="en-US" dirty="0"/>
          </a:p>
        </p:txBody>
      </p:sp>
      <p:pic>
        <p:nvPicPr>
          <p:cNvPr id="11" name="Content Placeholder 10" descr="Refer to page 13 in Extra Exercises document">
            <a:extLst>
              <a:ext uri="{FF2B5EF4-FFF2-40B4-BE49-F238E27FC236}">
                <a16:creationId xmlns:a16="http://schemas.microsoft.com/office/drawing/2014/main" id="{AC110557-5FC4-4912-A912-5411E20078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8343" y="1295400"/>
            <a:ext cx="3304903" cy="2971800"/>
          </a:xfrm>
          <a:prstGeom prst="rect">
            <a:avLst/>
          </a:prstGeom>
        </p:spPr>
      </p:pic>
      <p:pic>
        <p:nvPicPr>
          <p:cNvPr id="12" name="Content Placeholder 11" descr="Refer to page 13 in Extra Exercises document">
            <a:extLst>
              <a:ext uri="{FF2B5EF4-FFF2-40B4-BE49-F238E27FC236}">
                <a16:creationId xmlns:a16="http://schemas.microsoft.com/office/drawing/2014/main" id="{75CFE316-E53B-49FA-9C43-5E3936786F9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14800" y="3213721"/>
            <a:ext cx="1905000" cy="189167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09DEE6-4CF7-4378-9220-C2242496B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1816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data validation to the Simple Calculator form.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9F25-D3ED-4A74-9DAB-047861FB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05D8-044F-4FC2-AE22-80CC0B1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2809-2525-44F6-83B7-47C6461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5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25CD9-38D9-4024-ABEB-41A27DC5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an unhandled exception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4020-8430-4B8B-ACD9-AB0D8C7E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06DD-CB47-44D8-B627-B287007B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457E-3875-4E16-BDA1-1AD552AA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Refer to page 197 in textbook ">
            <a:extLst>
              <a:ext uri="{FF2B5EF4-FFF2-40B4-BE49-F238E27FC236}">
                <a16:creationId xmlns:a16="http://schemas.microsoft.com/office/drawing/2014/main" id="{1D4CCC01-D2A5-401F-BF72-CE8321B67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476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5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763A2B-34CE-44FD-AD22-53469EF8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hierarchy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five common exceptions</a:t>
            </a:r>
            <a:endParaRPr lang="en-US" dirty="0"/>
          </a:p>
        </p:txBody>
      </p:sp>
      <p:pic>
        <p:nvPicPr>
          <p:cNvPr id="9" name="Content Placeholder 8" descr="Refer to page 197 in textbook ">
            <a:extLst>
              <a:ext uri="{FF2B5EF4-FFF2-40B4-BE49-F238E27FC236}">
                <a16:creationId xmlns:a16="http://schemas.microsoft.com/office/drawing/2014/main" id="{0CB3365D-EEE8-4271-A6F3-B09B3E77DA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2550" y="1295400"/>
            <a:ext cx="6498899" cy="27800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A0F8-D11B-4F7D-99FF-4535827F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F6C6-AB87-4725-BBFE-160518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5506-E84D-4CD1-A0E7-5728E933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6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C3531C-EF0E-4F4D-AEE3-1CC097F0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that might throw exceptions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2C257-E7C5-4107-9FEB-8FC16ACCAA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743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09738" algn="l"/>
                <a:tab pos="1714500" algn="l"/>
                <a:tab pos="41148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	Method	Exception</a:t>
            </a:r>
          </a:p>
          <a:p>
            <a:pPr marL="3771900" marR="0" indent="-3771900" defTabSz="825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7145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Convert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ToDecimal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OverflowException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150" marR="0" indent="-4121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7145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Convert	ToInt32(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OverflowException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150" marR="0" indent="-41211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17145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	Parse(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OverflowException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21150" marR="0" indent="-412115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1709738" algn="l"/>
                <a:tab pos="17145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DateTime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Parse(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FormatException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31CE-1A03-49DB-B4B8-74899553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EFB8-73BC-4C66-8B5F-AC47418F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DC72-DFC8-42DA-A72A-EC52364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8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95625D-5121-4591-A376-75FA2D67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to display a dialog box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OK button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3F38C-70D6-47C6-AC60-B3D9D56F8E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1756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dialog box with an OK button</a:t>
            </a:r>
          </a:p>
          <a:p>
            <a:endParaRPr lang="en-US" sz="1400" dirty="0"/>
          </a:p>
        </p:txBody>
      </p:sp>
      <p:pic>
        <p:nvPicPr>
          <p:cNvPr id="11" name="Content Placeholder 10" descr="Refer to page 199 in textbook ">
            <a:extLst>
              <a:ext uri="{FF2B5EF4-FFF2-40B4-BE49-F238E27FC236}">
                <a16:creationId xmlns:a16="http://schemas.microsoft.com/office/drawing/2014/main" id="{1C22D35A-DF0B-4251-B718-18F1AE00BC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171305"/>
            <a:ext cx="3584759" cy="159119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789671-B182-4F30-B20D-871E47825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843202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that displays this dialog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"Please enter a valid number for the Subtotal field.",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"Entry Error");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EFC2-8F98-4B70-BD19-293BD71E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7052-7217-4B4D-A2C7-26B40E0B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A2D4-A5E6-4985-860E-174E39DD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B76-B354-4184-B6D6-755106A3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simple try-catch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E298-DDC6-4EB5-BFBA-2A4E93848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{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try-catch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subtotal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txtSubtotal.Text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"Please enter a valid number for the Subtotal field.",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FE47-57DF-4568-8BB2-149194B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6175-88ED-418D-B7F7-DE5F4F00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355A-F96C-4718-A95D-B1AD35BF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8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465C87-55BF-4556-8B5D-8EA0122A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dialog box that’s displayed </a:t>
            </a:r>
            <a:br>
              <a:rPr lang="en-US" sz="2400" dirty="0">
                <a:effectLst/>
                <a:ea typeface="Times New Roman" panose="02020603050405020304" pitchFamily="18" charset="0"/>
              </a:rPr>
            </a:br>
            <a:r>
              <a:rPr lang="en-US" sz="2400" dirty="0">
                <a:effectLst/>
                <a:ea typeface="Times New Roman" panose="02020603050405020304" pitchFamily="18" charset="0"/>
              </a:rPr>
              <a:t>for an </a:t>
            </a:r>
            <a:r>
              <a:rPr lang="en-US" dirty="0">
                <a:ea typeface="Times New Roman" panose="02020603050405020304" pitchFamily="18" charset="0"/>
              </a:rPr>
              <a:t>invalid subtotal</a:t>
            </a:r>
            <a:endParaRPr lang="en-US" dirty="0"/>
          </a:p>
        </p:txBody>
      </p:sp>
      <p:pic>
        <p:nvPicPr>
          <p:cNvPr id="11" name="Content Placeholder 10" descr="Refer to page 201 in textbook ">
            <a:extLst>
              <a:ext uri="{FF2B5EF4-FFF2-40B4-BE49-F238E27FC236}">
                <a16:creationId xmlns:a16="http://schemas.microsoft.com/office/drawing/2014/main" id="{5DC39776-06DC-4D59-8160-DE8CB5B44E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71389"/>
            <a:ext cx="2932430" cy="2438611"/>
          </a:xfrm>
          <a:prstGeom prst="rect">
            <a:avLst/>
          </a:prstGeom>
        </p:spPr>
      </p:pic>
      <p:pic>
        <p:nvPicPr>
          <p:cNvPr id="12" name="Content Placeholder 11" descr="Refer to page 201 in textbook ">
            <a:extLst>
              <a:ext uri="{FF2B5EF4-FFF2-40B4-BE49-F238E27FC236}">
                <a16:creationId xmlns:a16="http://schemas.microsoft.com/office/drawing/2014/main" id="{7BD2BC03-3848-480D-847A-E0D1CF7EEA9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956261" y="3276600"/>
            <a:ext cx="3444539" cy="15241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76A-1449-4914-9C5F-18437131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4000-1208-40BD-8AE2-E24D2FDB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FB41-0008-4A1F-AA94-D4DEBEBB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576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61</TotalTime>
  <Words>3427</Words>
  <Application>Microsoft Office PowerPoint</Application>
  <PresentationFormat>On-screen Show (4:3)</PresentationFormat>
  <Paragraphs>573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7</vt:lpstr>
      <vt:lpstr>Objectives (part 1)</vt:lpstr>
      <vt:lpstr>Objectives (part 2)</vt:lpstr>
      <vt:lpstr>The dialog box for an unhandled exception</vt:lpstr>
      <vt:lpstr>The Exception hierarchy  for five common exceptions</vt:lpstr>
      <vt:lpstr>Methods that might throw exceptions</vt:lpstr>
      <vt:lpstr>The syntax to display a dialog box  with an OK button</vt:lpstr>
      <vt:lpstr>The syntax for a simple try-catch statement</vt:lpstr>
      <vt:lpstr>The dialog box that’s displayed  for an invalid subtotal</vt:lpstr>
      <vt:lpstr>The syntax for a try-catch statement  that accesses the exception</vt:lpstr>
      <vt:lpstr>A try-catch statement that accesses the exception</vt:lpstr>
      <vt:lpstr>The dialog box that’s displayed for the exception</vt:lpstr>
      <vt:lpstr>The syntax for a try-catch statement  that catches specific types of exceptions</vt:lpstr>
      <vt:lpstr>A statement that catches two specific exceptions</vt:lpstr>
      <vt:lpstr>The syntax for throwing a new exception</vt:lpstr>
      <vt:lpstr>A method that throws an exception  when an exceptional condition occurs</vt:lpstr>
      <vt:lpstr>Code that throws an exception for testing</vt:lpstr>
      <vt:lpstr>Code that rethrows an exception</vt:lpstr>
      <vt:lpstr>Code that uses a throw expression  to throw an exception (C# 7.0 or later)</vt:lpstr>
      <vt:lpstr>The code for the Future Value application  with exception handling (part 1)</vt:lpstr>
      <vt:lpstr>The code for the Future Value application  with exception handling (part 2)</vt:lpstr>
      <vt:lpstr>The code for the Future Value application  with exception handling (part 3)</vt:lpstr>
      <vt:lpstr>Code that checks that an entry has been made</vt:lpstr>
      <vt:lpstr>Code that checks an entry for a valid range</vt:lpstr>
      <vt:lpstr>A method that checks for a required field</vt:lpstr>
      <vt:lpstr>A method that checks for a valid numeric format</vt:lpstr>
      <vt:lpstr>A method that checks for a valid numeric range</vt:lpstr>
      <vt:lpstr>A dialog box that displays three error messages</vt:lpstr>
      <vt:lpstr>Code that validates multiple entries (part 1)</vt:lpstr>
      <vt:lpstr>Code that validates multiple entries (part 2)</vt:lpstr>
      <vt:lpstr>The Future Value form with three invalid fields</vt:lpstr>
      <vt:lpstr>The dialog box that displays the errors</vt:lpstr>
      <vt:lpstr>The code for the Future Value application (part 1)</vt:lpstr>
      <vt:lpstr>The code for the Future Value application (part 2)</vt:lpstr>
      <vt:lpstr>The code for the Future Value application (part 3)</vt:lpstr>
      <vt:lpstr>The code for the Future Value application (part 4)</vt:lpstr>
      <vt:lpstr>Extra 7-1 Add exception handling to the simple   calculator</vt:lpstr>
      <vt:lpstr>Extra 7-2 Add data validation to the simple    calculator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16</cp:revision>
  <cp:lastPrinted>2016-01-14T23:03:16Z</cp:lastPrinted>
  <dcterms:created xsi:type="dcterms:W3CDTF">2020-12-08T18:44:07Z</dcterms:created>
  <dcterms:modified xsi:type="dcterms:W3CDTF">2020-12-18T17:12:58Z</dcterms:modified>
</cp:coreProperties>
</file>