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28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6" r:id="rId71"/>
    <p:sldId id="327" r:id="rId72"/>
    <p:sldId id="324" r:id="rId73"/>
    <p:sldId id="325" r:id="rId7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8" autoAdjust="0"/>
    <p:restoredTop sz="86414" autoAdjust="0"/>
  </p:normalViewPr>
  <p:slideViewPr>
    <p:cSldViewPr>
      <p:cViewPr varScale="1">
        <p:scale>
          <a:sx n="95" d="100"/>
          <a:sy n="95" d="100"/>
        </p:scale>
        <p:origin x="14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28800" y="2209800"/>
            <a:ext cx="5486400" cy="2971800"/>
          </a:xfrm>
        </p:spPr>
        <p:txBody>
          <a:bodyPr/>
          <a:lstStyle/>
          <a:p>
            <a:r>
              <a:rPr lang="en-US" dirty="0"/>
              <a:t>How to use arrays and collections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6636-8A54-47BE-9592-3191860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8AF697-F70E-4736-A268-AA1EB55B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numbers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6A0B99-79B2-467A-B242-8D96CB5FAB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numbers[i] + " 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"Numbers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29 in textbook">
            <a:extLst>
              <a:ext uri="{FF2B5EF4-FFF2-40B4-BE49-F238E27FC236}">
                <a16:creationId xmlns:a16="http://schemas.microsoft.com/office/drawing/2014/main" id="{D8350E58-D627-4E35-8D97-F0A58DC473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286000"/>
            <a:ext cx="1865538" cy="18472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8381-53E7-4929-8991-4443131B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7E08-7063-4B43-B7AC-39AE648E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40A1-1652-4A00-9311-E4F94168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endParaRPr lang="en-US" sz="900" dirty="0">
              <a:latin typeface="Arial Narrow" panose="020B0606020202030204" pitchFamily="34" charset="0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7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9F25-9C02-43B0-AB21-1C2B832E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 loop to compute the average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totals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3C36-E220-4EEF-9820-30592B9CD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totals[i];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average = sum/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CEAA-4876-470C-B7B3-35EB3FE0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B4BB-18EE-4ED2-95D6-AB075D0A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0F43-2F7B-4EC3-B254-9D66FB3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4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702D5F-3C41-40EF-9600-CDB226B1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 statement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the totals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FF2050-8855-4E62-B816-0D927EC361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000" y="1215158"/>
            <a:ext cx="7391400" cy="2213842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totals[i]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totals are:\n"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"Sum: " + sum + "\n" +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"Average: " + average, "Totals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29 in textbook">
            <a:extLst>
              <a:ext uri="{FF2B5EF4-FFF2-40B4-BE49-F238E27FC236}">
                <a16:creationId xmlns:a16="http://schemas.microsoft.com/office/drawing/2014/main" id="{68E9972D-38F4-42ED-899E-D52E67DE28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8400" y="3124200"/>
            <a:ext cx="1293412" cy="2438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5792-D4CE-4893-981F-61167696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(7th Edition)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6087-1974-4CF8-89DE-EF41624F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1711-7717-4A78-B70F-FE29CF55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9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38D19A-9D70-4EFE-AF4A-219C25A8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foreach loop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26DBF8-E354-462B-A412-020AC5DE07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elementName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numbers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(int number in numbers)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"Numbers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1 in textbook">
            <a:extLst>
              <a:ext uri="{FF2B5EF4-FFF2-40B4-BE49-F238E27FC236}">
                <a16:creationId xmlns:a16="http://schemas.microsoft.com/office/drawing/2014/main" id="{A78FEBBF-6A5D-4206-806F-120915140B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67200"/>
            <a:ext cx="1773358" cy="17558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314F-4FE7-48CA-B95C-02CE08A8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0A26-50E9-404E-8EBE-6768A914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5048-0CDF-451F-BD80-E3700BF6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1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F6E1-2560-42E7-928A-ACF66AF2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computes the average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totals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DD53-52A6-4E94-8F4D-E1D020DDE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 0.0m;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total in totals)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total;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average = sum/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8331-D98B-4FD6-AE11-51FF0511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98D5-23EA-4AAD-A2F6-BBFE2F21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0C8E-815D-4294-8524-A9A81E24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9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FD999F-67B8-4371-9D16-8BF31452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foreach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the totals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F85E23-5DFC-4450-A890-43364EF0D9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567" y="1215158"/>
            <a:ext cx="7391400" cy="2213842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total in totals)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total + "\n";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totals are:\n"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"Sum: " + sum + "\n"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"Average: " + average,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"Totals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1 in textbook">
            <a:extLst>
              <a:ext uri="{FF2B5EF4-FFF2-40B4-BE49-F238E27FC236}">
                <a16:creationId xmlns:a16="http://schemas.microsoft.com/office/drawing/2014/main" id="{6C5BF355-833E-4FD3-B517-B82C800544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6967" y="3352800"/>
            <a:ext cx="1292457" cy="2438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1F9D-C5AB-4AF2-8656-99A2FFDE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77F6A-186E-4CCC-A47F-2C690F3F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9F99-FCB3-42E7-9D6F-296B68A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5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EA26-E369-4A9F-B85D-CA648A9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rectangular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75BE-9523-40CD-90CF-0E257F3C6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3x2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int[,] numbers = new int[3,2];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E2F9-1AD6-41D1-91EB-6BDA89BB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AC3C-2D0F-4E39-9BB4-8CB309EE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3D99-1F77-4BC5-A682-CC7AE068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18DD-86EF-4C77-8EAB-A5282665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referring to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rectangular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F33A-7F24-4A19-B134-E331B2D9E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 values for the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4x4 rectangular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0,0    0,1    0,2    0,3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1,0    1,1    1,2    1,3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2,0    2,1    2,2    2,3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3,0    3,1    3,2    3,3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values to the numbers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numbers[0,0]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numbers[0,1] =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numbers[1,0] =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numbers[1,1] = 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numbers[2,0] = 5;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numbers[2,1] = 6;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840F-AB71-4F78-8186-1D682AE8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FC52-E227-4CB6-BCCE-6A7073C1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9693-62B5-4422-B425-4DCDA54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7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40AC-19B4-4489-8970-7F25CB02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3x2 array and assigns values with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F954-704C-4F97-A406-A26469007A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int[,] numbers = { {1,2}, {3,4}, {5,6} 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assigns values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3x2 array of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string[,] products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{{"C#",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{"JAVA",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Programming"},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{"ASPMVC",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ASP.NET MVC"}};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the array of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products = new[,]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{{"C#",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{"JAVA",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{"ASPMVC",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ASP.NET MVC"}};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552E-691D-4442-AE58-95C3AA3D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2E5C-0762-487B-A0E0-D7CDBD62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349A-482F-4D82-8AD8-4BC4D175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1EAD-E77A-4DE0-9CF2-F41D4BE0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45396-1201-4987-84E4-F429C6EB9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dimensionIndex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works with the numbers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numberOfRows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numberOfColumns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sumOfFirstRow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numbers[0,0] + numbers[0,1];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GetLength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to get the number of rows or columns in a rectangular array. To get the number of rows, specify 0 for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dimensionIndex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argument. To get the number of columns, specify 1 for this argument.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D0EFD-C2D9-49CF-98C7-AB626633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8186-828F-4514-8E49-90799F00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A9E2-BC75-4B08-AAAF-175A3C02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5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15CC-318A-4AEB-B95A-FA14E871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472F-F380-49A4-B073-30D864551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application that requires the use of a one-dimensional, rectangular, or jagged array, write the code that works with the array.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2286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application that requires the use of one of the collection classes presented in this chapter, write the code that works with the collection.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for loop and a foreach loop.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Array class can be used with an array.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null-conditional operator works and when you would use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72E0-38D2-40C0-B588-771D6A95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520F-671C-4222-84BE-81DCE8CA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6C86-05CD-42BD-BDB1-21D643C9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ADBE85-055C-4F73-84E7-ABFAB222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rectangular numbers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08ACBA-EEDA-4792-8F2E-967047051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"Numbers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5 in textbook">
            <a:extLst>
              <a:ext uri="{FF2B5EF4-FFF2-40B4-BE49-F238E27FC236}">
                <a16:creationId xmlns:a16="http://schemas.microsoft.com/office/drawing/2014/main" id="{320E23AF-6939-4AE1-A6A0-D979661958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29000"/>
            <a:ext cx="1731414" cy="22679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2592-5332-46AF-A82B-946B12FD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868C-1DCE-45BC-9669-DDC218BE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7D81-5F88-495D-A9E1-BB7C6CC9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6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1EE4D1-5740-46BA-A2B6-867419C4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products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70553E-F43C-44BF-8232-48D3D8D072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products[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"\t\t";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"Products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5 in textbook">
            <a:extLst>
              <a:ext uri="{FF2B5EF4-FFF2-40B4-BE49-F238E27FC236}">
                <a16:creationId xmlns:a16="http://schemas.microsoft.com/office/drawing/2014/main" id="{60EEC485-B5FB-4AB0-BAC2-877EA4D2A00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29000"/>
            <a:ext cx="3968840" cy="18960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A4B9-3EFF-4B2A-AC33-1ABB4CF1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9065E-B4B4-4463-97C1-53254667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5D2D-54FF-40C0-A1B7-F530CD8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19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071E-1AAC-436D-ACBE-E09D42E6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jagged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CB47-12E3-45CF-9E7F-F587A7722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[][]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jagged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three rows of different lengths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int[][] numbers = new int[3][];   // the number of rows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numbers[0] = new int[3];          // the number of columns for row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numbers[1] = new int[4];          // the number of columns for row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numbers[2] = new int[2];          // the number of columns for row 3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22AA-913D-4D80-A141-44BB426A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594CD-8460-4AB0-A60A-A1A15A8F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73DC-34BF-43BD-8745-65EC0615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6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E1C0-EBA8-4493-8265-161A9C1E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referring to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jagged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BA48-92FE-489C-B961-FBEB876B6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values to the numbers array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numbers[0][0] = 1;  numbers[1][0] = 4;  numbers[2][0] = 8;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numbers[0][1] = 2;  numbers[1][1] = 5;  numbers[2][1] = 9;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numbers[0][2] = 3;  numbers[1][2] = 6;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numbers[1][3] = 7;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the numbers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int[][] numbers = { new int [] {1, 2, 3},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new int [] {4, 5, 6, 7},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new int [] {8, 9} 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E4CE-05C0-4AB2-A091-B75EAEA1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EA88-E5DB-44E3-BA91-EBFB462C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0E1-C5B1-4F1E-8E10-434B9859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4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4A92-3E72-45E5-B628-C2F0CA1C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jagged array of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F1141-C41A-4B7E-9437-FCD94A907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string[][] titles =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new string [3] {"War and Peace", "Wuthering Heights", "1984"},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new string [4] {"Casablanca", "Wizard of Oz", "Star Wars", "Birdy"},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new string [2] {"Blue Suede Shoes", "Yellow Submarine"} 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a jagged array of strings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titles = new[]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{(new[] {"War and Peace", "Wuthering Heights", "1984"}),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(new[] {"Casablanca", "Wizard of Oz", "Star Wars", "Birdy"}),</a:t>
            </a:r>
            <a:b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(new[] {"Blue Suede Shoes", "Yellow Submarine"})};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345E-9950-4F76-B227-BA6BA149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76EE-F6A8-46E6-94F4-C7883D26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A3E0-DF0C-46FC-B81B-3E582D06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7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1E839-E321-46E2-BDCC-D4A4DEFD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</a:t>
            </a:r>
            <a:r>
              <a:rPr lang="en-US" sz="2400" b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jagged numbers 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B170D3-11FE-41C9-957C-EB5EBC70F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numbers[i].Length;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numbers[i][j] +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"Jagged Numbers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9 in textbook">
            <a:extLst>
              <a:ext uri="{FF2B5EF4-FFF2-40B4-BE49-F238E27FC236}">
                <a16:creationId xmlns:a16="http://schemas.microsoft.com/office/drawing/2014/main" id="{9C22804C-E6C5-488E-B029-8E28F9BC21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200400"/>
            <a:ext cx="1835055" cy="18167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68BA-180C-45CC-8380-F3B5F45D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05D-B3C1-4E8A-BA3A-82C7FF43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A10C-FBCC-48B7-A6C7-5F8DD3F1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6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FE5739-A7B6-4817-8280-E6082BB0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titles array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4ADA82-2B0D-4CD1-B480-25AF888675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titles.GetLength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j = 0; j &lt; titles[i].Length;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titles[i][j] + "|";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"Jagged Titles Test");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39 in textbook">
            <a:extLst>
              <a:ext uri="{FF2B5EF4-FFF2-40B4-BE49-F238E27FC236}">
                <a16:creationId xmlns:a16="http://schemas.microsoft.com/office/drawing/2014/main" id="{569FC3EE-07AE-400A-976C-9B6BB44C8F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2109" y="3392156"/>
            <a:ext cx="3194581" cy="19813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6605-22B8-4460-9DF4-B6773D99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29018-3155-4570-907E-CEC68CF2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EAD4-A91D-4124-B488-05564FEA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3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629D03-4E23-4A01-AB97-9AA4C6B2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and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Array class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4464C7-4C94-4983-9901-E1B35A7603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7086600" cy="3124200"/>
          </a:xfrm>
          <a:ln w="12700"/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040C-AC28-42FF-A717-0CD72B4F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6071-BDE2-4003-9EDB-CB60D49A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E946-F6B4-41DF-A55D-72ACE5FF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1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3B1E-6067-40F2-8AA2-CC36AA7E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property of the Array class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20F3-FD27-4D98-8F72-72A0567F82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132166"/>
            <a:ext cx="6934200" cy="1230034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30845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3084513" marR="0" indent="-3084513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the number of elements in all of the dimensions of an array.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7610F-BADA-432C-BFED-37BC5576DF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680633"/>
            <a:ext cx="7391400" cy="1496734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instance methods of the Array class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9CC1A2-8D71-4B29-933F-EE45744912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207818"/>
            <a:ext cx="6934200" cy="1994073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084513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Instance method	Description</a:t>
            </a:r>
          </a:p>
          <a:p>
            <a:pPr marL="3084513" marR="0" indent="-308451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GetLength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dimension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the number of elements in the specified dimension of an array.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84513" marR="0" indent="-3084513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GetUpperBound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dimension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the index of the last element in the specified dimension of an array.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C4B61-F6EB-483B-BC81-6205E21B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126D9-5E32-4581-B9C5-A2E1551A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FE55C-D637-4FD0-B817-60B0B47D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8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0152A0-A1E3-45E6-8580-5A52F825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static methods of the Array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3F1C0B-6879-4D44-925C-F9B4CECFFC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162800" cy="4191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771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method		Description</a:t>
            </a: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Copy(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array1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array2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Copies some or all of the values in one array to another array.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BinarySearch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Searches a one-dimensional array that’s in ascending order for an element with a specified value and returns the index for that element.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Sort(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Sorts the elements in a one-dimensional array into ascending order.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24A7-DB64-43BE-AB06-0D42380C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DA85-C509-4CC6-8A8F-3A809424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BCA9F-283A-4CF9-B02A-6A5232A1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5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7FB8-F322-45D7-A524-5984750D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94CB4-F62E-4492-A5E6-62649F67E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an untyped and a typed collection class.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these collection classes: list, sorted list, queue, stack, and array list.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3DB5-B401-4E05-90DC-FC3BCEC6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83BE-2842-400C-82D5-0D9E6532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1F99-D008-4342-B22E-58BBE128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15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36E7-8822-40CA-8874-B8B5B4CD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GetUpperBound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615C-8761-4EC3-A28A-9DFEB5854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numbers = new int[4] {1, 2, 3, 4};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length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            // length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numbers.GetUpperBound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(0);     //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D055-F3D2-4B1C-9721-7B288738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C42C-915E-4325-81B7-3FF50488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5358C-4350-41B2-BFAD-4C1D09DA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489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2059ED-E5B4-494A-835D-B23DBB98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Sort()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4FFF6A-9FF6-4400-9AB0-CF4172DF34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{"Boehm", "Taylor", "Murach"};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message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"Sorted Last Names");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41 in textbook">
            <a:extLst>
              <a:ext uri="{FF2B5EF4-FFF2-40B4-BE49-F238E27FC236}">
                <a16:creationId xmlns:a16="http://schemas.microsoft.com/office/drawing/2014/main" id="{2F7EBA7F-977B-48BA-A6D7-BCCA184CFF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743200"/>
            <a:ext cx="1938696" cy="21154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0948-5BB9-4F14-A861-73D8390C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B934-0B4E-46AA-B19D-A51558C5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D5C6-44A2-4E4C-9F5F-58D49CB3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64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755D-C72A-4485-9179-D91C19C6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BinarySearch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47B8D-63A7-4216-88D3-08BD12373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employees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{3275.68m, 4298.55m, 5289.57m, 1933.98m};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Array.BinarySearch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(employees,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4298.55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A2F3-9220-4F41-BC25-C15043E8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1091-1768-4188-9F78-EAA7E791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823D-81BA-4A4A-BDFD-0DCFEDF6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5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97A7-4760-432F-BE74-06651F79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reference to another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329DA-B259-4645-8944-17CCFFA8C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inches1 = new double[3] {1,2,3};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inches2 = inches1;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inches2[2] = 4;    // changes the third element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reuses an array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inches1 = new double[20];  // make a new array with 20 elements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E38B-5177-4C25-BB90-7D9FD310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CD44-99B6-41C3-BFB3-243F5B1E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681E-434A-4DC6-83D6-A31AE414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35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0978-7E1A-478D-81D2-B2BBBE21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copying elements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087F-43BF-4148-93B5-9CDA61B590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all the elements of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inches = new double[3] {1,2,3};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centimeters = new double[3];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(inches, centimeters,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inches.Length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centimeters.Length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centimeters[i] *= 2.54;   // set the new values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D640-4159-4B9F-B56E-5A3EA8B4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3D0E-3419-494F-BD9C-FED42102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CD95-EF17-4250-85B2-19519B03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03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DC83-3A1A-4B31-B40E-73453376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copy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one array to another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406E1-EB4E-4D1D-AB52-A0BDB1B3C8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copies some of the elements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{"Martinez", "Murach", "Boehm"};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lastTwoNames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string[2];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Array.Copy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(names, 1,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lastTwoNames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0, 2);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1555-63E5-4D24-BE6F-B8EDAD06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F783-957B-47E5-923C-0A9C7B99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B044-8E9F-465C-8CF4-BCAA031D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63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EAB5-F722-4E81-A6F4-D222F2A7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method that returns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FFBD-AD2B-48C6-B1CC-CC9ABD6800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decimal[]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GetRateArray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decimal[] rates = new decimal[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rates[i] = (decimal) (i + 1) /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rates;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rates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this.GetRateArray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002F-8354-46C1-AF9C-76125E0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1391-2EFA-49CA-BDFC-97AB7940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63CC-D167-46A1-9363-2DF46121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12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E17A-DC17-4CCC-B7F0-FC999437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accepts an array argument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A503-2D66-48EF-A08B-4638A2D8B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ToCentimeters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(double[] measurements)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measurements[i] *= 2.54;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declare the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call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measurements = {1,2,3};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this.ToCentimeters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(measurements);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6996-8369-44C4-B209-DAA15800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13B5-8DC9-4954-8041-C8AE6345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4B81-F4EF-42FC-A56E-4F0E687A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78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3313-6F00-4DA1-94DD-6338C272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uses the params keyword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D49D-22C8-4420-A7C5-5414335A3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double[]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ToCentimeters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 double[] measurements)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measurements[i] *= 2.54;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measurements;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double[] measurements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this.ToCentimeters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(1,2,3);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30FE-1753-4D17-A058-9AF66D31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136C-701D-4ACB-8DE1-387FA7A2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B10E-68F6-42F5-AE6E-F52A8B68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34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6427-A37A-4955-A337-DD3EF622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null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3CA07-7870-4019-AE9B-1748CFA8D3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initials = null;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will throw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NullReferenceException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firstInitial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initials[0].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4AA6-3901-45FC-9DBF-37B33775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7547-257D-4D5D-A1AE-2351C59F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435E-568D-4835-BDFB-6659F763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3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27F6-C32E-4453-9AF2-51E14F3E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 one-dimensional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A2F81-3483-4026-96EF-8D702E0E1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 // declaration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   // assignment statement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create an array of decimal types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 = new decimal[4];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new decimal[4];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48D7-D4A2-4189-96F3-566DF7D0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0138-E905-4812-AFE2-AC37DFC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48EF-6A41-4D93-9141-367425D8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9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64EA-65D7-4738-8C14-11538C5D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if statements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prevent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NullReferenceException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C17A3-5DDD-472F-BDF0-98948715E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(initials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(initials[0]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firstInitial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initials[0].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null-conditional operators to prevent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NullReferenceException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firstInitial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initials?[0]?.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a nullable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int? length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initials?.Length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9991-8B77-4DB2-BD06-09839A4A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3875C-C34A-45CF-A2E1-98980532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E76F-A606-49A7-816E-2E38EF31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54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689A-BC27-4FA4-ADEA-8F38FDCF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array that’s used in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D3F72-A7BD-4991-B5B2-00DDFB3CB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sales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22125.67m, 25362.35m, 21478.93m, 27495.72m,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26405.61m, 19476.29m, 31837.56m, 28649.01m };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end of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sales[^2];              // 31837.56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2FB1-BAC5-4D2D-91E2-91D1D23B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9359-2D8E-46A0-80E9-71EAE141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3E19-B3EB-4B69-B1A1-80FA35A4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0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C01B-6F67-42B3-8745-2A81FA88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refer to a range of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EC1A4-52C3-48B1-9735-1A5606E0A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starting and ending indexes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firstQtrSales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sales[0..3];          // indexes 0 through 2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just an ending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firstQtrSales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sales[..3];           // indexes 0 through 2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just a starting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secondHalfSales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sales[6..];         // indexes 6 through 7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no starting or ending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YTDSales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sales[..];                 // indexes 0 through 7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including an index from the end of the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sales[3..^2];        // indexes 3 through 5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D606-9A89-4B2F-BEDC-9FE9AB31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B28F-1439-4393-8B36-3F452701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BF0F-844D-4FEF-B092-EBBD0745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96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663A-4145-4712-BD3F-BCF1B2AE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range in a foreach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B46D-5590-492B-8880-A2A795FD1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0.0m;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sale in sales[3..6])     // indexes 3 through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sale;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E7D9-6B51-4D51-8E96-B88E432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1BB6-33E6-42FC-A609-1FD550ED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E832-64A9-4B9A-8925-FEE577F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60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8AFB-FC67-440B-B90F-5E67C488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Index and Range types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(.NET Core 3.0 and later only)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1D5F-4D67-4C4C-B043-7BE512B1C9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^2;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previousMonthIndex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31837.56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3..6;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secondQtrSales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sales[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secondQtrRange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indexes 3 through 5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0A69-65ED-41D1-8AD2-2B48EA9E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4CDC-A94D-4472-B712-6AEAA8EA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A106D-4CFA-4DD5-9BBA-2FE5DF3C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98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5566-55C1-41C2-B0A0-B225545A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arrays and collections are similar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00F9-D78C-48FF-A746-DE641BBB0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can store multiple elements, which can be value types or reference types.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arrays and collections are different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array is a feature of the C# language. Collections are .NET classes.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 classes provide methods to perform operations that arrays don’t provide.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 are fixed in size. Collections are variable in size.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6C25-B5C6-4309-997E-F2966409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C585-3090-45B9-8AB3-9D74E2E3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D49C-64D4-421D-90C0-6903A4A8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06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ADEA05-C926-45CF-BABB-CDEC63B9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Commonly used collection classes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17CE7B-6B85-498A-BB46-DF2F37BBC8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078230"/>
            <a:ext cx="7162800" cy="4941570"/>
          </a:xfrm>
          <a:ln w="12700"/>
        </p:spPr>
        <p:txBody>
          <a:bodyPr/>
          <a:lstStyle/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514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		Untyped	Description</a:t>
            </a: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List&lt;T&gt;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Uses an index to access each element. Is very efficient for accessing elements sequentially. Can be inefficient when inserting elements into the middle of a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SortedList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&lt;K, V&gt;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SortedList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Uses a key to access a value, which can be any type of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object.Can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 inefficient for accessing elements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sequentially.Is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very efficient for inserting elements into the middle of a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B637-1675-4079-AAEF-D9A4045A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2D6B-462E-4406-82CF-DB44F86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F41-BC8A-4D04-8C6E-A0C6B5E8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01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265972-A89E-45AA-A22F-C5550F6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Commonly used collection classes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015730-DE7E-49A2-8871-66EA3DDBBC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078230"/>
            <a:ext cx="6934200" cy="1447800"/>
          </a:xfrm>
          <a:ln w="12700"/>
        </p:spPr>
        <p:txBody>
          <a:bodyPr/>
          <a:lstStyle/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Queue&lt;T&gt;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Queue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Uses methods to add and remove elements.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0" marR="0" indent="-4000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743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Stack&lt;T&gt;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Stack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Uses methods to add and remove elements.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5CCD-DECD-43CE-9C7A-6DFAAF0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831E-0C46-4546-B2F8-175F6D7C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7F30-F2FF-4547-8907-B2C6CC6C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29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3B13-B6C4-4E53-A6BE-92D89A25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untyped collections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1D0B-44E8-4C47-81FB-C657FF2DF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untyped collection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("Test");    // will compile - causes runtime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(int)numbers[i];  // cast is required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number;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DC20B-5F51-4261-BB55-E6601843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F729-B968-4117-A97D-7A57D12F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C5B4-669C-4927-A756-EB0127E0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59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83FA-F291-430B-B6C3-A3713913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 for typed collections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7AA1-0DB8-497F-8686-B69EADB7A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typed collection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List&lt;int&gt; numbers = new List&lt;int&gt;();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("Test");  // won't compile - prevents runtime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sum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numbers[i];  // no cast needed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 += number;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20E73-07B8-4669-B6F0-7DCBFF4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F455-4B9F-48E5-BDF4-BFF8C7B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2FB8-127C-4A79-AECE-6CED2AD7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F13-823E-47A9-BBE1-0626FFD7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C97A-A426-42EC-BED5-DF2CB6C08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description = new string[3];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arrays 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prices = new decimal[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discountPercentages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decimal[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6728-C59B-457E-9F9B-5FE480D3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E255-8F4F-414A-981D-3AF7AE30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342-A08E-4095-8D87-BF5EB50F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33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5DB1-3B33-4D9F-AC30-417319F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string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DD7C-1C14-4CA6-BB3E-72E4F12F4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titles = new List&lt;string&gt;();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decimal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List&lt;decimal&gt; prices = new List&lt;decimal&gt;();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strings with a capacity of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List&lt;string&gt;(3);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5DA3-9D24-432E-8B15-2185CA75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5FBCD-0388-4C0E-8960-0625A10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3B5E-3872-4261-9B91-7C7DE347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20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305821-F8EF-427A-B1B2-10739468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and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List&lt;&gt; class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137046-9CAE-4428-BDFA-8D5781E224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7239000" cy="4572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	Description</a:t>
            </a:r>
          </a:p>
          <a:p>
            <a:pPr marL="1828800" marR="0" indent="-18288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or sets the element at the specified index. The index for the first item in a list is 0.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Capacity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or sets the number of elements a list can hold.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number of elements in a list.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Adds an element to the end of a list and returns the element’s index.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0" indent="-18288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Removes all elements from a list and sets its Count property to zero.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561E-A268-4D02-B606-AD68BE96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967C-ECA9-405B-A09B-F4D73D21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19D0-A138-445D-9E0F-E31690DC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95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815069-3EDC-4335-8EE7-3FD12D71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and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List&lt;&gt; class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05DB1B-4933-4A0B-BD42-B6D4336124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295400"/>
            <a:ext cx="7162800" cy="4495800"/>
          </a:xfrm>
          <a:ln w="12700"/>
        </p:spPr>
        <p:txBody>
          <a:bodyPr/>
          <a:lstStyle/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Contains(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Returns a Boolean value that indicates if a list contains the specified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Insert(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Inserts an element into a list at the specified index.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Removes the first occurrence of the specified object from a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RemoveAt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Removes the element at the specified index of a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BinarySearch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Searches a list for a specified object and returns the index for that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Sort()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Sorts the elements in a list into ascending order.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2BC0B-A41A-4A08-A3EF-387A5073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A352-ADE7-4D2D-9D33-47587C2D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16AD-2993-48EF-8A7F-56C9B2AE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35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68B6-7AB0-4FF5-B56E-938EE84D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causes the size of a list of names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increased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88DF-9051-4056-9ACD-D5E15DB63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List&lt;string&gt;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List&lt;string&gt;(3);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("Boehm");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("Martinez");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("Murach");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("Taylor");    // Capacity is doubled to 6 elements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Spera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("Steelman");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("Slivkoff");  // Capacity is doubled to 12 elements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AB8E-B8F3-486D-BA65-C64F8ADE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5FF24-B680-45B2-84DC-A2F7917E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80C1-0176-41B7-B2E6-31B1530E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90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96F1-9AB8-4131-A350-037B2C0D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retrieving a value from a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9714E-AA6C-42D0-951A-B1ABA341F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list that holds decimal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List&lt;decimal&gt;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List&lt;decimal&gt;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3275.68m, 4398.55m, 5289.75m, 1933.98m 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retrieves the first value from the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sales1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   // sales1 = 3275.68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D8FF-1482-41C9-983C-3724DB22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D35A-817F-475D-B641-8A3C4928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2C48-728B-4C09-9433-EC2EC867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9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A63C01-3989-4939-9C0B-124C62F6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inserts and removes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list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AE4B85-1D2D-4232-B2C2-08B17DCC3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518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2745.73m);    // insert a new first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sales1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          // sales1 = 2745.73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    // sales2 = 3275.68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         // remove the second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sales2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            // sales2 = 4398.55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list in a message box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d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 Totals");</a:t>
            </a:r>
          </a:p>
          <a:p>
            <a:endParaRPr lang="en-US" sz="14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6C8EE978-0C86-40BC-B0AF-BE07FEFDD5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974103"/>
            <a:ext cx="1402202" cy="20301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253B-1D9C-4CEA-956D-5F6C5FAF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C07E0-D4AF-41C3-8110-E2FB4FD4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715F-BF73-4B9B-BBB2-09994A69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00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F7639A-8C24-4E23-9A9A-017EADB5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for an element in the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removes it if it exists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BF8564-23F3-472E-A05F-CE38D04D6B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x = 2745.73m;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salesTotals.Contains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sorts and searches the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sales2Index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salesTotals.BinarySearch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(sales2);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message box that displays the results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22E4815C-90BE-4286-A776-41F35F3090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446" y="3611684"/>
            <a:ext cx="1591194" cy="22557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77D0-E558-4096-9F7D-F09B6B87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16F0-43C7-4580-833B-27541D07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13F3-D683-495E-9784-F59DF45D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7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D16202-A42D-4A14-AE11-34465066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1E7634-5AEA-45C9-91E8-6C4EE87F22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86600" cy="3429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5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or sets the value of the element with the specified key.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5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a collection that contains the keys in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a collection that contains the values in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Capacity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or sets the number of elements the list can hold.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the number of elements in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CA39-339A-45A1-8EEE-DD2ABF18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3C4-041A-46AC-AC26-ECB70729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DF9D-3E89-4582-96EF-F44D1726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59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37D-0788-40F6-B57E-A9B2B9D5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&lt;&gt; class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F8C00-E8D8-4A0B-A888-1630B0FBD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162800" cy="4876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8575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Description</a:t>
            </a: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Adds an element with the specified key and value to the sorted list.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Removes all elements from the sorted list.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ContainsKey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Returns a Boolean value that indicates whether or not the sorted list contains the specified key.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ContainsValue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Returns a Boolean value that indicates whether or not the sorted list contains the specified value.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Removes the element with the specified key from the sorted list.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RemoveAt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Removes the element at the specified index from the sorted list.</a:t>
            </a:r>
            <a:endParaRPr lang="en-U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39FA-0FD8-42A0-8B78-51C58D68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F48E-A6BE-43BD-9279-3AA06AE8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E4CB-AA0D-4264-BC7D-814DA659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04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048D07-A7E5-4142-8045-72180B4E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40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&lt;K, V&gt; structure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E60D54-C395-4CF9-9FCA-64ED86654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334000" cy="1295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5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The key for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SortedList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item.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value associated with the key.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3259-7500-4A85-9C3D-373DE18E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8795-86D3-4655-A336-FABE9B0F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D287-AA73-4D37-AD21-037DB953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5B2149-3879-414B-A960-612C6E51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values for array elements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CEA262-4C70-466D-99FB-F0B11C5821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4876800" cy="2667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	Default value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(zero)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	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'\0'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(the null character)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01/01/0001 00:00:00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 types	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6D464-3E1E-4969-B829-2D53728C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C526-B8B1-4103-9512-F4CAD1A6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0257-70ED-4DC9-A660-9A88AED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121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3160-6F61-442F-858B-60167FD5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load a sorted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4C9C-B49D-41A3-92F2-094F079F1C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separate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decimal&gt;(4);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4398.55m);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3275.68m);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1933.98m);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5289.75m);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collection initializer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4398.55m },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3275.68m },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1933.98m }, {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5289.75m } 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index initializer inside a collection initializer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FinkleP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4398.55m,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AdamsA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3275.68m,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PotterE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1933.98m, ["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= 5289.75m 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9D06-D1A0-4D4A-9A9B-20BCF078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04D1-E162-489F-A516-081867DE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EABE-51AD-415F-A83D-0B6FCDF6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13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A7DC9-60F5-4385-8826-FD175E53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looks up a value in the sorted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a key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86F0DE-F405-4733-87D7-A23B9016A2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LewisJ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marR="0">
              <a:spcBef>
                <a:spcPts val="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converts the sorted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tab-delimited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salesTableString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KeyValuePair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&lt;string, decimal&gt;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employeeSalesEntry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salesTableString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employeeSalesEntry.Key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employeeSalesEntry.Value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607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salesTableString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"Employee Sales Totals");</a:t>
            </a:r>
          </a:p>
          <a:p>
            <a:endParaRPr lang="en-US" sz="1400" dirty="0"/>
          </a:p>
        </p:txBody>
      </p:sp>
      <p:pic>
        <p:nvPicPr>
          <p:cNvPr id="10" name="Content Placeholder 9" descr="Refer to page 261 in textbook">
            <a:extLst>
              <a:ext uri="{FF2B5EF4-FFF2-40B4-BE49-F238E27FC236}">
                <a16:creationId xmlns:a16="http://schemas.microsoft.com/office/drawing/2014/main" id="{196ECC99-16B9-48D5-8E62-E15BD455A6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496" y="4343400"/>
            <a:ext cx="1572904" cy="16643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28B8-8FCC-4089-83FE-042DBE55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752D-A92C-4C20-954A-FA0DB69B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129C-CC97-469D-B7B0-10D48BD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97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59520C-1B16-46AD-BC33-CDD70C09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and methods of the Queue&lt;&gt;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734D6-50D9-4764-97B2-623FB4EFD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4114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171700" algn="l"/>
                <a:tab pos="245745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2171700" marR="0" indent="-2171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457200" algn="l"/>
                <a:tab pos="2171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Gets the number of items in the queue.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171700" algn="l"/>
                <a:tab pos="245745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Enqueue(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Adds the specified object to the end of the queue.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Dequeue()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Gets the object at the front of the queue and removes it from the queue.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Removes all items from the queue.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marR="0" indent="-21717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457200" algn="l"/>
                <a:tab pos="21717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Peek()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Retrieves the next item in the queue without deleting it.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6DEF-5647-4D22-BCF8-B235B15A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293A-0C3D-429B-AA0D-FA307B17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AC14-A0FD-4F01-B856-A9C421AF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928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1D55C5-6A74-4177-B9E0-9FFAE03E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queue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7CD3B-90C4-4F5B-8DD3-85E444D14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Queue&lt;string&gt;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Queue&lt;string&gt;();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nameQueue.Enqueue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("Boehm");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nameQueue.Enqueue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("Martinez");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nameQueue.Enqueue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("Murach");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nameQueue.Dequeue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nameQueueString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"Queue");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63 in textbook">
            <a:extLst>
              <a:ext uri="{FF2B5EF4-FFF2-40B4-BE49-F238E27FC236}">
                <a16:creationId xmlns:a16="http://schemas.microsoft.com/office/drawing/2014/main" id="{BD6F9EDB-B47B-4F85-821A-A16AF150C3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5164" y="3200400"/>
            <a:ext cx="1518036" cy="20301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6450-7DA3-4B66-9CE0-5B0B23D2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A11D-FE09-4C1C-84B2-7264C215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B71B-01B3-4AEA-880C-52A61D9C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862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515C1F-1E80-4981-B45B-3F1AF73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and methods of the Stack&lt;&gt; class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D98A88-3C0F-4F2D-ABD1-7794F3B03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7010400" cy="3733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45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the number of items in the stack.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714500" algn="l"/>
                <a:tab pos="2057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Push(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Adds the specified object to the top of the stack.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Pop()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Gets the object at the top of the stack and removes it from the stack.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Clear()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Removes all items from the stack.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0" marR="0" indent="-1714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Peek()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Retrieves the next item in the stack without deleting it.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5249-C6C3-420D-8532-C9AA466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0767-B2EF-43C2-9482-000116E7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C8B5-2320-45BD-B580-442A6B0B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53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9A2B12-517A-4264-81E3-03673805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 stack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E6B8BF-3928-49B1-A854-C986D35B6D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Stack&lt;string&gt;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Stack&lt;string&gt;();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("Boehm");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("Martinez");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nameStack.Push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("Murach");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nameStack.Pop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nameStackString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"Stack");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63 in textbook">
            <a:extLst>
              <a:ext uri="{FF2B5EF4-FFF2-40B4-BE49-F238E27FC236}">
                <a16:creationId xmlns:a16="http://schemas.microsoft.com/office/drawing/2014/main" id="{C79945B9-7E83-4882-985F-5658D15BD43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1318260" cy="16895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80A9-152B-4AC9-9311-10CEA9AB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BD2A-986B-4990-8993-3A2372F3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A87A-7473-4E64-990F-19A4CA9E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40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8B0A-7124-470D-B391-30F2BC83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retrieving a value from an array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80EE-25F8-4BCE-82C6-51074B836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 array list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holds decimal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{3275.68m, 4398.55m, 5289.75m, 1933.98m};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d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create the array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3275.68m, 4398.55m, 5289.75m, 1933.98m };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retrieves the first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array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sales1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  // sales1 = 3275.68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5429-4F43-4F37-8848-8FB954E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04FDD-0951-4A6E-9D42-EFB1B863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7C3F-D75C-4933-96ED-1CA72510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42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CB50-651F-4CEF-940C-F42D6188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inserts and removes an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array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7FE8-CBED-4796-B61C-9CC1A4AD15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2745.73m);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insert a new first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sales1 =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sales1 = 2745.73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sales2 =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sales2 = 3275.68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// remove the second element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sales2 = (decimal)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// sales2 = 4398.55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E7E1-F12B-46BE-8735-CE249690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FC8A-65F1-4D3C-907A-EAC7AE9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617-855E-4C43-B65C-42A6FC44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10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7C946-ABD9-4FC8-8FD9-102A133A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displays the array list in a message box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0535F2-BD1A-4356-A52E-1DCB804E5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(decimal d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d + "\n";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"Sales Totals");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65 in textbook">
            <a:extLst>
              <a:ext uri="{FF2B5EF4-FFF2-40B4-BE49-F238E27FC236}">
                <a16:creationId xmlns:a16="http://schemas.microsoft.com/office/drawing/2014/main" id="{7D0468AF-C2A1-485A-A9A5-01C1406613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185589"/>
            <a:ext cx="1347333" cy="19508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B9C6-0638-48C8-BC55-5DDABB25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0B6C-6CEF-457B-A224-B7B357B9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CDC9-7150-421E-822E-AD5980F4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788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0B2C-591B-4C99-87C1-5ADF4C4F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for an element in the array list and removes it if it exists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535EE-47FB-4326-BE2E-DFEE50A5C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x = 2745.73m;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salesTotals.Contains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marR="0">
              <a:spcBef>
                <a:spcPts val="8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sorts and searches the array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salesTotals.Sort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sales2Index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salesTotals.BinarySearch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(sales2);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F9E9-4F3E-4FE6-A4AA-B8E2A29B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4E9B-4361-46C9-BA14-98B58EA6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B456-50E4-40A2-BBAE-9CD995B8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3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253D-BDAE-44E4-99F7-62920ACB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referring to an element of an array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07468-CDC1-47FF-ABE7-4C8BAB561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values by accessing each element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values to an array of decimal types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new decimal[4];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totals[0] = 14.95m;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totals[1] = 12.95m;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totals[2] = 11.95m;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totals[3] = 9.95m;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//totals[4] = 8.95m;   // would throw an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IndexOutOfRangeException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assigns objects to an array of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new string[3];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names[0] = "Ted Lewis";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names[1] = "Sue Jones";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names[2] = "Ray Thomas";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7273-1973-4781-8060-1D53B040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6897-F56E-4D56-8E7F-49671F8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B77F-8279-42A3-95D8-48C8AFD7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8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28FF9F-E410-4F3C-9696-352FC067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8-1	Use an array and a list</a:t>
            </a:r>
            <a:endParaRPr lang="en-US" dirty="0"/>
          </a:p>
        </p:txBody>
      </p:sp>
      <p:pic>
        <p:nvPicPr>
          <p:cNvPr id="10" name="Content Placeholder 9" descr="Refer to page 267 in textbook">
            <a:extLst>
              <a:ext uri="{FF2B5EF4-FFF2-40B4-BE49-F238E27FC236}">
                <a16:creationId xmlns:a16="http://schemas.microsoft.com/office/drawing/2014/main" id="{A4D35AD9-9E5D-4764-A4A7-8C528FFD1F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55035"/>
            <a:ext cx="1725318" cy="18167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69ED52-65FC-4DA3-804F-FE54FEF663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242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 array and a list to the Invoice Total application of chapter 7.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3255-E203-4CF8-AB26-65936A1C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8897-701F-4A89-9B37-173EBF8C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CEC6-FB4F-408C-AF96-6A2A8C6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AE1E41-3262-4D07-999A-183A8D6F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 8-2	Use a rectangular array</a:t>
            </a:r>
            <a:endParaRPr lang="en-US" dirty="0"/>
          </a:p>
        </p:txBody>
      </p:sp>
      <p:pic>
        <p:nvPicPr>
          <p:cNvPr id="10" name="Content Placeholder 9" descr="Refer to page 268 in textbook">
            <a:extLst>
              <a:ext uri="{FF2B5EF4-FFF2-40B4-BE49-F238E27FC236}">
                <a16:creationId xmlns:a16="http://schemas.microsoft.com/office/drawing/2014/main" id="{F1A5FB80-71E1-423E-87F3-B05EF884AB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2550" y="1143000"/>
            <a:ext cx="3249450" cy="196917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D36E71-A510-4768-A7CC-AD8515CE46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276600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rectangular array to the Future Value application of chapter 7.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F5A5-273D-4CEB-9A4D-174794A6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1DFD-790B-4CA4-BBD3-CA8BE6CA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E4D3-6F26-4BCA-AF15-332A8DDC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07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695BDC-F9A8-45C7-9285-359E31BA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1600200" marR="0" indent="-160020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8-1	Display a test scores array</a:t>
            </a:r>
            <a:endParaRPr lang="en-US" dirty="0"/>
          </a:p>
        </p:txBody>
      </p:sp>
      <p:pic>
        <p:nvPicPr>
          <p:cNvPr id="14" name="Content Placeholder 13" descr="Refer to page 14 in Extra Exercises document">
            <a:extLst>
              <a:ext uri="{FF2B5EF4-FFF2-40B4-BE49-F238E27FC236}">
                <a16:creationId xmlns:a16="http://schemas.microsoft.com/office/drawing/2014/main" id="{44D166A1-0C82-4F14-87E6-7E6103AD8A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2663422" cy="2514600"/>
          </a:xfrm>
          <a:prstGeom prst="rect">
            <a:avLst/>
          </a:prstGeom>
        </p:spPr>
      </p:pic>
      <p:pic>
        <p:nvPicPr>
          <p:cNvPr id="15" name="Content Placeholder 14" descr="Refer to page 14 in Extra Exercises document">
            <a:extLst>
              <a:ext uri="{FF2B5EF4-FFF2-40B4-BE49-F238E27FC236}">
                <a16:creationId xmlns:a16="http://schemas.microsoft.com/office/drawing/2014/main" id="{2B3BA6B7-888C-4C8B-98E3-B71F9EDABEC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221251" y="1505952"/>
            <a:ext cx="1188949" cy="207544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7CAE7AD-4F40-44DF-BE0B-899C8C004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the Score Calculator form of extra exercise 4-2 so it saves the scores in an array and lets the user display the sorted scores in a dialog box.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1F8F-6AA6-41FB-9F1C-611F4E70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9C7E-42CA-4E18-A327-9C8F5A07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5D30-7465-4686-A25B-12EC035F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54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69AF1B9-9497-46A0-84CF-CAAA28D8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6002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 8-2	Display a test scores list</a:t>
            </a:r>
            <a:endParaRPr lang="en-US" dirty="0"/>
          </a:p>
        </p:txBody>
      </p:sp>
      <p:pic>
        <p:nvPicPr>
          <p:cNvPr id="14" name="Content Placeholder 13" descr="Refer to page 15 in Extra Exercises document">
            <a:extLst>
              <a:ext uri="{FF2B5EF4-FFF2-40B4-BE49-F238E27FC236}">
                <a16:creationId xmlns:a16="http://schemas.microsoft.com/office/drawing/2014/main" id="{27D99F6F-8011-4EC0-9FD5-B2860C4F8A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2663422" cy="2514600"/>
          </a:xfrm>
          <a:prstGeom prst="rect">
            <a:avLst/>
          </a:prstGeom>
        </p:spPr>
      </p:pic>
      <p:pic>
        <p:nvPicPr>
          <p:cNvPr id="15" name="Content Placeholder 14" descr="Refer to page 15 in Extra Exercises document">
            <a:extLst>
              <a:ext uri="{FF2B5EF4-FFF2-40B4-BE49-F238E27FC236}">
                <a16:creationId xmlns:a16="http://schemas.microsoft.com/office/drawing/2014/main" id="{E697FDDA-D012-4131-8ADB-4412BED495D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213860" y="1493050"/>
            <a:ext cx="1196340" cy="208835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F9BBD4-6875-4F37-8B6C-AD5FD0CE5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607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the Score Calculator form of extra exercise 8-1 so the scores are stored in a list instead of an array.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A5F2-B3AA-43F1-B807-2EE7950E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B1C2-CAB8-4E8D-921A-1C8FD42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DB36-A998-4BFB-8E76-CD6AB162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7D0B-849D-49F7-AE73-90BB0C5D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creating an array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assigning values in one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ACC2-83AE-4448-AA1C-A1841EFB2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value2][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value3]...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 decimal[4] {14.95m, 12.95m, 11.95m, 9.95m};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{14.95m, 12.95m, 11.95m, 9.95m};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{"Ted Lewis", "Sue Jones", "Ray Thomas"};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 the type of an array from its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grades = new[] {95, 89, 91, 98};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8C2F-1C44-4804-8002-3AD59A72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13E6-FBD9-45A7-AB7E-CB81D333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2F3D-0120-47C2-B402-A0B70E94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7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58FA-02A6-467E-A9FF-2E5A1630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the Length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F1C5-0DBA-4453-A5F3-D63B94F31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.Length</a:t>
            </a:r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computes the average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array of totals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decimal[] totals = {14.95m, 12.95m, 11.95m, 9.95m};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sum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totals[0] + totals[1] + totals[2] + totals[3];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 average = sum/4;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puts the numbers 0 through 9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an array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int[] numbers = new int[10];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numbers[i] = i;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5D81-A80D-4DA8-BD55-31E36AF8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B4AD-70F3-4A76-B0D2-F81ED04B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7A91-850C-472B-8B4E-F8C1603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030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228</TotalTime>
  <Words>6867</Words>
  <Application>Microsoft Office PowerPoint</Application>
  <PresentationFormat>On-screen Show (4:3)</PresentationFormat>
  <Paragraphs>863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 (part 1)</vt:lpstr>
      <vt:lpstr>Objectives (part 2)</vt:lpstr>
      <vt:lpstr>The syntax for creating a one-dimensional array</vt:lpstr>
      <vt:lpstr>An array of strings</vt:lpstr>
      <vt:lpstr>Default values for array elements</vt:lpstr>
      <vt:lpstr>The syntax for referring to an element of an array</vt:lpstr>
      <vt:lpstr>The syntax for creating an array  and assigning values in one statement</vt:lpstr>
      <vt:lpstr>The syntax for using the Length property</vt:lpstr>
      <vt:lpstr>Code that displays the numbers array</vt:lpstr>
      <vt:lpstr>A for loop to compute the average  of the totals array</vt:lpstr>
      <vt:lpstr>Code that uses a for statement to display the totals array</vt:lpstr>
      <vt:lpstr>The syntax of a foreach loop</vt:lpstr>
      <vt:lpstr>Code that computes the average  of the totals array</vt:lpstr>
      <vt:lpstr>Code that uses a foreach statement  to display the totals array</vt:lpstr>
      <vt:lpstr>The syntax for creating a rectangular array</vt:lpstr>
      <vt:lpstr>The syntax for referring to an element  of a rectangular array</vt:lpstr>
      <vt:lpstr>Code that creates a 3x2 array and assigns values with one statement</vt:lpstr>
      <vt:lpstr>The syntax for using the GetLength() method</vt:lpstr>
      <vt:lpstr>Code that displays the rectangular numbers array</vt:lpstr>
      <vt:lpstr>Code that displays the products array</vt:lpstr>
      <vt:lpstr>The syntax for creating a jagged array</vt:lpstr>
      <vt:lpstr>The syntax for referring to an element  of a jagged array</vt:lpstr>
      <vt:lpstr>Code that creates a jagged array of strings</vt:lpstr>
      <vt:lpstr>Code that displays the jagged numbers array</vt:lpstr>
      <vt:lpstr>Code that displays the titles array</vt:lpstr>
      <vt:lpstr>Common properties and methods  of the Array class (part 1)</vt:lpstr>
      <vt:lpstr>Common property of the Array class</vt:lpstr>
      <vt:lpstr>Common static methods of the Array class</vt:lpstr>
      <vt:lpstr>Code that uses the GetLength()  and GetUpperBound() methods</vt:lpstr>
      <vt:lpstr>Code that uses the Sort() method</vt:lpstr>
      <vt:lpstr>Code that uses the BinarySearch() method</vt:lpstr>
      <vt:lpstr>Code that creates a reference to another array</vt:lpstr>
      <vt:lpstr>The syntax for copying elements of an array</vt:lpstr>
      <vt:lpstr>Another way to copy elements  from one array to another</vt:lpstr>
      <vt:lpstr>The code for a method that returns an array</vt:lpstr>
      <vt:lpstr>A method that accepts an array argument</vt:lpstr>
      <vt:lpstr>A method that uses the params keyword</vt:lpstr>
      <vt:lpstr>A statement that creates a null array</vt:lpstr>
      <vt:lpstr>Code that uses if statements  to prevent a NullReferenceException</vt:lpstr>
      <vt:lpstr>The array that’s used in the following examples</vt:lpstr>
      <vt:lpstr>How to refer to a range of elements</vt:lpstr>
      <vt:lpstr>How to use a range in a foreach loop</vt:lpstr>
      <vt:lpstr>How to use the Index and Range types  (.NET Core 3.0 and later only)</vt:lpstr>
      <vt:lpstr>How arrays and collections are similar</vt:lpstr>
      <vt:lpstr>Commonly used collection classes (part 1)</vt:lpstr>
      <vt:lpstr>Commonly used collection classes (part 2)</vt:lpstr>
      <vt:lpstr>The using directive for untyped collections</vt:lpstr>
      <vt:lpstr>The using directive for typed collections</vt:lpstr>
      <vt:lpstr>A list of string elements</vt:lpstr>
      <vt:lpstr>Common properties and methods  of the List&lt;&gt; class (part 1)</vt:lpstr>
      <vt:lpstr>Common properties and methods  of the List&lt;&gt; class (part 2)</vt:lpstr>
      <vt:lpstr>Code that causes the size of a list of names  to be increased</vt:lpstr>
      <vt:lpstr>The syntax for retrieving a value from a list</vt:lpstr>
      <vt:lpstr>Code that inserts and removes an element  from the list</vt:lpstr>
      <vt:lpstr>Code that checks for an element in the list  and removes it if it exists</vt:lpstr>
      <vt:lpstr>Common properties of the SortedList&lt;&gt; class</vt:lpstr>
      <vt:lpstr>Common methods of the SortedList&lt;&gt; class</vt:lpstr>
      <vt:lpstr>Properties of the KeyValuePair&lt;K, V&gt; structure</vt:lpstr>
      <vt:lpstr>How to create and load a sorted list</vt:lpstr>
      <vt:lpstr>Code that looks up a value in the sorted list  based on a key</vt:lpstr>
      <vt:lpstr>Properties and methods of the Queue&lt;&gt; class</vt:lpstr>
      <vt:lpstr>Code that uses a queue</vt:lpstr>
      <vt:lpstr>Properties and methods of the Stack&lt;&gt; class</vt:lpstr>
      <vt:lpstr>Code that uses a stack</vt:lpstr>
      <vt:lpstr>The syntax for retrieving a value from an array list</vt:lpstr>
      <vt:lpstr>Code that inserts and removes an element  from the array list</vt:lpstr>
      <vt:lpstr>Code that displays the array list in a message box</vt:lpstr>
      <vt:lpstr>Code that checks for an element in the array list and removes it if it exists</vt:lpstr>
      <vt:lpstr>Exercise 8-1 Use an array and a list</vt:lpstr>
      <vt:lpstr>Exercise 8-2 Use a rectangular array</vt:lpstr>
      <vt:lpstr>Extra 8-1 Display a test scores array</vt:lpstr>
      <vt:lpstr>Extra 8-2 Display a test scores list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34</cp:revision>
  <cp:lastPrinted>2016-01-14T23:03:16Z</cp:lastPrinted>
  <dcterms:created xsi:type="dcterms:W3CDTF">2020-12-09T17:06:42Z</dcterms:created>
  <dcterms:modified xsi:type="dcterms:W3CDTF">2020-12-18T17:13:02Z</dcterms:modified>
</cp:coreProperties>
</file>