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62"/>
  </p:notesMasterIdLst>
  <p:handoutMasterIdLst>
    <p:handoutMasterId r:id="rId6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5" r:id="rId55"/>
    <p:sldId id="309" r:id="rId56"/>
    <p:sldId id="310" r:id="rId57"/>
    <p:sldId id="311" r:id="rId58"/>
    <p:sldId id="312" r:id="rId59"/>
    <p:sldId id="313" r:id="rId60"/>
    <p:sldId id="314" r:id="rId6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45" autoAdjust="0"/>
    <p:restoredTop sz="86433" autoAdjust="0"/>
  </p:normalViewPr>
  <p:slideViewPr>
    <p:cSldViewPr>
      <p:cViewPr varScale="1">
        <p:scale>
          <a:sx n="95" d="100"/>
          <a:sy n="95" d="100"/>
        </p:scale>
        <p:origin x="13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12/18/2020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_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11430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5486400"/>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37338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10" name="Content Placeholder 6">
            <a:extLst>
              <a:ext uri="{FF2B5EF4-FFF2-40B4-BE49-F238E27FC236}">
                <a16:creationId xmlns:a16="http://schemas.microsoft.com/office/drawing/2014/main" id="{6AE8CC36-4EDD-4FCC-82D2-1F7311E44ECC}"/>
              </a:ext>
            </a:extLst>
          </p:cNvPr>
          <p:cNvSpPr>
            <a:spLocks noGrp="1"/>
          </p:cNvSpPr>
          <p:nvPr>
            <p:ph sz="quarter" idx="16"/>
          </p:nvPr>
        </p:nvSpPr>
        <p:spPr>
          <a:xfrm>
            <a:off x="914400" y="2362200"/>
            <a:ext cx="7315200" cy="1219200"/>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234752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85" r:id="rId9"/>
    <p:sldLayoutId id="2147483675" r:id="rId10"/>
    <p:sldLayoutId id="2147483684"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10</a:t>
            </a:r>
          </a:p>
        </p:txBody>
      </p:sp>
      <p:sp>
        <p:nvSpPr>
          <p:cNvPr id="6" name="Text Placeholder 5"/>
          <p:cNvSpPr>
            <a:spLocks noGrp="1"/>
          </p:cNvSpPr>
          <p:nvPr>
            <p:ph type="body" sz="quarter" idx="13"/>
          </p:nvPr>
        </p:nvSpPr>
        <p:spPr>
          <a:xfrm>
            <a:off x="1143000" y="2209800"/>
            <a:ext cx="6858000" cy="2971800"/>
          </a:xfrm>
        </p:spPr>
        <p:txBody>
          <a:bodyPr/>
          <a:lstStyle/>
          <a:p>
            <a:r>
              <a:rPr lang="en-US" dirty="0"/>
              <a:t>More skills for working with Windows forms and controls</a:t>
            </a:r>
          </a:p>
        </p:txBody>
      </p:sp>
      <p:sp>
        <p:nvSpPr>
          <p:cNvPr id="2" name="Date Placeholder 1"/>
          <p:cNvSpPr>
            <a:spLocks noGrp="1"/>
          </p:cNvSpPr>
          <p:nvPr>
            <p:ph type="dt" sz="half" idx="10"/>
          </p:nvPr>
        </p:nvSpPr>
        <p:spPr/>
        <p:txBody>
          <a:bodyPr/>
          <a:lstStyle/>
          <a:p>
            <a:pPr>
              <a:defRPr/>
            </a:pPr>
            <a:r>
              <a:rPr lang="en-US"/>
              <a:t>Murach's C# (7th Edition)</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6B1F2A57-24A0-4DC4-9229-229E63EFF6D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3FEB-AE88-4C7D-BFF5-6DB66BE4EA2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works with a combo box of names</a:t>
            </a:r>
            <a:endParaRPr lang="en-US" dirty="0"/>
          </a:p>
        </p:txBody>
      </p:sp>
      <p:sp>
        <p:nvSpPr>
          <p:cNvPr id="3" name="Text Placeholder 2">
            <a:extLst>
              <a:ext uri="{FF2B5EF4-FFF2-40B4-BE49-F238E27FC236}">
                <a16:creationId xmlns:a16="http://schemas.microsoft.com/office/drawing/2014/main" id="{0EDD88CB-49AB-4980-9F10-8B19273B068C}"/>
              </a:ext>
            </a:extLst>
          </p:cNvPr>
          <p:cNvSpPr>
            <a:spLocks noGrp="1"/>
          </p:cNvSpPr>
          <p:nvPr>
            <p:ph type="body" sz="quarter" idx="13"/>
          </p:nvPr>
        </p:nvSpPr>
        <p:spPr>
          <a:xfrm>
            <a:off x="838200" y="1066800"/>
            <a:ext cx="75438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names = {"Judy Taylor", "Anne Boehm", "Kelly Slivkoff"};</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foreach (string name in names)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(name);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cboNames.Items.Insert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(0, "Joel Murach");</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cboNames.Items.RemoveAt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(3);</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-1;       // don't select an item</a:t>
            </a:r>
          </a:p>
          <a:p>
            <a:endParaRPr lang="en-US" sz="1400" dirty="0"/>
          </a:p>
        </p:txBody>
      </p:sp>
      <p:sp>
        <p:nvSpPr>
          <p:cNvPr id="4" name="Date Placeholder 3">
            <a:extLst>
              <a:ext uri="{FF2B5EF4-FFF2-40B4-BE49-F238E27FC236}">
                <a16:creationId xmlns:a16="http://schemas.microsoft.com/office/drawing/2014/main" id="{943F970A-A07D-4932-BF8F-2EB685EE130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3EECE95-22C6-4A9B-B1F7-CF7BCD5AA41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E89291D-6649-45B6-AD2B-5B279C794AE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319912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ECE271-2950-4362-A661-422E436300F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group box that contains two radio buttons</a:t>
            </a:r>
            <a:endParaRPr lang="en-US" dirty="0"/>
          </a:p>
        </p:txBody>
      </p:sp>
      <p:pic>
        <p:nvPicPr>
          <p:cNvPr id="10" name="Content Placeholder 9" descr="Refer to page 307 in textbook ">
            <a:extLst>
              <a:ext uri="{FF2B5EF4-FFF2-40B4-BE49-F238E27FC236}">
                <a16:creationId xmlns:a16="http://schemas.microsoft.com/office/drawing/2014/main" id="{EDA0F264-BB02-4EE7-8A84-7FDDE76A66BA}"/>
              </a:ext>
            </a:extLst>
          </p:cNvPr>
          <p:cNvPicPr>
            <a:picLocks noGrp="1" noChangeAspect="1"/>
          </p:cNvPicPr>
          <p:nvPr>
            <p:ph sz="quarter" idx="13"/>
          </p:nvPr>
        </p:nvPicPr>
        <p:blipFill>
          <a:blip r:embed="rId2"/>
          <a:stretch>
            <a:fillRect/>
          </a:stretch>
        </p:blipFill>
        <p:spPr>
          <a:xfrm>
            <a:off x="1295400" y="1143000"/>
            <a:ext cx="4352921" cy="902286"/>
          </a:xfrm>
          <a:prstGeom prst="rect">
            <a:avLst/>
          </a:prstGeom>
        </p:spPr>
      </p:pic>
      <p:sp>
        <p:nvSpPr>
          <p:cNvPr id="9" name="Text Placeholder 8">
            <a:extLst>
              <a:ext uri="{FF2B5EF4-FFF2-40B4-BE49-F238E27FC236}">
                <a16:creationId xmlns:a16="http://schemas.microsoft.com/office/drawing/2014/main" id="{8F6F1C16-2BB5-4476-81C3-3AB91760C493}"/>
              </a:ext>
            </a:extLst>
          </p:cNvPr>
          <p:cNvSpPr>
            <a:spLocks noGrp="1"/>
          </p:cNvSpPr>
          <p:nvPr>
            <p:ph type="body" sz="quarter" idx="15"/>
          </p:nvPr>
        </p:nvSpPr>
        <p:spPr>
          <a:xfrm>
            <a:off x="838200" y="22098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property of radio button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check box controls</a:t>
            </a:r>
          </a:p>
          <a:p>
            <a:pPr marL="34607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Checked	</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event of radio button</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check box controls</a:t>
            </a: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CheckedChanged</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483EE813-6AC8-49A0-A718-8A86B610EA0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126D621-56F2-407C-AD16-56038DADD10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7524AFD-6B69-404D-B1D1-7F938EB4AC4E}"/>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11</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89314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4FEC-084B-41C9-A80A-086DC3188D0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sets the value of a radio button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check box</a:t>
            </a:r>
            <a:endParaRPr lang="en-US" dirty="0"/>
          </a:p>
        </p:txBody>
      </p:sp>
      <p:sp>
        <p:nvSpPr>
          <p:cNvPr id="3" name="Text Placeholder 2">
            <a:extLst>
              <a:ext uri="{FF2B5EF4-FFF2-40B4-BE49-F238E27FC236}">
                <a16:creationId xmlns:a16="http://schemas.microsoft.com/office/drawing/2014/main" id="{AE6BD02C-08A7-40E9-B3B2-56383A7927F6}"/>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rdoCreditCard.Checked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chkDefault.Checked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checks the value of a radio button</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rdoCreditCard_CheckedChanged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rdoCreditCard.Checked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EnableControls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DisableControls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gets the value of a check box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bool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isDefaultBilling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chkDefault.Checked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856F7FC7-A29A-4859-8173-DEAD7B4BFB9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A96BA14-9CB0-430E-9B5C-CD2CBAB36F7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6189D20-C4CF-4D1B-B402-BF9E933BF39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309728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36AA54-78F8-4996-B6EE-4D07253D72C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form in Tab Order view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before and after the tab order is changed</a:t>
            </a:r>
            <a:endParaRPr lang="en-US" dirty="0"/>
          </a:p>
        </p:txBody>
      </p:sp>
      <p:pic>
        <p:nvPicPr>
          <p:cNvPr id="11" name="Content Placeholder 10" descr="Refer to page 309 in textbook ">
            <a:extLst>
              <a:ext uri="{FF2B5EF4-FFF2-40B4-BE49-F238E27FC236}">
                <a16:creationId xmlns:a16="http://schemas.microsoft.com/office/drawing/2014/main" id="{6936BC05-AF0E-43BE-8E9C-52728C7402D4}"/>
              </a:ext>
            </a:extLst>
          </p:cNvPr>
          <p:cNvPicPr>
            <a:picLocks noGrp="1" noChangeAspect="1"/>
          </p:cNvPicPr>
          <p:nvPr>
            <p:ph sz="quarter" idx="13"/>
          </p:nvPr>
        </p:nvPicPr>
        <p:blipFill>
          <a:blip r:embed="rId2"/>
          <a:stretch>
            <a:fillRect/>
          </a:stretch>
        </p:blipFill>
        <p:spPr>
          <a:xfrm>
            <a:off x="1219200" y="1371600"/>
            <a:ext cx="3365284" cy="3189703"/>
          </a:xfrm>
          <a:prstGeom prst="rect">
            <a:avLst/>
          </a:prstGeom>
        </p:spPr>
      </p:pic>
      <p:pic>
        <p:nvPicPr>
          <p:cNvPr id="13" name="Content Placeholder 12" descr="Refer to page 309 in textbook ">
            <a:extLst>
              <a:ext uri="{FF2B5EF4-FFF2-40B4-BE49-F238E27FC236}">
                <a16:creationId xmlns:a16="http://schemas.microsoft.com/office/drawing/2014/main" id="{DA36712A-0A17-40D0-A4ED-30445B91D28D}"/>
              </a:ext>
            </a:extLst>
          </p:cNvPr>
          <p:cNvPicPr>
            <a:picLocks noGrp="1" noChangeAspect="1"/>
          </p:cNvPicPr>
          <p:nvPr>
            <p:ph sz="quarter" idx="15"/>
          </p:nvPr>
        </p:nvPicPr>
        <p:blipFill>
          <a:blip r:embed="rId3"/>
          <a:stretch>
            <a:fillRect/>
          </a:stretch>
        </p:blipFill>
        <p:spPr>
          <a:xfrm>
            <a:off x="4871632" y="1378915"/>
            <a:ext cx="3357968" cy="3182388"/>
          </a:xfrm>
          <a:prstGeom prst="rect">
            <a:avLst/>
          </a:prstGeom>
        </p:spPr>
      </p:pic>
      <p:sp>
        <p:nvSpPr>
          <p:cNvPr id="4" name="Date Placeholder 3">
            <a:extLst>
              <a:ext uri="{FF2B5EF4-FFF2-40B4-BE49-F238E27FC236}">
                <a16:creationId xmlns:a16="http://schemas.microsoft.com/office/drawing/2014/main" id="{8742FAC1-7405-4BF1-A28C-2682A1D0969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9642905-AD9F-4B33-9320-38176784A88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29F9205-DA98-471F-BF73-091C0D501C0F}"/>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13</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30021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0430-36B2-41DF-8A5F-80306A2BDDB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Tab Order view (part 1)</a:t>
            </a:r>
            <a:endParaRPr lang="en-US" dirty="0"/>
          </a:p>
        </p:txBody>
      </p:sp>
      <p:sp>
        <p:nvSpPr>
          <p:cNvPr id="3" name="Text Placeholder 2">
            <a:extLst>
              <a:ext uri="{FF2B5EF4-FFF2-40B4-BE49-F238E27FC236}">
                <a16:creationId xmlns:a16="http://schemas.microsoft.com/office/drawing/2014/main" id="{AD932873-A91D-4B62-A202-60754E5BC6D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display a form in Tab Order view, select it and then select the </a:t>
            </a:r>
            <a:r>
              <a:rPr lang="en-US" sz="2000" spc="-10" dirty="0" err="1">
                <a:effectLst/>
                <a:latin typeface="Times New Roman" panose="02020603050405020304" pitchFamily="18" charset="0"/>
                <a:ea typeface="Times New Roman" panose="02020603050405020304" pitchFamily="18" charset="0"/>
              </a:rPr>
              <a:t>View</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Tab</a:t>
            </a:r>
            <a:r>
              <a:rPr lang="en-US" sz="2000" spc="-10" dirty="0">
                <a:effectLst/>
                <a:latin typeface="Times New Roman" panose="02020603050405020304" pitchFamily="18" charset="0"/>
                <a:ea typeface="Times New Roman" panose="02020603050405020304" pitchFamily="18" charset="0"/>
              </a:rPr>
              <a:t> Order command. This displays the tab index for each control as in the first form above.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the form isn’t displayed in Tab Order view, display the Options dialog box (</a:t>
            </a:r>
            <a:r>
              <a:rPr lang="en-US" sz="2000" spc="-10" dirty="0" err="1">
                <a:effectLst/>
                <a:latin typeface="Times New Roman" panose="02020603050405020304" pitchFamily="18" charset="0"/>
                <a:ea typeface="Times New Roman" panose="02020603050405020304" pitchFamily="18" charset="0"/>
              </a:rPr>
              <a:t>Tools</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Options</a:t>
            </a:r>
            <a:r>
              <a:rPr lang="en-US" sz="2000" spc="-10" dirty="0">
                <a:effectLst/>
                <a:latin typeface="Times New Roman" panose="02020603050405020304" pitchFamily="18" charset="0"/>
                <a:ea typeface="Times New Roman" panose="02020603050405020304" pitchFamily="18" charset="0"/>
              </a:rPr>
              <a:t>), select the General category in the Environment group, and uncheck the Optimize Rendering for Screens with Different Pixel Densities option.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change the tab indexes of the controls, click on the controls in the sequence you want to use. As you click, the new tab indexes appear.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first time you click on a control in Tab Order view, the tab index is set to the next number in sequence, starting with zero for the first control. If you click on the same control more than once, the tab index is increased by one each time you click.</a:t>
            </a:r>
          </a:p>
          <a:p>
            <a:endParaRPr lang="en-US" dirty="0"/>
          </a:p>
        </p:txBody>
      </p:sp>
      <p:sp>
        <p:nvSpPr>
          <p:cNvPr id="4" name="Date Placeholder 3">
            <a:extLst>
              <a:ext uri="{FF2B5EF4-FFF2-40B4-BE49-F238E27FC236}">
                <a16:creationId xmlns:a16="http://schemas.microsoft.com/office/drawing/2014/main" id="{0AFAD0B1-00C3-409F-9C50-4BD03D9DA34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C7790ED-3315-40E5-BF28-C194AAB85A3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F25B210-C79C-4DE4-828C-C2773DF6279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293646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F24B-478B-494D-90AA-3C417D6D0F8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Tab Order view (part 2)</a:t>
            </a:r>
            <a:endParaRPr lang="en-US" dirty="0"/>
          </a:p>
        </p:txBody>
      </p:sp>
      <p:sp>
        <p:nvSpPr>
          <p:cNvPr id="3" name="Text Placeholder 2">
            <a:extLst>
              <a:ext uri="{FF2B5EF4-FFF2-40B4-BE49-F238E27FC236}">
                <a16:creationId xmlns:a16="http://schemas.microsoft.com/office/drawing/2014/main" id="{D3C37C29-BD22-434C-9B9E-6F0066CB182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controls in a group box are displayed with sub indexes. Then, you can click on the group box to change its index and the main indexes of the controls it contains. To change the sub indexes of the controls in the group box, click on them individually.</a:t>
            </a:r>
          </a:p>
          <a:p>
            <a:endParaRPr lang="en-US" dirty="0"/>
          </a:p>
        </p:txBody>
      </p:sp>
      <p:sp>
        <p:nvSpPr>
          <p:cNvPr id="4" name="Date Placeholder 3">
            <a:extLst>
              <a:ext uri="{FF2B5EF4-FFF2-40B4-BE49-F238E27FC236}">
                <a16:creationId xmlns:a16="http://schemas.microsoft.com/office/drawing/2014/main" id="{D7267500-695F-4651-8A12-0F842286EF4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B81E63F-776B-4429-A15F-B09E1C88DC3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9861125-2669-43B0-96BD-C198E354139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333631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8F9E16-E103-468A-B115-5AC1D353824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address for getting help for controls</a:t>
            </a:r>
            <a:endParaRPr lang="en-US" dirty="0"/>
          </a:p>
        </p:txBody>
      </p:sp>
      <p:sp>
        <p:nvSpPr>
          <p:cNvPr id="9" name="Text Placeholder 8">
            <a:extLst>
              <a:ext uri="{FF2B5EF4-FFF2-40B4-BE49-F238E27FC236}">
                <a16:creationId xmlns:a16="http://schemas.microsoft.com/office/drawing/2014/main" id="{833B8963-58BE-4FA0-941E-6740793B7770}"/>
              </a:ext>
            </a:extLst>
          </p:cNvPr>
          <p:cNvSpPr>
            <a:spLocks noGrp="1"/>
          </p:cNvSpPr>
          <p:nvPr>
            <p:ph type="body" sz="quarter" idx="15"/>
          </p:nvPr>
        </p:nvSpPr>
        <p:spPr>
          <a:xfrm>
            <a:off x="812800" y="1062758"/>
            <a:ext cx="7416800" cy="2213842"/>
          </a:xfrm>
        </p:spPr>
        <p:txBody>
          <a:bodyPr/>
          <a:lstStyle/>
          <a:p>
            <a:pPr marL="0" marR="0">
              <a:spcBef>
                <a:spcPts val="0"/>
              </a:spcBef>
              <a:spcAft>
                <a:spcPts val="0"/>
              </a:spcAft>
              <a:tabLst>
                <a:tab pos="6515100" algn="l"/>
              </a:tabLst>
            </a:pPr>
            <a:r>
              <a:rPr lang="en-US" sz="1400" b="1" u="sng"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https://docs.microsoft.com/en-us/dotnet/framework/winforms/controls/</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Help for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DateTimePicker</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control</a:t>
            </a:r>
          </a:p>
          <a:p>
            <a:endParaRPr lang="en-US" sz="1400" dirty="0"/>
          </a:p>
        </p:txBody>
      </p:sp>
      <p:pic>
        <p:nvPicPr>
          <p:cNvPr id="10" name="Content Placeholder 9" descr="Refer to page 311 in textbook ">
            <a:extLst>
              <a:ext uri="{FF2B5EF4-FFF2-40B4-BE49-F238E27FC236}">
                <a16:creationId xmlns:a16="http://schemas.microsoft.com/office/drawing/2014/main" id="{F119703A-2E51-4F77-8C01-8C1591C5CAE5}"/>
              </a:ext>
            </a:extLst>
          </p:cNvPr>
          <p:cNvPicPr>
            <a:picLocks noGrp="1" noChangeAspect="1"/>
          </p:cNvPicPr>
          <p:nvPr>
            <p:ph sz="quarter" idx="13"/>
          </p:nvPr>
        </p:nvPicPr>
        <p:blipFill>
          <a:blip r:embed="rId2"/>
          <a:stretch>
            <a:fillRect/>
          </a:stretch>
        </p:blipFill>
        <p:spPr>
          <a:xfrm>
            <a:off x="1124624" y="1981200"/>
            <a:ext cx="5276175" cy="3912868"/>
          </a:xfrm>
          <a:prstGeom prst="rect">
            <a:avLst/>
          </a:prstGeom>
        </p:spPr>
      </p:pic>
      <p:sp>
        <p:nvSpPr>
          <p:cNvPr id="4" name="Date Placeholder 3">
            <a:extLst>
              <a:ext uri="{FF2B5EF4-FFF2-40B4-BE49-F238E27FC236}">
                <a16:creationId xmlns:a16="http://schemas.microsoft.com/office/drawing/2014/main" id="{B8FC50C5-1A9D-4BA3-A6A8-BA6FFC404EF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B32C47F-656A-4259-8A0A-E88BCAAF003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FB1A059-B6BC-4428-83FD-E13C53DEB407}"/>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16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959037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73B6DB-1C87-4F28-8723-4C460C21172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Add New Item dialog box</a:t>
            </a:r>
            <a:endParaRPr lang="en-US" dirty="0"/>
          </a:p>
        </p:txBody>
      </p:sp>
      <p:sp>
        <p:nvSpPr>
          <p:cNvPr id="4" name="Date Placeholder 3">
            <a:extLst>
              <a:ext uri="{FF2B5EF4-FFF2-40B4-BE49-F238E27FC236}">
                <a16:creationId xmlns:a16="http://schemas.microsoft.com/office/drawing/2014/main" id="{4FC14281-F151-4E80-A551-BD965B23F01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BBF0E54-1010-4B3B-A0E3-5F59A038993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D1394A9-9416-444C-88ED-D0D066034E2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17</a:t>
            </a:fld>
            <a:endParaRPr lang="en-US" dirty="0">
              <a:solidFill>
                <a:schemeClr val="bg1"/>
              </a:solidFill>
            </a:endParaRPr>
          </a:p>
        </p:txBody>
      </p:sp>
      <p:pic>
        <p:nvPicPr>
          <p:cNvPr id="9" name="Content Placeholder 8" descr="Refer to page 313 in textbook ">
            <a:extLst>
              <a:ext uri="{FF2B5EF4-FFF2-40B4-BE49-F238E27FC236}">
                <a16:creationId xmlns:a16="http://schemas.microsoft.com/office/drawing/2014/main" id="{60023C8C-B0D8-45AB-9FB9-57E254644DE5}"/>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7315200" cy="3916799"/>
          </a:xfrm>
          <a:prstGeom prst="rect">
            <a:avLst/>
          </a:prstGeom>
        </p:spPr>
      </p:pic>
    </p:spTree>
    <p:extLst>
      <p:ext uri="{BB962C8B-B14F-4D97-AF65-F5344CB8AC3E}">
        <p14:creationId xmlns:p14="http://schemas.microsoft.com/office/powerpoint/2010/main" val="240049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49D7-06D7-4B99-A0AC-A2C17EC9FE2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add a new form</a:t>
            </a:r>
            <a:endParaRPr lang="en-US" dirty="0"/>
          </a:p>
        </p:txBody>
      </p:sp>
      <p:sp>
        <p:nvSpPr>
          <p:cNvPr id="3" name="Text Placeholder 2">
            <a:extLst>
              <a:ext uri="{FF2B5EF4-FFF2-40B4-BE49-F238E27FC236}">
                <a16:creationId xmlns:a16="http://schemas.microsoft.com/office/drawing/2014/main" id="{7E0431AE-630F-4442-84BB-2E0EA120560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Display the Add New Item dialog box by selecting the </a:t>
            </a:r>
            <a:r>
              <a:rPr lang="en-US" sz="2000" spc="-10" dirty="0" err="1">
                <a:effectLst/>
                <a:latin typeface="Times New Roman" panose="02020603050405020304" pitchFamily="18" charset="0"/>
                <a:ea typeface="Times New Roman" panose="02020603050405020304" pitchFamily="18" charset="0"/>
              </a:rPr>
              <a:t>Project</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Add</a:t>
            </a:r>
            <a:r>
              <a:rPr lang="en-US" sz="2000" spc="-10" dirty="0">
                <a:effectLst/>
                <a:latin typeface="Times New Roman" panose="02020603050405020304" pitchFamily="18" charset="0"/>
                <a:ea typeface="Times New Roman" panose="02020603050405020304" pitchFamily="18" charset="0"/>
              </a:rPr>
              <a:t> New Item command. Or, select the </a:t>
            </a:r>
            <a:r>
              <a:rPr lang="en-US" sz="2000" spc="-10" dirty="0" err="1">
                <a:effectLst/>
                <a:latin typeface="Times New Roman" panose="02020603050405020304" pitchFamily="18" charset="0"/>
                <a:ea typeface="Times New Roman" panose="02020603050405020304" pitchFamily="18" charset="0"/>
              </a:rPr>
              <a:t>Add</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New</a:t>
            </a:r>
            <a:r>
              <a:rPr lang="en-US" sz="2000" spc="-10" dirty="0">
                <a:effectLst/>
                <a:latin typeface="Times New Roman" panose="02020603050405020304" pitchFamily="18" charset="0"/>
                <a:ea typeface="Times New Roman" panose="02020603050405020304" pitchFamily="18" charset="0"/>
              </a:rPr>
              <a:t> Item command from the shortcut menu that’s displayed when you right-click on the project in the Solution Explorer.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add a new form, select the Form (Windows Forms) template from the Add New Item dialog box, enter a name for the form, and click the Add button.</a:t>
            </a:r>
          </a:p>
          <a:p>
            <a:endParaRPr lang="en-US" dirty="0"/>
          </a:p>
        </p:txBody>
      </p:sp>
      <p:sp>
        <p:nvSpPr>
          <p:cNvPr id="4" name="Date Placeholder 3">
            <a:extLst>
              <a:ext uri="{FF2B5EF4-FFF2-40B4-BE49-F238E27FC236}">
                <a16:creationId xmlns:a16="http://schemas.microsoft.com/office/drawing/2014/main" id="{DFCA0791-C294-41B1-8C2F-092B9AF3191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25B879A-1DB8-485F-838C-563AC19CD45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1EB801D-7999-49E2-AE82-B0BF3E80FB7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1202776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9FD9-39E0-40DA-8634-8C96883A15B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add an existing form</a:t>
            </a:r>
            <a:endParaRPr lang="en-US" dirty="0"/>
          </a:p>
        </p:txBody>
      </p:sp>
      <p:sp>
        <p:nvSpPr>
          <p:cNvPr id="3" name="Text Placeholder 2">
            <a:extLst>
              <a:ext uri="{FF2B5EF4-FFF2-40B4-BE49-F238E27FC236}">
                <a16:creationId xmlns:a16="http://schemas.microsoft.com/office/drawing/2014/main" id="{3D295355-CD78-43F0-BF13-2887B4198F8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Display the Add Existing Item dialog box by selecting the </a:t>
            </a:r>
            <a:r>
              <a:rPr lang="en-US" sz="2000" spc="-10" dirty="0" err="1">
                <a:effectLst/>
                <a:latin typeface="Times New Roman" panose="02020603050405020304" pitchFamily="18" charset="0"/>
                <a:ea typeface="Times New Roman" panose="02020603050405020304" pitchFamily="18" charset="0"/>
              </a:rPr>
              <a:t>Project</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Add</a:t>
            </a:r>
            <a:r>
              <a:rPr lang="en-US" sz="2000" spc="-10" dirty="0">
                <a:effectLst/>
                <a:latin typeface="Times New Roman" panose="02020603050405020304" pitchFamily="18" charset="0"/>
                <a:ea typeface="Times New Roman" panose="02020603050405020304" pitchFamily="18" charset="0"/>
              </a:rPr>
              <a:t> Existing Item command. Or, select the </a:t>
            </a:r>
            <a:r>
              <a:rPr lang="en-US" sz="2000" spc="-10" dirty="0" err="1">
                <a:effectLst/>
                <a:latin typeface="Times New Roman" panose="02020603050405020304" pitchFamily="18" charset="0"/>
                <a:ea typeface="Times New Roman" panose="02020603050405020304" pitchFamily="18" charset="0"/>
              </a:rPr>
              <a:t>Add</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Existing</a:t>
            </a:r>
            <a:r>
              <a:rPr lang="en-US" sz="2000" spc="-10" dirty="0">
                <a:effectLst/>
                <a:latin typeface="Times New Roman" panose="02020603050405020304" pitchFamily="18" charset="0"/>
                <a:ea typeface="Times New Roman" panose="02020603050405020304" pitchFamily="18" charset="0"/>
              </a:rPr>
              <a:t> Item command from the shortcut menu for the project.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add an existing form, select the cs file for the form from the Add Existing Item dialog box and then click the Add button.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the form is in a different namespace than the other forms in the project, you will need to either change the namespace for the form or add a using directive for the namespace to each form that refers to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change the namespace for a form, display the code for the form and then change the name on the namespace statement near the top of the code using refactoring.</a:t>
            </a:r>
          </a:p>
          <a:p>
            <a:endParaRPr lang="en-US" dirty="0"/>
          </a:p>
        </p:txBody>
      </p:sp>
      <p:sp>
        <p:nvSpPr>
          <p:cNvPr id="4" name="Date Placeholder 3">
            <a:extLst>
              <a:ext uri="{FF2B5EF4-FFF2-40B4-BE49-F238E27FC236}">
                <a16:creationId xmlns:a16="http://schemas.microsoft.com/office/drawing/2014/main" id="{C89966E1-BB18-4530-9ED4-3892AF80CEE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D26DD27-7586-4C10-924A-E7EF2D112B4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64E6C3C-2AC7-4AEA-B266-3E97BD696DF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69365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CA55-7CB2-4A1C-9B2D-E463BE33655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D607B4C5-31E2-410D-9F0C-9056FFCF2536}"/>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specifications for a form that uses any of the controls presented in this chapter, design and code the form.</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a form with two or more controls, set the tab order of the controls using the Tab Order view of the form.</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specifications for an application that displays custom or standard dialog boxes, design and code the application.</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In general terms, describe the use of these controls: combo box, list box, radio button, check box, and group box.</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the refactoring feature helps you change some of the occurrences of the form name in the code when you rename the file for the form, but not the occurrences in the event handlers for the form.</a:t>
            </a:r>
          </a:p>
          <a:p>
            <a:endParaRPr lang="en-US" dirty="0"/>
          </a:p>
        </p:txBody>
      </p:sp>
      <p:sp>
        <p:nvSpPr>
          <p:cNvPr id="4" name="Date Placeholder 3">
            <a:extLst>
              <a:ext uri="{FF2B5EF4-FFF2-40B4-BE49-F238E27FC236}">
                <a16:creationId xmlns:a16="http://schemas.microsoft.com/office/drawing/2014/main" id="{4D24B0F8-3C4A-44E7-81DC-B69599106AB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5D352AE-E56D-4440-B7DB-2E657DD23EE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AD6BCE6-CD87-4F74-BC98-8864D2F31F1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1980241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D688-6494-46B7-A32E-1035B86D7AFC}"/>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generated code for a new form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named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frmPayment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(part 1)</a:t>
            </a:r>
            <a:endParaRPr lang="en-US" dirty="0"/>
          </a:p>
        </p:txBody>
      </p:sp>
      <p:sp>
        <p:nvSpPr>
          <p:cNvPr id="3" name="Text Placeholder 2">
            <a:extLst>
              <a:ext uri="{FF2B5EF4-FFF2-40B4-BE49-F238E27FC236}">
                <a16:creationId xmlns:a16="http://schemas.microsoft.com/office/drawing/2014/main" id="{7674BE51-3702-48D7-B97E-03B35F3AA024}"/>
              </a:ext>
            </a:extLst>
          </p:cNvPr>
          <p:cNvSpPr>
            <a:spLocks noGrp="1"/>
          </p:cNvSpPr>
          <p:nvPr>
            <p:ph type="body" sz="quarter" idx="13"/>
          </p:nvPr>
        </p:nvSpPr>
        <p:spPr>
          <a:xfrm>
            <a:off x="838200" y="12192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the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frmPayment.cs</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file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namespace Payment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partial class </a:t>
            </a:r>
            <a:r>
              <a:rPr lang="en-US" sz="14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InitializeComponent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AFDBA12E-C092-4F40-98F6-2F35D6900A1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99E8861-217A-493C-9DDE-75569FC90A0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05879A9-ADAC-451E-80C3-24728095F00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114183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1989-2A6C-4D50-A925-8A71FD882AE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generated code for a new form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named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frmPayment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(part 2)</a:t>
            </a:r>
            <a:endParaRPr lang="en-US" dirty="0"/>
          </a:p>
        </p:txBody>
      </p:sp>
      <p:sp>
        <p:nvSpPr>
          <p:cNvPr id="3" name="Text Placeholder 2">
            <a:extLst>
              <a:ext uri="{FF2B5EF4-FFF2-40B4-BE49-F238E27FC236}">
                <a16:creationId xmlns:a16="http://schemas.microsoft.com/office/drawing/2014/main" id="{2D1429B9-0D36-47AE-8E60-FA35012FFA74}"/>
              </a:ext>
            </a:extLst>
          </p:cNvPr>
          <p:cNvSpPr>
            <a:spLocks noGrp="1"/>
          </p:cNvSpPr>
          <p:nvPr>
            <p:ph type="body" sz="quarter" idx="13"/>
          </p:nvPr>
        </p:nvSpPr>
        <p:spPr>
          <a:xfrm>
            <a:off x="838200" y="12192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the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frmPayment.Designer.cs</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file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namespace Payment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partial class </a:t>
            </a:r>
            <a:r>
              <a:rPr lang="en-US" sz="14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frmPayment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System.ComponentModel.IContainer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components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null;</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protected override void Dispose(bool disposing)</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(disposing &amp;&amp; (components != null))</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components.Dispose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base.Dispose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(disposing);</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#region Windows Form Designer generated code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66506DDA-07E0-4FA4-86EB-7B743634915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7A12C98-D5C9-4F4C-83B3-36F8326A650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57E0E95-E82E-4E56-B9EB-502C4F1FE77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1885438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48E7-8F62-4CCF-9A88-EF857C286507}"/>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that’s generated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the Load event handler of the form</a:t>
            </a:r>
            <a:endParaRPr lang="en-US" dirty="0"/>
          </a:p>
        </p:txBody>
      </p:sp>
      <p:sp>
        <p:nvSpPr>
          <p:cNvPr id="3" name="Text Placeholder 2">
            <a:extLst>
              <a:ext uri="{FF2B5EF4-FFF2-40B4-BE49-F238E27FC236}">
                <a16:creationId xmlns:a16="http://schemas.microsoft.com/office/drawing/2014/main" id="{4D143435-27E0-4CCE-9204-370E09023086}"/>
              </a:ext>
            </a:extLst>
          </p:cNvPr>
          <p:cNvSpPr>
            <a:spLocks noGrp="1"/>
          </p:cNvSpPr>
          <p:nvPr>
            <p:ph type="body" sz="quarter" idx="13"/>
          </p:nvPr>
        </p:nvSpPr>
        <p:spPr>
          <a:xfrm>
            <a:off x="838200" y="12192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method declaration in the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frmPayment.cs</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file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4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_Load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code that handles the event goes here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wiring in the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frmPayment.Designer.cs</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file</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this.Load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System.EventHandler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a:t>
            </a:r>
            <a:r>
              <a:rPr lang="en-US" sz="14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_Load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D6D9D408-29AF-41F2-8B3C-E53862B1E8C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FB78479-CF47-42C9-ADC2-A59ACB13FE7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A06AD00-3CBD-43E2-B63A-0876265AD39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376157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D48043-E10A-4EA0-8DE8-F22DD997308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project that contains two forms</a:t>
            </a:r>
            <a:endParaRPr lang="en-US" dirty="0"/>
          </a:p>
        </p:txBody>
      </p:sp>
      <p:pic>
        <p:nvPicPr>
          <p:cNvPr id="9" name="Content Placeholder 8" descr="Refer to page 317 in textbook ">
            <a:extLst>
              <a:ext uri="{FF2B5EF4-FFF2-40B4-BE49-F238E27FC236}">
                <a16:creationId xmlns:a16="http://schemas.microsoft.com/office/drawing/2014/main" id="{6C108F00-A5CF-42D0-AFFB-FD321DD03AEC}"/>
              </a:ext>
            </a:extLst>
          </p:cNvPr>
          <p:cNvPicPr>
            <a:picLocks noGrp="1" noChangeAspect="1"/>
          </p:cNvPicPr>
          <p:nvPr>
            <p:ph sz="quarter" idx="13"/>
          </p:nvPr>
        </p:nvPicPr>
        <p:blipFill>
          <a:blip r:embed="rId2"/>
          <a:stretch>
            <a:fillRect/>
          </a:stretch>
        </p:blipFill>
        <p:spPr>
          <a:xfrm>
            <a:off x="1219200" y="1139549"/>
            <a:ext cx="6547671" cy="4651651"/>
          </a:xfrm>
          <a:prstGeom prst="rect">
            <a:avLst/>
          </a:prstGeom>
        </p:spPr>
      </p:pic>
      <p:sp>
        <p:nvSpPr>
          <p:cNvPr id="4" name="Date Placeholder 3">
            <a:extLst>
              <a:ext uri="{FF2B5EF4-FFF2-40B4-BE49-F238E27FC236}">
                <a16:creationId xmlns:a16="http://schemas.microsoft.com/office/drawing/2014/main" id="{F8B92535-81CA-4C73-87EC-762F75FDF35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BE3E262-273E-4F00-B9D2-C746043CB52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90ADFE2-1747-4ED7-B6CA-CA61206361B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3747040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DB14-83D4-457E-8081-40D6D2606260}"/>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change the name of a form</a:t>
            </a:r>
            <a:endParaRPr lang="en-US" dirty="0"/>
          </a:p>
        </p:txBody>
      </p:sp>
      <p:sp>
        <p:nvSpPr>
          <p:cNvPr id="3" name="Text Placeholder 2">
            <a:extLst>
              <a:ext uri="{FF2B5EF4-FFF2-40B4-BE49-F238E27FC236}">
                <a16:creationId xmlns:a16="http://schemas.microsoft.com/office/drawing/2014/main" id="{DD5E4387-05D3-4665-8706-2E526D3BD379}"/>
              </a:ext>
            </a:extLst>
          </p:cNvPr>
          <p:cNvSpPr>
            <a:spLocks noGrp="1"/>
          </p:cNvSpPr>
          <p:nvPr>
            <p:ph type="body" sz="quarter" idx="13"/>
          </p:nvPr>
        </p:nvSpPr>
        <p:spPr/>
        <p:txBody>
          <a:bodyPr/>
          <a:lstStyle/>
          <a:p>
            <a:pPr marL="342900" marR="0" lvl="0" indent="-342900">
              <a:spcBef>
                <a:spcPts val="0"/>
              </a:spcBef>
              <a:spcAft>
                <a:spcPts val="600"/>
              </a:spcAft>
              <a:buFont typeface="+mj-lt"/>
              <a:buAutoNum type="arabicPeriod"/>
              <a:tabLst>
                <a:tab pos="228600" algn="l"/>
                <a:tab pos="347345" algn="l"/>
                <a:tab pos="347345" algn="l"/>
              </a:tabLst>
            </a:pPr>
            <a:r>
              <a:rPr lang="en-US" sz="2000" dirty="0">
                <a:effectLst/>
                <a:latin typeface="Times New Roman" panose="02020603050405020304" pitchFamily="18" charset="0"/>
                <a:ea typeface="Times New Roman" panose="02020603050405020304" pitchFamily="18" charset="0"/>
              </a:rPr>
              <a:t>Right-click the form in the Solution Explorer and select the Rename command. Or, select the form in the Solution Explorer and press F2.</a:t>
            </a:r>
          </a:p>
          <a:p>
            <a:pPr marL="342900" marR="0" lvl="0" indent="-342900">
              <a:spcBef>
                <a:spcPts val="0"/>
              </a:spcBef>
              <a:spcAft>
                <a:spcPts val="600"/>
              </a:spcAft>
              <a:buFont typeface="+mj-lt"/>
              <a:buAutoNum type="arabicPeriod"/>
              <a:tabLst>
                <a:tab pos="228600" algn="l"/>
                <a:tab pos="347345" algn="l"/>
                <a:tab pos="347345" algn="l"/>
              </a:tabLst>
            </a:pPr>
            <a:r>
              <a:rPr lang="en-US" sz="2000" dirty="0">
                <a:effectLst/>
                <a:latin typeface="Times New Roman" panose="02020603050405020304" pitchFamily="18" charset="0"/>
                <a:ea typeface="Times New Roman" panose="02020603050405020304" pitchFamily="18" charset="0"/>
              </a:rPr>
              <a:t>Enter the new name for the form. When you do, Visual Studio asks if you want to rename all references to the file. In most cases, that’s what you’ll want to do.</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change the name of any event handlers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a form’s events </a:t>
            </a:r>
          </a:p>
          <a:p>
            <a:pPr marL="342900" marR="0" lvl="0" indent="-342900">
              <a:spcBef>
                <a:spcPts val="0"/>
              </a:spcBef>
              <a:spcAft>
                <a:spcPts val="600"/>
              </a:spcAft>
              <a:buFont typeface="+mj-lt"/>
              <a:buAutoNum type="arabicPeriod"/>
              <a:tabLst>
                <a:tab pos="228600" algn="l"/>
                <a:tab pos="347345" algn="l"/>
                <a:tab pos="347345" algn="l"/>
              </a:tabLst>
            </a:pPr>
            <a:r>
              <a:rPr lang="en-US" sz="2000" dirty="0">
                <a:effectLst/>
                <a:latin typeface="Times New Roman" panose="02020603050405020304" pitchFamily="18" charset="0"/>
                <a:ea typeface="Times New Roman" panose="02020603050405020304" pitchFamily="18" charset="0"/>
              </a:rPr>
              <a:t>Highlight the name of the form in the method that’s used by the event handler, then right-click on the name and choose Rename from the shortcut menu that’s displayed.</a:t>
            </a:r>
          </a:p>
          <a:p>
            <a:pPr marL="342900" marR="0" lvl="0" indent="-342900">
              <a:spcBef>
                <a:spcPts val="0"/>
              </a:spcBef>
              <a:spcAft>
                <a:spcPts val="600"/>
              </a:spcAft>
              <a:buFont typeface="+mj-lt"/>
              <a:buAutoNum type="arabicPeriod"/>
              <a:tabLst>
                <a:tab pos="228600" algn="l"/>
                <a:tab pos="347345" algn="l"/>
                <a:tab pos="347345" algn="l"/>
              </a:tabLst>
            </a:pPr>
            <a:r>
              <a:rPr lang="en-US" sz="2000" dirty="0">
                <a:effectLst/>
                <a:latin typeface="Times New Roman" panose="02020603050405020304" pitchFamily="18" charset="0"/>
                <a:ea typeface="Times New Roman" panose="02020603050405020304" pitchFamily="18" charset="0"/>
              </a:rPr>
              <a:t>Enter the new name for the form and click the Apply button in the Rename dialog box.</a:t>
            </a:r>
          </a:p>
          <a:p>
            <a:endParaRPr lang="en-US" dirty="0"/>
          </a:p>
        </p:txBody>
      </p:sp>
      <p:sp>
        <p:nvSpPr>
          <p:cNvPr id="4" name="Date Placeholder 3">
            <a:extLst>
              <a:ext uri="{FF2B5EF4-FFF2-40B4-BE49-F238E27FC236}">
                <a16:creationId xmlns:a16="http://schemas.microsoft.com/office/drawing/2014/main" id="{D6F6EBC6-3FF8-4B7C-B1B1-2FEA5ED598D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C1BD7D8-1BD0-41EB-837C-4747F8930C8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31BC069-5EAE-4C9B-8914-5276C448919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030573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EADC-295B-4060-AD9D-1FE4FB7D65B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defines the main entry point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an application</a:t>
            </a:r>
            <a:endParaRPr lang="en-US" dirty="0"/>
          </a:p>
        </p:txBody>
      </p:sp>
      <p:sp>
        <p:nvSpPr>
          <p:cNvPr id="3" name="Text Placeholder 2">
            <a:extLst>
              <a:ext uri="{FF2B5EF4-FFF2-40B4-BE49-F238E27FC236}">
                <a16:creationId xmlns:a16="http://schemas.microsoft.com/office/drawing/2014/main" id="{14FA35DE-F0AE-4182-9AFE-DB5E255FE43E}"/>
              </a:ext>
            </a:extLst>
          </p:cNvPr>
          <p:cNvSpPr>
            <a:spLocks noGrp="1"/>
          </p:cNvSpPr>
          <p:nvPr>
            <p:ph type="body" sz="quarter" idx="13"/>
          </p:nvPr>
        </p:nvSpPr>
        <p:spPr>
          <a:xfrm>
            <a:off x="838200" y="1179576"/>
            <a:ext cx="74676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System;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System.Collections.Generic</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System.Linq</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System.Threading.Tasks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System.Windows.Forms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namespace Payment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static class Program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&lt;summary&gt;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The main entry point for the application.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&lt;/summary&gt;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STAThread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static void Main()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Application.EnableVisualStyles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Application.SetCompatibleTextRenderingDefault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Application.Run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(new </a:t>
            </a:r>
            <a:r>
              <a:rPr lang="en-US" sz="14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frmCustomer</a:t>
            </a:r>
            <a:r>
              <a:rPr lang="en-US" sz="1400" b="1" dirty="0">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0A0C18B7-6DB0-457E-8DB4-ED79D3CC4DD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11AA82B-09EA-475D-901B-D87A5BE464E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4445056-D0C2-4945-9E07-A66EFDDF09F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79777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2FDBCCA-D307-43F0-A4D3-43D18BB08EBA}"/>
              </a:ext>
            </a:extLst>
          </p:cNvPr>
          <p:cNvSpPr>
            <a:spLocks noGrp="1"/>
          </p:cNvSpPr>
          <p:nvPr>
            <p:ph type="title"/>
          </p:nvPr>
        </p:nvSpPr>
        <p:spPr/>
        <p:txBody>
          <a:bodyPr/>
          <a:lstStyle/>
          <a:p>
            <a:r>
              <a:rPr lang="en-US" sz="2400" dirty="0">
                <a:effectLst/>
                <a:ea typeface="Times New Roman" panose="02020603050405020304" pitchFamily="18" charset="0"/>
              </a:rPr>
              <a:t>The Payment form displayed as a dialog box</a:t>
            </a:r>
            <a:endParaRPr lang="en-US" dirty="0"/>
          </a:p>
        </p:txBody>
      </p:sp>
      <p:pic>
        <p:nvPicPr>
          <p:cNvPr id="11" name="Content Placeholder 10" descr="Refer to page 321 in textbook ">
            <a:extLst>
              <a:ext uri="{FF2B5EF4-FFF2-40B4-BE49-F238E27FC236}">
                <a16:creationId xmlns:a16="http://schemas.microsoft.com/office/drawing/2014/main" id="{F171F22C-E0DE-48B3-AD62-CBED2CE3E572}"/>
              </a:ext>
            </a:extLst>
          </p:cNvPr>
          <p:cNvPicPr>
            <a:picLocks noGrp="1" noChangeAspect="1"/>
          </p:cNvPicPr>
          <p:nvPr>
            <p:ph sz="quarter" idx="13"/>
          </p:nvPr>
        </p:nvPicPr>
        <p:blipFill>
          <a:blip r:embed="rId2"/>
          <a:stretch>
            <a:fillRect/>
          </a:stretch>
        </p:blipFill>
        <p:spPr>
          <a:xfrm>
            <a:off x="1441704" y="1280293"/>
            <a:ext cx="3359187" cy="2341067"/>
          </a:xfrm>
          <a:prstGeom prst="rect">
            <a:avLst/>
          </a:prstGeom>
        </p:spPr>
      </p:pic>
      <p:pic>
        <p:nvPicPr>
          <p:cNvPr id="12" name="Content Placeholder 11" descr="Refer to page 321 in textbook ">
            <a:extLst>
              <a:ext uri="{FF2B5EF4-FFF2-40B4-BE49-F238E27FC236}">
                <a16:creationId xmlns:a16="http://schemas.microsoft.com/office/drawing/2014/main" id="{17A073BF-9297-4F86-BBE4-22CD489C43E9}"/>
              </a:ext>
            </a:extLst>
          </p:cNvPr>
          <p:cNvPicPr>
            <a:picLocks noGrp="1" noChangeAspect="1"/>
          </p:cNvPicPr>
          <p:nvPr>
            <p:ph sz="quarter" idx="15"/>
          </p:nvPr>
        </p:nvPicPr>
        <p:blipFill>
          <a:blip r:embed="rId3"/>
          <a:stretch>
            <a:fillRect/>
          </a:stretch>
        </p:blipFill>
        <p:spPr>
          <a:xfrm>
            <a:off x="3852383" y="2651893"/>
            <a:ext cx="3081817" cy="2986907"/>
          </a:xfrm>
          <a:prstGeom prst="rect">
            <a:avLst/>
          </a:prstGeom>
        </p:spPr>
      </p:pic>
      <p:sp>
        <p:nvSpPr>
          <p:cNvPr id="4" name="Date Placeholder 3">
            <a:extLst>
              <a:ext uri="{FF2B5EF4-FFF2-40B4-BE49-F238E27FC236}">
                <a16:creationId xmlns:a16="http://schemas.microsoft.com/office/drawing/2014/main" id="{4FE70A81-FA53-4722-849B-E5CE1609C86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EC38B71-D73A-4651-A464-1354564117C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AF9992E-4B39-4A73-9A9A-21089B01E2F4}"/>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26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123555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B8EB-6631-4395-BDBF-AFCC601ED70A}"/>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Properties for creating custom dialog boxes</a:t>
            </a:r>
            <a:endParaRPr lang="en-US" dirty="0"/>
          </a:p>
        </p:txBody>
      </p:sp>
      <p:sp>
        <p:nvSpPr>
          <p:cNvPr id="3" name="Text Placeholder 2">
            <a:extLst>
              <a:ext uri="{FF2B5EF4-FFF2-40B4-BE49-F238E27FC236}">
                <a16:creationId xmlns:a16="http://schemas.microsoft.com/office/drawing/2014/main" id="{F04E7188-8133-48E7-B8DE-B9E9D7E5DE27}"/>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FormBorderStyle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ControlBox</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MaximizeBox</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MinimizeBox</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637F0D8B-19E8-46EC-922B-B7012000009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CB709E7-A89F-479D-9A43-D7E6A5EF48E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79F7726-A8CD-423F-8125-6A83EBA5333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2590312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4C24-E2D1-48FB-977A-CBB34A17D7A0}"/>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creates and displays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custom dialog box</a:t>
            </a:r>
            <a:endParaRPr lang="en-US" dirty="0"/>
          </a:p>
        </p:txBody>
      </p:sp>
      <p:sp>
        <p:nvSpPr>
          <p:cNvPr id="3" name="Text Placeholder 2">
            <a:extLst>
              <a:ext uri="{FF2B5EF4-FFF2-40B4-BE49-F238E27FC236}">
                <a16:creationId xmlns:a16="http://schemas.microsoft.com/office/drawing/2014/main" id="{6890007F-19A6-4DD1-BC4C-28067B63BFD1}"/>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Form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frmPayment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paymentForm.ShowDialog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execution continues here after the user responds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to the dialog box</a:t>
            </a:r>
          </a:p>
          <a:p>
            <a:endParaRPr lang="en-US" sz="1600" dirty="0"/>
          </a:p>
        </p:txBody>
      </p:sp>
      <p:sp>
        <p:nvSpPr>
          <p:cNvPr id="4" name="Date Placeholder 3">
            <a:extLst>
              <a:ext uri="{FF2B5EF4-FFF2-40B4-BE49-F238E27FC236}">
                <a16:creationId xmlns:a16="http://schemas.microsoft.com/office/drawing/2014/main" id="{0DC0EF2F-7BB3-4BA5-9216-6BC2C27884B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FC1CDCB-6DBB-4E01-85A5-5BEA40EBD44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CCFD351-ADA4-4D35-AFB1-CDD6E867A2E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3122042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0103BE-1A9E-4A46-9DC0-DDF2BBD4E3B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enumeration that works with dialog boxes</a:t>
            </a:r>
            <a:endParaRPr lang="en-US" dirty="0"/>
          </a:p>
        </p:txBody>
      </p:sp>
      <p:sp>
        <p:nvSpPr>
          <p:cNvPr id="10" name="Text Placeholder 9">
            <a:extLst>
              <a:ext uri="{FF2B5EF4-FFF2-40B4-BE49-F238E27FC236}">
                <a16:creationId xmlns:a16="http://schemas.microsoft.com/office/drawing/2014/main" id="{2BDA3494-664F-4C5E-AA27-B6241182DEEB}"/>
              </a:ext>
            </a:extLst>
          </p:cNvPr>
          <p:cNvSpPr>
            <a:spLocks noGrp="1"/>
          </p:cNvSpPr>
          <p:nvPr>
            <p:ph type="body" sz="quarter" idx="16"/>
          </p:nvPr>
        </p:nvSpPr>
        <p:spPr>
          <a:xfrm>
            <a:off x="1295400" y="1143000"/>
            <a:ext cx="6934200" cy="1175833"/>
          </a:xfrm>
          <a:ln w="12700"/>
        </p:spPr>
        <p:txBody>
          <a:bodyPr/>
          <a:lstStyle/>
          <a:p>
            <a:pPr marL="0" marR="0">
              <a:spcBef>
                <a:spcPts val="600"/>
              </a:spcBef>
              <a:spcAft>
                <a:spcPts val="600"/>
              </a:spcAft>
              <a:tabLst>
                <a:tab pos="1371600" algn="l"/>
                <a:tab pos="1828800" algn="l"/>
                <a:tab pos="1938338"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Enumeration		Members</a:t>
            </a:r>
          </a:p>
          <a:p>
            <a:pPr marL="1943100" marR="0" indent="-1943100">
              <a:spcBef>
                <a:spcPts val="600"/>
              </a:spcBef>
              <a:spcAft>
                <a:spcPts val="900"/>
              </a:spcAft>
              <a:tabLst>
                <a:tab pos="914400" algn="l"/>
                <a:tab pos="2057400" algn="l"/>
                <a:tab pos="457200" algn="l"/>
              </a:tabLst>
            </a:pPr>
            <a:r>
              <a:rPr lang="en-US" sz="1600" b="1" dirty="0" err="1">
                <a:solidFill>
                  <a:srgbClr val="000000"/>
                </a:solidFill>
                <a:effectLst/>
                <a:latin typeface="Courier New" panose="02070309020205020404" pitchFamily="49" charset="0"/>
                <a:ea typeface="Times New Roman" panose="02020603050405020304" pitchFamily="18" charset="0"/>
              </a:rPr>
              <a:t>DialogResult</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OK, Cancel, Yes, No, Abort, Retry, Ignore, None</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11" name="Text Placeholder 10">
            <a:extLst>
              <a:ext uri="{FF2B5EF4-FFF2-40B4-BE49-F238E27FC236}">
                <a16:creationId xmlns:a16="http://schemas.microsoft.com/office/drawing/2014/main" id="{7E78FD86-6366-4A35-B0C0-4A2804F8947A}"/>
              </a:ext>
            </a:extLst>
          </p:cNvPr>
          <p:cNvSpPr>
            <a:spLocks noGrp="1"/>
          </p:cNvSpPr>
          <p:nvPr>
            <p:ph type="body" sz="quarter" idx="17"/>
          </p:nvPr>
        </p:nvSpPr>
        <p:spPr>
          <a:xfrm>
            <a:off x="838200" y="2438400"/>
            <a:ext cx="7391400" cy="543933"/>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Tag property</a:t>
            </a:r>
          </a:p>
          <a:p>
            <a:endParaRPr lang="en-US" sz="2400" dirty="0"/>
          </a:p>
        </p:txBody>
      </p:sp>
      <p:sp>
        <p:nvSpPr>
          <p:cNvPr id="9" name="Text Placeholder 8">
            <a:extLst>
              <a:ext uri="{FF2B5EF4-FFF2-40B4-BE49-F238E27FC236}">
                <a16:creationId xmlns:a16="http://schemas.microsoft.com/office/drawing/2014/main" id="{4C95075B-0740-4333-8D85-CD4FF3645FBF}"/>
              </a:ext>
            </a:extLst>
          </p:cNvPr>
          <p:cNvSpPr>
            <a:spLocks noGrp="1"/>
          </p:cNvSpPr>
          <p:nvPr>
            <p:ph type="body" sz="quarter" idx="15"/>
          </p:nvPr>
        </p:nvSpPr>
        <p:spPr>
          <a:xfrm>
            <a:off x="1295400" y="3048000"/>
            <a:ext cx="6934200" cy="1752600"/>
          </a:xfrm>
          <a:ln w="12700"/>
        </p:spPr>
        <p:txBody>
          <a:bodyPr/>
          <a:lstStyle/>
          <a:p>
            <a:pPr marL="0" marR="0">
              <a:spcBef>
                <a:spcPts val="600"/>
              </a:spcBef>
              <a:spcAft>
                <a:spcPts val="600"/>
              </a:spcAft>
              <a:tabLst>
                <a:tab pos="1487488" algn="l"/>
                <a:tab pos="1828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Property	Description</a:t>
            </a:r>
          </a:p>
          <a:p>
            <a:pPr marL="1485900" marR="0" indent="-1485900">
              <a:spcBef>
                <a:spcPts val="600"/>
              </a:spcBef>
              <a:spcAft>
                <a:spcPts val="900"/>
              </a:spcAft>
              <a:tabLst>
                <a:tab pos="914400" algn="l"/>
                <a:tab pos="2057400" algn="l"/>
                <a:tab pos="2057400" algn="l"/>
              </a:tabLst>
            </a:pPr>
            <a:r>
              <a:rPr lang="en-US" sz="1600" b="1" dirty="0">
                <a:solidFill>
                  <a:srgbClr val="000000"/>
                </a:solidFill>
                <a:effectLst/>
                <a:latin typeface="Courier New" panose="02070309020205020404" pitchFamily="49" charset="0"/>
                <a:ea typeface="Times New Roman" panose="02020603050405020304" pitchFamily="18" charset="0"/>
              </a:rPr>
              <a:t>Tag</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Gets or sets data associated with the form or a control. The Tag property holds a reference to an object type, which means that it can hold any type of data.</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B645F9C9-0308-4C6C-958E-BEB7EA41AB8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66229E3-3A02-4C67-919D-5C3F8A41BA4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A00422F-6FAA-4C4F-9A03-4D3065D2038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322225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8C71-54CE-4F10-AC2F-347C6CCE962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72B883F2-CF84-4963-AD30-5D45E4E89FCD}"/>
              </a:ext>
            </a:extLst>
          </p:cNvPr>
          <p:cNvSpPr>
            <a:spLocks noGrp="1"/>
          </p:cNvSpPr>
          <p:nvPr>
            <p:ph type="body" sz="quarter" idx="13"/>
          </p:nvPr>
        </p:nvSpPr>
        <p:spPr/>
        <p:txBody>
          <a:bodyPr/>
          <a:lstStyle/>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way the Program class for an application displays the first form of an application.</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you can use 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enumeration and the Tag property to pass data between a form and a custom dialog box.</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you can use the </a:t>
            </a:r>
            <a:r>
              <a:rPr lang="en-US" sz="2000" spc="-10" dirty="0" err="1">
                <a:effectLst/>
                <a:latin typeface="Times New Roman" panose="02020603050405020304" pitchFamily="18" charset="0"/>
                <a:ea typeface="Times New Roman" panose="02020603050405020304" pitchFamily="18" charset="0"/>
              </a:rPr>
              <a:t>FormClosing</a:t>
            </a:r>
            <a:r>
              <a:rPr lang="en-US" sz="2000" spc="-10" dirty="0">
                <a:effectLst/>
                <a:latin typeface="Times New Roman" panose="02020603050405020304" pitchFamily="18" charset="0"/>
                <a:ea typeface="Times New Roman" panose="02020603050405020304" pitchFamily="18" charset="0"/>
              </a:rPr>
              <a:t> event to stop a form from closing.</a:t>
            </a:r>
          </a:p>
          <a:p>
            <a:pPr marL="457200" indent="-457200">
              <a:buFont typeface="+mj-lt"/>
              <a:buAutoNum type="arabicPeriod" startAt="3"/>
            </a:pPr>
            <a:endParaRPr lang="en-US" dirty="0"/>
          </a:p>
        </p:txBody>
      </p:sp>
      <p:sp>
        <p:nvSpPr>
          <p:cNvPr id="4" name="Date Placeholder 3">
            <a:extLst>
              <a:ext uri="{FF2B5EF4-FFF2-40B4-BE49-F238E27FC236}">
                <a16:creationId xmlns:a16="http://schemas.microsoft.com/office/drawing/2014/main" id="{EE939899-00C7-4543-8C3E-C3B82141F77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C597923-11A5-4A61-8DA6-06BDAFE8A7C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2C97B59-C456-4CDD-9138-D8A3E6797C9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2482154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80B9-C7A8-4146-BC94-B70660E4D983}"/>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sets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DialogResult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a form</a:t>
            </a:r>
            <a:endParaRPr lang="en-US" dirty="0"/>
          </a:p>
        </p:txBody>
      </p:sp>
      <p:sp>
        <p:nvSpPr>
          <p:cNvPr id="3" name="Text Placeholder 2">
            <a:extLst>
              <a:ext uri="{FF2B5EF4-FFF2-40B4-BE49-F238E27FC236}">
                <a16:creationId xmlns:a16="http://schemas.microsoft.com/office/drawing/2014/main" id="{094FE67E-05BE-4857-AE6E-BA6E6EA92DAD}"/>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this.DialogResult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sets the Tag property of a form</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this.Tag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msg;</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uses the result of a dialog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the Tag property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Form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frmPayment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selectedButton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paymentForm.ShowDialog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selectedButton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lblPayment.Text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paymentForm.Tag.ToString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D038C807-EBA6-41E0-A6BA-2693BE67B07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F3CCB9E-7ADC-44AA-AAE8-952BE0BF170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4CBE8B4-14A4-4B7A-992B-0F37C75B164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1280820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D59A-D495-4802-80A8-5030735E5D5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DialogResult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enumeration</a:t>
            </a:r>
            <a:endParaRPr lang="en-US" dirty="0"/>
          </a:p>
        </p:txBody>
      </p:sp>
      <p:sp>
        <p:nvSpPr>
          <p:cNvPr id="3" name="Text Placeholder 2">
            <a:extLst>
              <a:ext uri="{FF2B5EF4-FFF2-40B4-BE49-F238E27FC236}">
                <a16:creationId xmlns:a16="http://schemas.microsoft.com/office/drawing/2014/main" id="{D7A98E4E-2045-40AA-96CE-A00E1434EFED}"/>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enumeration provides members that represent the values that a dialog box can return. The </a:t>
            </a:r>
            <a:r>
              <a:rPr lang="en-US" sz="2000" spc="-10" dirty="0" err="1">
                <a:effectLst/>
                <a:latin typeface="Times New Roman" panose="02020603050405020304" pitchFamily="18" charset="0"/>
                <a:ea typeface="Times New Roman" panose="02020603050405020304" pitchFamily="18" charset="0"/>
              </a:rPr>
              <a:t>ShowDialog</a:t>
            </a:r>
            <a:r>
              <a:rPr lang="en-US" sz="2000" spc="-10" dirty="0">
                <a:effectLst/>
                <a:latin typeface="Times New Roman" panose="02020603050405020304" pitchFamily="18" charset="0"/>
                <a:ea typeface="Times New Roman" panose="02020603050405020304" pitchFamily="18" charset="0"/>
              </a:rPr>
              <a:t>() method returns a member of this enumeration.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specify the result value of a custom dialog box by setting its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property. Or, you can set 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property of a button in the dialog box. Then, when the user clicks that button, 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property of the form is set accordingly.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set the </a:t>
            </a:r>
            <a:r>
              <a:rPr lang="en-US" sz="2000" spc="-10" dirty="0" err="1">
                <a:effectLst/>
                <a:latin typeface="Times New Roman" panose="02020603050405020304" pitchFamily="18" charset="0"/>
                <a:ea typeface="Times New Roman" panose="02020603050405020304" pitchFamily="18" charset="0"/>
              </a:rPr>
              <a:t>CancelButton</a:t>
            </a:r>
            <a:r>
              <a:rPr lang="en-US" sz="2000" spc="-10" dirty="0">
                <a:effectLst/>
                <a:latin typeface="Times New Roman" panose="02020603050405020304" pitchFamily="18" charset="0"/>
                <a:ea typeface="Times New Roman" panose="02020603050405020304" pitchFamily="18" charset="0"/>
              </a:rPr>
              <a:t> property of a form to a button on that form, 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property of that button is automatically set to Cancel.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After you set 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property of a dialog box, the form is closed and control is returned to the form that displayed it. If you close a dialog box without setting 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property, a value of Cancel is returned to the main form.</a:t>
            </a:r>
          </a:p>
          <a:p>
            <a:endParaRPr lang="en-US" dirty="0"/>
          </a:p>
        </p:txBody>
      </p:sp>
      <p:sp>
        <p:nvSpPr>
          <p:cNvPr id="4" name="Date Placeholder 3">
            <a:extLst>
              <a:ext uri="{FF2B5EF4-FFF2-40B4-BE49-F238E27FC236}">
                <a16:creationId xmlns:a16="http://schemas.microsoft.com/office/drawing/2014/main" id="{7CD68A3A-65EB-4297-9747-E418E277EF6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0DF996D-4DB8-4F04-8AFA-C069C5E877B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7A35AE0-1E8E-42C1-A907-5A5FB4013C3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863168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DB73-DC08-4104-A12E-949CD35CF0F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Tag property</a:t>
            </a:r>
            <a:endParaRPr lang="en-US" dirty="0"/>
          </a:p>
        </p:txBody>
      </p:sp>
      <p:sp>
        <p:nvSpPr>
          <p:cNvPr id="3" name="Text Placeholder 2">
            <a:extLst>
              <a:ext uri="{FF2B5EF4-FFF2-40B4-BE49-F238E27FC236}">
                <a16:creationId xmlns:a16="http://schemas.microsoft.com/office/drawing/2014/main" id="{1BA848D5-A702-459E-A97F-26D5F0C6616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Tag property provides a convenient way to pass data between forms in a multi-form application.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dialog box can set its Tag property before it returns control to the main form. Then, the main form can get the data from this property and use it as necessary.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Because the Tag property is an object type, you must explicitly cast it to the appropriate type to retrieve the data it contains. Or, you can use the </a:t>
            </a:r>
            <a:r>
              <a:rPr lang="en-US" sz="2000" spc="-10" dirty="0" err="1">
                <a:effectLst/>
                <a:latin typeface="Times New Roman" panose="02020603050405020304" pitchFamily="18" charset="0"/>
                <a:ea typeface="Times New Roman" panose="02020603050405020304" pitchFamily="18" charset="0"/>
              </a:rPr>
              <a:t>ToString</a:t>
            </a:r>
            <a:r>
              <a:rPr lang="en-US" sz="2000" spc="-10" dirty="0">
                <a:effectLst/>
                <a:latin typeface="Times New Roman" panose="02020603050405020304" pitchFamily="18" charset="0"/>
                <a:ea typeface="Times New Roman" panose="02020603050405020304" pitchFamily="18" charset="0"/>
              </a:rPr>
              <a:t>() method to convert the data to a string.</a:t>
            </a:r>
          </a:p>
          <a:p>
            <a:endParaRPr lang="en-US" dirty="0"/>
          </a:p>
        </p:txBody>
      </p:sp>
      <p:sp>
        <p:nvSpPr>
          <p:cNvPr id="4" name="Date Placeholder 3">
            <a:extLst>
              <a:ext uri="{FF2B5EF4-FFF2-40B4-BE49-F238E27FC236}">
                <a16:creationId xmlns:a16="http://schemas.microsoft.com/office/drawing/2014/main" id="{D30E84FF-F58A-4349-9475-A5D497245AF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24E18B5-269C-42B8-9AEE-F62B30A78A2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4A24F93-6DD0-40E9-8214-96C48A68CA2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3304261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93FD07-5443-4C09-BFE1-9CCA4F70F25A}"/>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the Show() method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MessageBox</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endParaRPr lang="en-US" dirty="0"/>
          </a:p>
        </p:txBody>
      </p:sp>
      <p:sp>
        <p:nvSpPr>
          <p:cNvPr id="8" name="Text Placeholder 7">
            <a:extLst>
              <a:ext uri="{FF2B5EF4-FFF2-40B4-BE49-F238E27FC236}">
                <a16:creationId xmlns:a16="http://schemas.microsoft.com/office/drawing/2014/main" id="{1CB740F7-6456-4440-9E90-160559CCBA5E}"/>
              </a:ext>
            </a:extLst>
          </p:cNvPr>
          <p:cNvSpPr>
            <a:spLocks noGrp="1"/>
          </p:cNvSpPr>
          <p:nvPr>
            <p:ph type="body" sz="quarter" idx="13"/>
          </p:nvPr>
        </p:nvSpPr>
        <p:spPr>
          <a:xfrm>
            <a:off x="838200" y="1219200"/>
            <a:ext cx="7391400" cy="2743200"/>
          </a:xfrm>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caption[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buttons[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icon</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defaultButton</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enumerations that work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MessageBox</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p>
          <a:p>
            <a:endParaRPr lang="en-US" sz="1600" dirty="0"/>
          </a:p>
        </p:txBody>
      </p:sp>
      <p:sp>
        <p:nvSpPr>
          <p:cNvPr id="9" name="Text Placeholder 8">
            <a:extLst>
              <a:ext uri="{FF2B5EF4-FFF2-40B4-BE49-F238E27FC236}">
                <a16:creationId xmlns:a16="http://schemas.microsoft.com/office/drawing/2014/main" id="{9110C753-B092-4019-A585-E449F412539A}"/>
              </a:ext>
            </a:extLst>
          </p:cNvPr>
          <p:cNvSpPr>
            <a:spLocks noGrp="1"/>
          </p:cNvSpPr>
          <p:nvPr>
            <p:ph type="body" sz="quarter" idx="15"/>
          </p:nvPr>
        </p:nvSpPr>
        <p:spPr>
          <a:xfrm>
            <a:off x="1295400" y="2667000"/>
            <a:ext cx="6934200" cy="3429000"/>
          </a:xfrm>
          <a:ln w="12700"/>
        </p:spPr>
        <p:txBody>
          <a:bodyPr/>
          <a:lstStyle/>
          <a:p>
            <a:pPr marL="0" marR="0">
              <a:spcBef>
                <a:spcPts val="600"/>
              </a:spcBef>
              <a:spcAft>
                <a:spcPts val="600"/>
              </a:spcAft>
              <a:tabLst>
                <a:tab pos="1828800" algn="l"/>
                <a:tab pos="3084513"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Enumeration		Members</a:t>
            </a:r>
          </a:p>
          <a:p>
            <a:pPr marL="3086100" marR="0" indent="-3086100">
              <a:spcBef>
                <a:spcPts val="6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MessageBoxButtons</a:t>
            </a:r>
            <a:r>
              <a:rPr lang="en-US" sz="2000" dirty="0">
                <a:solidFill>
                  <a:srgbClr val="000000"/>
                </a:solidFill>
                <a:effectLst/>
                <a:latin typeface="Times New Roman" panose="02020603050405020304" pitchFamily="18" charset="0"/>
                <a:ea typeface="Times New Roman" panose="02020603050405020304" pitchFamily="18" charset="0"/>
              </a:rPr>
              <a:t>			OK, </a:t>
            </a:r>
            <a:r>
              <a:rPr lang="en-US" sz="2000" dirty="0" err="1">
                <a:solidFill>
                  <a:srgbClr val="000000"/>
                </a:solidFill>
                <a:effectLst/>
                <a:latin typeface="Times New Roman" panose="02020603050405020304" pitchFamily="18" charset="0"/>
                <a:ea typeface="Times New Roman" panose="02020603050405020304" pitchFamily="18" charset="0"/>
              </a:rPr>
              <a:t>OKCancel</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YesNo</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YesNoCancel</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AbortRetryIgnore</a:t>
            </a:r>
            <a:endParaRPr lang="en-US" sz="2000" dirty="0">
              <a:effectLst/>
              <a:latin typeface="Times New Roman" panose="02020603050405020304" pitchFamily="18" charset="0"/>
              <a:ea typeface="Times New Roman" panose="02020603050405020304" pitchFamily="18" charset="0"/>
            </a:endParaRPr>
          </a:p>
          <a:p>
            <a:pPr marL="3086100" marR="0" indent="-3086100">
              <a:spcBef>
                <a:spcPts val="6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MessageBoxIcon</a:t>
            </a:r>
            <a:r>
              <a:rPr lang="en-US" sz="2000" dirty="0">
                <a:solidFill>
                  <a:srgbClr val="000000"/>
                </a:solidFill>
                <a:effectLst/>
                <a:latin typeface="Times New Roman" panose="02020603050405020304" pitchFamily="18" charset="0"/>
                <a:ea typeface="Times New Roman" panose="02020603050405020304" pitchFamily="18" charset="0"/>
              </a:rPr>
              <a:t>			None, Information, Error, Warning, Exclamation, Question, Asterisk, Hand, Stop</a:t>
            </a:r>
            <a:endParaRPr lang="en-US" sz="2000" dirty="0">
              <a:effectLst/>
              <a:latin typeface="Times New Roman" panose="02020603050405020304" pitchFamily="18" charset="0"/>
              <a:ea typeface="Times New Roman" panose="02020603050405020304" pitchFamily="18" charset="0"/>
            </a:endParaRPr>
          </a:p>
          <a:p>
            <a:pPr marL="3086100" marR="0" indent="-30861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MessageBoxDefaultButton</a:t>
            </a:r>
            <a:r>
              <a:rPr lang="en-US" sz="2000" dirty="0">
                <a:solidFill>
                  <a:srgbClr val="000000"/>
                </a:solidFill>
                <a:effectLst/>
                <a:latin typeface="Times New Roman" panose="02020603050405020304" pitchFamily="18" charset="0"/>
                <a:ea typeface="Times New Roman" panose="02020603050405020304" pitchFamily="18" charset="0"/>
              </a:rPr>
              <a:t>	Button1, Button2, Button3</a:t>
            </a:r>
            <a:endParaRPr lang="en-US" sz="2000" dirty="0">
              <a:effectLst/>
              <a:latin typeface="Times New Roman" panose="02020603050405020304" pitchFamily="18" charset="0"/>
              <a:ea typeface="Times New Roman" panose="02020603050405020304" pitchFamily="18" charset="0"/>
            </a:endParaRPr>
          </a:p>
          <a:p>
            <a:pPr marL="3086100" marR="0" indent="-3086100">
              <a:spcBef>
                <a:spcPts val="600"/>
              </a:spcBef>
              <a:spcAft>
                <a:spcPts val="900"/>
              </a:spcAft>
              <a:tabLst>
                <a:tab pos="914400" algn="l"/>
                <a:tab pos="2057400" algn="l"/>
                <a:tab pos="914400" algn="l"/>
              </a:tabLst>
            </a:pPr>
            <a:r>
              <a:rPr lang="en-US" sz="1600" b="1" dirty="0" err="1">
                <a:solidFill>
                  <a:srgbClr val="000000"/>
                </a:solidFill>
                <a:effectLst/>
                <a:latin typeface="Courier New" panose="02070309020205020404" pitchFamily="49" charset="0"/>
                <a:ea typeface="Times New Roman" panose="02020603050405020304" pitchFamily="18" charset="0"/>
              </a:rPr>
              <a:t>DialogResult</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OK, Cancel, Yes, No, Abort, Retry, Ignore</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06DB2F55-18CF-4A23-9E25-38BCF430E2C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070CBB1-D4A2-4618-AD77-43312C33BCB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8804FA0-10A7-4C00-9D95-7EFC6FD1318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3807744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61BB17-9778-4F7A-8254-5AA336709665}"/>
              </a:ext>
            </a:extLst>
          </p:cNvPr>
          <p:cNvSpPr>
            <a:spLocks noGrp="1"/>
          </p:cNvSpPr>
          <p:nvPr>
            <p:ph type="title"/>
          </p:nvPr>
        </p:nvSpPr>
        <p:spPr>
          <a:xfrm>
            <a:off x="914400" y="440323"/>
            <a:ext cx="7315200" cy="738664"/>
          </a:xfrm>
        </p:spPr>
        <p:txBody>
          <a:bodyPr/>
          <a:lstStyle/>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displays a dialog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gets the user response</a:t>
            </a:r>
            <a:endParaRPr lang="en-US" dirty="0"/>
          </a:p>
        </p:txBody>
      </p:sp>
      <p:sp>
        <p:nvSpPr>
          <p:cNvPr id="9" name="Text Placeholder 8">
            <a:extLst>
              <a:ext uri="{FF2B5EF4-FFF2-40B4-BE49-F238E27FC236}">
                <a16:creationId xmlns:a16="http://schemas.microsoft.com/office/drawing/2014/main" id="{2B87130D-2C7D-43A6-A644-B8DD938C3CC8}"/>
              </a:ext>
            </a:extLst>
          </p:cNvPr>
          <p:cNvSpPr>
            <a:spLocks noGrp="1"/>
          </p:cNvSpPr>
          <p:nvPr>
            <p:ph type="body" sz="quarter" idx="15"/>
          </p:nvPr>
        </p:nvSpPr>
        <p:spPr>
          <a:xfrm>
            <a:off x="812800" y="1215158"/>
            <a:ext cx="7391400" cy="2213842"/>
          </a:xfrm>
        </p:spPr>
        <p:txBody>
          <a:bodyPr/>
          <a:lstStyle/>
          <a:p>
            <a:pPr marL="34607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button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"Are you sure you want to save this data?",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"Payment",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MessageBoxButtons.YesNo</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MessageBoxIcon.Question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MessageBoxDefaultButton.Button2);</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box that’s displayed</a:t>
            </a:r>
          </a:p>
          <a:p>
            <a:endParaRPr lang="en-US" sz="1600" dirty="0"/>
          </a:p>
        </p:txBody>
      </p:sp>
      <p:pic>
        <p:nvPicPr>
          <p:cNvPr id="10" name="Content Placeholder 9" descr="Refer to page 325 in textbook ">
            <a:extLst>
              <a:ext uri="{FF2B5EF4-FFF2-40B4-BE49-F238E27FC236}">
                <a16:creationId xmlns:a16="http://schemas.microsoft.com/office/drawing/2014/main" id="{E70998A2-275C-4FDE-A119-61AD16ED9C20}"/>
              </a:ext>
            </a:extLst>
          </p:cNvPr>
          <p:cNvPicPr>
            <a:picLocks noGrp="1" noChangeAspect="1"/>
          </p:cNvPicPr>
          <p:nvPr>
            <p:ph sz="quarter" idx="13"/>
          </p:nvPr>
        </p:nvPicPr>
        <p:blipFill>
          <a:blip r:embed="rId2"/>
          <a:stretch>
            <a:fillRect/>
          </a:stretch>
        </p:blipFill>
        <p:spPr>
          <a:xfrm>
            <a:off x="1259050" y="3581400"/>
            <a:ext cx="3249450" cy="1639966"/>
          </a:xfrm>
          <a:prstGeom prst="rect">
            <a:avLst/>
          </a:prstGeom>
        </p:spPr>
      </p:pic>
      <p:sp>
        <p:nvSpPr>
          <p:cNvPr id="4" name="Date Placeholder 3">
            <a:extLst>
              <a:ext uri="{FF2B5EF4-FFF2-40B4-BE49-F238E27FC236}">
                <a16:creationId xmlns:a16="http://schemas.microsoft.com/office/drawing/2014/main" id="{9736CD6E-7644-4F38-A007-DD5469B798F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DD9B9D5-BEF3-4F32-BF2D-683FF4E00EF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3F77729-0C15-4A92-9472-D8F02AFC134C}"/>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34</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026207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DF6A-BFC5-420A-A75E-4AA6BEEDD40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checks the user response</a:t>
            </a:r>
            <a:endParaRPr lang="en-US" dirty="0"/>
          </a:p>
        </p:txBody>
      </p:sp>
      <p:sp>
        <p:nvSpPr>
          <p:cNvPr id="3" name="Text Placeholder 2">
            <a:extLst>
              <a:ext uri="{FF2B5EF4-FFF2-40B4-BE49-F238E27FC236}">
                <a16:creationId xmlns:a16="http://schemas.microsoft.com/office/drawing/2014/main" id="{E000B7B5-7318-4CD5-BBBB-048E98B6E4C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if (button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DialogResult.Yes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SaveData</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E145EE3E-6BFA-483C-8E1C-6331808CA68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83B70BE-C806-4AE2-BBD7-6FF99283FA3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FDB69A9-5EAA-4D32-9FBA-6231781FFDC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1988665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279F-B1D6-40B1-8E60-424B891711E9}"/>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a dialog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cancels the Closing event</a:t>
            </a:r>
            <a:endParaRPr lang="en-US" dirty="0"/>
          </a:p>
        </p:txBody>
      </p:sp>
      <p:sp>
        <p:nvSpPr>
          <p:cNvPr id="3" name="Text Placeholder 2">
            <a:extLst>
              <a:ext uri="{FF2B5EF4-FFF2-40B4-BE49-F238E27FC236}">
                <a16:creationId xmlns:a16="http://schemas.microsoft.com/office/drawing/2014/main" id="{4C9583AD-BA00-4073-9B72-237D7A21473C}"/>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frmCustomer_FormClosing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FormClosingEventArgs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message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"This form contains unsaved data.\n\n"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"Do you want to save it?";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button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(message, "Customer",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MessageBoxButtons.YesNoCancel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MessageBoxIcon.Warning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(button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DialogResult.Yes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this.SaveData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e.Cancel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(button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DialogResult.Cancel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e.Cancel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200" dirty="0"/>
          </a:p>
        </p:txBody>
      </p:sp>
      <p:sp>
        <p:nvSpPr>
          <p:cNvPr id="4" name="Date Placeholder 3">
            <a:extLst>
              <a:ext uri="{FF2B5EF4-FFF2-40B4-BE49-F238E27FC236}">
                <a16:creationId xmlns:a16="http://schemas.microsoft.com/office/drawing/2014/main" id="{7DA46DC7-D28F-4201-BA89-ED0C13DF3E6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AD59292-920B-4E59-8CCD-ACB44C923B0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F7A12E3-0724-4E28-84C9-246E924E61E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4039970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98F4C2-6B57-47A3-88D3-D1D6FCCE5E15}"/>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box that’s displayed</a:t>
            </a:r>
            <a:endParaRPr lang="en-US" dirty="0"/>
          </a:p>
        </p:txBody>
      </p:sp>
      <p:pic>
        <p:nvPicPr>
          <p:cNvPr id="9" name="Content Placeholder 8" descr="Refer to page 327 in textbook ">
            <a:extLst>
              <a:ext uri="{FF2B5EF4-FFF2-40B4-BE49-F238E27FC236}">
                <a16:creationId xmlns:a16="http://schemas.microsoft.com/office/drawing/2014/main" id="{0AC6D804-EEC7-4D60-BFA5-4F45360BD08D}"/>
              </a:ext>
            </a:extLst>
          </p:cNvPr>
          <p:cNvPicPr>
            <a:picLocks noGrp="1" noChangeAspect="1"/>
          </p:cNvPicPr>
          <p:nvPr>
            <p:ph sz="quarter" idx="13"/>
          </p:nvPr>
        </p:nvPicPr>
        <p:blipFill>
          <a:blip r:embed="rId2"/>
          <a:stretch>
            <a:fillRect/>
          </a:stretch>
        </p:blipFill>
        <p:spPr>
          <a:xfrm>
            <a:off x="1295400" y="1155035"/>
            <a:ext cx="3273836" cy="1816765"/>
          </a:xfrm>
          <a:prstGeom prst="rect">
            <a:avLst/>
          </a:prstGeom>
        </p:spPr>
      </p:pic>
      <p:sp>
        <p:nvSpPr>
          <p:cNvPr id="4" name="Date Placeholder 3">
            <a:extLst>
              <a:ext uri="{FF2B5EF4-FFF2-40B4-BE49-F238E27FC236}">
                <a16:creationId xmlns:a16="http://schemas.microsoft.com/office/drawing/2014/main" id="{1B3B9822-831F-4AF8-8BA2-5EB0E21FF32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8068F7C-2DD1-4911-B48C-9A1FFFCD6D7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00C6A33-90F1-42F9-BB5A-E562B59D626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3658281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BCAC69-C709-4F79-82E2-1359134AC2D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Customer form</a:t>
            </a:r>
            <a:endParaRPr lang="en-US" dirty="0"/>
          </a:p>
        </p:txBody>
      </p:sp>
      <p:pic>
        <p:nvPicPr>
          <p:cNvPr id="9" name="Content Placeholder 8" descr="Refer to page 329 in textbook ">
            <a:extLst>
              <a:ext uri="{FF2B5EF4-FFF2-40B4-BE49-F238E27FC236}">
                <a16:creationId xmlns:a16="http://schemas.microsoft.com/office/drawing/2014/main" id="{C203F1E7-EF1D-4629-81C8-AFCCCBB5348B}"/>
              </a:ext>
            </a:extLst>
          </p:cNvPr>
          <p:cNvPicPr>
            <a:picLocks noGrp="1" noChangeAspect="1"/>
          </p:cNvPicPr>
          <p:nvPr>
            <p:ph sz="quarter" idx="13"/>
          </p:nvPr>
        </p:nvPicPr>
        <p:blipFill>
          <a:blip r:embed="rId2"/>
          <a:stretch>
            <a:fillRect/>
          </a:stretch>
        </p:blipFill>
        <p:spPr>
          <a:xfrm>
            <a:off x="1219200" y="1066800"/>
            <a:ext cx="3755461" cy="2621507"/>
          </a:xfrm>
          <a:prstGeom prst="rect">
            <a:avLst/>
          </a:prstGeom>
        </p:spPr>
      </p:pic>
      <p:sp>
        <p:nvSpPr>
          <p:cNvPr id="4" name="Date Placeholder 3">
            <a:extLst>
              <a:ext uri="{FF2B5EF4-FFF2-40B4-BE49-F238E27FC236}">
                <a16:creationId xmlns:a16="http://schemas.microsoft.com/office/drawing/2014/main" id="{1E6EE9BC-5D1D-4485-9FF4-16BFCA5D50C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4388DA4-0D5D-4E51-8CBB-E356CDE5E4B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0CDBEFF-D985-4FC8-B97A-C14AF5FD4FA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1167754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F91A34-2F34-44DD-B118-3D5041114A0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38862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versions of the Payment dialog box</a:t>
            </a:r>
            <a:endParaRPr lang="en-US" dirty="0"/>
          </a:p>
        </p:txBody>
      </p:sp>
      <p:pic>
        <p:nvPicPr>
          <p:cNvPr id="11" name="Content Placeholder 10" descr="Refer to page 329 in textbook ">
            <a:extLst>
              <a:ext uri="{FF2B5EF4-FFF2-40B4-BE49-F238E27FC236}">
                <a16:creationId xmlns:a16="http://schemas.microsoft.com/office/drawing/2014/main" id="{BB459542-65E6-47B8-BF60-9D6DD7EEB0FC}"/>
              </a:ext>
            </a:extLst>
          </p:cNvPr>
          <p:cNvPicPr>
            <a:picLocks noGrp="1" noChangeAspect="1"/>
          </p:cNvPicPr>
          <p:nvPr>
            <p:ph sz="quarter" idx="13"/>
          </p:nvPr>
        </p:nvPicPr>
        <p:blipFill>
          <a:blip r:embed="rId2"/>
          <a:stretch>
            <a:fillRect/>
          </a:stretch>
        </p:blipFill>
        <p:spPr>
          <a:xfrm>
            <a:off x="1219200" y="1143000"/>
            <a:ext cx="3138714" cy="3048000"/>
          </a:xfrm>
          <a:prstGeom prst="rect">
            <a:avLst/>
          </a:prstGeom>
        </p:spPr>
      </p:pic>
      <p:pic>
        <p:nvPicPr>
          <p:cNvPr id="12" name="Content Placeholder 11" descr="Refer to page 329 in textbook ">
            <a:extLst>
              <a:ext uri="{FF2B5EF4-FFF2-40B4-BE49-F238E27FC236}">
                <a16:creationId xmlns:a16="http://schemas.microsoft.com/office/drawing/2014/main" id="{9A78DE7B-5E86-4E40-841C-ACCCC84FF379}"/>
              </a:ext>
            </a:extLst>
          </p:cNvPr>
          <p:cNvPicPr>
            <a:picLocks noGrp="1" noChangeAspect="1"/>
          </p:cNvPicPr>
          <p:nvPr>
            <p:ph sz="quarter" idx="15"/>
          </p:nvPr>
        </p:nvPicPr>
        <p:blipFill>
          <a:blip r:embed="rId3"/>
          <a:stretch>
            <a:fillRect/>
          </a:stretch>
        </p:blipFill>
        <p:spPr>
          <a:xfrm>
            <a:off x="4709886" y="1143000"/>
            <a:ext cx="3138714" cy="3048001"/>
          </a:xfrm>
          <a:prstGeom prst="rect">
            <a:avLst/>
          </a:prstGeom>
        </p:spPr>
      </p:pic>
      <p:sp>
        <p:nvSpPr>
          <p:cNvPr id="4" name="Date Placeholder 3">
            <a:extLst>
              <a:ext uri="{FF2B5EF4-FFF2-40B4-BE49-F238E27FC236}">
                <a16:creationId xmlns:a16="http://schemas.microsoft.com/office/drawing/2014/main" id="{9D57B96F-0C04-42D8-9C39-E27EDD321F0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D01749B-372F-4936-8225-DACD59ACED9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A87F547-FE73-45E7-964D-ADF38316CA6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39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59021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E1CF96-4AFC-4B0D-90F0-38B051BD02F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form with five more types of controls</a:t>
            </a:r>
            <a:endParaRPr lang="en-US" dirty="0"/>
          </a:p>
        </p:txBody>
      </p:sp>
      <p:pic>
        <p:nvPicPr>
          <p:cNvPr id="9" name="Content Placeholder 8" descr="Refer to page 301 in textbook ">
            <a:extLst>
              <a:ext uri="{FF2B5EF4-FFF2-40B4-BE49-F238E27FC236}">
                <a16:creationId xmlns:a16="http://schemas.microsoft.com/office/drawing/2014/main" id="{257DF7A2-43ED-462F-BB9B-2C1E8F43B9A7}"/>
              </a:ext>
            </a:extLst>
          </p:cNvPr>
          <p:cNvPicPr>
            <a:picLocks noGrp="1" noChangeAspect="1"/>
          </p:cNvPicPr>
          <p:nvPr>
            <p:ph sz="quarter" idx="13"/>
          </p:nvPr>
        </p:nvPicPr>
        <p:blipFill>
          <a:blip r:embed="rId2"/>
          <a:stretch>
            <a:fillRect/>
          </a:stretch>
        </p:blipFill>
        <p:spPr>
          <a:xfrm>
            <a:off x="1447800" y="1143000"/>
            <a:ext cx="3554276" cy="3450635"/>
          </a:xfrm>
          <a:prstGeom prst="rect">
            <a:avLst/>
          </a:prstGeom>
        </p:spPr>
      </p:pic>
      <p:sp>
        <p:nvSpPr>
          <p:cNvPr id="4" name="Date Placeholder 3">
            <a:extLst>
              <a:ext uri="{FF2B5EF4-FFF2-40B4-BE49-F238E27FC236}">
                <a16:creationId xmlns:a16="http://schemas.microsoft.com/office/drawing/2014/main" id="{BAD31B8D-EB80-4010-BC7E-61C8973CB59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09D4680-04D9-4202-AD8F-2B671279CCC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2DA862E-B97F-4CD9-8D78-D9B19FFBBE6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3053406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F8FE6B-AE39-40A4-84C9-7B130648EE9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Property settings for the Customer form</a:t>
            </a:r>
            <a:endParaRPr lang="en-US" dirty="0"/>
          </a:p>
        </p:txBody>
      </p:sp>
      <p:sp>
        <p:nvSpPr>
          <p:cNvPr id="8" name="Text Placeholder 7">
            <a:extLst>
              <a:ext uri="{FF2B5EF4-FFF2-40B4-BE49-F238E27FC236}">
                <a16:creationId xmlns:a16="http://schemas.microsoft.com/office/drawing/2014/main" id="{9FA0CB54-6696-463B-B6B2-73E61EE2B308}"/>
              </a:ext>
            </a:extLst>
          </p:cNvPr>
          <p:cNvSpPr>
            <a:spLocks noGrp="1"/>
          </p:cNvSpPr>
          <p:nvPr>
            <p:ph type="body" sz="quarter" idx="15"/>
          </p:nvPr>
        </p:nvSpPr>
        <p:spPr>
          <a:xfrm>
            <a:off x="1295400" y="1143000"/>
            <a:ext cx="6934200" cy="4495800"/>
          </a:xfrm>
          <a:ln w="12700"/>
        </p:spPr>
        <p:txBody>
          <a:bodyPr/>
          <a:lstStyle/>
          <a:p>
            <a:pPr marL="0" marR="0">
              <a:spcBef>
                <a:spcPts val="600"/>
              </a:spcBef>
              <a:spcAft>
                <a:spcPts val="600"/>
              </a:spcAft>
              <a:tabLst>
                <a:tab pos="2290763" algn="l"/>
                <a:tab pos="2514600" algn="l"/>
                <a:tab pos="4572000"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Default name	Property	Setting</a:t>
            </a: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Form1		Name	</a:t>
            </a:r>
            <a:r>
              <a:rPr lang="en-US" sz="1600" b="1" dirty="0" err="1">
                <a:solidFill>
                  <a:srgbClr val="000000"/>
                </a:solidFill>
                <a:effectLst/>
                <a:latin typeface="Courier New" panose="02070309020205020404" pitchFamily="49" charset="0"/>
                <a:ea typeface="Times New Roman" panose="02020603050405020304" pitchFamily="18" charset="0"/>
              </a:rPr>
              <a:t>frmCustomer</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Text	Customer</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CancelButton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btnExit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StartPosition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CenterScreen</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comboBox1	Name	</a:t>
            </a:r>
            <a:r>
              <a:rPr lang="en-US" sz="1600" b="1" dirty="0" err="1">
                <a:solidFill>
                  <a:srgbClr val="000000"/>
                </a:solidFill>
                <a:effectLst/>
                <a:latin typeface="Courier New" panose="02070309020205020404" pitchFamily="49" charset="0"/>
                <a:ea typeface="Times New Roman" panose="02020603050405020304" pitchFamily="18" charset="0"/>
              </a:rPr>
              <a:t>cboNames</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DropDownStyle</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DropDownList</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label3		Name	</a:t>
            </a:r>
            <a:r>
              <a:rPr lang="en-US" sz="1600" b="1" dirty="0" err="1">
                <a:solidFill>
                  <a:srgbClr val="000000"/>
                </a:solidFill>
                <a:effectLst/>
                <a:latin typeface="Courier New" panose="02070309020205020404" pitchFamily="49" charset="0"/>
                <a:ea typeface="Times New Roman" panose="02020603050405020304" pitchFamily="18" charset="0"/>
              </a:rPr>
              <a:t>lblPayment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BorderStyle</a:t>
            </a:r>
            <a:r>
              <a:rPr lang="en-US" sz="1600" b="1" dirty="0">
                <a:solidFill>
                  <a:srgbClr val="000000"/>
                </a:solidFill>
                <a:effectLst/>
                <a:latin typeface="Courier New" panose="02070309020205020404" pitchFamily="49" charset="0"/>
                <a:ea typeface="Times New Roman" panose="02020603050405020304" pitchFamily="18" charset="0"/>
              </a:rPr>
              <a:t>	Fixed3D</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AutoSize</a:t>
            </a:r>
            <a:r>
              <a:rPr lang="en-US" sz="1600" b="1" dirty="0">
                <a:solidFill>
                  <a:srgbClr val="000000"/>
                </a:solidFill>
                <a:effectLst/>
                <a:latin typeface="Courier New" panose="02070309020205020404" pitchFamily="49" charset="0"/>
                <a:ea typeface="Times New Roman" panose="02020603050405020304" pitchFamily="18" charset="0"/>
              </a:rPr>
              <a:t>	False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Text	""</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button1		Name	</a:t>
            </a:r>
            <a:r>
              <a:rPr lang="en-US" sz="1600" b="1" dirty="0" err="1">
                <a:solidFill>
                  <a:srgbClr val="000000"/>
                </a:solidFill>
                <a:effectLst/>
                <a:latin typeface="Courier New" panose="02070309020205020404" pitchFamily="49" charset="0"/>
                <a:ea typeface="Times New Roman" panose="02020603050405020304" pitchFamily="18" charset="0"/>
              </a:rPr>
              <a:t>btnSave</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button2		Name	</a:t>
            </a:r>
            <a:r>
              <a:rPr lang="en-US" sz="1600" b="1" dirty="0" err="1">
                <a:solidFill>
                  <a:srgbClr val="000000"/>
                </a:solidFill>
                <a:effectLst/>
                <a:latin typeface="Courier New" panose="02070309020205020404" pitchFamily="49" charset="0"/>
                <a:ea typeface="Times New Roman" panose="02020603050405020304" pitchFamily="18" charset="0"/>
              </a:rPr>
              <a:t>btnExit</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9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Button3		Name	</a:t>
            </a:r>
            <a:r>
              <a:rPr lang="en-US" sz="1600" b="1" dirty="0" err="1">
                <a:solidFill>
                  <a:srgbClr val="000000"/>
                </a:solidFill>
                <a:effectLst/>
                <a:latin typeface="Courier New" panose="02070309020205020404" pitchFamily="49" charset="0"/>
                <a:ea typeface="Times New Roman" panose="02020603050405020304" pitchFamily="18" charset="0"/>
              </a:rPr>
              <a:t>btnSelectPayment</a:t>
            </a:r>
            <a:endParaRPr lang="en-US" sz="10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3FE5DF60-DAE0-4B5C-A15F-2428A0989FE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583ABE4-6050-42FF-9A2C-500F4F7019A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7CC0CF6-11B9-4841-89DD-124F818ECE3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4174310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0F65-32FB-4728-9A01-245F616A1C49}"/>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Property settings for the Payment form (part 1)</a:t>
            </a:r>
            <a:endParaRPr lang="en-US" dirty="0"/>
          </a:p>
        </p:txBody>
      </p:sp>
      <p:sp>
        <p:nvSpPr>
          <p:cNvPr id="7" name="Text Placeholder 6">
            <a:extLst>
              <a:ext uri="{FF2B5EF4-FFF2-40B4-BE49-F238E27FC236}">
                <a16:creationId xmlns:a16="http://schemas.microsoft.com/office/drawing/2014/main" id="{DC2D4A73-38AE-443C-9599-2C87D01C572D}"/>
              </a:ext>
            </a:extLst>
          </p:cNvPr>
          <p:cNvSpPr>
            <a:spLocks noGrp="1"/>
          </p:cNvSpPr>
          <p:nvPr>
            <p:ph type="body" sz="quarter" idx="15"/>
          </p:nvPr>
        </p:nvSpPr>
        <p:spPr>
          <a:xfrm>
            <a:off x="1295400" y="1143000"/>
            <a:ext cx="7086600" cy="4724400"/>
          </a:xfrm>
          <a:ln w="12700"/>
        </p:spPr>
        <p:txBody>
          <a:bodyPr/>
          <a:lstStyle/>
          <a:p>
            <a:pPr marL="0" marR="0">
              <a:spcBef>
                <a:spcPts val="600"/>
              </a:spcBef>
              <a:spcAft>
                <a:spcPts val="600"/>
              </a:spcAft>
              <a:tabLst>
                <a:tab pos="2290763" algn="l"/>
                <a:tab pos="2514600" algn="l"/>
                <a:tab pos="4572000"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Default name	Property	Setting</a:t>
            </a: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Form2	Name	</a:t>
            </a:r>
            <a:r>
              <a:rPr lang="en-US" sz="1600" b="1" dirty="0" err="1">
                <a:solidFill>
                  <a:srgbClr val="000000"/>
                </a:solidFill>
                <a:effectLst/>
                <a:latin typeface="Courier New" panose="02070309020205020404" pitchFamily="49" charset="0"/>
                <a:ea typeface="Times New Roman" panose="02020603050405020304" pitchFamily="18" charset="0"/>
              </a:rPr>
              <a:t>frmPayment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Text	Payment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AcceptButton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btnOK</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CancelButton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btnCancel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StartPosition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CenterScreen</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ControlBox</a:t>
            </a:r>
            <a:r>
              <a:rPr lang="en-US" sz="1600" b="1" dirty="0">
                <a:solidFill>
                  <a:srgbClr val="000000"/>
                </a:solidFill>
                <a:effectLst/>
                <a:latin typeface="Courier New" panose="02070309020205020404" pitchFamily="49" charset="0"/>
                <a:ea typeface="Times New Roman" panose="02020603050405020304" pitchFamily="18" charset="0"/>
              </a:rPr>
              <a:t>	False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MaximizeBox</a:t>
            </a:r>
            <a:r>
              <a:rPr lang="en-US" sz="1600" b="1" dirty="0">
                <a:solidFill>
                  <a:srgbClr val="000000"/>
                </a:solidFill>
                <a:effectLst/>
                <a:latin typeface="Courier New" panose="02070309020205020404" pitchFamily="49" charset="0"/>
                <a:ea typeface="Times New Roman" panose="02020603050405020304" pitchFamily="18" charset="0"/>
              </a:rPr>
              <a:t>	False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FormBorderStyle</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FixedDialog</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groupBox1	Text	Billing</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radioButton1	Name	</a:t>
            </a:r>
            <a:r>
              <a:rPr lang="en-US" sz="1600" b="1" dirty="0" err="1">
                <a:solidFill>
                  <a:srgbClr val="000000"/>
                </a:solidFill>
                <a:effectLst/>
                <a:latin typeface="Courier New" panose="02070309020205020404" pitchFamily="49" charset="0"/>
                <a:ea typeface="Times New Roman" panose="02020603050405020304" pitchFamily="18" charset="0"/>
              </a:rPr>
              <a:t>rdoCreditCard</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Checked	True</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radioButton2	Name	</a:t>
            </a:r>
            <a:r>
              <a:rPr lang="en-US" sz="1600" b="1" dirty="0" err="1">
                <a:solidFill>
                  <a:srgbClr val="000000"/>
                </a:solidFill>
                <a:effectLst/>
                <a:latin typeface="Courier New" panose="02070309020205020404" pitchFamily="49" charset="0"/>
                <a:ea typeface="Times New Roman" panose="02020603050405020304" pitchFamily="18" charset="0"/>
              </a:rPr>
              <a:t>rdoBillCustomer</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listBox1 	Name	</a:t>
            </a:r>
            <a:r>
              <a:rPr lang="en-US" sz="1600" b="1" dirty="0" err="1">
                <a:solidFill>
                  <a:srgbClr val="000000"/>
                </a:solidFill>
                <a:effectLst/>
                <a:latin typeface="Courier New" panose="02070309020205020404" pitchFamily="49" charset="0"/>
                <a:ea typeface="Times New Roman" panose="02020603050405020304" pitchFamily="18" charset="0"/>
              </a:rPr>
              <a:t>lstCreditCardType</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textBox1	Name	</a:t>
            </a:r>
            <a:r>
              <a:rPr lang="en-US" sz="1600" b="1" dirty="0" err="1">
                <a:solidFill>
                  <a:srgbClr val="000000"/>
                </a:solidFill>
                <a:effectLst/>
                <a:latin typeface="Courier New" panose="02070309020205020404" pitchFamily="49" charset="0"/>
                <a:ea typeface="Times New Roman" panose="02020603050405020304" pitchFamily="18" charset="0"/>
              </a:rPr>
              <a:t>txtCardNumber</a:t>
            </a:r>
            <a:endParaRPr lang="en-US"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47697088-28BF-4C52-B669-A04D622A638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4967301-6EB8-4C5F-BB9B-FBE393676BD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C50FBE0-5F57-476B-A40E-1219E6F9B4F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756145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062E-44AB-4ED8-9967-09717B064161}"/>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Property settings for the Payment form (part 2)</a:t>
            </a:r>
            <a:endParaRPr lang="en-US" dirty="0"/>
          </a:p>
        </p:txBody>
      </p:sp>
      <p:sp>
        <p:nvSpPr>
          <p:cNvPr id="7" name="Text Placeholder 6">
            <a:extLst>
              <a:ext uri="{FF2B5EF4-FFF2-40B4-BE49-F238E27FC236}">
                <a16:creationId xmlns:a16="http://schemas.microsoft.com/office/drawing/2014/main" id="{9A4ABE25-0122-43ED-87C6-AB05934B045A}"/>
              </a:ext>
            </a:extLst>
          </p:cNvPr>
          <p:cNvSpPr>
            <a:spLocks noGrp="1"/>
          </p:cNvSpPr>
          <p:nvPr>
            <p:ph type="body" sz="quarter" idx="15"/>
          </p:nvPr>
        </p:nvSpPr>
        <p:spPr>
          <a:xfrm>
            <a:off x="1295400" y="1143000"/>
            <a:ext cx="7239000" cy="3352800"/>
          </a:xfrm>
          <a:ln w="12700"/>
        </p:spPr>
        <p:txBody>
          <a:bodyPr/>
          <a:lstStyle/>
          <a:p>
            <a:pPr marL="0" marR="0">
              <a:spcBef>
                <a:spcPts val="600"/>
              </a:spcBef>
              <a:spcAft>
                <a:spcPts val="600"/>
              </a:spcAft>
              <a:tabLst>
                <a:tab pos="2290763" algn="l"/>
                <a:tab pos="2514600" algn="l"/>
                <a:tab pos="4511675"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Default name	Property	Setting</a:t>
            </a: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comboBox1	Name	</a:t>
            </a:r>
            <a:r>
              <a:rPr lang="en-US" sz="1600" b="1" dirty="0" err="1">
                <a:solidFill>
                  <a:srgbClr val="000000"/>
                </a:solidFill>
                <a:effectLst/>
                <a:latin typeface="Courier New" panose="02070309020205020404" pitchFamily="49" charset="0"/>
                <a:ea typeface="Times New Roman" panose="02020603050405020304" pitchFamily="18" charset="0"/>
              </a:rPr>
              <a:t>cboExpirationMonth</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DropDownStyle</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DropDownList</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comboBox2	Name	</a:t>
            </a:r>
            <a:r>
              <a:rPr lang="en-US" sz="1600" b="1" dirty="0" err="1">
                <a:solidFill>
                  <a:srgbClr val="000000"/>
                </a:solidFill>
                <a:effectLst/>
                <a:latin typeface="Courier New" panose="02070309020205020404" pitchFamily="49" charset="0"/>
                <a:ea typeface="Times New Roman" panose="02020603050405020304" pitchFamily="18" charset="0"/>
              </a:rPr>
              <a:t>cboExpirationYear</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DropDownStyle</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DropDownList</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checkBox1	Name	</a:t>
            </a:r>
            <a:r>
              <a:rPr lang="en-US" sz="1600" b="1" dirty="0" err="1">
                <a:solidFill>
                  <a:srgbClr val="000000"/>
                </a:solidFill>
                <a:effectLst/>
                <a:latin typeface="Courier New" panose="02070309020205020404" pitchFamily="49" charset="0"/>
                <a:ea typeface="Times New Roman" panose="02020603050405020304" pitchFamily="18" charset="0"/>
              </a:rPr>
              <a:t>chkDefault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Checked	True</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button1	Name	</a:t>
            </a:r>
            <a:r>
              <a:rPr lang="en-US" sz="1600" b="1" dirty="0" err="1">
                <a:solidFill>
                  <a:srgbClr val="000000"/>
                </a:solidFill>
                <a:effectLst/>
                <a:latin typeface="Courier New" panose="02070309020205020404" pitchFamily="49" charset="0"/>
                <a:ea typeface="Times New Roman" panose="02020603050405020304" pitchFamily="18" charset="0"/>
              </a:rPr>
              <a:t>btnOK</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9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button2		Name	</a:t>
            </a:r>
            <a:r>
              <a:rPr lang="en-US" sz="1600" b="1" dirty="0" err="1">
                <a:solidFill>
                  <a:srgbClr val="000000"/>
                </a:solidFill>
                <a:effectLst/>
                <a:latin typeface="Courier New" panose="02070309020205020404" pitchFamily="49" charset="0"/>
                <a:ea typeface="Times New Roman" panose="02020603050405020304" pitchFamily="18" charset="0"/>
              </a:rPr>
              <a:t>btnCancel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DialogResult</a:t>
            </a:r>
            <a:r>
              <a:rPr lang="en-US" sz="1600" b="1" dirty="0">
                <a:solidFill>
                  <a:srgbClr val="000000"/>
                </a:solidFill>
                <a:effectLst/>
                <a:latin typeface="Courier New" panose="02070309020205020404" pitchFamily="49" charset="0"/>
                <a:ea typeface="Times New Roman" panose="02020603050405020304" pitchFamily="18" charset="0"/>
              </a:rPr>
              <a:t>	Cancel</a:t>
            </a:r>
            <a:endParaRPr lang="en-US" sz="10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67100A57-B617-4B41-A396-BCE02A3B612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377A622-8E79-4F04-9A4E-0700F7F169A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E70945A-86B3-4EA5-8632-724B332A48F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3154572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DB5A-8F5F-425F-8AD5-599096161B7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Customer form (part 1)</a:t>
            </a:r>
            <a:endParaRPr lang="en-US" dirty="0"/>
          </a:p>
        </p:txBody>
      </p:sp>
      <p:sp>
        <p:nvSpPr>
          <p:cNvPr id="3" name="Text Placeholder 2">
            <a:extLst>
              <a:ext uri="{FF2B5EF4-FFF2-40B4-BE49-F238E27FC236}">
                <a16:creationId xmlns:a16="http://schemas.microsoft.com/office/drawing/2014/main" id="{81CB3B59-D99B-4414-BD4B-FF114C21ACE5}"/>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frmCustomer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frmCustomer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InitializeComponent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frmCustomer_Load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("Mike Smith");</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("Nancy Jones");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lblPayment_TextChanged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BAEA2CAF-8206-403D-B9CE-4E00BA8FDCA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284F101-0465-4AB7-B587-401330F82CE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2A2095B-276E-4F90-99C7-DF12ED52C60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3536295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C340-4DB9-4C77-9FB7-C4AAE07679E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Customer form (part 2)</a:t>
            </a:r>
            <a:endParaRPr lang="en-US" dirty="0"/>
          </a:p>
        </p:txBody>
      </p:sp>
      <p:sp>
        <p:nvSpPr>
          <p:cNvPr id="3" name="Text Placeholder 2">
            <a:extLst>
              <a:ext uri="{FF2B5EF4-FFF2-40B4-BE49-F238E27FC236}">
                <a16:creationId xmlns:a16="http://schemas.microsoft.com/office/drawing/2014/main" id="{558A9070-2BA9-4525-911B-B21BC8E0D8EC}"/>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cboNames_SelectedIndexChanged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lblPayment.Text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btnSelectPayment_Click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Form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selectedButton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paymentForm.ShowDialog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selectedButton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lblPayment.Text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paymentForm.Tag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btnSave_Click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SaveData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253724DA-DD41-4717-80EE-63F39FF3EAA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9C6493F-14F1-42AA-8FBE-98315E48334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EE4FA33-A617-4B3E-8BB1-A5ACE725739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44</a:t>
            </a:fld>
            <a:endParaRPr lang="en-US" dirty="0">
              <a:solidFill>
                <a:schemeClr val="bg1"/>
              </a:solidFill>
            </a:endParaRPr>
          </a:p>
        </p:txBody>
      </p:sp>
    </p:spTree>
    <p:extLst>
      <p:ext uri="{BB962C8B-B14F-4D97-AF65-F5344CB8AC3E}">
        <p14:creationId xmlns:p14="http://schemas.microsoft.com/office/powerpoint/2010/main" val="3608285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11E4-66C6-4D99-A11F-70DB644FE48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Customer form (part 3)</a:t>
            </a:r>
            <a:endParaRPr lang="en-US" dirty="0"/>
          </a:p>
        </p:txBody>
      </p:sp>
      <p:sp>
        <p:nvSpPr>
          <p:cNvPr id="3" name="Text Placeholder 2">
            <a:extLst>
              <a:ext uri="{FF2B5EF4-FFF2-40B4-BE49-F238E27FC236}">
                <a16:creationId xmlns:a16="http://schemas.microsoft.com/office/drawing/2014/main" id="{31B5B0AF-9C06-4479-AD98-45E51AD8B8C8}"/>
              </a:ext>
            </a:extLst>
          </p:cNvPr>
          <p:cNvSpPr>
            <a:spLocks noGrp="1"/>
          </p:cNvSpPr>
          <p:nvPr>
            <p:ph type="body" sz="quarter" idx="13"/>
          </p:nvPr>
        </p:nvSpPr>
        <p:spPr>
          <a:xfrm>
            <a:off x="838200" y="1005840"/>
            <a:ext cx="7391400" cy="4876800"/>
          </a:xfrm>
        </p:spPr>
        <p:txBody>
          <a:bodyPr/>
          <a:lstStyle/>
          <a:p>
            <a:pPr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SaveData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-1;</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lblPayment.Text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-1)</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("You must select a customer.",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lblPayment.Text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("You must enter a payment.",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4" name="Date Placeholder 3">
            <a:extLst>
              <a:ext uri="{FF2B5EF4-FFF2-40B4-BE49-F238E27FC236}">
                <a16:creationId xmlns:a16="http://schemas.microsoft.com/office/drawing/2014/main" id="{7F7651BA-2AAD-4E79-B555-177801AA0E1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8C8C4F2-AB91-425D-836D-2F4170CEA04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473D53E-D50C-4A14-AB59-C84C4F1AD70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1831930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2725-A91D-4FEC-80AF-67F356B0C3B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Customer form (part 4)</a:t>
            </a:r>
            <a:endParaRPr lang="en-US" dirty="0"/>
          </a:p>
        </p:txBody>
      </p:sp>
      <p:sp>
        <p:nvSpPr>
          <p:cNvPr id="3" name="Text Placeholder 2">
            <a:extLst>
              <a:ext uri="{FF2B5EF4-FFF2-40B4-BE49-F238E27FC236}">
                <a16:creationId xmlns:a16="http://schemas.microsoft.com/office/drawing/2014/main" id="{C86CECAF-1BE1-4E7D-828C-262C25F838EC}"/>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btnExit_Click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frmCustomer_FormClosing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FormClosingEventArgs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message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"This form contains unsaved data.\n\n"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"Do you want to save it?";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button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(message, "Customer",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MessageBoxButtons.YesNoCancel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MessageBoxIcon.Warning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7F0CF0B4-63B6-44D5-9E55-0B4BD4E04F2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3F42AA4-676E-4A43-925B-07CF2DF6B2A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3C88344-B7F6-480B-A0D4-DB62C358693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2122569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6EBC-FADA-41D5-80B8-E111A775E2F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Customer form (part 5)</a:t>
            </a:r>
            <a:endParaRPr lang="en-US" dirty="0"/>
          </a:p>
        </p:txBody>
      </p:sp>
      <p:sp>
        <p:nvSpPr>
          <p:cNvPr id="3" name="Text Placeholder 2">
            <a:extLst>
              <a:ext uri="{FF2B5EF4-FFF2-40B4-BE49-F238E27FC236}">
                <a16:creationId xmlns:a16="http://schemas.microsoft.com/office/drawing/2014/main" id="{DCF95DD0-8440-41B4-A194-F299F79A5572}"/>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(button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DialogResult.Yes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this.SaveData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e.Cancel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(button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DialogResult.Cancel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e.Cancel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4B7CD009-EC5E-4959-A7C1-6B041F7385A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CC2ABD8-3DA9-4D5F-B5D5-73E4F9BE76D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2412D68-1E9F-4CDB-A560-F378772A188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272904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3DBB-3E19-423D-8C43-D3C3B2929F0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Payment form (part 1)</a:t>
            </a:r>
            <a:endParaRPr lang="en-US" dirty="0"/>
          </a:p>
        </p:txBody>
      </p:sp>
      <p:sp>
        <p:nvSpPr>
          <p:cNvPr id="3" name="Text Placeholder 2">
            <a:extLst>
              <a:ext uri="{FF2B5EF4-FFF2-40B4-BE49-F238E27FC236}">
                <a16:creationId xmlns:a16="http://schemas.microsoft.com/office/drawing/2014/main" id="{6C460105-7A68-4B55-9EBF-C241FEAF4D78}"/>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InitializeComponent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frmPayment_Load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("Visa");</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("Mastercard");</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("American Express");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months = {"Select a month...",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"January", "February", "March", "April",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"May", "June", "July", "August",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"September", "October", "November", "December"};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foreach (string month in months)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(month);</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4AA53DCA-2182-4AA5-A810-1456490DF36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C9D70C9-9E01-4E5A-A6E8-489B214B848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69AB4AA-08C5-4DFA-8673-4C060DE2639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1925838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C3E8-23C3-4605-96F9-76B921FF829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Payment form (part 2)</a:t>
            </a:r>
            <a:endParaRPr lang="en-US" dirty="0"/>
          </a:p>
        </p:txBody>
      </p:sp>
      <p:sp>
        <p:nvSpPr>
          <p:cNvPr id="3" name="Text Placeholder 2">
            <a:extLst>
              <a:ext uri="{FF2B5EF4-FFF2-40B4-BE49-F238E27FC236}">
                <a16:creationId xmlns:a16="http://schemas.microsoft.com/office/drawing/2014/main" id="{A49E795F-79A9-4AA5-A9EB-1F541B70A046}"/>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int year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DateTime.Today.Year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endYear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year + 8;</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("Select a year...");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while (year &lt;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endYear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(year);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year++;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btnOK_Click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this.SaveData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4" name="Date Placeholder 3">
            <a:extLst>
              <a:ext uri="{FF2B5EF4-FFF2-40B4-BE49-F238E27FC236}">
                <a16:creationId xmlns:a16="http://schemas.microsoft.com/office/drawing/2014/main" id="{159EAEF7-3F5D-432D-9789-E183E5E5E74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7581ECF-4ABF-4EC9-99A1-D266A195364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FE2F3A3-F994-4CA1-86BD-8C3C6990D4F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209121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75F4-2CAA-4847-9456-CF51374C51A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properties of list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combo box controls</a:t>
            </a:r>
            <a:endParaRPr lang="en-US" dirty="0"/>
          </a:p>
        </p:txBody>
      </p:sp>
      <p:sp>
        <p:nvSpPr>
          <p:cNvPr id="3" name="Text Placeholder 2">
            <a:extLst>
              <a:ext uri="{FF2B5EF4-FFF2-40B4-BE49-F238E27FC236}">
                <a16:creationId xmlns:a16="http://schemas.microsoft.com/office/drawing/2014/main" id="{2CF7A614-8B5B-4A2C-86ED-71365F42B7AC}"/>
              </a:ext>
            </a:extLst>
          </p:cNvPr>
          <p:cNvSpPr>
            <a:spLocks noGrp="1"/>
          </p:cNvSpPr>
          <p:nvPr>
            <p:ph type="body" sz="quarter" idx="13"/>
          </p:nvPr>
        </p:nvSpPr>
        <p:spPr>
          <a:xfrm>
            <a:off x="838200" y="1219200"/>
            <a:ext cx="7391400" cy="4876800"/>
          </a:xfrm>
        </p:spPr>
        <p:txBody>
          <a:bodyPr/>
          <a:lstStyle/>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SelectedIndex</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SelectedItem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Text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Sorted</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Items</a:t>
            </a: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DropDownStyle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SelectionMode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events of list box</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combo box controls</a:t>
            </a: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SelectedIndexChanged</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TextChanged</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B5DD662F-133B-470D-B16C-CA1BA3F4A0F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1F4CB0C-9F2D-47E5-B8E8-75C9BCB5043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8AEFF46-9558-42C8-B6BE-7EEEE4F8099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3753671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844C-2670-44AF-A8FE-C3B2F3BF59A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Payment form (part 3)</a:t>
            </a:r>
            <a:endParaRPr lang="en-US" dirty="0"/>
          </a:p>
        </p:txBody>
      </p:sp>
      <p:sp>
        <p:nvSpPr>
          <p:cNvPr id="3" name="Text Placeholder 2">
            <a:extLst>
              <a:ext uri="{FF2B5EF4-FFF2-40B4-BE49-F238E27FC236}">
                <a16:creationId xmlns:a16="http://schemas.microsoft.com/office/drawing/2014/main" id="{1909BE26-B368-47DD-A61C-65C3FBCE9946}"/>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rdoCreditCard.Checked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-1)</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"You must select a credit card type.",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txtCardNumber.Text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"You must enter a credit card number.",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txtCardNumber.Focus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4" name="Date Placeholder 3">
            <a:extLst>
              <a:ext uri="{FF2B5EF4-FFF2-40B4-BE49-F238E27FC236}">
                <a16:creationId xmlns:a16="http://schemas.microsoft.com/office/drawing/2014/main" id="{F2BA69C0-C60A-4C63-896B-2235B104C55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F120C43-5E65-4AB5-A599-9842C8CB190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B2709C1-08B7-4AA7-A847-C9B2A555BAF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599306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6FD6-605D-4919-870A-BB2F1165441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Payment form (part 4)</a:t>
            </a:r>
            <a:endParaRPr lang="en-US" dirty="0"/>
          </a:p>
        </p:txBody>
      </p:sp>
      <p:sp>
        <p:nvSpPr>
          <p:cNvPr id="3" name="Text Placeholder 2">
            <a:extLst>
              <a:ext uri="{FF2B5EF4-FFF2-40B4-BE49-F238E27FC236}">
                <a16:creationId xmlns:a16="http://schemas.microsoft.com/office/drawing/2014/main" id="{F9CB7A07-007B-43AB-B4A1-9BCC8B6682D8}"/>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("You must select a month.",</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("You must select a year.",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4" name="Date Placeholder 3">
            <a:extLst>
              <a:ext uri="{FF2B5EF4-FFF2-40B4-BE49-F238E27FC236}">
                <a16:creationId xmlns:a16="http://schemas.microsoft.com/office/drawing/2014/main" id="{0909A60E-EE08-4488-8DF7-D5A1270978D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DB4D0E0-3210-4D9F-B706-8F30163808F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6963352-CC04-4FC3-9F93-568C8104F6C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51</a:t>
            </a:fld>
            <a:endParaRPr lang="en-US" dirty="0">
              <a:solidFill>
                <a:schemeClr val="bg1"/>
              </a:solidFill>
            </a:endParaRPr>
          </a:p>
        </p:txBody>
      </p:sp>
    </p:spTree>
    <p:extLst>
      <p:ext uri="{BB962C8B-B14F-4D97-AF65-F5344CB8AC3E}">
        <p14:creationId xmlns:p14="http://schemas.microsoft.com/office/powerpoint/2010/main" val="39210163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4ACC-CFD2-4E79-ABDD-B2D7FD4C9C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Payment form (part 5)</a:t>
            </a:r>
            <a:endParaRPr lang="en-US" dirty="0"/>
          </a:p>
        </p:txBody>
      </p:sp>
      <p:sp>
        <p:nvSpPr>
          <p:cNvPr id="3" name="Text Placeholder 2">
            <a:extLst>
              <a:ext uri="{FF2B5EF4-FFF2-40B4-BE49-F238E27FC236}">
                <a16:creationId xmlns:a16="http://schemas.microsoft.com/office/drawing/2014/main" id="{8AFAAFA3-20CE-49DB-9365-AC7EFC05CD21}"/>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SaveData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msg = null;</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rdoCreditCard.Checked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"Charge to credit card." + "\n\n";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"Card type: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"Card number: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txtCardNumber.Text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"Expiration date: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"Send bill to customer." + "\n\n";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isDefaultBilling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chkDefault.Checked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"Default billing: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isDefaultBilling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this.Tag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msg;</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this.DialogResult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4" name="Date Placeholder 3">
            <a:extLst>
              <a:ext uri="{FF2B5EF4-FFF2-40B4-BE49-F238E27FC236}">
                <a16:creationId xmlns:a16="http://schemas.microsoft.com/office/drawing/2014/main" id="{7090012E-D054-4CBD-9E85-7BC40E69EE4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6D80075-AEB7-4BC1-BD88-62F17A1293A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7B7ABCE-0C84-401B-B528-DB26EC10760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1738436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D808-3A7A-4E43-8E5A-561EEA4F598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Payment form (part 6)</a:t>
            </a:r>
            <a:endParaRPr lang="en-US" dirty="0"/>
          </a:p>
        </p:txBody>
      </p:sp>
      <p:sp>
        <p:nvSpPr>
          <p:cNvPr id="3" name="Text Placeholder 2">
            <a:extLst>
              <a:ext uri="{FF2B5EF4-FFF2-40B4-BE49-F238E27FC236}">
                <a16:creationId xmlns:a16="http://schemas.microsoft.com/office/drawing/2014/main" id="{3D643CD1-AFB8-46C3-BB7D-214102789948}"/>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Billing_CheckedChanged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rdoCreditCard.Checked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EnableControls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DisableControls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EnableControls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txtCardNumber.Enabled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DisableControls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txtCardNumber.Enabled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C4B66873-D2F3-4BFC-9CF6-3CA75B55BAB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CF3E5C4-4204-48C9-BF2E-DE25F7F3202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233849C-4E5B-4C2B-9BF7-0914B460B4B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53</a:t>
            </a:fld>
            <a:endParaRPr lang="en-US" dirty="0">
              <a:solidFill>
                <a:schemeClr val="bg1"/>
              </a:solidFill>
            </a:endParaRPr>
          </a:p>
        </p:txBody>
      </p:sp>
    </p:spTree>
    <p:extLst>
      <p:ext uri="{BB962C8B-B14F-4D97-AF65-F5344CB8AC3E}">
        <p14:creationId xmlns:p14="http://schemas.microsoft.com/office/powerpoint/2010/main" val="1375668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358DD3-A567-40DA-BF02-DF361D828705}"/>
              </a:ext>
            </a:extLst>
          </p:cNvPr>
          <p:cNvSpPr>
            <a:spLocks noGrp="1"/>
          </p:cNvSpPr>
          <p:nvPr>
            <p:ph type="title"/>
          </p:nvPr>
        </p:nvSpPr>
        <p:spPr>
          <a:xfrm>
            <a:off x="914400" y="440323"/>
            <a:ext cx="7315200" cy="738664"/>
          </a:xfrm>
        </p:spPr>
        <p:txBody>
          <a:bodyPr/>
          <a:lstStyle/>
          <a:p>
            <a:pPr marL="2057400" marR="0" indent="-2057400">
              <a:spcBef>
                <a:spcPts val="0"/>
              </a:spcBef>
              <a:spcAft>
                <a:spcPts val="600"/>
              </a:spcAft>
              <a:tabLst>
                <a:tab pos="1371600" algn="l"/>
                <a:tab pos="20574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Exercise 10-2	Enhance the Future Value application</a:t>
            </a:r>
            <a:endParaRPr lang="en-US" dirty="0"/>
          </a:p>
        </p:txBody>
      </p:sp>
      <p:pic>
        <p:nvPicPr>
          <p:cNvPr id="10" name="Content Placeholder 9" descr="Refer to page 340 in textbook">
            <a:extLst>
              <a:ext uri="{FF2B5EF4-FFF2-40B4-BE49-F238E27FC236}">
                <a16:creationId xmlns:a16="http://schemas.microsoft.com/office/drawing/2014/main" id="{E793BCE6-87B3-4221-91FE-85CC349BB9EF}"/>
              </a:ext>
            </a:extLst>
          </p:cNvPr>
          <p:cNvPicPr>
            <a:picLocks noGrp="1" noChangeAspect="1"/>
          </p:cNvPicPr>
          <p:nvPr>
            <p:ph sz="quarter" idx="13"/>
          </p:nvPr>
        </p:nvPicPr>
        <p:blipFill>
          <a:blip r:embed="rId2"/>
          <a:stretch>
            <a:fillRect/>
          </a:stretch>
        </p:blipFill>
        <p:spPr>
          <a:xfrm>
            <a:off x="1295400" y="1246239"/>
            <a:ext cx="3350977" cy="2514600"/>
          </a:xfrm>
          <a:prstGeom prst="rect">
            <a:avLst/>
          </a:prstGeom>
        </p:spPr>
      </p:pic>
      <p:sp>
        <p:nvSpPr>
          <p:cNvPr id="9" name="Text Placeholder 8">
            <a:extLst>
              <a:ext uri="{FF2B5EF4-FFF2-40B4-BE49-F238E27FC236}">
                <a16:creationId xmlns:a16="http://schemas.microsoft.com/office/drawing/2014/main" id="{7E35A074-C74C-4CF4-9385-EFDED2CDE83E}"/>
              </a:ext>
            </a:extLst>
          </p:cNvPr>
          <p:cNvSpPr>
            <a:spLocks noGrp="1"/>
          </p:cNvSpPr>
          <p:nvPr>
            <p:ph type="body" sz="quarter" idx="15"/>
          </p:nvPr>
        </p:nvSpPr>
        <p:spPr>
          <a:xfrm>
            <a:off x="838200" y="3810001"/>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Add a combo box and a list box to the Future Value application.</a:t>
            </a:r>
          </a:p>
          <a:p>
            <a:endParaRPr lang="en-US" dirty="0"/>
          </a:p>
        </p:txBody>
      </p:sp>
      <p:sp>
        <p:nvSpPr>
          <p:cNvPr id="4" name="Date Placeholder 3">
            <a:extLst>
              <a:ext uri="{FF2B5EF4-FFF2-40B4-BE49-F238E27FC236}">
                <a16:creationId xmlns:a16="http://schemas.microsoft.com/office/drawing/2014/main" id="{52DA0861-EDC6-437D-9E8C-39F5DF8E8A5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08CAC79-6D60-428E-BD56-FD5F0E2B314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A4AE708-9823-4B5A-9C17-F599A093CFC5}"/>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54</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04587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730B41-F012-4BB6-8E4B-0306DE6A005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6002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 10-1	Convert lengths</a:t>
            </a:r>
            <a:endParaRPr lang="en-US" dirty="0"/>
          </a:p>
        </p:txBody>
      </p:sp>
      <p:pic>
        <p:nvPicPr>
          <p:cNvPr id="10" name="Content Placeholder 9" descr="Refer to page 19 in Extra Exercises document">
            <a:extLst>
              <a:ext uri="{FF2B5EF4-FFF2-40B4-BE49-F238E27FC236}">
                <a16:creationId xmlns:a16="http://schemas.microsoft.com/office/drawing/2014/main" id="{9E2EBC45-0E72-44CC-BD07-16A6DE62FB57}"/>
              </a:ext>
            </a:extLst>
          </p:cNvPr>
          <p:cNvPicPr>
            <a:picLocks noGrp="1" noChangeAspect="1"/>
          </p:cNvPicPr>
          <p:nvPr>
            <p:ph sz="quarter" idx="13"/>
          </p:nvPr>
        </p:nvPicPr>
        <p:blipFill>
          <a:blip r:embed="rId2"/>
          <a:stretch>
            <a:fillRect/>
          </a:stretch>
        </p:blipFill>
        <p:spPr>
          <a:xfrm>
            <a:off x="1307592" y="1066800"/>
            <a:ext cx="3225064" cy="2286198"/>
          </a:xfrm>
          <a:prstGeom prst="rect">
            <a:avLst/>
          </a:prstGeom>
        </p:spPr>
      </p:pic>
      <p:sp>
        <p:nvSpPr>
          <p:cNvPr id="9" name="Text Placeholder 8">
            <a:extLst>
              <a:ext uri="{FF2B5EF4-FFF2-40B4-BE49-F238E27FC236}">
                <a16:creationId xmlns:a16="http://schemas.microsoft.com/office/drawing/2014/main" id="{68786F46-3F4C-48DB-9200-BBD46374A55D}"/>
              </a:ext>
            </a:extLst>
          </p:cNvPr>
          <p:cNvSpPr>
            <a:spLocks noGrp="1"/>
          </p:cNvSpPr>
          <p:nvPr>
            <p:ph type="body" sz="quarter" idx="15"/>
          </p:nvPr>
        </p:nvSpPr>
        <p:spPr>
          <a:xfrm>
            <a:off x="838200" y="3505200"/>
            <a:ext cx="7391400" cy="2209799"/>
          </a:xfrm>
        </p:spPr>
        <p:txBody>
          <a:bodyPr/>
          <a:lstStyle/>
          <a:p>
            <a:pPr marL="34607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Convert the value the user enters based on the selected conversion type.</a:t>
            </a:r>
          </a:p>
          <a:p>
            <a:endParaRPr lang="en-US" dirty="0"/>
          </a:p>
        </p:txBody>
      </p:sp>
      <p:sp>
        <p:nvSpPr>
          <p:cNvPr id="4" name="Date Placeholder 3">
            <a:extLst>
              <a:ext uri="{FF2B5EF4-FFF2-40B4-BE49-F238E27FC236}">
                <a16:creationId xmlns:a16="http://schemas.microsoft.com/office/drawing/2014/main" id="{B80211D4-7529-4E1C-A29F-40F810ED6D6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F5FBD45-AEF5-4056-9EF3-9AE51440B87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F747945-F5EB-413B-BBE3-4E751DF85BE8}"/>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55</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251678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B71DF6-CF38-4F1A-ABDB-43E07EBCA73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6002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 10-2	Process lunch orders</a:t>
            </a:r>
            <a:endParaRPr lang="en-US" dirty="0"/>
          </a:p>
        </p:txBody>
      </p:sp>
      <p:pic>
        <p:nvPicPr>
          <p:cNvPr id="10" name="Content Placeholder 9" descr="Refer to page 20 in Extra Exercises document">
            <a:extLst>
              <a:ext uri="{FF2B5EF4-FFF2-40B4-BE49-F238E27FC236}">
                <a16:creationId xmlns:a16="http://schemas.microsoft.com/office/drawing/2014/main" id="{2FA8541B-4975-426F-817E-8661105FFE12}"/>
              </a:ext>
            </a:extLst>
          </p:cNvPr>
          <p:cNvPicPr>
            <a:picLocks noGrp="1" noChangeAspect="1"/>
          </p:cNvPicPr>
          <p:nvPr>
            <p:ph sz="quarter" idx="13"/>
          </p:nvPr>
        </p:nvPicPr>
        <p:blipFill>
          <a:blip r:embed="rId2"/>
          <a:stretch>
            <a:fillRect/>
          </a:stretch>
        </p:blipFill>
        <p:spPr>
          <a:xfrm>
            <a:off x="1307592" y="1066800"/>
            <a:ext cx="4562044" cy="3505200"/>
          </a:xfrm>
          <a:prstGeom prst="rect">
            <a:avLst/>
          </a:prstGeom>
        </p:spPr>
      </p:pic>
      <p:sp>
        <p:nvSpPr>
          <p:cNvPr id="9" name="Text Placeholder 8">
            <a:extLst>
              <a:ext uri="{FF2B5EF4-FFF2-40B4-BE49-F238E27FC236}">
                <a16:creationId xmlns:a16="http://schemas.microsoft.com/office/drawing/2014/main" id="{F531AE47-DEE9-4C31-AEC9-5B95410EB96B}"/>
              </a:ext>
            </a:extLst>
          </p:cNvPr>
          <p:cNvSpPr>
            <a:spLocks noGrp="1"/>
          </p:cNvSpPr>
          <p:nvPr>
            <p:ph type="body" sz="quarter" idx="15"/>
          </p:nvPr>
        </p:nvSpPr>
        <p:spPr>
          <a:xfrm>
            <a:off x="838200" y="4648201"/>
            <a:ext cx="7391400" cy="2209799"/>
          </a:xfrm>
        </p:spPr>
        <p:txBody>
          <a:bodyPr/>
          <a:lstStyle/>
          <a:p>
            <a:pPr marL="34607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Complete a form that accepts a lunch order and then calculates the order subtotal and total.</a:t>
            </a:r>
          </a:p>
          <a:p>
            <a:endParaRPr lang="en-US" dirty="0"/>
          </a:p>
        </p:txBody>
      </p:sp>
      <p:sp>
        <p:nvSpPr>
          <p:cNvPr id="4" name="Date Placeholder 3">
            <a:extLst>
              <a:ext uri="{FF2B5EF4-FFF2-40B4-BE49-F238E27FC236}">
                <a16:creationId xmlns:a16="http://schemas.microsoft.com/office/drawing/2014/main" id="{2F3BA060-94D5-4FC7-AC5B-2725DEF9CE9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660F212-A1D9-4DAA-A888-95FF1CB75BA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EFB4AE8-C71F-4A83-9523-DB0D5D2C9621}"/>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56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346855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F71060-2075-48A9-8F9B-5654C64CC1F8}"/>
              </a:ext>
            </a:extLst>
          </p:cNvPr>
          <p:cNvSpPr>
            <a:spLocks noGrp="1"/>
          </p:cNvSpPr>
          <p:nvPr>
            <p:ph type="title"/>
          </p:nvPr>
        </p:nvSpPr>
        <p:spPr>
          <a:xfrm>
            <a:off x="914400" y="440323"/>
            <a:ext cx="7315200" cy="738664"/>
          </a:xfrm>
        </p:spPr>
        <p:txBody>
          <a:bodyPr/>
          <a:lstStyle/>
          <a:p>
            <a:pPr marL="1600200" marR="0" indent="-1600200">
              <a:spcBef>
                <a:spcPts val="0"/>
              </a:spcBef>
              <a:spcAft>
                <a:spcPts val="600"/>
              </a:spcAft>
              <a:tabLst>
                <a:tab pos="1371600" algn="l"/>
                <a:tab pos="16002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 10-3	Add a second form to an Invoice Total application</a:t>
            </a:r>
            <a:endParaRPr lang="en-US" dirty="0"/>
          </a:p>
        </p:txBody>
      </p:sp>
      <p:pic>
        <p:nvPicPr>
          <p:cNvPr id="11" name="Content Placeholder 10" descr="Refer to page 22 in Extra Exercises document">
            <a:extLst>
              <a:ext uri="{FF2B5EF4-FFF2-40B4-BE49-F238E27FC236}">
                <a16:creationId xmlns:a16="http://schemas.microsoft.com/office/drawing/2014/main" id="{DFA05936-B46A-4332-9CA0-EC3BC4C334AC}"/>
              </a:ext>
            </a:extLst>
          </p:cNvPr>
          <p:cNvPicPr>
            <a:picLocks noGrp="1" noChangeAspect="1"/>
          </p:cNvPicPr>
          <p:nvPr>
            <p:ph sz="quarter" idx="13"/>
          </p:nvPr>
        </p:nvPicPr>
        <p:blipFill>
          <a:blip r:embed="rId2"/>
          <a:stretch>
            <a:fillRect/>
          </a:stretch>
        </p:blipFill>
        <p:spPr>
          <a:xfrm>
            <a:off x="1307592" y="1295399"/>
            <a:ext cx="3493008" cy="2685141"/>
          </a:xfrm>
          <a:prstGeom prst="rect">
            <a:avLst/>
          </a:prstGeom>
        </p:spPr>
      </p:pic>
      <p:pic>
        <p:nvPicPr>
          <p:cNvPr id="12" name="Content Placeholder 11" descr="Refer to page 22 in Extra Exercises document">
            <a:extLst>
              <a:ext uri="{FF2B5EF4-FFF2-40B4-BE49-F238E27FC236}">
                <a16:creationId xmlns:a16="http://schemas.microsoft.com/office/drawing/2014/main" id="{AED85591-B4E0-40E6-8DD3-122110311184}"/>
              </a:ext>
            </a:extLst>
          </p:cNvPr>
          <p:cNvPicPr>
            <a:picLocks noGrp="1" noChangeAspect="1"/>
          </p:cNvPicPr>
          <p:nvPr>
            <p:ph sz="quarter" idx="15"/>
          </p:nvPr>
        </p:nvPicPr>
        <p:blipFill>
          <a:blip r:embed="rId3"/>
          <a:stretch>
            <a:fillRect/>
          </a:stretch>
        </p:blipFill>
        <p:spPr>
          <a:xfrm>
            <a:off x="5129575" y="2392395"/>
            <a:ext cx="2414225" cy="1579001"/>
          </a:xfrm>
          <a:prstGeom prst="rect">
            <a:avLst/>
          </a:prstGeom>
        </p:spPr>
      </p:pic>
      <p:sp>
        <p:nvSpPr>
          <p:cNvPr id="9" name="Text Placeholder 8">
            <a:extLst>
              <a:ext uri="{FF2B5EF4-FFF2-40B4-BE49-F238E27FC236}">
                <a16:creationId xmlns:a16="http://schemas.microsoft.com/office/drawing/2014/main" id="{F1DC4828-C2CC-4C84-892B-37296743510B}"/>
              </a:ext>
            </a:extLst>
          </p:cNvPr>
          <p:cNvSpPr>
            <a:spLocks noGrp="1"/>
          </p:cNvSpPr>
          <p:nvPr>
            <p:ph type="body" sz="quarter" idx="14"/>
          </p:nvPr>
        </p:nvSpPr>
        <p:spPr>
          <a:xfrm>
            <a:off x="838200" y="4114800"/>
            <a:ext cx="7391400" cy="457200"/>
          </a:xfrm>
        </p:spPr>
        <p:txBody>
          <a:bodyPr/>
          <a:lstStyle/>
          <a:p>
            <a:pPr marL="346075" marR="0">
              <a:spcBef>
                <a:spcPts val="900"/>
              </a:spcBef>
              <a:spcAft>
                <a:spcPts val="600"/>
              </a:spcAft>
              <a:tabLst>
                <a:tab pos="1371600" algn="l"/>
                <a:tab pos="2743200" algn="l"/>
              </a:tabLst>
            </a:pPr>
            <a:r>
              <a:rPr lang="en-US" sz="2400" b="1" spc="-1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Add a form to the Invoice Total application that lets the user change the sales tax percent.</a:t>
            </a:r>
          </a:p>
          <a:p>
            <a:endParaRPr lang="en-US" dirty="0">
              <a:solidFill>
                <a:schemeClr val="tx1"/>
              </a:solidFill>
            </a:endParaRPr>
          </a:p>
        </p:txBody>
      </p:sp>
      <p:sp>
        <p:nvSpPr>
          <p:cNvPr id="4" name="Date Placeholder 3">
            <a:extLst>
              <a:ext uri="{FF2B5EF4-FFF2-40B4-BE49-F238E27FC236}">
                <a16:creationId xmlns:a16="http://schemas.microsoft.com/office/drawing/2014/main" id="{987E1902-D6A8-468A-8BAB-225EF2D10CD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62B61D4-31A3-4871-A8AB-D8E1A3C2F57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DAD75CE-9894-404E-995D-C63F4E9B7C0F}"/>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57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123624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8A159F-CD34-4973-B483-4C5AE6490F01}"/>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2-2	Maintain student scores (part 1)</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pic>
        <p:nvPicPr>
          <p:cNvPr id="10" name="Content Placeholder 9" descr="Refer to page 5 in Projects document">
            <a:extLst>
              <a:ext uri="{FF2B5EF4-FFF2-40B4-BE49-F238E27FC236}">
                <a16:creationId xmlns:a16="http://schemas.microsoft.com/office/drawing/2014/main" id="{34A39F98-AE2F-4BDF-AA65-7B1EC5BEB41C}"/>
              </a:ext>
            </a:extLst>
          </p:cNvPr>
          <p:cNvPicPr>
            <a:picLocks noGrp="1" noChangeAspect="1"/>
          </p:cNvPicPr>
          <p:nvPr>
            <p:ph sz="quarter" idx="13"/>
          </p:nvPr>
        </p:nvPicPr>
        <p:blipFill>
          <a:blip r:embed="rId2"/>
          <a:stretch>
            <a:fillRect/>
          </a:stretch>
        </p:blipFill>
        <p:spPr>
          <a:xfrm>
            <a:off x="1307592" y="990600"/>
            <a:ext cx="4298346" cy="3505200"/>
          </a:xfrm>
          <a:prstGeom prst="rect">
            <a:avLst/>
          </a:prstGeom>
        </p:spPr>
      </p:pic>
      <p:sp>
        <p:nvSpPr>
          <p:cNvPr id="9" name="Text Placeholder 8">
            <a:extLst>
              <a:ext uri="{FF2B5EF4-FFF2-40B4-BE49-F238E27FC236}">
                <a16:creationId xmlns:a16="http://schemas.microsoft.com/office/drawing/2014/main" id="{5F064038-93D0-428F-8AE3-E0048B6BE18E}"/>
              </a:ext>
            </a:extLst>
          </p:cNvPr>
          <p:cNvSpPr>
            <a:spLocks noGrp="1"/>
          </p:cNvSpPr>
          <p:nvPr>
            <p:ph type="body" sz="quarter" idx="15"/>
          </p:nvPr>
        </p:nvSpPr>
        <p:spPr>
          <a:xfrm>
            <a:off x="838200" y="4572001"/>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Display the score total, score count, and average for a selected student; add a new student; and update or delete a selected student.</a:t>
            </a:r>
          </a:p>
          <a:p>
            <a:endParaRPr lang="en-US" dirty="0"/>
          </a:p>
        </p:txBody>
      </p:sp>
      <p:sp>
        <p:nvSpPr>
          <p:cNvPr id="4" name="Date Placeholder 3">
            <a:extLst>
              <a:ext uri="{FF2B5EF4-FFF2-40B4-BE49-F238E27FC236}">
                <a16:creationId xmlns:a16="http://schemas.microsoft.com/office/drawing/2014/main" id="{EFFAD9E5-F865-4C98-B75E-126CDDCBBBE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97C37FB-DC0F-4879-B3E9-D1767FC2964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6C20FB0-2921-4862-8C6E-73E4814E58EC}"/>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58</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134624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47F1F1-8F03-4289-8B5A-F1E4D9DB0CB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2-2	Maintain student scores (part 2)</a:t>
            </a:r>
            <a:endParaRPr lang="en-US" dirty="0"/>
          </a:p>
        </p:txBody>
      </p:sp>
      <p:pic>
        <p:nvPicPr>
          <p:cNvPr id="10" name="Content Placeholder 9" descr="Refer to page 5 in Projects document">
            <a:extLst>
              <a:ext uri="{FF2B5EF4-FFF2-40B4-BE49-F238E27FC236}">
                <a16:creationId xmlns:a16="http://schemas.microsoft.com/office/drawing/2014/main" id="{A4C455F2-CDC0-42BB-85BF-511B642E7C5E}"/>
              </a:ext>
            </a:extLst>
          </p:cNvPr>
          <p:cNvPicPr>
            <a:picLocks noGrp="1" noChangeAspect="1"/>
          </p:cNvPicPr>
          <p:nvPr>
            <p:ph sz="quarter" idx="13"/>
          </p:nvPr>
        </p:nvPicPr>
        <p:blipFill>
          <a:blip r:embed="rId2"/>
          <a:stretch>
            <a:fillRect/>
          </a:stretch>
        </p:blipFill>
        <p:spPr>
          <a:xfrm>
            <a:off x="1307592" y="1066800"/>
            <a:ext cx="3160712" cy="2514600"/>
          </a:xfrm>
          <a:prstGeom prst="rect">
            <a:avLst/>
          </a:prstGeom>
        </p:spPr>
      </p:pic>
      <p:sp>
        <p:nvSpPr>
          <p:cNvPr id="9" name="Text Placeholder 8">
            <a:extLst>
              <a:ext uri="{FF2B5EF4-FFF2-40B4-BE49-F238E27FC236}">
                <a16:creationId xmlns:a16="http://schemas.microsoft.com/office/drawing/2014/main" id="{855898EE-F440-404A-9364-B233F5EC82E9}"/>
              </a:ext>
            </a:extLst>
          </p:cNvPr>
          <p:cNvSpPr>
            <a:spLocks noGrp="1"/>
          </p:cNvSpPr>
          <p:nvPr>
            <p:ph type="body" sz="quarter" idx="15"/>
          </p:nvPr>
        </p:nvSpPr>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Enter a student name and zero or more scores for that student.</a:t>
            </a:r>
          </a:p>
          <a:p>
            <a:endParaRPr lang="en-US" dirty="0"/>
          </a:p>
        </p:txBody>
      </p:sp>
      <p:sp>
        <p:nvSpPr>
          <p:cNvPr id="4" name="Date Placeholder 3">
            <a:extLst>
              <a:ext uri="{FF2B5EF4-FFF2-40B4-BE49-F238E27FC236}">
                <a16:creationId xmlns:a16="http://schemas.microsoft.com/office/drawing/2014/main" id="{D4CCE554-6969-4C3B-8369-063D74F9E41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01936D0-0983-4E80-AD92-813416871C8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8660FEB-E02F-436C-AB27-C61EAA83FAB1}"/>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59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681947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92AA-9A9E-4671-8592-55B61C49F12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properties of the Items collection</a:t>
            </a:r>
            <a:endParaRPr lang="en-US" dirty="0"/>
          </a:p>
        </p:txBody>
      </p:sp>
      <p:sp>
        <p:nvSpPr>
          <p:cNvPr id="3" name="Text Placeholder 2">
            <a:extLst>
              <a:ext uri="{FF2B5EF4-FFF2-40B4-BE49-F238E27FC236}">
                <a16:creationId xmlns:a16="http://schemas.microsoft.com/office/drawing/2014/main" id="{8AD8D0DA-3082-46F5-A698-E86BA101D72E}"/>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index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Count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methods of the Items collection</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Add(</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object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Insert(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index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object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Remove(</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object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RemoveAt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index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Clear()</a:t>
            </a:r>
          </a:p>
          <a:p>
            <a:endParaRPr lang="en-US" sz="1600" dirty="0"/>
          </a:p>
        </p:txBody>
      </p:sp>
      <p:sp>
        <p:nvSpPr>
          <p:cNvPr id="4" name="Date Placeholder 3">
            <a:extLst>
              <a:ext uri="{FF2B5EF4-FFF2-40B4-BE49-F238E27FC236}">
                <a16:creationId xmlns:a16="http://schemas.microsoft.com/office/drawing/2014/main" id="{733535A0-BB0D-4197-BF34-4BE434B6861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A990243-2AF3-4232-886D-B0DBEE1919A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83A0FB8-C4AE-49D3-9E29-A9CFC658599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1784951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577783-3E78-4C3C-8828-6996852C37AC}"/>
              </a:ext>
            </a:extLst>
          </p:cNvPr>
          <p:cNvSpPr>
            <a:spLocks noGrp="1"/>
          </p:cNvSpPr>
          <p:nvPr>
            <p:ph type="title"/>
          </p:nvPr>
        </p:nvSpPr>
        <p:spPr/>
        <p:txBody>
          <a:bodyPr/>
          <a:lstStyle/>
          <a:p>
            <a:r>
              <a:rPr lang="en-US" sz="2400" dirty="0">
                <a:effectLst/>
                <a:ea typeface="Times New Roman" panose="02020603050405020304" pitchFamily="18" charset="0"/>
              </a:rPr>
              <a:t>Project 2-2	Maintain student </a:t>
            </a:r>
            <a:r>
              <a:rPr lang="en-US" sz="2400">
                <a:effectLst/>
                <a:ea typeface="Times New Roman" panose="02020603050405020304" pitchFamily="18" charset="0"/>
              </a:rPr>
              <a:t>scores (part 3)</a:t>
            </a:r>
            <a:endParaRPr lang="en-US" dirty="0"/>
          </a:p>
        </p:txBody>
      </p:sp>
      <p:pic>
        <p:nvPicPr>
          <p:cNvPr id="12" name="Content Placeholder 11" descr="Refer to page 6 in Projects document">
            <a:extLst>
              <a:ext uri="{FF2B5EF4-FFF2-40B4-BE49-F238E27FC236}">
                <a16:creationId xmlns:a16="http://schemas.microsoft.com/office/drawing/2014/main" id="{97A1F217-0FA8-4700-83BA-12DB7B3E1E95}"/>
              </a:ext>
            </a:extLst>
          </p:cNvPr>
          <p:cNvPicPr>
            <a:picLocks noGrp="1" noChangeAspect="1"/>
          </p:cNvPicPr>
          <p:nvPr>
            <p:ph sz="quarter" idx="13"/>
          </p:nvPr>
        </p:nvPicPr>
        <p:blipFill>
          <a:blip r:embed="rId2"/>
          <a:stretch>
            <a:fillRect/>
          </a:stretch>
        </p:blipFill>
        <p:spPr>
          <a:xfrm>
            <a:off x="1307592" y="1143000"/>
            <a:ext cx="3264408" cy="3133082"/>
          </a:xfrm>
          <a:prstGeom prst="rect">
            <a:avLst/>
          </a:prstGeom>
        </p:spPr>
      </p:pic>
      <p:pic>
        <p:nvPicPr>
          <p:cNvPr id="13" name="Content Placeholder 12" descr="Refer to page 6 in Projects document">
            <a:extLst>
              <a:ext uri="{FF2B5EF4-FFF2-40B4-BE49-F238E27FC236}">
                <a16:creationId xmlns:a16="http://schemas.microsoft.com/office/drawing/2014/main" id="{FC3BF11B-1F91-4DF1-9B53-8160832A79D5}"/>
              </a:ext>
            </a:extLst>
          </p:cNvPr>
          <p:cNvPicPr>
            <a:picLocks noGrp="1" noChangeAspect="1"/>
          </p:cNvPicPr>
          <p:nvPr>
            <p:ph sz="quarter" idx="16"/>
          </p:nvPr>
        </p:nvPicPr>
        <p:blipFill>
          <a:blip r:embed="rId3"/>
          <a:stretch>
            <a:fillRect/>
          </a:stretch>
        </p:blipFill>
        <p:spPr>
          <a:xfrm>
            <a:off x="5044263" y="1143000"/>
            <a:ext cx="2042337" cy="1487553"/>
          </a:xfrm>
          <a:prstGeom prst="rect">
            <a:avLst/>
          </a:prstGeom>
        </p:spPr>
      </p:pic>
      <p:pic>
        <p:nvPicPr>
          <p:cNvPr id="14" name="Content Placeholder 13" descr="Refer to page 6 in Projects document">
            <a:extLst>
              <a:ext uri="{FF2B5EF4-FFF2-40B4-BE49-F238E27FC236}">
                <a16:creationId xmlns:a16="http://schemas.microsoft.com/office/drawing/2014/main" id="{34B464DA-D6AD-4A2B-95EE-4C51F316B55C}"/>
              </a:ext>
            </a:extLst>
          </p:cNvPr>
          <p:cNvPicPr>
            <a:picLocks noGrp="1" noChangeAspect="1"/>
          </p:cNvPicPr>
          <p:nvPr>
            <p:ph sz="quarter" idx="15"/>
          </p:nvPr>
        </p:nvPicPr>
        <p:blipFill>
          <a:blip r:embed="rId4"/>
          <a:stretch>
            <a:fillRect/>
          </a:stretch>
        </p:blipFill>
        <p:spPr>
          <a:xfrm>
            <a:off x="5029200" y="2788529"/>
            <a:ext cx="2042337" cy="1487553"/>
          </a:xfrm>
          <a:prstGeom prst="rect">
            <a:avLst/>
          </a:prstGeom>
        </p:spPr>
      </p:pic>
      <p:sp>
        <p:nvSpPr>
          <p:cNvPr id="9" name="Text Placeholder 8">
            <a:extLst>
              <a:ext uri="{FF2B5EF4-FFF2-40B4-BE49-F238E27FC236}">
                <a16:creationId xmlns:a16="http://schemas.microsoft.com/office/drawing/2014/main" id="{BB841796-9F31-4EE6-BCAB-7690E5DD7E49}"/>
              </a:ext>
            </a:extLst>
          </p:cNvPr>
          <p:cNvSpPr>
            <a:spLocks noGrp="1"/>
          </p:cNvSpPr>
          <p:nvPr>
            <p:ph type="body" sz="quarter" idx="14"/>
          </p:nvPr>
        </p:nvSpPr>
        <p:spPr>
          <a:xfrm>
            <a:off x="838200" y="4419600"/>
            <a:ext cx="7391400" cy="457200"/>
          </a:xfrm>
        </p:spPr>
        <p:txBody>
          <a:bodyPr/>
          <a:lstStyle/>
          <a:p>
            <a:pPr marL="346075" marR="0">
              <a:spcBef>
                <a:spcPts val="1800"/>
              </a:spcBef>
              <a:spcAft>
                <a:spcPts val="600"/>
              </a:spcAft>
              <a:tabLst>
                <a:tab pos="1371600" algn="l"/>
                <a:tab pos="2743200" algn="l"/>
              </a:tabLst>
            </a:pPr>
            <a:r>
              <a:rPr lang="en-US" sz="2000" b="1" spc="-1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Add scores for a student, update or remove a selected score, or clear all the scores.</a:t>
            </a:r>
          </a:p>
          <a:p>
            <a:endParaRPr lang="en-US" sz="2000" dirty="0">
              <a:solidFill>
                <a:schemeClr val="tx1"/>
              </a:solidFill>
            </a:endParaRPr>
          </a:p>
        </p:txBody>
      </p:sp>
      <p:sp>
        <p:nvSpPr>
          <p:cNvPr id="4" name="Date Placeholder 3">
            <a:extLst>
              <a:ext uri="{FF2B5EF4-FFF2-40B4-BE49-F238E27FC236}">
                <a16:creationId xmlns:a16="http://schemas.microsoft.com/office/drawing/2014/main" id="{3F0CEEAA-8F53-4C55-B7D4-37342AB9EEB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E9C527E-5895-40C1-A6B2-AF6AAC4B87D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67D59EB-D712-4DEC-82DE-DB68FD176EEF}"/>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60</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68085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6676-542C-4009-A811-8421D723C31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loads a combo box with months</a:t>
            </a:r>
            <a:endParaRPr lang="en-US" dirty="0"/>
          </a:p>
        </p:txBody>
      </p:sp>
      <p:sp>
        <p:nvSpPr>
          <p:cNvPr id="3" name="Text Placeholder 2">
            <a:extLst>
              <a:ext uri="{FF2B5EF4-FFF2-40B4-BE49-F238E27FC236}">
                <a16:creationId xmlns:a16="http://schemas.microsoft.com/office/drawing/2014/main" id="{79E4AE78-9D6C-4BB1-A93A-8EC68D4FCF72}"/>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months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{"Select a month...",</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"January", "February", "March", "April",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"May", "June", "July", "August",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"September", "October", "November", "December"};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foreach (string month in months)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cboExpirationMonth.Items.Add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(month);</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F6D86B58-F32B-410A-A70E-398B84F9B7C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FEFE205-B167-44F9-93F7-5E68B94D68E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1AB28BC-21C1-4764-8A9D-3261D229974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62181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F198-DD41-467D-879C-DDD2D0AE527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loads a combo box with years</a:t>
            </a:r>
            <a:endParaRPr lang="en-US" dirty="0"/>
          </a:p>
        </p:txBody>
      </p:sp>
      <p:sp>
        <p:nvSpPr>
          <p:cNvPr id="3" name="Text Placeholder 2">
            <a:extLst>
              <a:ext uri="{FF2B5EF4-FFF2-40B4-BE49-F238E27FC236}">
                <a16:creationId xmlns:a16="http://schemas.microsoft.com/office/drawing/2014/main" id="{45659A38-079E-4422-8A5F-5AB3DF00410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 year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DateTime.Today.Year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endYear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year + 8;</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cboExpirationYear.Items.Add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("Select a year...");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while (year &lt;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endYear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cboExpirationYear.Items.Add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(year);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year++;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C7F6EC81-C52A-4320-865D-49878D1063D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30FD06A-5C97-4BF2-ABC5-4ED142F7062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D752314-FEEE-4CAC-A390-08124B9EC3B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321243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7D8A-29F7-476D-A940-EF833C992571}"/>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clears and loads a list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credit cards</a:t>
            </a:r>
            <a:endParaRPr lang="en-US" dirty="0"/>
          </a:p>
        </p:txBody>
      </p:sp>
      <p:sp>
        <p:nvSpPr>
          <p:cNvPr id="3" name="Text Placeholder 2">
            <a:extLst>
              <a:ext uri="{FF2B5EF4-FFF2-40B4-BE49-F238E27FC236}">
                <a16:creationId xmlns:a16="http://schemas.microsoft.com/office/drawing/2014/main" id="{51D83FEF-381D-4D68-BEC6-A29BA8CF37D4}"/>
              </a:ext>
            </a:extLst>
          </p:cNvPr>
          <p:cNvSpPr>
            <a:spLocks noGrp="1"/>
          </p:cNvSpPr>
          <p:nvPr>
            <p:ph type="body" sz="quarter" idx="13"/>
          </p:nvPr>
        </p:nvSpPr>
        <p:spPr>
          <a:xfrm>
            <a:off x="838200" y="1219200"/>
            <a:ext cx="7543800" cy="4876800"/>
          </a:xfrm>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lstCreditCardType.Items.Clear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("Visa");</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("Mastercard");</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("American Express");</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lstCreditCardType.SelectedIndex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0; // select first item</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Statements that get information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from a combo box or list box</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expYearIndex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cboExpirationYear.SelectedIndex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expYearText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expYearValue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cboExpirationYear.SelectedItem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expMonthValue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cboExpirationMonth.Items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[1].</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AE839CFE-07E4-4F1E-8F1D-73014FAABA9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94ABD26-38EC-414A-A2B1-C4D5F9B5A71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672ACC0-7C42-41CE-AE62-7B1CE726D4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3339414523"/>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194</TotalTime>
  <Words>5455</Words>
  <Application>Microsoft Office PowerPoint</Application>
  <PresentationFormat>On-screen Show (4:3)</PresentationFormat>
  <Paragraphs>786</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Arial Narrow</vt:lpstr>
      <vt:lpstr>Courier New</vt:lpstr>
      <vt:lpstr>Symbol</vt:lpstr>
      <vt:lpstr>Times New Roman</vt:lpstr>
      <vt:lpstr>Master slides_with_titles_logo</vt:lpstr>
      <vt:lpstr>Chapter 10</vt:lpstr>
      <vt:lpstr>Objectives (part 1)</vt:lpstr>
      <vt:lpstr>Objectives (part 2)</vt:lpstr>
      <vt:lpstr>A form with five more types of controls</vt:lpstr>
      <vt:lpstr>Common properties of list box  and combo box controls</vt:lpstr>
      <vt:lpstr>Common properties of the Items collection</vt:lpstr>
      <vt:lpstr>Code that loads a combo box with months</vt:lpstr>
      <vt:lpstr>Code that loads a combo box with years</vt:lpstr>
      <vt:lpstr>Code that clears and loads a list box  of credit cards</vt:lpstr>
      <vt:lpstr>Code that works with a combo box of names</vt:lpstr>
      <vt:lpstr>A group box that contains two radio buttons</vt:lpstr>
      <vt:lpstr>Code that sets the value of a radio button  and check box</vt:lpstr>
      <vt:lpstr>A form in Tab Order view  before and after the tab order is changed</vt:lpstr>
      <vt:lpstr>How to use Tab Order view (part 1)</vt:lpstr>
      <vt:lpstr>How to use Tab Order view (part 2)</vt:lpstr>
      <vt:lpstr>The web address for getting help for controls</vt:lpstr>
      <vt:lpstr>The Add New Item dialog box</vt:lpstr>
      <vt:lpstr>How to add a new form</vt:lpstr>
      <vt:lpstr>How to add an existing form</vt:lpstr>
      <vt:lpstr>The generated code for a new form  named frmPayment (part 1)</vt:lpstr>
      <vt:lpstr>The generated code for a new form  named frmPayment (part 2)</vt:lpstr>
      <vt:lpstr>The code that’s generated  for the Load event handler of the form</vt:lpstr>
      <vt:lpstr>A project that contains two forms</vt:lpstr>
      <vt:lpstr>How to change the name of a form</vt:lpstr>
      <vt:lpstr>Code that defines the main entry point  for an application</vt:lpstr>
      <vt:lpstr>The Payment form displayed as a dialog box</vt:lpstr>
      <vt:lpstr>Properties for creating custom dialog boxes</vt:lpstr>
      <vt:lpstr>Code that creates and displays  a custom dialog box</vt:lpstr>
      <vt:lpstr>An enumeration that works with dialog boxes</vt:lpstr>
      <vt:lpstr>A statement that sets the DialogResult property  of a form</vt:lpstr>
      <vt:lpstr>How to use the DialogResult enumeration</vt:lpstr>
      <vt:lpstr>How to use the Tag property</vt:lpstr>
      <vt:lpstr>The syntax for the Show() method  of the MessageBox class</vt:lpstr>
      <vt:lpstr>A statement that displays a dialog box  and gets the user response</vt:lpstr>
      <vt:lpstr>A statement that checks the user response</vt:lpstr>
      <vt:lpstr>The code for a dialog box  that cancels the Closing event</vt:lpstr>
      <vt:lpstr>The dialog box that’s displayed</vt:lpstr>
      <vt:lpstr>The Customer form</vt:lpstr>
      <vt:lpstr>Two versions of the Payment dialog box</vt:lpstr>
      <vt:lpstr>Property settings for the Customer form</vt:lpstr>
      <vt:lpstr>Property settings for the Payment form (part 1)</vt:lpstr>
      <vt:lpstr>Property settings for the Payment form (part 2)</vt:lpstr>
      <vt:lpstr>The code for the Customer form (part 1)</vt:lpstr>
      <vt:lpstr>The code for the Customer form (part 2)</vt:lpstr>
      <vt:lpstr>The code for the Customer form (part 3)</vt:lpstr>
      <vt:lpstr>The code for the Customer form (part 4)</vt:lpstr>
      <vt:lpstr>The code for the Customer form (part 5)</vt:lpstr>
      <vt:lpstr>The code for the Payment form (part 1)</vt:lpstr>
      <vt:lpstr>The code for the Payment form (part 2)</vt:lpstr>
      <vt:lpstr>The code for the Payment form (part 3)</vt:lpstr>
      <vt:lpstr>The code for the Payment form (part 4)</vt:lpstr>
      <vt:lpstr>The code for the Payment form (part 5)</vt:lpstr>
      <vt:lpstr>The code for the Payment form (part 6)</vt:lpstr>
      <vt:lpstr>Exercise 10-2 Enhance the Future Value application</vt:lpstr>
      <vt:lpstr>Extra 10-1 Convert lengths</vt:lpstr>
      <vt:lpstr>Extra 10-2 Process lunch orders</vt:lpstr>
      <vt:lpstr>Extra 10-3 Add a second form to an Invoice Total application</vt:lpstr>
      <vt:lpstr>Project 2-2 Maintain student scores (part 1) </vt:lpstr>
      <vt:lpstr>Project 2-2 Maintain student scores (part 2)</vt:lpstr>
      <vt:lpstr>Project 2-2 Maintain student scores (part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Anne Boehm</cp:lastModifiedBy>
  <cp:revision>23</cp:revision>
  <cp:lastPrinted>2016-01-14T23:03:16Z</cp:lastPrinted>
  <dcterms:created xsi:type="dcterms:W3CDTF">2020-12-10T17:33:56Z</dcterms:created>
  <dcterms:modified xsi:type="dcterms:W3CDTF">2020-12-18T17:13:09Z</dcterms:modified>
</cp:coreProperties>
</file>