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33" autoAdjust="0"/>
  </p:normalViewPr>
  <p:slideViewPr>
    <p:cSldViewPr>
      <p:cViewPr varScale="1">
        <p:scale>
          <a:sx n="95" d="100"/>
          <a:sy n="95" d="100"/>
        </p:scale>
        <p:origin x="196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12/17/2020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debug</a:t>
            </a:r>
            <a:br>
              <a:rPr lang="en-US" dirty="0"/>
            </a:br>
            <a:r>
              <a:rPr lang="en-US" dirty="0"/>
              <a:t>an application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AB0B8-5AD3-4DA9-8E57-0ED1ADC1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14D4-0F07-4F4D-BB4E-A809A1A5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Commands in the Debug menu and toolbar</a:t>
            </a:r>
            <a:endParaRPr lang="en-US" dirty="0"/>
          </a:p>
        </p:txBody>
      </p:sp>
      <p:pic>
        <p:nvPicPr>
          <p:cNvPr id="7" name="Content Placeholder 6" descr="Refer to page 343 in textbook">
            <a:extLst>
              <a:ext uri="{FF2B5EF4-FFF2-40B4-BE49-F238E27FC236}">
                <a16:creationId xmlns:a16="http://schemas.microsoft.com/office/drawing/2014/main" id="{BA19CB7B-19E9-42A2-972A-D62878D0EFA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20496" y="1143000"/>
            <a:ext cx="7303008" cy="343052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03EB1-87AE-41D4-82BC-F4BC84A3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CD87F-423A-4766-8844-C0A5BCD4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FA065-68BB-458D-9039-6687D8F8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436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A902AB-5201-45CE-9FAF-8B2F50FBD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Commands in the Code Editor’s shortcut menu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444A4C-C38F-4635-A3E4-C10A31DA52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2133600"/>
          </a:xfrm>
          <a:ln w="12700"/>
        </p:spPr>
        <p:txBody>
          <a:bodyPr/>
          <a:lstStyle/>
          <a:p>
            <a:pPr marL="1143000" marR="0" indent="-1143000">
              <a:spcBef>
                <a:spcPts val="600"/>
              </a:spcBef>
              <a:spcAft>
                <a:spcPts val="300"/>
              </a:spcAft>
              <a:tabLst>
                <a:tab pos="1828800" algn="l"/>
                <a:tab pos="2405063" algn="l"/>
                <a:tab pos="5383213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		Description</a:t>
            </a:r>
          </a:p>
          <a:p>
            <a:pPr marL="2400300" marR="0" indent="-2400300">
              <a:spcBef>
                <a:spcPts val="600"/>
              </a:spcBef>
              <a:spcAft>
                <a:spcPts val="200"/>
              </a:spcAft>
              <a:tabLst>
                <a:tab pos="800100" algn="l"/>
                <a:tab pos="2514600" algn="l"/>
                <a:tab pos="538353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 to Cursor	Execute the application until it reaches the statement that contains the insertion point.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00300" marR="0" indent="-24003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538353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 Next Statement	Set the statement that contains the insertion point as the next statement to be executed.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93286-8861-4942-9DF9-B260F13A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68FE4-EFD1-4364-AD0E-4A965E764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92B1A-9715-4057-9910-E51B2A8F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025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D032FE-19C6-420F-BD49-0EB20E9BC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Locals window</a:t>
            </a:r>
            <a:endParaRPr lang="en-US" dirty="0"/>
          </a:p>
        </p:txBody>
      </p:sp>
      <p:pic>
        <p:nvPicPr>
          <p:cNvPr id="9" name="Content Placeholder 8" descr="Refer to page 353 in textbook">
            <a:extLst>
              <a:ext uri="{FF2B5EF4-FFF2-40B4-BE49-F238E27FC236}">
                <a16:creationId xmlns:a16="http://schemas.microsoft.com/office/drawing/2014/main" id="{FD3830F4-B3AC-4E2A-81E1-F6A8E34D711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9392" y="1066800"/>
            <a:ext cx="6645216" cy="471261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08AD6-9D3A-41ED-94BA-F853EB60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712DA-79C6-4AEC-BE1F-A5CF44B3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C0585-DCD9-4FAD-A1EE-14D98C12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860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673F-4519-4C32-B260-ACD743A9E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Locals window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3A63B-055E-4FEB-84C9-77118EC6B2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Locals window displays information about the variables within the current scope.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display the Locals window, click on the Locals tab or use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Debug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Windows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Locals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command.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you are debugging a form and you click on the 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3" panose="05040102010807070707" pitchFamily="18" charset="2"/>
              </a:rPr>
              <a:t>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symbol to the left of the this keyword, the properties and variables of the form are displayed. You can pin a property to the top of this group by hovering the mouse over the property and clicking the pin icon that appears to the right of the property name.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change the value of a property or variable, double-click on the value in the Value column, then type a new value and press the Enter key.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3DCB3-AA9C-4DE3-998E-981209F9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24BF6-6670-44DD-83F0-F57DA998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ED29-9267-43DD-8287-DDFBF4B3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063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0A7B5-A741-42FF-9F27-14A76575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Autos window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87482-BA2E-43F3-9E2A-1132B69572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Autos window works like the Locals window, but it only displays information about variables used by the current statement and the previous statement.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display the Autos window, you can use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Debug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Windows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command.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6B645-2DCC-48DB-AC67-5AD1D8E3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CADFC-1FBC-4253-AC84-9AAB7FB6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62562-7D8D-49C2-9276-659C5835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594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A8AC056-08C5-4068-8166-8633C2C8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Watch window</a:t>
            </a:r>
            <a:endParaRPr lang="en-US" dirty="0"/>
          </a:p>
        </p:txBody>
      </p:sp>
      <p:pic>
        <p:nvPicPr>
          <p:cNvPr id="9" name="Content Placeholder 8" descr="Refer to page 355 in textbook">
            <a:extLst>
              <a:ext uri="{FF2B5EF4-FFF2-40B4-BE49-F238E27FC236}">
                <a16:creationId xmlns:a16="http://schemas.microsoft.com/office/drawing/2014/main" id="{4272507C-5DAE-4DE1-9233-46828CC320C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03668" y="1087722"/>
            <a:ext cx="6736664" cy="477967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73337-84A6-484E-A0F1-0C02F2FE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59B5A-ED31-48AB-9BA8-0CBC5EB6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CFD16-74E1-44BC-8DA8-7048280B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920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4464573-98CF-4F6A-937A-AF3832A87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Immediate window</a:t>
            </a:r>
            <a:endParaRPr lang="en-US" dirty="0"/>
          </a:p>
        </p:txBody>
      </p:sp>
      <p:pic>
        <p:nvPicPr>
          <p:cNvPr id="9" name="Content Placeholder 8" descr="Refer to page 357 in textbook">
            <a:extLst>
              <a:ext uri="{FF2B5EF4-FFF2-40B4-BE49-F238E27FC236}">
                <a16:creationId xmlns:a16="http://schemas.microsoft.com/office/drawing/2014/main" id="{AC437D89-EA4E-4320-829C-6CD140FF00E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7199" y="1066800"/>
            <a:ext cx="6669602" cy="473700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1B48D-7990-4B8D-9695-E4B87FD29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79EEB-D132-4D94-A2BA-1F264EF25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E03CF-90F5-4F7E-AD38-AB0619D4B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091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0AD9D48-A840-447E-8A20-78CCA614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Call Stack window</a:t>
            </a:r>
            <a:endParaRPr lang="en-US" dirty="0"/>
          </a:p>
        </p:txBody>
      </p:sp>
      <p:pic>
        <p:nvPicPr>
          <p:cNvPr id="9" name="Content Placeholder 8" descr="Refer to page 359 in textbook">
            <a:extLst>
              <a:ext uri="{FF2B5EF4-FFF2-40B4-BE49-F238E27FC236}">
                <a16:creationId xmlns:a16="http://schemas.microsoft.com/office/drawing/2014/main" id="{A0C2E83D-6CF0-40C2-A373-142E1F72E97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2813" y="1066800"/>
            <a:ext cx="6718374" cy="476748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9C9E-D199-4C80-82F6-E879B8198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B120D-AF19-4991-BBDC-320B0F13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D0E7E-30F8-4BED-885C-40FC003AA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761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5895AA-9565-484F-A378-FA82BD3B5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800100" algn="l"/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Call Hierarchy window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two methods displayed</a:t>
            </a:r>
            <a:endParaRPr lang="en-US" dirty="0"/>
          </a:p>
        </p:txBody>
      </p:sp>
      <p:pic>
        <p:nvPicPr>
          <p:cNvPr id="9" name="Content Placeholder 8" descr="Refer to page 361 in textbook">
            <a:extLst>
              <a:ext uri="{FF2B5EF4-FFF2-40B4-BE49-F238E27FC236}">
                <a16:creationId xmlns:a16="http://schemas.microsoft.com/office/drawing/2014/main" id="{D9DEFF01-C418-46B6-AF20-D4647C9A573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89612" y="1284536"/>
            <a:ext cx="6364776" cy="451752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1C159-65B6-4D5E-8F12-DBC4A9A3C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825CD-4C5B-4CE4-822A-1FAD0E1B0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90313-2C92-42F6-B6AA-F208A596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38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D14F4B-29EC-4C21-8F09-020C6DC8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Output window that shows debug information</a:t>
            </a:r>
            <a:endParaRPr lang="en-US" dirty="0"/>
          </a:p>
        </p:txBody>
      </p:sp>
      <p:pic>
        <p:nvPicPr>
          <p:cNvPr id="9" name="Content Placeholder 8" descr="Refer to page 363 in textbook">
            <a:extLst>
              <a:ext uri="{FF2B5EF4-FFF2-40B4-BE49-F238E27FC236}">
                <a16:creationId xmlns:a16="http://schemas.microsoft.com/office/drawing/2014/main" id="{5D78897A-8088-4287-B154-E0341C695AC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7199" y="1130397"/>
            <a:ext cx="6669602" cy="473700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B27BB-4636-4CC5-9D9E-B68002E63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16E8C-746A-4D55-9985-350A2496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D29FF-6727-4BD1-8BDA-C9D09497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05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794F-6D2F-4B7C-B52E-4614E6DAA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14A32-018A-4FBE-85EC-B84AE235DE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debugging techniques presented in this chapter to debug any unhandled exceptions or logical errors in the applications that you develop.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differences between the three Step commands that you can use to control the execution of an application.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primary differences between the Autos window, the Locals window, and the Watch window.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Immediate window.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call stack that’s displayed in the Call Stack window.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how you can use the Debug class to display information in the Output window.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ECF9B-4635-4A2D-A91C-60143032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F5A7D-BC86-4174-BCAC-21878D6D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2DCF5-64D3-4133-B3DB-AEE3DDE4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731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B4E04D-C5DC-47D7-BD3B-009C3D14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Output window that shows build information</a:t>
            </a:r>
            <a:endParaRPr lang="en-US" dirty="0"/>
          </a:p>
        </p:txBody>
      </p:sp>
      <p:pic>
        <p:nvPicPr>
          <p:cNvPr id="9" name="Content Placeholder 8" descr="Refer to page 363 in textbook">
            <a:extLst>
              <a:ext uri="{FF2B5EF4-FFF2-40B4-BE49-F238E27FC236}">
                <a16:creationId xmlns:a16="http://schemas.microsoft.com/office/drawing/2014/main" id="{126E8B48-34CF-4795-92EF-4EF4301DBE7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6344" y="1143000"/>
            <a:ext cx="6651312" cy="18411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4CFC1-E84A-4080-AAB5-4BEA0C39A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7B8CB-40D9-42BE-913A-EBAFD038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26B79-E0CA-450F-8773-3F631968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641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A4A8E5-8CAD-46EF-BECE-49B98B056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Output window with debugging information</a:t>
            </a:r>
            <a:endParaRPr lang="en-US" dirty="0"/>
          </a:p>
        </p:txBody>
      </p:sp>
      <p:pic>
        <p:nvPicPr>
          <p:cNvPr id="9" name="Content Placeholder 8" descr="Refer to page 365 in textbook">
            <a:extLst>
              <a:ext uri="{FF2B5EF4-FFF2-40B4-BE49-F238E27FC236}">
                <a16:creationId xmlns:a16="http://schemas.microsoft.com/office/drawing/2014/main" id="{BB43602A-5BE1-4BFF-B462-A3A9B7FB3D3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4633" y="1143000"/>
            <a:ext cx="6614733" cy="469432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5B55B-C5C6-46F7-AF4D-F0630855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0C683-AC05-4208-8B4D-28983FA5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778DE-4E0D-4D78-B61D-D7AD47FA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53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BB00-90B3-415C-8CEC-4EBE59597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 of the Debug class that write data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Output window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2E8D6-C2BF-4E13-AE9F-F117FF62A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WriteLine(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using statement for the namespace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contains the Debug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System.Diagnostics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36007-0794-479A-9FA5-76DD72E68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F4A51-3410-4535-A0C3-9A744EAF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A66D4-1572-42EA-A818-2C6209E9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708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2205-B68F-4FB7-887E-336862CF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statements that write data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Output window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B658D-9A7A-4F1D-960B-1319DDA9B9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("Entering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method...");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("month: " + (i+1));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an if statement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control when data is written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((i+1)%12 == 0) // every 12 months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2BE3D-55EE-4E04-9746-EBD0602C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01F74-B744-48D1-9F1E-28DECFA4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DCA2-2EA0-45CA-87EE-ECA18BEA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005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D21675-2C5D-4462-BC50-3EA2E57C4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Visualizer menu in the Locals window</a:t>
            </a:r>
            <a:endParaRPr lang="en-US" dirty="0"/>
          </a:p>
        </p:txBody>
      </p:sp>
      <p:pic>
        <p:nvPicPr>
          <p:cNvPr id="9" name="Content Placeholder 8" descr="Refer to page 367 in textbook">
            <a:extLst>
              <a:ext uri="{FF2B5EF4-FFF2-40B4-BE49-F238E27FC236}">
                <a16:creationId xmlns:a16="http://schemas.microsoft.com/office/drawing/2014/main" id="{9DB5E0A0-F92A-477D-9480-0753A186195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19502" y="1099928"/>
            <a:ext cx="6504996" cy="461507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7AC7E-3BD8-48B9-9A8E-0A3790B8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CD440-C397-47A0-A92A-C13F2E43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57E40-547D-41EC-8456-DCEF66F4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201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E7C99B-7582-46F4-B546-578E79DD4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Text Visualizer dialog box</a:t>
            </a:r>
            <a:endParaRPr lang="en-US" dirty="0"/>
          </a:p>
        </p:txBody>
      </p:sp>
      <p:pic>
        <p:nvPicPr>
          <p:cNvPr id="9" name="Content Placeholder 8" descr="Refer to page 367 in textbook">
            <a:extLst>
              <a:ext uri="{FF2B5EF4-FFF2-40B4-BE49-F238E27FC236}">
                <a16:creationId xmlns:a16="http://schemas.microsoft.com/office/drawing/2014/main" id="{7DDA3294-6ACB-4112-8A71-120E52737DB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43000"/>
            <a:ext cx="3952381" cy="391428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037B1-5071-47DF-A1FC-7043252EC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F116-1AB2-4516-AE05-8CA63F309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1DBDD-BB7D-406D-BC9F-64503786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194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8A992D-2B70-4688-B151-32955720C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Options dialog box</a:t>
            </a:r>
            <a:endParaRPr lang="en-US" dirty="0"/>
          </a:p>
        </p:txBody>
      </p:sp>
      <p:pic>
        <p:nvPicPr>
          <p:cNvPr id="9" name="Content Placeholder 8" descr="Refer to page 343 in textbook">
            <a:extLst>
              <a:ext uri="{FF2B5EF4-FFF2-40B4-BE49-F238E27FC236}">
                <a16:creationId xmlns:a16="http://schemas.microsoft.com/office/drawing/2014/main" id="{FB8A77E6-6A41-4B4E-B1A0-DE0952337C9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6175783" cy="360304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57565-21F1-4A58-B561-A75E6A0B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A961-AE62-41BF-A0BB-F4CB324B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9BBF3-5445-4CFD-8735-CC1F98AC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04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F1E7018-94A7-4233-9BD2-73D44D222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Exception Settings window</a:t>
            </a:r>
            <a:endParaRPr lang="en-US" dirty="0"/>
          </a:p>
        </p:txBody>
      </p:sp>
      <p:pic>
        <p:nvPicPr>
          <p:cNvPr id="9" name="Content Placeholder 8" descr="Refer to page 343 in textbook">
            <a:extLst>
              <a:ext uri="{FF2B5EF4-FFF2-40B4-BE49-F238E27FC236}">
                <a16:creationId xmlns:a16="http://schemas.microsoft.com/office/drawing/2014/main" id="{D5B0FC0E-38B1-43BB-A712-5DA9DAB7D78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6151397" cy="285927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5998D-6093-4263-905E-BD774310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40C60-F195-4085-8919-1B0AB92F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3B324-62BF-4151-8A55-EE1D9753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05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B477048-4C61-43DF-AA09-87DDD16EF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Future Value application in break mode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7CDE6-A177-41D7-A50D-0B9CF693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59015-D9DD-40F1-AF68-0885A542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356D7-75EE-427E-B55A-3FC3AC3E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Content Placeholder 8" descr="Refer to page 345 in textbook">
            <a:extLst>
              <a:ext uri="{FF2B5EF4-FFF2-40B4-BE49-F238E27FC236}">
                <a16:creationId xmlns:a16="http://schemas.microsoft.com/office/drawing/2014/main" id="{795E1733-568D-4F73-A3E2-A0664FEEDE9E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22" y="1143000"/>
            <a:ext cx="6760478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1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C343-727B-4EA5-92FC-063089E8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ways to enter break mode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CB20E-D260-4C98-AA22-52734E3216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Force an unhandled exception to be thrown.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 a breakpoint and run the application.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Choose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Debug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Into command or press F11 to begin debugging at the first line of the application.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Choose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Debug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Break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All command or press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Ctrl+Alt+Break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while the application is executing.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A79CC-301C-4402-A1F3-433D4922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530E5-6B15-439C-9613-79B9A3B03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0F8F9-7D18-42F9-AB79-082E75BB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457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856433-7730-43A6-A096-75EBC44E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Future Value application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data tip displayed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6CA41-EB58-4EE1-8122-15C27CD5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03295-A8BC-415B-837D-CCDBC2B68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90F86-A3D5-4220-A267-24B589CC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Content Placeholder 8" descr="Refer to page 347 in textbook">
            <a:extLst>
              <a:ext uri="{FF2B5EF4-FFF2-40B4-BE49-F238E27FC236}">
                <a16:creationId xmlns:a16="http://schemas.microsoft.com/office/drawing/2014/main" id="{AF7E4597-15AD-4C89-940A-5EEED383409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61" y="1270348"/>
            <a:ext cx="6760478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79F666-60E8-4A94-ABD1-A6E2DE3DC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Future Value application with a breakpoint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16843-7225-4891-AA80-3068C893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CA666-8785-44DE-BE25-43F84C23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72F3C-6B82-4D2B-8060-4BF150F7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Content Placeholder 8" descr="Refer to page 349 in textbook">
            <a:extLst>
              <a:ext uri="{FF2B5EF4-FFF2-40B4-BE49-F238E27FC236}">
                <a16:creationId xmlns:a16="http://schemas.microsoft.com/office/drawing/2014/main" id="{5E87B4C5-9626-443F-81B6-B7D9F1C936B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61" y="1143000"/>
            <a:ext cx="6760478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5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F22F-60A0-4BA8-9186-852CA6FA4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and clear breakpoints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B08F8-6E07-4A69-8CAB-E85854718F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set a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breakpoint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click or tap in the margin indicator bar to the left of a statement. Or, press the F9 key to set a breakpoint at the insertion point.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 can set a breakpoint before you run an application or while the application is in break mode.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remove a breakpoint, use any of the techniques for setting a breakpoint. To remove all breakpoints at once, use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Debug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All Breakpoints command.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disable all breakpoints, use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Debug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Disable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All Breakpoints command. To enable all breakpoints, use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Debug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Enable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All Breakpoints command.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974A6-BFD0-4711-8C24-AB95CD82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B14CE-A103-408F-9792-6E5C82D4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7B065-632E-49B3-8735-BDCE4A65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72368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37</TotalTime>
  <Words>1257</Words>
  <Application>Microsoft Office PowerPoint</Application>
  <PresentationFormat>On-screen Show (4:3)</PresentationFormat>
  <Paragraphs>161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11</vt:lpstr>
      <vt:lpstr>Objectives</vt:lpstr>
      <vt:lpstr>The Options dialog box</vt:lpstr>
      <vt:lpstr>The Exception Settings window</vt:lpstr>
      <vt:lpstr>The Future Value application in break mode</vt:lpstr>
      <vt:lpstr>Four ways to enter break mode</vt:lpstr>
      <vt:lpstr>The Future Value application  with a data tip displayed</vt:lpstr>
      <vt:lpstr>The Future Value application with a breakpoint</vt:lpstr>
      <vt:lpstr>How to set and clear breakpoints</vt:lpstr>
      <vt:lpstr>Commands in the Debug menu and toolbar</vt:lpstr>
      <vt:lpstr>Commands in the Code Editor’s shortcut menu</vt:lpstr>
      <vt:lpstr>The Locals window</vt:lpstr>
      <vt:lpstr>How to use the Locals window</vt:lpstr>
      <vt:lpstr>How to use the Autos window</vt:lpstr>
      <vt:lpstr>A Watch window</vt:lpstr>
      <vt:lpstr>The Immediate window</vt:lpstr>
      <vt:lpstr>The Call Stack window</vt:lpstr>
      <vt:lpstr>The Call Hierarchy window  with two methods displayed</vt:lpstr>
      <vt:lpstr>An Output window that shows debug information</vt:lpstr>
      <vt:lpstr>An Output window that shows build information</vt:lpstr>
      <vt:lpstr>An Output window with debugging information</vt:lpstr>
      <vt:lpstr>Methods of the Debug class that write data  to the Output window</vt:lpstr>
      <vt:lpstr>Three statements that write data  to the Output window</vt:lpstr>
      <vt:lpstr>The Visualizer menu in the Locals window</vt:lpstr>
      <vt:lpstr>The Text Visualizer dialog box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Anne Boehm</cp:lastModifiedBy>
  <cp:revision>7</cp:revision>
  <cp:lastPrinted>2016-01-14T23:03:16Z</cp:lastPrinted>
  <dcterms:created xsi:type="dcterms:W3CDTF">2020-12-10T19:16:59Z</dcterms:created>
  <dcterms:modified xsi:type="dcterms:W3CDTF">2020-12-17T22:56:40Z</dcterms:modified>
</cp:coreProperties>
</file>